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359" r:id="rId3"/>
    <p:sldId id="533" r:id="rId4"/>
    <p:sldId id="393" r:id="rId5"/>
    <p:sldId id="595" r:id="rId6"/>
    <p:sldId id="495" r:id="rId7"/>
    <p:sldId id="542" r:id="rId8"/>
    <p:sldId id="2147378878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32"/>
  </p:normalViewPr>
  <p:slideViewPr>
    <p:cSldViewPr snapToGrid="0">
      <p:cViewPr varScale="1">
        <p:scale>
          <a:sx n="92" d="100"/>
          <a:sy n="92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7301-CF18-4F47-B738-767878766AD6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D5B7-D600-744C-9FD3-219258FCDA6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3226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/>
              <a:t>(encourager l’investissement par exemple par des comparaisons de couverture mobile)</a:t>
            </a:r>
          </a:p>
          <a:p>
            <a:endParaRPr lang="fr-FR"/>
          </a:p>
          <a:p>
            <a:r>
              <a:rPr lang="fr-FR">
                <a:solidFill>
                  <a:schemeClr val="tx2"/>
                </a:solidFill>
              </a:rPr>
              <a:t>En tant qu'individus, nous nous plaignons </a:t>
            </a:r>
            <a:r>
              <a:rPr lang="fr-FR" b="1">
                <a:solidFill>
                  <a:schemeClr val="tx2"/>
                </a:solidFill>
              </a:rPr>
              <a:t>de fournir trop de données aux entreprises commerciales</a:t>
            </a:r>
            <a:r>
              <a:rPr lang="fr-FR">
                <a:solidFill>
                  <a:schemeClr val="tx2"/>
                </a:solidFill>
              </a:rPr>
              <a:t>, mais nous voulons également avoir accès à </a:t>
            </a:r>
            <a:r>
              <a:rPr lang="fr-FR" b="1">
                <a:solidFill>
                  <a:schemeClr val="tx2"/>
                </a:solidFill>
              </a:rPr>
              <a:t>plus de données</a:t>
            </a:r>
            <a:r>
              <a:rPr lang="fr-FR">
                <a:solidFill>
                  <a:schemeClr val="tx2"/>
                </a:solidFill>
              </a:rPr>
              <a:t>, des données plus pertinentes.</a:t>
            </a:r>
          </a:p>
          <a:p>
            <a:r>
              <a:rPr lang="fr-FR">
                <a:solidFill>
                  <a:schemeClr val="tx2"/>
                </a:solidFill>
              </a:rPr>
              <a:t>Pourquoi? Pour faire des choix plus pertinents. Sur quoi? Nous voulons prendre des décisions en fonction de nos propres critères</a:t>
            </a:r>
          </a:p>
          <a:p>
            <a:r>
              <a:rPr lang="fr-FR">
                <a:solidFill>
                  <a:schemeClr val="tx2"/>
                </a:solidFill>
              </a:rPr>
              <a:t>Dans le secteur des télécommunications, nous avons réalisé que les utilisateurs n’avaient pas les données dont ils avaient besoin.</a:t>
            </a:r>
          </a:p>
          <a:p>
            <a:r>
              <a:rPr lang="fr-FR">
                <a:solidFill>
                  <a:schemeClr val="tx2"/>
                </a:solidFill>
              </a:rPr>
              <a:t>Ils manquaient d'informations sur la couverture et la qualité de service notamment. Mais ils ne veulent pas de données à l’échelle nationale, ils veulent des données relatives à leurs lieux de vie ou de travail.</a:t>
            </a:r>
          </a:p>
          <a:p>
            <a:r>
              <a:rPr lang="fr-FR">
                <a:solidFill>
                  <a:schemeClr val="tx2"/>
                </a:solidFill>
              </a:rPr>
              <a:t>Nous avons donc décidé de changer notre approche:</a:t>
            </a:r>
          </a:p>
          <a:p>
            <a:r>
              <a:rPr lang="fr-FR">
                <a:solidFill>
                  <a:schemeClr val="tx2"/>
                </a:solidFill>
              </a:rPr>
              <a:t>Nous avons cessé de créer des podiums nationaux</a:t>
            </a:r>
          </a:p>
          <a:p>
            <a:r>
              <a:rPr lang="fr-FR">
                <a:solidFill>
                  <a:schemeClr val="tx2"/>
                </a:solidFill>
              </a:rPr>
              <a:t>et nous avons construit un programme qui fournit des données sur mesure aux utilisateurs.</a:t>
            </a:r>
          </a:p>
          <a:p>
            <a:r>
              <a:rPr lang="fr-FR">
                <a:solidFill>
                  <a:schemeClr val="tx2"/>
                </a:solidFill>
              </a:rPr>
              <a:t>C’est la «régulation par la donnée».</a:t>
            </a:r>
            <a:endParaRPr lang="en-GB">
              <a:solidFill>
                <a:schemeClr val="tx2"/>
              </a:solidFill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838C-7D3B-2345-BBAB-57AABF831C70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9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premier enjeu quand on veut utiliser de la donnée : la récolter.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fr-FR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problème : tout le monde fait de la donnée différemment … travail non négligeable de centraliser, harmoniser les formats, normer la donnée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nettoyer pour commencer à créer  de la valeur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chantier : 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structuration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stockage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ces différentes données : les lier entre elles pour continuer à créer de la valeur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Tailles potentiellement importantes (base d’adresse en millions de locaux), besoin de traitements efficace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fr-FR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exploitation interne : visualisation, étude ad hoc &gt; construire une véritable régulation data </a:t>
            </a:r>
            <a:r>
              <a:rPr kumimoji="0" lang="fr-FR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driven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 de couverture, positions / identification de sites, fichiers de déploiement, 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Contours administratifs (zone), position bâtiments / adresses, arrêtés</a:t>
            </a:r>
          </a:p>
          <a:p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Données Arcep : nos propre études, </a:t>
            </a:r>
          </a:p>
          <a:p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BEACF-C644-4F5B-B147-390CB5323A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5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On commence par adresser les besoins qu’on connait : manque d’information des consommateur sur la QoS mobile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/>
              <a:t>Un des premiers chantier a donc été MRM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Exiger des opérateurs une information précise et comparable, puis la publier sous forme de cartes et en open data</a:t>
            </a:r>
          </a:p>
          <a:p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Sous l’impulsion de cette ambition de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regdata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NDM : renouvellement des licences de fréquences mobile des opérateurs en contrepartie d’engagements de </a:t>
            </a:r>
            <a:r>
              <a:rPr lang="fr-FR"/>
              <a:t>couverture mobile des territoires</a:t>
            </a:r>
          </a:p>
          <a:p>
            <a:r>
              <a:rPr lang="fr-FR"/>
              <a:t>Activation généralisée de la 4G</a:t>
            </a: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de différents indicateurs et obligation des opérateurs, en particulier le dispositif de couverture ciblée (engagement à déployer des sites en des lieux définis par les collectivités locales)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1838C-7D3B-2345-BBAB-57AABF831C7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8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Enjeu de s’adresser aux différents publics (particulier mais aussi collectivités, journalistes)</a:t>
            </a:r>
          </a:p>
          <a:p>
            <a:r>
              <a:rPr lang="fr-FR"/>
              <a:t>Démo time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BEACF-C644-4F5B-B147-390CB5323A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10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 33-13 : engagements d’Orange et SFR à couvrir en FTTH les zones AMII (3000+500 communes) + RIP en zone AMEL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1838C-7D3B-2345-BBAB-57AABF831C7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7EE0-DF91-EAED-9C49-488F8864B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3FC85-DC1F-C1C4-57D9-81BBB25C0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C38F-C663-325F-9E39-14BAECAC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67EE0-A65A-E8FE-9AC1-33D7F16C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D65F-23EA-99D6-FDCD-F2C0AF59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560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1D4C-21C1-D37C-B236-B4AB784E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EC571-FFAC-7261-A006-2ADAC17F3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66F6A-07DB-CB31-9433-445D2590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3564A-D306-59C1-4A02-8603663D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39CD-6A67-2B7A-7025-6820BB32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832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B8B00-AF2D-BE95-8FEC-80287889C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EE239-5B57-580E-C6C8-EBACE526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5FB6A-3E70-3FB5-257E-781991FE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EF504-6A80-2552-2EE6-E2AF8C36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D89D8-AE8F-2670-0359-B829EE7A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0497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2087671" y="3719768"/>
            <a:ext cx="8016659" cy="387798"/>
          </a:xfrm>
        </p:spPr>
        <p:txBody>
          <a:bodyPr anchor="ctr" anchorCtr="0"/>
          <a:lstStyle>
            <a:lvl1pPr algn="ctr">
              <a:defRPr sz="2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87671" y="5865294"/>
            <a:ext cx="8016659" cy="21544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Date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979" y="1387182"/>
            <a:ext cx="2539544" cy="190465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684059" y="4825790"/>
            <a:ext cx="4887384" cy="431800"/>
          </a:xfr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kern="1200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16282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887" y="328361"/>
            <a:ext cx="10593947" cy="73651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068887" y="1260000"/>
            <a:ext cx="10593916" cy="5026500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/>
            </a:lvl2pPr>
            <a:lvl3pPr>
              <a:defRPr/>
            </a:lvl3pPr>
            <a:lvl5pPr marL="612000" indent="-1800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068887" y="61408"/>
            <a:ext cx="10593600" cy="26695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Eventuellement cet espace permet de rappeler le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4800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 rot="10800000">
            <a:off x="0" y="570735"/>
            <a:ext cx="785429" cy="542849"/>
          </a:xfrm>
          <a:prstGeom prst="rect">
            <a:avLst/>
          </a:prstGeom>
          <a:gradFill flip="none" rotWithShape="1">
            <a:gsLst>
              <a:gs pos="0">
                <a:srgbClr val="CB4A56"/>
              </a:gs>
              <a:gs pos="100000">
                <a:srgbClr val="EC68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srgbClr val="A5BF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fféren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68887" y="328361"/>
            <a:ext cx="10593947" cy="7365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différents points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8887" y="1814051"/>
            <a:ext cx="4896000" cy="1620000"/>
          </a:xfrm>
        </p:spPr>
        <p:txBody>
          <a:bodyPr>
            <a:normAutofit/>
          </a:bodyPr>
          <a:lstStyle>
            <a:lvl2pPr>
              <a:lnSpc>
                <a:spcPct val="100000"/>
              </a:lnSpc>
              <a:defRPr/>
            </a:lvl2pPr>
          </a:lstStyle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766833" y="1814051"/>
            <a:ext cx="4896000" cy="1620000"/>
          </a:xfrm>
        </p:spPr>
        <p:txBody>
          <a:bodyPr>
            <a:normAutofit/>
          </a:bodyPr>
          <a:lstStyle>
            <a:lvl2pPr>
              <a:lnSpc>
                <a:spcPct val="100000"/>
              </a:lnSpc>
              <a:defRPr/>
            </a:lvl2pPr>
          </a:lstStyle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068887" y="4132139"/>
            <a:ext cx="4896000" cy="1620000"/>
          </a:xfrm>
        </p:spPr>
        <p:txBody>
          <a:bodyPr>
            <a:normAutofit/>
          </a:bodyPr>
          <a:lstStyle>
            <a:lvl2pPr>
              <a:lnSpc>
                <a:spcPct val="100000"/>
              </a:lnSpc>
              <a:defRPr/>
            </a:lvl2pPr>
          </a:lstStyle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833" y="4132139"/>
            <a:ext cx="4896000" cy="1620000"/>
          </a:xfrm>
        </p:spPr>
        <p:txBody>
          <a:bodyPr>
            <a:normAutofit/>
          </a:bodyPr>
          <a:lstStyle>
            <a:lvl2pPr>
              <a:lnSpc>
                <a:spcPct val="100000"/>
              </a:lnSpc>
              <a:defRPr/>
            </a:lvl2pPr>
          </a:lstStyle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>
          <a:xfrm>
            <a:off x="1068887" y="1233327"/>
            <a:ext cx="4896000" cy="565146"/>
          </a:xfrm>
        </p:spPr>
        <p:txBody>
          <a:bodyPr bIns="72000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fr-FR" sz="1600" b="0" kern="1200" dirty="0" smtClean="0">
                <a:solidFill>
                  <a:srgbClr val="CB4A5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4"/>
          </p:nvPr>
        </p:nvSpPr>
        <p:spPr>
          <a:xfrm>
            <a:off x="6766833" y="1233327"/>
            <a:ext cx="4896000" cy="565146"/>
          </a:xfrm>
        </p:spPr>
        <p:txBody>
          <a:bodyPr bIns="72000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fr-FR" sz="1600" b="0" kern="1200" dirty="0" smtClean="0">
                <a:solidFill>
                  <a:srgbClr val="CB4A5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5"/>
          </p:nvPr>
        </p:nvSpPr>
        <p:spPr>
          <a:xfrm>
            <a:off x="1068887" y="3566993"/>
            <a:ext cx="4896000" cy="565146"/>
          </a:xfrm>
        </p:spPr>
        <p:txBody>
          <a:bodyPr bIns="72000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fr-FR" sz="1600" b="0" kern="1200" dirty="0" smtClean="0">
                <a:solidFill>
                  <a:srgbClr val="CB4A5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6"/>
          </p:nvPr>
        </p:nvSpPr>
        <p:spPr>
          <a:xfrm>
            <a:off x="6766833" y="3566993"/>
            <a:ext cx="4896000" cy="565146"/>
          </a:xfrm>
        </p:spPr>
        <p:txBody>
          <a:bodyPr bIns="72000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fr-FR" sz="1600" b="0" kern="1200" dirty="0" smtClean="0">
                <a:solidFill>
                  <a:srgbClr val="CB4A5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062566" y="61408"/>
            <a:ext cx="10600267" cy="26695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fr-FR"/>
              <a:t>Eventuellement cet espace permet de rappeler le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02287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titre seul</a:t>
            </a:r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566" y="61408"/>
            <a:ext cx="10600267" cy="26695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fr-FR"/>
              <a:t>Eventuellement cet espace permet de rappeler le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65785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461886"/>
            <a:ext cx="3840000" cy="3840000"/>
          </a:xfrm>
          <a:gradFill flip="none" rotWithShape="1">
            <a:gsLst>
              <a:gs pos="0">
                <a:srgbClr val="CB4A56"/>
              </a:gs>
              <a:gs pos="100000">
                <a:srgbClr val="EC68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ctr">
            <a:noAutofit/>
          </a:bodyPr>
          <a:lstStyle>
            <a:lvl1pPr algn="ctr">
              <a:defRPr lang="fr-FR" sz="28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fr-FR"/>
              <a:t>Merci</a:t>
            </a:r>
            <a:br>
              <a:rPr lang="fr-FR"/>
            </a:br>
            <a:r>
              <a:rPr lang="fr-FR"/>
              <a:t>de votre</a:t>
            </a:r>
            <a:br>
              <a:rPr lang="fr-FR"/>
            </a:br>
            <a:r>
              <a:rPr lang="fr-FR"/>
              <a:t>attention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111" y="2611986"/>
            <a:ext cx="2064405" cy="154830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25" y="3115014"/>
            <a:ext cx="3175000" cy="510909"/>
          </a:xfrm>
        </p:spPr>
        <p:txBody>
          <a:bodyPr anchor="ctr" anchorCtr="0"/>
          <a:lstStyle>
            <a:lvl2pPr>
              <a:lnSpc>
                <a:spcPct val="100000"/>
              </a:lnSpc>
              <a:spcBef>
                <a:spcPts val="0"/>
              </a:spcBef>
              <a:defRPr sz="10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3175" indent="0">
              <a:buFontTx/>
              <a:buNone/>
              <a:defRPr sz="1000" b="0" i="1">
                <a:solidFill>
                  <a:schemeClr val="accent6"/>
                </a:solidFill>
                <a:latin typeface="+mj-lt"/>
              </a:defRPr>
            </a:lvl4pPr>
          </a:lstStyle>
          <a:p>
            <a:pPr lvl="1"/>
            <a:r>
              <a:rPr lang="fr-FR"/>
              <a:t>Nom prénom</a:t>
            </a:r>
          </a:p>
          <a:p>
            <a:pPr lvl="2"/>
            <a:r>
              <a:rPr lang="fr-FR"/>
              <a:t>Tél</a:t>
            </a:r>
          </a:p>
          <a:p>
            <a:pPr lvl="3"/>
            <a:r>
              <a:rPr lang="fr-FR"/>
              <a:t>email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538279" y="6524902"/>
            <a:ext cx="12182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4B2D451F-60EB-A145-857A-EC54394F05DF}" type="slidenum">
              <a:rPr lang="fr-FR" sz="800" b="0" i="0" smtClean="0">
                <a:solidFill>
                  <a:schemeClr val="tx2"/>
                </a:solidFill>
                <a:latin typeface="Now Alt Medium"/>
                <a:cs typeface="Now Alt Medium"/>
              </a:rPr>
              <a:t>‹#›</a:t>
            </a:fld>
            <a:endParaRPr lang="fr-FR" sz="800" b="0" i="0">
              <a:solidFill>
                <a:schemeClr val="tx2"/>
              </a:solidFill>
              <a:latin typeface="Now Alt Medium"/>
              <a:cs typeface="Now Alt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275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A5EA-940A-8AA1-E770-A07C2D3B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DB6A-634A-ED9B-077B-4AF1D42BF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13E8-2D56-352E-88AF-C78199ED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59AEB-C874-5424-4F9C-8A5D68D3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6C46-E81A-FDFE-3628-FC4BCD28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9983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1DC6-775D-8651-B479-243646B9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DB9E0-3A49-878C-8672-41499935C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8BFD-9813-24DB-0951-BFA59F6E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7AE1-BB69-2A80-3316-4DD37DC7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955C3-3BFD-1F7C-9804-E1DBBED6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055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659A-8CE6-9FEC-F88E-BF0DDC2E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A4B3-66B3-12F9-7182-E8412FDB0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34BF5-85FE-312F-D101-A43B335B1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7D5F2-F6E2-B35C-CE46-63DD35AB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72E16-8DDF-6D43-C773-43FC1C82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57168-D75C-6235-E323-5C9D5943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9798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48E7-481C-9293-F5F7-D54CAF14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31D36-04C8-BD54-5A7E-BFD4D247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57426-DFEE-045A-306E-A7652FFE0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746B0-D89E-B9AA-47B6-8FFCF0E97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30DA3-FE43-AD8A-3E27-C2FC75576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212D6-880E-D35D-03D8-78FC8102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C18FF-FC5C-BC96-A342-0019892F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17D50-C2F5-A6E1-E4FA-8944BBB4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640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AE92-3628-1191-3EDB-0EAF495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12783-375B-E221-E946-595393B1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815EB-FD5B-5DBE-E188-DC86F6AA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A9990-4C89-F426-75DC-D9604AB0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74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85EE1-FF9F-1F4F-CF93-D8329A7D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F332F-C4BF-75BF-15E0-A7621B1E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EE24-E14E-3CE2-7ABE-23CF9C2D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0030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7F3D-736C-EED1-4525-E7D5A223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9A75-4ACF-6CEB-AE73-D55B0D27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7965-5A0B-C8F6-9516-6745B0352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7A514-E14F-A590-348C-2515FB55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DD03B-0500-0B4C-41D5-56AD2830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97734-0B26-B80E-751D-ECBB1572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3213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6C2F-94D5-51A5-11FE-31C445F1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213A2-3288-1172-6EA0-8BC7B0C54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61AD9-0655-8E8B-361E-F303E44E4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76CB8-01DB-7B7B-B7A7-25D91E95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27BBE-4668-F1E7-BF7C-DC397B0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F7511-DCD7-FA08-1BF2-AA1A4ABE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7878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D5D66-276B-7225-189B-CDFCC507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D416-63F9-2C3C-2E6C-655C0443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E097-0C4C-7DAA-9E9E-2D792D5DB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214EE-AB9E-1748-A2C8-F07659BB4718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30E0-3844-922E-90A4-82F539012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9F310-CD1B-8F6B-DE6E-81BAC742D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066A2-E6F9-B643-8685-F6FEFEC469A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7498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89753" y="3386668"/>
            <a:ext cx="6012494" cy="720899"/>
          </a:xfrm>
        </p:spPr>
        <p:txBody>
          <a:bodyPr>
            <a:normAutofit fontScale="90000"/>
          </a:bodyPr>
          <a:lstStyle/>
          <a:p>
            <a:r>
              <a:rPr lang="fr-FR"/>
              <a:t>La régulation par la donnée : l’information comme outil de régulation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89753" y="5865294"/>
            <a:ext cx="6012494" cy="215444"/>
          </a:xfrm>
        </p:spPr>
        <p:txBody>
          <a:bodyPr>
            <a:normAutofit fontScale="70000" lnSpcReduction="20000"/>
          </a:bodyPr>
          <a:lstStyle/>
          <a:p>
            <a:r>
              <a:rPr lang="fr-FR"/>
              <a:t>26/03/2025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/>
              <a:t>Antoine Samba</a:t>
            </a:r>
          </a:p>
        </p:txBody>
      </p:sp>
    </p:spTree>
    <p:extLst>
      <p:ext uri="{BB962C8B-B14F-4D97-AF65-F5344CB8AC3E}">
        <p14:creationId xmlns:p14="http://schemas.microsoft.com/office/powerpoint/2010/main" val="13934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5665" y="299333"/>
            <a:ext cx="7945460" cy="736511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rgbClr val="CB4A56"/>
                </a:solidFill>
              </a:rPr>
              <a:t>La régulation par la donnée: plus que la transparence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13695" y="4043204"/>
            <a:ext cx="8119305" cy="2215357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lvl="1" algn="ctr"/>
            <a:r>
              <a:rPr lang="fr-FR" sz="20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objectifs</a:t>
            </a:r>
          </a:p>
          <a:p>
            <a:pPr marL="644525" lvl="1" indent="-285750"/>
            <a:r>
              <a:rPr lang="fr-FR" sz="2000" b="1">
                <a:solidFill>
                  <a:schemeClr val="bg1"/>
                </a:solidFill>
              </a:rPr>
              <a:t>Amplifier la capacité d’action du régulateur</a:t>
            </a:r>
            <a:r>
              <a:rPr lang="fr-FR" sz="2000">
                <a:solidFill>
                  <a:schemeClr val="bg1"/>
                </a:solidFill>
              </a:rPr>
              <a:t>, notamment dans une logique de supervision </a:t>
            </a:r>
          </a:p>
          <a:p>
            <a:pPr marL="644525" lvl="1" indent="-285750"/>
            <a:r>
              <a:rPr lang="fr-FR" sz="2000" b="1">
                <a:solidFill>
                  <a:schemeClr val="bg1"/>
                </a:solidFill>
              </a:rPr>
              <a:t>Eclairer les choix des utilisateurs </a:t>
            </a:r>
            <a:r>
              <a:rPr lang="fr-FR" sz="2000">
                <a:solidFill>
                  <a:schemeClr val="bg1"/>
                </a:solidFill>
              </a:rPr>
              <a:t>et mieux protéger les protéger</a:t>
            </a:r>
          </a:p>
          <a:p>
            <a:pPr marL="644525" lvl="1" indent="-285750"/>
            <a:r>
              <a:rPr lang="fr-FR" sz="2000">
                <a:solidFill>
                  <a:schemeClr val="bg1"/>
                </a:solidFill>
              </a:rPr>
              <a:t>Actionner des mécanismes d’incitation </a:t>
            </a:r>
            <a:r>
              <a:rPr lang="fr-FR" sz="2000" err="1">
                <a:solidFill>
                  <a:schemeClr val="bg1"/>
                </a:solidFill>
              </a:rPr>
              <a:t>réputationnelle</a:t>
            </a:r>
            <a:r>
              <a:rPr lang="fr-FR" sz="2000">
                <a:solidFill>
                  <a:schemeClr val="bg1"/>
                </a:solidFill>
              </a:rPr>
              <a:t> et </a:t>
            </a:r>
            <a:r>
              <a:rPr lang="fr-FR" sz="2000" b="1">
                <a:solidFill>
                  <a:schemeClr val="bg1"/>
                </a:solidFill>
              </a:rPr>
              <a:t>encourager l’investissement</a:t>
            </a:r>
            <a:endParaRPr lang="fr-FR" sz="1400" b="1">
              <a:solidFill>
                <a:schemeClr val="bg1"/>
              </a:solidFill>
            </a:endParaRPr>
          </a:p>
          <a:p>
            <a:endParaRPr lang="fr-FR" sz="1400">
              <a:solidFill>
                <a:srgbClr val="1F0F6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696" y="1403721"/>
            <a:ext cx="8119305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900"/>
              </a:spcBef>
            </a:pPr>
            <a:r>
              <a:rPr lang="fr-FR" sz="2000">
                <a:solidFill>
                  <a:srgbClr val="E56463"/>
                </a:solidFill>
              </a:rPr>
              <a:t>Quel est le concept ?</a:t>
            </a:r>
          </a:p>
          <a:p>
            <a:pPr marL="0" lvl="1" algn="just">
              <a:spcBef>
                <a:spcPts val="900"/>
              </a:spcBef>
            </a:pPr>
            <a:r>
              <a:rPr lang="fr-FR" sz="2000">
                <a:solidFill>
                  <a:srgbClr val="232253"/>
                </a:solidFill>
              </a:rPr>
              <a:t>Au lieu de prescrire aux acteurs économiques un certain comportement, il s’agit de </a:t>
            </a:r>
            <a:r>
              <a:rPr lang="fr-FR" sz="2000">
                <a:solidFill>
                  <a:srgbClr val="EA4D44"/>
                </a:solidFill>
              </a:rPr>
              <a:t>créer un réseau d’informations et d’incitations </a:t>
            </a:r>
            <a:r>
              <a:rPr lang="fr-FR" sz="2000">
                <a:solidFill>
                  <a:srgbClr val="232253"/>
                </a:solidFill>
              </a:rPr>
              <a:t>pour réduire les asymétries d’information et démultiplier l’impact de l’action du régulateur en mobilisant les utilisateurs et leurs relais.</a:t>
            </a:r>
          </a:p>
        </p:txBody>
      </p:sp>
    </p:spTree>
    <p:extLst>
      <p:ext uri="{BB962C8B-B14F-4D97-AF65-F5344CB8AC3E}">
        <p14:creationId xmlns:p14="http://schemas.microsoft.com/office/powerpoint/2010/main" val="40022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D3A78-1871-4E6F-A158-544C7679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Les grandes étapes de la régulation par la donnée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8C41DB-9E54-4645-8195-2038919AC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1" t="13474" r="10297" b="4929"/>
          <a:stretch/>
        </p:blipFill>
        <p:spPr>
          <a:xfrm>
            <a:off x="2938917" y="1550269"/>
            <a:ext cx="6073541" cy="43024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C39DE7-5CD7-4F3E-8167-BC17287972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2" b="97143" l="4264" r="97287">
                        <a14:foregroundMark x1="47674" y1="26939" x2="17054" y2="58776"/>
                        <a14:foregroundMark x1="20543" y1="29796" x2="21705" y2="73878"/>
                        <a14:foregroundMark x1="21705" y1="73878" x2="58527" y2="92245"/>
                        <a14:foregroundMark x1="58527" y1="92245" x2="96899" y2="62041"/>
                        <a14:foregroundMark x1="96899" y1="62041" x2="75969" y2="15510"/>
                        <a14:foregroundMark x1="75969" y1="15510" x2="34884" y2="4082"/>
                        <a14:foregroundMark x1="34884" y1="4082" x2="5426" y2="31837"/>
                        <a14:foregroundMark x1="5426" y1="31837" x2="17829" y2="77551"/>
                        <a14:foregroundMark x1="17829" y1="77551" x2="53876" y2="88571"/>
                        <a14:foregroundMark x1="24419" y1="11020" x2="62403" y2="34286"/>
                        <a14:foregroundMark x1="62403" y1="34286" x2="46124" y2="72245"/>
                        <a14:foregroundMark x1="46124" y1="72245" x2="24031" y2="46939"/>
                        <a14:foregroundMark x1="54651" y1="20816" x2="79845" y2="57551"/>
                        <a14:foregroundMark x1="79845" y1="57551" x2="81008" y2="64082"/>
                        <a14:foregroundMark x1="59302" y1="61633" x2="74031" y2="84082"/>
                        <a14:foregroundMark x1="62791" y1="79592" x2="97674" y2="48980"/>
                        <a14:foregroundMark x1="96899" y1="50612" x2="50388" y2="86122"/>
                        <a14:foregroundMark x1="83333" y1="40408" x2="55426" y2="8980"/>
                        <a14:foregroundMark x1="55426" y1="8980" x2="15891" y2="22041"/>
                        <a14:foregroundMark x1="15891" y1="22041" x2="7364" y2="62449"/>
                        <a14:foregroundMark x1="7364" y1="62449" x2="44186" y2="49796"/>
                        <a14:foregroundMark x1="44186" y1="49796" x2="45349" y2="39184"/>
                        <a14:foregroundMark x1="73256" y1="9796" x2="94961" y2="48980"/>
                        <a14:foregroundMark x1="94961" y1="46939" x2="71705" y2="13469"/>
                        <a14:foregroundMark x1="76357" y1="14694" x2="95736" y2="43265"/>
                        <a14:foregroundMark x1="81395" y1="75510" x2="48062" y2="98367"/>
                        <a14:foregroundMark x1="48062" y1="98367" x2="15116" y2="71837"/>
                        <a14:foregroundMark x1="15116" y1="71837" x2="16279" y2="71429"/>
                        <a14:foregroundMark x1="20543" y1="13061" x2="7752" y2="56327"/>
                        <a14:foregroundMark x1="4264" y1="29796" x2="7364" y2="62449"/>
                        <a14:foregroundMark x1="19380" y1="15102" x2="6202" y2="29388"/>
                        <a14:foregroundMark x1="50388" y1="6122" x2="65116" y2="9388"/>
                        <a14:foregroundMark x1="39922" y1="4082" x2="47674" y2="6122"/>
                        <a14:foregroundMark x1="79845" y1="15510" x2="86822" y2="24898"/>
                        <a14:foregroundMark x1="88760" y1="36327" x2="88760" y2="36327"/>
                        <a14:foregroundMark x1="88372" y1="35510" x2="96512" y2="42041"/>
                        <a14:foregroundMark x1="88760" y1="27755" x2="95349" y2="41224"/>
                        <a14:backgroundMark x1="97674" y1="3265" x2="97674" y2="3265"/>
                        <a14:backgroundMark x1="97674" y1="3265" x2="91473" y2="6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1515" y="5307735"/>
            <a:ext cx="709928" cy="674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D6FB51-0B0A-4747-8D1D-BA0118E37439}"/>
              </a:ext>
            </a:extLst>
          </p:cNvPr>
          <p:cNvSpPr txBox="1"/>
          <p:nvPr/>
        </p:nvSpPr>
        <p:spPr>
          <a:xfrm rot="1549395">
            <a:off x="6982473" y="5299014"/>
            <a:ext cx="820891" cy="430887"/>
          </a:xfrm>
          <a:prstGeom prst="rect">
            <a:avLst/>
          </a:prstGeom>
          <a:noFill/>
          <a:ln w="19050">
            <a:solidFill>
              <a:srgbClr val="1F0F6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tx2"/>
                </a:solidFill>
              </a:rPr>
              <a:t>EN COURS</a:t>
            </a:r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1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8998" y="392348"/>
            <a:ext cx="8030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>
                <a:solidFill>
                  <a:srgbClr val="2A1D75"/>
                </a:solidFill>
                <a:latin typeface="Now Alt Black"/>
                <a:cs typeface="Now Alt Black"/>
              </a:rPr>
              <a:t>Publier de l’information pour</a:t>
            </a:r>
          </a:p>
          <a:p>
            <a:r>
              <a:rPr lang="fr-FR" sz="2600">
                <a:solidFill>
                  <a:srgbClr val="2A1D75"/>
                </a:solidFill>
                <a:latin typeface="Now Alt Black"/>
                <a:cs typeface="Now Alt Black"/>
              </a:rPr>
              <a:t>inciter les opérateurs à investir</a:t>
            </a:r>
          </a:p>
        </p:txBody>
      </p:sp>
      <p:sp>
        <p:nvSpPr>
          <p:cNvPr id="7" name="Ellipse 6"/>
          <p:cNvSpPr/>
          <p:nvPr/>
        </p:nvSpPr>
        <p:spPr>
          <a:xfrm>
            <a:off x="5283535" y="1253067"/>
            <a:ext cx="1548000" cy="1548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>
                <a:solidFill>
                  <a:prstClr val="white"/>
                </a:solidFill>
              </a:rPr>
              <a:t>Investissement</a:t>
            </a:r>
            <a:endParaRPr lang="fr-FR" sz="1100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002601" y="3040001"/>
            <a:ext cx="1548000" cy="1548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prstClr val="white"/>
                </a:solidFill>
              </a:rPr>
              <a:t>Innovation et qualité</a:t>
            </a:r>
          </a:p>
        </p:txBody>
      </p:sp>
      <p:sp>
        <p:nvSpPr>
          <p:cNvPr id="10" name="Ellipse 9"/>
          <p:cNvSpPr/>
          <p:nvPr/>
        </p:nvSpPr>
        <p:spPr>
          <a:xfrm>
            <a:off x="5283535" y="4802267"/>
            <a:ext cx="1548000" cy="1548000"/>
          </a:xfrm>
          <a:prstGeom prst="ellipse">
            <a:avLst/>
          </a:prstGeom>
          <a:solidFill>
            <a:srgbClr val="EA4D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>
                <a:solidFill>
                  <a:prstClr val="white"/>
                </a:solidFill>
              </a:rPr>
              <a:t>Monétisation</a:t>
            </a:r>
          </a:p>
        </p:txBody>
      </p:sp>
      <p:sp>
        <p:nvSpPr>
          <p:cNvPr id="11" name="Ellipse 10"/>
          <p:cNvSpPr/>
          <p:nvPr/>
        </p:nvSpPr>
        <p:spPr>
          <a:xfrm>
            <a:off x="3564468" y="3040001"/>
            <a:ext cx="1548000" cy="154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>
                <a:solidFill>
                  <a:prstClr val="white"/>
                </a:solidFill>
              </a:rPr>
              <a:t>Concurrence</a:t>
            </a:r>
          </a:p>
        </p:txBody>
      </p:sp>
      <p:cxnSp>
        <p:nvCxnSpPr>
          <p:cNvPr id="18" name="Connecteur en arc 17"/>
          <p:cNvCxnSpPr>
            <a:stCxn id="7" idx="6"/>
            <a:endCxn id="9" idx="0"/>
          </p:cNvCxnSpPr>
          <p:nvPr/>
        </p:nvCxnSpPr>
        <p:spPr>
          <a:xfrm>
            <a:off x="6831535" y="2027067"/>
            <a:ext cx="945066" cy="1012934"/>
          </a:xfrm>
          <a:prstGeom prst="curvedConnector2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>
            <a:stCxn id="9" idx="4"/>
            <a:endCxn id="10" idx="6"/>
          </p:cNvCxnSpPr>
          <p:nvPr/>
        </p:nvCxnSpPr>
        <p:spPr>
          <a:xfrm rot="5400000">
            <a:off x="6809935" y="4609601"/>
            <a:ext cx="988266" cy="945066"/>
          </a:xfrm>
          <a:prstGeom prst="curvedConnector2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0" idx="2"/>
            <a:endCxn id="11" idx="4"/>
          </p:cNvCxnSpPr>
          <p:nvPr/>
        </p:nvCxnSpPr>
        <p:spPr>
          <a:xfrm rot="10800000">
            <a:off x="4338470" y="4588001"/>
            <a:ext cx="945067" cy="988266"/>
          </a:xfrm>
          <a:prstGeom prst="curvedConnector2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0"/>
            <a:endCxn id="7" idx="2"/>
          </p:cNvCxnSpPr>
          <p:nvPr/>
        </p:nvCxnSpPr>
        <p:spPr>
          <a:xfrm rot="5400000" flipH="1" flipV="1">
            <a:off x="4304534" y="2061002"/>
            <a:ext cx="1012934" cy="945067"/>
          </a:xfrm>
          <a:prstGeom prst="curvedConnector2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5283535" y="3040002"/>
            <a:ext cx="1548000" cy="154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>
                <a:solidFill>
                  <a:prstClr val="white"/>
                </a:solidFill>
              </a:rPr>
              <a:t>Transparence et </a:t>
            </a:r>
          </a:p>
          <a:p>
            <a:pPr algn="ctr"/>
            <a:r>
              <a:rPr lang="fr-FR" sz="1400">
                <a:solidFill>
                  <a:prstClr val="white"/>
                </a:solidFill>
              </a:rPr>
              <a:t>information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782701" y="1531488"/>
            <a:ext cx="2817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A4D44"/>
                </a:solidFill>
              </a:rPr>
              <a:t>L’investissement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fournit de la couverture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permet des services fortement consommateurs de bande-passante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alimente l’innovation.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782702" y="5121452"/>
            <a:ext cx="28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A4D44"/>
                </a:solidFill>
              </a:rPr>
              <a:t>L’innovation et la qualité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améliorent l’expérience utilisateur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permettent la monétisation.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952202" y="5121452"/>
            <a:ext cx="28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A4D44"/>
                </a:solidFill>
              </a:rPr>
              <a:t>La monétisation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permet une concurrence soutenable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apporte des relais de croissance.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952202" y="1577656"/>
            <a:ext cx="28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A4D44"/>
                </a:solidFill>
              </a:rPr>
              <a:t>La concurrence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incite les opérateurs à assurer la qualité de leurs réseaux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les encourage à innover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231E52"/>
                </a:solidFill>
              </a:rPr>
              <a:t>mène à l’investissement dans les réseaux.</a:t>
            </a:r>
          </a:p>
        </p:txBody>
      </p:sp>
    </p:spTree>
    <p:extLst>
      <p:ext uri="{BB962C8B-B14F-4D97-AF65-F5344CB8AC3E}">
        <p14:creationId xmlns:p14="http://schemas.microsoft.com/office/powerpoint/2010/main" val="274022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Connectivité mobile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6992436-5733-476F-B8D5-3423A2CCF891}"/>
              </a:ext>
            </a:extLst>
          </p:cNvPr>
          <p:cNvSpPr/>
          <p:nvPr/>
        </p:nvSpPr>
        <p:spPr>
          <a:xfrm>
            <a:off x="7799675" y="949655"/>
            <a:ext cx="2765107" cy="32033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rgbClr val="CB4A56"/>
                </a:solidFill>
                <a:latin typeface="+mj-lt"/>
              </a:rPr>
              <a:t>monreseaumobile.arcep.fr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8ED65D-82DE-44D4-BFDA-5EBE62337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1" b="94293" l="3918" r="96917">
                        <a14:foregroundMark x1="11680" y1="35641" x2="11562" y2="85394"/>
                        <a14:foregroundMark x1="11712" y1="22209" x2="11685" y2="33431"/>
                        <a14:foregroundMark x1="11753" y1="5113" x2="11726" y2="16623"/>
                        <a14:foregroundMark x1="9111" y1="88551" x2="7001" y2="91082"/>
                        <a14:foregroundMark x1="7001" y1="91082" x2="13744" y2="91201"/>
                        <a14:foregroundMark x1="13744" y1="91201" x2="35260" y2="90369"/>
                        <a14:foregroundMark x1="35260" y1="90369" x2="82787" y2="93222"/>
                        <a14:foregroundMark x1="82787" y1="93222" x2="89467" y2="93103"/>
                        <a14:foregroundMark x1="89467" y1="93103" x2="87155" y2="83234"/>
                        <a14:foregroundMark x1="87155" y1="83234" x2="88054" y2="13317"/>
                        <a14:foregroundMark x1="35902" y1="2497" x2="63584" y2="4518"/>
                        <a14:foregroundMark x1="72832" y1="2735" x2="86063" y2="7372"/>
                        <a14:foregroundMark x1="86063" y1="7372" x2="88247" y2="10226"/>
                        <a14:foregroundMark x1="16506" y1="85375" x2="33590" y2="84067"/>
                        <a14:foregroundMark x1="33590" y1="84067" x2="58895" y2="84423"/>
                        <a14:foregroundMark x1="58895" y1="84423" x2="76622" y2="82640"/>
                        <a14:foregroundMark x1="76622" y1="82640" x2="88182" y2="82759"/>
                        <a14:foregroundMark x1="50161" y1="88704" x2="50161" y2="88704"/>
                        <a14:foregroundMark x1="44444" y1="87753" x2="58574" y2="87753"/>
                        <a14:foregroundMark x1="3918" y1="91201" x2="7386" y2="91558"/>
                        <a14:foregroundMark x1="7065" y1="94411" x2="43417" y2="94768"/>
                        <a14:foregroundMark x1="43417" y1="94768" x2="48683" y2="94530"/>
                        <a14:foregroundMark x1="48683" y1="94530" x2="50096" y2="94530"/>
                        <a14:foregroundMark x1="94605" y1="93341" x2="89017" y2="93341"/>
                        <a14:foregroundMark x1="92742" y1="90606" x2="86577" y2="90606"/>
                        <a14:foregroundMark x1="96917" y1="90250" x2="94220" y2="90369"/>
                        <a14:foregroundMark x1="19139" y1="51367" x2="18578" y2="49918"/>
                        <a14:foregroundMark x1="13099" y1="24685" x2="11882" y2="21522"/>
                        <a14:foregroundMark x1="11882" y1="21522" x2="11882" y2="18787"/>
                        <a14:foregroundMark x1="12582" y1="28222" x2="12331" y2="18668"/>
                        <a14:foregroundMark x1="12524" y1="16766" x2="11948" y2="28378"/>
                        <a14:foregroundMark x1="11952" y1="28378" x2="12942" y2="21362"/>
                        <a14:foregroundMark x1="11920" y1="28985" x2="11689" y2="30678"/>
                        <a14:foregroundMark x1="12946" y1="21452" x2="12004" y2="28365"/>
                        <a14:foregroundMark x1="11689" y1="30678" x2="12203" y2="34721"/>
                        <a14:foregroundMark x1="12237" y1="33357" x2="11882" y2="40071"/>
                        <a14:foregroundMark x1="11882" y1="40071" x2="12497" y2="36940"/>
                        <a14:foregroundMark x1="12571" y1="13498" x2="12139" y2="19976"/>
                        <a14:foregroundMark x1="12139" y1="19976" x2="12697" y2="16171"/>
                        <a14:backgroundMark x1="10083" y1="87039" x2="8735" y2="84899"/>
                        <a14:backgroundMark x1="9313" y1="87753" x2="10212" y2="86683"/>
                        <a14:backgroundMark x1="10405" y1="87515" x2="9762" y2="86445"/>
                        <a14:backgroundMark x1="10340" y1="87039" x2="10276" y2="86564"/>
                        <a14:backgroundMark x1="9955" y1="87515" x2="10340" y2="87515"/>
                        <a14:backgroundMark x1="10340" y1="86564" x2="10340" y2="86564"/>
                        <a14:backgroundMark x1="10405" y1="86801" x2="10533" y2="87039"/>
                        <a14:backgroundMark x1="13872" y1="12173" x2="13112" y2="16865"/>
                        <a14:backgroundMark x1="14322" y1="9394" x2="13897" y2="12016"/>
                        <a14:backgroundMark x1="15636" y1="40058" x2="19204" y2="47444"/>
                        <a14:backgroundMark x1="13730" y1="36112" x2="14807" y2="38341"/>
                        <a14:backgroundMark x1="13680" y1="8323" x2="62685" y2="38407"/>
                        <a14:backgroundMark x1="62685" y1="38407" x2="77842" y2="70987"/>
                        <a14:backgroundMark x1="77842" y1="70987" x2="84650" y2="78954"/>
                        <a14:backgroundMark x1="16121" y1="77646" x2="32049" y2="65398"/>
                        <a14:backgroundMark x1="32049" y1="65398" x2="60373" y2="20452"/>
                        <a14:backgroundMark x1="60373" y1="20452" x2="72768" y2="13080"/>
                        <a14:backgroundMark x1="72768" y1="13080" x2="71227" y2="19620"/>
                        <a14:backgroundMark x1="13680" y1="7967" x2="15864" y2="54221"/>
                        <a14:backgroundMark x1="18112" y1="50892" x2="16570" y2="45184"/>
                        <a14:backgroundMark x1="14001" y1="36742" x2="13680" y2="36266"/>
                        <a14:backgroundMark x1="13231" y1="28062" x2="13937" y2="37812"/>
                        <a14:backgroundMark x1="13937" y1="37812" x2="15671" y2="41855"/>
                        <a14:backgroundMark x1="19910" y1="45422" x2="18754" y2="50059"/>
                        <a14:backgroundMark x1="17469" y1="46849" x2="16313" y2="44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7203" y="1809019"/>
            <a:ext cx="4170927" cy="23445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E75381-3D18-4504-A247-DFD45B82531D}"/>
              </a:ext>
            </a:extLst>
          </p:cNvPr>
          <p:cNvSpPr/>
          <p:nvPr/>
        </p:nvSpPr>
        <p:spPr>
          <a:xfrm>
            <a:off x="6695091" y="1966143"/>
            <a:ext cx="3114442" cy="179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endParaRPr lang="fr-FR" sz="1600" err="1">
              <a:solidFill>
                <a:schemeClr val="bg1"/>
              </a:solidFill>
              <a:latin typeface="+mj-lt"/>
              <a:cs typeface="Now Alt Black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C5C7F5E-D5F6-4F3A-BF7A-ABB400D0311B}"/>
              </a:ext>
            </a:extLst>
          </p:cNvPr>
          <p:cNvGrpSpPr/>
          <p:nvPr/>
        </p:nvGrpSpPr>
        <p:grpSpPr>
          <a:xfrm>
            <a:off x="1761903" y="1817324"/>
            <a:ext cx="4170927" cy="2344505"/>
            <a:chOff x="-794050" y="4383575"/>
            <a:chExt cx="4340541" cy="234450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74951B1-5F43-4252-A9B2-8665611B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1" b="94293" l="3918" r="96917">
                          <a14:foregroundMark x1="11680" y1="35641" x2="11562" y2="85394"/>
                          <a14:foregroundMark x1="11712" y1="22209" x2="11685" y2="33431"/>
                          <a14:foregroundMark x1="11753" y1="5113" x2="11726" y2="16623"/>
                          <a14:foregroundMark x1="9111" y1="88551" x2="7001" y2="91082"/>
                          <a14:foregroundMark x1="7001" y1="91082" x2="13744" y2="91201"/>
                          <a14:foregroundMark x1="13744" y1="91201" x2="35260" y2="90369"/>
                          <a14:foregroundMark x1="35260" y1="90369" x2="82787" y2="93222"/>
                          <a14:foregroundMark x1="82787" y1="93222" x2="89467" y2="93103"/>
                          <a14:foregroundMark x1="89467" y1="93103" x2="87155" y2="83234"/>
                          <a14:foregroundMark x1="87155" y1="83234" x2="88054" y2="13317"/>
                          <a14:foregroundMark x1="35902" y1="2497" x2="63584" y2="4518"/>
                          <a14:foregroundMark x1="72832" y1="2735" x2="86063" y2="7372"/>
                          <a14:foregroundMark x1="86063" y1="7372" x2="88247" y2="10226"/>
                          <a14:foregroundMark x1="16506" y1="85375" x2="33590" y2="84067"/>
                          <a14:foregroundMark x1="33590" y1="84067" x2="58895" y2="84423"/>
                          <a14:foregroundMark x1="58895" y1="84423" x2="76622" y2="82640"/>
                          <a14:foregroundMark x1="76622" y1="82640" x2="88182" y2="82759"/>
                          <a14:foregroundMark x1="50161" y1="88704" x2="50161" y2="88704"/>
                          <a14:foregroundMark x1="44444" y1="87753" x2="58574" y2="87753"/>
                          <a14:foregroundMark x1="3918" y1="91201" x2="7386" y2="91558"/>
                          <a14:foregroundMark x1="7065" y1="94411" x2="43417" y2="94768"/>
                          <a14:foregroundMark x1="43417" y1="94768" x2="48683" y2="94530"/>
                          <a14:foregroundMark x1="48683" y1="94530" x2="50096" y2="94530"/>
                          <a14:foregroundMark x1="94605" y1="93341" x2="89017" y2="93341"/>
                          <a14:foregroundMark x1="92742" y1="90606" x2="86577" y2="90606"/>
                          <a14:foregroundMark x1="96917" y1="90250" x2="94220" y2="90369"/>
                          <a14:foregroundMark x1="19139" y1="51367" x2="18578" y2="49918"/>
                          <a14:foregroundMark x1="13099" y1="24685" x2="11882" y2="21522"/>
                          <a14:foregroundMark x1="11882" y1="21522" x2="11882" y2="18787"/>
                          <a14:foregroundMark x1="12582" y1="28222" x2="12331" y2="18668"/>
                          <a14:foregroundMark x1="12524" y1="16766" x2="11948" y2="28378"/>
                          <a14:foregroundMark x1="11952" y1="28378" x2="12942" y2="21362"/>
                          <a14:foregroundMark x1="11920" y1="28985" x2="11689" y2="30678"/>
                          <a14:foregroundMark x1="12946" y1="21452" x2="12004" y2="28365"/>
                          <a14:foregroundMark x1="11689" y1="30678" x2="12203" y2="34721"/>
                          <a14:foregroundMark x1="12237" y1="33357" x2="11882" y2="40071"/>
                          <a14:foregroundMark x1="11882" y1="40071" x2="12497" y2="36940"/>
                          <a14:foregroundMark x1="12571" y1="13498" x2="12139" y2="19976"/>
                          <a14:foregroundMark x1="12139" y1="19976" x2="12697" y2="16171"/>
                          <a14:backgroundMark x1="10083" y1="87039" x2="8735" y2="84899"/>
                          <a14:backgroundMark x1="9313" y1="87753" x2="10212" y2="86683"/>
                          <a14:backgroundMark x1="10405" y1="87515" x2="9762" y2="86445"/>
                          <a14:backgroundMark x1="10340" y1="87039" x2="10276" y2="86564"/>
                          <a14:backgroundMark x1="9955" y1="87515" x2="10340" y2="87515"/>
                          <a14:backgroundMark x1="10340" y1="86564" x2="10340" y2="86564"/>
                          <a14:backgroundMark x1="10405" y1="86801" x2="10533" y2="87039"/>
                          <a14:backgroundMark x1="13872" y1="12173" x2="13112" y2="16865"/>
                          <a14:backgroundMark x1="14322" y1="9394" x2="13897" y2="12016"/>
                          <a14:backgroundMark x1="15636" y1="40058" x2="19204" y2="47444"/>
                          <a14:backgroundMark x1="13730" y1="36112" x2="14807" y2="38341"/>
                          <a14:backgroundMark x1="13680" y1="8323" x2="62685" y2="38407"/>
                          <a14:backgroundMark x1="62685" y1="38407" x2="77842" y2="70987"/>
                          <a14:backgroundMark x1="77842" y1="70987" x2="84650" y2="78954"/>
                          <a14:backgroundMark x1="16121" y1="77646" x2="32049" y2="65398"/>
                          <a14:backgroundMark x1="32049" y1="65398" x2="60373" y2="20452"/>
                          <a14:backgroundMark x1="60373" y1="20452" x2="72768" y2="13080"/>
                          <a14:backgroundMark x1="72768" y1="13080" x2="71227" y2="19620"/>
                          <a14:backgroundMark x1="13680" y1="7967" x2="15864" y2="54221"/>
                          <a14:backgroundMark x1="18112" y1="50892" x2="16570" y2="45184"/>
                          <a14:backgroundMark x1="14001" y1="36742" x2="13680" y2="36266"/>
                          <a14:backgroundMark x1="13231" y1="28062" x2="13937" y2="37812"/>
                          <a14:backgroundMark x1="13937" y1="37812" x2="15671" y2="41855"/>
                          <a14:backgroundMark x1="19910" y1="45422" x2="18754" y2="50059"/>
                          <a14:backgroundMark x1="17469" y1="46849" x2="16313" y2="441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94050" y="4383575"/>
              <a:ext cx="4340541" cy="234450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B4F3095-B31C-4DC5-99C8-E2975ACA4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33559" y="4532396"/>
              <a:ext cx="3219557" cy="1792054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5F17D889-60F6-4A73-9BA0-7B2B3C7A6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5888" y="1982725"/>
            <a:ext cx="1339066" cy="4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A7B83DF-8F1D-46A0-9D8F-4CF453B5B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12" y="2466233"/>
            <a:ext cx="2483400" cy="126253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C0C6E0D-1D34-4560-B811-CB381F7A60A3}"/>
              </a:ext>
            </a:extLst>
          </p:cNvPr>
          <p:cNvSpPr txBox="1"/>
          <p:nvPr/>
        </p:nvSpPr>
        <p:spPr>
          <a:xfrm>
            <a:off x="1884289" y="4156876"/>
            <a:ext cx="39483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EA655C"/>
                </a:solidFill>
              </a:rPr>
              <a:t>Mon Réseau Mobile</a:t>
            </a:r>
            <a:endParaRPr lang="fr-FR" sz="1400">
              <a:solidFill>
                <a:schemeClr val="tx2"/>
              </a:solidFill>
            </a:endParaRPr>
          </a:p>
          <a:p>
            <a:pPr marL="182558" indent="-182558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2"/>
                </a:solidFill>
              </a:rPr>
              <a:t>Publication des </a:t>
            </a:r>
            <a:r>
              <a:rPr lang="en-US" sz="1400" b="1" err="1">
                <a:solidFill>
                  <a:schemeClr val="tx2"/>
                </a:solidFill>
              </a:rPr>
              <a:t>cartes</a:t>
            </a:r>
            <a:r>
              <a:rPr lang="en-US" sz="1400" b="1">
                <a:solidFill>
                  <a:schemeClr val="tx2"/>
                </a:solidFill>
              </a:rPr>
              <a:t> de couvertures </a:t>
            </a:r>
            <a:r>
              <a:rPr lang="en-US" sz="1400" b="1" err="1">
                <a:solidFill>
                  <a:schemeClr val="tx2"/>
                </a:solidFill>
              </a:rPr>
              <a:t>théoriques</a:t>
            </a:r>
            <a:r>
              <a:rPr lang="en-US" sz="1400" b="1">
                <a:solidFill>
                  <a:schemeClr val="tx2"/>
                </a:solidFill>
              </a:rPr>
              <a:t> </a:t>
            </a:r>
            <a:r>
              <a:rPr lang="en-US" sz="1400">
                <a:solidFill>
                  <a:schemeClr val="tx2"/>
                </a:solidFill>
              </a:rPr>
              <a:t>des </a:t>
            </a:r>
            <a:r>
              <a:rPr lang="en-US" sz="1400" err="1">
                <a:solidFill>
                  <a:schemeClr val="tx2"/>
                </a:solidFill>
              </a:rPr>
              <a:t>opérateurs</a:t>
            </a:r>
            <a:endParaRPr lang="en-US" sz="1400">
              <a:solidFill>
                <a:schemeClr val="tx2"/>
              </a:solidFill>
            </a:endParaRPr>
          </a:p>
          <a:p>
            <a:pPr marL="182558" indent="-182558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tx2"/>
                </a:solidFill>
              </a:rPr>
              <a:t>Résultats</a:t>
            </a:r>
            <a:r>
              <a:rPr lang="en-US" sz="1400">
                <a:solidFill>
                  <a:schemeClr val="tx2"/>
                </a:solidFill>
              </a:rPr>
              <a:t> des </a:t>
            </a:r>
            <a:r>
              <a:rPr lang="en-US" sz="1400" b="1" err="1">
                <a:solidFill>
                  <a:schemeClr val="tx2"/>
                </a:solidFill>
              </a:rPr>
              <a:t>enquêtes</a:t>
            </a:r>
            <a:r>
              <a:rPr lang="en-US" sz="1400" b="1">
                <a:solidFill>
                  <a:schemeClr val="tx2"/>
                </a:solidFill>
              </a:rPr>
              <a:t> de </a:t>
            </a:r>
            <a:r>
              <a:rPr lang="en-US" sz="1400" b="1" err="1">
                <a:solidFill>
                  <a:schemeClr val="tx2"/>
                </a:solidFill>
              </a:rPr>
              <a:t>qualité</a:t>
            </a:r>
            <a:r>
              <a:rPr lang="en-US" sz="1400" b="1">
                <a:solidFill>
                  <a:schemeClr val="tx2"/>
                </a:solidFill>
              </a:rPr>
              <a:t> de service de </a:t>
            </a:r>
            <a:r>
              <a:rPr lang="en-US" sz="1400" b="1" err="1">
                <a:solidFill>
                  <a:schemeClr val="tx2"/>
                </a:solidFill>
              </a:rPr>
              <a:t>l’Arcep</a:t>
            </a:r>
            <a:r>
              <a:rPr lang="en-US" sz="1400" b="1">
                <a:solidFill>
                  <a:schemeClr val="tx2"/>
                </a:solidFill>
              </a:rPr>
              <a:t> et des </a:t>
            </a:r>
            <a:r>
              <a:rPr lang="en-US" sz="1400" b="1" err="1">
                <a:solidFill>
                  <a:schemeClr val="tx2"/>
                </a:solidFill>
              </a:rPr>
              <a:t>mesures</a:t>
            </a:r>
            <a:r>
              <a:rPr lang="en-US" sz="1400" b="1">
                <a:solidFill>
                  <a:schemeClr val="tx2"/>
                </a:solidFill>
              </a:rPr>
              <a:t> </a:t>
            </a:r>
            <a:r>
              <a:rPr lang="en-US" sz="1400" b="1" err="1">
                <a:solidFill>
                  <a:schemeClr val="tx2"/>
                </a:solidFill>
              </a:rPr>
              <a:t>d’acteurs</a:t>
            </a:r>
            <a:r>
              <a:rPr lang="en-US" sz="1400" b="1">
                <a:solidFill>
                  <a:schemeClr val="tx2"/>
                </a:solidFill>
              </a:rPr>
              <a:t> tiers (y </a:t>
            </a:r>
            <a:r>
              <a:rPr lang="en-US" sz="1400" b="1" err="1">
                <a:solidFill>
                  <a:schemeClr val="tx2"/>
                </a:solidFill>
              </a:rPr>
              <a:t>compris</a:t>
            </a:r>
            <a:r>
              <a:rPr lang="en-US" sz="1400" b="1">
                <a:solidFill>
                  <a:schemeClr val="tx2"/>
                </a:solidFill>
              </a:rPr>
              <a:t> </a:t>
            </a:r>
            <a:r>
              <a:rPr lang="en-US" sz="1400" b="1" err="1">
                <a:solidFill>
                  <a:schemeClr val="tx2"/>
                </a:solidFill>
              </a:rPr>
              <a:t>collectivités</a:t>
            </a:r>
            <a:r>
              <a:rPr lang="en-US" sz="1400" b="1">
                <a:solidFill>
                  <a:schemeClr val="tx2"/>
                </a:solidFill>
              </a:rPr>
              <a:t>)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1" name="Rectangle à coins arrondis 32">
            <a:extLst>
              <a:ext uri="{FF2B5EF4-FFF2-40B4-BE49-F238E27FC236}">
                <a16:creationId xmlns:a16="http://schemas.microsoft.com/office/drawing/2014/main" id="{447A5F86-C0F7-4FF8-BE6A-0C8066936B9C}"/>
              </a:ext>
            </a:extLst>
          </p:cNvPr>
          <p:cNvSpPr/>
          <p:nvPr/>
        </p:nvSpPr>
        <p:spPr>
          <a:xfrm>
            <a:off x="1812886" y="1655907"/>
            <a:ext cx="4170927" cy="3916743"/>
          </a:xfrm>
          <a:prstGeom prst="roundRect">
            <a:avLst>
              <a:gd name="adj" fmla="val 208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80000" tIns="180000" rIns="180000" bIns="180000" rtlCol="0" anchor="ctr">
            <a:no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endParaRPr lang="fr-FR" sz="2800">
              <a:solidFill>
                <a:prstClr val="white"/>
              </a:solidFill>
              <a:latin typeface="Now Alt Black"/>
              <a:cs typeface="Now Alt Black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B14829B-3887-4B70-B0C5-DBD4E18C9BB3}"/>
              </a:ext>
            </a:extLst>
          </p:cNvPr>
          <p:cNvSpPr txBox="1"/>
          <p:nvPr/>
        </p:nvSpPr>
        <p:spPr>
          <a:xfrm>
            <a:off x="6133704" y="4156877"/>
            <a:ext cx="41634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EA655C"/>
                </a:solidFill>
              </a:rPr>
              <a:t>Tableau de bord du </a:t>
            </a:r>
            <a:r>
              <a:rPr lang="fr-FR" sz="1600" b="1" i="1">
                <a:solidFill>
                  <a:srgbClr val="EA655C"/>
                </a:solidFill>
              </a:rPr>
              <a:t>New deal</a:t>
            </a:r>
            <a:endParaRPr lang="fr-FR" sz="1400">
              <a:solidFill>
                <a:schemeClr val="tx2"/>
              </a:solidFill>
            </a:endParaRPr>
          </a:p>
          <a:p>
            <a:pPr marL="182558" indent="-182558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tx2"/>
                </a:solidFill>
              </a:rPr>
              <a:t>Suivi</a:t>
            </a:r>
            <a:r>
              <a:rPr lang="en-US" sz="1400">
                <a:solidFill>
                  <a:schemeClr val="tx2"/>
                </a:solidFill>
              </a:rPr>
              <a:t> des </a:t>
            </a:r>
            <a:r>
              <a:rPr lang="en-US" sz="1400" b="1">
                <a:solidFill>
                  <a:schemeClr val="tx2"/>
                </a:solidFill>
              </a:rPr>
              <a:t>obligations issues du New deal mobile </a:t>
            </a:r>
            <a:r>
              <a:rPr lang="en-US" sz="1400" err="1">
                <a:solidFill>
                  <a:schemeClr val="tx2"/>
                </a:solidFill>
              </a:rPr>
              <a:t>dont</a:t>
            </a:r>
            <a:r>
              <a:rPr lang="en-US" sz="1400">
                <a:solidFill>
                  <a:schemeClr val="tx2"/>
                </a:solidFill>
              </a:rPr>
              <a:t> passage à la 4G et </a:t>
            </a:r>
            <a:r>
              <a:rPr lang="en-US" sz="1400" err="1">
                <a:solidFill>
                  <a:schemeClr val="tx2"/>
                </a:solidFill>
              </a:rPr>
              <a:t>dispositif</a:t>
            </a:r>
            <a:r>
              <a:rPr lang="en-US" sz="1400">
                <a:solidFill>
                  <a:schemeClr val="tx2"/>
                </a:solidFill>
              </a:rPr>
              <a:t> de couverture </a:t>
            </a:r>
            <a:r>
              <a:rPr lang="en-US" sz="1400" err="1">
                <a:solidFill>
                  <a:schemeClr val="tx2"/>
                </a:solidFill>
              </a:rPr>
              <a:t>ciblée</a:t>
            </a:r>
            <a:endParaRPr lang="en-US" sz="1400">
              <a:solidFill>
                <a:schemeClr val="tx2"/>
              </a:solidFill>
            </a:endParaRPr>
          </a:p>
          <a:p>
            <a:pPr marL="182558" indent="-182558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tx2"/>
                </a:solidFill>
              </a:rPr>
              <a:t>Données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b="1" err="1">
                <a:solidFill>
                  <a:schemeClr val="tx2"/>
                </a:solidFill>
              </a:rPr>
              <a:t>cartographiques</a:t>
            </a:r>
            <a:r>
              <a:rPr lang="en-US" sz="1400" b="1">
                <a:solidFill>
                  <a:schemeClr val="tx2"/>
                </a:solidFill>
              </a:rPr>
              <a:t> et </a:t>
            </a:r>
            <a:r>
              <a:rPr lang="en-US" sz="1400" b="1" err="1">
                <a:solidFill>
                  <a:schemeClr val="tx2"/>
                </a:solidFill>
              </a:rPr>
              <a:t>chiffrées</a:t>
            </a:r>
            <a:r>
              <a:rPr lang="en-US" sz="1400">
                <a:solidFill>
                  <a:schemeClr val="tx2"/>
                </a:solidFill>
              </a:rPr>
              <a:t>, detail par </a:t>
            </a:r>
            <a:r>
              <a:rPr lang="en-US" sz="1400" err="1">
                <a:solidFill>
                  <a:schemeClr val="tx2"/>
                </a:solidFill>
              </a:rPr>
              <a:t>opérateur</a:t>
            </a:r>
            <a:r>
              <a:rPr lang="fr-FR" sz="1400">
                <a:solidFill>
                  <a:schemeClr val="tx2"/>
                </a:solidFill>
              </a:rPr>
              <a:t>, à l’</a:t>
            </a:r>
            <a:r>
              <a:rPr lang="fr-FR" sz="1400" err="1">
                <a:solidFill>
                  <a:schemeClr val="tx2"/>
                </a:solidFill>
              </a:rPr>
              <a:t>echelle</a:t>
            </a:r>
            <a:r>
              <a:rPr lang="fr-FR" sz="1400">
                <a:solidFill>
                  <a:schemeClr val="tx2"/>
                </a:solidFill>
              </a:rPr>
              <a:t> nationale et départementale</a:t>
            </a:r>
            <a:endParaRPr lang="en-US" sz="1400">
              <a:solidFill>
                <a:schemeClr val="tx2"/>
              </a:solidFill>
            </a:endParaRPr>
          </a:p>
          <a:p>
            <a:pPr marL="182558" indent="-182558"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3" name="Rectangle à coins arrondis 32">
            <a:extLst>
              <a:ext uri="{FF2B5EF4-FFF2-40B4-BE49-F238E27FC236}">
                <a16:creationId xmlns:a16="http://schemas.microsoft.com/office/drawing/2014/main" id="{6319B855-ECA2-4D97-97F2-3C58F1D7CB84}"/>
              </a:ext>
            </a:extLst>
          </p:cNvPr>
          <p:cNvSpPr/>
          <p:nvPr/>
        </p:nvSpPr>
        <p:spPr>
          <a:xfrm>
            <a:off x="6133672" y="1655905"/>
            <a:ext cx="4170927" cy="3916742"/>
          </a:xfrm>
          <a:prstGeom prst="roundRect">
            <a:avLst>
              <a:gd name="adj" fmla="val 208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80000" tIns="180000" rIns="180000" bIns="180000" rtlCol="0" anchor="ctr">
            <a:no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endParaRPr lang="fr-FR" sz="2800">
              <a:solidFill>
                <a:prstClr val="white"/>
              </a:solidFill>
              <a:latin typeface="Now Alt Black"/>
              <a:cs typeface="Now Alt Black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5E7838B-BCEF-47E8-B4D6-FDB972D1A86F}"/>
              </a:ext>
            </a:extLst>
          </p:cNvPr>
          <p:cNvGrpSpPr/>
          <p:nvPr/>
        </p:nvGrpSpPr>
        <p:grpSpPr>
          <a:xfrm>
            <a:off x="4858320" y="2659801"/>
            <a:ext cx="1009050" cy="1644823"/>
            <a:chOff x="3128247" y="2367827"/>
            <a:chExt cx="1009050" cy="1644823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9CD072D-19A3-4B61-B204-B185EBF99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616" y="2518970"/>
              <a:ext cx="939045" cy="135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oogle Shape;327;p33">
              <a:extLst>
                <a:ext uri="{FF2B5EF4-FFF2-40B4-BE49-F238E27FC236}">
                  <a16:creationId xmlns:a16="http://schemas.microsoft.com/office/drawing/2014/main" id="{6E198B76-0D29-4049-BA2A-E5CBF23CD5B8}"/>
                </a:ext>
              </a:extLst>
            </p:cNvPr>
            <p:cNvGrpSpPr/>
            <p:nvPr/>
          </p:nvGrpSpPr>
          <p:grpSpPr>
            <a:xfrm>
              <a:off x="3128247" y="2367827"/>
              <a:ext cx="1009050" cy="1644823"/>
              <a:chOff x="2547150" y="238125"/>
              <a:chExt cx="2525675" cy="5238750"/>
            </a:xfrm>
          </p:grpSpPr>
          <p:sp>
            <p:nvSpPr>
              <p:cNvPr id="28" name="Google Shape;328;p33">
                <a:extLst>
                  <a:ext uri="{FF2B5EF4-FFF2-40B4-BE49-F238E27FC236}">
                    <a16:creationId xmlns:a16="http://schemas.microsoft.com/office/drawing/2014/main" id="{1FD50BC4-C576-4CC7-ABD5-BB92BC77AD2D}"/>
                  </a:ext>
                </a:extLst>
              </p:cNvPr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329;p33">
                <a:extLst>
                  <a:ext uri="{FF2B5EF4-FFF2-40B4-BE49-F238E27FC236}">
                    <a16:creationId xmlns:a16="http://schemas.microsoft.com/office/drawing/2014/main" id="{DFECB8B1-7B57-45B2-AFD2-FBF2E259695B}"/>
                  </a:ext>
                </a:extLst>
              </p:cNvPr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30;p33">
                <a:extLst>
                  <a:ext uri="{FF2B5EF4-FFF2-40B4-BE49-F238E27FC236}">
                    <a16:creationId xmlns:a16="http://schemas.microsoft.com/office/drawing/2014/main" id="{B8E8FBA1-94CC-4F3C-9CFB-59A4D3B268D9}"/>
                  </a:ext>
                </a:extLst>
              </p:cNvPr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31;p33">
                <a:extLst>
                  <a:ext uri="{FF2B5EF4-FFF2-40B4-BE49-F238E27FC236}">
                    <a16:creationId xmlns:a16="http://schemas.microsoft.com/office/drawing/2014/main" id="{ABDE9DD7-BEB4-4D62-ACEF-D1316FFCCE49}"/>
                  </a:ext>
                </a:extLst>
              </p:cNvPr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15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BEDFA-D8D4-43A9-9D82-16A8439E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Connectivité fixe</a:t>
            </a:r>
          </a:p>
        </p:txBody>
      </p:sp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id="{BC29D74C-3640-4F91-B358-53256D7F931D}"/>
              </a:ext>
            </a:extLst>
          </p:cNvPr>
          <p:cNvSpPr/>
          <p:nvPr/>
        </p:nvSpPr>
        <p:spPr>
          <a:xfrm>
            <a:off x="1718419" y="1559896"/>
            <a:ext cx="4108076" cy="4109216"/>
          </a:xfrm>
          <a:prstGeom prst="roundRect">
            <a:avLst>
              <a:gd name="adj" fmla="val 208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80000" tIns="180000" rIns="180000" bIns="180000" rtlCol="0" anchor="ctr">
            <a:no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endParaRPr lang="fr-FR" sz="2800">
              <a:solidFill>
                <a:prstClr val="white"/>
              </a:solidFill>
              <a:latin typeface="Now Alt Black"/>
              <a:cs typeface="Now Alt Black"/>
            </a:endParaRPr>
          </a:p>
        </p:txBody>
      </p:sp>
      <p:sp>
        <p:nvSpPr>
          <p:cNvPr id="8" name="Rectangle à coins arrondis 15">
            <a:extLst>
              <a:ext uri="{FF2B5EF4-FFF2-40B4-BE49-F238E27FC236}">
                <a16:creationId xmlns:a16="http://schemas.microsoft.com/office/drawing/2014/main" id="{F9F5D61B-349C-47CF-884F-AE0317445001}"/>
              </a:ext>
            </a:extLst>
          </p:cNvPr>
          <p:cNvSpPr/>
          <p:nvPr/>
        </p:nvSpPr>
        <p:spPr>
          <a:xfrm>
            <a:off x="6016321" y="1559896"/>
            <a:ext cx="4365159" cy="4109217"/>
          </a:xfrm>
          <a:prstGeom prst="roundRect">
            <a:avLst>
              <a:gd name="adj" fmla="val 2083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180000" rIns="180000" bIns="180000" rtlCol="0" anchor="ctr">
            <a:no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endParaRPr lang="fr-FR" sz="2800">
              <a:solidFill>
                <a:prstClr val="white"/>
              </a:solidFill>
              <a:latin typeface="Now Alt Black"/>
              <a:cs typeface="Now Alt Black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D0A9F1-0282-4DAD-BD96-0D449092ADB0}"/>
              </a:ext>
            </a:extLst>
          </p:cNvPr>
          <p:cNvSpPr txBox="1"/>
          <p:nvPr/>
        </p:nvSpPr>
        <p:spPr>
          <a:xfrm>
            <a:off x="1728046" y="3822452"/>
            <a:ext cx="3944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accent3"/>
                </a:solidFill>
              </a:rPr>
              <a:t>Carte des débits </a:t>
            </a:r>
            <a:r>
              <a:rPr lang="fr-FR" sz="1600">
                <a:solidFill>
                  <a:schemeClr val="tx2"/>
                </a:solidFill>
              </a:rPr>
              <a:t>à l’adresse</a:t>
            </a:r>
          </a:p>
          <a:p>
            <a:endParaRPr lang="fr-FR" sz="800">
              <a:solidFill>
                <a:schemeClr val="tx2"/>
              </a:solidFill>
            </a:endParaRPr>
          </a:p>
          <a:p>
            <a:pPr marL="182558" indent="-182558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Moteur de recherche </a:t>
            </a:r>
            <a:r>
              <a:rPr lang="fr-FR" sz="1400">
                <a:solidFill>
                  <a:schemeClr val="tx2"/>
                </a:solidFill>
              </a:rPr>
              <a:t>qui permet aux  Français de connaître les services d’accès à internet disponibles à leur adresse</a:t>
            </a:r>
          </a:p>
          <a:p>
            <a:pPr marL="182558" indent="-182558">
              <a:buFont typeface="Arial" panose="020B0604020202020204" pitchFamily="34" charset="0"/>
              <a:buChar char="•"/>
            </a:pPr>
            <a:r>
              <a:rPr lang="fr-FR" sz="1400" b="1" u="sng">
                <a:solidFill>
                  <a:schemeClr val="tx2"/>
                </a:solidFill>
              </a:rPr>
              <a:t>Affichage</a:t>
            </a:r>
            <a:r>
              <a:rPr lang="fr-FR" sz="1400" b="1">
                <a:solidFill>
                  <a:schemeClr val="tx2"/>
                </a:solidFill>
              </a:rPr>
              <a:t> :  </a:t>
            </a:r>
            <a:r>
              <a:rPr lang="fr-FR" sz="1400">
                <a:solidFill>
                  <a:schemeClr val="tx2"/>
                </a:solidFill>
              </a:rPr>
              <a:t>l’ensemble des </a:t>
            </a:r>
            <a:r>
              <a:rPr lang="fr-FR" sz="1400" b="1">
                <a:solidFill>
                  <a:schemeClr val="tx2"/>
                </a:solidFill>
              </a:rPr>
              <a:t>opérateurs</a:t>
            </a:r>
            <a:r>
              <a:rPr lang="fr-FR" sz="1400">
                <a:solidFill>
                  <a:schemeClr val="tx2"/>
                </a:solidFill>
              </a:rPr>
              <a:t> disponibles, les </a:t>
            </a:r>
            <a:r>
              <a:rPr lang="fr-FR" sz="1400" b="1">
                <a:solidFill>
                  <a:schemeClr val="tx2"/>
                </a:solidFill>
              </a:rPr>
              <a:t>technologies</a:t>
            </a:r>
            <a:r>
              <a:rPr lang="fr-FR" sz="1400">
                <a:solidFill>
                  <a:schemeClr val="tx2"/>
                </a:solidFill>
              </a:rPr>
              <a:t> d’accès, les </a:t>
            </a:r>
            <a:r>
              <a:rPr lang="fr-FR" sz="1400" b="1">
                <a:solidFill>
                  <a:schemeClr val="tx2"/>
                </a:solidFill>
              </a:rPr>
              <a:t>débits maximum </a:t>
            </a:r>
            <a:r>
              <a:rPr lang="fr-FR" sz="1400">
                <a:solidFill>
                  <a:schemeClr val="tx2"/>
                </a:solidFill>
              </a:rPr>
              <a:t>disponibles.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8AE1E2-3B60-426A-A993-56D33ED47026}"/>
              </a:ext>
            </a:extLst>
          </p:cNvPr>
          <p:cNvSpPr txBox="1"/>
          <p:nvPr/>
        </p:nvSpPr>
        <p:spPr>
          <a:xfrm>
            <a:off x="6031825" y="3822452"/>
            <a:ext cx="43312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tx2"/>
                </a:solidFill>
              </a:rPr>
              <a:t>La carte des </a:t>
            </a:r>
            <a:r>
              <a:rPr lang="fr-FR" sz="1600" b="1">
                <a:solidFill>
                  <a:schemeClr val="tx2"/>
                </a:solidFill>
              </a:rPr>
              <a:t>statistiques par strates administratives</a:t>
            </a:r>
          </a:p>
          <a:p>
            <a:endParaRPr lang="fr-FR" sz="800">
              <a:solidFill>
                <a:schemeClr val="tx2"/>
              </a:solidFill>
            </a:endParaRPr>
          </a:p>
          <a:p>
            <a:pPr marL="182558" indent="-182558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Affichage </a:t>
            </a:r>
            <a:r>
              <a:rPr lang="fr-FR" sz="1400" b="1">
                <a:solidFill>
                  <a:schemeClr val="tx2"/>
                </a:solidFill>
              </a:rPr>
              <a:t>des taux de couverture </a:t>
            </a:r>
            <a:r>
              <a:rPr lang="fr-FR" sz="1400">
                <a:solidFill>
                  <a:schemeClr val="tx2"/>
                </a:solidFill>
              </a:rPr>
              <a:t>d’une technologie ou d’un niveau de débit </a:t>
            </a:r>
          </a:p>
          <a:p>
            <a:pPr marL="182558" indent="-182558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Permet aux </a:t>
            </a:r>
            <a:r>
              <a:rPr lang="fr-FR" sz="1400" b="1">
                <a:solidFill>
                  <a:schemeClr val="tx2"/>
                </a:solidFill>
              </a:rPr>
              <a:t>collectivités </a:t>
            </a:r>
            <a:r>
              <a:rPr lang="fr-FR" sz="1400">
                <a:solidFill>
                  <a:schemeClr val="tx2"/>
                </a:solidFill>
              </a:rPr>
              <a:t>d’établir des diagnostics précis et contribue à la définition et l’actualisation de leur </a:t>
            </a:r>
            <a:r>
              <a:rPr lang="fr-FR" sz="1400" b="1">
                <a:solidFill>
                  <a:schemeClr val="tx2"/>
                </a:solidFill>
              </a:rPr>
              <a:t>stratégie numérique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5B1C1D-8301-421C-B2C9-22347BE4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75" y="1638820"/>
            <a:ext cx="3565752" cy="22007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18625D-AD27-4800-87DD-740ED5205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285" y="1658715"/>
            <a:ext cx="3981502" cy="216092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A1AABAE-7486-4A6A-9A80-5A55C888F99B}"/>
              </a:ext>
            </a:extLst>
          </p:cNvPr>
          <p:cNvSpPr/>
          <p:nvPr/>
        </p:nvSpPr>
        <p:spPr>
          <a:xfrm>
            <a:off x="7501291" y="965023"/>
            <a:ext cx="3063491" cy="32033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rgbClr val="CB4A56"/>
                </a:solidFill>
                <a:latin typeface="+mj-lt"/>
              </a:rPr>
              <a:t>maconnexioninternet.arcep.fr</a:t>
            </a:r>
          </a:p>
        </p:txBody>
      </p:sp>
    </p:spTree>
    <p:extLst>
      <p:ext uri="{BB962C8B-B14F-4D97-AF65-F5344CB8AC3E}">
        <p14:creationId xmlns:p14="http://schemas.microsoft.com/office/powerpoint/2010/main" val="394596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89" y="1767511"/>
            <a:ext cx="4097510" cy="22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5DF66D-9B0B-43E1-BECA-BB6738CB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4" y="1767513"/>
            <a:ext cx="4097510" cy="22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8BE583C-0CC7-49F7-86ED-AC914606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65" y="1103523"/>
            <a:ext cx="7945460" cy="552383"/>
          </a:xfrm>
        </p:spPr>
        <p:txBody>
          <a:bodyPr>
            <a:normAutofit fontScale="90000"/>
          </a:bodyPr>
          <a:lstStyle/>
          <a:p>
            <a:r>
              <a:rPr lang="fr-FR"/>
              <a:t>Déploiement de la fibre optique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85DEC2A-5A5C-4CA3-AC51-E051A7174B29}"/>
              </a:ext>
            </a:extLst>
          </p:cNvPr>
          <p:cNvSpPr/>
          <p:nvPr/>
        </p:nvSpPr>
        <p:spPr>
          <a:xfrm>
            <a:off x="8501105" y="965023"/>
            <a:ext cx="2063677" cy="32033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rgbClr val="CB4A56"/>
                </a:solidFill>
                <a:latin typeface="+mj-lt"/>
              </a:rPr>
              <a:t>cartefibre.arcep.fr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71C898-830C-48CD-8A8C-67F42F112B4F}"/>
              </a:ext>
            </a:extLst>
          </p:cNvPr>
          <p:cNvSpPr txBox="1"/>
          <p:nvPr/>
        </p:nvSpPr>
        <p:spPr>
          <a:xfrm>
            <a:off x="3354495" y="4201241"/>
            <a:ext cx="5887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accent3"/>
                </a:solidFill>
              </a:rPr>
              <a:t>Cartographie des déploiements </a:t>
            </a:r>
            <a:r>
              <a:rPr lang="fr-FR" sz="1400" b="1" err="1">
                <a:solidFill>
                  <a:schemeClr val="accent3"/>
                </a:solidFill>
              </a:rPr>
              <a:t>FttH</a:t>
            </a:r>
            <a:endParaRPr lang="fr-FR" sz="1400" b="1">
              <a:solidFill>
                <a:schemeClr val="accent3"/>
              </a:solidFill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Métropole et Outremer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Visualisation du niveau de couverture par commune, par zone arrière de point de mutualisation et au niveau des immeubles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Identification du ou des opérateurs qui déploient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2"/>
                </a:solidFill>
              </a:rPr>
              <a:t>Suivi des engagements L. 33-13 des opérateurs</a:t>
            </a:r>
          </a:p>
        </p:txBody>
      </p:sp>
    </p:spTree>
    <p:extLst>
      <p:ext uri="{BB962C8B-B14F-4D97-AF65-F5344CB8AC3E}">
        <p14:creationId xmlns:p14="http://schemas.microsoft.com/office/powerpoint/2010/main" val="3474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Merci</a:t>
            </a:r>
            <a:br>
              <a:rPr lang="fr-FR"/>
            </a:br>
            <a:r>
              <a:rPr lang="fr-FR"/>
              <a:t>de votre</a:t>
            </a:r>
            <a:br>
              <a:rPr lang="fr-FR"/>
            </a:br>
            <a:r>
              <a:rPr lang="fr-FR"/>
              <a:t>attention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754344" y="3047303"/>
            <a:ext cx="2381250" cy="646331"/>
          </a:xfrm>
        </p:spPr>
        <p:txBody>
          <a:bodyPr>
            <a:normAutofit/>
          </a:bodyPr>
          <a:lstStyle/>
          <a:p>
            <a:pPr lvl="3"/>
            <a:r>
              <a:rPr lang="fr-FR"/>
              <a:t>www.arcep.fr</a:t>
            </a:r>
          </a:p>
        </p:txBody>
      </p:sp>
    </p:spTree>
    <p:extLst>
      <p:ext uri="{BB962C8B-B14F-4D97-AF65-F5344CB8AC3E}">
        <p14:creationId xmlns:p14="http://schemas.microsoft.com/office/powerpoint/2010/main" val="418228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Macintosh PowerPoint</Application>
  <PresentationFormat>Widescreen</PresentationFormat>
  <Paragraphs>97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Now Alt Black</vt:lpstr>
      <vt:lpstr>Now Alt Medium</vt:lpstr>
      <vt:lpstr>Aptos</vt:lpstr>
      <vt:lpstr>Aptos Display</vt:lpstr>
      <vt:lpstr>Arial</vt:lpstr>
      <vt:lpstr>Calibri</vt:lpstr>
      <vt:lpstr>Wingdings</vt:lpstr>
      <vt:lpstr>Office Theme</vt:lpstr>
      <vt:lpstr>La régulation par la donnée : l’information comme outil de régulation</vt:lpstr>
      <vt:lpstr>La régulation par la donnée: plus que la transparence</vt:lpstr>
      <vt:lpstr>Les grandes étapes de la régulation par la donnée</vt:lpstr>
      <vt:lpstr>PowerPoint Presentation</vt:lpstr>
      <vt:lpstr>Connectivité mobile</vt:lpstr>
      <vt:lpstr>Connectivité fixe</vt:lpstr>
      <vt:lpstr>Déploiement de la fibre optique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Rinaldi</dc:creator>
  <cp:lastModifiedBy>Isabella Rinaldi</cp:lastModifiedBy>
  <cp:revision>1</cp:revision>
  <dcterms:created xsi:type="dcterms:W3CDTF">2025-03-31T15:37:20Z</dcterms:created>
  <dcterms:modified xsi:type="dcterms:W3CDTF">2025-03-31T15:37:42Z</dcterms:modified>
</cp:coreProperties>
</file>