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84" r:id="rId5"/>
    <p:sldId id="304" r:id="rId6"/>
    <p:sldId id="275" r:id="rId7"/>
    <p:sldId id="305" r:id="rId8"/>
    <p:sldId id="306" r:id="rId9"/>
    <p:sldId id="310" r:id="rId10"/>
    <p:sldId id="308" r:id="rId11"/>
    <p:sldId id="311" r:id="rId12"/>
    <p:sldId id="300" r:id="rId13"/>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E98DCE-C9A5-E649-9BD9-1926A16478B6}" v="232" dt="2025-03-21T09:31:42.554"/>
    <p1510:client id="{C7EF9DB1-DC4D-41EB-A887-CD9DB7C01469}" v="384" dt="2025-03-21T13:49:47.5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9" d="100"/>
          <a:sy n="69" d="100"/>
        </p:scale>
        <p:origin x="540"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C3632-8533-3D06-E80A-2BFA0B8CB82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0C68AFA0-9C33-C793-3A32-20002D4EA3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0B43B427-6345-B54C-083E-F56FBF92215E}"/>
              </a:ext>
            </a:extLst>
          </p:cNvPr>
          <p:cNvSpPr>
            <a:spLocks noGrp="1"/>
          </p:cNvSpPr>
          <p:nvPr>
            <p:ph type="dt" sz="half" idx="10"/>
          </p:nvPr>
        </p:nvSpPr>
        <p:spPr/>
        <p:txBody>
          <a:bodyPr/>
          <a:lstStyle/>
          <a:p>
            <a:fld id="{C483EA3F-71E4-9B47-9A60-8356E44FFAE7}" type="datetimeFigureOut">
              <a:rPr lang="en-IT" smtClean="0"/>
              <a:t>03/21/2025</a:t>
            </a:fld>
            <a:endParaRPr lang="en-IT"/>
          </a:p>
        </p:txBody>
      </p:sp>
      <p:sp>
        <p:nvSpPr>
          <p:cNvPr id="5" name="Footer Placeholder 4">
            <a:extLst>
              <a:ext uri="{FF2B5EF4-FFF2-40B4-BE49-F238E27FC236}">
                <a16:creationId xmlns:a16="http://schemas.microsoft.com/office/drawing/2014/main" id="{0152FCBD-3BB4-8B66-0B30-8B9330EB5012}"/>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A8A27283-4A1F-D220-6B78-25AAD148F360}"/>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2320174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A4EEE-1E84-0B7C-B547-8145BBEB1C1E}"/>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C4EB4260-534E-111D-A6F5-6EF011A7C3F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671022F5-35E8-2F34-BE0B-2AA951B9CC23}"/>
              </a:ext>
            </a:extLst>
          </p:cNvPr>
          <p:cNvSpPr>
            <a:spLocks noGrp="1"/>
          </p:cNvSpPr>
          <p:nvPr>
            <p:ph type="dt" sz="half" idx="10"/>
          </p:nvPr>
        </p:nvSpPr>
        <p:spPr/>
        <p:txBody>
          <a:bodyPr/>
          <a:lstStyle/>
          <a:p>
            <a:fld id="{C483EA3F-71E4-9B47-9A60-8356E44FFAE7}" type="datetimeFigureOut">
              <a:rPr lang="en-IT" smtClean="0"/>
              <a:t>03/21/2025</a:t>
            </a:fld>
            <a:endParaRPr lang="en-IT"/>
          </a:p>
        </p:txBody>
      </p:sp>
      <p:sp>
        <p:nvSpPr>
          <p:cNvPr id="5" name="Footer Placeholder 4">
            <a:extLst>
              <a:ext uri="{FF2B5EF4-FFF2-40B4-BE49-F238E27FC236}">
                <a16:creationId xmlns:a16="http://schemas.microsoft.com/office/drawing/2014/main" id="{265DBB64-B51B-C4F2-55EA-DDE11F84588E}"/>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341248C9-5A86-474E-E4D0-285D34C637BE}"/>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2993564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3F4D1C-5705-E502-FA11-EFA706DA65C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B02AEA1A-3314-15F5-CEC9-8F4B8B7C154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76325BCA-3E8D-9B85-5141-2207CDEB33BC}"/>
              </a:ext>
            </a:extLst>
          </p:cNvPr>
          <p:cNvSpPr>
            <a:spLocks noGrp="1"/>
          </p:cNvSpPr>
          <p:nvPr>
            <p:ph type="dt" sz="half" idx="10"/>
          </p:nvPr>
        </p:nvSpPr>
        <p:spPr/>
        <p:txBody>
          <a:bodyPr/>
          <a:lstStyle/>
          <a:p>
            <a:fld id="{C483EA3F-71E4-9B47-9A60-8356E44FFAE7}" type="datetimeFigureOut">
              <a:rPr lang="en-IT" smtClean="0"/>
              <a:t>03/21/2025</a:t>
            </a:fld>
            <a:endParaRPr lang="en-IT"/>
          </a:p>
        </p:txBody>
      </p:sp>
      <p:sp>
        <p:nvSpPr>
          <p:cNvPr id="5" name="Footer Placeholder 4">
            <a:extLst>
              <a:ext uri="{FF2B5EF4-FFF2-40B4-BE49-F238E27FC236}">
                <a16:creationId xmlns:a16="http://schemas.microsoft.com/office/drawing/2014/main" id="{072055C3-BE9D-9416-49F3-092F312B24CD}"/>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F6BA709C-B0BE-EC15-9548-B91811DCA7CE}"/>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244335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986D-A2CA-ECCA-0CD0-B33E3F438FB8}"/>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085622F6-CD28-BF3C-63C3-4F8F5F5324B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B1B8356C-A047-1966-0EE1-F124FA6CBDCE}"/>
              </a:ext>
            </a:extLst>
          </p:cNvPr>
          <p:cNvSpPr>
            <a:spLocks noGrp="1"/>
          </p:cNvSpPr>
          <p:nvPr>
            <p:ph type="dt" sz="half" idx="10"/>
          </p:nvPr>
        </p:nvSpPr>
        <p:spPr/>
        <p:txBody>
          <a:bodyPr/>
          <a:lstStyle/>
          <a:p>
            <a:fld id="{C483EA3F-71E4-9B47-9A60-8356E44FFAE7}" type="datetimeFigureOut">
              <a:rPr lang="en-IT" smtClean="0"/>
              <a:t>03/21/2025</a:t>
            </a:fld>
            <a:endParaRPr lang="en-IT"/>
          </a:p>
        </p:txBody>
      </p:sp>
      <p:sp>
        <p:nvSpPr>
          <p:cNvPr id="5" name="Footer Placeholder 4">
            <a:extLst>
              <a:ext uri="{FF2B5EF4-FFF2-40B4-BE49-F238E27FC236}">
                <a16:creationId xmlns:a16="http://schemas.microsoft.com/office/drawing/2014/main" id="{2582D875-0300-906B-4CE8-47F6CEE99F29}"/>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668EBCBF-4B8C-1E74-00CB-B9FA221C7606}"/>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701163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01387-6AB4-F10F-7920-DFCA62F9D70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6AF49B54-6175-5EB3-57D9-A02815123D2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0749DF9-D6F0-F129-FFD9-22C9F6E84840}"/>
              </a:ext>
            </a:extLst>
          </p:cNvPr>
          <p:cNvSpPr>
            <a:spLocks noGrp="1"/>
          </p:cNvSpPr>
          <p:nvPr>
            <p:ph type="dt" sz="half" idx="10"/>
          </p:nvPr>
        </p:nvSpPr>
        <p:spPr/>
        <p:txBody>
          <a:bodyPr/>
          <a:lstStyle/>
          <a:p>
            <a:fld id="{C483EA3F-71E4-9B47-9A60-8356E44FFAE7}" type="datetimeFigureOut">
              <a:rPr lang="en-IT" smtClean="0"/>
              <a:t>03/21/2025</a:t>
            </a:fld>
            <a:endParaRPr lang="en-IT"/>
          </a:p>
        </p:txBody>
      </p:sp>
      <p:sp>
        <p:nvSpPr>
          <p:cNvPr id="5" name="Footer Placeholder 4">
            <a:extLst>
              <a:ext uri="{FF2B5EF4-FFF2-40B4-BE49-F238E27FC236}">
                <a16:creationId xmlns:a16="http://schemas.microsoft.com/office/drawing/2014/main" id="{332EA22F-36C7-B046-9310-EBBCC69FAC2A}"/>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078DAC86-FD7F-4E9B-9E0F-A0F4EA28D07B}"/>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4221172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72991-58A3-49CE-F2E6-D5C29B65D393}"/>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4561599A-ECC1-5A50-EFF5-58163CD915D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A1261987-6228-7383-9B73-204B29586E5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EDE216B6-ECBE-7E86-8512-8CCDBC4B8C42}"/>
              </a:ext>
            </a:extLst>
          </p:cNvPr>
          <p:cNvSpPr>
            <a:spLocks noGrp="1"/>
          </p:cNvSpPr>
          <p:nvPr>
            <p:ph type="dt" sz="half" idx="10"/>
          </p:nvPr>
        </p:nvSpPr>
        <p:spPr/>
        <p:txBody>
          <a:bodyPr/>
          <a:lstStyle/>
          <a:p>
            <a:fld id="{C483EA3F-71E4-9B47-9A60-8356E44FFAE7}" type="datetimeFigureOut">
              <a:rPr lang="en-IT" smtClean="0"/>
              <a:t>03/21/2025</a:t>
            </a:fld>
            <a:endParaRPr lang="en-IT"/>
          </a:p>
        </p:txBody>
      </p:sp>
      <p:sp>
        <p:nvSpPr>
          <p:cNvPr id="6" name="Footer Placeholder 5">
            <a:extLst>
              <a:ext uri="{FF2B5EF4-FFF2-40B4-BE49-F238E27FC236}">
                <a16:creationId xmlns:a16="http://schemas.microsoft.com/office/drawing/2014/main" id="{AC3172AE-FD9E-9931-96B2-4CAC3E26A3D6}"/>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59AA6A61-900A-D9C4-0401-EE42D050F690}"/>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2498201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B7568-FCCB-EEDA-5A7F-1EADF1762B72}"/>
              </a:ext>
            </a:extLst>
          </p:cNvPr>
          <p:cNvSpPr>
            <a:spLocks noGrp="1"/>
          </p:cNvSpPr>
          <p:nvPr>
            <p:ph type="title"/>
          </p:nvPr>
        </p:nvSpPr>
        <p:spPr>
          <a:xfrm>
            <a:off x="839788" y="365125"/>
            <a:ext cx="105156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9C747F8A-7162-6AB7-A038-C39B1FFFE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7D11A61-E6C6-6132-392E-1F2C32412FE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D9A7BA75-A227-7301-7E14-29D8433AE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F050787-D2B4-B5D0-4F4C-45D347EB4B1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E921A4CB-CA6E-3076-D883-F4FBF9F41FE3}"/>
              </a:ext>
            </a:extLst>
          </p:cNvPr>
          <p:cNvSpPr>
            <a:spLocks noGrp="1"/>
          </p:cNvSpPr>
          <p:nvPr>
            <p:ph type="dt" sz="half" idx="10"/>
          </p:nvPr>
        </p:nvSpPr>
        <p:spPr/>
        <p:txBody>
          <a:bodyPr/>
          <a:lstStyle/>
          <a:p>
            <a:fld id="{C483EA3F-71E4-9B47-9A60-8356E44FFAE7}" type="datetimeFigureOut">
              <a:rPr lang="en-IT" smtClean="0"/>
              <a:t>03/21/2025</a:t>
            </a:fld>
            <a:endParaRPr lang="en-IT"/>
          </a:p>
        </p:txBody>
      </p:sp>
      <p:sp>
        <p:nvSpPr>
          <p:cNvPr id="8" name="Footer Placeholder 7">
            <a:extLst>
              <a:ext uri="{FF2B5EF4-FFF2-40B4-BE49-F238E27FC236}">
                <a16:creationId xmlns:a16="http://schemas.microsoft.com/office/drawing/2014/main" id="{FDBC12AA-A713-AB10-CFA8-063FD5DAE98A}"/>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80FFD3DA-A4E8-070E-BACB-A40CF94A02C1}"/>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458523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A4AED-2E44-9B3A-4652-F91975698B55}"/>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86AAEF9D-A41D-3F3E-0A9F-6814BE6F9C25}"/>
              </a:ext>
            </a:extLst>
          </p:cNvPr>
          <p:cNvSpPr>
            <a:spLocks noGrp="1"/>
          </p:cNvSpPr>
          <p:nvPr>
            <p:ph type="dt" sz="half" idx="10"/>
          </p:nvPr>
        </p:nvSpPr>
        <p:spPr/>
        <p:txBody>
          <a:bodyPr/>
          <a:lstStyle/>
          <a:p>
            <a:fld id="{C483EA3F-71E4-9B47-9A60-8356E44FFAE7}" type="datetimeFigureOut">
              <a:rPr lang="en-IT" smtClean="0"/>
              <a:t>03/21/2025</a:t>
            </a:fld>
            <a:endParaRPr lang="en-IT"/>
          </a:p>
        </p:txBody>
      </p:sp>
      <p:sp>
        <p:nvSpPr>
          <p:cNvPr id="4" name="Footer Placeholder 3">
            <a:extLst>
              <a:ext uri="{FF2B5EF4-FFF2-40B4-BE49-F238E27FC236}">
                <a16:creationId xmlns:a16="http://schemas.microsoft.com/office/drawing/2014/main" id="{A5C196B5-29D6-69B6-B344-9F31F35F7A0C}"/>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2B18B648-410F-82C1-CF0C-4E70F964B8C4}"/>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2573223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A77127-B9A1-F28A-9E8F-D08BD2D6FB6F}"/>
              </a:ext>
            </a:extLst>
          </p:cNvPr>
          <p:cNvSpPr>
            <a:spLocks noGrp="1"/>
          </p:cNvSpPr>
          <p:nvPr>
            <p:ph type="dt" sz="half" idx="10"/>
          </p:nvPr>
        </p:nvSpPr>
        <p:spPr/>
        <p:txBody>
          <a:bodyPr/>
          <a:lstStyle/>
          <a:p>
            <a:fld id="{C483EA3F-71E4-9B47-9A60-8356E44FFAE7}" type="datetimeFigureOut">
              <a:rPr lang="en-IT" smtClean="0"/>
              <a:t>03/21/2025</a:t>
            </a:fld>
            <a:endParaRPr lang="en-IT"/>
          </a:p>
        </p:txBody>
      </p:sp>
      <p:sp>
        <p:nvSpPr>
          <p:cNvPr id="3" name="Footer Placeholder 2">
            <a:extLst>
              <a:ext uri="{FF2B5EF4-FFF2-40B4-BE49-F238E27FC236}">
                <a16:creationId xmlns:a16="http://schemas.microsoft.com/office/drawing/2014/main" id="{50106B4C-D04B-AD27-BA16-259115ACA362}"/>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54ACEB96-4CF9-5157-4903-4DD99FF4B62D}"/>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71818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E0B25-ADD4-4618-195B-E9097C8C563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FD3966D4-5269-1B5A-8551-196574217D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070639C1-EBFF-5958-41F1-AFEBCB5E9E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DB16D21-25E2-FF22-EF7E-BA090E129337}"/>
              </a:ext>
            </a:extLst>
          </p:cNvPr>
          <p:cNvSpPr>
            <a:spLocks noGrp="1"/>
          </p:cNvSpPr>
          <p:nvPr>
            <p:ph type="dt" sz="half" idx="10"/>
          </p:nvPr>
        </p:nvSpPr>
        <p:spPr/>
        <p:txBody>
          <a:bodyPr/>
          <a:lstStyle/>
          <a:p>
            <a:fld id="{C483EA3F-71E4-9B47-9A60-8356E44FFAE7}" type="datetimeFigureOut">
              <a:rPr lang="en-IT" smtClean="0"/>
              <a:t>03/21/2025</a:t>
            </a:fld>
            <a:endParaRPr lang="en-IT"/>
          </a:p>
        </p:txBody>
      </p:sp>
      <p:sp>
        <p:nvSpPr>
          <p:cNvPr id="6" name="Footer Placeholder 5">
            <a:extLst>
              <a:ext uri="{FF2B5EF4-FFF2-40B4-BE49-F238E27FC236}">
                <a16:creationId xmlns:a16="http://schemas.microsoft.com/office/drawing/2014/main" id="{1144D390-828E-CB47-CA34-EFB84A018971}"/>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01C31A3E-18A0-38B7-7F42-4EA2892FED53}"/>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143016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50A51-CB96-2D5E-5B42-6FCDBE04EF7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5A2A4F51-A8E9-3E61-B539-81CD155E02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B0DD8979-6F92-BB1D-A526-DD4686DB6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5D319EE-42C1-1098-3D7E-BDD28B53BDE7}"/>
              </a:ext>
            </a:extLst>
          </p:cNvPr>
          <p:cNvSpPr>
            <a:spLocks noGrp="1"/>
          </p:cNvSpPr>
          <p:nvPr>
            <p:ph type="dt" sz="half" idx="10"/>
          </p:nvPr>
        </p:nvSpPr>
        <p:spPr/>
        <p:txBody>
          <a:bodyPr/>
          <a:lstStyle/>
          <a:p>
            <a:fld id="{C483EA3F-71E4-9B47-9A60-8356E44FFAE7}" type="datetimeFigureOut">
              <a:rPr lang="en-IT" smtClean="0"/>
              <a:t>03/21/2025</a:t>
            </a:fld>
            <a:endParaRPr lang="en-IT"/>
          </a:p>
        </p:txBody>
      </p:sp>
      <p:sp>
        <p:nvSpPr>
          <p:cNvPr id="6" name="Footer Placeholder 5">
            <a:extLst>
              <a:ext uri="{FF2B5EF4-FFF2-40B4-BE49-F238E27FC236}">
                <a16:creationId xmlns:a16="http://schemas.microsoft.com/office/drawing/2014/main" id="{622EE156-6851-1B44-F0A8-A6656BA9CF93}"/>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EA5B1D7B-DABF-2B9C-3BA1-41DEDFC6A070}"/>
              </a:ext>
            </a:extLst>
          </p:cNvPr>
          <p:cNvSpPr>
            <a:spLocks noGrp="1"/>
          </p:cNvSpPr>
          <p:nvPr>
            <p:ph type="sldNum" sz="quarter" idx="12"/>
          </p:nvPr>
        </p:nvSpPr>
        <p:spPr/>
        <p:txBody>
          <a:bodyPr/>
          <a:lstStyle/>
          <a:p>
            <a:fld id="{F2DA2E96-DFDD-ED42-9083-514679DCC81E}" type="slidenum">
              <a:rPr lang="en-IT" smtClean="0"/>
              <a:t>‹#›</a:t>
            </a:fld>
            <a:endParaRPr lang="en-IT"/>
          </a:p>
        </p:txBody>
      </p:sp>
    </p:spTree>
    <p:extLst>
      <p:ext uri="{BB962C8B-B14F-4D97-AF65-F5344CB8AC3E}">
        <p14:creationId xmlns:p14="http://schemas.microsoft.com/office/powerpoint/2010/main" val="234409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1660E4-6A8F-D1D7-75B2-F9AD33E1C3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F5AC4E52-7201-9B82-1AAE-C8C0E1371B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5E7B3EFB-E2F0-7582-10E4-72D2C5657E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483EA3F-71E4-9B47-9A60-8356E44FFAE7}" type="datetimeFigureOut">
              <a:rPr lang="en-IT" smtClean="0"/>
              <a:t>03/21/2025</a:t>
            </a:fld>
            <a:endParaRPr lang="en-IT"/>
          </a:p>
        </p:txBody>
      </p:sp>
      <p:sp>
        <p:nvSpPr>
          <p:cNvPr id="5" name="Footer Placeholder 4">
            <a:extLst>
              <a:ext uri="{FF2B5EF4-FFF2-40B4-BE49-F238E27FC236}">
                <a16:creationId xmlns:a16="http://schemas.microsoft.com/office/drawing/2014/main" id="{0F8FA1AF-7A99-8D4E-EA3D-4656098F2D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T"/>
          </a:p>
        </p:txBody>
      </p:sp>
      <p:sp>
        <p:nvSpPr>
          <p:cNvPr id="6" name="Slide Number Placeholder 5">
            <a:extLst>
              <a:ext uri="{FF2B5EF4-FFF2-40B4-BE49-F238E27FC236}">
                <a16:creationId xmlns:a16="http://schemas.microsoft.com/office/drawing/2014/main" id="{840C8914-5F4E-71E7-EA83-034D279AA9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DA2E96-DFDD-ED42-9083-514679DCC81E}" type="slidenum">
              <a:rPr lang="en-IT" smtClean="0"/>
              <a:t>‹#›</a:t>
            </a:fld>
            <a:endParaRPr lang="en-IT"/>
          </a:p>
        </p:txBody>
      </p:sp>
    </p:spTree>
    <p:extLst>
      <p:ext uri="{BB962C8B-B14F-4D97-AF65-F5344CB8AC3E}">
        <p14:creationId xmlns:p14="http://schemas.microsoft.com/office/powerpoint/2010/main" val="1399659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8DB0691-174D-2463-A62A-2437CA581338}"/>
              </a:ext>
            </a:extLst>
          </p:cNvPr>
          <p:cNvGrpSpPr/>
          <p:nvPr/>
        </p:nvGrpSpPr>
        <p:grpSpPr>
          <a:xfrm>
            <a:off x="3051582" y="2578435"/>
            <a:ext cx="6376740" cy="930165"/>
            <a:chOff x="2980831" y="4369965"/>
            <a:chExt cx="5956664" cy="930165"/>
          </a:xfrm>
        </p:grpSpPr>
        <p:sp>
          <p:nvSpPr>
            <p:cNvPr id="9" name="Title 1">
              <a:extLst>
                <a:ext uri="{FF2B5EF4-FFF2-40B4-BE49-F238E27FC236}">
                  <a16:creationId xmlns:a16="http://schemas.microsoft.com/office/drawing/2014/main" id="{288DC883-517D-A8E1-784D-F84BB846ECF6}"/>
                </a:ext>
              </a:extLst>
            </p:cNvPr>
            <p:cNvSpPr txBox="1">
              <a:spLocks/>
            </p:cNvSpPr>
            <p:nvPr/>
          </p:nvSpPr>
          <p:spPr>
            <a:xfrm>
              <a:off x="4652275" y="4369965"/>
              <a:ext cx="4285220" cy="9271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200000"/>
                </a:lnSpc>
              </a:pPr>
              <a:r>
                <a:rPr lang="it-IT" sz="4400" b="1">
                  <a:solidFill>
                    <a:srgbClr val="009DD8"/>
                  </a:solidFill>
                  <a:latin typeface="Avenir Book" panose="02000503020000020003" pitchFamily="2" charset="0"/>
                  <a:ea typeface="DengXian" panose="02010600030101010101" pitchFamily="2" charset="-122"/>
                  <a:cs typeface="Times New Roman" panose="02020603050405020304" pitchFamily="18" charset="0"/>
                </a:rPr>
                <a:t>Africa-BB-Maps</a:t>
              </a:r>
              <a:endParaRPr lang="en-IT" sz="4400" b="1">
                <a:solidFill>
                  <a:srgbClr val="009DD8"/>
                </a:solidFill>
                <a:latin typeface="Avenir Book" panose="02000503020000020003" pitchFamily="2" charset="0"/>
              </a:endParaRPr>
            </a:p>
          </p:txBody>
        </p:sp>
        <p:pic>
          <p:nvPicPr>
            <p:cNvPr id="10" name="Picture 9" descr="A close-up of a logo&#10;&#10;Description automatically generated">
              <a:extLst>
                <a:ext uri="{FF2B5EF4-FFF2-40B4-BE49-F238E27FC236}">
                  <a16:creationId xmlns:a16="http://schemas.microsoft.com/office/drawing/2014/main" id="{9FCC3F11-005F-2E0E-F011-F0A0A86CDA19}"/>
                </a:ext>
              </a:extLst>
            </p:cNvPr>
            <p:cNvPicPr>
              <a:picLocks noChangeAspect="1"/>
            </p:cNvPicPr>
            <p:nvPr/>
          </p:nvPicPr>
          <p:blipFill rotWithShape="1">
            <a:blip r:embed="rId2"/>
            <a:srcRect r="49609"/>
            <a:stretch/>
          </p:blipFill>
          <p:spPr>
            <a:xfrm>
              <a:off x="2980831" y="4369965"/>
              <a:ext cx="1793364" cy="930165"/>
            </a:xfrm>
            <a:prstGeom prst="rect">
              <a:avLst/>
            </a:prstGeom>
          </p:spPr>
        </p:pic>
      </p:grpSp>
      <p:sp>
        <p:nvSpPr>
          <p:cNvPr id="3" name="Title 1">
            <a:extLst>
              <a:ext uri="{FF2B5EF4-FFF2-40B4-BE49-F238E27FC236}">
                <a16:creationId xmlns:a16="http://schemas.microsoft.com/office/drawing/2014/main" id="{B7E0A837-8D9D-EFFA-D86C-581FEE55EA08}"/>
              </a:ext>
            </a:extLst>
          </p:cNvPr>
          <p:cNvSpPr txBox="1">
            <a:spLocks/>
          </p:cNvSpPr>
          <p:nvPr/>
        </p:nvSpPr>
        <p:spPr>
          <a:xfrm>
            <a:off x="2508" y="3425787"/>
            <a:ext cx="12338346" cy="9221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rgbClr val="009DD8"/>
                </a:solidFill>
                <a:latin typeface="Avenir Book"/>
                <a:cs typeface="Calibri"/>
              </a:rPr>
              <a:t>Botswana case study</a:t>
            </a:r>
            <a:endParaRPr lang="en-US" sz="4000" dirty="0"/>
          </a:p>
        </p:txBody>
      </p:sp>
      <p:sp>
        <p:nvSpPr>
          <p:cNvPr id="5" name="Title 1">
            <a:extLst>
              <a:ext uri="{FF2B5EF4-FFF2-40B4-BE49-F238E27FC236}">
                <a16:creationId xmlns:a16="http://schemas.microsoft.com/office/drawing/2014/main" id="{329F8EA6-586C-2E77-F4CC-D5A248315468}"/>
              </a:ext>
            </a:extLst>
          </p:cNvPr>
          <p:cNvSpPr txBox="1">
            <a:spLocks/>
          </p:cNvSpPr>
          <p:nvPr/>
        </p:nvSpPr>
        <p:spPr>
          <a:xfrm>
            <a:off x="70892" y="3884940"/>
            <a:ext cx="12338346" cy="9221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a:solidFill>
                  <a:srgbClr val="009DD8"/>
                </a:solidFill>
                <a:latin typeface="Avenir Book"/>
                <a:cs typeface="Calibri"/>
              </a:rPr>
              <a:t>26-27 March, Abidjan, Cote d'Ivoire</a:t>
            </a:r>
            <a:endParaRPr lang="en-US"/>
          </a:p>
        </p:txBody>
      </p:sp>
      <p:pic>
        <p:nvPicPr>
          <p:cNvPr id="2" name="Picture 1">
            <a:extLst>
              <a:ext uri="{FF2B5EF4-FFF2-40B4-BE49-F238E27FC236}">
                <a16:creationId xmlns:a16="http://schemas.microsoft.com/office/drawing/2014/main" id="{083DCAC1-7E7A-4A4C-F870-50592F7909EC}"/>
              </a:ext>
            </a:extLst>
          </p:cNvPr>
          <p:cNvPicPr>
            <a:picLocks noChangeAspect="1"/>
          </p:cNvPicPr>
          <p:nvPr/>
        </p:nvPicPr>
        <p:blipFill>
          <a:blip r:embed="rId3"/>
          <a:stretch>
            <a:fillRect/>
          </a:stretch>
        </p:blipFill>
        <p:spPr>
          <a:xfrm>
            <a:off x="9723052" y="5821653"/>
            <a:ext cx="1560711" cy="627942"/>
          </a:xfrm>
          <a:prstGeom prst="rect">
            <a:avLst/>
          </a:prstGeom>
        </p:spPr>
      </p:pic>
    </p:spTree>
    <p:extLst>
      <p:ext uri="{BB962C8B-B14F-4D97-AF65-F5344CB8AC3E}">
        <p14:creationId xmlns:p14="http://schemas.microsoft.com/office/powerpoint/2010/main" val="1125703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13605-FCC2-94F0-4C8D-8C46763EE55F}"/>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D1D37E01-3BF7-A476-5DFB-4207E980BC57}"/>
              </a:ext>
            </a:extLst>
          </p:cNvPr>
          <p:cNvGrpSpPr/>
          <p:nvPr/>
        </p:nvGrpSpPr>
        <p:grpSpPr>
          <a:xfrm>
            <a:off x="3051582" y="2578435"/>
            <a:ext cx="6376740" cy="930165"/>
            <a:chOff x="2980831" y="4369965"/>
            <a:chExt cx="5956664" cy="930165"/>
          </a:xfrm>
        </p:grpSpPr>
        <p:sp>
          <p:nvSpPr>
            <p:cNvPr id="9" name="Title 1">
              <a:extLst>
                <a:ext uri="{FF2B5EF4-FFF2-40B4-BE49-F238E27FC236}">
                  <a16:creationId xmlns:a16="http://schemas.microsoft.com/office/drawing/2014/main" id="{662F1307-97BE-41A2-76D8-052A5723B891}"/>
                </a:ext>
              </a:extLst>
            </p:cNvPr>
            <p:cNvSpPr txBox="1">
              <a:spLocks/>
            </p:cNvSpPr>
            <p:nvPr/>
          </p:nvSpPr>
          <p:spPr>
            <a:xfrm>
              <a:off x="4652275" y="4369965"/>
              <a:ext cx="4285220" cy="9271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200000"/>
                </a:lnSpc>
              </a:pPr>
              <a:r>
                <a:rPr lang="it-IT" sz="4400" b="1">
                  <a:solidFill>
                    <a:srgbClr val="009DD8"/>
                  </a:solidFill>
                  <a:latin typeface="Avenir Book" panose="02000503020000020003" pitchFamily="2" charset="0"/>
                  <a:ea typeface="DengXian" panose="02010600030101010101" pitchFamily="2" charset="-122"/>
                  <a:cs typeface="Times New Roman" panose="02020603050405020304" pitchFamily="18" charset="0"/>
                </a:rPr>
                <a:t>Africa-BB-Maps</a:t>
              </a:r>
              <a:endParaRPr lang="en-IT" sz="4400" b="1">
                <a:solidFill>
                  <a:srgbClr val="009DD8"/>
                </a:solidFill>
                <a:latin typeface="Avenir Book" panose="02000503020000020003" pitchFamily="2" charset="0"/>
              </a:endParaRPr>
            </a:p>
          </p:txBody>
        </p:sp>
        <p:pic>
          <p:nvPicPr>
            <p:cNvPr id="10" name="Picture 9" descr="A close-up of a logo&#10;&#10;Description automatically generated">
              <a:extLst>
                <a:ext uri="{FF2B5EF4-FFF2-40B4-BE49-F238E27FC236}">
                  <a16:creationId xmlns:a16="http://schemas.microsoft.com/office/drawing/2014/main" id="{E5E9E6A3-614E-8E6C-3B55-50D6334C7650}"/>
                </a:ext>
              </a:extLst>
            </p:cNvPr>
            <p:cNvPicPr>
              <a:picLocks noChangeAspect="1"/>
            </p:cNvPicPr>
            <p:nvPr/>
          </p:nvPicPr>
          <p:blipFill rotWithShape="1">
            <a:blip r:embed="rId2"/>
            <a:srcRect r="49609"/>
            <a:stretch/>
          </p:blipFill>
          <p:spPr>
            <a:xfrm>
              <a:off x="2980831" y="4369965"/>
              <a:ext cx="1793364" cy="930165"/>
            </a:xfrm>
            <a:prstGeom prst="rect">
              <a:avLst/>
            </a:prstGeom>
          </p:spPr>
        </p:pic>
      </p:grpSp>
      <p:sp>
        <p:nvSpPr>
          <p:cNvPr id="3" name="Title 1">
            <a:extLst>
              <a:ext uri="{FF2B5EF4-FFF2-40B4-BE49-F238E27FC236}">
                <a16:creationId xmlns:a16="http://schemas.microsoft.com/office/drawing/2014/main" id="{4477FAE2-59EA-907E-35EA-2B9218271E58}"/>
              </a:ext>
            </a:extLst>
          </p:cNvPr>
          <p:cNvSpPr txBox="1">
            <a:spLocks/>
          </p:cNvSpPr>
          <p:nvPr/>
        </p:nvSpPr>
        <p:spPr>
          <a:xfrm>
            <a:off x="2508" y="3425787"/>
            <a:ext cx="12338346" cy="9221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009DD8"/>
                </a:solidFill>
                <a:latin typeface="Avenir Book"/>
                <a:cs typeface="Calibri"/>
              </a:rPr>
              <a:t>Questionnaire Report</a:t>
            </a:r>
            <a:endParaRPr lang="en-US" dirty="0"/>
          </a:p>
        </p:txBody>
      </p:sp>
      <p:pic>
        <p:nvPicPr>
          <p:cNvPr id="5" name="Picture 4" descr="A blue text on a black background&#10;&#10;Description automatically generated">
            <a:extLst>
              <a:ext uri="{FF2B5EF4-FFF2-40B4-BE49-F238E27FC236}">
                <a16:creationId xmlns:a16="http://schemas.microsoft.com/office/drawing/2014/main" id="{4789C9EA-BF67-2FD0-2ED9-DEA6D9DA30E7}"/>
              </a:ext>
            </a:extLst>
          </p:cNvPr>
          <p:cNvPicPr>
            <a:picLocks noChangeAspect="1"/>
          </p:cNvPicPr>
          <p:nvPr/>
        </p:nvPicPr>
        <p:blipFill>
          <a:blip r:embed="rId3"/>
          <a:stretch>
            <a:fillRect/>
          </a:stretch>
        </p:blipFill>
        <p:spPr>
          <a:xfrm>
            <a:off x="9078012" y="6091887"/>
            <a:ext cx="3113988" cy="622797"/>
          </a:xfrm>
          <a:prstGeom prst="rect">
            <a:avLst/>
          </a:prstGeom>
        </p:spPr>
      </p:pic>
    </p:spTree>
    <p:extLst>
      <p:ext uri="{BB962C8B-B14F-4D97-AF65-F5344CB8AC3E}">
        <p14:creationId xmlns:p14="http://schemas.microsoft.com/office/powerpoint/2010/main" val="3749408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id="{83C6420B-D4D3-09C6-6C44-068837B87C2A}"/>
              </a:ext>
            </a:extLst>
          </p:cNvPr>
          <p:cNvPicPr>
            <a:picLocks noChangeAspect="1"/>
          </p:cNvPicPr>
          <p:nvPr/>
        </p:nvPicPr>
        <p:blipFill>
          <a:blip r:embed="rId2"/>
          <a:stretch>
            <a:fillRect/>
          </a:stretch>
        </p:blipFill>
        <p:spPr>
          <a:xfrm>
            <a:off x="9078012" y="6091887"/>
            <a:ext cx="3113988" cy="622797"/>
          </a:xfrm>
          <a:prstGeom prst="rect">
            <a:avLst/>
          </a:prstGeom>
        </p:spPr>
      </p:pic>
      <p:sp>
        <p:nvSpPr>
          <p:cNvPr id="5" name="TextBox 4">
            <a:extLst>
              <a:ext uri="{FF2B5EF4-FFF2-40B4-BE49-F238E27FC236}">
                <a16:creationId xmlns:a16="http://schemas.microsoft.com/office/drawing/2014/main" id="{B7097C74-F1FC-5BFB-B556-EE3306558AB5}"/>
              </a:ext>
            </a:extLst>
          </p:cNvPr>
          <p:cNvSpPr txBox="1"/>
          <p:nvPr/>
        </p:nvSpPr>
        <p:spPr>
          <a:xfrm>
            <a:off x="9153884" y="2961800"/>
            <a:ext cx="1132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solidFill>
                  <a:schemeClr val="bg1"/>
                </a:solidFill>
                <a:latin typeface="avenir"/>
              </a:rPr>
              <a:t>PICTURE</a:t>
            </a:r>
          </a:p>
        </p:txBody>
      </p:sp>
      <p:sp>
        <p:nvSpPr>
          <p:cNvPr id="6" name="Title 5">
            <a:extLst>
              <a:ext uri="{FF2B5EF4-FFF2-40B4-BE49-F238E27FC236}">
                <a16:creationId xmlns:a16="http://schemas.microsoft.com/office/drawing/2014/main" id="{24A88487-CD86-6EA3-076F-0307CEDFA2D1}"/>
              </a:ext>
            </a:extLst>
          </p:cNvPr>
          <p:cNvSpPr>
            <a:spLocks noGrp="1"/>
          </p:cNvSpPr>
          <p:nvPr>
            <p:ph type="title"/>
          </p:nvPr>
        </p:nvSpPr>
        <p:spPr>
          <a:xfrm>
            <a:off x="838200" y="255859"/>
            <a:ext cx="10515600" cy="1325563"/>
          </a:xfrm>
        </p:spPr>
        <p:txBody>
          <a:bodyPr>
            <a:normAutofit/>
          </a:bodyPr>
          <a:lstStyle/>
          <a:p>
            <a:r>
              <a:rPr lang="en-US" sz="6000" b="1" dirty="0">
                <a:solidFill>
                  <a:srgbClr val="009DD8"/>
                </a:solidFill>
                <a:latin typeface="Avenir Book"/>
                <a:cs typeface="Calibri"/>
              </a:rPr>
              <a:t>Introduction</a:t>
            </a:r>
            <a:endParaRPr lang="en-GB" sz="6000" b="1" dirty="0">
              <a:solidFill>
                <a:srgbClr val="009DD8"/>
              </a:solidFill>
              <a:latin typeface="Avenir Book"/>
              <a:cs typeface="Calibri"/>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FC3D7A0-8EB4-3F49-2480-42865EFAEA80}"/>
                  </a:ext>
                </a:extLst>
              </p:cNvPr>
              <p:cNvSpPr txBox="1"/>
              <p:nvPr/>
            </p:nvSpPr>
            <p:spPr>
              <a:xfrm>
                <a:off x="838200" y="3687590"/>
                <a:ext cx="2982659" cy="2064476"/>
              </a:xfrm>
              <a:prstGeom prst="rect">
                <a:avLst/>
              </a:prstGeom>
              <a:noFill/>
            </p:spPr>
            <p:txBody>
              <a:bodyPr wrap="square" rtlCol="0">
                <a:spAutoFit/>
              </a:bodyPr>
              <a:lstStyle/>
              <a:p>
                <a:pPr algn="just">
                  <a:lnSpc>
                    <a:spcPct val="107000"/>
                  </a:lnSpc>
                  <a:spcAft>
                    <a:spcPts val="800"/>
                  </a:spcAft>
                </a:pPr>
                <a:r>
                  <a:rPr lang="en-US" sz="2000" dirty="0">
                    <a:latin typeface="+mj-lt"/>
                  </a:rPr>
                  <a:t>Botswana is a landlocked country found in Southern Africa and covers about 581,730 </a:t>
                </a:r>
                <a14:m>
                  <m:oMath xmlns:m="http://schemas.openxmlformats.org/officeDocument/2006/math">
                    <m:sSup>
                      <m:sSupPr>
                        <m:ctrlPr>
                          <a:rPr lang="en-GB" sz="2000" i="1" smtClean="0">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a:effectLst/>
                            <a:latin typeface="Cambria Math" panose="02040503050406030204" pitchFamily="18" charset="0"/>
                            <a:ea typeface="Calibri" panose="020F0502020204030204" pitchFamily="34" charset="0"/>
                            <a:cs typeface="Times New Roman" panose="02020603050405020304" pitchFamily="18" charset="0"/>
                          </a:rPr>
                          <m:t>km</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2000" dirty="0">
                    <a:latin typeface="+mj-lt"/>
                  </a:rPr>
                  <a:t>and a population of about 2.4million.</a:t>
                </a:r>
                <a:endParaRPr lang="en-GB" sz="2000" dirty="0">
                  <a:latin typeface="+mj-lt"/>
                </a:endParaRPr>
              </a:p>
            </p:txBody>
          </p:sp>
        </mc:Choice>
        <mc:Fallback xmlns="">
          <p:sp>
            <p:nvSpPr>
              <p:cNvPr id="2" name="TextBox 1">
                <a:extLst>
                  <a:ext uri="{FF2B5EF4-FFF2-40B4-BE49-F238E27FC236}">
                    <a16:creationId xmlns:a16="http://schemas.microsoft.com/office/drawing/2014/main" id="{2FC3D7A0-8EB4-3F49-2480-42865EFAEA80}"/>
                  </a:ext>
                </a:extLst>
              </p:cNvPr>
              <p:cNvSpPr txBox="1">
                <a:spLocks noRot="1" noChangeAspect="1" noMove="1" noResize="1" noEditPoints="1" noAdjustHandles="1" noChangeArrowheads="1" noChangeShapeType="1" noTextEdit="1"/>
              </p:cNvSpPr>
              <p:nvPr/>
            </p:nvSpPr>
            <p:spPr>
              <a:xfrm>
                <a:off x="838200" y="3687590"/>
                <a:ext cx="2982659" cy="2064476"/>
              </a:xfrm>
              <a:prstGeom prst="rect">
                <a:avLst/>
              </a:prstGeom>
              <a:blipFill>
                <a:blip r:embed="rId3"/>
                <a:stretch>
                  <a:fillRect l="-2249" t="-1180" r="-2045" b="-4425"/>
                </a:stretch>
              </a:blipFill>
            </p:spPr>
            <p:txBody>
              <a:bodyPr/>
              <a:lstStyle/>
              <a:p>
                <a:r>
                  <a:rPr lang="en-GB">
                    <a:noFill/>
                  </a:rPr>
                  <a:t> </a:t>
                </a:r>
              </a:p>
            </p:txBody>
          </p:sp>
        </mc:Fallback>
      </mc:AlternateContent>
      <p:pic>
        <p:nvPicPr>
          <p:cNvPr id="4" name="Picture 3" descr="A map of africa with a blue square&#10;&#10;AI-generated content may be incorrect.">
            <a:extLst>
              <a:ext uri="{FF2B5EF4-FFF2-40B4-BE49-F238E27FC236}">
                <a16:creationId xmlns:a16="http://schemas.microsoft.com/office/drawing/2014/main" id="{B4413C1B-0A2E-8DC9-42A4-CFC458F13501}"/>
              </a:ext>
            </a:extLst>
          </p:cNvPr>
          <p:cNvPicPr>
            <a:picLocks noChangeAspect="1"/>
          </p:cNvPicPr>
          <p:nvPr/>
        </p:nvPicPr>
        <p:blipFill>
          <a:blip r:embed="rId4"/>
          <a:stretch>
            <a:fillRect/>
          </a:stretch>
        </p:blipFill>
        <p:spPr>
          <a:xfrm>
            <a:off x="921829" y="1581422"/>
            <a:ext cx="3048000" cy="1905000"/>
          </a:xfrm>
          <a:prstGeom prst="rect">
            <a:avLst/>
          </a:prstGeom>
        </p:spPr>
      </p:pic>
      <p:sp>
        <p:nvSpPr>
          <p:cNvPr id="7" name="TextBox 6">
            <a:extLst>
              <a:ext uri="{FF2B5EF4-FFF2-40B4-BE49-F238E27FC236}">
                <a16:creationId xmlns:a16="http://schemas.microsoft.com/office/drawing/2014/main" id="{5E86C30E-43FF-0181-D444-AC64677FD42B}"/>
              </a:ext>
            </a:extLst>
          </p:cNvPr>
          <p:cNvSpPr txBox="1"/>
          <p:nvPr/>
        </p:nvSpPr>
        <p:spPr>
          <a:xfrm>
            <a:off x="4617720" y="1394448"/>
            <a:ext cx="6803136" cy="3139321"/>
          </a:xfrm>
          <a:prstGeom prst="rect">
            <a:avLst/>
          </a:prstGeom>
          <a:noFill/>
        </p:spPr>
        <p:txBody>
          <a:bodyPr wrap="square" rtlCol="0">
            <a:spAutoFit/>
          </a:bodyPr>
          <a:lstStyle/>
          <a:p>
            <a:r>
              <a:rPr lang="en-US" sz="2000" dirty="0">
                <a:latin typeface="+mj-lt"/>
              </a:rPr>
              <a:t>The country has robust digitalization policies that drive broadband connectivity nationally . Broadband technologies found in Botswana are;</a:t>
            </a:r>
          </a:p>
          <a:p>
            <a:pPr marL="285750" indent="-285750">
              <a:buFont typeface="Arial" panose="020B0604020202020204" pitchFamily="34" charset="0"/>
              <a:buChar char="•"/>
            </a:pPr>
            <a:r>
              <a:rPr lang="en-US" sz="2000" dirty="0">
                <a:latin typeface="+mj-lt"/>
              </a:rPr>
              <a:t> mobile,</a:t>
            </a:r>
          </a:p>
          <a:p>
            <a:pPr marL="285750" indent="-285750">
              <a:buFont typeface="Arial" panose="020B0604020202020204" pitchFamily="34" charset="0"/>
              <a:buChar char="•"/>
            </a:pPr>
            <a:r>
              <a:rPr lang="en-US" sz="2000" dirty="0">
                <a:latin typeface="+mj-lt"/>
              </a:rPr>
              <a:t> </a:t>
            </a:r>
            <a:r>
              <a:rPr lang="en-US" sz="2000" dirty="0" err="1">
                <a:latin typeface="+mj-lt"/>
              </a:rPr>
              <a:t>fibre</a:t>
            </a:r>
            <a:r>
              <a:rPr lang="en-US" sz="2000" dirty="0">
                <a:latin typeface="+mj-lt"/>
              </a:rPr>
              <a:t>  </a:t>
            </a:r>
          </a:p>
          <a:p>
            <a:pPr marL="285750" indent="-285750">
              <a:buFont typeface="Arial" panose="020B0604020202020204" pitchFamily="34" charset="0"/>
              <a:buChar char="•"/>
            </a:pPr>
            <a:r>
              <a:rPr lang="en-US" sz="2000" dirty="0">
                <a:latin typeface="+mj-lt"/>
              </a:rPr>
              <a:t>wireless </a:t>
            </a:r>
          </a:p>
          <a:p>
            <a:pPr marL="285750" indent="-285750">
              <a:buFont typeface="Arial" panose="020B0604020202020204" pitchFamily="34" charset="0"/>
              <a:buChar char="•"/>
            </a:pPr>
            <a:r>
              <a:rPr lang="en-US" sz="2000" dirty="0">
                <a:latin typeface="+mj-lt"/>
              </a:rPr>
              <a:t>satellite</a:t>
            </a:r>
          </a:p>
          <a:p>
            <a:r>
              <a:rPr lang="en-US" sz="2000" dirty="0">
                <a:latin typeface="+mj-lt"/>
              </a:rPr>
              <a:t>collectively covering over </a:t>
            </a:r>
          </a:p>
          <a:p>
            <a:r>
              <a:rPr lang="en-US" sz="2000" dirty="0">
                <a:latin typeface="+mj-lt"/>
              </a:rPr>
              <a:t>98% of the population.</a:t>
            </a:r>
          </a:p>
          <a:p>
            <a:endParaRPr lang="en-GB" dirty="0">
              <a:latin typeface="+mj-lt"/>
            </a:endParaRPr>
          </a:p>
        </p:txBody>
      </p:sp>
      <p:pic>
        <p:nvPicPr>
          <p:cNvPr id="9" name="Picture 8" descr="A map with green and blue spots&#10;&#10;AI-generated content may be incorrect.">
            <a:extLst>
              <a:ext uri="{FF2B5EF4-FFF2-40B4-BE49-F238E27FC236}">
                <a16:creationId xmlns:a16="http://schemas.microsoft.com/office/drawing/2014/main" id="{072A6741-E533-5C1E-5FCD-C08E203348CA}"/>
              </a:ext>
            </a:extLst>
          </p:cNvPr>
          <p:cNvPicPr>
            <a:picLocks noChangeAspect="1"/>
          </p:cNvPicPr>
          <p:nvPr/>
        </p:nvPicPr>
        <p:blipFill>
          <a:blip r:embed="rId5"/>
          <a:stretch>
            <a:fillRect/>
          </a:stretch>
        </p:blipFill>
        <p:spPr>
          <a:xfrm>
            <a:off x="7301607" y="2077227"/>
            <a:ext cx="4052193" cy="4014660"/>
          </a:xfrm>
          <a:prstGeom prst="rect">
            <a:avLst/>
          </a:prstGeom>
        </p:spPr>
      </p:pic>
      <p:sp>
        <p:nvSpPr>
          <p:cNvPr id="3" name="TextBox 2">
            <a:extLst>
              <a:ext uri="{FF2B5EF4-FFF2-40B4-BE49-F238E27FC236}">
                <a16:creationId xmlns:a16="http://schemas.microsoft.com/office/drawing/2014/main" id="{3A82752C-4D55-D9F7-9251-2F45B6E827EF}"/>
              </a:ext>
            </a:extLst>
          </p:cNvPr>
          <p:cNvSpPr txBox="1"/>
          <p:nvPr/>
        </p:nvSpPr>
        <p:spPr>
          <a:xfrm>
            <a:off x="7462982" y="6084969"/>
            <a:ext cx="2189018" cy="461665"/>
          </a:xfrm>
          <a:prstGeom prst="rect">
            <a:avLst/>
          </a:prstGeom>
          <a:noFill/>
        </p:spPr>
        <p:txBody>
          <a:bodyPr wrap="square" rtlCol="0">
            <a:spAutoFit/>
          </a:bodyPr>
          <a:lstStyle/>
          <a:p>
            <a:r>
              <a:rPr lang="en-GB" sz="1200" dirty="0"/>
              <a:t>Mobile Broadband Coverage</a:t>
            </a:r>
          </a:p>
          <a:p>
            <a:r>
              <a:rPr lang="en-GB" sz="1200" dirty="0"/>
              <a:t>Source: BOCRA</a:t>
            </a:r>
          </a:p>
        </p:txBody>
      </p:sp>
    </p:spTree>
    <p:extLst>
      <p:ext uri="{BB962C8B-B14F-4D97-AF65-F5344CB8AC3E}">
        <p14:creationId xmlns:p14="http://schemas.microsoft.com/office/powerpoint/2010/main" val="3858918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4C6E4-3039-FC7E-772B-DC54404773F3}"/>
            </a:ext>
          </a:extLst>
        </p:cNvPr>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id="{11665A99-4C4C-628F-D10A-14266CEB4793}"/>
              </a:ext>
            </a:extLst>
          </p:cNvPr>
          <p:cNvPicPr>
            <a:picLocks noChangeAspect="1"/>
          </p:cNvPicPr>
          <p:nvPr/>
        </p:nvPicPr>
        <p:blipFill>
          <a:blip r:embed="rId2"/>
          <a:stretch>
            <a:fillRect/>
          </a:stretch>
        </p:blipFill>
        <p:spPr>
          <a:xfrm>
            <a:off x="9078012" y="6091887"/>
            <a:ext cx="3113988" cy="622797"/>
          </a:xfrm>
          <a:prstGeom prst="rect">
            <a:avLst/>
          </a:prstGeom>
        </p:spPr>
      </p:pic>
      <p:sp>
        <p:nvSpPr>
          <p:cNvPr id="5" name="TextBox 4">
            <a:extLst>
              <a:ext uri="{FF2B5EF4-FFF2-40B4-BE49-F238E27FC236}">
                <a16:creationId xmlns:a16="http://schemas.microsoft.com/office/drawing/2014/main" id="{88019AA0-0330-6235-CA69-905DFBD2A6F6}"/>
              </a:ext>
            </a:extLst>
          </p:cNvPr>
          <p:cNvSpPr txBox="1"/>
          <p:nvPr/>
        </p:nvSpPr>
        <p:spPr>
          <a:xfrm>
            <a:off x="9153884" y="2961800"/>
            <a:ext cx="1132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latin typeface="avenir"/>
              </a:rPr>
              <a:t>PICTURE</a:t>
            </a:r>
          </a:p>
        </p:txBody>
      </p:sp>
      <p:sp>
        <p:nvSpPr>
          <p:cNvPr id="6" name="Title 5">
            <a:extLst>
              <a:ext uri="{FF2B5EF4-FFF2-40B4-BE49-F238E27FC236}">
                <a16:creationId xmlns:a16="http://schemas.microsoft.com/office/drawing/2014/main" id="{6032169F-8FE1-D92D-4BBA-AA65D5E03989}"/>
              </a:ext>
            </a:extLst>
          </p:cNvPr>
          <p:cNvSpPr>
            <a:spLocks noGrp="1"/>
          </p:cNvSpPr>
          <p:nvPr>
            <p:ph type="title"/>
          </p:nvPr>
        </p:nvSpPr>
        <p:spPr>
          <a:xfrm>
            <a:off x="838200" y="255859"/>
            <a:ext cx="10515600" cy="1325563"/>
          </a:xfrm>
        </p:spPr>
        <p:txBody>
          <a:bodyPr>
            <a:normAutofit/>
          </a:bodyPr>
          <a:lstStyle/>
          <a:p>
            <a:r>
              <a:rPr lang="en-US" sz="6000" b="1" dirty="0">
                <a:solidFill>
                  <a:srgbClr val="009DD8"/>
                </a:solidFill>
                <a:latin typeface="Avenir Book"/>
                <a:cs typeface="Calibri"/>
              </a:rPr>
              <a:t>Policy frameworks</a:t>
            </a:r>
            <a:endParaRPr lang="en-GB" sz="6000" b="1" dirty="0">
              <a:solidFill>
                <a:srgbClr val="009DD8"/>
              </a:solidFill>
              <a:latin typeface="Avenir Book"/>
              <a:cs typeface="Calibri"/>
            </a:endParaRPr>
          </a:p>
        </p:txBody>
      </p:sp>
      <p:sp>
        <p:nvSpPr>
          <p:cNvPr id="2" name="TextBox 1">
            <a:extLst>
              <a:ext uri="{FF2B5EF4-FFF2-40B4-BE49-F238E27FC236}">
                <a16:creationId xmlns:a16="http://schemas.microsoft.com/office/drawing/2014/main" id="{8A3B85DD-8F3F-335D-0520-CF16433FE4F9}"/>
              </a:ext>
            </a:extLst>
          </p:cNvPr>
          <p:cNvSpPr txBox="1"/>
          <p:nvPr/>
        </p:nvSpPr>
        <p:spPr>
          <a:xfrm>
            <a:off x="1443038" y="1581422"/>
            <a:ext cx="7710846" cy="4985980"/>
          </a:xfrm>
          <a:prstGeom prst="rect">
            <a:avLst/>
          </a:prstGeom>
          <a:noFill/>
        </p:spPr>
        <p:txBody>
          <a:bodyPr wrap="square" rtlCol="0">
            <a:spAutoFit/>
          </a:bodyPr>
          <a:lstStyle/>
          <a:p>
            <a:pPr algn="just"/>
            <a:r>
              <a:rPr lang="en-GB" sz="2000" dirty="0">
                <a:latin typeface="+mj-lt"/>
              </a:rPr>
              <a:t>There are several broadband policy frameworks/ regulations available:</a:t>
            </a:r>
          </a:p>
          <a:p>
            <a:pPr marL="285750" indent="-285750" algn="just">
              <a:buFont typeface="Arial" panose="020B0604020202020204" pitchFamily="34" charset="0"/>
              <a:buChar char="•"/>
            </a:pPr>
            <a:r>
              <a:rPr lang="en-GB" sz="2000" b="1" dirty="0">
                <a:latin typeface="+mj-lt"/>
              </a:rPr>
              <a:t>National Broadband Strategy (2018)</a:t>
            </a:r>
          </a:p>
          <a:p>
            <a:pPr marL="285750" indent="-285750" algn="just">
              <a:buFont typeface="Arial" panose="020B0604020202020204" pitchFamily="34" charset="0"/>
              <a:buChar char="•"/>
            </a:pPr>
            <a:r>
              <a:rPr lang="en-GB" sz="2000" b="1" dirty="0">
                <a:latin typeface="+mj-lt"/>
              </a:rPr>
              <a:t>National ICT Policy</a:t>
            </a:r>
          </a:p>
          <a:p>
            <a:pPr marL="285750" indent="-285750" algn="just">
              <a:buFont typeface="Arial" panose="020B0604020202020204" pitchFamily="34" charset="0"/>
              <a:buChar char="•"/>
            </a:pPr>
            <a:r>
              <a:rPr lang="en-GB" sz="2000" b="1" dirty="0">
                <a:latin typeface="+mj-lt"/>
              </a:rPr>
              <a:t>Communications Regulatory Act (2012)</a:t>
            </a:r>
          </a:p>
          <a:p>
            <a:pPr algn="just"/>
            <a:endParaRPr lang="en-GB" sz="2000" b="1" dirty="0">
              <a:latin typeface="+mj-lt"/>
            </a:endParaRPr>
          </a:p>
          <a:p>
            <a:pPr marL="285750" indent="-285750" algn="just">
              <a:buFont typeface="Arial" panose="020B0604020202020204" pitchFamily="34" charset="0"/>
              <a:buChar char="•"/>
            </a:pPr>
            <a:r>
              <a:rPr lang="en-GB" sz="2000" dirty="0">
                <a:latin typeface="+mj-lt"/>
              </a:rPr>
              <a:t>Botswana Communications Regulatory Authority (BOCRA), aim to ensure universal access to affordable and quality communication services, particularly in underserved areas, through initiatives like the Universal Access and Services Fund (UASF). BOCRA also encourages their licensees to roll out broadband services.</a:t>
            </a:r>
          </a:p>
          <a:p>
            <a:pPr marL="285750" indent="-285750" algn="just">
              <a:buFont typeface="Arial" panose="020B0604020202020204" pitchFamily="34" charset="0"/>
              <a:buChar char="•"/>
            </a:pPr>
            <a:r>
              <a:rPr lang="en-GB" sz="2000" dirty="0">
                <a:latin typeface="+mj-lt"/>
              </a:rPr>
              <a:t>Smart Botswana drives SmartBots initiatives that promotes roll out of broadband services in government facilities. </a:t>
            </a:r>
          </a:p>
          <a:p>
            <a:pPr algn="just"/>
            <a:endParaRPr lang="en-GB" sz="2000" dirty="0">
              <a:latin typeface="+mj-lt"/>
            </a:endParaRPr>
          </a:p>
          <a:p>
            <a:pPr marL="285750" indent="-285750" algn="just">
              <a:buFont typeface="Arial" panose="020B0604020202020204" pitchFamily="34" charset="0"/>
              <a:buChar char="•"/>
            </a:pPr>
            <a:r>
              <a:rPr lang="en-GB" sz="2000" dirty="0">
                <a:latin typeface="+mj-lt"/>
              </a:rPr>
              <a:t>Currently Botswana does not have any specific policy provisions for broadband mapping.</a:t>
            </a:r>
          </a:p>
          <a:p>
            <a:endParaRPr lang="en-GB" dirty="0"/>
          </a:p>
        </p:txBody>
      </p:sp>
    </p:spTree>
    <p:extLst>
      <p:ext uri="{BB962C8B-B14F-4D97-AF65-F5344CB8AC3E}">
        <p14:creationId xmlns:p14="http://schemas.microsoft.com/office/powerpoint/2010/main" val="169451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658DA-6060-ECA3-AA3A-BCE779EA2B2D}"/>
            </a:ext>
          </a:extLst>
        </p:cNvPr>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id="{89503725-B321-09CC-676C-F7FA8C07CB6A}"/>
              </a:ext>
            </a:extLst>
          </p:cNvPr>
          <p:cNvPicPr>
            <a:picLocks noChangeAspect="1"/>
          </p:cNvPicPr>
          <p:nvPr/>
        </p:nvPicPr>
        <p:blipFill>
          <a:blip r:embed="rId2"/>
          <a:stretch>
            <a:fillRect/>
          </a:stretch>
        </p:blipFill>
        <p:spPr>
          <a:xfrm>
            <a:off x="9078012" y="6091887"/>
            <a:ext cx="3113988" cy="622797"/>
          </a:xfrm>
          <a:prstGeom prst="rect">
            <a:avLst/>
          </a:prstGeom>
        </p:spPr>
      </p:pic>
      <p:sp>
        <p:nvSpPr>
          <p:cNvPr id="5" name="TextBox 4">
            <a:extLst>
              <a:ext uri="{FF2B5EF4-FFF2-40B4-BE49-F238E27FC236}">
                <a16:creationId xmlns:a16="http://schemas.microsoft.com/office/drawing/2014/main" id="{767F197F-5459-29F8-7E07-5D1E53C3FB56}"/>
              </a:ext>
            </a:extLst>
          </p:cNvPr>
          <p:cNvSpPr txBox="1"/>
          <p:nvPr/>
        </p:nvSpPr>
        <p:spPr>
          <a:xfrm>
            <a:off x="9153884" y="2961800"/>
            <a:ext cx="1132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latin typeface="avenir"/>
              </a:rPr>
              <a:t>PICTURE</a:t>
            </a:r>
          </a:p>
        </p:txBody>
      </p:sp>
      <p:sp>
        <p:nvSpPr>
          <p:cNvPr id="6" name="Title 5">
            <a:extLst>
              <a:ext uri="{FF2B5EF4-FFF2-40B4-BE49-F238E27FC236}">
                <a16:creationId xmlns:a16="http://schemas.microsoft.com/office/drawing/2014/main" id="{C27FF5D6-34EC-CD6D-D6B5-18110AA09927}"/>
              </a:ext>
            </a:extLst>
          </p:cNvPr>
          <p:cNvSpPr>
            <a:spLocks noGrp="1"/>
          </p:cNvSpPr>
          <p:nvPr>
            <p:ph type="title"/>
          </p:nvPr>
        </p:nvSpPr>
        <p:spPr>
          <a:xfrm>
            <a:off x="838200" y="255859"/>
            <a:ext cx="10515600" cy="1325563"/>
          </a:xfrm>
        </p:spPr>
        <p:txBody>
          <a:bodyPr>
            <a:normAutofit fontScale="90000"/>
          </a:bodyPr>
          <a:lstStyle/>
          <a:p>
            <a:r>
              <a:rPr lang="en-US" sz="6000" b="1" dirty="0">
                <a:solidFill>
                  <a:srgbClr val="009DD8"/>
                </a:solidFill>
                <a:latin typeface="Avenir Book"/>
                <a:cs typeface="Calibri"/>
              </a:rPr>
              <a:t>Broadband penetration and expansion</a:t>
            </a:r>
            <a:endParaRPr lang="en-GB" sz="6000" b="1" dirty="0">
              <a:solidFill>
                <a:srgbClr val="009DD8"/>
              </a:solidFill>
              <a:latin typeface="Avenir Book"/>
              <a:cs typeface="Calibri"/>
            </a:endParaRPr>
          </a:p>
        </p:txBody>
      </p:sp>
      <p:sp>
        <p:nvSpPr>
          <p:cNvPr id="2" name="TextBox 1">
            <a:extLst>
              <a:ext uri="{FF2B5EF4-FFF2-40B4-BE49-F238E27FC236}">
                <a16:creationId xmlns:a16="http://schemas.microsoft.com/office/drawing/2014/main" id="{5B12569B-6252-2420-435F-C608B3C34448}"/>
              </a:ext>
            </a:extLst>
          </p:cNvPr>
          <p:cNvSpPr txBox="1"/>
          <p:nvPr/>
        </p:nvSpPr>
        <p:spPr>
          <a:xfrm>
            <a:off x="1443038" y="2028825"/>
            <a:ext cx="7143750" cy="3447098"/>
          </a:xfrm>
          <a:prstGeom prst="rect">
            <a:avLst/>
          </a:prstGeom>
          <a:noFill/>
        </p:spPr>
        <p:txBody>
          <a:bodyPr wrap="square" rtlCol="0">
            <a:spAutoFit/>
          </a:bodyPr>
          <a:lstStyle/>
          <a:p>
            <a:endParaRPr lang="en-US" dirty="0"/>
          </a:p>
          <a:p>
            <a:pPr marL="285750" indent="-285750" algn="just">
              <a:buFont typeface="Arial" panose="020B0604020202020204" pitchFamily="34" charset="0"/>
              <a:buChar char="•"/>
            </a:pPr>
            <a:r>
              <a:rPr lang="en-US" sz="2000" dirty="0">
                <a:latin typeface="+mj-lt"/>
              </a:rPr>
              <a:t>Botswana’s current broadband penetrations stands at </a:t>
            </a:r>
            <a:r>
              <a:rPr lang="en-US" sz="2000" b="1" dirty="0">
                <a:latin typeface="+mj-lt"/>
              </a:rPr>
              <a:t>129%.</a:t>
            </a:r>
          </a:p>
          <a:p>
            <a:pPr marL="285750" indent="-285750" algn="just">
              <a:buFont typeface="Arial" panose="020B0604020202020204" pitchFamily="34" charset="0"/>
              <a:buChar char="•"/>
            </a:pPr>
            <a:endParaRPr lang="en-US" sz="2000" dirty="0">
              <a:latin typeface="+mj-lt"/>
            </a:endParaRPr>
          </a:p>
          <a:p>
            <a:pPr marL="285750" indent="-285750" algn="just">
              <a:buFont typeface="Arial" panose="020B0604020202020204" pitchFamily="34" charset="0"/>
              <a:buChar char="•"/>
            </a:pPr>
            <a:r>
              <a:rPr lang="en-US" sz="2000" dirty="0">
                <a:latin typeface="+mj-lt"/>
              </a:rPr>
              <a:t>There are efforts by government to extend broadband coverage and expansion in rural and undeserved through financial incentives offered to Mobile Network Operators through smart subsidies by the Universal Access and Service Fund (UASF) and other efforts like SmartBots initiatives.</a:t>
            </a:r>
          </a:p>
          <a:p>
            <a:pPr marL="285750" indent="-285750" algn="just">
              <a:buFont typeface="Arial" panose="020B0604020202020204" pitchFamily="34" charset="0"/>
              <a:buChar char="•"/>
            </a:pPr>
            <a:endParaRPr lang="en-US" sz="2000" dirty="0">
              <a:latin typeface="+mj-lt"/>
            </a:endParaRPr>
          </a:p>
          <a:p>
            <a:pPr marL="285750" indent="-285750" algn="just">
              <a:buFont typeface="Arial" panose="020B0604020202020204" pitchFamily="34" charset="0"/>
              <a:buChar char="•"/>
            </a:pPr>
            <a:r>
              <a:rPr lang="en-US" sz="2000" dirty="0">
                <a:latin typeface="+mj-lt"/>
              </a:rPr>
              <a:t>Broadband Internet can be accessed for free in Government facilities like Clinics, schools and tribal administration offices </a:t>
            </a:r>
            <a:endParaRPr lang="en-GB" sz="2000" dirty="0">
              <a:latin typeface="+mj-lt"/>
            </a:endParaRPr>
          </a:p>
        </p:txBody>
      </p:sp>
    </p:spTree>
    <p:extLst>
      <p:ext uri="{BB962C8B-B14F-4D97-AF65-F5344CB8AC3E}">
        <p14:creationId xmlns:p14="http://schemas.microsoft.com/office/powerpoint/2010/main" val="1009201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F2FFB-FE6F-A323-42D8-DCE5DF8999A4}"/>
            </a:ext>
          </a:extLst>
        </p:cNvPr>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id="{60BB11E2-0EF7-8C5B-D852-0306BD7F5600}"/>
              </a:ext>
            </a:extLst>
          </p:cNvPr>
          <p:cNvPicPr>
            <a:picLocks noChangeAspect="1"/>
          </p:cNvPicPr>
          <p:nvPr/>
        </p:nvPicPr>
        <p:blipFill>
          <a:blip r:embed="rId2"/>
          <a:stretch>
            <a:fillRect/>
          </a:stretch>
        </p:blipFill>
        <p:spPr>
          <a:xfrm>
            <a:off x="9078012" y="6091887"/>
            <a:ext cx="3113988" cy="622797"/>
          </a:xfrm>
          <a:prstGeom prst="rect">
            <a:avLst/>
          </a:prstGeom>
        </p:spPr>
      </p:pic>
      <p:sp>
        <p:nvSpPr>
          <p:cNvPr id="5" name="TextBox 4">
            <a:extLst>
              <a:ext uri="{FF2B5EF4-FFF2-40B4-BE49-F238E27FC236}">
                <a16:creationId xmlns:a16="http://schemas.microsoft.com/office/drawing/2014/main" id="{2BB624C3-D5B4-8EA4-29E1-C999791040C3}"/>
              </a:ext>
            </a:extLst>
          </p:cNvPr>
          <p:cNvSpPr txBox="1"/>
          <p:nvPr/>
        </p:nvSpPr>
        <p:spPr>
          <a:xfrm>
            <a:off x="9153884" y="2961800"/>
            <a:ext cx="1132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latin typeface="avenir"/>
              </a:rPr>
              <a:t>PICTURE</a:t>
            </a:r>
          </a:p>
        </p:txBody>
      </p:sp>
      <p:sp>
        <p:nvSpPr>
          <p:cNvPr id="6" name="Title 5">
            <a:extLst>
              <a:ext uri="{FF2B5EF4-FFF2-40B4-BE49-F238E27FC236}">
                <a16:creationId xmlns:a16="http://schemas.microsoft.com/office/drawing/2014/main" id="{BA8CA993-6CD8-2804-0A82-769A64EEF3B4}"/>
              </a:ext>
            </a:extLst>
          </p:cNvPr>
          <p:cNvSpPr>
            <a:spLocks noGrp="1"/>
          </p:cNvSpPr>
          <p:nvPr>
            <p:ph type="title"/>
          </p:nvPr>
        </p:nvSpPr>
        <p:spPr>
          <a:xfrm>
            <a:off x="838200" y="255859"/>
            <a:ext cx="10515600" cy="1325563"/>
          </a:xfrm>
        </p:spPr>
        <p:txBody>
          <a:bodyPr>
            <a:normAutofit/>
          </a:bodyPr>
          <a:lstStyle/>
          <a:p>
            <a:r>
              <a:rPr lang="en-US" sz="6000" b="1" dirty="0">
                <a:solidFill>
                  <a:srgbClr val="009DD8"/>
                </a:solidFill>
                <a:latin typeface="Avenir Book"/>
                <a:cs typeface="Calibri"/>
              </a:rPr>
              <a:t>Broadband Mapping</a:t>
            </a:r>
            <a:endParaRPr lang="en-GB" sz="6000" b="1" dirty="0">
              <a:solidFill>
                <a:srgbClr val="009DD8"/>
              </a:solidFill>
              <a:latin typeface="Avenir Book"/>
              <a:cs typeface="Calibri"/>
            </a:endParaRPr>
          </a:p>
        </p:txBody>
      </p:sp>
      <p:sp>
        <p:nvSpPr>
          <p:cNvPr id="2" name="TextBox 1">
            <a:extLst>
              <a:ext uri="{FF2B5EF4-FFF2-40B4-BE49-F238E27FC236}">
                <a16:creationId xmlns:a16="http://schemas.microsoft.com/office/drawing/2014/main" id="{9344A047-1955-58ED-68DC-B2C9B8368A4C}"/>
              </a:ext>
            </a:extLst>
          </p:cNvPr>
          <p:cNvSpPr txBox="1"/>
          <p:nvPr/>
        </p:nvSpPr>
        <p:spPr>
          <a:xfrm>
            <a:off x="1048102" y="2382097"/>
            <a:ext cx="8672167" cy="984885"/>
          </a:xfrm>
          <a:prstGeom prst="rect">
            <a:avLst/>
          </a:prstGeom>
          <a:noFill/>
        </p:spPr>
        <p:txBody>
          <a:bodyPr wrap="square" rtlCol="0">
            <a:spAutoFit/>
          </a:bodyPr>
          <a:lstStyle/>
          <a:p>
            <a:endParaRPr lang="en-US" dirty="0"/>
          </a:p>
          <a:p>
            <a:r>
              <a:rPr lang="en-US" sz="2000" dirty="0">
                <a:latin typeface="+mj-lt"/>
              </a:rPr>
              <a:t>There is no broadband mapping in Botswana beside coverage maps available on BOCRA’s Annual Reports available on their website.</a:t>
            </a:r>
            <a:endParaRPr lang="en-GB" sz="2000" dirty="0">
              <a:latin typeface="+mj-lt"/>
            </a:endParaRPr>
          </a:p>
        </p:txBody>
      </p:sp>
    </p:spTree>
    <p:extLst>
      <p:ext uri="{BB962C8B-B14F-4D97-AF65-F5344CB8AC3E}">
        <p14:creationId xmlns:p14="http://schemas.microsoft.com/office/powerpoint/2010/main" val="3034727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32DA4-98BD-07A9-571F-DA265C76D55E}"/>
            </a:ext>
          </a:extLst>
        </p:cNvPr>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id="{00C2B567-DBA8-7E4B-6AA8-90140EFFD2F9}"/>
              </a:ext>
            </a:extLst>
          </p:cNvPr>
          <p:cNvPicPr>
            <a:picLocks noChangeAspect="1"/>
          </p:cNvPicPr>
          <p:nvPr/>
        </p:nvPicPr>
        <p:blipFill>
          <a:blip r:embed="rId2"/>
          <a:stretch>
            <a:fillRect/>
          </a:stretch>
        </p:blipFill>
        <p:spPr>
          <a:xfrm>
            <a:off x="9078012" y="6091887"/>
            <a:ext cx="3113988" cy="622797"/>
          </a:xfrm>
          <a:prstGeom prst="rect">
            <a:avLst/>
          </a:prstGeom>
        </p:spPr>
      </p:pic>
      <p:sp>
        <p:nvSpPr>
          <p:cNvPr id="5" name="TextBox 4">
            <a:extLst>
              <a:ext uri="{FF2B5EF4-FFF2-40B4-BE49-F238E27FC236}">
                <a16:creationId xmlns:a16="http://schemas.microsoft.com/office/drawing/2014/main" id="{E4AA50BC-8C6C-5501-CDE8-6D6AEA76FAF1}"/>
              </a:ext>
            </a:extLst>
          </p:cNvPr>
          <p:cNvSpPr txBox="1"/>
          <p:nvPr/>
        </p:nvSpPr>
        <p:spPr>
          <a:xfrm>
            <a:off x="9153884" y="2961800"/>
            <a:ext cx="1132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latin typeface="avenir"/>
              </a:rPr>
              <a:t>PICTURE</a:t>
            </a:r>
          </a:p>
        </p:txBody>
      </p:sp>
      <p:sp>
        <p:nvSpPr>
          <p:cNvPr id="6" name="Title 5">
            <a:extLst>
              <a:ext uri="{FF2B5EF4-FFF2-40B4-BE49-F238E27FC236}">
                <a16:creationId xmlns:a16="http://schemas.microsoft.com/office/drawing/2014/main" id="{F3685C00-94D1-F383-8CEA-CE8362834A61}"/>
              </a:ext>
            </a:extLst>
          </p:cNvPr>
          <p:cNvSpPr>
            <a:spLocks noGrp="1"/>
          </p:cNvSpPr>
          <p:nvPr>
            <p:ph type="title"/>
          </p:nvPr>
        </p:nvSpPr>
        <p:spPr>
          <a:xfrm>
            <a:off x="838200" y="255859"/>
            <a:ext cx="10515600" cy="1325563"/>
          </a:xfrm>
        </p:spPr>
        <p:txBody>
          <a:bodyPr>
            <a:normAutofit/>
          </a:bodyPr>
          <a:lstStyle/>
          <a:p>
            <a:r>
              <a:rPr lang="en-US" sz="6000" b="1" dirty="0">
                <a:solidFill>
                  <a:srgbClr val="009DD8"/>
                </a:solidFill>
                <a:latin typeface="Avenir Book"/>
                <a:cs typeface="Calibri"/>
              </a:rPr>
              <a:t>Broadband Mapping Systems</a:t>
            </a:r>
            <a:endParaRPr lang="en-GB" sz="6000" b="1" dirty="0">
              <a:solidFill>
                <a:srgbClr val="009DD8"/>
              </a:solidFill>
              <a:latin typeface="Avenir Book"/>
              <a:cs typeface="Calibri"/>
            </a:endParaRPr>
          </a:p>
        </p:txBody>
      </p:sp>
      <p:sp>
        <p:nvSpPr>
          <p:cNvPr id="2" name="TextBox 1">
            <a:extLst>
              <a:ext uri="{FF2B5EF4-FFF2-40B4-BE49-F238E27FC236}">
                <a16:creationId xmlns:a16="http://schemas.microsoft.com/office/drawing/2014/main" id="{29AF1D51-5F6A-248C-246A-8A653AD1636A}"/>
              </a:ext>
            </a:extLst>
          </p:cNvPr>
          <p:cNvSpPr txBox="1"/>
          <p:nvPr/>
        </p:nvSpPr>
        <p:spPr>
          <a:xfrm>
            <a:off x="1143434" y="2292622"/>
            <a:ext cx="7143750" cy="1908215"/>
          </a:xfrm>
          <a:prstGeom prst="rect">
            <a:avLst/>
          </a:prstGeom>
          <a:noFill/>
        </p:spPr>
        <p:txBody>
          <a:bodyPr wrap="square" rtlCol="0">
            <a:spAutoFit/>
          </a:bodyPr>
          <a:lstStyle/>
          <a:p>
            <a:endParaRPr lang="en-US" dirty="0"/>
          </a:p>
          <a:p>
            <a:pPr marL="285750" indent="-285750" algn="just">
              <a:buFont typeface="Arial" panose="020B0604020202020204" pitchFamily="34" charset="0"/>
              <a:buChar char="•"/>
            </a:pPr>
            <a:r>
              <a:rPr lang="en-US" sz="2000" dirty="0">
                <a:latin typeface="+mj-lt"/>
              </a:rPr>
              <a:t>There is no formal broadband mapping infrastructure systems available in Botswana.</a:t>
            </a:r>
          </a:p>
          <a:p>
            <a:pPr algn="just"/>
            <a:endParaRPr lang="en-US" sz="2000" dirty="0">
              <a:latin typeface="+mj-lt"/>
            </a:endParaRPr>
          </a:p>
          <a:p>
            <a:pPr marL="285750" indent="-285750" algn="just">
              <a:buFont typeface="Arial" panose="020B0604020202020204" pitchFamily="34" charset="0"/>
              <a:buChar char="•"/>
            </a:pPr>
            <a:r>
              <a:rPr lang="en-US" sz="2000" dirty="0">
                <a:latin typeface="+mj-lt"/>
              </a:rPr>
              <a:t>BOCRA collects information from its licensees and develop  mobile coverage maps for its internal use. </a:t>
            </a:r>
            <a:endParaRPr lang="en-GB" sz="2000" dirty="0">
              <a:latin typeface="+mj-lt"/>
            </a:endParaRPr>
          </a:p>
        </p:txBody>
      </p:sp>
    </p:spTree>
    <p:extLst>
      <p:ext uri="{BB962C8B-B14F-4D97-AF65-F5344CB8AC3E}">
        <p14:creationId xmlns:p14="http://schemas.microsoft.com/office/powerpoint/2010/main" val="1808093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8E974-9477-9A01-D368-245E25FE4709}"/>
            </a:ext>
          </a:extLst>
        </p:cNvPr>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id="{5A2BCEFD-5723-F0C1-4864-9BDC2FB722D5}"/>
              </a:ext>
            </a:extLst>
          </p:cNvPr>
          <p:cNvPicPr>
            <a:picLocks noChangeAspect="1"/>
          </p:cNvPicPr>
          <p:nvPr/>
        </p:nvPicPr>
        <p:blipFill>
          <a:blip r:embed="rId2"/>
          <a:stretch>
            <a:fillRect/>
          </a:stretch>
        </p:blipFill>
        <p:spPr>
          <a:xfrm>
            <a:off x="9078012" y="6091887"/>
            <a:ext cx="3113988" cy="622797"/>
          </a:xfrm>
          <a:prstGeom prst="rect">
            <a:avLst/>
          </a:prstGeom>
        </p:spPr>
      </p:pic>
      <p:sp>
        <p:nvSpPr>
          <p:cNvPr id="5" name="TextBox 4">
            <a:extLst>
              <a:ext uri="{FF2B5EF4-FFF2-40B4-BE49-F238E27FC236}">
                <a16:creationId xmlns:a16="http://schemas.microsoft.com/office/drawing/2014/main" id="{5800EBCF-5A12-B063-7498-C6D5BD5E3B2D}"/>
              </a:ext>
            </a:extLst>
          </p:cNvPr>
          <p:cNvSpPr txBox="1"/>
          <p:nvPr/>
        </p:nvSpPr>
        <p:spPr>
          <a:xfrm>
            <a:off x="9153884" y="2961800"/>
            <a:ext cx="1132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chemeClr val="bg1"/>
                </a:solidFill>
                <a:latin typeface="avenir"/>
              </a:rPr>
              <a:t>PICTURE</a:t>
            </a:r>
          </a:p>
        </p:txBody>
      </p:sp>
      <p:sp>
        <p:nvSpPr>
          <p:cNvPr id="6" name="Title 5">
            <a:extLst>
              <a:ext uri="{FF2B5EF4-FFF2-40B4-BE49-F238E27FC236}">
                <a16:creationId xmlns:a16="http://schemas.microsoft.com/office/drawing/2014/main" id="{9F7ADA1E-91AB-4E69-4B19-9F9E8690EC36}"/>
              </a:ext>
            </a:extLst>
          </p:cNvPr>
          <p:cNvSpPr>
            <a:spLocks noGrp="1"/>
          </p:cNvSpPr>
          <p:nvPr>
            <p:ph type="title"/>
          </p:nvPr>
        </p:nvSpPr>
        <p:spPr>
          <a:xfrm>
            <a:off x="838200" y="255859"/>
            <a:ext cx="10515600" cy="1325563"/>
          </a:xfrm>
        </p:spPr>
        <p:txBody>
          <a:bodyPr>
            <a:normAutofit/>
          </a:bodyPr>
          <a:lstStyle/>
          <a:p>
            <a:r>
              <a:rPr lang="en-US" sz="6000" b="1" dirty="0">
                <a:solidFill>
                  <a:srgbClr val="009DD8"/>
                </a:solidFill>
                <a:latin typeface="Avenir Book"/>
                <a:cs typeface="Calibri"/>
              </a:rPr>
              <a:t>Broadband coverage</a:t>
            </a:r>
            <a:endParaRPr lang="en-GB" sz="6000" b="1" dirty="0">
              <a:solidFill>
                <a:srgbClr val="009DD8"/>
              </a:solidFill>
              <a:latin typeface="Avenir Book"/>
              <a:cs typeface="Calibri"/>
            </a:endParaRPr>
          </a:p>
        </p:txBody>
      </p:sp>
      <p:sp>
        <p:nvSpPr>
          <p:cNvPr id="2" name="TextBox 1">
            <a:extLst>
              <a:ext uri="{FF2B5EF4-FFF2-40B4-BE49-F238E27FC236}">
                <a16:creationId xmlns:a16="http://schemas.microsoft.com/office/drawing/2014/main" id="{666CC4A6-4C30-88E0-8A35-ABD4129075F5}"/>
              </a:ext>
            </a:extLst>
          </p:cNvPr>
          <p:cNvSpPr txBox="1"/>
          <p:nvPr/>
        </p:nvSpPr>
        <p:spPr>
          <a:xfrm>
            <a:off x="1152669" y="1849486"/>
            <a:ext cx="9015412" cy="3354765"/>
          </a:xfrm>
          <a:prstGeom prst="rect">
            <a:avLst/>
          </a:prstGeom>
          <a:noFill/>
        </p:spPr>
        <p:txBody>
          <a:bodyPr wrap="square" rtlCol="0">
            <a:spAutoFit/>
          </a:bodyPr>
          <a:lstStyle/>
          <a:p>
            <a:endParaRPr lang="en-US" dirty="0"/>
          </a:p>
          <a:p>
            <a:pPr marL="285750" indent="-285750" algn="just">
              <a:buFont typeface="Arial" panose="020B0604020202020204" pitchFamily="34" charset="0"/>
              <a:buChar char="•"/>
            </a:pPr>
            <a:r>
              <a:rPr lang="en-US" sz="2000" dirty="0">
                <a:latin typeface="+mj-lt"/>
              </a:rPr>
              <a:t>BOCRA collects broadband coverage data as when necessary/ available, not systematically.  The data is self reported by the Internet Service Providers.</a:t>
            </a:r>
          </a:p>
          <a:p>
            <a:pPr algn="just"/>
            <a:endParaRPr lang="en-US" sz="2000" dirty="0">
              <a:latin typeface="+mj-lt"/>
            </a:endParaRPr>
          </a:p>
          <a:p>
            <a:pPr marL="285750" indent="-285750" algn="just">
              <a:buFont typeface="Arial" panose="020B0604020202020204" pitchFamily="34" charset="0"/>
              <a:buChar char="•"/>
            </a:pPr>
            <a:r>
              <a:rPr lang="en-US" sz="2000" dirty="0">
                <a:latin typeface="+mj-lt"/>
              </a:rPr>
              <a:t>ISPs are required to submit broadband coverage and QoS data, but enforcement is not strict and there are no penalties.</a:t>
            </a:r>
          </a:p>
          <a:p>
            <a:pPr algn="just"/>
            <a:endParaRPr lang="en-US" sz="2000" dirty="0">
              <a:latin typeface="+mj-lt"/>
            </a:endParaRPr>
          </a:p>
          <a:p>
            <a:pPr marL="285750" indent="-285750" algn="just">
              <a:buFont typeface="Arial" panose="020B0604020202020204" pitchFamily="34" charset="0"/>
              <a:buChar char="•"/>
            </a:pPr>
            <a:r>
              <a:rPr lang="en-US" sz="2000" dirty="0">
                <a:latin typeface="+mj-lt"/>
              </a:rPr>
              <a:t>There is no public access to broadband coverage data.</a:t>
            </a:r>
          </a:p>
          <a:p>
            <a:endParaRPr lang="en-US" dirty="0"/>
          </a:p>
          <a:p>
            <a:endParaRPr lang="en-US" dirty="0"/>
          </a:p>
          <a:p>
            <a:endParaRPr lang="en-GB" dirty="0"/>
          </a:p>
        </p:txBody>
      </p:sp>
    </p:spTree>
    <p:extLst>
      <p:ext uri="{BB962C8B-B14F-4D97-AF65-F5344CB8AC3E}">
        <p14:creationId xmlns:p14="http://schemas.microsoft.com/office/powerpoint/2010/main" val="1674485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blue text on a black background&#10;&#10;Description automatically generated">
            <a:extLst>
              <a:ext uri="{FF2B5EF4-FFF2-40B4-BE49-F238E27FC236}">
                <a16:creationId xmlns:a16="http://schemas.microsoft.com/office/drawing/2014/main" id="{83C6420B-D4D3-09C6-6C44-068837B87C2A}"/>
              </a:ext>
            </a:extLst>
          </p:cNvPr>
          <p:cNvPicPr>
            <a:picLocks noChangeAspect="1"/>
          </p:cNvPicPr>
          <p:nvPr/>
        </p:nvPicPr>
        <p:blipFill>
          <a:blip r:embed="rId2"/>
          <a:stretch>
            <a:fillRect/>
          </a:stretch>
        </p:blipFill>
        <p:spPr>
          <a:xfrm>
            <a:off x="9078012" y="6091887"/>
            <a:ext cx="3113988" cy="622797"/>
          </a:xfrm>
          <a:prstGeom prst="rect">
            <a:avLst/>
          </a:prstGeom>
        </p:spPr>
      </p:pic>
      <p:sp>
        <p:nvSpPr>
          <p:cNvPr id="5" name="Title 1">
            <a:extLst>
              <a:ext uri="{FF2B5EF4-FFF2-40B4-BE49-F238E27FC236}">
                <a16:creationId xmlns:a16="http://schemas.microsoft.com/office/drawing/2014/main" id="{1BC617CE-6977-B452-51DC-9B9D3B14AB49}"/>
              </a:ext>
            </a:extLst>
          </p:cNvPr>
          <p:cNvSpPr txBox="1">
            <a:spLocks/>
          </p:cNvSpPr>
          <p:nvPr/>
        </p:nvSpPr>
        <p:spPr>
          <a:xfrm>
            <a:off x="433456" y="2972464"/>
            <a:ext cx="11325087" cy="91307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solidFill>
                  <a:srgbClr val="009DD8"/>
                </a:solidFill>
              </a:rPr>
              <a:t>Q&amp;As</a:t>
            </a:r>
            <a:endParaRPr lang="en-GB" sz="1600">
              <a:solidFill>
                <a:srgbClr val="009DD8"/>
              </a:solidFill>
            </a:endParaRPr>
          </a:p>
        </p:txBody>
      </p:sp>
    </p:spTree>
    <p:extLst>
      <p:ext uri="{BB962C8B-B14F-4D97-AF65-F5344CB8AC3E}">
        <p14:creationId xmlns:p14="http://schemas.microsoft.com/office/powerpoint/2010/main" val="150879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E61AAD99A901438D9BC061B6D8E5BF" ma:contentTypeVersion="4" ma:contentTypeDescription="Create a new document." ma:contentTypeScope="" ma:versionID="098befd53edc140e6a38b8b5e7e076b7">
  <xsd:schema xmlns:xsd="http://www.w3.org/2001/XMLSchema" xmlns:xs="http://www.w3.org/2001/XMLSchema" xmlns:p="http://schemas.microsoft.com/office/2006/metadata/properties" xmlns:ns2="7bbce149-ba0e-4c7d-b138-75737535ebd3" targetNamespace="http://schemas.microsoft.com/office/2006/metadata/properties" ma:root="true" ma:fieldsID="072f68eb08736e4a615e48af1997bbbd" ns2:_="">
    <xsd:import namespace="7bbce149-ba0e-4c7d-b138-75737535ebd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bce149-ba0e-4c7d-b138-75737535eb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89579F-66C8-49DD-B5BA-5C739ACC748E}">
  <ds:schemaRefs>
    <ds:schemaRef ds:uri="http://schemas.microsoft.com/sharepoint/v3/contenttype/forms"/>
  </ds:schemaRefs>
</ds:datastoreItem>
</file>

<file path=customXml/itemProps2.xml><?xml version="1.0" encoding="utf-8"?>
<ds:datastoreItem xmlns:ds="http://schemas.openxmlformats.org/officeDocument/2006/customXml" ds:itemID="{A81D3316-0A8A-4DD9-B11D-A8C664A4C46B}">
  <ds:schemaRefs>
    <ds:schemaRef ds:uri="7bbce149-ba0e-4c7d-b138-75737535eb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BD04F94-A542-427E-B92F-C5A581A878CF}">
  <ds:schemaRefs>
    <ds:schemaRef ds:uri="http://purl.org/dc/dcmitype/"/>
    <ds:schemaRef ds:uri="http://schemas.microsoft.com/office/2006/documentManagement/types"/>
    <ds:schemaRef ds:uri="7bbce149-ba0e-4c7d-b138-75737535ebd3"/>
    <ds:schemaRef ds:uri="http://schemas.microsoft.com/office/2006/metadata/properties"/>
    <ds:schemaRef ds:uri="http://purl.org/dc/elements/1.1/"/>
    <ds:schemaRef ds:uri="http://www.w3.org/XML/1998/namespac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1965</TotalTime>
  <Words>374</Words>
  <Application>Microsoft Office PowerPoint</Application>
  <PresentationFormat>Widescreen</PresentationFormat>
  <Paragraphs>56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Introduction</vt:lpstr>
      <vt:lpstr>Policy frameworks</vt:lpstr>
      <vt:lpstr>Broadband penetration and expansion</vt:lpstr>
      <vt:lpstr>Broadband Mapping</vt:lpstr>
      <vt:lpstr>Broadband Mapping Systems</vt:lpstr>
      <vt:lpstr>Broadband coverage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Support to Africa’s National Broadband Mapping Systems (Africa-BB-Maps) </dc:title>
  <dc:creator>Isabella Rinaldi</dc:creator>
  <cp:lastModifiedBy>Edwin Kooletile</cp:lastModifiedBy>
  <cp:revision>38</cp:revision>
  <dcterms:created xsi:type="dcterms:W3CDTF">2024-10-31T21:56:45Z</dcterms:created>
  <dcterms:modified xsi:type="dcterms:W3CDTF">2025-03-21T14:32:10Z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0x010100D1E61AAD99A901438D9BC061B6D8E5BF</vt:lpwstr>
  </property>
  <property fmtid="{D5CDD505-2E9C-101B-9397-08002B2CF9AE}" pid="3" name="MediaServiceImageTags">
    <vt:lpwstr/>
  </property>
</Properties>
</file>