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84" r:id="rId5"/>
    <p:sldId id="304" r:id="rId6"/>
    <p:sldId id="275" r:id="rId7"/>
    <p:sldId id="315" r:id="rId8"/>
    <p:sldId id="305" r:id="rId9"/>
    <p:sldId id="312" r:id="rId10"/>
    <p:sldId id="310" r:id="rId11"/>
    <p:sldId id="308" r:id="rId12"/>
    <p:sldId id="311" r:id="rId13"/>
    <p:sldId id="300" r:id="rId14"/>
  </p:sldIdLst>
  <p:sldSz cx="12192000" cy="6858000"/>
  <p:notesSz cx="6858000" cy="9144000"/>
  <p:defaultTextStyle>
    <a:defPPr>
      <a:defRPr lang="en-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DD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2" autoAdjust="0"/>
    <p:restoredTop sz="94660"/>
  </p:normalViewPr>
  <p:slideViewPr>
    <p:cSldViewPr snapToGrid="0">
      <p:cViewPr>
        <p:scale>
          <a:sx n="100" d="100"/>
          <a:sy n="100" d="100"/>
        </p:scale>
        <p:origin x="-19"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C3632-8533-3D06-E80A-2BFA0B8CB82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IT"/>
          </a:p>
        </p:txBody>
      </p:sp>
      <p:sp>
        <p:nvSpPr>
          <p:cNvPr id="3" name="Subtitle 2">
            <a:extLst>
              <a:ext uri="{FF2B5EF4-FFF2-40B4-BE49-F238E27FC236}">
                <a16:creationId xmlns:a16="http://schemas.microsoft.com/office/drawing/2014/main" id="{0C68AFA0-9C33-C793-3A32-20002D4EA3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IT"/>
          </a:p>
        </p:txBody>
      </p:sp>
      <p:sp>
        <p:nvSpPr>
          <p:cNvPr id="4" name="Date Placeholder 3">
            <a:extLst>
              <a:ext uri="{FF2B5EF4-FFF2-40B4-BE49-F238E27FC236}">
                <a16:creationId xmlns:a16="http://schemas.microsoft.com/office/drawing/2014/main" id="{0B43B427-6345-B54C-083E-F56FBF92215E}"/>
              </a:ext>
            </a:extLst>
          </p:cNvPr>
          <p:cNvSpPr>
            <a:spLocks noGrp="1"/>
          </p:cNvSpPr>
          <p:nvPr>
            <p:ph type="dt" sz="half" idx="10"/>
          </p:nvPr>
        </p:nvSpPr>
        <p:spPr/>
        <p:txBody>
          <a:bodyPr/>
          <a:lstStyle/>
          <a:p>
            <a:fld id="{C483EA3F-71E4-9B47-9A60-8356E44FFAE7}" type="datetimeFigureOut">
              <a:rPr lang="en-IT" smtClean="0"/>
              <a:t>03/25/2025</a:t>
            </a:fld>
            <a:endParaRPr lang="en-IT"/>
          </a:p>
        </p:txBody>
      </p:sp>
      <p:sp>
        <p:nvSpPr>
          <p:cNvPr id="5" name="Footer Placeholder 4">
            <a:extLst>
              <a:ext uri="{FF2B5EF4-FFF2-40B4-BE49-F238E27FC236}">
                <a16:creationId xmlns:a16="http://schemas.microsoft.com/office/drawing/2014/main" id="{0152FCBD-3BB4-8B66-0B30-8B9330EB5012}"/>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A8A27283-4A1F-D220-6B78-25AAD148F360}"/>
              </a:ext>
            </a:extLst>
          </p:cNvPr>
          <p:cNvSpPr>
            <a:spLocks noGrp="1"/>
          </p:cNvSpPr>
          <p:nvPr>
            <p:ph type="sldNum" sz="quarter" idx="12"/>
          </p:nvPr>
        </p:nvSpPr>
        <p:spPr/>
        <p:txBody>
          <a:bodyPr/>
          <a:lstStyle/>
          <a:p>
            <a:fld id="{F2DA2E96-DFDD-ED42-9083-514679DCC81E}" type="slidenum">
              <a:rPr lang="en-IT" smtClean="0"/>
              <a:t>‹N°›</a:t>
            </a:fld>
            <a:endParaRPr lang="en-IT"/>
          </a:p>
        </p:txBody>
      </p:sp>
    </p:spTree>
    <p:extLst>
      <p:ext uri="{BB962C8B-B14F-4D97-AF65-F5344CB8AC3E}">
        <p14:creationId xmlns:p14="http://schemas.microsoft.com/office/powerpoint/2010/main" val="2320174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A4EEE-1E84-0B7C-B547-8145BBEB1C1E}"/>
              </a:ext>
            </a:extLst>
          </p:cNvPr>
          <p:cNvSpPr>
            <a:spLocks noGrp="1"/>
          </p:cNvSpPr>
          <p:nvPr>
            <p:ph type="title"/>
          </p:nvPr>
        </p:nvSpPr>
        <p:spPr/>
        <p:txBody>
          <a:bodyPr/>
          <a:lstStyle/>
          <a:p>
            <a:r>
              <a:rPr lang="en-GB"/>
              <a:t>Click to edit Master title style</a:t>
            </a:r>
            <a:endParaRPr lang="en-IT"/>
          </a:p>
        </p:txBody>
      </p:sp>
      <p:sp>
        <p:nvSpPr>
          <p:cNvPr id="3" name="Vertical Text Placeholder 2">
            <a:extLst>
              <a:ext uri="{FF2B5EF4-FFF2-40B4-BE49-F238E27FC236}">
                <a16:creationId xmlns:a16="http://schemas.microsoft.com/office/drawing/2014/main" id="{C4EB4260-534E-111D-A6F5-6EF011A7C3F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671022F5-35E8-2F34-BE0B-2AA951B9CC23}"/>
              </a:ext>
            </a:extLst>
          </p:cNvPr>
          <p:cNvSpPr>
            <a:spLocks noGrp="1"/>
          </p:cNvSpPr>
          <p:nvPr>
            <p:ph type="dt" sz="half" idx="10"/>
          </p:nvPr>
        </p:nvSpPr>
        <p:spPr/>
        <p:txBody>
          <a:bodyPr/>
          <a:lstStyle/>
          <a:p>
            <a:fld id="{C483EA3F-71E4-9B47-9A60-8356E44FFAE7}" type="datetimeFigureOut">
              <a:rPr lang="en-IT" smtClean="0"/>
              <a:t>03/25/2025</a:t>
            </a:fld>
            <a:endParaRPr lang="en-IT"/>
          </a:p>
        </p:txBody>
      </p:sp>
      <p:sp>
        <p:nvSpPr>
          <p:cNvPr id="5" name="Footer Placeholder 4">
            <a:extLst>
              <a:ext uri="{FF2B5EF4-FFF2-40B4-BE49-F238E27FC236}">
                <a16:creationId xmlns:a16="http://schemas.microsoft.com/office/drawing/2014/main" id="{265DBB64-B51B-C4F2-55EA-DDE11F84588E}"/>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341248C9-5A86-474E-E4D0-285D34C637BE}"/>
              </a:ext>
            </a:extLst>
          </p:cNvPr>
          <p:cNvSpPr>
            <a:spLocks noGrp="1"/>
          </p:cNvSpPr>
          <p:nvPr>
            <p:ph type="sldNum" sz="quarter" idx="12"/>
          </p:nvPr>
        </p:nvSpPr>
        <p:spPr/>
        <p:txBody>
          <a:bodyPr/>
          <a:lstStyle/>
          <a:p>
            <a:fld id="{F2DA2E96-DFDD-ED42-9083-514679DCC81E}" type="slidenum">
              <a:rPr lang="en-IT" smtClean="0"/>
              <a:t>‹N°›</a:t>
            </a:fld>
            <a:endParaRPr lang="en-IT"/>
          </a:p>
        </p:txBody>
      </p:sp>
    </p:spTree>
    <p:extLst>
      <p:ext uri="{BB962C8B-B14F-4D97-AF65-F5344CB8AC3E}">
        <p14:creationId xmlns:p14="http://schemas.microsoft.com/office/powerpoint/2010/main" val="2993564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33F4D1C-5705-E502-FA11-EFA706DA65C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IT"/>
          </a:p>
        </p:txBody>
      </p:sp>
      <p:sp>
        <p:nvSpPr>
          <p:cNvPr id="3" name="Vertical Text Placeholder 2">
            <a:extLst>
              <a:ext uri="{FF2B5EF4-FFF2-40B4-BE49-F238E27FC236}">
                <a16:creationId xmlns:a16="http://schemas.microsoft.com/office/drawing/2014/main" id="{B02AEA1A-3314-15F5-CEC9-8F4B8B7C154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76325BCA-3E8D-9B85-5141-2207CDEB33BC}"/>
              </a:ext>
            </a:extLst>
          </p:cNvPr>
          <p:cNvSpPr>
            <a:spLocks noGrp="1"/>
          </p:cNvSpPr>
          <p:nvPr>
            <p:ph type="dt" sz="half" idx="10"/>
          </p:nvPr>
        </p:nvSpPr>
        <p:spPr/>
        <p:txBody>
          <a:bodyPr/>
          <a:lstStyle/>
          <a:p>
            <a:fld id="{C483EA3F-71E4-9B47-9A60-8356E44FFAE7}" type="datetimeFigureOut">
              <a:rPr lang="en-IT" smtClean="0"/>
              <a:t>03/25/2025</a:t>
            </a:fld>
            <a:endParaRPr lang="en-IT"/>
          </a:p>
        </p:txBody>
      </p:sp>
      <p:sp>
        <p:nvSpPr>
          <p:cNvPr id="5" name="Footer Placeholder 4">
            <a:extLst>
              <a:ext uri="{FF2B5EF4-FFF2-40B4-BE49-F238E27FC236}">
                <a16:creationId xmlns:a16="http://schemas.microsoft.com/office/drawing/2014/main" id="{072055C3-BE9D-9416-49F3-092F312B24CD}"/>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F6BA709C-B0BE-EC15-9548-B91811DCA7CE}"/>
              </a:ext>
            </a:extLst>
          </p:cNvPr>
          <p:cNvSpPr>
            <a:spLocks noGrp="1"/>
          </p:cNvSpPr>
          <p:nvPr>
            <p:ph type="sldNum" sz="quarter" idx="12"/>
          </p:nvPr>
        </p:nvSpPr>
        <p:spPr/>
        <p:txBody>
          <a:bodyPr/>
          <a:lstStyle/>
          <a:p>
            <a:fld id="{F2DA2E96-DFDD-ED42-9083-514679DCC81E}" type="slidenum">
              <a:rPr lang="en-IT" smtClean="0"/>
              <a:t>‹N°›</a:t>
            </a:fld>
            <a:endParaRPr lang="en-IT"/>
          </a:p>
        </p:txBody>
      </p:sp>
    </p:spTree>
    <p:extLst>
      <p:ext uri="{BB962C8B-B14F-4D97-AF65-F5344CB8AC3E}">
        <p14:creationId xmlns:p14="http://schemas.microsoft.com/office/powerpoint/2010/main" val="2443358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2986D-A2CA-ECCA-0CD0-B33E3F438FB8}"/>
              </a:ext>
            </a:extLst>
          </p:cNvPr>
          <p:cNvSpPr>
            <a:spLocks noGrp="1"/>
          </p:cNvSpPr>
          <p:nvPr>
            <p:ph type="title"/>
          </p:nvPr>
        </p:nvSpPr>
        <p:spPr/>
        <p:txBody>
          <a:bodyPr/>
          <a:lstStyle/>
          <a:p>
            <a:r>
              <a:rPr lang="en-GB"/>
              <a:t>Click to edit Master title style</a:t>
            </a:r>
            <a:endParaRPr lang="en-IT"/>
          </a:p>
        </p:txBody>
      </p:sp>
      <p:sp>
        <p:nvSpPr>
          <p:cNvPr id="3" name="Content Placeholder 2">
            <a:extLst>
              <a:ext uri="{FF2B5EF4-FFF2-40B4-BE49-F238E27FC236}">
                <a16:creationId xmlns:a16="http://schemas.microsoft.com/office/drawing/2014/main" id="{085622F6-CD28-BF3C-63C3-4F8F5F5324B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B1B8356C-A047-1966-0EE1-F124FA6CBDCE}"/>
              </a:ext>
            </a:extLst>
          </p:cNvPr>
          <p:cNvSpPr>
            <a:spLocks noGrp="1"/>
          </p:cNvSpPr>
          <p:nvPr>
            <p:ph type="dt" sz="half" idx="10"/>
          </p:nvPr>
        </p:nvSpPr>
        <p:spPr/>
        <p:txBody>
          <a:bodyPr/>
          <a:lstStyle/>
          <a:p>
            <a:fld id="{C483EA3F-71E4-9B47-9A60-8356E44FFAE7}" type="datetimeFigureOut">
              <a:rPr lang="en-IT" smtClean="0"/>
              <a:t>03/25/2025</a:t>
            </a:fld>
            <a:endParaRPr lang="en-IT"/>
          </a:p>
        </p:txBody>
      </p:sp>
      <p:sp>
        <p:nvSpPr>
          <p:cNvPr id="5" name="Footer Placeholder 4">
            <a:extLst>
              <a:ext uri="{FF2B5EF4-FFF2-40B4-BE49-F238E27FC236}">
                <a16:creationId xmlns:a16="http://schemas.microsoft.com/office/drawing/2014/main" id="{2582D875-0300-906B-4CE8-47F6CEE99F29}"/>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668EBCBF-4B8C-1E74-00CB-B9FA221C7606}"/>
              </a:ext>
            </a:extLst>
          </p:cNvPr>
          <p:cNvSpPr>
            <a:spLocks noGrp="1"/>
          </p:cNvSpPr>
          <p:nvPr>
            <p:ph type="sldNum" sz="quarter" idx="12"/>
          </p:nvPr>
        </p:nvSpPr>
        <p:spPr/>
        <p:txBody>
          <a:bodyPr/>
          <a:lstStyle/>
          <a:p>
            <a:fld id="{F2DA2E96-DFDD-ED42-9083-514679DCC81E}" type="slidenum">
              <a:rPr lang="en-IT" smtClean="0"/>
              <a:t>‹N°›</a:t>
            </a:fld>
            <a:endParaRPr lang="en-IT"/>
          </a:p>
        </p:txBody>
      </p:sp>
    </p:spTree>
    <p:extLst>
      <p:ext uri="{BB962C8B-B14F-4D97-AF65-F5344CB8AC3E}">
        <p14:creationId xmlns:p14="http://schemas.microsoft.com/office/powerpoint/2010/main" val="701163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01387-6AB4-F10F-7920-DFCA62F9D70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IT"/>
          </a:p>
        </p:txBody>
      </p:sp>
      <p:sp>
        <p:nvSpPr>
          <p:cNvPr id="3" name="Text Placeholder 2">
            <a:extLst>
              <a:ext uri="{FF2B5EF4-FFF2-40B4-BE49-F238E27FC236}">
                <a16:creationId xmlns:a16="http://schemas.microsoft.com/office/drawing/2014/main" id="{6AF49B54-6175-5EB3-57D9-A02815123D2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0749DF9-D6F0-F129-FFD9-22C9F6E84840}"/>
              </a:ext>
            </a:extLst>
          </p:cNvPr>
          <p:cNvSpPr>
            <a:spLocks noGrp="1"/>
          </p:cNvSpPr>
          <p:nvPr>
            <p:ph type="dt" sz="half" idx="10"/>
          </p:nvPr>
        </p:nvSpPr>
        <p:spPr/>
        <p:txBody>
          <a:bodyPr/>
          <a:lstStyle/>
          <a:p>
            <a:fld id="{C483EA3F-71E4-9B47-9A60-8356E44FFAE7}" type="datetimeFigureOut">
              <a:rPr lang="en-IT" smtClean="0"/>
              <a:t>03/25/2025</a:t>
            </a:fld>
            <a:endParaRPr lang="en-IT"/>
          </a:p>
        </p:txBody>
      </p:sp>
      <p:sp>
        <p:nvSpPr>
          <p:cNvPr id="5" name="Footer Placeholder 4">
            <a:extLst>
              <a:ext uri="{FF2B5EF4-FFF2-40B4-BE49-F238E27FC236}">
                <a16:creationId xmlns:a16="http://schemas.microsoft.com/office/drawing/2014/main" id="{332EA22F-36C7-B046-9310-EBBCC69FAC2A}"/>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078DAC86-FD7F-4E9B-9E0F-A0F4EA28D07B}"/>
              </a:ext>
            </a:extLst>
          </p:cNvPr>
          <p:cNvSpPr>
            <a:spLocks noGrp="1"/>
          </p:cNvSpPr>
          <p:nvPr>
            <p:ph type="sldNum" sz="quarter" idx="12"/>
          </p:nvPr>
        </p:nvSpPr>
        <p:spPr/>
        <p:txBody>
          <a:bodyPr/>
          <a:lstStyle/>
          <a:p>
            <a:fld id="{F2DA2E96-DFDD-ED42-9083-514679DCC81E}" type="slidenum">
              <a:rPr lang="en-IT" smtClean="0"/>
              <a:t>‹N°›</a:t>
            </a:fld>
            <a:endParaRPr lang="en-IT"/>
          </a:p>
        </p:txBody>
      </p:sp>
    </p:spTree>
    <p:extLst>
      <p:ext uri="{BB962C8B-B14F-4D97-AF65-F5344CB8AC3E}">
        <p14:creationId xmlns:p14="http://schemas.microsoft.com/office/powerpoint/2010/main" val="4221172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72991-58A3-49CE-F2E6-D5C29B65D393}"/>
              </a:ext>
            </a:extLst>
          </p:cNvPr>
          <p:cNvSpPr>
            <a:spLocks noGrp="1"/>
          </p:cNvSpPr>
          <p:nvPr>
            <p:ph type="title"/>
          </p:nvPr>
        </p:nvSpPr>
        <p:spPr/>
        <p:txBody>
          <a:bodyPr/>
          <a:lstStyle/>
          <a:p>
            <a:r>
              <a:rPr lang="en-GB"/>
              <a:t>Click to edit Master title style</a:t>
            </a:r>
            <a:endParaRPr lang="en-IT"/>
          </a:p>
        </p:txBody>
      </p:sp>
      <p:sp>
        <p:nvSpPr>
          <p:cNvPr id="3" name="Content Placeholder 2">
            <a:extLst>
              <a:ext uri="{FF2B5EF4-FFF2-40B4-BE49-F238E27FC236}">
                <a16:creationId xmlns:a16="http://schemas.microsoft.com/office/drawing/2014/main" id="{4561599A-ECC1-5A50-EFF5-58163CD915D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Content Placeholder 3">
            <a:extLst>
              <a:ext uri="{FF2B5EF4-FFF2-40B4-BE49-F238E27FC236}">
                <a16:creationId xmlns:a16="http://schemas.microsoft.com/office/drawing/2014/main" id="{A1261987-6228-7383-9B73-204B29586E5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5" name="Date Placeholder 4">
            <a:extLst>
              <a:ext uri="{FF2B5EF4-FFF2-40B4-BE49-F238E27FC236}">
                <a16:creationId xmlns:a16="http://schemas.microsoft.com/office/drawing/2014/main" id="{EDE216B6-ECBE-7E86-8512-8CCDBC4B8C42}"/>
              </a:ext>
            </a:extLst>
          </p:cNvPr>
          <p:cNvSpPr>
            <a:spLocks noGrp="1"/>
          </p:cNvSpPr>
          <p:nvPr>
            <p:ph type="dt" sz="half" idx="10"/>
          </p:nvPr>
        </p:nvSpPr>
        <p:spPr/>
        <p:txBody>
          <a:bodyPr/>
          <a:lstStyle/>
          <a:p>
            <a:fld id="{C483EA3F-71E4-9B47-9A60-8356E44FFAE7}" type="datetimeFigureOut">
              <a:rPr lang="en-IT" smtClean="0"/>
              <a:t>03/25/2025</a:t>
            </a:fld>
            <a:endParaRPr lang="en-IT"/>
          </a:p>
        </p:txBody>
      </p:sp>
      <p:sp>
        <p:nvSpPr>
          <p:cNvPr id="6" name="Footer Placeholder 5">
            <a:extLst>
              <a:ext uri="{FF2B5EF4-FFF2-40B4-BE49-F238E27FC236}">
                <a16:creationId xmlns:a16="http://schemas.microsoft.com/office/drawing/2014/main" id="{AC3172AE-FD9E-9931-96B2-4CAC3E26A3D6}"/>
              </a:ext>
            </a:extLst>
          </p:cNvPr>
          <p:cNvSpPr>
            <a:spLocks noGrp="1"/>
          </p:cNvSpPr>
          <p:nvPr>
            <p:ph type="ftr" sz="quarter" idx="11"/>
          </p:nvPr>
        </p:nvSpPr>
        <p:spPr/>
        <p:txBody>
          <a:bodyPr/>
          <a:lstStyle/>
          <a:p>
            <a:endParaRPr lang="en-IT"/>
          </a:p>
        </p:txBody>
      </p:sp>
      <p:sp>
        <p:nvSpPr>
          <p:cNvPr id="7" name="Slide Number Placeholder 6">
            <a:extLst>
              <a:ext uri="{FF2B5EF4-FFF2-40B4-BE49-F238E27FC236}">
                <a16:creationId xmlns:a16="http://schemas.microsoft.com/office/drawing/2014/main" id="{59AA6A61-900A-D9C4-0401-EE42D050F690}"/>
              </a:ext>
            </a:extLst>
          </p:cNvPr>
          <p:cNvSpPr>
            <a:spLocks noGrp="1"/>
          </p:cNvSpPr>
          <p:nvPr>
            <p:ph type="sldNum" sz="quarter" idx="12"/>
          </p:nvPr>
        </p:nvSpPr>
        <p:spPr/>
        <p:txBody>
          <a:bodyPr/>
          <a:lstStyle/>
          <a:p>
            <a:fld id="{F2DA2E96-DFDD-ED42-9083-514679DCC81E}" type="slidenum">
              <a:rPr lang="en-IT" smtClean="0"/>
              <a:t>‹N°›</a:t>
            </a:fld>
            <a:endParaRPr lang="en-IT"/>
          </a:p>
        </p:txBody>
      </p:sp>
    </p:spTree>
    <p:extLst>
      <p:ext uri="{BB962C8B-B14F-4D97-AF65-F5344CB8AC3E}">
        <p14:creationId xmlns:p14="http://schemas.microsoft.com/office/powerpoint/2010/main" val="2498201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B7568-FCCB-EEDA-5A7F-1EADF1762B72}"/>
              </a:ext>
            </a:extLst>
          </p:cNvPr>
          <p:cNvSpPr>
            <a:spLocks noGrp="1"/>
          </p:cNvSpPr>
          <p:nvPr>
            <p:ph type="title"/>
          </p:nvPr>
        </p:nvSpPr>
        <p:spPr>
          <a:xfrm>
            <a:off x="839788" y="365125"/>
            <a:ext cx="10515600" cy="1325563"/>
          </a:xfrm>
        </p:spPr>
        <p:txBody>
          <a:bodyPr/>
          <a:lstStyle/>
          <a:p>
            <a:r>
              <a:rPr lang="en-GB"/>
              <a:t>Click to edit Master title style</a:t>
            </a:r>
            <a:endParaRPr lang="en-IT"/>
          </a:p>
        </p:txBody>
      </p:sp>
      <p:sp>
        <p:nvSpPr>
          <p:cNvPr id="3" name="Text Placeholder 2">
            <a:extLst>
              <a:ext uri="{FF2B5EF4-FFF2-40B4-BE49-F238E27FC236}">
                <a16:creationId xmlns:a16="http://schemas.microsoft.com/office/drawing/2014/main" id="{9C747F8A-7162-6AB7-A038-C39B1FFFEB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7D11A61-E6C6-6132-392E-1F2C32412FE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5" name="Text Placeholder 4">
            <a:extLst>
              <a:ext uri="{FF2B5EF4-FFF2-40B4-BE49-F238E27FC236}">
                <a16:creationId xmlns:a16="http://schemas.microsoft.com/office/drawing/2014/main" id="{D9A7BA75-A227-7301-7E14-29D8433AEF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F050787-D2B4-B5D0-4F4C-45D347EB4B1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7" name="Date Placeholder 6">
            <a:extLst>
              <a:ext uri="{FF2B5EF4-FFF2-40B4-BE49-F238E27FC236}">
                <a16:creationId xmlns:a16="http://schemas.microsoft.com/office/drawing/2014/main" id="{E921A4CB-CA6E-3076-D883-F4FBF9F41FE3}"/>
              </a:ext>
            </a:extLst>
          </p:cNvPr>
          <p:cNvSpPr>
            <a:spLocks noGrp="1"/>
          </p:cNvSpPr>
          <p:nvPr>
            <p:ph type="dt" sz="half" idx="10"/>
          </p:nvPr>
        </p:nvSpPr>
        <p:spPr/>
        <p:txBody>
          <a:bodyPr/>
          <a:lstStyle/>
          <a:p>
            <a:fld id="{C483EA3F-71E4-9B47-9A60-8356E44FFAE7}" type="datetimeFigureOut">
              <a:rPr lang="en-IT" smtClean="0"/>
              <a:t>03/25/2025</a:t>
            </a:fld>
            <a:endParaRPr lang="en-IT"/>
          </a:p>
        </p:txBody>
      </p:sp>
      <p:sp>
        <p:nvSpPr>
          <p:cNvPr id="8" name="Footer Placeholder 7">
            <a:extLst>
              <a:ext uri="{FF2B5EF4-FFF2-40B4-BE49-F238E27FC236}">
                <a16:creationId xmlns:a16="http://schemas.microsoft.com/office/drawing/2014/main" id="{FDBC12AA-A713-AB10-CFA8-063FD5DAE98A}"/>
              </a:ext>
            </a:extLst>
          </p:cNvPr>
          <p:cNvSpPr>
            <a:spLocks noGrp="1"/>
          </p:cNvSpPr>
          <p:nvPr>
            <p:ph type="ftr" sz="quarter" idx="11"/>
          </p:nvPr>
        </p:nvSpPr>
        <p:spPr/>
        <p:txBody>
          <a:bodyPr/>
          <a:lstStyle/>
          <a:p>
            <a:endParaRPr lang="en-IT"/>
          </a:p>
        </p:txBody>
      </p:sp>
      <p:sp>
        <p:nvSpPr>
          <p:cNvPr id="9" name="Slide Number Placeholder 8">
            <a:extLst>
              <a:ext uri="{FF2B5EF4-FFF2-40B4-BE49-F238E27FC236}">
                <a16:creationId xmlns:a16="http://schemas.microsoft.com/office/drawing/2014/main" id="{80FFD3DA-A4E8-070E-BACB-A40CF94A02C1}"/>
              </a:ext>
            </a:extLst>
          </p:cNvPr>
          <p:cNvSpPr>
            <a:spLocks noGrp="1"/>
          </p:cNvSpPr>
          <p:nvPr>
            <p:ph type="sldNum" sz="quarter" idx="12"/>
          </p:nvPr>
        </p:nvSpPr>
        <p:spPr/>
        <p:txBody>
          <a:bodyPr/>
          <a:lstStyle/>
          <a:p>
            <a:fld id="{F2DA2E96-DFDD-ED42-9083-514679DCC81E}" type="slidenum">
              <a:rPr lang="en-IT" smtClean="0"/>
              <a:t>‹N°›</a:t>
            </a:fld>
            <a:endParaRPr lang="en-IT"/>
          </a:p>
        </p:txBody>
      </p:sp>
    </p:spTree>
    <p:extLst>
      <p:ext uri="{BB962C8B-B14F-4D97-AF65-F5344CB8AC3E}">
        <p14:creationId xmlns:p14="http://schemas.microsoft.com/office/powerpoint/2010/main" val="458523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A4AED-2E44-9B3A-4652-F91975698B55}"/>
              </a:ext>
            </a:extLst>
          </p:cNvPr>
          <p:cNvSpPr>
            <a:spLocks noGrp="1"/>
          </p:cNvSpPr>
          <p:nvPr>
            <p:ph type="title"/>
          </p:nvPr>
        </p:nvSpPr>
        <p:spPr/>
        <p:txBody>
          <a:bodyPr/>
          <a:lstStyle/>
          <a:p>
            <a:r>
              <a:rPr lang="en-GB"/>
              <a:t>Click to edit Master title style</a:t>
            </a:r>
            <a:endParaRPr lang="en-IT"/>
          </a:p>
        </p:txBody>
      </p:sp>
      <p:sp>
        <p:nvSpPr>
          <p:cNvPr id="3" name="Date Placeholder 2">
            <a:extLst>
              <a:ext uri="{FF2B5EF4-FFF2-40B4-BE49-F238E27FC236}">
                <a16:creationId xmlns:a16="http://schemas.microsoft.com/office/drawing/2014/main" id="{86AAEF9D-A41D-3F3E-0A9F-6814BE6F9C25}"/>
              </a:ext>
            </a:extLst>
          </p:cNvPr>
          <p:cNvSpPr>
            <a:spLocks noGrp="1"/>
          </p:cNvSpPr>
          <p:nvPr>
            <p:ph type="dt" sz="half" idx="10"/>
          </p:nvPr>
        </p:nvSpPr>
        <p:spPr/>
        <p:txBody>
          <a:bodyPr/>
          <a:lstStyle/>
          <a:p>
            <a:fld id="{C483EA3F-71E4-9B47-9A60-8356E44FFAE7}" type="datetimeFigureOut">
              <a:rPr lang="en-IT" smtClean="0"/>
              <a:t>03/25/2025</a:t>
            </a:fld>
            <a:endParaRPr lang="en-IT"/>
          </a:p>
        </p:txBody>
      </p:sp>
      <p:sp>
        <p:nvSpPr>
          <p:cNvPr id="4" name="Footer Placeholder 3">
            <a:extLst>
              <a:ext uri="{FF2B5EF4-FFF2-40B4-BE49-F238E27FC236}">
                <a16:creationId xmlns:a16="http://schemas.microsoft.com/office/drawing/2014/main" id="{A5C196B5-29D6-69B6-B344-9F31F35F7A0C}"/>
              </a:ext>
            </a:extLst>
          </p:cNvPr>
          <p:cNvSpPr>
            <a:spLocks noGrp="1"/>
          </p:cNvSpPr>
          <p:nvPr>
            <p:ph type="ftr" sz="quarter" idx="11"/>
          </p:nvPr>
        </p:nvSpPr>
        <p:spPr/>
        <p:txBody>
          <a:bodyPr/>
          <a:lstStyle/>
          <a:p>
            <a:endParaRPr lang="en-IT"/>
          </a:p>
        </p:txBody>
      </p:sp>
      <p:sp>
        <p:nvSpPr>
          <p:cNvPr id="5" name="Slide Number Placeholder 4">
            <a:extLst>
              <a:ext uri="{FF2B5EF4-FFF2-40B4-BE49-F238E27FC236}">
                <a16:creationId xmlns:a16="http://schemas.microsoft.com/office/drawing/2014/main" id="{2B18B648-410F-82C1-CF0C-4E70F964B8C4}"/>
              </a:ext>
            </a:extLst>
          </p:cNvPr>
          <p:cNvSpPr>
            <a:spLocks noGrp="1"/>
          </p:cNvSpPr>
          <p:nvPr>
            <p:ph type="sldNum" sz="quarter" idx="12"/>
          </p:nvPr>
        </p:nvSpPr>
        <p:spPr/>
        <p:txBody>
          <a:bodyPr/>
          <a:lstStyle/>
          <a:p>
            <a:fld id="{F2DA2E96-DFDD-ED42-9083-514679DCC81E}" type="slidenum">
              <a:rPr lang="en-IT" smtClean="0"/>
              <a:t>‹N°›</a:t>
            </a:fld>
            <a:endParaRPr lang="en-IT"/>
          </a:p>
        </p:txBody>
      </p:sp>
    </p:spTree>
    <p:extLst>
      <p:ext uri="{BB962C8B-B14F-4D97-AF65-F5344CB8AC3E}">
        <p14:creationId xmlns:p14="http://schemas.microsoft.com/office/powerpoint/2010/main" val="2573223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A77127-B9A1-F28A-9E8F-D08BD2D6FB6F}"/>
              </a:ext>
            </a:extLst>
          </p:cNvPr>
          <p:cNvSpPr>
            <a:spLocks noGrp="1"/>
          </p:cNvSpPr>
          <p:nvPr>
            <p:ph type="dt" sz="half" idx="10"/>
          </p:nvPr>
        </p:nvSpPr>
        <p:spPr/>
        <p:txBody>
          <a:bodyPr/>
          <a:lstStyle/>
          <a:p>
            <a:fld id="{C483EA3F-71E4-9B47-9A60-8356E44FFAE7}" type="datetimeFigureOut">
              <a:rPr lang="en-IT" smtClean="0"/>
              <a:t>03/25/2025</a:t>
            </a:fld>
            <a:endParaRPr lang="en-IT"/>
          </a:p>
        </p:txBody>
      </p:sp>
      <p:sp>
        <p:nvSpPr>
          <p:cNvPr id="3" name="Footer Placeholder 2">
            <a:extLst>
              <a:ext uri="{FF2B5EF4-FFF2-40B4-BE49-F238E27FC236}">
                <a16:creationId xmlns:a16="http://schemas.microsoft.com/office/drawing/2014/main" id="{50106B4C-D04B-AD27-BA16-259115ACA362}"/>
              </a:ext>
            </a:extLst>
          </p:cNvPr>
          <p:cNvSpPr>
            <a:spLocks noGrp="1"/>
          </p:cNvSpPr>
          <p:nvPr>
            <p:ph type="ftr" sz="quarter" idx="11"/>
          </p:nvPr>
        </p:nvSpPr>
        <p:spPr/>
        <p:txBody>
          <a:bodyPr/>
          <a:lstStyle/>
          <a:p>
            <a:endParaRPr lang="en-IT"/>
          </a:p>
        </p:txBody>
      </p:sp>
      <p:sp>
        <p:nvSpPr>
          <p:cNvPr id="4" name="Slide Number Placeholder 3">
            <a:extLst>
              <a:ext uri="{FF2B5EF4-FFF2-40B4-BE49-F238E27FC236}">
                <a16:creationId xmlns:a16="http://schemas.microsoft.com/office/drawing/2014/main" id="{54ACEB96-4CF9-5157-4903-4DD99FF4B62D}"/>
              </a:ext>
            </a:extLst>
          </p:cNvPr>
          <p:cNvSpPr>
            <a:spLocks noGrp="1"/>
          </p:cNvSpPr>
          <p:nvPr>
            <p:ph type="sldNum" sz="quarter" idx="12"/>
          </p:nvPr>
        </p:nvSpPr>
        <p:spPr/>
        <p:txBody>
          <a:bodyPr/>
          <a:lstStyle/>
          <a:p>
            <a:fld id="{F2DA2E96-DFDD-ED42-9083-514679DCC81E}" type="slidenum">
              <a:rPr lang="en-IT" smtClean="0"/>
              <a:t>‹N°›</a:t>
            </a:fld>
            <a:endParaRPr lang="en-IT"/>
          </a:p>
        </p:txBody>
      </p:sp>
    </p:spTree>
    <p:extLst>
      <p:ext uri="{BB962C8B-B14F-4D97-AF65-F5344CB8AC3E}">
        <p14:creationId xmlns:p14="http://schemas.microsoft.com/office/powerpoint/2010/main" val="718183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E0B25-ADD4-4618-195B-E9097C8C563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IT"/>
          </a:p>
        </p:txBody>
      </p:sp>
      <p:sp>
        <p:nvSpPr>
          <p:cNvPr id="3" name="Content Placeholder 2">
            <a:extLst>
              <a:ext uri="{FF2B5EF4-FFF2-40B4-BE49-F238E27FC236}">
                <a16:creationId xmlns:a16="http://schemas.microsoft.com/office/drawing/2014/main" id="{FD3966D4-5269-1B5A-8551-196574217D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Text Placeholder 3">
            <a:extLst>
              <a:ext uri="{FF2B5EF4-FFF2-40B4-BE49-F238E27FC236}">
                <a16:creationId xmlns:a16="http://schemas.microsoft.com/office/drawing/2014/main" id="{070639C1-EBFF-5958-41F1-AFEBCB5E9E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DB16D21-25E2-FF22-EF7E-BA090E129337}"/>
              </a:ext>
            </a:extLst>
          </p:cNvPr>
          <p:cNvSpPr>
            <a:spLocks noGrp="1"/>
          </p:cNvSpPr>
          <p:nvPr>
            <p:ph type="dt" sz="half" idx="10"/>
          </p:nvPr>
        </p:nvSpPr>
        <p:spPr/>
        <p:txBody>
          <a:bodyPr/>
          <a:lstStyle/>
          <a:p>
            <a:fld id="{C483EA3F-71E4-9B47-9A60-8356E44FFAE7}" type="datetimeFigureOut">
              <a:rPr lang="en-IT" smtClean="0"/>
              <a:t>03/25/2025</a:t>
            </a:fld>
            <a:endParaRPr lang="en-IT"/>
          </a:p>
        </p:txBody>
      </p:sp>
      <p:sp>
        <p:nvSpPr>
          <p:cNvPr id="6" name="Footer Placeholder 5">
            <a:extLst>
              <a:ext uri="{FF2B5EF4-FFF2-40B4-BE49-F238E27FC236}">
                <a16:creationId xmlns:a16="http://schemas.microsoft.com/office/drawing/2014/main" id="{1144D390-828E-CB47-CA34-EFB84A018971}"/>
              </a:ext>
            </a:extLst>
          </p:cNvPr>
          <p:cNvSpPr>
            <a:spLocks noGrp="1"/>
          </p:cNvSpPr>
          <p:nvPr>
            <p:ph type="ftr" sz="quarter" idx="11"/>
          </p:nvPr>
        </p:nvSpPr>
        <p:spPr/>
        <p:txBody>
          <a:bodyPr/>
          <a:lstStyle/>
          <a:p>
            <a:endParaRPr lang="en-IT"/>
          </a:p>
        </p:txBody>
      </p:sp>
      <p:sp>
        <p:nvSpPr>
          <p:cNvPr id="7" name="Slide Number Placeholder 6">
            <a:extLst>
              <a:ext uri="{FF2B5EF4-FFF2-40B4-BE49-F238E27FC236}">
                <a16:creationId xmlns:a16="http://schemas.microsoft.com/office/drawing/2014/main" id="{01C31A3E-18A0-38B7-7F42-4EA2892FED53}"/>
              </a:ext>
            </a:extLst>
          </p:cNvPr>
          <p:cNvSpPr>
            <a:spLocks noGrp="1"/>
          </p:cNvSpPr>
          <p:nvPr>
            <p:ph type="sldNum" sz="quarter" idx="12"/>
          </p:nvPr>
        </p:nvSpPr>
        <p:spPr/>
        <p:txBody>
          <a:bodyPr/>
          <a:lstStyle/>
          <a:p>
            <a:fld id="{F2DA2E96-DFDD-ED42-9083-514679DCC81E}" type="slidenum">
              <a:rPr lang="en-IT" smtClean="0"/>
              <a:t>‹N°›</a:t>
            </a:fld>
            <a:endParaRPr lang="en-IT"/>
          </a:p>
        </p:txBody>
      </p:sp>
    </p:spTree>
    <p:extLst>
      <p:ext uri="{BB962C8B-B14F-4D97-AF65-F5344CB8AC3E}">
        <p14:creationId xmlns:p14="http://schemas.microsoft.com/office/powerpoint/2010/main" val="1430167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50A51-CB96-2D5E-5B42-6FCDBE04EF7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IT"/>
          </a:p>
        </p:txBody>
      </p:sp>
      <p:sp>
        <p:nvSpPr>
          <p:cNvPr id="3" name="Picture Placeholder 2">
            <a:extLst>
              <a:ext uri="{FF2B5EF4-FFF2-40B4-BE49-F238E27FC236}">
                <a16:creationId xmlns:a16="http://schemas.microsoft.com/office/drawing/2014/main" id="{5A2A4F51-A8E9-3E61-B539-81CD155E02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T"/>
          </a:p>
        </p:txBody>
      </p:sp>
      <p:sp>
        <p:nvSpPr>
          <p:cNvPr id="4" name="Text Placeholder 3">
            <a:extLst>
              <a:ext uri="{FF2B5EF4-FFF2-40B4-BE49-F238E27FC236}">
                <a16:creationId xmlns:a16="http://schemas.microsoft.com/office/drawing/2014/main" id="{B0DD8979-6F92-BB1D-A526-DD4686DB6C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5D319EE-42C1-1098-3D7E-BDD28B53BDE7}"/>
              </a:ext>
            </a:extLst>
          </p:cNvPr>
          <p:cNvSpPr>
            <a:spLocks noGrp="1"/>
          </p:cNvSpPr>
          <p:nvPr>
            <p:ph type="dt" sz="half" idx="10"/>
          </p:nvPr>
        </p:nvSpPr>
        <p:spPr/>
        <p:txBody>
          <a:bodyPr/>
          <a:lstStyle/>
          <a:p>
            <a:fld id="{C483EA3F-71E4-9B47-9A60-8356E44FFAE7}" type="datetimeFigureOut">
              <a:rPr lang="en-IT" smtClean="0"/>
              <a:t>03/25/2025</a:t>
            </a:fld>
            <a:endParaRPr lang="en-IT"/>
          </a:p>
        </p:txBody>
      </p:sp>
      <p:sp>
        <p:nvSpPr>
          <p:cNvPr id="6" name="Footer Placeholder 5">
            <a:extLst>
              <a:ext uri="{FF2B5EF4-FFF2-40B4-BE49-F238E27FC236}">
                <a16:creationId xmlns:a16="http://schemas.microsoft.com/office/drawing/2014/main" id="{622EE156-6851-1B44-F0A8-A6656BA9CF93}"/>
              </a:ext>
            </a:extLst>
          </p:cNvPr>
          <p:cNvSpPr>
            <a:spLocks noGrp="1"/>
          </p:cNvSpPr>
          <p:nvPr>
            <p:ph type="ftr" sz="quarter" idx="11"/>
          </p:nvPr>
        </p:nvSpPr>
        <p:spPr/>
        <p:txBody>
          <a:bodyPr/>
          <a:lstStyle/>
          <a:p>
            <a:endParaRPr lang="en-IT"/>
          </a:p>
        </p:txBody>
      </p:sp>
      <p:sp>
        <p:nvSpPr>
          <p:cNvPr id="7" name="Slide Number Placeholder 6">
            <a:extLst>
              <a:ext uri="{FF2B5EF4-FFF2-40B4-BE49-F238E27FC236}">
                <a16:creationId xmlns:a16="http://schemas.microsoft.com/office/drawing/2014/main" id="{EA5B1D7B-DABF-2B9C-3BA1-41DEDFC6A070}"/>
              </a:ext>
            </a:extLst>
          </p:cNvPr>
          <p:cNvSpPr>
            <a:spLocks noGrp="1"/>
          </p:cNvSpPr>
          <p:nvPr>
            <p:ph type="sldNum" sz="quarter" idx="12"/>
          </p:nvPr>
        </p:nvSpPr>
        <p:spPr/>
        <p:txBody>
          <a:bodyPr/>
          <a:lstStyle/>
          <a:p>
            <a:fld id="{F2DA2E96-DFDD-ED42-9083-514679DCC81E}" type="slidenum">
              <a:rPr lang="en-IT" smtClean="0"/>
              <a:t>‹N°›</a:t>
            </a:fld>
            <a:endParaRPr lang="en-IT"/>
          </a:p>
        </p:txBody>
      </p:sp>
    </p:spTree>
    <p:extLst>
      <p:ext uri="{BB962C8B-B14F-4D97-AF65-F5344CB8AC3E}">
        <p14:creationId xmlns:p14="http://schemas.microsoft.com/office/powerpoint/2010/main" val="2344090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1660E4-6A8F-D1D7-75B2-F9AD33E1C3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IT"/>
          </a:p>
        </p:txBody>
      </p:sp>
      <p:sp>
        <p:nvSpPr>
          <p:cNvPr id="3" name="Text Placeholder 2">
            <a:extLst>
              <a:ext uri="{FF2B5EF4-FFF2-40B4-BE49-F238E27FC236}">
                <a16:creationId xmlns:a16="http://schemas.microsoft.com/office/drawing/2014/main" id="{F5AC4E52-7201-9B82-1AAE-C8C0E1371B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5E7B3EFB-E2F0-7582-10E4-72D2C5657E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483EA3F-71E4-9B47-9A60-8356E44FFAE7}" type="datetimeFigureOut">
              <a:rPr lang="en-IT" smtClean="0"/>
              <a:t>03/25/2025</a:t>
            </a:fld>
            <a:endParaRPr lang="en-IT"/>
          </a:p>
        </p:txBody>
      </p:sp>
      <p:sp>
        <p:nvSpPr>
          <p:cNvPr id="5" name="Footer Placeholder 4">
            <a:extLst>
              <a:ext uri="{FF2B5EF4-FFF2-40B4-BE49-F238E27FC236}">
                <a16:creationId xmlns:a16="http://schemas.microsoft.com/office/drawing/2014/main" id="{0F8FA1AF-7A99-8D4E-EA3D-4656098F2D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T"/>
          </a:p>
        </p:txBody>
      </p:sp>
      <p:sp>
        <p:nvSpPr>
          <p:cNvPr id="6" name="Slide Number Placeholder 5">
            <a:extLst>
              <a:ext uri="{FF2B5EF4-FFF2-40B4-BE49-F238E27FC236}">
                <a16:creationId xmlns:a16="http://schemas.microsoft.com/office/drawing/2014/main" id="{840C8914-5F4E-71E7-EA83-034D279AA9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2DA2E96-DFDD-ED42-9083-514679DCC81E}" type="slidenum">
              <a:rPr lang="en-IT" smtClean="0"/>
              <a:t>‹N°›</a:t>
            </a:fld>
            <a:endParaRPr lang="en-IT"/>
          </a:p>
        </p:txBody>
      </p:sp>
    </p:spTree>
    <p:extLst>
      <p:ext uri="{BB962C8B-B14F-4D97-AF65-F5344CB8AC3E}">
        <p14:creationId xmlns:p14="http://schemas.microsoft.com/office/powerpoint/2010/main" val="1399659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88DB0691-174D-2463-A62A-2437CA581338}"/>
              </a:ext>
            </a:extLst>
          </p:cNvPr>
          <p:cNvGrpSpPr/>
          <p:nvPr/>
        </p:nvGrpSpPr>
        <p:grpSpPr>
          <a:xfrm>
            <a:off x="3051582" y="2578435"/>
            <a:ext cx="6376740" cy="930165"/>
            <a:chOff x="2980831" y="4369965"/>
            <a:chExt cx="5956664" cy="930165"/>
          </a:xfrm>
        </p:grpSpPr>
        <p:sp>
          <p:nvSpPr>
            <p:cNvPr id="9" name="Title 1">
              <a:extLst>
                <a:ext uri="{FF2B5EF4-FFF2-40B4-BE49-F238E27FC236}">
                  <a16:creationId xmlns:a16="http://schemas.microsoft.com/office/drawing/2014/main" id="{288DC883-517D-A8E1-784D-F84BB846ECF6}"/>
                </a:ext>
              </a:extLst>
            </p:cNvPr>
            <p:cNvSpPr txBox="1">
              <a:spLocks/>
            </p:cNvSpPr>
            <p:nvPr/>
          </p:nvSpPr>
          <p:spPr>
            <a:xfrm>
              <a:off x="4652275" y="4369965"/>
              <a:ext cx="4285220" cy="92711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200000"/>
                </a:lnSpc>
              </a:pPr>
              <a:r>
                <a:rPr lang="it-IT" sz="4400" b="1">
                  <a:solidFill>
                    <a:srgbClr val="009DD8"/>
                  </a:solidFill>
                  <a:latin typeface="Avenir Book" panose="02000503020000020003" pitchFamily="2" charset="0"/>
                  <a:ea typeface="DengXian" panose="02010600030101010101" pitchFamily="2" charset="-122"/>
                  <a:cs typeface="Times New Roman" panose="02020603050405020304" pitchFamily="18" charset="0"/>
                </a:rPr>
                <a:t>Africa-BB-Maps</a:t>
              </a:r>
              <a:endParaRPr lang="en-IT" sz="4400" b="1">
                <a:solidFill>
                  <a:srgbClr val="009DD8"/>
                </a:solidFill>
                <a:latin typeface="Avenir Book" panose="02000503020000020003" pitchFamily="2" charset="0"/>
              </a:endParaRPr>
            </a:p>
          </p:txBody>
        </p:sp>
        <p:pic>
          <p:nvPicPr>
            <p:cNvPr id="10" name="Picture 9" descr="A close-up of a logo&#10;&#10;Description automatically generated">
              <a:extLst>
                <a:ext uri="{FF2B5EF4-FFF2-40B4-BE49-F238E27FC236}">
                  <a16:creationId xmlns:a16="http://schemas.microsoft.com/office/drawing/2014/main" id="{9FCC3F11-005F-2E0E-F011-F0A0A86CDA19}"/>
                </a:ext>
              </a:extLst>
            </p:cNvPr>
            <p:cNvPicPr>
              <a:picLocks noChangeAspect="1"/>
            </p:cNvPicPr>
            <p:nvPr/>
          </p:nvPicPr>
          <p:blipFill rotWithShape="1">
            <a:blip r:embed="rId2"/>
            <a:srcRect r="49609"/>
            <a:stretch/>
          </p:blipFill>
          <p:spPr>
            <a:xfrm>
              <a:off x="2980831" y="4369965"/>
              <a:ext cx="1793364" cy="930165"/>
            </a:xfrm>
            <a:prstGeom prst="rect">
              <a:avLst/>
            </a:prstGeom>
          </p:spPr>
        </p:pic>
      </p:grpSp>
      <p:sp>
        <p:nvSpPr>
          <p:cNvPr id="3" name="Title 1">
            <a:extLst>
              <a:ext uri="{FF2B5EF4-FFF2-40B4-BE49-F238E27FC236}">
                <a16:creationId xmlns:a16="http://schemas.microsoft.com/office/drawing/2014/main" id="{B7E0A837-8D9D-EFFA-D86C-581FEE55EA08}"/>
              </a:ext>
            </a:extLst>
          </p:cNvPr>
          <p:cNvSpPr txBox="1">
            <a:spLocks/>
          </p:cNvSpPr>
          <p:nvPr/>
        </p:nvSpPr>
        <p:spPr>
          <a:xfrm>
            <a:off x="2508" y="3425787"/>
            <a:ext cx="12338346" cy="92215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b="1" dirty="0">
                <a:solidFill>
                  <a:srgbClr val="009DD8"/>
                </a:solidFill>
                <a:latin typeface="Avenir Book"/>
                <a:cs typeface="Calibri"/>
              </a:rPr>
              <a:t>Questionnaire Report / Template case study</a:t>
            </a:r>
            <a:endParaRPr lang="en-US" sz="4000" dirty="0"/>
          </a:p>
        </p:txBody>
      </p:sp>
      <p:sp>
        <p:nvSpPr>
          <p:cNvPr id="5" name="Title 1">
            <a:extLst>
              <a:ext uri="{FF2B5EF4-FFF2-40B4-BE49-F238E27FC236}">
                <a16:creationId xmlns:a16="http://schemas.microsoft.com/office/drawing/2014/main" id="{329F8EA6-586C-2E77-F4CC-D5A248315468}"/>
              </a:ext>
            </a:extLst>
          </p:cNvPr>
          <p:cNvSpPr txBox="1">
            <a:spLocks/>
          </p:cNvSpPr>
          <p:nvPr/>
        </p:nvSpPr>
        <p:spPr>
          <a:xfrm>
            <a:off x="70892" y="3884940"/>
            <a:ext cx="12338346" cy="92215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800" b="1">
                <a:solidFill>
                  <a:srgbClr val="009DD8"/>
                </a:solidFill>
                <a:latin typeface="Avenir Book"/>
                <a:cs typeface="Calibri"/>
              </a:rPr>
              <a:t>26-27 March, Abidjan, Cote d'Ivoire</a:t>
            </a:r>
            <a:endParaRPr lang="en-US"/>
          </a:p>
        </p:txBody>
      </p:sp>
    </p:spTree>
    <p:extLst>
      <p:ext uri="{BB962C8B-B14F-4D97-AF65-F5344CB8AC3E}">
        <p14:creationId xmlns:p14="http://schemas.microsoft.com/office/powerpoint/2010/main" val="1125703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descr="A blue text on a black background&#10;&#10;Description automatically generated">
            <a:extLst>
              <a:ext uri="{FF2B5EF4-FFF2-40B4-BE49-F238E27FC236}">
                <a16:creationId xmlns:a16="http://schemas.microsoft.com/office/drawing/2014/main" id="{83C6420B-D4D3-09C6-6C44-068837B87C2A}"/>
              </a:ext>
            </a:extLst>
          </p:cNvPr>
          <p:cNvPicPr>
            <a:picLocks noChangeAspect="1"/>
          </p:cNvPicPr>
          <p:nvPr/>
        </p:nvPicPr>
        <p:blipFill>
          <a:blip r:embed="rId2"/>
          <a:stretch>
            <a:fillRect/>
          </a:stretch>
        </p:blipFill>
        <p:spPr>
          <a:xfrm>
            <a:off x="9078012" y="6091887"/>
            <a:ext cx="3113988" cy="622797"/>
          </a:xfrm>
          <a:prstGeom prst="rect">
            <a:avLst/>
          </a:prstGeom>
        </p:spPr>
      </p:pic>
      <p:sp>
        <p:nvSpPr>
          <p:cNvPr id="5" name="Title 1">
            <a:extLst>
              <a:ext uri="{FF2B5EF4-FFF2-40B4-BE49-F238E27FC236}">
                <a16:creationId xmlns:a16="http://schemas.microsoft.com/office/drawing/2014/main" id="{1BC617CE-6977-B452-51DC-9B9D3B14AB49}"/>
              </a:ext>
            </a:extLst>
          </p:cNvPr>
          <p:cNvSpPr txBox="1">
            <a:spLocks/>
          </p:cNvSpPr>
          <p:nvPr/>
        </p:nvSpPr>
        <p:spPr>
          <a:xfrm>
            <a:off x="433456" y="2972464"/>
            <a:ext cx="11325087" cy="913072"/>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solidFill>
                  <a:srgbClr val="009DD8"/>
                </a:solidFill>
              </a:rPr>
              <a:t>Q&amp;As</a:t>
            </a:r>
            <a:endParaRPr lang="en-GB" sz="1600">
              <a:solidFill>
                <a:srgbClr val="009DD8"/>
              </a:solidFill>
            </a:endParaRPr>
          </a:p>
        </p:txBody>
      </p:sp>
    </p:spTree>
    <p:extLst>
      <p:ext uri="{BB962C8B-B14F-4D97-AF65-F5344CB8AC3E}">
        <p14:creationId xmlns:p14="http://schemas.microsoft.com/office/powerpoint/2010/main" val="150879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F13605-FCC2-94F0-4C8D-8C46763EE55F}"/>
            </a:ext>
          </a:extLst>
        </p:cNvPr>
        <p:cNvGrpSpPr/>
        <p:nvPr/>
      </p:nvGrpSpPr>
      <p:grpSpPr>
        <a:xfrm>
          <a:off x="0" y="0"/>
          <a:ext cx="0" cy="0"/>
          <a:chOff x="0" y="0"/>
          <a:chExt cx="0" cy="0"/>
        </a:xfrm>
      </p:grpSpPr>
      <p:grpSp>
        <p:nvGrpSpPr>
          <p:cNvPr id="11" name="Group 10">
            <a:extLst>
              <a:ext uri="{FF2B5EF4-FFF2-40B4-BE49-F238E27FC236}">
                <a16:creationId xmlns:a16="http://schemas.microsoft.com/office/drawing/2014/main" id="{D1D37E01-3BF7-A476-5DFB-4207E980BC57}"/>
              </a:ext>
            </a:extLst>
          </p:cNvPr>
          <p:cNvGrpSpPr/>
          <p:nvPr/>
        </p:nvGrpSpPr>
        <p:grpSpPr>
          <a:xfrm>
            <a:off x="3051582" y="2578435"/>
            <a:ext cx="6376740" cy="930165"/>
            <a:chOff x="2980831" y="4369965"/>
            <a:chExt cx="5956664" cy="930165"/>
          </a:xfrm>
        </p:grpSpPr>
        <p:sp>
          <p:nvSpPr>
            <p:cNvPr id="9" name="Title 1">
              <a:extLst>
                <a:ext uri="{FF2B5EF4-FFF2-40B4-BE49-F238E27FC236}">
                  <a16:creationId xmlns:a16="http://schemas.microsoft.com/office/drawing/2014/main" id="{662F1307-97BE-41A2-76D8-052A5723B891}"/>
                </a:ext>
              </a:extLst>
            </p:cNvPr>
            <p:cNvSpPr txBox="1">
              <a:spLocks/>
            </p:cNvSpPr>
            <p:nvPr/>
          </p:nvSpPr>
          <p:spPr>
            <a:xfrm>
              <a:off x="4652275" y="4369965"/>
              <a:ext cx="4285220" cy="92711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200000"/>
                </a:lnSpc>
              </a:pPr>
              <a:r>
                <a:rPr lang="it-IT" sz="4400" b="1">
                  <a:solidFill>
                    <a:srgbClr val="009DD8"/>
                  </a:solidFill>
                  <a:latin typeface="Avenir Book" panose="02000503020000020003" pitchFamily="2" charset="0"/>
                  <a:ea typeface="DengXian" panose="02010600030101010101" pitchFamily="2" charset="-122"/>
                  <a:cs typeface="Times New Roman" panose="02020603050405020304" pitchFamily="18" charset="0"/>
                </a:rPr>
                <a:t>Africa-BB-Maps</a:t>
              </a:r>
              <a:endParaRPr lang="en-IT" sz="4400" b="1">
                <a:solidFill>
                  <a:srgbClr val="009DD8"/>
                </a:solidFill>
                <a:latin typeface="Avenir Book" panose="02000503020000020003" pitchFamily="2" charset="0"/>
              </a:endParaRPr>
            </a:p>
          </p:txBody>
        </p:sp>
        <p:pic>
          <p:nvPicPr>
            <p:cNvPr id="10" name="Picture 9" descr="A close-up of a logo&#10;&#10;Description automatically generated">
              <a:extLst>
                <a:ext uri="{FF2B5EF4-FFF2-40B4-BE49-F238E27FC236}">
                  <a16:creationId xmlns:a16="http://schemas.microsoft.com/office/drawing/2014/main" id="{E5E9E6A3-614E-8E6C-3B55-50D6334C7650}"/>
                </a:ext>
              </a:extLst>
            </p:cNvPr>
            <p:cNvPicPr>
              <a:picLocks noChangeAspect="1"/>
            </p:cNvPicPr>
            <p:nvPr/>
          </p:nvPicPr>
          <p:blipFill rotWithShape="1">
            <a:blip r:embed="rId2"/>
            <a:srcRect r="49609"/>
            <a:stretch/>
          </p:blipFill>
          <p:spPr>
            <a:xfrm>
              <a:off x="2980831" y="4369965"/>
              <a:ext cx="1793364" cy="930165"/>
            </a:xfrm>
            <a:prstGeom prst="rect">
              <a:avLst/>
            </a:prstGeom>
          </p:spPr>
        </p:pic>
      </p:grpSp>
      <p:sp>
        <p:nvSpPr>
          <p:cNvPr id="3" name="Title 1">
            <a:extLst>
              <a:ext uri="{FF2B5EF4-FFF2-40B4-BE49-F238E27FC236}">
                <a16:creationId xmlns:a16="http://schemas.microsoft.com/office/drawing/2014/main" id="{4477FAE2-59EA-907E-35EA-2B9218271E58}"/>
              </a:ext>
            </a:extLst>
          </p:cNvPr>
          <p:cNvSpPr txBox="1">
            <a:spLocks/>
          </p:cNvSpPr>
          <p:nvPr/>
        </p:nvSpPr>
        <p:spPr>
          <a:xfrm>
            <a:off x="2508" y="3425787"/>
            <a:ext cx="12338346" cy="92215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dirty="0">
                <a:solidFill>
                  <a:srgbClr val="009DD8"/>
                </a:solidFill>
                <a:latin typeface="Avenir Book"/>
                <a:cs typeface="Calibri"/>
              </a:rPr>
              <a:t>Questionnaire Report</a:t>
            </a:r>
            <a:endParaRPr lang="en-US" dirty="0"/>
          </a:p>
        </p:txBody>
      </p:sp>
      <p:pic>
        <p:nvPicPr>
          <p:cNvPr id="5" name="Picture 4" descr="A blue text on a black background&#10;&#10;Description automatically generated">
            <a:extLst>
              <a:ext uri="{FF2B5EF4-FFF2-40B4-BE49-F238E27FC236}">
                <a16:creationId xmlns:a16="http://schemas.microsoft.com/office/drawing/2014/main" id="{4789C9EA-BF67-2FD0-2ED9-DEA6D9DA30E7}"/>
              </a:ext>
            </a:extLst>
          </p:cNvPr>
          <p:cNvPicPr>
            <a:picLocks noChangeAspect="1"/>
          </p:cNvPicPr>
          <p:nvPr/>
        </p:nvPicPr>
        <p:blipFill>
          <a:blip r:embed="rId3"/>
          <a:stretch>
            <a:fillRect/>
          </a:stretch>
        </p:blipFill>
        <p:spPr>
          <a:xfrm>
            <a:off x="9078012" y="6091887"/>
            <a:ext cx="3113988" cy="622797"/>
          </a:xfrm>
          <a:prstGeom prst="rect">
            <a:avLst/>
          </a:prstGeom>
        </p:spPr>
      </p:pic>
    </p:spTree>
    <p:extLst>
      <p:ext uri="{BB962C8B-B14F-4D97-AF65-F5344CB8AC3E}">
        <p14:creationId xmlns:p14="http://schemas.microsoft.com/office/powerpoint/2010/main" val="3749408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descr="A blue text on a black background&#10;&#10;Description automatically generated">
            <a:extLst>
              <a:ext uri="{FF2B5EF4-FFF2-40B4-BE49-F238E27FC236}">
                <a16:creationId xmlns:a16="http://schemas.microsoft.com/office/drawing/2014/main" id="{83C6420B-D4D3-09C6-6C44-068837B87C2A}"/>
              </a:ext>
            </a:extLst>
          </p:cNvPr>
          <p:cNvPicPr>
            <a:picLocks noChangeAspect="1"/>
          </p:cNvPicPr>
          <p:nvPr/>
        </p:nvPicPr>
        <p:blipFill>
          <a:blip r:embed="rId2"/>
          <a:stretch>
            <a:fillRect/>
          </a:stretch>
        </p:blipFill>
        <p:spPr>
          <a:xfrm>
            <a:off x="9078012" y="6091887"/>
            <a:ext cx="3113988" cy="622797"/>
          </a:xfrm>
          <a:prstGeom prst="rect">
            <a:avLst/>
          </a:prstGeom>
        </p:spPr>
      </p:pic>
      <p:sp>
        <p:nvSpPr>
          <p:cNvPr id="5" name="TextBox 4">
            <a:extLst>
              <a:ext uri="{FF2B5EF4-FFF2-40B4-BE49-F238E27FC236}">
                <a16:creationId xmlns:a16="http://schemas.microsoft.com/office/drawing/2014/main" id="{B7097C74-F1FC-5BFB-B556-EE3306558AB5}"/>
              </a:ext>
            </a:extLst>
          </p:cNvPr>
          <p:cNvSpPr txBox="1"/>
          <p:nvPr/>
        </p:nvSpPr>
        <p:spPr>
          <a:xfrm>
            <a:off x="9153884" y="2961800"/>
            <a:ext cx="113277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solidFill>
                  <a:schemeClr val="bg1"/>
                </a:solidFill>
                <a:latin typeface="avenir"/>
              </a:rPr>
              <a:t>PICTURE</a:t>
            </a:r>
          </a:p>
        </p:txBody>
      </p:sp>
      <p:sp>
        <p:nvSpPr>
          <p:cNvPr id="6" name="Title 5">
            <a:extLst>
              <a:ext uri="{FF2B5EF4-FFF2-40B4-BE49-F238E27FC236}">
                <a16:creationId xmlns:a16="http://schemas.microsoft.com/office/drawing/2014/main" id="{24A88487-CD86-6EA3-076F-0307CEDFA2D1}"/>
              </a:ext>
            </a:extLst>
          </p:cNvPr>
          <p:cNvSpPr>
            <a:spLocks noGrp="1"/>
          </p:cNvSpPr>
          <p:nvPr>
            <p:ph type="title"/>
          </p:nvPr>
        </p:nvSpPr>
        <p:spPr>
          <a:xfrm>
            <a:off x="838200" y="255859"/>
            <a:ext cx="10515600" cy="1325563"/>
          </a:xfrm>
        </p:spPr>
        <p:txBody>
          <a:bodyPr>
            <a:normAutofit/>
          </a:bodyPr>
          <a:lstStyle/>
          <a:p>
            <a:r>
              <a:rPr lang="en-US" sz="6000" b="1" dirty="0">
                <a:solidFill>
                  <a:srgbClr val="009DD8"/>
                </a:solidFill>
                <a:latin typeface="Avenir Book"/>
                <a:cs typeface="Calibri"/>
              </a:rPr>
              <a:t>Introduction</a:t>
            </a:r>
            <a:endParaRPr lang="en-GB" sz="6000" b="1" dirty="0">
              <a:solidFill>
                <a:srgbClr val="009DD8"/>
              </a:solidFill>
              <a:latin typeface="Avenir Book"/>
              <a:cs typeface="Calibri"/>
            </a:endParaRPr>
          </a:p>
        </p:txBody>
      </p:sp>
      <p:sp>
        <p:nvSpPr>
          <p:cNvPr id="3" name="TextBox 1">
            <a:extLst>
              <a:ext uri="{FF2B5EF4-FFF2-40B4-BE49-F238E27FC236}">
                <a16:creationId xmlns:a16="http://schemas.microsoft.com/office/drawing/2014/main" id="{F2D9A3B7-F9C0-7A59-3166-868E94995C18}"/>
              </a:ext>
            </a:extLst>
          </p:cNvPr>
          <p:cNvSpPr txBox="1"/>
          <p:nvPr/>
        </p:nvSpPr>
        <p:spPr>
          <a:xfrm>
            <a:off x="401443" y="2979201"/>
            <a:ext cx="11528089" cy="2000548"/>
          </a:xfrm>
          <a:prstGeom prst="rect">
            <a:avLst/>
          </a:prstGeom>
          <a:noFill/>
        </p:spPr>
        <p:txBody>
          <a:bodyPr wrap="square" rtlCol="0">
            <a:spAutoFit/>
          </a:bodyPr>
          <a:lstStyle/>
          <a:p>
            <a:pPr algn="just"/>
            <a:r>
              <a:rPr lang="fr-FR" sz="2200" dirty="0">
                <a:effectLst/>
                <a:latin typeface="Aptos" panose="020B0004020202020204" pitchFamily="34" charset="0"/>
                <a:ea typeface="Aptos" panose="020B0004020202020204" pitchFamily="34" charset="0"/>
                <a:cs typeface="Times New Roman" panose="02020603050405020304" pitchFamily="18" charset="0"/>
              </a:rPr>
              <a:t>Le Bénin compte trois opérateurs mobiles, un opérateur fixe et vingt-six fournisseurs d'accès à Internet fixe (données mi-mars 2025). Les câbles sous-marins sont : SAT3, ACE et West </a:t>
            </a:r>
            <a:r>
              <a:rPr lang="fr-FR" sz="2200" dirty="0" err="1">
                <a:effectLst/>
                <a:latin typeface="Aptos" panose="020B0004020202020204" pitchFamily="34" charset="0"/>
                <a:ea typeface="Aptos" panose="020B0004020202020204" pitchFamily="34" charset="0"/>
                <a:cs typeface="Times New Roman" panose="02020603050405020304" pitchFamily="18" charset="0"/>
              </a:rPr>
              <a:t>Africa</a:t>
            </a:r>
            <a:r>
              <a:rPr lang="fr-FR" sz="2200" dirty="0">
                <a:effectLst/>
                <a:latin typeface="Aptos" panose="020B0004020202020204" pitchFamily="34" charset="0"/>
                <a:ea typeface="Aptos" panose="020B0004020202020204" pitchFamily="34" charset="0"/>
                <a:cs typeface="Times New Roman" panose="02020603050405020304" pitchFamily="18" charset="0"/>
              </a:rPr>
              <a:t> du groupe Maroc Telecom. Les technologies haut débit les plus répandues au Bénin sont les réseaux sans fil, la fibre optique et le satellite.</a:t>
            </a:r>
            <a:endParaRPr lang="en-GB" sz="2200" u="none" strike="noStrike" dirty="0">
              <a:effectLst/>
              <a:latin typeface="Calibri" panose="020F0502020204030204" pitchFamily="34" charset="0"/>
              <a:ea typeface="Calibri" panose="020F0502020204030204" pitchFamily="34" charset="0"/>
            </a:endParaRPr>
          </a:p>
          <a:p>
            <a:pPr algn="just"/>
            <a:endParaRPr lang="en-GB" dirty="0">
              <a:latin typeface="Calibri" panose="020F0502020204030204" pitchFamily="34" charset="0"/>
              <a:ea typeface="Arial" panose="020B0604020202020204" pitchFamily="34" charset="0"/>
            </a:endParaRPr>
          </a:p>
          <a:p>
            <a:endParaRPr lang="en-GB" dirty="0"/>
          </a:p>
        </p:txBody>
      </p:sp>
    </p:spTree>
    <p:extLst>
      <p:ext uri="{BB962C8B-B14F-4D97-AF65-F5344CB8AC3E}">
        <p14:creationId xmlns:p14="http://schemas.microsoft.com/office/powerpoint/2010/main" val="3858918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descr="A blue text on a black background&#10;&#10;Description automatically generated">
            <a:extLst>
              <a:ext uri="{FF2B5EF4-FFF2-40B4-BE49-F238E27FC236}">
                <a16:creationId xmlns:a16="http://schemas.microsoft.com/office/drawing/2014/main" id="{83C6420B-D4D3-09C6-6C44-068837B87C2A}"/>
              </a:ext>
            </a:extLst>
          </p:cNvPr>
          <p:cNvPicPr>
            <a:picLocks noChangeAspect="1"/>
          </p:cNvPicPr>
          <p:nvPr/>
        </p:nvPicPr>
        <p:blipFill>
          <a:blip r:embed="rId2"/>
          <a:stretch>
            <a:fillRect/>
          </a:stretch>
        </p:blipFill>
        <p:spPr>
          <a:xfrm>
            <a:off x="9078012" y="6091887"/>
            <a:ext cx="3113988" cy="622797"/>
          </a:xfrm>
          <a:prstGeom prst="rect">
            <a:avLst/>
          </a:prstGeom>
        </p:spPr>
      </p:pic>
      <p:sp>
        <p:nvSpPr>
          <p:cNvPr id="5" name="TextBox 4">
            <a:extLst>
              <a:ext uri="{FF2B5EF4-FFF2-40B4-BE49-F238E27FC236}">
                <a16:creationId xmlns:a16="http://schemas.microsoft.com/office/drawing/2014/main" id="{B7097C74-F1FC-5BFB-B556-EE3306558AB5}"/>
              </a:ext>
            </a:extLst>
          </p:cNvPr>
          <p:cNvSpPr txBox="1"/>
          <p:nvPr/>
        </p:nvSpPr>
        <p:spPr>
          <a:xfrm>
            <a:off x="9153884" y="2961800"/>
            <a:ext cx="113277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solidFill>
                  <a:schemeClr val="bg1"/>
                </a:solidFill>
                <a:latin typeface="avenir"/>
              </a:rPr>
              <a:t>PICTURE</a:t>
            </a:r>
          </a:p>
        </p:txBody>
      </p:sp>
      <p:sp>
        <p:nvSpPr>
          <p:cNvPr id="6" name="Title 5">
            <a:extLst>
              <a:ext uri="{FF2B5EF4-FFF2-40B4-BE49-F238E27FC236}">
                <a16:creationId xmlns:a16="http://schemas.microsoft.com/office/drawing/2014/main" id="{24A88487-CD86-6EA3-076F-0307CEDFA2D1}"/>
              </a:ext>
            </a:extLst>
          </p:cNvPr>
          <p:cNvSpPr>
            <a:spLocks noGrp="1"/>
          </p:cNvSpPr>
          <p:nvPr>
            <p:ph type="title"/>
          </p:nvPr>
        </p:nvSpPr>
        <p:spPr>
          <a:xfrm>
            <a:off x="838200" y="255859"/>
            <a:ext cx="10515600" cy="1325563"/>
          </a:xfrm>
        </p:spPr>
        <p:txBody>
          <a:bodyPr>
            <a:normAutofit/>
          </a:bodyPr>
          <a:lstStyle/>
          <a:p>
            <a:r>
              <a:rPr lang="en-US" sz="6000" b="1" dirty="0">
                <a:solidFill>
                  <a:srgbClr val="009DD8"/>
                </a:solidFill>
                <a:latin typeface="Avenir Book"/>
                <a:cs typeface="Calibri"/>
              </a:rPr>
              <a:t>Introduction</a:t>
            </a:r>
            <a:endParaRPr lang="en-GB" sz="6000" b="1" dirty="0">
              <a:solidFill>
                <a:srgbClr val="009DD8"/>
              </a:solidFill>
              <a:latin typeface="Avenir Book"/>
              <a:cs typeface="Calibri"/>
            </a:endParaRPr>
          </a:p>
        </p:txBody>
      </p:sp>
      <p:sp>
        <p:nvSpPr>
          <p:cNvPr id="9" name="Titre 1">
            <a:extLst>
              <a:ext uri="{FF2B5EF4-FFF2-40B4-BE49-F238E27FC236}">
                <a16:creationId xmlns:a16="http://schemas.microsoft.com/office/drawing/2014/main" id="{4B12EB6C-4226-86DA-A00F-CA404E176194}"/>
              </a:ext>
            </a:extLst>
          </p:cNvPr>
          <p:cNvSpPr txBox="1">
            <a:spLocks/>
          </p:cNvSpPr>
          <p:nvPr/>
        </p:nvSpPr>
        <p:spPr>
          <a:xfrm>
            <a:off x="-744525" y="1490312"/>
            <a:ext cx="6681280" cy="607641"/>
          </a:xfrm>
          <a:prstGeom prst="rect">
            <a:avLst/>
          </a:prstGeom>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dirty="0"/>
              <a:t>Carte de couverture de la 4G</a:t>
            </a:r>
            <a:br>
              <a:rPr lang="fr-FR" dirty="0"/>
            </a:br>
            <a:r>
              <a:rPr lang="fr-FR" sz="1800" dirty="0"/>
              <a:t>https:atlas.arcep.bj </a:t>
            </a:r>
            <a:endParaRPr lang="fr-BJ" sz="1800" dirty="0"/>
          </a:p>
        </p:txBody>
      </p:sp>
      <p:pic>
        <p:nvPicPr>
          <p:cNvPr id="11" name="Image 10">
            <a:extLst>
              <a:ext uri="{FF2B5EF4-FFF2-40B4-BE49-F238E27FC236}">
                <a16:creationId xmlns:a16="http://schemas.microsoft.com/office/drawing/2014/main" id="{C001E5BE-7F32-CF37-08BD-BE883CFBA4A9}"/>
              </a:ext>
            </a:extLst>
          </p:cNvPr>
          <p:cNvPicPr>
            <a:picLocks noChangeAspect="1"/>
          </p:cNvPicPr>
          <p:nvPr/>
        </p:nvPicPr>
        <p:blipFill>
          <a:blip r:embed="rId3"/>
          <a:stretch>
            <a:fillRect/>
          </a:stretch>
        </p:blipFill>
        <p:spPr>
          <a:xfrm>
            <a:off x="5046134" y="104052"/>
            <a:ext cx="3955350" cy="6628067"/>
          </a:xfrm>
          <a:prstGeom prst="rect">
            <a:avLst/>
          </a:prstGeom>
        </p:spPr>
      </p:pic>
    </p:spTree>
    <p:extLst>
      <p:ext uri="{BB962C8B-B14F-4D97-AF65-F5344CB8AC3E}">
        <p14:creationId xmlns:p14="http://schemas.microsoft.com/office/powerpoint/2010/main" val="1081669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14C6E4-3039-FC7E-772B-DC54404773F3}"/>
            </a:ext>
          </a:extLst>
        </p:cNvPr>
        <p:cNvGrpSpPr/>
        <p:nvPr/>
      </p:nvGrpSpPr>
      <p:grpSpPr>
        <a:xfrm>
          <a:off x="0" y="0"/>
          <a:ext cx="0" cy="0"/>
          <a:chOff x="0" y="0"/>
          <a:chExt cx="0" cy="0"/>
        </a:xfrm>
      </p:grpSpPr>
      <p:pic>
        <p:nvPicPr>
          <p:cNvPr id="20" name="Picture 19" descr="A blue text on a black background&#10;&#10;Description automatically generated">
            <a:extLst>
              <a:ext uri="{FF2B5EF4-FFF2-40B4-BE49-F238E27FC236}">
                <a16:creationId xmlns:a16="http://schemas.microsoft.com/office/drawing/2014/main" id="{11665A99-4C4C-628F-D10A-14266CEB4793}"/>
              </a:ext>
            </a:extLst>
          </p:cNvPr>
          <p:cNvPicPr>
            <a:picLocks noChangeAspect="1"/>
          </p:cNvPicPr>
          <p:nvPr/>
        </p:nvPicPr>
        <p:blipFill>
          <a:blip r:embed="rId2"/>
          <a:stretch>
            <a:fillRect/>
          </a:stretch>
        </p:blipFill>
        <p:spPr>
          <a:xfrm>
            <a:off x="9078012" y="6091887"/>
            <a:ext cx="3113988" cy="622797"/>
          </a:xfrm>
          <a:prstGeom prst="rect">
            <a:avLst/>
          </a:prstGeom>
        </p:spPr>
      </p:pic>
      <p:sp>
        <p:nvSpPr>
          <p:cNvPr id="5" name="TextBox 4">
            <a:extLst>
              <a:ext uri="{FF2B5EF4-FFF2-40B4-BE49-F238E27FC236}">
                <a16:creationId xmlns:a16="http://schemas.microsoft.com/office/drawing/2014/main" id="{88019AA0-0330-6235-CA69-905DFBD2A6F6}"/>
              </a:ext>
            </a:extLst>
          </p:cNvPr>
          <p:cNvSpPr txBox="1"/>
          <p:nvPr/>
        </p:nvSpPr>
        <p:spPr>
          <a:xfrm>
            <a:off x="9153884" y="2961800"/>
            <a:ext cx="113277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solidFill>
                  <a:schemeClr val="bg1"/>
                </a:solidFill>
                <a:latin typeface="avenir"/>
              </a:rPr>
              <a:t>PICTURE</a:t>
            </a:r>
          </a:p>
        </p:txBody>
      </p:sp>
      <p:sp>
        <p:nvSpPr>
          <p:cNvPr id="6" name="Title 5">
            <a:extLst>
              <a:ext uri="{FF2B5EF4-FFF2-40B4-BE49-F238E27FC236}">
                <a16:creationId xmlns:a16="http://schemas.microsoft.com/office/drawing/2014/main" id="{6032169F-8FE1-D92D-4BBA-AA65D5E03989}"/>
              </a:ext>
            </a:extLst>
          </p:cNvPr>
          <p:cNvSpPr>
            <a:spLocks noGrp="1"/>
          </p:cNvSpPr>
          <p:nvPr>
            <p:ph type="title"/>
          </p:nvPr>
        </p:nvSpPr>
        <p:spPr>
          <a:xfrm>
            <a:off x="838200" y="-234791"/>
            <a:ext cx="10515600" cy="1325563"/>
          </a:xfrm>
        </p:spPr>
        <p:txBody>
          <a:bodyPr>
            <a:normAutofit/>
          </a:bodyPr>
          <a:lstStyle/>
          <a:p>
            <a:r>
              <a:rPr lang="en-US" sz="6000" b="1" dirty="0">
                <a:solidFill>
                  <a:srgbClr val="009DD8"/>
                </a:solidFill>
                <a:latin typeface="Avenir Book"/>
                <a:cs typeface="Calibri"/>
              </a:rPr>
              <a:t>Policy frameworks</a:t>
            </a:r>
            <a:endParaRPr lang="en-GB" sz="6000" b="1" dirty="0">
              <a:solidFill>
                <a:srgbClr val="009DD8"/>
              </a:solidFill>
              <a:latin typeface="Avenir Book"/>
              <a:cs typeface="Calibri"/>
            </a:endParaRPr>
          </a:p>
        </p:txBody>
      </p:sp>
      <p:sp>
        <p:nvSpPr>
          <p:cNvPr id="3" name="TextBox 1">
            <a:extLst>
              <a:ext uri="{FF2B5EF4-FFF2-40B4-BE49-F238E27FC236}">
                <a16:creationId xmlns:a16="http://schemas.microsoft.com/office/drawing/2014/main" id="{2F62C956-FFF3-342F-9B60-2D119F065C3C}"/>
              </a:ext>
            </a:extLst>
          </p:cNvPr>
          <p:cNvSpPr txBox="1"/>
          <p:nvPr/>
        </p:nvSpPr>
        <p:spPr>
          <a:xfrm>
            <a:off x="0" y="805180"/>
            <a:ext cx="12192000" cy="4746428"/>
          </a:xfrm>
          <a:prstGeom prst="rect">
            <a:avLst/>
          </a:prstGeom>
          <a:noFill/>
        </p:spPr>
        <p:txBody>
          <a:bodyPr wrap="square" rtlCol="0">
            <a:spAutoFit/>
          </a:bodyPr>
          <a:lstStyle/>
          <a:p>
            <a:pPr algn="just">
              <a:lnSpc>
                <a:spcPct val="107000"/>
              </a:lnSpc>
              <a:spcAft>
                <a:spcPts val="800"/>
              </a:spcAft>
            </a:pPr>
            <a:r>
              <a:rPr lang="fr-BJ" sz="1800" dirty="0">
                <a:effectLst/>
                <a:latin typeface="Aptos" panose="020B0004020202020204" pitchFamily="34" charset="0"/>
                <a:ea typeface="Aptos" panose="020B0004020202020204" pitchFamily="34" charset="0"/>
                <a:cs typeface="Times New Roman" panose="02020603050405020304" pitchFamily="18" charset="0"/>
              </a:rPr>
              <a:t>Le Gouvernement a envisagé dans le PAG 2016-2021, la mise en place d’infrastructures de connectivité. Dans ce cadre, 2000 km de fibre optique ont été déployés pour renforcer le backbone national, construire des réseaux métropolitains et de points de présence dans les communes du Bénin. </a:t>
            </a:r>
          </a:p>
          <a:p>
            <a:pPr>
              <a:lnSpc>
                <a:spcPct val="107000"/>
              </a:lnSpc>
              <a:spcAft>
                <a:spcPts val="800"/>
              </a:spcAft>
            </a:pPr>
            <a:r>
              <a:rPr lang="en" sz="1800" b="1" dirty="0">
                <a:effectLst/>
                <a:latin typeface="Aptos" panose="020B0004020202020204" pitchFamily="34" charset="0"/>
                <a:ea typeface="Aptos" panose="020B0004020202020204" pitchFamily="34" charset="0"/>
                <a:cs typeface="Times New Roman" panose="02020603050405020304" pitchFamily="18" charset="0"/>
              </a:rPr>
              <a:t>Réalisations prévues (2021–2026) :</a:t>
            </a:r>
            <a:endParaRPr lang="fr-BJ" sz="1800" b="1"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fr-BJ" sz="1800" dirty="0">
                <a:effectLst/>
                <a:latin typeface="Aptos" panose="020B0004020202020204" pitchFamily="34" charset="0"/>
                <a:ea typeface="Aptos" panose="020B0004020202020204" pitchFamily="34" charset="0"/>
                <a:cs typeface="Times New Roman" panose="02020603050405020304" pitchFamily="18" charset="0"/>
              </a:rPr>
              <a:t>Mise en œuvre du projet de densification des réseaux haut débit (484 km de fibre optique et 205 km de réseau métropolitain à déployer, 26 sites de la TNT, de l'hôpital de référence de Calavi, des logements sociaux de Ou</a:t>
            </a:r>
            <a:r>
              <a:rPr lang="fr-FR" sz="1800" dirty="0">
                <a:effectLst/>
                <a:latin typeface="Aptos" panose="020B0004020202020204" pitchFamily="34" charset="0"/>
                <a:ea typeface="Aptos" panose="020B0004020202020204" pitchFamily="34" charset="0"/>
                <a:cs typeface="Times New Roman" panose="02020603050405020304" pitchFamily="18" charset="0"/>
              </a:rPr>
              <a:t>è</a:t>
            </a:r>
            <a:r>
              <a:rPr lang="fr-BJ" sz="1800" dirty="0">
                <a:effectLst/>
                <a:latin typeface="Aptos" panose="020B0004020202020204" pitchFamily="34" charset="0"/>
                <a:ea typeface="Aptos" panose="020B0004020202020204" pitchFamily="34" charset="0"/>
                <a:cs typeface="Times New Roman" panose="02020603050405020304" pitchFamily="18" charset="0"/>
              </a:rPr>
              <a:t>do et de Porto-Novo raccordés à la Fibre optique) ;</a:t>
            </a:r>
          </a:p>
          <a:p>
            <a:pPr marL="342900" lvl="0" indent="-342900" algn="just">
              <a:lnSpc>
                <a:spcPct val="107000"/>
              </a:lnSpc>
              <a:spcAft>
                <a:spcPts val="800"/>
              </a:spcAft>
              <a:buSzPts val="1000"/>
              <a:buFont typeface="Symbol" panose="05050102010706020507" pitchFamily="18" charset="2"/>
              <a:buChar char=""/>
              <a:tabLst>
                <a:tab pos="457200" algn="l"/>
              </a:tabLst>
            </a:pPr>
            <a:r>
              <a:rPr lang="fr-BJ" sz="1800" dirty="0">
                <a:effectLst/>
                <a:latin typeface="Aptos" panose="020B0004020202020204" pitchFamily="34" charset="0"/>
                <a:ea typeface="Aptos" panose="020B0004020202020204" pitchFamily="34" charset="0"/>
                <a:cs typeface="Times New Roman" panose="02020603050405020304" pitchFamily="18" charset="0"/>
              </a:rPr>
              <a:t>Extension de la couverture haut débit mobile, y compris dans les zones rurales (1271 sites mobiles) ;</a:t>
            </a:r>
          </a:p>
          <a:p>
            <a:pPr marL="342900" lvl="0" indent="-342900" algn="just">
              <a:lnSpc>
                <a:spcPct val="107000"/>
              </a:lnSpc>
              <a:spcAft>
                <a:spcPts val="800"/>
              </a:spcAft>
              <a:buSzPts val="1000"/>
              <a:buFont typeface="Symbol" panose="05050102010706020507" pitchFamily="18" charset="2"/>
              <a:buChar char=""/>
              <a:tabLst>
                <a:tab pos="457200" algn="l"/>
              </a:tabLst>
            </a:pPr>
            <a:r>
              <a:rPr lang="fr-BJ" sz="1800" dirty="0">
                <a:effectLst/>
                <a:latin typeface="Aptos" panose="020B0004020202020204" pitchFamily="34" charset="0"/>
                <a:ea typeface="Aptos" panose="020B0004020202020204" pitchFamily="34" charset="0"/>
                <a:cs typeface="Times New Roman" panose="02020603050405020304" pitchFamily="18" charset="0"/>
              </a:rPr>
              <a:t>Connectivité de la Zone </a:t>
            </a:r>
            <a:r>
              <a:rPr lang="fr-BJ" sz="1800" dirty="0" err="1">
                <a:effectLst/>
                <a:latin typeface="Aptos" panose="020B0004020202020204" pitchFamily="34" charset="0"/>
                <a:ea typeface="Aptos" panose="020B0004020202020204" pitchFamily="34" charset="0"/>
                <a:cs typeface="Times New Roman" panose="02020603050405020304" pitchFamily="18" charset="0"/>
              </a:rPr>
              <a:t>Economique</a:t>
            </a:r>
            <a:r>
              <a:rPr lang="fr-BJ" sz="1800" dirty="0">
                <a:effectLst/>
                <a:latin typeface="Aptos" panose="020B0004020202020204" pitchFamily="34" charset="0"/>
                <a:ea typeface="Aptos" panose="020B0004020202020204" pitchFamily="34" charset="0"/>
                <a:cs typeface="Times New Roman" panose="02020603050405020304" pitchFamily="18" charset="0"/>
              </a:rPr>
              <a:t> Spéciale de </a:t>
            </a:r>
            <a:r>
              <a:rPr lang="fr-BJ" sz="1800" dirty="0" err="1">
                <a:effectLst/>
                <a:latin typeface="Aptos" panose="020B0004020202020204" pitchFamily="34" charset="0"/>
                <a:ea typeface="Aptos" panose="020B0004020202020204" pitchFamily="34" charset="0"/>
                <a:cs typeface="Times New Roman" panose="02020603050405020304" pitchFamily="18" charset="0"/>
              </a:rPr>
              <a:t>Glo</a:t>
            </a:r>
            <a:r>
              <a:rPr lang="fr-BJ" sz="1800" dirty="0">
                <a:effectLst/>
                <a:latin typeface="Aptos" panose="020B0004020202020204" pitchFamily="34" charset="0"/>
                <a:ea typeface="Aptos" panose="020B0004020202020204" pitchFamily="34" charset="0"/>
                <a:cs typeface="Times New Roman" panose="02020603050405020304" pitchFamily="18" charset="0"/>
              </a:rPr>
              <a:t> </a:t>
            </a:r>
            <a:r>
              <a:rPr lang="fr-BJ" sz="1800" dirty="0" err="1">
                <a:effectLst/>
                <a:latin typeface="Aptos" panose="020B0004020202020204" pitchFamily="34" charset="0"/>
                <a:ea typeface="Aptos" panose="020B0004020202020204" pitchFamily="34" charset="0"/>
                <a:cs typeface="Times New Roman" panose="02020603050405020304" pitchFamily="18" charset="0"/>
              </a:rPr>
              <a:t>Djigbé</a:t>
            </a:r>
            <a:r>
              <a:rPr lang="fr-BJ" sz="1800" dirty="0">
                <a:effectLst/>
                <a:latin typeface="Aptos" panose="020B0004020202020204" pitchFamily="34" charset="0"/>
                <a:ea typeface="Aptos" panose="020B000402020202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fr-BJ" sz="1800" dirty="0">
                <a:effectLst/>
                <a:latin typeface="Aptos" panose="020B0004020202020204" pitchFamily="34" charset="0"/>
                <a:ea typeface="Aptos" panose="020B0004020202020204" pitchFamily="34" charset="0"/>
                <a:cs typeface="Times New Roman" panose="02020603050405020304" pitchFamily="18" charset="0"/>
              </a:rPr>
              <a:t>Appui à la connectivité et à l'interconnexion des secteurs administratifs ;</a:t>
            </a:r>
          </a:p>
          <a:p>
            <a:pPr marL="342900" lvl="0" indent="-342900" algn="just">
              <a:lnSpc>
                <a:spcPct val="107000"/>
              </a:lnSpc>
              <a:spcAft>
                <a:spcPts val="800"/>
              </a:spcAft>
              <a:buSzPts val="1000"/>
              <a:buFont typeface="Symbol" panose="05050102010706020507" pitchFamily="18" charset="2"/>
              <a:buChar char=""/>
              <a:tabLst>
                <a:tab pos="457200" algn="l"/>
              </a:tabLst>
            </a:pPr>
            <a:r>
              <a:rPr lang="fr-BJ" sz="1800" dirty="0">
                <a:effectLst/>
                <a:latin typeface="Aptos" panose="020B0004020202020204" pitchFamily="34" charset="0"/>
                <a:ea typeface="Aptos" panose="020B0004020202020204" pitchFamily="34" charset="0"/>
                <a:cs typeface="Times New Roman" panose="02020603050405020304" pitchFamily="18" charset="0"/>
              </a:rPr>
              <a:t>Protection et classification des systèmes d’information et des infrastructures critiques du Bénin ;</a:t>
            </a:r>
          </a:p>
          <a:p>
            <a:pPr marL="342900" lvl="0" indent="-342900" algn="just">
              <a:lnSpc>
                <a:spcPct val="107000"/>
              </a:lnSpc>
              <a:spcAft>
                <a:spcPts val="800"/>
              </a:spcAft>
              <a:buSzPts val="1000"/>
              <a:buFont typeface="Symbol" panose="05050102010706020507" pitchFamily="18" charset="2"/>
              <a:buChar char=""/>
              <a:tabLst>
                <a:tab pos="457200" algn="l"/>
              </a:tabLst>
            </a:pPr>
            <a:r>
              <a:rPr lang="fr-BJ" sz="1800" dirty="0">
                <a:effectLst/>
                <a:latin typeface="Aptos" panose="020B0004020202020204" pitchFamily="34" charset="0"/>
                <a:ea typeface="Aptos" panose="020B0004020202020204" pitchFamily="34" charset="0"/>
                <a:cs typeface="Times New Roman" panose="02020603050405020304" pitchFamily="18" charset="0"/>
              </a:rPr>
              <a:t>Développement de la connectivité par satellite.</a:t>
            </a:r>
          </a:p>
          <a:p>
            <a:r>
              <a:rPr lang="en" sz="1800" dirty="0">
                <a:effectLst/>
                <a:latin typeface="Aptos" panose="020B0004020202020204" pitchFamily="34" charset="0"/>
                <a:ea typeface="Aptos" panose="020B0004020202020204" pitchFamily="34" charset="0"/>
                <a:cs typeface="Times New Roman" panose="02020603050405020304" pitchFamily="18" charset="0"/>
              </a:rPr>
              <a:t> (</a:t>
            </a:r>
            <a:r>
              <a:rPr lang="fr-FR" sz="1800" dirty="0">
                <a:effectLst/>
                <a:latin typeface="Aptos" panose="020B0004020202020204" pitchFamily="34" charset="0"/>
                <a:ea typeface="Aptos" panose="020B0004020202020204" pitchFamily="34" charset="0"/>
                <a:cs typeface="Times New Roman" panose="02020603050405020304" pitchFamily="18" charset="0"/>
              </a:rPr>
              <a:t>https://asin.bj/projet/3/deploiement-internet-haut-tres-haut-debit-ensemble-territoire-national-phase-/)</a:t>
            </a:r>
            <a:endParaRPr lang="fr-BJ" sz="18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694514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023570-C3FF-DE32-826C-BD70CF61E006}"/>
            </a:ext>
          </a:extLst>
        </p:cNvPr>
        <p:cNvGrpSpPr/>
        <p:nvPr/>
      </p:nvGrpSpPr>
      <p:grpSpPr>
        <a:xfrm>
          <a:off x="0" y="0"/>
          <a:ext cx="0" cy="0"/>
          <a:chOff x="0" y="0"/>
          <a:chExt cx="0" cy="0"/>
        </a:xfrm>
      </p:grpSpPr>
      <p:pic>
        <p:nvPicPr>
          <p:cNvPr id="20" name="Picture 19" descr="A blue text on a black background&#10;&#10;Description automatically generated">
            <a:extLst>
              <a:ext uri="{FF2B5EF4-FFF2-40B4-BE49-F238E27FC236}">
                <a16:creationId xmlns:a16="http://schemas.microsoft.com/office/drawing/2014/main" id="{91331033-BCFC-A74D-CF21-1779FCDE69CC}"/>
              </a:ext>
            </a:extLst>
          </p:cNvPr>
          <p:cNvPicPr>
            <a:picLocks noChangeAspect="1"/>
          </p:cNvPicPr>
          <p:nvPr/>
        </p:nvPicPr>
        <p:blipFill>
          <a:blip r:embed="rId2"/>
          <a:stretch>
            <a:fillRect/>
          </a:stretch>
        </p:blipFill>
        <p:spPr>
          <a:xfrm>
            <a:off x="9078012" y="6091887"/>
            <a:ext cx="3113988" cy="622797"/>
          </a:xfrm>
          <a:prstGeom prst="rect">
            <a:avLst/>
          </a:prstGeom>
        </p:spPr>
      </p:pic>
      <p:sp>
        <p:nvSpPr>
          <p:cNvPr id="5" name="TextBox 4">
            <a:extLst>
              <a:ext uri="{FF2B5EF4-FFF2-40B4-BE49-F238E27FC236}">
                <a16:creationId xmlns:a16="http://schemas.microsoft.com/office/drawing/2014/main" id="{5A0DC596-1CAB-64F7-B0B6-F8722CB73F0B}"/>
              </a:ext>
            </a:extLst>
          </p:cNvPr>
          <p:cNvSpPr txBox="1"/>
          <p:nvPr/>
        </p:nvSpPr>
        <p:spPr>
          <a:xfrm>
            <a:off x="9153884" y="2961800"/>
            <a:ext cx="113277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solidFill>
                  <a:schemeClr val="bg1"/>
                </a:solidFill>
                <a:latin typeface="avenir"/>
              </a:rPr>
              <a:t>PICTURE</a:t>
            </a:r>
          </a:p>
        </p:txBody>
      </p:sp>
      <p:sp>
        <p:nvSpPr>
          <p:cNvPr id="6" name="Title 5">
            <a:extLst>
              <a:ext uri="{FF2B5EF4-FFF2-40B4-BE49-F238E27FC236}">
                <a16:creationId xmlns:a16="http://schemas.microsoft.com/office/drawing/2014/main" id="{13D95437-8349-8AF2-099A-5B93E159A77E}"/>
              </a:ext>
            </a:extLst>
          </p:cNvPr>
          <p:cNvSpPr>
            <a:spLocks noGrp="1"/>
          </p:cNvSpPr>
          <p:nvPr>
            <p:ph type="title"/>
          </p:nvPr>
        </p:nvSpPr>
        <p:spPr>
          <a:xfrm>
            <a:off x="838200" y="-234791"/>
            <a:ext cx="10515600" cy="1325563"/>
          </a:xfrm>
        </p:spPr>
        <p:txBody>
          <a:bodyPr>
            <a:normAutofit/>
          </a:bodyPr>
          <a:lstStyle/>
          <a:p>
            <a:r>
              <a:rPr lang="en-US" sz="6000" b="1" dirty="0">
                <a:solidFill>
                  <a:srgbClr val="009DD8"/>
                </a:solidFill>
                <a:latin typeface="Avenir Book"/>
                <a:cs typeface="Calibri"/>
              </a:rPr>
              <a:t>Policy frameworks (end)</a:t>
            </a:r>
            <a:endParaRPr lang="en-GB" sz="6000" b="1" dirty="0">
              <a:solidFill>
                <a:srgbClr val="009DD8"/>
              </a:solidFill>
              <a:latin typeface="Avenir Book"/>
              <a:cs typeface="Calibri"/>
            </a:endParaRPr>
          </a:p>
        </p:txBody>
      </p:sp>
      <p:sp>
        <p:nvSpPr>
          <p:cNvPr id="3" name="TextBox 1">
            <a:extLst>
              <a:ext uri="{FF2B5EF4-FFF2-40B4-BE49-F238E27FC236}">
                <a16:creationId xmlns:a16="http://schemas.microsoft.com/office/drawing/2014/main" id="{71AC92B0-96D4-4EC9-5FCC-1607DD20C546}"/>
              </a:ext>
            </a:extLst>
          </p:cNvPr>
          <p:cNvSpPr txBox="1"/>
          <p:nvPr/>
        </p:nvSpPr>
        <p:spPr>
          <a:xfrm>
            <a:off x="0" y="1010820"/>
            <a:ext cx="12192000" cy="5350183"/>
          </a:xfrm>
          <a:prstGeom prst="rect">
            <a:avLst/>
          </a:prstGeom>
          <a:noFill/>
        </p:spPr>
        <p:txBody>
          <a:bodyPr wrap="square" rtlCol="0">
            <a:spAutoFit/>
          </a:bodyPr>
          <a:lstStyle/>
          <a:p>
            <a:pPr marL="342900" lvl="0" indent="-342900" algn="just">
              <a:lnSpc>
                <a:spcPct val="107000"/>
              </a:lnSpc>
              <a:buFont typeface="Symbol" panose="05050102010706020507" pitchFamily="18" charset="2"/>
              <a:buChar char=""/>
            </a:pPr>
            <a:r>
              <a:rPr lang="fr-FR" sz="2000" dirty="0">
                <a:effectLst/>
                <a:latin typeface="Aptos" panose="020B0004020202020204" pitchFamily="34" charset="0"/>
                <a:ea typeface="Aptos" panose="020B0004020202020204" pitchFamily="34" charset="0"/>
                <a:cs typeface="Times New Roman" panose="02020603050405020304" pitchFamily="18" charset="0"/>
              </a:rPr>
              <a:t>L'Autorité de régulation a prévu, dans le cadre de son plan stratégique 2022-2026 visant à poursuivre le développement des infrastructures, la mise en œuvre d'une réglementation adaptée à un environnement nouveau et évolutif, caractérisé par le développement des infrastructures haut et très haut débit pour soutenir de nouveaux services.</a:t>
            </a:r>
            <a:endParaRPr lang="fr-BJ" sz="20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fr-FR" sz="2000" dirty="0">
                <a:effectLst/>
                <a:latin typeface="Aptos" panose="020B0004020202020204" pitchFamily="34" charset="0"/>
                <a:ea typeface="Aptos" panose="020B0004020202020204" pitchFamily="34" charset="0"/>
                <a:cs typeface="Times New Roman" panose="02020603050405020304" pitchFamily="18" charset="0"/>
              </a:rPr>
              <a:t>Depuis 2020, les fournisseurs d'accès à internet fixe sont soumis à un régime d'autorisation, au lieu du régime de licence précédemment appliqué. Ils sont également autorisés par commune.</a:t>
            </a:r>
            <a:endParaRPr lang="fr-BJ" sz="20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fr-FR" sz="2000" dirty="0">
                <a:effectLst/>
                <a:latin typeface="Aptos" panose="020B0004020202020204" pitchFamily="34" charset="0"/>
                <a:ea typeface="Aptos" panose="020B0004020202020204" pitchFamily="34" charset="0"/>
                <a:cs typeface="Times New Roman" panose="02020603050405020304" pitchFamily="18" charset="0"/>
              </a:rPr>
              <a:t>L'Autorité de régulation a établi, conformément au cadre réglementaire, une base de données des infrastructures qu’un opérateur peuvent consulter en vue d’introduire une demande de partage d'infrastructures auprès d’autres opérateurs.</a:t>
            </a:r>
            <a:endParaRPr lang="fr-BJ" sz="20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fr-FR" sz="2000" dirty="0">
                <a:effectLst/>
                <a:latin typeface="Aptos" panose="020B0004020202020204" pitchFamily="34" charset="0"/>
                <a:ea typeface="Aptos" panose="020B0004020202020204" pitchFamily="34" charset="0"/>
                <a:cs typeface="Times New Roman" panose="02020603050405020304" pitchFamily="18" charset="0"/>
              </a:rPr>
              <a:t>Les opérateurs mobiles, après introduction d’un dossier de demande, sont autorisés par l'Autorité de régulation à déployer des liaisons de transmission en fibre optique pour interconnecter leurs sites.</a:t>
            </a:r>
            <a:endParaRPr lang="fr-BJ" sz="20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fr-FR" sz="2000" dirty="0">
                <a:effectLst/>
                <a:latin typeface="Aptos" panose="020B0004020202020204" pitchFamily="34" charset="0"/>
                <a:ea typeface="Aptos" panose="020B0004020202020204" pitchFamily="34" charset="0"/>
                <a:cs typeface="Times New Roman" panose="02020603050405020304" pitchFamily="18" charset="0"/>
              </a:rPr>
              <a:t>L'Autorité de régulation a défini les conditions générales de location de capacité de transmission auprès des opérateurs de réseaux de communications électroniques mobiles par les fournisseurs d'accès à l'internet (décision 2022-081).</a:t>
            </a:r>
            <a:endParaRPr lang="fr-BJ" sz="20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fr-FR" sz="2000" dirty="0">
                <a:effectLst/>
                <a:latin typeface="Aptos" panose="020B0004020202020204" pitchFamily="34" charset="0"/>
                <a:ea typeface="Aptos" panose="020B0004020202020204" pitchFamily="34" charset="0"/>
                <a:cs typeface="Times New Roman" panose="02020603050405020304" pitchFamily="18" charset="0"/>
              </a:rPr>
              <a:t>L'Autorité de régulation a défini les conditions économiques et techniques de partage des infrastructures (décision 2025-011).</a:t>
            </a:r>
            <a:endParaRPr lang="fr-BJ" sz="20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948732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1F2FFB-FE6F-A323-42D8-DCE5DF8999A4}"/>
            </a:ext>
          </a:extLst>
        </p:cNvPr>
        <p:cNvGrpSpPr/>
        <p:nvPr/>
      </p:nvGrpSpPr>
      <p:grpSpPr>
        <a:xfrm>
          <a:off x="0" y="0"/>
          <a:ext cx="0" cy="0"/>
          <a:chOff x="0" y="0"/>
          <a:chExt cx="0" cy="0"/>
        </a:xfrm>
      </p:grpSpPr>
      <p:pic>
        <p:nvPicPr>
          <p:cNvPr id="20" name="Picture 19" descr="A blue text on a black background&#10;&#10;Description automatically generated">
            <a:extLst>
              <a:ext uri="{FF2B5EF4-FFF2-40B4-BE49-F238E27FC236}">
                <a16:creationId xmlns:a16="http://schemas.microsoft.com/office/drawing/2014/main" id="{60BB11E2-0EF7-8C5B-D852-0306BD7F5600}"/>
              </a:ext>
            </a:extLst>
          </p:cNvPr>
          <p:cNvPicPr>
            <a:picLocks noChangeAspect="1"/>
          </p:cNvPicPr>
          <p:nvPr/>
        </p:nvPicPr>
        <p:blipFill>
          <a:blip r:embed="rId2"/>
          <a:stretch>
            <a:fillRect/>
          </a:stretch>
        </p:blipFill>
        <p:spPr>
          <a:xfrm>
            <a:off x="9078012" y="6091887"/>
            <a:ext cx="3113988" cy="622797"/>
          </a:xfrm>
          <a:prstGeom prst="rect">
            <a:avLst/>
          </a:prstGeom>
        </p:spPr>
      </p:pic>
      <p:sp>
        <p:nvSpPr>
          <p:cNvPr id="5" name="TextBox 4">
            <a:extLst>
              <a:ext uri="{FF2B5EF4-FFF2-40B4-BE49-F238E27FC236}">
                <a16:creationId xmlns:a16="http://schemas.microsoft.com/office/drawing/2014/main" id="{2BB624C3-D5B4-8EA4-29E1-C999791040C3}"/>
              </a:ext>
            </a:extLst>
          </p:cNvPr>
          <p:cNvSpPr txBox="1"/>
          <p:nvPr/>
        </p:nvSpPr>
        <p:spPr>
          <a:xfrm>
            <a:off x="9153884" y="2961800"/>
            <a:ext cx="113277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solidFill>
                  <a:schemeClr val="bg1"/>
                </a:solidFill>
                <a:latin typeface="avenir"/>
              </a:rPr>
              <a:t>PICTURE</a:t>
            </a:r>
          </a:p>
        </p:txBody>
      </p:sp>
      <p:sp>
        <p:nvSpPr>
          <p:cNvPr id="6" name="Title 5">
            <a:extLst>
              <a:ext uri="{FF2B5EF4-FFF2-40B4-BE49-F238E27FC236}">
                <a16:creationId xmlns:a16="http://schemas.microsoft.com/office/drawing/2014/main" id="{BA8CA993-6CD8-2804-0A82-769A64EEF3B4}"/>
              </a:ext>
            </a:extLst>
          </p:cNvPr>
          <p:cNvSpPr>
            <a:spLocks noGrp="1"/>
          </p:cNvSpPr>
          <p:nvPr>
            <p:ph type="title"/>
          </p:nvPr>
        </p:nvSpPr>
        <p:spPr>
          <a:xfrm>
            <a:off x="838200" y="-333659"/>
            <a:ext cx="10515600" cy="1325563"/>
          </a:xfrm>
        </p:spPr>
        <p:txBody>
          <a:bodyPr>
            <a:normAutofit/>
          </a:bodyPr>
          <a:lstStyle/>
          <a:p>
            <a:r>
              <a:rPr lang="en-US" sz="6000" b="1" dirty="0">
                <a:solidFill>
                  <a:srgbClr val="009DD8"/>
                </a:solidFill>
                <a:latin typeface="Avenir Book"/>
                <a:cs typeface="Calibri"/>
              </a:rPr>
              <a:t>Broadband Mapping</a:t>
            </a:r>
            <a:endParaRPr lang="en-GB" sz="6000" b="1" dirty="0">
              <a:solidFill>
                <a:srgbClr val="009DD8"/>
              </a:solidFill>
              <a:latin typeface="Avenir Book"/>
              <a:cs typeface="Calibri"/>
            </a:endParaRPr>
          </a:p>
        </p:txBody>
      </p:sp>
      <p:sp>
        <p:nvSpPr>
          <p:cNvPr id="3" name="TextBox 1">
            <a:extLst>
              <a:ext uri="{FF2B5EF4-FFF2-40B4-BE49-F238E27FC236}">
                <a16:creationId xmlns:a16="http://schemas.microsoft.com/office/drawing/2014/main" id="{1B05EF6F-95C4-A609-C7C4-912C4E876088}"/>
              </a:ext>
            </a:extLst>
          </p:cNvPr>
          <p:cNvSpPr txBox="1"/>
          <p:nvPr/>
        </p:nvSpPr>
        <p:spPr>
          <a:xfrm>
            <a:off x="0" y="1105512"/>
            <a:ext cx="12032166" cy="6518964"/>
          </a:xfrm>
          <a:prstGeom prst="rect">
            <a:avLst/>
          </a:prstGeom>
          <a:noFill/>
        </p:spPr>
        <p:txBody>
          <a:bodyPr wrap="square" rtlCol="0">
            <a:spAutoFit/>
          </a:bodyPr>
          <a:lstStyle/>
          <a:p>
            <a:pPr marL="285750" indent="-285750" algn="just">
              <a:lnSpc>
                <a:spcPct val="107000"/>
              </a:lnSpc>
              <a:spcAft>
                <a:spcPts val="800"/>
              </a:spcAft>
              <a:buFont typeface="Wingdings" panose="05000000000000000000" pitchFamily="2" charset="2"/>
              <a:buChar char="q"/>
            </a:pPr>
            <a:r>
              <a:rPr lang="fr-FR" sz="1450" dirty="0">
                <a:effectLst/>
                <a:latin typeface="Aptos" panose="020B0004020202020204" pitchFamily="34" charset="0"/>
                <a:ea typeface="Aptos" panose="020B0004020202020204" pitchFamily="34" charset="0"/>
                <a:cs typeface="Times New Roman" panose="02020603050405020304" pitchFamily="18" charset="0"/>
              </a:rPr>
              <a:t>Données publiées sur la cartographie des infrastructures haut débit au Bénin</a:t>
            </a:r>
            <a:endParaRPr lang="fr-BJ" sz="1450" dirty="0">
              <a:effectLst/>
              <a:latin typeface="Aptos" panose="020B0004020202020204" pitchFamily="34" charset="0"/>
              <a:ea typeface="Aptos" panose="020B000402020202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fr-FR" sz="1450" dirty="0">
                <a:effectLst/>
                <a:latin typeface="Aptos" panose="020B0004020202020204" pitchFamily="34" charset="0"/>
                <a:ea typeface="Aptos" panose="020B0004020202020204" pitchFamily="34" charset="0"/>
                <a:cs typeface="Times New Roman" panose="02020603050405020304" pitchFamily="18" charset="0"/>
              </a:rPr>
              <a:t>Pylône : département, commune, arrondissement, coordonnées géographiques, nom du site, identifiant du site (ID du site), village/quartier de ville, hauteur du pylône, type de pylône, point d'implantation (toit d’immeuble ou au sol), propriétaire du site, site en partage (oui/pas encore/non éligible), date d'installation, date de la dernière maintenance du pylône, charge maximale, charge disponible, informations relatives aux équipements présents sur le pylône, leur hauteur et leurs propriétaires, informations relatives aux types d'énergie présents et disponibles</a:t>
            </a:r>
            <a:endParaRPr lang="en" sz="1450" dirty="0">
              <a:latin typeface="Aptos" panose="020B0004020202020204" pitchFamily="34" charset="0"/>
              <a:ea typeface="Aptos" panose="020B000402020202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 sz="1450" dirty="0">
                <a:latin typeface="Aptos" panose="020B0004020202020204" pitchFamily="34" charset="0"/>
                <a:ea typeface="Aptos" panose="020B0004020202020204" pitchFamily="34" charset="0"/>
                <a:cs typeface="Times New Roman" panose="02020603050405020304" pitchFamily="18" charset="0"/>
              </a:rPr>
              <a:t>Salle/shelter :  </a:t>
            </a:r>
            <a:r>
              <a:rPr lang="fr-FR" sz="1450" dirty="0">
                <a:effectLst/>
                <a:latin typeface="Aptos" panose="020B0004020202020204" pitchFamily="34" charset="0"/>
                <a:ea typeface="Aptos" panose="020B0004020202020204" pitchFamily="34" charset="0"/>
                <a:cs typeface="Times New Roman" panose="02020603050405020304" pitchFamily="18" charset="0"/>
              </a:rPr>
              <a:t>département, commune, arrondissement, coordonnées géographiques, nom du site, village/quartier de ville, propriétaire, infrastructures partagées (oui/non), surface totale, surface disponible, encombrement des équipements, climatisation (Oui/Non), informations relatives aux équipements présents sur le pylône, leurs hauteurs et leurs propriétaires, informations relatives aux types d'énergie présents et disponibles</a:t>
            </a:r>
            <a:endParaRPr lang="en" sz="1450" dirty="0">
              <a:latin typeface="Aptos" panose="020B0004020202020204" pitchFamily="34" charset="0"/>
              <a:ea typeface="Aptos" panose="020B000402020202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fr-FR" sz="1450" dirty="0">
                <a:effectLst/>
                <a:latin typeface="Aptos" panose="020B0004020202020204" pitchFamily="34" charset="0"/>
                <a:ea typeface="Aptos" panose="020B0004020202020204" pitchFamily="34" charset="0"/>
                <a:cs typeface="Times New Roman" panose="02020603050405020304" pitchFamily="18" charset="0"/>
              </a:rPr>
              <a:t>Point de présence optique (réseau d'accès à fibre optique) : Point de présence optique, coordonnées géographiques</a:t>
            </a:r>
            <a:endParaRPr lang="fr-FR" sz="1450" dirty="0">
              <a:latin typeface="Aptos" panose="020B0004020202020204" pitchFamily="34" charset="0"/>
              <a:ea typeface="Aptos" panose="020B000402020202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fr-FR" sz="1450" dirty="0">
                <a:effectLst/>
                <a:latin typeface="Aptos" panose="020B0004020202020204" pitchFamily="34" charset="0"/>
                <a:ea typeface="Aptos" panose="020B0004020202020204" pitchFamily="34" charset="0"/>
                <a:cs typeface="Times New Roman" panose="02020603050405020304" pitchFamily="18" charset="0"/>
              </a:rPr>
              <a:t>Informations relatives aux rayonnements non ionisants</a:t>
            </a:r>
            <a:endParaRPr lang="fr-FR" sz="1450" dirty="0">
              <a:latin typeface="Aptos" panose="020B0004020202020204" pitchFamily="34" charset="0"/>
              <a:ea typeface="Aptos" panose="020B000402020202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fr-FR" sz="1450" dirty="0">
                <a:effectLst/>
                <a:latin typeface="Aptos" panose="020B0004020202020204" pitchFamily="34" charset="0"/>
                <a:ea typeface="Aptos" panose="020B0004020202020204" pitchFamily="34" charset="0"/>
                <a:cs typeface="Times New Roman" panose="02020603050405020304" pitchFamily="18" charset="0"/>
              </a:rPr>
              <a:t>Informations relatives aux câbles sous-marins</a:t>
            </a:r>
            <a:endParaRPr lang="fr-FR" sz="1450" dirty="0">
              <a:latin typeface="Aptos" panose="020B0004020202020204" pitchFamily="34" charset="0"/>
              <a:ea typeface="Aptos" panose="020B000402020202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fr-FR" sz="1450" dirty="0">
                <a:effectLst/>
                <a:latin typeface="Aptos" panose="020B0004020202020204" pitchFamily="34" charset="0"/>
                <a:ea typeface="Aptos" panose="020B0004020202020204" pitchFamily="34" charset="0"/>
                <a:cs typeface="Times New Roman" panose="02020603050405020304" pitchFamily="18" charset="0"/>
              </a:rPr>
              <a:t>Informations relatives au point d'échange Internet</a:t>
            </a:r>
            <a:endParaRPr lang="fr-FR" sz="1450" dirty="0">
              <a:latin typeface="Aptos" panose="020B0004020202020204" pitchFamily="34" charset="0"/>
              <a:ea typeface="Aptos" panose="020B000402020202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fr-FR" sz="1450" dirty="0">
                <a:effectLst/>
                <a:latin typeface="Aptos" panose="020B0004020202020204" pitchFamily="34" charset="0"/>
                <a:ea typeface="Aptos" panose="020B0004020202020204" pitchFamily="34" charset="0"/>
                <a:cs typeface="Times New Roman" panose="02020603050405020304" pitchFamily="18" charset="0"/>
              </a:rPr>
              <a:t>Informations relatives au réseau de transmission à fibre optique y compris la carte géoréférencée</a:t>
            </a:r>
            <a:endParaRPr lang="fr-BJ" sz="1450" dirty="0">
              <a:effectLst/>
              <a:latin typeface="Aptos" panose="020B0004020202020204" pitchFamily="34" charset="0"/>
              <a:ea typeface="Aptos" panose="020B000402020202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q"/>
            </a:pPr>
            <a:r>
              <a:rPr lang="fr-FR" sz="1450" dirty="0">
                <a:effectLst/>
                <a:latin typeface="Aptos" panose="020B0004020202020204" pitchFamily="34" charset="0"/>
                <a:ea typeface="Aptos" panose="020B0004020202020204" pitchFamily="34" charset="0"/>
                <a:cs typeface="Times New Roman" panose="02020603050405020304" pitchFamily="18" charset="0"/>
              </a:rPr>
              <a:t>Comment les données sont collectées : Les opérateurs envoient les informations selon un modèle prédéfini. Nous pouvons également leur demander de remplir un formulaire sur la plateforme. Une fois les informations reçues, nous les validons avant leur chargement.</a:t>
            </a:r>
          </a:p>
          <a:p>
            <a:pPr marL="285750" indent="-285750" algn="just">
              <a:lnSpc>
                <a:spcPct val="107000"/>
              </a:lnSpc>
              <a:spcAft>
                <a:spcPts val="800"/>
              </a:spcAft>
              <a:buFont typeface="Wingdings" panose="05000000000000000000" pitchFamily="2" charset="2"/>
              <a:buChar char="q"/>
            </a:pPr>
            <a:r>
              <a:rPr lang="fr-FR" sz="1450" dirty="0">
                <a:latin typeface="Aptos" panose="020B0004020202020204" pitchFamily="34" charset="0"/>
                <a:ea typeface="Aptos" panose="020B0004020202020204" pitchFamily="34" charset="0"/>
                <a:cs typeface="Times New Roman" panose="02020603050405020304" pitchFamily="18" charset="0"/>
              </a:rPr>
              <a:t> </a:t>
            </a:r>
            <a:r>
              <a:rPr lang="fr-FR" sz="1450" dirty="0">
                <a:latin typeface="Aptos" panose="020B0004020202020204" pitchFamily="34" charset="0"/>
                <a:cs typeface="Times New Roman" panose="02020603050405020304" pitchFamily="18" charset="0"/>
              </a:rPr>
              <a:t>Les données de couverture  3G et 4G (obtenues à partir des cartes de couverture envoyées par les opérateurs)</a:t>
            </a:r>
          </a:p>
          <a:p>
            <a:pPr algn="just">
              <a:lnSpc>
                <a:spcPct val="107000"/>
              </a:lnSpc>
              <a:spcAft>
                <a:spcPts val="800"/>
              </a:spcAft>
            </a:pPr>
            <a:endParaRPr lang="fr-BJ" sz="1800" dirty="0">
              <a:effectLst/>
              <a:latin typeface="Aptos" panose="020B0004020202020204" pitchFamily="34" charset="0"/>
              <a:ea typeface="Aptos" panose="020B0004020202020204" pitchFamily="34" charset="0"/>
              <a:cs typeface="Times New Roman" panose="02020603050405020304" pitchFamily="18" charset="0"/>
            </a:endParaRPr>
          </a:p>
          <a:p>
            <a:endParaRPr lang="en" sz="1050" dirty="0">
              <a:effectLst/>
              <a:latin typeface="Aptos" panose="020B0004020202020204" pitchFamily="34" charset="0"/>
              <a:ea typeface="Aptos" panose="020B0004020202020204" pitchFamily="34" charset="0"/>
              <a:cs typeface="Times New Roman" panose="02020603050405020304" pitchFamily="18" charset="0"/>
            </a:endParaRPr>
          </a:p>
          <a:p>
            <a:endParaRPr lang="en" sz="1100" dirty="0">
              <a:effectLst/>
              <a:latin typeface="Aptos" panose="020B0004020202020204" pitchFamily="34" charset="0"/>
              <a:ea typeface="Aptos" panose="020B0004020202020204" pitchFamily="34" charset="0"/>
              <a:cs typeface="Times New Roman" panose="02020603050405020304" pitchFamily="18" charset="0"/>
            </a:endParaRPr>
          </a:p>
          <a:p>
            <a:endParaRPr lang="fr-BJ" sz="18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034727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32DA4-98BD-07A9-571F-DA265C76D55E}"/>
            </a:ext>
          </a:extLst>
        </p:cNvPr>
        <p:cNvGrpSpPr/>
        <p:nvPr/>
      </p:nvGrpSpPr>
      <p:grpSpPr>
        <a:xfrm>
          <a:off x="0" y="0"/>
          <a:ext cx="0" cy="0"/>
          <a:chOff x="0" y="0"/>
          <a:chExt cx="0" cy="0"/>
        </a:xfrm>
      </p:grpSpPr>
      <p:pic>
        <p:nvPicPr>
          <p:cNvPr id="20" name="Picture 19" descr="A blue text on a black background&#10;&#10;Description automatically generated">
            <a:extLst>
              <a:ext uri="{FF2B5EF4-FFF2-40B4-BE49-F238E27FC236}">
                <a16:creationId xmlns:a16="http://schemas.microsoft.com/office/drawing/2014/main" id="{00C2B567-DBA8-7E4B-6AA8-90140EFFD2F9}"/>
              </a:ext>
            </a:extLst>
          </p:cNvPr>
          <p:cNvPicPr>
            <a:picLocks noChangeAspect="1"/>
          </p:cNvPicPr>
          <p:nvPr/>
        </p:nvPicPr>
        <p:blipFill>
          <a:blip r:embed="rId2"/>
          <a:stretch>
            <a:fillRect/>
          </a:stretch>
        </p:blipFill>
        <p:spPr>
          <a:xfrm>
            <a:off x="9078012" y="6091887"/>
            <a:ext cx="3113988" cy="622797"/>
          </a:xfrm>
          <a:prstGeom prst="rect">
            <a:avLst/>
          </a:prstGeom>
        </p:spPr>
      </p:pic>
      <p:sp>
        <p:nvSpPr>
          <p:cNvPr id="5" name="TextBox 4">
            <a:extLst>
              <a:ext uri="{FF2B5EF4-FFF2-40B4-BE49-F238E27FC236}">
                <a16:creationId xmlns:a16="http://schemas.microsoft.com/office/drawing/2014/main" id="{E4AA50BC-8C6C-5501-CDE8-6D6AEA76FAF1}"/>
              </a:ext>
            </a:extLst>
          </p:cNvPr>
          <p:cNvSpPr txBox="1"/>
          <p:nvPr/>
        </p:nvSpPr>
        <p:spPr>
          <a:xfrm>
            <a:off x="9153884" y="2961800"/>
            <a:ext cx="113277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solidFill>
                  <a:schemeClr val="bg1"/>
                </a:solidFill>
                <a:latin typeface="avenir"/>
              </a:rPr>
              <a:t>PICTURE</a:t>
            </a:r>
          </a:p>
        </p:txBody>
      </p:sp>
      <p:sp>
        <p:nvSpPr>
          <p:cNvPr id="6" name="Title 5">
            <a:extLst>
              <a:ext uri="{FF2B5EF4-FFF2-40B4-BE49-F238E27FC236}">
                <a16:creationId xmlns:a16="http://schemas.microsoft.com/office/drawing/2014/main" id="{F3685C00-94D1-F383-8CEA-CE8362834A61}"/>
              </a:ext>
            </a:extLst>
          </p:cNvPr>
          <p:cNvSpPr>
            <a:spLocks noGrp="1"/>
          </p:cNvSpPr>
          <p:nvPr>
            <p:ph type="title"/>
          </p:nvPr>
        </p:nvSpPr>
        <p:spPr>
          <a:xfrm>
            <a:off x="838200" y="-179033"/>
            <a:ext cx="10515600" cy="1325563"/>
          </a:xfrm>
        </p:spPr>
        <p:txBody>
          <a:bodyPr>
            <a:normAutofit/>
          </a:bodyPr>
          <a:lstStyle/>
          <a:p>
            <a:r>
              <a:rPr lang="en-US" sz="6000" b="1" dirty="0">
                <a:solidFill>
                  <a:srgbClr val="009DD8"/>
                </a:solidFill>
                <a:latin typeface="Avenir Book"/>
                <a:cs typeface="Calibri"/>
              </a:rPr>
              <a:t>Broadband Mapping Systems</a:t>
            </a:r>
            <a:endParaRPr lang="en-GB" sz="6000" b="1" dirty="0">
              <a:solidFill>
                <a:srgbClr val="009DD8"/>
              </a:solidFill>
              <a:latin typeface="Avenir Book"/>
              <a:cs typeface="Calibri"/>
            </a:endParaRPr>
          </a:p>
        </p:txBody>
      </p:sp>
      <p:sp>
        <p:nvSpPr>
          <p:cNvPr id="3" name="TextBox 1">
            <a:extLst>
              <a:ext uri="{FF2B5EF4-FFF2-40B4-BE49-F238E27FC236}">
                <a16:creationId xmlns:a16="http://schemas.microsoft.com/office/drawing/2014/main" id="{6C0114D5-693A-B76D-D9D8-31166ED8F73D}"/>
              </a:ext>
            </a:extLst>
          </p:cNvPr>
          <p:cNvSpPr txBox="1"/>
          <p:nvPr/>
        </p:nvSpPr>
        <p:spPr>
          <a:xfrm>
            <a:off x="79295" y="1146530"/>
            <a:ext cx="12061903" cy="5145383"/>
          </a:xfrm>
          <a:prstGeom prst="rect">
            <a:avLst/>
          </a:prstGeom>
          <a:noFill/>
        </p:spPr>
        <p:txBody>
          <a:bodyPr wrap="square" rtlCol="0">
            <a:spAutoFit/>
          </a:bodyPr>
          <a:lstStyle/>
          <a:p>
            <a:pPr algn="just">
              <a:lnSpc>
                <a:spcPct val="107000"/>
              </a:lnSpc>
              <a:spcAft>
                <a:spcPts val="800"/>
              </a:spcAft>
            </a:pPr>
            <a:r>
              <a:rPr lang="fr-FR" dirty="0">
                <a:latin typeface="Aptos" panose="020B0004020202020204" pitchFamily="34" charset="0"/>
                <a:ea typeface="Aptos" panose="020B0004020202020204" pitchFamily="34" charset="0"/>
                <a:cs typeface="Times New Roman" panose="02020603050405020304" pitchFamily="18" charset="0"/>
              </a:rPr>
              <a:t>Les données de couverture mobile (2G, 3G, et 4G) sont accessibles au public sur une plateforme dénommée ATLAS DE COUVERTURE (</a:t>
            </a:r>
            <a:r>
              <a:rPr lang="fr-FR" b="1" dirty="0">
                <a:latin typeface="Aptos" panose="020B0004020202020204" pitchFamily="34" charset="0"/>
                <a:ea typeface="Aptos" panose="020B0004020202020204" pitchFamily="34" charset="0"/>
                <a:cs typeface="Times New Roman" panose="02020603050405020304" pitchFamily="18" charset="0"/>
              </a:rPr>
              <a:t>https://atlas.arcep.bj</a:t>
            </a:r>
            <a:r>
              <a:rPr lang="fr-FR" dirty="0">
                <a:latin typeface="Aptos" panose="020B0004020202020204" pitchFamily="34" charset="0"/>
                <a:ea typeface="Aptos" panose="020B0004020202020204" pitchFamily="34" charset="0"/>
                <a:cs typeface="Times New Roman" panose="02020603050405020304" pitchFamily="18" charset="0"/>
              </a:rPr>
              <a:t>)</a:t>
            </a:r>
            <a:endParaRPr lang="fr-FR" sz="18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buNone/>
            </a:pPr>
            <a:r>
              <a:rPr lang="fr-FR" sz="1800" dirty="0">
                <a:effectLst/>
                <a:latin typeface="Aptos" panose="020B0004020202020204" pitchFamily="34" charset="0"/>
                <a:ea typeface="Aptos" panose="020B0004020202020204" pitchFamily="34" charset="0"/>
                <a:cs typeface="Times New Roman" panose="02020603050405020304" pitchFamily="18" charset="0"/>
              </a:rPr>
              <a:t>Les informations de la plateforme des infrastructures (PUGIT: </a:t>
            </a:r>
            <a:r>
              <a:rPr lang="fr-FR" sz="1800" b="1" dirty="0">
                <a:effectLst/>
                <a:latin typeface="Aptos" panose="020B0004020202020204" pitchFamily="34" charset="0"/>
                <a:ea typeface="Aptos" panose="020B0004020202020204" pitchFamily="34" charset="0"/>
                <a:cs typeface="Times New Roman" panose="02020603050405020304" pitchFamily="18" charset="0"/>
              </a:rPr>
              <a:t>https://pugit.arcep.bj</a:t>
            </a:r>
            <a:r>
              <a:rPr lang="fr-FR" sz="1800" dirty="0">
                <a:effectLst/>
                <a:latin typeface="Aptos" panose="020B0004020202020204" pitchFamily="34" charset="0"/>
                <a:ea typeface="Aptos" panose="020B0004020202020204" pitchFamily="34" charset="0"/>
                <a:cs typeface="Times New Roman" panose="02020603050405020304" pitchFamily="18" charset="0"/>
              </a:rPr>
              <a:t>) accessibles au public sans mot de passe ni nom d'utilisateur concernent les informations relatives aux rayonnements non ionisants.</a:t>
            </a:r>
            <a:endParaRPr lang="fr-BJ" sz="18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buNone/>
            </a:pPr>
            <a:r>
              <a:rPr lang="fr-FR" sz="1800" dirty="0">
                <a:effectLst/>
                <a:latin typeface="Aptos" panose="020B0004020202020204" pitchFamily="34" charset="0"/>
                <a:ea typeface="Aptos" panose="020B0004020202020204" pitchFamily="34" charset="0"/>
                <a:cs typeface="Times New Roman" panose="02020603050405020304" pitchFamily="18" charset="0"/>
              </a:rPr>
              <a:t>Les autres informations sont accessibles aux opérateurs avec un mot de passe et un nom d'utilisateur.</a:t>
            </a:r>
            <a:endParaRPr lang="fr-BJ" sz="18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buNone/>
            </a:pPr>
            <a:r>
              <a:rPr lang="fr-FR" sz="1800" dirty="0">
                <a:effectLst/>
                <a:latin typeface="Aptos" panose="020B0004020202020204" pitchFamily="34" charset="0"/>
                <a:ea typeface="Aptos" panose="020B0004020202020204" pitchFamily="34" charset="0"/>
                <a:cs typeface="Times New Roman" panose="02020603050405020304" pitchFamily="18" charset="0"/>
              </a:rPr>
              <a:t>Opportunités :</a:t>
            </a:r>
            <a:endParaRPr lang="fr-BJ" sz="18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buNone/>
            </a:pPr>
            <a:r>
              <a:rPr lang="fr-FR" sz="1800" dirty="0">
                <a:effectLst/>
                <a:latin typeface="Aptos" panose="020B0004020202020204" pitchFamily="34" charset="0"/>
                <a:ea typeface="Aptos" panose="020B0004020202020204" pitchFamily="34" charset="0"/>
                <a:cs typeface="Times New Roman" panose="02020603050405020304" pitchFamily="18" charset="0"/>
              </a:rPr>
              <a:t>La plateforme de cartographie des infrastructures permet aux opérateurs de connaître la disponibilité des infrastructures afin de soumettre leurs demandes de partage.</a:t>
            </a:r>
            <a:endParaRPr lang="fr-BJ" sz="18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buNone/>
            </a:pPr>
            <a:r>
              <a:rPr lang="fr-FR" sz="1800" dirty="0">
                <a:effectLst/>
                <a:latin typeface="Aptos" panose="020B0004020202020204" pitchFamily="34" charset="0"/>
                <a:ea typeface="Aptos" panose="020B0004020202020204" pitchFamily="34" charset="0"/>
                <a:cs typeface="Times New Roman" panose="02020603050405020304" pitchFamily="18" charset="0"/>
              </a:rPr>
              <a:t>La plateforme permet aux utilisateurs d'accéder aux informations relatives aux rayonnements non ionisants.</a:t>
            </a:r>
          </a:p>
          <a:p>
            <a:pPr algn="just">
              <a:lnSpc>
                <a:spcPct val="107000"/>
              </a:lnSpc>
              <a:spcAft>
                <a:spcPts val="800"/>
              </a:spcAft>
              <a:buNone/>
            </a:pPr>
            <a:r>
              <a:rPr lang="fr-FR" sz="1800" dirty="0">
                <a:effectLst/>
                <a:latin typeface="Aptos" panose="020B0004020202020204" pitchFamily="34" charset="0"/>
                <a:ea typeface="Aptos" panose="020B0004020202020204" pitchFamily="34" charset="0"/>
                <a:cs typeface="Times New Roman" panose="02020603050405020304" pitchFamily="18" charset="0"/>
              </a:rPr>
              <a:t>Défis :</a:t>
            </a:r>
            <a:endParaRPr lang="fr-BJ" sz="18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buNone/>
            </a:pPr>
            <a:r>
              <a:rPr lang="fr-FR" sz="1800" dirty="0">
                <a:effectLst/>
                <a:latin typeface="Aptos" panose="020B0004020202020204" pitchFamily="34" charset="0"/>
                <a:ea typeface="Aptos" panose="020B0004020202020204" pitchFamily="34" charset="0"/>
                <a:cs typeface="Times New Roman" panose="02020603050405020304" pitchFamily="18" charset="0"/>
              </a:rPr>
              <a:t>Les opérateurs ne transmettent pas les informations à temps, ne les transmettent pas toutes ou ne respectent pas le </a:t>
            </a:r>
            <a:r>
              <a:rPr lang="fr-FR" sz="1800" dirty="0" err="1">
                <a:effectLst/>
                <a:latin typeface="Aptos" panose="020B0004020202020204" pitchFamily="34" charset="0"/>
                <a:ea typeface="Aptos" panose="020B0004020202020204" pitchFamily="34" charset="0"/>
                <a:cs typeface="Times New Roman" panose="02020603050405020304" pitchFamily="18" charset="0"/>
              </a:rPr>
              <a:t>template</a:t>
            </a:r>
            <a:r>
              <a:rPr lang="fr-FR" sz="1800" dirty="0">
                <a:effectLst/>
                <a:latin typeface="Aptos" panose="020B0004020202020204" pitchFamily="34" charset="0"/>
                <a:ea typeface="Aptos" panose="020B0004020202020204" pitchFamily="34" charset="0"/>
                <a:cs typeface="Times New Roman" panose="02020603050405020304" pitchFamily="18" charset="0"/>
              </a:rPr>
              <a:t> prédéfini.</a:t>
            </a:r>
            <a:endParaRPr lang="fr-BJ" sz="18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fr-FR" sz="1800" dirty="0">
                <a:effectLst/>
                <a:latin typeface="Aptos" panose="020B0004020202020204" pitchFamily="34" charset="0"/>
                <a:ea typeface="Aptos" panose="020B0004020202020204" pitchFamily="34" charset="0"/>
                <a:cs typeface="Times New Roman" panose="02020603050405020304" pitchFamily="18" charset="0"/>
              </a:rPr>
              <a:t>La mise à jour des informations sur la plateforme peut échouer, affichant une erreur à corriger.</a:t>
            </a:r>
            <a:endParaRPr lang="fr-BJ" sz="18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808093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B8E974-9477-9A01-D368-245E25FE4709}"/>
            </a:ext>
          </a:extLst>
        </p:cNvPr>
        <p:cNvGrpSpPr/>
        <p:nvPr/>
      </p:nvGrpSpPr>
      <p:grpSpPr>
        <a:xfrm>
          <a:off x="0" y="0"/>
          <a:ext cx="0" cy="0"/>
          <a:chOff x="0" y="0"/>
          <a:chExt cx="0" cy="0"/>
        </a:xfrm>
      </p:grpSpPr>
      <p:pic>
        <p:nvPicPr>
          <p:cNvPr id="20" name="Picture 19" descr="A blue text on a black background&#10;&#10;Description automatically generated">
            <a:extLst>
              <a:ext uri="{FF2B5EF4-FFF2-40B4-BE49-F238E27FC236}">
                <a16:creationId xmlns:a16="http://schemas.microsoft.com/office/drawing/2014/main" id="{5A2BCEFD-5723-F0C1-4864-9BDC2FB722D5}"/>
              </a:ext>
            </a:extLst>
          </p:cNvPr>
          <p:cNvPicPr>
            <a:picLocks noChangeAspect="1"/>
          </p:cNvPicPr>
          <p:nvPr/>
        </p:nvPicPr>
        <p:blipFill>
          <a:blip r:embed="rId2"/>
          <a:stretch>
            <a:fillRect/>
          </a:stretch>
        </p:blipFill>
        <p:spPr>
          <a:xfrm>
            <a:off x="9078012" y="6091887"/>
            <a:ext cx="3113988" cy="622797"/>
          </a:xfrm>
          <a:prstGeom prst="rect">
            <a:avLst/>
          </a:prstGeom>
        </p:spPr>
      </p:pic>
      <p:sp>
        <p:nvSpPr>
          <p:cNvPr id="5" name="TextBox 4">
            <a:extLst>
              <a:ext uri="{FF2B5EF4-FFF2-40B4-BE49-F238E27FC236}">
                <a16:creationId xmlns:a16="http://schemas.microsoft.com/office/drawing/2014/main" id="{5800EBCF-5A12-B063-7498-C6D5BD5E3B2D}"/>
              </a:ext>
            </a:extLst>
          </p:cNvPr>
          <p:cNvSpPr txBox="1"/>
          <p:nvPr/>
        </p:nvSpPr>
        <p:spPr>
          <a:xfrm>
            <a:off x="9153884" y="2961800"/>
            <a:ext cx="113277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solidFill>
                  <a:schemeClr val="bg1"/>
                </a:solidFill>
                <a:latin typeface="avenir"/>
              </a:rPr>
              <a:t>PICTURE</a:t>
            </a:r>
          </a:p>
        </p:txBody>
      </p:sp>
      <p:sp>
        <p:nvSpPr>
          <p:cNvPr id="6" name="Title 5">
            <a:extLst>
              <a:ext uri="{FF2B5EF4-FFF2-40B4-BE49-F238E27FC236}">
                <a16:creationId xmlns:a16="http://schemas.microsoft.com/office/drawing/2014/main" id="{9F7ADA1E-91AB-4E69-4B19-9F9E8690EC36}"/>
              </a:ext>
            </a:extLst>
          </p:cNvPr>
          <p:cNvSpPr>
            <a:spLocks noGrp="1"/>
          </p:cNvSpPr>
          <p:nvPr>
            <p:ph type="title"/>
          </p:nvPr>
        </p:nvSpPr>
        <p:spPr>
          <a:xfrm>
            <a:off x="838200" y="-245535"/>
            <a:ext cx="10515600" cy="1115755"/>
          </a:xfrm>
        </p:spPr>
        <p:txBody>
          <a:bodyPr>
            <a:normAutofit/>
          </a:bodyPr>
          <a:lstStyle/>
          <a:p>
            <a:r>
              <a:rPr lang="en-US" sz="6000" b="1" dirty="0">
                <a:solidFill>
                  <a:srgbClr val="009DD8"/>
                </a:solidFill>
                <a:latin typeface="Avenir Book"/>
                <a:cs typeface="Calibri"/>
              </a:rPr>
              <a:t>Broadband coverage</a:t>
            </a:r>
            <a:endParaRPr lang="en-GB" sz="6000" b="1" dirty="0">
              <a:solidFill>
                <a:srgbClr val="009DD8"/>
              </a:solidFill>
              <a:latin typeface="Avenir Book"/>
              <a:cs typeface="Calibri"/>
            </a:endParaRPr>
          </a:p>
        </p:txBody>
      </p:sp>
      <p:sp>
        <p:nvSpPr>
          <p:cNvPr id="2" name="TextBox 1">
            <a:extLst>
              <a:ext uri="{FF2B5EF4-FFF2-40B4-BE49-F238E27FC236}">
                <a16:creationId xmlns:a16="http://schemas.microsoft.com/office/drawing/2014/main" id="{666CC4A6-4C30-88E0-8A35-ABD4129075F5}"/>
              </a:ext>
            </a:extLst>
          </p:cNvPr>
          <p:cNvSpPr txBox="1"/>
          <p:nvPr/>
        </p:nvSpPr>
        <p:spPr>
          <a:xfrm>
            <a:off x="194733" y="785556"/>
            <a:ext cx="11997267" cy="2031325"/>
          </a:xfrm>
          <a:prstGeom prst="rect">
            <a:avLst/>
          </a:prstGeom>
          <a:noFill/>
        </p:spPr>
        <p:txBody>
          <a:bodyPr wrap="square" rtlCol="0">
            <a:spAutoFit/>
          </a:bodyPr>
          <a:lstStyle/>
          <a:p>
            <a:endParaRPr lang="en-US" dirty="0"/>
          </a:p>
          <a:p>
            <a:r>
              <a:rPr lang="en-US" dirty="0"/>
              <a:t>-    L’ARCEP BENIN </a:t>
            </a:r>
            <a:r>
              <a:rPr lang="en-US" dirty="0" err="1"/>
              <a:t>collecte</a:t>
            </a:r>
            <a:r>
              <a:rPr lang="en-US" dirty="0"/>
              <a:t> les données de couverture </a:t>
            </a:r>
            <a:r>
              <a:rPr lang="en-US" dirty="0" err="1"/>
              <a:t>auprès</a:t>
            </a:r>
            <a:r>
              <a:rPr lang="en-US" dirty="0"/>
              <a:t> des </a:t>
            </a:r>
            <a:r>
              <a:rPr lang="en-US" dirty="0" err="1"/>
              <a:t>opérateurs</a:t>
            </a:r>
            <a:endParaRPr lang="en-US" dirty="0"/>
          </a:p>
          <a:p>
            <a:pPr marL="285750" indent="-285750">
              <a:buFontTx/>
              <a:buChar char="-"/>
            </a:pPr>
            <a:r>
              <a:rPr lang="fr-FR" dirty="0">
                <a:latin typeface="Calibri" panose="020F0502020204030204" pitchFamily="34" charset="0"/>
                <a:ea typeface="Times New Roman" panose="02020603050405020304" pitchFamily="18" charset="0"/>
              </a:rPr>
              <a:t>Ces données sont collectées par déclaration des opérateurs et par des a</a:t>
            </a:r>
            <a:r>
              <a:rPr lang="fr-FR" sz="1800" dirty="0">
                <a:effectLst/>
                <a:latin typeface="Calibri" panose="020F0502020204030204" pitchFamily="34" charset="0"/>
                <a:ea typeface="Times New Roman" panose="02020603050405020304" pitchFamily="18" charset="0"/>
              </a:rPr>
              <a:t>udits sur le terrain et vérifications indépendantes</a:t>
            </a:r>
          </a:p>
          <a:p>
            <a:pPr marL="285750" indent="-285750">
              <a:buFontTx/>
              <a:buChar char="-"/>
            </a:pPr>
            <a:r>
              <a:rPr lang="fr-FR" dirty="0">
                <a:latin typeface="Calibri" panose="020F0502020204030204" pitchFamily="34" charset="0"/>
              </a:rPr>
              <a:t>Les données de couverture sont publiées pour consultation publique</a:t>
            </a:r>
            <a:endParaRPr lang="en-US" dirty="0"/>
          </a:p>
          <a:p>
            <a:endParaRPr lang="en-US" dirty="0"/>
          </a:p>
          <a:p>
            <a:endParaRPr lang="en-US" dirty="0"/>
          </a:p>
          <a:p>
            <a:endParaRPr lang="en-GB" dirty="0"/>
          </a:p>
        </p:txBody>
      </p:sp>
    </p:spTree>
    <p:extLst>
      <p:ext uri="{BB962C8B-B14F-4D97-AF65-F5344CB8AC3E}">
        <p14:creationId xmlns:p14="http://schemas.microsoft.com/office/powerpoint/2010/main" val="16744858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1E61AAD99A901438D9BC061B6D8E5BF" ma:contentTypeVersion="4" ma:contentTypeDescription="Create a new document." ma:contentTypeScope="" ma:versionID="098befd53edc140e6a38b8b5e7e076b7">
  <xsd:schema xmlns:xsd="http://www.w3.org/2001/XMLSchema" xmlns:xs="http://www.w3.org/2001/XMLSchema" xmlns:p="http://schemas.microsoft.com/office/2006/metadata/properties" xmlns:ns2="7bbce149-ba0e-4c7d-b138-75737535ebd3" targetNamespace="http://schemas.microsoft.com/office/2006/metadata/properties" ma:root="true" ma:fieldsID="072f68eb08736e4a615e48af1997bbbd" ns2:_="">
    <xsd:import namespace="7bbce149-ba0e-4c7d-b138-75737535ebd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bce149-ba0e-4c7d-b138-75737535eb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489579F-66C8-49DD-B5BA-5C739ACC748E}">
  <ds:schemaRefs>
    <ds:schemaRef ds:uri="http://schemas.microsoft.com/sharepoint/v3/contenttype/forms"/>
  </ds:schemaRefs>
</ds:datastoreItem>
</file>

<file path=customXml/itemProps2.xml><?xml version="1.0" encoding="utf-8"?>
<ds:datastoreItem xmlns:ds="http://schemas.openxmlformats.org/officeDocument/2006/customXml" ds:itemID="{A81D3316-0A8A-4DD9-B11D-A8C664A4C46B}">
  <ds:schemaRefs>
    <ds:schemaRef ds:uri="7bbce149-ba0e-4c7d-b138-75737535ebd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BD04F94-A542-427E-B92F-C5A581A878CF}">
  <ds:schemaRefs>
    <ds:schemaRef ds:uri="1852a250-d143-4d1f-8398-96554ba0ccbc"/>
    <ds:schemaRef ds:uri="2070225d-f8cc-45f8-ade6-a00ef6a38cd3"/>
    <ds:schemaRef ds:uri="ad7bcb22-7a6b-4757-9a03-b66ef93c84c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12528</TotalTime>
  <Words>1008</Words>
  <Application>Microsoft Office PowerPoint</Application>
  <PresentationFormat>Grand écran</PresentationFormat>
  <Paragraphs>64</Paragraphs>
  <Slides>10</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10</vt:i4>
      </vt:variant>
    </vt:vector>
  </HeadingPairs>
  <TitlesOfParts>
    <vt:vector size="19" baseType="lpstr">
      <vt:lpstr>Aptos</vt:lpstr>
      <vt:lpstr>Aptos Display</vt:lpstr>
      <vt:lpstr>Arial</vt:lpstr>
      <vt:lpstr>avenir</vt:lpstr>
      <vt:lpstr>Avenir Book</vt:lpstr>
      <vt:lpstr>Calibri</vt:lpstr>
      <vt:lpstr>Symbol</vt:lpstr>
      <vt:lpstr>Wingdings</vt:lpstr>
      <vt:lpstr>Office Theme</vt:lpstr>
      <vt:lpstr>Présentation PowerPoint</vt:lpstr>
      <vt:lpstr>Présentation PowerPoint</vt:lpstr>
      <vt:lpstr>Introduction</vt:lpstr>
      <vt:lpstr>Introduction</vt:lpstr>
      <vt:lpstr>Policy frameworks</vt:lpstr>
      <vt:lpstr>Policy frameworks (end)</vt:lpstr>
      <vt:lpstr>Broadband Mapping</vt:lpstr>
      <vt:lpstr>Broadband Mapping Systems</vt:lpstr>
      <vt:lpstr>Broadband coverage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 Support to Africa’s National Broadband Mapping Systems (Africa-BB-Maps)</dc:title>
  <dc:creator>Isabella Rinaldi</dc:creator>
  <cp:lastModifiedBy>Amos MAGNONFINON</cp:lastModifiedBy>
  <cp:revision>88</cp:revision>
  <dcterms:created xsi:type="dcterms:W3CDTF">2024-10-31T21:56:45Z</dcterms:created>
  <dcterms:modified xsi:type="dcterms:W3CDTF">2025-03-26T15:33:19Z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0x010100D1E61AAD99A901438D9BC061B6D8E5BF</vt:lpwstr>
  </property>
  <property fmtid="{D5CDD505-2E9C-101B-9397-08002B2CF9AE}" pid="3" name="MediaServiceImageTags">
    <vt:lpwstr/>
  </property>
</Properties>
</file>