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2"/>
  </p:sldMasterIdLst>
  <p:notesMasterIdLst>
    <p:notesMasterId r:id="rId22"/>
  </p:notesMasterIdLst>
  <p:handoutMasterIdLst>
    <p:handoutMasterId r:id="rId23"/>
  </p:handoutMasterIdLst>
  <p:sldIdLst>
    <p:sldId id="268" r:id="rId13"/>
    <p:sldId id="277" r:id="rId14"/>
    <p:sldId id="300" r:id="rId15"/>
    <p:sldId id="298" r:id="rId16"/>
    <p:sldId id="299" r:id="rId17"/>
    <p:sldId id="302" r:id="rId18"/>
    <p:sldId id="278" r:id="rId19"/>
    <p:sldId id="301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1A6BFC-ED84-4D2F-ED62-062F751276BE}" name="Paule Renée LASME" initials="ML" userId="S::lasme.paulerenee@artci.ci::ad3264fe-4d3f-4027-9730-290047c950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E2E"/>
    <a:srgbClr val="EEC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61"/>
    <p:restoredTop sz="96405"/>
  </p:normalViewPr>
  <p:slideViewPr>
    <p:cSldViewPr snapToGrid="0">
      <p:cViewPr varScale="1">
        <p:scale>
          <a:sx n="63" d="100"/>
          <a:sy n="63" d="100"/>
        </p:scale>
        <p:origin x="16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40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5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customXml" Target="../customXml/item10.xml"/><Relationship Id="rId19" Type="http://schemas.openxmlformats.org/officeDocument/2006/relationships/slide" Target="slides/slide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CD919-6222-4C06-B89B-97954B8A8A1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88E2EE6-CF70-4CCF-8A70-833B9B062E3B}">
      <dgm:prSet/>
      <dgm:spPr>
        <a:xfrm>
          <a:off x="0" y="458567"/>
          <a:ext cx="6053328" cy="2199600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fr-FR" dirty="0">
              <a:latin typeface="The Hand Black"/>
              <a:ea typeface="+mn-ea"/>
              <a:cs typeface="+mn-cs"/>
            </a:rPr>
            <a:t>Une grande masse de données de couverture présentées de manière brute, difficiles à analyser de façon manuelle. </a:t>
          </a:r>
          <a:endParaRPr lang="en-US" dirty="0">
            <a:latin typeface="The Hand Black"/>
            <a:ea typeface="+mn-ea"/>
            <a:cs typeface="+mn-cs"/>
          </a:endParaRPr>
        </a:p>
      </dgm:t>
    </dgm:pt>
    <dgm:pt modelId="{536F34D8-C690-4CC1-BD0B-CD5E7862C6E0}" type="parTrans" cxnId="{A1B56781-D9AC-4443-AF9A-EC4710FA4637}">
      <dgm:prSet/>
      <dgm:spPr/>
      <dgm:t>
        <a:bodyPr/>
        <a:lstStyle/>
        <a:p>
          <a:endParaRPr lang="en-US"/>
        </a:p>
      </dgm:t>
    </dgm:pt>
    <dgm:pt modelId="{CA2A4E0A-82E6-4529-A600-FF87E3CFF1D6}" type="sibTrans" cxnId="{A1B56781-D9AC-4443-AF9A-EC4710FA4637}">
      <dgm:prSet/>
      <dgm:spPr/>
      <dgm:t>
        <a:bodyPr/>
        <a:lstStyle/>
        <a:p>
          <a:endParaRPr lang="en-US"/>
        </a:p>
      </dgm:t>
    </dgm:pt>
    <dgm:pt modelId="{F85CFFA0-9C33-49A7-9ED0-449206F0A95C}">
      <dgm:prSet/>
      <dgm:spPr>
        <a:xfrm>
          <a:off x="0" y="2773368"/>
          <a:ext cx="6053328" cy="2199600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fr-CI">
              <a:latin typeface="The Hand Black"/>
              <a:ea typeface="+mn-ea"/>
              <a:cs typeface="+mn-cs"/>
            </a:rPr>
            <a:t>Analyse combinée avec d’autres indicateurs socio-économiques fastidieuse</a:t>
          </a:r>
          <a:endParaRPr lang="fr-CI" dirty="0">
            <a:latin typeface="The Hand Black"/>
            <a:ea typeface="+mn-ea"/>
            <a:cs typeface="+mn-cs"/>
          </a:endParaRPr>
        </a:p>
      </dgm:t>
    </dgm:pt>
    <dgm:pt modelId="{CA901C5D-63D7-4E69-BA66-DA41FDEDAC33}" type="parTrans" cxnId="{27310639-382A-40C5-A4DA-5F095548549C}">
      <dgm:prSet/>
      <dgm:spPr/>
      <dgm:t>
        <a:bodyPr/>
        <a:lstStyle/>
        <a:p>
          <a:endParaRPr lang="en-US"/>
        </a:p>
      </dgm:t>
    </dgm:pt>
    <dgm:pt modelId="{9CB54B68-338F-4AFB-95ED-432ECA0DCA5B}" type="sibTrans" cxnId="{27310639-382A-40C5-A4DA-5F095548549C}">
      <dgm:prSet/>
      <dgm:spPr/>
      <dgm:t>
        <a:bodyPr/>
        <a:lstStyle/>
        <a:p>
          <a:endParaRPr lang="en-US"/>
        </a:p>
      </dgm:t>
    </dgm:pt>
    <dgm:pt modelId="{2414A805-58B7-4053-AD99-0DC28128E4B8}">
      <dgm:prSet/>
      <dgm:spPr>
        <a:xfrm>
          <a:off x="0" y="2773368"/>
          <a:ext cx="6053328" cy="2199600"/>
        </a:xfrm>
      </dgm:spPr>
      <dgm:t>
        <a:bodyPr/>
        <a:lstStyle/>
        <a:p>
          <a:pPr>
            <a:buNone/>
          </a:pPr>
          <a:r>
            <a:rPr lang="fr-FR">
              <a:latin typeface="The Hand Black"/>
              <a:ea typeface="+mn-ea"/>
              <a:cs typeface="+mn-cs"/>
            </a:rPr>
            <a:t>Faible implication des parties prenantes du secteur dans le processus de régulation.</a:t>
          </a:r>
          <a:endParaRPr lang="fr-CI" dirty="0">
            <a:latin typeface="The Hand Black"/>
            <a:ea typeface="+mn-ea"/>
            <a:cs typeface="+mn-cs"/>
          </a:endParaRPr>
        </a:p>
      </dgm:t>
    </dgm:pt>
    <dgm:pt modelId="{33B3A841-F085-4B25-A0DE-3F930D6F7564}" type="parTrans" cxnId="{E6B2EF91-7447-45F9-A5B1-3E81B3D3972B}">
      <dgm:prSet/>
      <dgm:spPr/>
      <dgm:t>
        <a:bodyPr/>
        <a:lstStyle/>
        <a:p>
          <a:endParaRPr lang="fr-CI"/>
        </a:p>
      </dgm:t>
    </dgm:pt>
    <dgm:pt modelId="{3AB1DEE1-9041-4517-8F4F-5951E5A43B88}" type="sibTrans" cxnId="{E6B2EF91-7447-45F9-A5B1-3E81B3D3972B}">
      <dgm:prSet/>
      <dgm:spPr/>
      <dgm:t>
        <a:bodyPr/>
        <a:lstStyle/>
        <a:p>
          <a:endParaRPr lang="fr-CI"/>
        </a:p>
      </dgm:t>
    </dgm:pt>
    <dgm:pt modelId="{27B67A9A-E3D3-4FB4-A3EC-30955C42E290}">
      <dgm:prSet/>
      <dgm:spPr>
        <a:xfrm>
          <a:off x="0" y="2773368"/>
          <a:ext cx="6053328" cy="2199600"/>
        </a:xfrm>
      </dgm:spPr>
      <dgm:t>
        <a:bodyPr/>
        <a:lstStyle/>
        <a:p>
          <a:pPr>
            <a:buNone/>
          </a:pPr>
          <a:r>
            <a:rPr lang="fr-FR" dirty="0">
              <a:latin typeface="The Hand Black"/>
              <a:ea typeface="+mn-ea"/>
              <a:cs typeface="+mn-cs"/>
            </a:rPr>
            <a:t>Peu de maitrise de la donnée et du développement de la couverture et haut débit.</a:t>
          </a:r>
          <a:endParaRPr lang="fr-CI" dirty="0">
            <a:latin typeface="The Hand Black"/>
            <a:ea typeface="+mn-ea"/>
            <a:cs typeface="+mn-cs"/>
          </a:endParaRPr>
        </a:p>
      </dgm:t>
    </dgm:pt>
    <dgm:pt modelId="{CEC62F7F-F85D-4B1F-A9BB-D4721D844A58}" type="parTrans" cxnId="{C9AB4EAF-F06F-484E-AC14-4C15638EDFD3}">
      <dgm:prSet/>
      <dgm:spPr/>
      <dgm:t>
        <a:bodyPr/>
        <a:lstStyle/>
        <a:p>
          <a:endParaRPr lang="fr-CI"/>
        </a:p>
      </dgm:t>
    </dgm:pt>
    <dgm:pt modelId="{49D4862E-2E37-48B1-B313-6AE5D083B8E3}" type="sibTrans" cxnId="{C9AB4EAF-F06F-484E-AC14-4C15638EDFD3}">
      <dgm:prSet/>
      <dgm:spPr/>
      <dgm:t>
        <a:bodyPr/>
        <a:lstStyle/>
        <a:p>
          <a:endParaRPr lang="fr-CI"/>
        </a:p>
      </dgm:t>
    </dgm:pt>
    <dgm:pt modelId="{D2E606D6-280B-4CC5-804C-E5CDAC21A93E}" type="pres">
      <dgm:prSet presAssocID="{B94CD919-6222-4C06-B89B-97954B8A8A1F}" presName="linear" presStyleCnt="0">
        <dgm:presLayoutVars>
          <dgm:animLvl val="lvl"/>
          <dgm:resizeHandles val="exact"/>
        </dgm:presLayoutVars>
      </dgm:prSet>
      <dgm:spPr/>
    </dgm:pt>
    <dgm:pt modelId="{CEB4C26E-13B6-493B-B3E3-90782F67BE13}" type="pres">
      <dgm:prSet presAssocID="{088E2EE6-CF70-4CCF-8A70-833B9B062E3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5406C10-B748-4160-BACF-034EE3AAF0FC}" type="pres">
      <dgm:prSet presAssocID="{CA2A4E0A-82E6-4529-A600-FF87E3CFF1D6}" presName="spacer" presStyleCnt="0"/>
      <dgm:spPr/>
    </dgm:pt>
    <dgm:pt modelId="{D1CDD84B-CDDD-4FD4-B5F1-85A27197118B}" type="pres">
      <dgm:prSet presAssocID="{F85CFFA0-9C33-49A7-9ED0-449206F0A95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8B55E8C-E4C9-45F1-A363-8BCA27D2F4F1}" type="pres">
      <dgm:prSet presAssocID="{9CB54B68-338F-4AFB-95ED-432ECA0DCA5B}" presName="spacer" presStyleCnt="0"/>
      <dgm:spPr/>
    </dgm:pt>
    <dgm:pt modelId="{B7DA541B-C371-4D55-A7F7-31648EB341D7}" type="pres">
      <dgm:prSet presAssocID="{27B67A9A-E3D3-4FB4-A3EC-30955C42E290}" presName="parentText" presStyleLbl="node1" presStyleIdx="2" presStyleCnt="4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7EFA9493-4EE5-4A72-BBD7-1E7A987EBD40}" type="pres">
      <dgm:prSet presAssocID="{49D4862E-2E37-48B1-B313-6AE5D083B8E3}" presName="spacer" presStyleCnt="0"/>
      <dgm:spPr/>
    </dgm:pt>
    <dgm:pt modelId="{E7759723-C7BA-49D4-AFF5-74338DBDEF33}" type="pres">
      <dgm:prSet presAssocID="{2414A805-58B7-4053-AD99-0DC28128E4B8}" presName="parentText" presStyleLbl="node1" presStyleIdx="3" presStyleCnt="4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</dgm:ptLst>
  <dgm:cxnLst>
    <dgm:cxn modelId="{C5039B1D-63BC-4A3D-813A-B98D6ECF53FF}" type="presOf" srcId="{088E2EE6-CF70-4CCF-8A70-833B9B062E3B}" destId="{CEB4C26E-13B6-493B-B3E3-90782F67BE13}" srcOrd="0" destOrd="0" presId="urn:microsoft.com/office/officeart/2005/8/layout/vList2"/>
    <dgm:cxn modelId="{22CF2920-14AA-4FA7-A93C-56F137CB3341}" type="presOf" srcId="{2414A805-58B7-4053-AD99-0DC28128E4B8}" destId="{E7759723-C7BA-49D4-AFF5-74338DBDEF33}" srcOrd="0" destOrd="0" presId="urn:microsoft.com/office/officeart/2005/8/layout/vList2"/>
    <dgm:cxn modelId="{539C9533-C69D-410E-9F47-37180F709129}" type="presOf" srcId="{B94CD919-6222-4C06-B89B-97954B8A8A1F}" destId="{D2E606D6-280B-4CC5-804C-E5CDAC21A93E}" srcOrd="0" destOrd="0" presId="urn:microsoft.com/office/officeart/2005/8/layout/vList2"/>
    <dgm:cxn modelId="{27310639-382A-40C5-A4DA-5F095548549C}" srcId="{B94CD919-6222-4C06-B89B-97954B8A8A1F}" destId="{F85CFFA0-9C33-49A7-9ED0-449206F0A95C}" srcOrd="1" destOrd="0" parTransId="{CA901C5D-63D7-4E69-BA66-DA41FDEDAC33}" sibTransId="{9CB54B68-338F-4AFB-95ED-432ECA0DCA5B}"/>
    <dgm:cxn modelId="{A9E8B04B-CAEB-4D62-AE37-8E6AE6DD6F7F}" type="presOf" srcId="{27B67A9A-E3D3-4FB4-A3EC-30955C42E290}" destId="{B7DA541B-C371-4D55-A7F7-31648EB341D7}" srcOrd="0" destOrd="0" presId="urn:microsoft.com/office/officeart/2005/8/layout/vList2"/>
    <dgm:cxn modelId="{A1B56781-D9AC-4443-AF9A-EC4710FA4637}" srcId="{B94CD919-6222-4C06-B89B-97954B8A8A1F}" destId="{088E2EE6-CF70-4CCF-8A70-833B9B062E3B}" srcOrd="0" destOrd="0" parTransId="{536F34D8-C690-4CC1-BD0B-CD5E7862C6E0}" sibTransId="{CA2A4E0A-82E6-4529-A600-FF87E3CFF1D6}"/>
    <dgm:cxn modelId="{E6B2EF91-7447-45F9-A5B1-3E81B3D3972B}" srcId="{B94CD919-6222-4C06-B89B-97954B8A8A1F}" destId="{2414A805-58B7-4053-AD99-0DC28128E4B8}" srcOrd="3" destOrd="0" parTransId="{33B3A841-F085-4B25-A0DE-3F930D6F7564}" sibTransId="{3AB1DEE1-9041-4517-8F4F-5951E5A43B88}"/>
    <dgm:cxn modelId="{A3BF87A3-3D87-49FA-B5BB-F634E9C1DE9C}" type="presOf" srcId="{F85CFFA0-9C33-49A7-9ED0-449206F0A95C}" destId="{D1CDD84B-CDDD-4FD4-B5F1-85A27197118B}" srcOrd="0" destOrd="0" presId="urn:microsoft.com/office/officeart/2005/8/layout/vList2"/>
    <dgm:cxn modelId="{C9AB4EAF-F06F-484E-AC14-4C15638EDFD3}" srcId="{B94CD919-6222-4C06-B89B-97954B8A8A1F}" destId="{27B67A9A-E3D3-4FB4-A3EC-30955C42E290}" srcOrd="2" destOrd="0" parTransId="{CEC62F7F-F85D-4B1F-A9BB-D4721D844A58}" sibTransId="{49D4862E-2E37-48B1-B313-6AE5D083B8E3}"/>
    <dgm:cxn modelId="{82EE48A5-1902-4D0A-8183-BC249B61CF25}" type="presParOf" srcId="{D2E606D6-280B-4CC5-804C-E5CDAC21A93E}" destId="{CEB4C26E-13B6-493B-B3E3-90782F67BE13}" srcOrd="0" destOrd="0" presId="urn:microsoft.com/office/officeart/2005/8/layout/vList2"/>
    <dgm:cxn modelId="{163F8289-9EFF-4457-93AA-52D0F517EB09}" type="presParOf" srcId="{D2E606D6-280B-4CC5-804C-E5CDAC21A93E}" destId="{E5406C10-B748-4160-BACF-034EE3AAF0FC}" srcOrd="1" destOrd="0" presId="urn:microsoft.com/office/officeart/2005/8/layout/vList2"/>
    <dgm:cxn modelId="{7FB07B9E-96CC-4DDB-BAD5-F4CD156513B0}" type="presParOf" srcId="{D2E606D6-280B-4CC5-804C-E5CDAC21A93E}" destId="{D1CDD84B-CDDD-4FD4-B5F1-85A27197118B}" srcOrd="2" destOrd="0" presId="urn:microsoft.com/office/officeart/2005/8/layout/vList2"/>
    <dgm:cxn modelId="{EA0B991C-51AD-4863-9CAD-B5C81F8E25FD}" type="presParOf" srcId="{D2E606D6-280B-4CC5-804C-E5CDAC21A93E}" destId="{E8B55E8C-E4C9-45F1-A363-8BCA27D2F4F1}" srcOrd="3" destOrd="0" presId="urn:microsoft.com/office/officeart/2005/8/layout/vList2"/>
    <dgm:cxn modelId="{44610D7E-1CFA-4206-96A6-9C7E673A10C3}" type="presParOf" srcId="{D2E606D6-280B-4CC5-804C-E5CDAC21A93E}" destId="{B7DA541B-C371-4D55-A7F7-31648EB341D7}" srcOrd="4" destOrd="0" presId="urn:microsoft.com/office/officeart/2005/8/layout/vList2"/>
    <dgm:cxn modelId="{1ED5CDD3-1DC7-4831-B01B-E3A6D97B78EF}" type="presParOf" srcId="{D2E606D6-280B-4CC5-804C-E5CDAC21A93E}" destId="{7EFA9493-4EE5-4A72-BBD7-1E7A987EBD40}" srcOrd="5" destOrd="0" presId="urn:microsoft.com/office/officeart/2005/8/layout/vList2"/>
    <dgm:cxn modelId="{3E56A239-166A-42D4-824D-534E7A6AC553}" type="presParOf" srcId="{D2E606D6-280B-4CC5-804C-E5CDAC21A93E}" destId="{E7759723-C7BA-49D4-AFF5-74338DBDEF3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4C26E-13B6-493B-B3E3-90782F67BE13}">
      <dsp:nvSpPr>
        <dsp:cNvPr id="0" name=""/>
        <dsp:cNvSpPr/>
      </dsp:nvSpPr>
      <dsp:spPr>
        <a:xfrm>
          <a:off x="0" y="19447"/>
          <a:ext cx="5181600" cy="9149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latin typeface="The Hand Black"/>
              <a:ea typeface="+mn-ea"/>
              <a:cs typeface="+mn-cs"/>
            </a:rPr>
            <a:t>Une grande masse de données de couverture présentées de manière brute, difficiles à analyser de façon manuelle. </a:t>
          </a:r>
          <a:endParaRPr lang="en-US" sz="2300" kern="1200" dirty="0">
            <a:latin typeface="The Hand Black"/>
            <a:ea typeface="+mn-ea"/>
            <a:cs typeface="+mn-cs"/>
          </a:endParaRPr>
        </a:p>
      </dsp:txBody>
      <dsp:txXfrm>
        <a:off x="44664" y="64111"/>
        <a:ext cx="5092272" cy="825612"/>
      </dsp:txXfrm>
    </dsp:sp>
    <dsp:sp modelId="{D1CDD84B-CDDD-4FD4-B5F1-85A27197118B}">
      <dsp:nvSpPr>
        <dsp:cNvPr id="0" name=""/>
        <dsp:cNvSpPr/>
      </dsp:nvSpPr>
      <dsp:spPr>
        <a:xfrm>
          <a:off x="0" y="1000627"/>
          <a:ext cx="5181600" cy="914940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I" sz="2300" kern="1200">
              <a:latin typeface="The Hand Black"/>
              <a:ea typeface="+mn-ea"/>
              <a:cs typeface="+mn-cs"/>
            </a:rPr>
            <a:t>Analyse combinée avec d’autres indicateurs socio-économiques fastidieuse</a:t>
          </a:r>
          <a:endParaRPr lang="fr-CI" sz="2300" kern="1200" dirty="0">
            <a:latin typeface="The Hand Black"/>
            <a:ea typeface="+mn-ea"/>
            <a:cs typeface="+mn-cs"/>
          </a:endParaRPr>
        </a:p>
      </dsp:txBody>
      <dsp:txXfrm>
        <a:off x="44664" y="1045291"/>
        <a:ext cx="5092272" cy="825612"/>
      </dsp:txXfrm>
    </dsp:sp>
    <dsp:sp modelId="{B7DA541B-C371-4D55-A7F7-31648EB341D7}">
      <dsp:nvSpPr>
        <dsp:cNvPr id="0" name=""/>
        <dsp:cNvSpPr/>
      </dsp:nvSpPr>
      <dsp:spPr>
        <a:xfrm>
          <a:off x="0" y="1981808"/>
          <a:ext cx="5181600" cy="914940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latin typeface="The Hand Black"/>
              <a:ea typeface="+mn-ea"/>
              <a:cs typeface="+mn-cs"/>
            </a:rPr>
            <a:t>Peu de maitrise de la donnée et du développement de la couverture et haut débit.</a:t>
          </a:r>
          <a:endParaRPr lang="fr-CI" sz="2300" kern="1200" dirty="0">
            <a:latin typeface="The Hand Black"/>
            <a:ea typeface="+mn-ea"/>
            <a:cs typeface="+mn-cs"/>
          </a:endParaRPr>
        </a:p>
      </dsp:txBody>
      <dsp:txXfrm>
        <a:off x="44664" y="2026472"/>
        <a:ext cx="5092272" cy="825612"/>
      </dsp:txXfrm>
    </dsp:sp>
    <dsp:sp modelId="{E7759723-C7BA-49D4-AFF5-74338DBDEF33}">
      <dsp:nvSpPr>
        <dsp:cNvPr id="0" name=""/>
        <dsp:cNvSpPr/>
      </dsp:nvSpPr>
      <dsp:spPr>
        <a:xfrm>
          <a:off x="0" y="2962988"/>
          <a:ext cx="5181600" cy="91494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>
              <a:latin typeface="The Hand Black"/>
              <a:ea typeface="+mn-ea"/>
              <a:cs typeface="+mn-cs"/>
            </a:rPr>
            <a:t>Faible implication des parties prenantes du secteur dans le processus de régulation.</a:t>
          </a:r>
          <a:endParaRPr lang="fr-CI" sz="2300" kern="1200" dirty="0">
            <a:latin typeface="The Hand Black"/>
            <a:ea typeface="+mn-ea"/>
            <a:cs typeface="+mn-cs"/>
          </a:endParaRPr>
        </a:p>
      </dsp:txBody>
      <dsp:txXfrm>
        <a:off x="44664" y="3007652"/>
        <a:ext cx="5092272" cy="825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29CAB4A-22A2-0C4F-9D5B-86B98EFC80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A4503C-1ABD-4546-A287-FB0F6C987D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DE64C-E898-DB41-A405-66680AE3A508}" type="datetimeFigureOut">
              <a:rPr lang="fr-FR" smtClean="0"/>
              <a:t>24/03/2025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61E521-A47A-6E4D-AB78-B214AA80CF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EEE33AF-8857-2047-91BD-C2FA2A04CC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C5E86-38C0-9346-B175-70A600118B0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6631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I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5BC4B-B862-4043-8637-DD66BA9CD20C}" type="datetimeFigureOut">
              <a:rPr lang="fr-CI" smtClean="0"/>
              <a:t>24/03/2025</a:t>
            </a:fld>
            <a:endParaRPr lang="fr-CI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I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I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75094-7799-4D56-B8A1-325739C17AEB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315550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8986-7C13-4805-B778-8AA6086EAACD}" type="datetime1">
              <a:rPr lang="fr-FR" smtClean="0"/>
              <a:t>24/03/2025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61BD-AFD6-CA43-B363-AADC60DA59A0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D137FD4-2D46-1D43-9D2C-D6F038E0AD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87"/>
          <a:stretch/>
        </p:blipFill>
        <p:spPr>
          <a:xfrm>
            <a:off x="2964504" y="5647208"/>
            <a:ext cx="3321996" cy="12107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5A57062-13D5-1648-905E-D0374A1D09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243" y="5637734"/>
            <a:ext cx="1529332" cy="6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2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75DD-86CE-4DBE-B967-A6774311838F}" type="datetime1">
              <a:rPr lang="fr-FR" smtClean="0"/>
              <a:t>24/03/2025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61BD-AFD6-CA43-B363-AADC60DA59A0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66CE359-ABC6-BF4D-905F-8048C90908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859" b="6887"/>
          <a:stretch/>
        </p:blipFill>
        <p:spPr>
          <a:xfrm>
            <a:off x="5287269" y="4631715"/>
            <a:ext cx="3856731" cy="222628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0DC3125-D299-DE4D-8A82-9A60F1F016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679" y="6306696"/>
            <a:ext cx="753995" cy="3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3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F208D-7C5C-4680-8EDA-C6E01F7D8626}" type="datetime1">
              <a:rPr lang="fr-FR" smtClean="0"/>
              <a:t>24/03/2025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61BD-AFD6-CA43-B363-AADC60DA59A0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F8900F-D048-4E4D-BA15-3DCB74A2F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859" b="6887"/>
          <a:stretch/>
        </p:blipFill>
        <p:spPr>
          <a:xfrm>
            <a:off x="5287269" y="4631715"/>
            <a:ext cx="3856731" cy="222628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77EB840-12F4-1B4D-8056-BE12319E82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679" y="6306696"/>
            <a:ext cx="753995" cy="3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0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938B-80D9-4426-BCB1-9146376732CC}" type="datetime1">
              <a:rPr lang="fr-FR" smtClean="0"/>
              <a:t>24/03/2025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61BD-AFD6-CA43-B363-AADC60DA59A0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28D239D-5A0D-A946-B8DB-C5B6C489B5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859" b="6887"/>
          <a:stretch/>
        </p:blipFill>
        <p:spPr>
          <a:xfrm>
            <a:off x="5287269" y="4631714"/>
            <a:ext cx="3866631" cy="2232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088B6A9-2E06-A649-8968-1FF57342E1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679" y="6306696"/>
            <a:ext cx="753995" cy="3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4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FB9C-6CBC-4F1A-B909-86DEFC06EFCC}" type="datetime1">
              <a:rPr lang="fr-FR" smtClean="0"/>
              <a:t>24/03/2025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61BD-AFD6-CA43-B363-AADC60DA59A0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C1155DE-1F76-9A45-8A66-6B2DFCB7E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859" b="6887"/>
          <a:stretch/>
        </p:blipFill>
        <p:spPr>
          <a:xfrm>
            <a:off x="5287269" y="4631715"/>
            <a:ext cx="3856731" cy="222628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DE1CF7E-CF9E-8244-851C-3CFEF6ED53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679" y="6306696"/>
            <a:ext cx="753995" cy="3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3067-3A6A-467A-90FC-253AEE649363}" type="datetime1">
              <a:rPr lang="fr-FR" smtClean="0"/>
              <a:t>24/03/2025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61BD-AFD6-CA43-B363-AADC60DA59A0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DAAE614-F23D-BC46-9236-3FAF5A0B5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859" b="6887"/>
          <a:stretch/>
        </p:blipFill>
        <p:spPr>
          <a:xfrm>
            <a:off x="5287269" y="4631715"/>
            <a:ext cx="3856731" cy="222628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409671-141A-B745-BDA3-DCE4FF0EB1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679" y="6306696"/>
            <a:ext cx="753995" cy="3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0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0C5D-DD7D-4726-B7EF-2CADA3F6B709}" type="datetime1">
              <a:rPr lang="fr-FR" smtClean="0"/>
              <a:t>24/03/2025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61BD-AFD6-CA43-B363-AADC60DA59A0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63CDA49-E2F7-B44D-B3C9-7605260EDB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859" b="6887"/>
          <a:stretch/>
        </p:blipFill>
        <p:spPr>
          <a:xfrm>
            <a:off x="5287269" y="4631715"/>
            <a:ext cx="3856731" cy="222628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3EA35E1-3037-FC45-911E-896C258AEA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679" y="6306696"/>
            <a:ext cx="753995" cy="3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8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8A51-72C1-48DE-8C10-0748FFF383BC}" type="datetime1">
              <a:rPr lang="fr-FR" smtClean="0"/>
              <a:t>24/03/2025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61BD-AFD6-CA43-B363-AADC60DA59A0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E2F3613-E47C-D74C-B7C5-8297B1586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859" b="6887"/>
          <a:stretch/>
        </p:blipFill>
        <p:spPr>
          <a:xfrm>
            <a:off x="5287269" y="4631715"/>
            <a:ext cx="3856731" cy="22262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E50603F-63A6-F04F-AE56-05CD5F969D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679" y="6306696"/>
            <a:ext cx="753995" cy="3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0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84C6A-49E7-480F-AA74-ACABBBC417CE}" type="datetime1">
              <a:rPr lang="fr-FR" smtClean="0"/>
              <a:t>24/03/2025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61BD-AFD6-CA43-B363-AADC60DA59A0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81793F-B574-9348-8047-4B68C30927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859" b="6887"/>
          <a:stretch/>
        </p:blipFill>
        <p:spPr>
          <a:xfrm>
            <a:off x="5287269" y="4631715"/>
            <a:ext cx="3856731" cy="222628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BBB5F80-43F5-FD48-9908-CD3CE25D5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679" y="6306696"/>
            <a:ext cx="753995" cy="3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2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D1F0-47D6-48AC-AA65-A4FF6D062AB4}" type="datetime1">
              <a:rPr lang="fr-FR" smtClean="0"/>
              <a:t>24/03/2025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61BD-AFD6-CA43-B363-AADC60DA59A0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C7FFBBB-F0AB-334B-B428-4E2B3FF4F2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859" b="6887"/>
          <a:stretch/>
        </p:blipFill>
        <p:spPr>
          <a:xfrm>
            <a:off x="5287269" y="4631715"/>
            <a:ext cx="3856731" cy="222628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0ED2F3F-C7DB-2740-B154-EA2D402853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679" y="6306696"/>
            <a:ext cx="753995" cy="3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3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BB84-C8F0-40FA-A0ED-E3E93EEE574C}" type="datetime1">
              <a:rPr lang="fr-FR" smtClean="0"/>
              <a:t>24/03/2025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61BD-AFD6-CA43-B363-AADC60DA59A0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08E4A1C-DDD5-2D45-B9A8-1A7F2B6CE4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859" b="6887"/>
          <a:stretch/>
        </p:blipFill>
        <p:spPr>
          <a:xfrm>
            <a:off x="5287269" y="4631715"/>
            <a:ext cx="3856731" cy="222628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F1AE7F1-BBB5-AE4B-A6FE-3452ECDC25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679" y="6306696"/>
            <a:ext cx="753995" cy="3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9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3E31D5C-F913-8849-B4AB-EFD6C6B63C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alphaModFix amt="9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3853690"/>
            <a:ext cx="4577800" cy="3027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3C3D9-3EC0-48F0-8ED9-B779CBEFD707}" type="datetime1">
              <a:rPr lang="fr-FR" smtClean="0"/>
              <a:t>24/03/2025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A61BD-AFD6-CA43-B363-AADC60DA59A0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5C50EA-6695-0A49-B3FF-3D6C0EAE6D82}"/>
              </a:ext>
            </a:extLst>
          </p:cNvPr>
          <p:cNvSpPr/>
          <p:nvPr userDrawn="1"/>
        </p:nvSpPr>
        <p:spPr>
          <a:xfrm>
            <a:off x="8515350" y="-1"/>
            <a:ext cx="628649" cy="13255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241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C6E2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artodonnees.artci.ci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8;p12">
            <a:extLst>
              <a:ext uri="{FF2B5EF4-FFF2-40B4-BE49-F238E27FC236}">
                <a16:creationId xmlns:a16="http://schemas.microsoft.com/office/drawing/2014/main" id="{130AB416-65C5-E6BE-70A7-0CBB0111A428}"/>
              </a:ext>
            </a:extLst>
          </p:cNvPr>
          <p:cNvSpPr txBox="1">
            <a:spLocks/>
          </p:cNvSpPr>
          <p:nvPr/>
        </p:nvSpPr>
        <p:spPr>
          <a:xfrm>
            <a:off x="1683502" y="1457163"/>
            <a:ext cx="5776996" cy="142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CARTOGRAPHIE DU HAUT DÉBIT 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"/>
              <a:buNone/>
              <a:tabLst/>
              <a:defRPr/>
            </a:pPr>
            <a:endParaRPr lang="fr-FR" sz="2400" kern="0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"/>
              <a:buNone/>
              <a:tabLst/>
              <a:defRPr/>
            </a:pPr>
            <a:r>
              <a:rPr lang="fr-FR" sz="2400" kern="0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AS DE LA CÔTE D’IVOIRE</a:t>
            </a:r>
          </a:p>
        </p:txBody>
      </p:sp>
      <p:sp>
        <p:nvSpPr>
          <p:cNvPr id="5" name="Google Shape;58;p12">
            <a:extLst>
              <a:ext uri="{FF2B5EF4-FFF2-40B4-BE49-F238E27FC236}">
                <a16:creationId xmlns:a16="http://schemas.microsoft.com/office/drawing/2014/main" id="{7026B480-1388-77A2-6676-6ECAC2732E8F}"/>
              </a:ext>
            </a:extLst>
          </p:cNvPr>
          <p:cNvSpPr txBox="1">
            <a:spLocks/>
          </p:cNvSpPr>
          <p:nvPr/>
        </p:nvSpPr>
        <p:spPr>
          <a:xfrm>
            <a:off x="2677634" y="4136066"/>
            <a:ext cx="6248400" cy="142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Paule-Renée LASME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"/>
              <a:buNone/>
              <a:tabLst/>
              <a:defRPr/>
            </a:pPr>
            <a:r>
              <a:rPr lang="en-US" sz="1600" kern="0" dirty="0">
                <a:solidFill>
                  <a:schemeClr val="tx2"/>
                </a:solidFill>
              </a:rPr>
              <a:t>Chef du Département Régulation des Marchés (DRM)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"/>
              <a:buNone/>
              <a:tabLst/>
              <a:defRPr/>
            </a:pPr>
            <a:r>
              <a:rPr lang="en-US" sz="1600" kern="0" dirty="0">
                <a:solidFill>
                  <a:schemeClr val="tx2"/>
                </a:solidFill>
              </a:rPr>
              <a:t>Direction de la Régulation des Télécommunications (DRT)</a:t>
            </a:r>
          </a:p>
        </p:txBody>
      </p:sp>
      <p:sp>
        <p:nvSpPr>
          <p:cNvPr id="6" name="Google Shape;58;p12">
            <a:extLst>
              <a:ext uri="{FF2B5EF4-FFF2-40B4-BE49-F238E27FC236}">
                <a16:creationId xmlns:a16="http://schemas.microsoft.com/office/drawing/2014/main" id="{B16B84E8-892E-3FB1-14E6-D969C2B27F8C}"/>
              </a:ext>
            </a:extLst>
          </p:cNvPr>
          <p:cNvSpPr txBox="1">
            <a:spLocks/>
          </p:cNvSpPr>
          <p:nvPr/>
        </p:nvSpPr>
        <p:spPr>
          <a:xfrm>
            <a:off x="6455793" y="6049926"/>
            <a:ext cx="2688207" cy="25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"/>
              <a:buNone/>
              <a:tabLst/>
              <a:defRPr/>
            </a:pPr>
            <a:r>
              <a:rPr lang="en-US" sz="1400" kern="0" dirty="0">
                <a:solidFill>
                  <a:schemeClr val="tx2"/>
                </a:solidFill>
              </a:rPr>
              <a:t>Mercredi 26 mars 2025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05B6256-FC5A-3BA7-4472-1190BC07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61BD-AFD6-CA43-B363-AADC60DA59A0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042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5;p17">
            <a:extLst>
              <a:ext uri="{FF2B5EF4-FFF2-40B4-BE49-F238E27FC236}">
                <a16:creationId xmlns:a16="http://schemas.microsoft.com/office/drawing/2014/main" id="{33CFF19F-EEFB-601F-1886-E18DBB2A67AF}"/>
              </a:ext>
            </a:extLst>
          </p:cNvPr>
          <p:cNvSpPr txBox="1">
            <a:spLocks/>
          </p:cNvSpPr>
          <p:nvPr/>
        </p:nvSpPr>
        <p:spPr>
          <a:xfrm>
            <a:off x="3034549" y="1056168"/>
            <a:ext cx="2286401" cy="36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fr-CI" sz="2800" b="1" kern="0" dirty="0">
                <a:solidFill>
                  <a:schemeClr val="tx2"/>
                </a:solidFill>
                <a:latin typeface="Montserrat" panose="00000500000000000000" pitchFamily="2" charset="0"/>
              </a:rPr>
              <a:t>SOMMAIRE</a:t>
            </a:r>
          </a:p>
        </p:txBody>
      </p:sp>
      <p:sp>
        <p:nvSpPr>
          <p:cNvPr id="5" name="object 51">
            <a:extLst>
              <a:ext uri="{FF2B5EF4-FFF2-40B4-BE49-F238E27FC236}">
                <a16:creationId xmlns:a16="http://schemas.microsoft.com/office/drawing/2014/main" id="{A5DA8CFE-2B71-AC59-E047-6FEAE5FC39C4}"/>
              </a:ext>
            </a:extLst>
          </p:cNvPr>
          <p:cNvSpPr txBox="1"/>
          <p:nvPr/>
        </p:nvSpPr>
        <p:spPr>
          <a:xfrm>
            <a:off x="593515" y="1936443"/>
            <a:ext cx="8160169" cy="29851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200" indent="-571500">
              <a:lnSpc>
                <a:spcPct val="150000"/>
              </a:lnSpc>
              <a:spcBef>
                <a:spcPts val="105"/>
              </a:spcBef>
              <a:buFont typeface="+mj-lt"/>
              <a:buAutoNum type="romanUcPeriod"/>
            </a:pPr>
            <a:r>
              <a:rPr lang="fr-CI" sz="2600" b="1" spc="-240" dirty="0">
                <a:solidFill>
                  <a:srgbClr val="ED6F08"/>
                </a:solidFill>
                <a:latin typeface="Montserrat" panose="00000500000000000000" pitchFamily="2" charset="0"/>
                <a:cs typeface="Tahoma"/>
              </a:rPr>
              <a:t>Approche de régulation par la donnée</a:t>
            </a:r>
          </a:p>
          <a:p>
            <a:pPr marL="584200" indent="-571500">
              <a:lnSpc>
                <a:spcPct val="150000"/>
              </a:lnSpc>
              <a:spcBef>
                <a:spcPts val="105"/>
              </a:spcBef>
              <a:buFont typeface="+mj-lt"/>
              <a:buAutoNum type="romanUcPeriod"/>
            </a:pPr>
            <a:r>
              <a:rPr lang="fr-CI" sz="2600" b="1" spc="-240" dirty="0">
                <a:solidFill>
                  <a:srgbClr val="ED6F08"/>
                </a:solidFill>
                <a:latin typeface="Montserrat" panose="00000500000000000000" pitchFamily="2" charset="0"/>
                <a:cs typeface="Tahoma"/>
              </a:rPr>
              <a:t>Présentation de l’observatoire cartographique de la Côte d’Ivoire</a:t>
            </a:r>
          </a:p>
          <a:p>
            <a:pPr marL="584200" indent="-571500">
              <a:lnSpc>
                <a:spcPct val="150000"/>
              </a:lnSpc>
              <a:spcBef>
                <a:spcPts val="105"/>
              </a:spcBef>
              <a:buFont typeface="+mj-lt"/>
              <a:buAutoNum type="romanUcPeriod"/>
            </a:pPr>
            <a:r>
              <a:rPr lang="fr-CI" sz="2600" b="1" spc="-240" dirty="0">
                <a:solidFill>
                  <a:srgbClr val="ED6F08"/>
                </a:solidFill>
                <a:latin typeface="Montserrat" panose="00000500000000000000" pitchFamily="2" charset="0"/>
                <a:cs typeface="Tahoma"/>
              </a:rPr>
              <a:t>Perspectives</a:t>
            </a:r>
          </a:p>
          <a:p>
            <a:pPr marL="584200" indent="-571500">
              <a:lnSpc>
                <a:spcPct val="150000"/>
              </a:lnSpc>
              <a:spcBef>
                <a:spcPts val="105"/>
              </a:spcBef>
              <a:buFont typeface="+mj-lt"/>
              <a:buAutoNum type="romanUcPeriod"/>
            </a:pPr>
            <a:r>
              <a:rPr lang="fr-CI" sz="2600" b="1" spc="-240" dirty="0">
                <a:solidFill>
                  <a:srgbClr val="ED6F08"/>
                </a:solidFill>
                <a:latin typeface="Montserrat" panose="00000500000000000000" pitchFamily="2" charset="0"/>
                <a:cs typeface="Tahoma"/>
              </a:rPr>
              <a:t>Démo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8598BCF-B20D-05DB-04C0-1E7589AFE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29630" y="6262882"/>
            <a:ext cx="2057400" cy="365125"/>
          </a:xfrm>
        </p:spPr>
        <p:txBody>
          <a:bodyPr/>
          <a:lstStyle/>
          <a:p>
            <a:fld id="{027A61BD-AFD6-CA43-B363-AADC60DA59A0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854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E0C6D-FFE6-FE97-FBBC-894EA4180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453ED77-07C3-86A0-7E48-95630BF00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82" y="154392"/>
            <a:ext cx="8218968" cy="791906"/>
          </a:xfrm>
        </p:spPr>
        <p:txBody>
          <a:bodyPr>
            <a:noAutofit/>
          </a:bodyPr>
          <a:lstStyle/>
          <a:p>
            <a:r>
              <a:rPr lang="fr-FR" sz="2800" b="1" spc="-270" dirty="0">
                <a:latin typeface="Montserrat" panose="00000500000000000000" pitchFamily="2" charset="0"/>
              </a:rPr>
              <a:t>I. Approche de régulation par la donnée</a:t>
            </a:r>
            <a:endParaRPr lang="fr-CI" sz="2800" b="1" spc="-270" dirty="0">
              <a:latin typeface="Montserrat" panose="00000500000000000000" pitchFamily="2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0C0079D-179D-C014-EB08-DB49C8560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61BD-AFD6-CA43-B363-AADC60DA59A0}" type="slidenum">
              <a:rPr lang="fr-FR" smtClean="0"/>
              <a:t>3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7D26310-6EFF-BC9F-5D36-99F4DC3554F8}"/>
              </a:ext>
            </a:extLst>
          </p:cNvPr>
          <p:cNvSpPr txBox="1">
            <a:spLocks/>
          </p:cNvSpPr>
          <p:nvPr/>
        </p:nvSpPr>
        <p:spPr>
          <a:xfrm>
            <a:off x="296382" y="1527494"/>
            <a:ext cx="3365963" cy="7919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e Serif Hand Black"/>
                <a:ea typeface="+mj-ea"/>
                <a:cs typeface="+mj-cs"/>
              </a:rPr>
              <a:t>Problématique</a:t>
            </a:r>
          </a:p>
        </p:txBody>
      </p:sp>
      <p:graphicFrame>
        <p:nvGraphicFramePr>
          <p:cNvPr id="9" name="Espace réservé du contenu 2">
            <a:extLst>
              <a:ext uri="{FF2B5EF4-FFF2-40B4-BE49-F238E27FC236}">
                <a16:creationId xmlns:a16="http://schemas.microsoft.com/office/drawing/2014/main" id="{532826C1-83FF-4DFF-2FD0-40631453DA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351627"/>
              </p:ext>
            </p:extLst>
          </p:nvPr>
        </p:nvGraphicFramePr>
        <p:xfrm>
          <a:off x="3789637" y="1480312"/>
          <a:ext cx="5181600" cy="3897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D807792-2DD6-6BDD-78E6-9565B29C5ACC}"/>
              </a:ext>
            </a:extLst>
          </p:cNvPr>
          <p:cNvSpPr/>
          <p:nvPr/>
        </p:nvSpPr>
        <p:spPr>
          <a:xfrm>
            <a:off x="436923" y="2431326"/>
            <a:ext cx="2739517" cy="2181314"/>
          </a:xfrm>
          <a:prstGeom prst="rect">
            <a:avLst/>
          </a:prstGeom>
          <a:blipFill dpi="0" rotWithShape="1">
            <a:blip r:embed="rId7">
              <a:duotone>
                <a:srgbClr val="E4650E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I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633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FF8F5-1C24-85FE-F5B2-FBCB1E4E6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E4CECA0-4685-E262-5D41-15DCBCB53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82" y="154392"/>
            <a:ext cx="8218968" cy="791906"/>
          </a:xfrm>
        </p:spPr>
        <p:txBody>
          <a:bodyPr>
            <a:noAutofit/>
          </a:bodyPr>
          <a:lstStyle/>
          <a:p>
            <a:r>
              <a:rPr lang="fr-FR" sz="2800" b="1" spc="-270" dirty="0">
                <a:latin typeface="Montserrat" panose="00000500000000000000" pitchFamily="2" charset="0"/>
              </a:rPr>
              <a:t>I. Approche de régulation par la donnée</a:t>
            </a:r>
            <a:endParaRPr lang="fr-CI" sz="2800" b="1" spc="-270" dirty="0">
              <a:latin typeface="Montserrat" panose="00000500000000000000" pitchFamily="2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FB6737F-5AE1-BCCB-6ED8-5028372C8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61BD-AFD6-CA43-B363-AADC60DA59A0}" type="slidenum">
              <a:rPr lang="fr-FR" smtClean="0"/>
              <a:t>4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FC18626-1C51-AB43-40A8-32DDF5966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2" y="2183681"/>
            <a:ext cx="5774691" cy="3259368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92420AED-23DD-C6FC-071B-8E94EBA939D2}"/>
              </a:ext>
            </a:extLst>
          </p:cNvPr>
          <p:cNvSpPr/>
          <p:nvPr/>
        </p:nvSpPr>
        <p:spPr>
          <a:xfrm>
            <a:off x="3564726" y="811069"/>
            <a:ext cx="2434120" cy="10972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Multiplication des sources de données</a:t>
            </a:r>
            <a:endParaRPr lang="fr-CI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BC01E91-0EAF-1426-692D-D9248E77FB42}"/>
              </a:ext>
            </a:extLst>
          </p:cNvPr>
          <p:cNvSpPr/>
          <p:nvPr/>
        </p:nvSpPr>
        <p:spPr>
          <a:xfrm>
            <a:off x="6502400" y="1345437"/>
            <a:ext cx="2641600" cy="10972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Les utilisateurs au centre de la régulation</a:t>
            </a:r>
            <a:endParaRPr lang="fr-CI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A6A78F1-04B9-32DC-221D-27147B4F7301}"/>
              </a:ext>
            </a:extLst>
          </p:cNvPr>
          <p:cNvSpPr/>
          <p:nvPr/>
        </p:nvSpPr>
        <p:spPr>
          <a:xfrm>
            <a:off x="1365251" y="5648192"/>
            <a:ext cx="2641600" cy="10972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Des processus itératifs,  dynamiques et réactifs</a:t>
            </a:r>
            <a:endParaRPr lang="fr-CI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A1668AA-64CB-9F70-1CE1-3488A8A26C6D}"/>
              </a:ext>
            </a:extLst>
          </p:cNvPr>
          <p:cNvSpPr/>
          <p:nvPr/>
        </p:nvSpPr>
        <p:spPr>
          <a:xfrm>
            <a:off x="5078964" y="5606328"/>
            <a:ext cx="2641600" cy="10972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La cartographie comme moyen incontournable</a:t>
            </a:r>
            <a:endParaRPr lang="fr-CI" dirty="0"/>
          </a:p>
        </p:txBody>
      </p:sp>
      <p:cxnSp>
        <p:nvCxnSpPr>
          <p:cNvPr id="22" name="Connecteur : en arc 21">
            <a:extLst>
              <a:ext uri="{FF2B5EF4-FFF2-40B4-BE49-F238E27FC236}">
                <a16:creationId xmlns:a16="http://schemas.microsoft.com/office/drawing/2014/main" id="{AA48A335-4880-1EBD-B49F-D1BAF2BB0086}"/>
              </a:ext>
            </a:extLst>
          </p:cNvPr>
          <p:cNvCxnSpPr>
            <a:cxnSpLocks/>
          </p:cNvCxnSpPr>
          <p:nvPr/>
        </p:nvCxnSpPr>
        <p:spPr>
          <a:xfrm rot="16200000" flipH="1">
            <a:off x="-270762" y="2086358"/>
            <a:ext cx="2492014" cy="1341349"/>
          </a:xfrm>
          <a:prstGeom prst="curvedConnector3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Connecteur : en arc 32">
            <a:extLst>
              <a:ext uri="{FF2B5EF4-FFF2-40B4-BE49-F238E27FC236}">
                <a16:creationId xmlns:a16="http://schemas.microsoft.com/office/drawing/2014/main" id="{87C28D78-BE47-2C65-5BFC-43224129DC8E}"/>
              </a:ext>
            </a:extLst>
          </p:cNvPr>
          <p:cNvCxnSpPr>
            <a:cxnSpLocks/>
            <a:stCxn id="18" idx="5"/>
          </p:cNvCxnSpPr>
          <p:nvPr/>
        </p:nvCxnSpPr>
        <p:spPr>
          <a:xfrm rot="5400000">
            <a:off x="7363260" y="1965999"/>
            <a:ext cx="1077863" cy="1709913"/>
          </a:xfrm>
          <a:prstGeom prst="curvedConnector2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Connecteur : en arc 39">
            <a:extLst>
              <a:ext uri="{FF2B5EF4-FFF2-40B4-BE49-F238E27FC236}">
                <a16:creationId xmlns:a16="http://schemas.microsoft.com/office/drawing/2014/main" id="{D80CA4FE-6446-462B-0C68-3AE6D1CFC255}"/>
              </a:ext>
            </a:extLst>
          </p:cNvPr>
          <p:cNvCxnSpPr>
            <a:stCxn id="20" idx="3"/>
          </p:cNvCxnSpPr>
          <p:nvPr/>
        </p:nvCxnSpPr>
        <p:spPr>
          <a:xfrm rot="5400000" flipH="1">
            <a:off x="4678093" y="5755192"/>
            <a:ext cx="1188595" cy="386853"/>
          </a:xfrm>
          <a:prstGeom prst="curvedConnector5">
            <a:avLst>
              <a:gd name="adj1" fmla="val -19233"/>
              <a:gd name="adj2" fmla="val 195462"/>
              <a:gd name="adj3" fmla="val 72146"/>
            </a:avLst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Connecteur : en arc 44">
            <a:extLst>
              <a:ext uri="{FF2B5EF4-FFF2-40B4-BE49-F238E27FC236}">
                <a16:creationId xmlns:a16="http://schemas.microsoft.com/office/drawing/2014/main" id="{5DBB1A61-A58B-8E18-723A-4F7420CB6453}"/>
              </a:ext>
            </a:extLst>
          </p:cNvPr>
          <p:cNvCxnSpPr>
            <a:endCxn id="19" idx="2"/>
          </p:cNvCxnSpPr>
          <p:nvPr/>
        </p:nvCxnSpPr>
        <p:spPr>
          <a:xfrm rot="5400000">
            <a:off x="1252405" y="5467168"/>
            <a:ext cx="842511" cy="616817"/>
          </a:xfrm>
          <a:prstGeom prst="curvedConnector4">
            <a:avLst>
              <a:gd name="adj1" fmla="val 17440"/>
              <a:gd name="adj2" fmla="val 137061"/>
            </a:avLst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Ellipse 46">
            <a:extLst>
              <a:ext uri="{FF2B5EF4-FFF2-40B4-BE49-F238E27FC236}">
                <a16:creationId xmlns:a16="http://schemas.microsoft.com/office/drawing/2014/main" id="{E89E8C73-EEB6-7AD9-FCDF-3A80E76BA1AA}"/>
              </a:ext>
            </a:extLst>
          </p:cNvPr>
          <p:cNvSpPr/>
          <p:nvPr/>
        </p:nvSpPr>
        <p:spPr>
          <a:xfrm>
            <a:off x="138094" y="1112770"/>
            <a:ext cx="2434120" cy="10972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Une régulation qui combine des outils enrichis</a:t>
            </a:r>
            <a:endParaRPr lang="fr-CI" dirty="0"/>
          </a:p>
        </p:txBody>
      </p:sp>
      <p:cxnSp>
        <p:nvCxnSpPr>
          <p:cNvPr id="50" name="Connecteur : en arc 49">
            <a:extLst>
              <a:ext uri="{FF2B5EF4-FFF2-40B4-BE49-F238E27FC236}">
                <a16:creationId xmlns:a16="http://schemas.microsoft.com/office/drawing/2014/main" id="{64A47ADF-AF03-6D70-9BDD-F415F4F347CF}"/>
              </a:ext>
            </a:extLst>
          </p:cNvPr>
          <p:cNvCxnSpPr/>
          <p:nvPr/>
        </p:nvCxnSpPr>
        <p:spPr>
          <a:xfrm rot="16200000" flipH="1">
            <a:off x="3369012" y="1713299"/>
            <a:ext cx="936587" cy="339091"/>
          </a:xfrm>
          <a:prstGeom prst="curvedConnector3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229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C56C2-F558-81F5-C3D6-0287B75F6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2955DA9-90E3-18F3-7304-7FFE2DCAB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82" y="154391"/>
            <a:ext cx="8218968" cy="1080347"/>
          </a:xfrm>
        </p:spPr>
        <p:txBody>
          <a:bodyPr>
            <a:noAutofit/>
          </a:bodyPr>
          <a:lstStyle/>
          <a:p>
            <a:r>
              <a:rPr lang="fr-FR" sz="2800" b="1" spc="-270" dirty="0">
                <a:latin typeface="Montserrat" panose="00000500000000000000" pitchFamily="2" charset="0"/>
              </a:rPr>
              <a:t>II. Présentation de l’observatoire cartographique de la Côte d’Ivoire</a:t>
            </a:r>
            <a:endParaRPr lang="fr-CI" sz="2800" b="1" spc="-270" dirty="0">
              <a:latin typeface="Montserrat" panose="00000500000000000000" pitchFamily="2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B3F34B8-120A-D650-1F56-EB2C6DF33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61BD-AFD6-CA43-B363-AADC60DA59A0}" type="slidenum">
              <a:rPr lang="fr-FR" smtClean="0"/>
              <a:t>5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7E3D09-031D-4B03-D2F1-023EA93692ED}"/>
              </a:ext>
            </a:extLst>
          </p:cNvPr>
          <p:cNvSpPr/>
          <p:nvPr/>
        </p:nvSpPr>
        <p:spPr>
          <a:xfrm>
            <a:off x="252730" y="1234738"/>
            <a:ext cx="7660640" cy="602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spc="-270" dirty="0">
                <a:solidFill>
                  <a:srgbClr val="92D050"/>
                </a:solidFill>
                <a:latin typeface="Montserrat" panose="00000500000000000000" pitchFamily="2" charset="0"/>
                <a:ea typeface="+mj-ea"/>
                <a:cs typeface="Arial" panose="020B0604020202020204" pitchFamily="34" charset="0"/>
              </a:rPr>
              <a:t>La cartographie comme outil de régulation par la donnée</a:t>
            </a:r>
            <a:endParaRPr lang="fr-CI" sz="2400" b="1" spc="-270" dirty="0">
              <a:solidFill>
                <a:srgbClr val="92D050"/>
              </a:solidFill>
              <a:latin typeface="Montserrat" panose="00000500000000000000" pitchFamily="2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5D6B218-3A80-55B3-24C4-A9521B779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" y="2313015"/>
            <a:ext cx="4119880" cy="3120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7B4EB2F-0C6A-0808-0B1B-54F87EB73154}"/>
              </a:ext>
            </a:extLst>
          </p:cNvPr>
          <p:cNvSpPr txBox="1"/>
          <p:nvPr/>
        </p:nvSpPr>
        <p:spPr>
          <a:xfrm>
            <a:off x="4287520" y="1888604"/>
            <a:ext cx="468884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latin typeface="Montserrat" panose="00000500000000000000" pitchFamily="2" charset="0"/>
              </a:rPr>
              <a:t>Disposer d’une cartographie dynamique et de données fiables sur la couverture et les infrastructures réseaux </a:t>
            </a:r>
            <a:endParaRPr lang="fr-CI" sz="1600" dirty="0">
              <a:latin typeface="Montserrat" panose="00000500000000000000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D29EAA8-7672-F104-12C5-3D3D47FA2223}"/>
              </a:ext>
            </a:extLst>
          </p:cNvPr>
          <p:cNvSpPr txBox="1"/>
          <p:nvPr/>
        </p:nvSpPr>
        <p:spPr>
          <a:xfrm>
            <a:off x="4558030" y="2877687"/>
            <a:ext cx="440436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fr-FR" sz="1600" dirty="0">
                <a:latin typeface="Montserrat" panose="00000500000000000000" pitchFamily="2" charset="0"/>
              </a:rPr>
              <a:t>Mettre à la disposition du grand public et collecter auprès d’eux des données des réseaux de télécommunications</a:t>
            </a:r>
            <a:endParaRPr lang="en-US" sz="1600" dirty="0">
              <a:latin typeface="Montserrat" panose="000005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3559AB-E0BD-DF66-486A-643315EDB86B}"/>
              </a:ext>
            </a:extLst>
          </p:cNvPr>
          <p:cNvSpPr txBox="1"/>
          <p:nvPr/>
        </p:nvSpPr>
        <p:spPr>
          <a:xfrm>
            <a:off x="5050790" y="3863358"/>
            <a:ext cx="384048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fr-FR" sz="1600" dirty="0">
                <a:latin typeface="Montserrat" panose="00000500000000000000" pitchFamily="2" charset="0"/>
              </a:rPr>
              <a:t>Permettre aux parties prenantes du secteur ou tout autre partie intéressée de consulter et disposer aisément des données des infrastructures </a:t>
            </a:r>
          </a:p>
          <a:p>
            <a:pPr lvl="0" algn="just"/>
            <a:r>
              <a:rPr lang="fr-FR" sz="1600" dirty="0">
                <a:latin typeface="Montserrat" panose="00000500000000000000" pitchFamily="2" charset="0"/>
              </a:rPr>
              <a:t>de télécommunications et les services disponibles dans les différentes localités, pour des prises de décisions plus éclairées.</a:t>
            </a:r>
            <a:endParaRPr lang="en-US" sz="1600" dirty="0">
              <a:latin typeface="Montserrat" panose="00000500000000000000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A24D858-365E-6200-4F06-EA887EA41B60}"/>
              </a:ext>
            </a:extLst>
          </p:cNvPr>
          <p:cNvSpPr txBox="1"/>
          <p:nvPr/>
        </p:nvSpPr>
        <p:spPr>
          <a:xfrm>
            <a:off x="82552" y="4786960"/>
            <a:ext cx="4688840" cy="646331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fr-FR" sz="3600" b="1" dirty="0">
                <a:solidFill>
                  <a:srgbClr val="EC6E2E"/>
                </a:solidFill>
                <a:latin typeface="Montserrat" panose="00000500000000000000" pitchFamily="2" charset="0"/>
              </a:rPr>
              <a:t>OBSERVATOIRE CARTOGRAPHIQUE DES RÉSEAUX DES TÉLÉCOMMUNICATIONS</a:t>
            </a:r>
            <a:endParaRPr lang="fr-CI" sz="3600" b="1" dirty="0">
              <a:solidFill>
                <a:srgbClr val="EC6E2E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9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54DF51-E824-AD8B-39CC-18DCEF8FB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Mettre à la disposition des parties prenantes la version mobile de l’observatoire cartographique.</a:t>
            </a:r>
          </a:p>
          <a:p>
            <a:pPr algn="just"/>
            <a:r>
              <a:rPr lang="fr-FR" dirty="0"/>
              <a:t>Inclure les données de qualité de service et d’expérience </a:t>
            </a:r>
          </a:p>
          <a:p>
            <a:pPr algn="just"/>
            <a:r>
              <a:rPr lang="fr-FR" dirty="0"/>
              <a:t>Enrichir les données en infrastructures</a:t>
            </a:r>
            <a:endParaRPr lang="fr-CI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865CDE-F440-7BE3-BA97-AFB17B18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61BD-AFD6-CA43-B363-AADC60DA59A0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B291DB7-1F1E-1AD3-A7D7-3B5263FDF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82" y="154391"/>
            <a:ext cx="8218968" cy="1080347"/>
          </a:xfrm>
        </p:spPr>
        <p:txBody>
          <a:bodyPr>
            <a:noAutofit/>
          </a:bodyPr>
          <a:lstStyle/>
          <a:p>
            <a:r>
              <a:rPr lang="fr-FR" sz="3200" b="1" spc="-270" dirty="0">
                <a:latin typeface="Montserrat" panose="00000500000000000000" pitchFamily="2" charset="0"/>
              </a:rPr>
              <a:t>III. Perspectives</a:t>
            </a:r>
            <a:endParaRPr lang="fr-CI" sz="3200" b="1" spc="-27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027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23AD929-B372-09C0-4A61-FFD854E0518E}"/>
              </a:ext>
            </a:extLst>
          </p:cNvPr>
          <p:cNvSpPr txBox="1"/>
          <p:nvPr/>
        </p:nvSpPr>
        <p:spPr>
          <a:xfrm>
            <a:off x="0" y="2082800"/>
            <a:ext cx="953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accent2"/>
                </a:solidFill>
                <a:latin typeface="Montserrat" panose="00000500000000000000" pitchFamily="2" charset="0"/>
              </a:rPr>
              <a:t>IV. DEMO</a:t>
            </a:r>
          </a:p>
          <a:p>
            <a:pPr algn="ctr"/>
            <a:r>
              <a:rPr lang="fr-FR" sz="3600" dirty="0">
                <a:solidFill>
                  <a:schemeClr val="accent2"/>
                </a:solidFill>
                <a:latin typeface="Montserrat" panose="00000500000000000000" pitchFamily="2" charset="0"/>
                <a:hlinkClick r:id="rId2"/>
              </a:rPr>
              <a:t>https://cartodonnees.artci.ci/</a:t>
            </a:r>
            <a:r>
              <a:rPr lang="fr-FR" sz="4800" b="1" dirty="0">
                <a:solidFill>
                  <a:schemeClr val="accent2"/>
                </a:solidFill>
                <a:latin typeface="Montserrat" panose="00000500000000000000" pitchFamily="2" charset="0"/>
              </a:rPr>
              <a:t> </a:t>
            </a:r>
            <a:endParaRPr lang="fr-CI" sz="4800" b="1" dirty="0">
              <a:solidFill>
                <a:schemeClr val="accent2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EE98B37-A0BA-31AF-D3C2-F5055F31F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99150" y="6346191"/>
            <a:ext cx="2057400" cy="365125"/>
          </a:xfrm>
        </p:spPr>
        <p:txBody>
          <a:bodyPr/>
          <a:lstStyle/>
          <a:p>
            <a:fld id="{027A61BD-AFD6-CA43-B363-AADC60DA59A0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0044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90B23-B7B3-7BF1-9A62-698D9FE9F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5698328-1965-33F9-E257-F5E0752DC0CD}"/>
              </a:ext>
            </a:extLst>
          </p:cNvPr>
          <p:cNvSpPr txBox="1"/>
          <p:nvPr/>
        </p:nvSpPr>
        <p:spPr>
          <a:xfrm>
            <a:off x="1249680" y="2082800"/>
            <a:ext cx="629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accent2"/>
                </a:solidFill>
                <a:latin typeface="Montserrat" panose="00000500000000000000" pitchFamily="2" charset="0"/>
              </a:rPr>
              <a:t>MERCI DE VOTRE ATTENTION !</a:t>
            </a:r>
            <a:endParaRPr lang="fr-CI" sz="4800" b="1" dirty="0">
              <a:solidFill>
                <a:schemeClr val="accent2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A1F110F-75BB-5C29-2B3D-299C912C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99150" y="6346191"/>
            <a:ext cx="2057400" cy="365125"/>
          </a:xfrm>
        </p:spPr>
        <p:txBody>
          <a:bodyPr/>
          <a:lstStyle/>
          <a:p>
            <a:fld id="{027A61BD-AFD6-CA43-B363-AADC60DA59A0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831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69B626-B740-041D-7ABF-5379780EC8D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C381D70-4072-4F65-3FB0-8B09B26F8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221" y="3698279"/>
            <a:ext cx="1907988" cy="83993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F2551B4-6BBE-A4B0-F27C-D9785428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61BD-AFD6-CA43-B363-AADC60DA59A0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20255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d0f85dd8-a6d3-4f76-b9f8-a3e97258ba83" Revision="1" Stencil="System.MyShapes" StencilVersion="1.0"/>
</Control>
</file>

<file path=customXml/item10.xml><?xml version="1.0" encoding="utf-8"?>
<Control xmlns="http://schemas.microsoft.com/VisualStudio/2011/storyboarding/control">
  <Id Name="d0f85dd8-a6d3-4f76-b9f8-a3e97258ba83" Revision="1" Stencil="System.MyShapes" StencilVersion="1.0"/>
</Control>
</file>

<file path=customXml/item11.xml><?xml version="1.0" encoding="utf-8"?>
<Control xmlns="http://schemas.microsoft.com/VisualStudio/2011/storyboarding/control">
  <Id Name="d0f85dd8-a6d3-4f76-b9f8-a3e97258ba83" Revision="1" Stencil="System.MyShapes" StencilVersion="1.0"/>
</Control>
</file>

<file path=customXml/item2.xml><?xml version="1.0" encoding="utf-8"?>
<Control xmlns="http://schemas.microsoft.com/VisualStudio/2011/storyboarding/control">
  <Id Name="d0f85dd8-a6d3-4f76-b9f8-a3e97258ba83" Revision="1" Stencil="System.MyShapes" StencilVersion="1.0"/>
</Control>
</file>

<file path=customXml/item3.xml><?xml version="1.0" encoding="utf-8"?>
<Control xmlns="http://schemas.microsoft.com/VisualStudio/2011/storyboarding/control">
  <Id Name="d0f85dd8-a6d3-4f76-b9f8-a3e97258ba83" Revision="1" Stencil="System.MyShapes" StencilVersion="1.0"/>
</Control>
</file>

<file path=customXml/item4.xml><?xml version="1.0" encoding="utf-8"?>
<Control xmlns="http://schemas.microsoft.com/VisualStudio/2011/storyboarding/control">
  <Id Name="d0f85dd8-a6d3-4f76-b9f8-a3e97258ba83" Revision="1" Stencil="System.MyShapes" StencilVersion="1.0"/>
</Control>
</file>

<file path=customXml/item5.xml><?xml version="1.0" encoding="utf-8"?>
<Control xmlns="http://schemas.microsoft.com/VisualStudio/2011/storyboarding/control">
  <Id Name="d0f85dd8-a6d3-4f76-b9f8-a3e97258ba83" Revision="1" Stencil="System.MyShapes" StencilVersion="1.0"/>
</Control>
</file>

<file path=customXml/item6.xml><?xml version="1.0" encoding="utf-8"?>
<Control xmlns="http://schemas.microsoft.com/VisualStudio/2011/storyboarding/control">
  <Id Name="d0f85dd8-a6d3-4f76-b9f8-a3e97258ba83" Revision="1" Stencil="System.MyShapes" StencilVersion="1.0"/>
</Control>
</file>

<file path=customXml/item7.xml><?xml version="1.0" encoding="utf-8"?>
<Control xmlns="http://schemas.microsoft.com/VisualStudio/2011/storyboarding/control">
  <Id Name="d0f85dd8-a6d3-4f76-b9f8-a3e97258ba83" Revision="1" Stencil="System.MyShapes" StencilVersion="1.0"/>
</Control>
</file>

<file path=customXml/item8.xml><?xml version="1.0" encoding="utf-8"?>
<Control xmlns="http://schemas.microsoft.com/VisualStudio/2011/storyboarding/control">
  <Id Name="d0f85dd8-a6d3-4f76-b9f8-a3e97258ba83" Revision="1" Stencil="System.MyShapes" StencilVersion="1.0"/>
</Control>
</file>

<file path=customXml/item9.xml><?xml version="1.0" encoding="utf-8"?>
<Control xmlns="http://schemas.microsoft.com/VisualStudio/2011/storyboarding/control">
  <Id Name="d0f85dd8-a6d3-4f76-b9f8-a3e97258ba83" Revision="1" Stencil="System.MyShapes" StencilVersion="1.0"/>
</Control>
</file>

<file path=customXml/itemProps1.xml><?xml version="1.0" encoding="utf-8"?>
<ds:datastoreItem xmlns:ds="http://schemas.openxmlformats.org/officeDocument/2006/customXml" ds:itemID="{D0612B76-A009-4A0A-A733-8F0277C7FB59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82A6B09E-78AB-4172-B320-A1F5989FA980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BE695EE8-5FD7-4920-90FF-E7998F801FB6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B498052A-4F9B-4389-8797-E0EEA6040A70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0F7ED9BC-EB9D-489D-95D8-24BBEA70A4F9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6CFDEE5C-D054-4D86-81FF-61518661EBF0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94B90222-BB3A-46E7-B938-AABEF3B5E9E6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67AA2891-AA0F-4E20-9D7A-0D5C92267D69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2721701B-5471-4302-9C1B-47670B024EE5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0F59D482-4495-4202-90DE-C4275E18A60E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E36EBD69-1BCF-4030-9C7B-6C168005815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37534</TotalTime>
  <Words>306</Words>
  <Application>Microsoft Office PowerPoint</Application>
  <PresentationFormat>Affichage à l'écran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Montserrat</vt:lpstr>
      <vt:lpstr>The Hand Black</vt:lpstr>
      <vt:lpstr>The Serif Hand Black</vt:lpstr>
      <vt:lpstr>Thème Office</vt:lpstr>
      <vt:lpstr>Présentation PowerPoint</vt:lpstr>
      <vt:lpstr>Présentation PowerPoint</vt:lpstr>
      <vt:lpstr>I. Approche de régulation par la donnée</vt:lpstr>
      <vt:lpstr>I. Approche de régulation par la donnée</vt:lpstr>
      <vt:lpstr>II. Présentation de l’observatoire cartographique de la Côte d’Ivoire</vt:lpstr>
      <vt:lpstr>III. Perspectives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Paule Renée LASME</cp:lastModifiedBy>
  <cp:revision>40</cp:revision>
  <dcterms:created xsi:type="dcterms:W3CDTF">2024-05-31T15:23:48Z</dcterms:created>
  <dcterms:modified xsi:type="dcterms:W3CDTF">2025-03-24T18:11:45Z</dcterms:modified>
</cp:coreProperties>
</file>