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27"/>
  </p:notesMasterIdLst>
  <p:sldIdLst>
    <p:sldId id="2685" r:id="rId5"/>
    <p:sldId id="2147378881" r:id="rId6"/>
    <p:sldId id="2147378882" r:id="rId7"/>
    <p:sldId id="2147378883" r:id="rId8"/>
    <p:sldId id="2147378885" r:id="rId9"/>
    <p:sldId id="2147378886" r:id="rId10"/>
    <p:sldId id="2147378887" r:id="rId11"/>
    <p:sldId id="2147378871" r:id="rId12"/>
    <p:sldId id="2147378888" r:id="rId13"/>
    <p:sldId id="2147378889" r:id="rId14"/>
    <p:sldId id="2147378869" r:id="rId15"/>
    <p:sldId id="2147378872" r:id="rId16"/>
    <p:sldId id="2147378877" r:id="rId17"/>
    <p:sldId id="2147378873" r:id="rId18"/>
    <p:sldId id="2147378879" r:id="rId19"/>
    <p:sldId id="2147378876" r:id="rId20"/>
    <p:sldId id="2147378875" r:id="rId21"/>
    <p:sldId id="2147378864" r:id="rId22"/>
    <p:sldId id="2147378867" r:id="rId23"/>
    <p:sldId id="2147378866" r:id="rId24"/>
    <p:sldId id="2147378868" r:id="rId25"/>
    <p:sldId id="214737886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F99B85-F707-8C93-E08E-12DE89A270A0}" name="Isabella Rinaldi" initials="IR" userId="d045555831ccc41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3E1"/>
    <a:srgbClr val="459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CA4125-90BF-9B4C-852F-A3D37725612C}" v="38" dt="2025-03-23T14:24:22.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89"/>
    <p:restoredTop sz="93557" autoAdjust="0"/>
  </p:normalViewPr>
  <p:slideViewPr>
    <p:cSldViewPr snapToGrid="0">
      <p:cViewPr>
        <p:scale>
          <a:sx n="60" d="100"/>
          <a:sy n="60" d="100"/>
        </p:scale>
        <p:origin x="6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5B6AF-EF53-AE49-AF67-8385FBC9CEB9}" type="datetimeFigureOut">
              <a:rPr lang="en-IT" smtClean="0"/>
              <a:t>03/26/2025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ADBDE-43E7-8042-8C21-537B97BA0A7B}" type="slidenum">
              <a:rPr lang="en-IT" smtClean="0"/>
              <a:t>‹#›</a:t>
            </a:fld>
            <a:endParaRPr lang="en-IT"/>
          </a:p>
        </p:txBody>
      </p:sp>
    </p:spTree>
    <p:extLst>
      <p:ext uri="{BB962C8B-B14F-4D97-AF65-F5344CB8AC3E}">
        <p14:creationId xmlns:p14="http://schemas.microsoft.com/office/powerpoint/2010/main" val="3296786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pPr/>
              <a:t>1</a:t>
            </a:fld>
            <a:endParaRPr lang="en-US"/>
          </a:p>
        </p:txBody>
      </p:sp>
    </p:spTree>
    <p:extLst>
      <p:ext uri="{BB962C8B-B14F-4D97-AF65-F5344CB8AC3E}">
        <p14:creationId xmlns:p14="http://schemas.microsoft.com/office/powerpoint/2010/main" val="233895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72F95-8821-D4BE-3AA4-833DDEF16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488DF-57A6-3A75-01F0-1EFDBA632C5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9728CE-ADD2-5123-C3CB-F57D88A086E7}"/>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3725F1D8-C0BE-AC00-3250-1409D73A90E8}"/>
              </a:ext>
            </a:extLst>
          </p:cNvPr>
          <p:cNvSpPr>
            <a:spLocks noGrp="1"/>
          </p:cNvSpPr>
          <p:nvPr>
            <p:ph type="sldNum" sz="quarter" idx="5"/>
          </p:nvPr>
        </p:nvSpPr>
        <p:spPr/>
        <p:txBody>
          <a:bodyPr/>
          <a:lstStyle/>
          <a:p>
            <a:fld id="{46A8591F-50F3-4C40-9DA2-D793276CC051}" type="slidenum">
              <a:rPr lang="en-US" smtClean="0"/>
              <a:t>10</a:t>
            </a:fld>
            <a:endParaRPr lang="en-US"/>
          </a:p>
        </p:txBody>
      </p:sp>
    </p:spTree>
    <p:extLst>
      <p:ext uri="{BB962C8B-B14F-4D97-AF65-F5344CB8AC3E}">
        <p14:creationId xmlns:p14="http://schemas.microsoft.com/office/powerpoint/2010/main" val="3909760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05BA5-DA45-9D08-46A2-41F235B63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F30DF-D456-0F77-0174-5BCD0BC8453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22D1AF7-944A-CB31-9DC6-BDE28F38CF80}"/>
              </a:ext>
            </a:extLst>
          </p:cNvPr>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9295AD91-6A6D-45BF-010F-DF6FDD048C00}"/>
              </a:ext>
            </a:extLst>
          </p:cNvPr>
          <p:cNvSpPr>
            <a:spLocks noGrp="1"/>
          </p:cNvSpPr>
          <p:nvPr>
            <p:ph type="sldNum" sz="quarter" idx="5"/>
          </p:nvPr>
        </p:nvSpPr>
        <p:spPr/>
        <p:txBody>
          <a:bodyPr/>
          <a:lstStyle/>
          <a:p>
            <a:fld id="{46A8591F-50F3-4C40-9DA2-D793276CC051}" type="slidenum">
              <a:rPr lang="en-US" smtClean="0"/>
              <a:t>11</a:t>
            </a:fld>
            <a:endParaRPr lang="en-US"/>
          </a:p>
        </p:txBody>
      </p:sp>
    </p:spTree>
    <p:extLst>
      <p:ext uri="{BB962C8B-B14F-4D97-AF65-F5344CB8AC3E}">
        <p14:creationId xmlns:p14="http://schemas.microsoft.com/office/powerpoint/2010/main" val="2937717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D19AC-ABA0-D27F-082F-2D1A0A9B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89662-5CDD-31C6-03EE-CF8257AAF2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E5C0AA-358E-0094-3A7A-B7BBF24135EA}"/>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31511023-4255-68D4-B298-123A76FD244E}"/>
              </a:ext>
            </a:extLst>
          </p:cNvPr>
          <p:cNvSpPr>
            <a:spLocks noGrp="1"/>
          </p:cNvSpPr>
          <p:nvPr>
            <p:ph type="sldNum" sz="quarter" idx="5"/>
          </p:nvPr>
        </p:nvSpPr>
        <p:spPr/>
        <p:txBody>
          <a:bodyPr/>
          <a:lstStyle/>
          <a:p>
            <a:fld id="{46A8591F-50F3-4C40-9DA2-D793276CC051}" type="slidenum">
              <a:rPr lang="en-US" smtClean="0"/>
              <a:t>12</a:t>
            </a:fld>
            <a:endParaRPr lang="en-US"/>
          </a:p>
        </p:txBody>
      </p:sp>
    </p:spTree>
    <p:extLst>
      <p:ext uri="{BB962C8B-B14F-4D97-AF65-F5344CB8AC3E}">
        <p14:creationId xmlns:p14="http://schemas.microsoft.com/office/powerpoint/2010/main" val="226330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4DD19-F303-7A41-B610-CF184B193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BB7EB-141A-F450-BAEF-7C2FAAE0739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7617DB9-B099-4060-208F-237A38A2FAFC}"/>
              </a:ext>
            </a:extLst>
          </p:cNvPr>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D5264C55-5FB3-2DDA-40EE-A23E4C53FF05}"/>
              </a:ext>
            </a:extLst>
          </p:cNvPr>
          <p:cNvSpPr>
            <a:spLocks noGrp="1"/>
          </p:cNvSpPr>
          <p:nvPr>
            <p:ph type="sldNum" sz="quarter" idx="5"/>
          </p:nvPr>
        </p:nvSpPr>
        <p:spPr/>
        <p:txBody>
          <a:bodyPr/>
          <a:lstStyle/>
          <a:p>
            <a:fld id="{46A8591F-50F3-4C40-9DA2-D793276CC051}" type="slidenum">
              <a:rPr lang="en-US" smtClean="0"/>
              <a:t>13</a:t>
            </a:fld>
            <a:endParaRPr lang="en-US"/>
          </a:p>
        </p:txBody>
      </p:sp>
    </p:spTree>
    <p:extLst>
      <p:ext uri="{BB962C8B-B14F-4D97-AF65-F5344CB8AC3E}">
        <p14:creationId xmlns:p14="http://schemas.microsoft.com/office/powerpoint/2010/main" val="221897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2EE55-42CA-E1E6-EF3B-E35904EFB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A0FB7-C88F-484E-A2BC-82B76DB879E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30E09C-0CFC-99BB-ACCA-6FC48C6FB80F}"/>
              </a:ext>
            </a:extLst>
          </p:cNvPr>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E08C264B-2E61-9C6D-AF82-9ED3547B541C}"/>
              </a:ext>
            </a:extLst>
          </p:cNvPr>
          <p:cNvSpPr>
            <a:spLocks noGrp="1"/>
          </p:cNvSpPr>
          <p:nvPr>
            <p:ph type="sldNum" sz="quarter" idx="5"/>
          </p:nvPr>
        </p:nvSpPr>
        <p:spPr/>
        <p:txBody>
          <a:bodyPr/>
          <a:lstStyle/>
          <a:p>
            <a:fld id="{46A8591F-50F3-4C40-9DA2-D793276CC051}" type="slidenum">
              <a:rPr lang="en-US" smtClean="0"/>
              <a:t>14</a:t>
            </a:fld>
            <a:endParaRPr lang="en-US"/>
          </a:p>
        </p:txBody>
      </p:sp>
    </p:spTree>
    <p:extLst>
      <p:ext uri="{BB962C8B-B14F-4D97-AF65-F5344CB8AC3E}">
        <p14:creationId xmlns:p14="http://schemas.microsoft.com/office/powerpoint/2010/main" val="760593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4C5B0-6FA6-B65D-4865-690CF4B7D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BCFED-E8AB-4DF7-B008-C7D9B8EF99E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111131-4DE6-2A95-1BB5-ADF8AFDF0AD3}"/>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F2C41608-D782-6E0C-9BD5-D8093ECE01F6}"/>
              </a:ext>
            </a:extLst>
          </p:cNvPr>
          <p:cNvSpPr>
            <a:spLocks noGrp="1"/>
          </p:cNvSpPr>
          <p:nvPr>
            <p:ph type="sldNum" sz="quarter" idx="5"/>
          </p:nvPr>
        </p:nvSpPr>
        <p:spPr/>
        <p:txBody>
          <a:bodyPr/>
          <a:lstStyle/>
          <a:p>
            <a:fld id="{46A8591F-50F3-4C40-9DA2-D793276CC051}" type="slidenum">
              <a:rPr lang="en-US" smtClean="0"/>
              <a:t>15</a:t>
            </a:fld>
            <a:endParaRPr lang="en-US"/>
          </a:p>
        </p:txBody>
      </p:sp>
    </p:spTree>
    <p:extLst>
      <p:ext uri="{BB962C8B-B14F-4D97-AF65-F5344CB8AC3E}">
        <p14:creationId xmlns:p14="http://schemas.microsoft.com/office/powerpoint/2010/main" val="1949675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7641-AA59-9CBB-F5C7-093351AE7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29913-625D-77AB-A833-CCD0CC08C7B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C58CCCB-DEB8-90F9-E3BC-F9925D836A56}"/>
              </a:ext>
            </a:extLst>
          </p:cNvPr>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0B46EA42-BDBD-2950-9C6D-8BC495D6AC89}"/>
              </a:ext>
            </a:extLst>
          </p:cNvPr>
          <p:cNvSpPr>
            <a:spLocks noGrp="1"/>
          </p:cNvSpPr>
          <p:nvPr>
            <p:ph type="sldNum" sz="quarter" idx="5"/>
          </p:nvPr>
        </p:nvSpPr>
        <p:spPr/>
        <p:txBody>
          <a:bodyPr/>
          <a:lstStyle/>
          <a:p>
            <a:fld id="{46A8591F-50F3-4C40-9DA2-D793276CC051}" type="slidenum">
              <a:rPr lang="en-US" smtClean="0"/>
              <a:t>16</a:t>
            </a:fld>
            <a:endParaRPr lang="en-US"/>
          </a:p>
        </p:txBody>
      </p:sp>
    </p:spTree>
    <p:extLst>
      <p:ext uri="{BB962C8B-B14F-4D97-AF65-F5344CB8AC3E}">
        <p14:creationId xmlns:p14="http://schemas.microsoft.com/office/powerpoint/2010/main" val="3874066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7661-61F7-B42B-2545-B72F37F2B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8F66F-0B16-C03B-99FE-B70FE6AAE9F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CAF743-7995-2C6F-87D4-A12CB33E939B}"/>
              </a:ext>
            </a:extLst>
          </p:cNvPr>
          <p:cNvSpPr>
            <a:spLocks noGrp="1"/>
          </p:cNvSpPr>
          <p:nvPr>
            <p:ph type="body" idx="1"/>
          </p:nvPr>
        </p:nvSpPr>
        <p:spPr/>
        <p:txBody>
          <a:bodyPr/>
          <a:lstStyle/>
          <a:p>
            <a:pPr marL="171450" indent="-171450">
              <a:buFont typeface="Arial"/>
              <a:buChar char="•"/>
            </a:pPr>
            <a:r>
              <a:rPr lang="en-IT" sz="1200" dirty="0">
                <a:latin typeface="Avenir Next" panose="020B0503020202020204" pitchFamily="34" charset="0"/>
              </a:rPr>
              <a:t>The measures adopted for the reductions of costs related to broadband roll-out following the Broadband Cost </a:t>
            </a:r>
            <a:r>
              <a:rPr lang="en-GB" sz="1200" dirty="0">
                <a:latin typeface="Avenir Next" panose="020B0503020202020204" pitchFamily="34" charset="0"/>
              </a:rPr>
              <a:t>Reduction</a:t>
            </a:r>
            <a:r>
              <a:rPr lang="en-IT" sz="1200" dirty="0">
                <a:latin typeface="Avenir Next" panose="020B0503020202020204" pitchFamily="34" charset="0"/>
              </a:rPr>
              <a:t> Directive (BCRD) varied across the different countries. </a:t>
            </a:r>
            <a:endParaRPr lang="en-US" dirty="0">
              <a:ea typeface="Calibri"/>
              <a:cs typeface="Calibri"/>
            </a:endParaRPr>
          </a:p>
        </p:txBody>
      </p:sp>
      <p:sp>
        <p:nvSpPr>
          <p:cNvPr id="4" name="Slide Number Placeholder 3">
            <a:extLst>
              <a:ext uri="{FF2B5EF4-FFF2-40B4-BE49-F238E27FC236}">
                <a16:creationId xmlns:a16="http://schemas.microsoft.com/office/drawing/2014/main" id="{ACA83D78-0939-2034-620C-C66F33B6EF97}"/>
              </a:ext>
            </a:extLst>
          </p:cNvPr>
          <p:cNvSpPr>
            <a:spLocks noGrp="1"/>
          </p:cNvSpPr>
          <p:nvPr>
            <p:ph type="sldNum" sz="quarter" idx="5"/>
          </p:nvPr>
        </p:nvSpPr>
        <p:spPr/>
        <p:txBody>
          <a:bodyPr/>
          <a:lstStyle/>
          <a:p>
            <a:fld id="{46A8591F-50F3-4C40-9DA2-D793276CC051}" type="slidenum">
              <a:rPr lang="en-US" smtClean="0"/>
              <a:t>17</a:t>
            </a:fld>
            <a:endParaRPr lang="en-US"/>
          </a:p>
        </p:txBody>
      </p:sp>
    </p:spTree>
    <p:extLst>
      <p:ext uri="{BB962C8B-B14F-4D97-AF65-F5344CB8AC3E}">
        <p14:creationId xmlns:p14="http://schemas.microsoft.com/office/powerpoint/2010/main" val="4175092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A2113-5ACD-8ACB-9A52-DCDE7F6B8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CC716-72D9-3AD6-0AC7-C6BCC2D5CD3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89F430C-2CCB-B449-D55A-C02AF40D8C46}"/>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7ADB5C81-D80E-E695-2DB2-D7607242308F}"/>
              </a:ext>
            </a:extLst>
          </p:cNvPr>
          <p:cNvSpPr>
            <a:spLocks noGrp="1"/>
          </p:cNvSpPr>
          <p:nvPr>
            <p:ph type="sldNum" sz="quarter" idx="5"/>
          </p:nvPr>
        </p:nvSpPr>
        <p:spPr/>
        <p:txBody>
          <a:bodyPr/>
          <a:lstStyle/>
          <a:p>
            <a:fld id="{46A8591F-50F3-4C40-9DA2-D793276CC051}" type="slidenum">
              <a:rPr lang="en-US" smtClean="0"/>
              <a:t>18</a:t>
            </a:fld>
            <a:endParaRPr lang="en-US"/>
          </a:p>
        </p:txBody>
      </p:sp>
    </p:spTree>
    <p:extLst>
      <p:ext uri="{BB962C8B-B14F-4D97-AF65-F5344CB8AC3E}">
        <p14:creationId xmlns:p14="http://schemas.microsoft.com/office/powerpoint/2010/main" val="3184101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AF79-78C4-C304-6F61-6A5D5FCBE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1E7BF-5E5C-FC5D-1997-84D6DAECB4A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EF6849-DDC4-F7FC-9646-387A9F8027B4}"/>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DBEF2A97-4C1B-93C8-90AF-E794EBFFA0CE}"/>
              </a:ext>
            </a:extLst>
          </p:cNvPr>
          <p:cNvSpPr>
            <a:spLocks noGrp="1"/>
          </p:cNvSpPr>
          <p:nvPr>
            <p:ph type="sldNum" sz="quarter" idx="5"/>
          </p:nvPr>
        </p:nvSpPr>
        <p:spPr/>
        <p:txBody>
          <a:bodyPr/>
          <a:lstStyle/>
          <a:p>
            <a:fld id="{46A8591F-50F3-4C40-9DA2-D793276CC051}" type="slidenum">
              <a:rPr lang="en-US" smtClean="0"/>
              <a:t>19</a:t>
            </a:fld>
            <a:endParaRPr lang="en-US"/>
          </a:p>
        </p:txBody>
      </p:sp>
    </p:spTree>
    <p:extLst>
      <p:ext uri="{BB962C8B-B14F-4D97-AF65-F5344CB8AC3E}">
        <p14:creationId xmlns:p14="http://schemas.microsoft.com/office/powerpoint/2010/main" val="321431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83FE0-3167-45AA-CBF3-F50E12CBB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BD092-A373-B0D6-BAC3-CE853E6EF7E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BD8923F-807B-38C8-9381-5A2556692C82}"/>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6CB1696B-5939-2ED1-776C-F2D72325CE6B}"/>
              </a:ext>
            </a:extLst>
          </p:cNvPr>
          <p:cNvSpPr>
            <a:spLocks noGrp="1"/>
          </p:cNvSpPr>
          <p:nvPr>
            <p:ph type="sldNum" sz="quarter" idx="5"/>
          </p:nvPr>
        </p:nvSpPr>
        <p:spPr/>
        <p:txBody>
          <a:bodyPr/>
          <a:lstStyle/>
          <a:p>
            <a:fld id="{46A8591F-50F3-4C40-9DA2-D793276CC051}" type="slidenum">
              <a:rPr lang="en-US" smtClean="0"/>
              <a:t>2</a:t>
            </a:fld>
            <a:endParaRPr lang="en-US"/>
          </a:p>
        </p:txBody>
      </p:sp>
    </p:spTree>
    <p:extLst>
      <p:ext uri="{BB962C8B-B14F-4D97-AF65-F5344CB8AC3E}">
        <p14:creationId xmlns:p14="http://schemas.microsoft.com/office/powerpoint/2010/main" val="3079417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F9C4-6575-88C7-D9CD-B50634612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637F5-D708-1969-7D5E-E7E70C73505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9E31C14-DF9E-B222-1461-3BE297A33B6C}"/>
              </a:ext>
            </a:extLst>
          </p:cNvPr>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8C063FCC-02F5-838D-29F2-3E9819CA9DD3}"/>
              </a:ext>
            </a:extLst>
          </p:cNvPr>
          <p:cNvSpPr>
            <a:spLocks noGrp="1"/>
          </p:cNvSpPr>
          <p:nvPr>
            <p:ph type="sldNum" sz="quarter" idx="5"/>
          </p:nvPr>
        </p:nvSpPr>
        <p:spPr/>
        <p:txBody>
          <a:bodyPr/>
          <a:lstStyle/>
          <a:p>
            <a:fld id="{46A8591F-50F3-4C40-9DA2-D793276CC051}" type="slidenum">
              <a:rPr lang="en-US" smtClean="0"/>
              <a:t>20</a:t>
            </a:fld>
            <a:endParaRPr lang="en-US"/>
          </a:p>
        </p:txBody>
      </p:sp>
    </p:spTree>
    <p:extLst>
      <p:ext uri="{BB962C8B-B14F-4D97-AF65-F5344CB8AC3E}">
        <p14:creationId xmlns:p14="http://schemas.microsoft.com/office/powerpoint/2010/main" val="936281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976C3-3DC7-6A67-5068-155F54344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B7C9D-0603-BAD9-6695-8DE84D62619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1200808-764D-F9B6-A5FA-5E149FD48204}"/>
              </a:ext>
            </a:extLst>
          </p:cNvPr>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52322DDD-262B-0667-9F07-DBA708B64523}"/>
              </a:ext>
            </a:extLst>
          </p:cNvPr>
          <p:cNvSpPr>
            <a:spLocks noGrp="1"/>
          </p:cNvSpPr>
          <p:nvPr>
            <p:ph type="sldNum" sz="quarter" idx="5"/>
          </p:nvPr>
        </p:nvSpPr>
        <p:spPr/>
        <p:txBody>
          <a:bodyPr/>
          <a:lstStyle/>
          <a:p>
            <a:fld id="{46A8591F-50F3-4C40-9DA2-D793276CC051}" type="slidenum">
              <a:rPr lang="en-US" smtClean="0"/>
              <a:t>21</a:t>
            </a:fld>
            <a:endParaRPr lang="en-US"/>
          </a:p>
        </p:txBody>
      </p:sp>
    </p:spTree>
    <p:extLst>
      <p:ext uri="{BB962C8B-B14F-4D97-AF65-F5344CB8AC3E}">
        <p14:creationId xmlns:p14="http://schemas.microsoft.com/office/powerpoint/2010/main" val="249086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8591F-50F3-4C40-9DA2-D793276CC051}" type="slidenum">
              <a:rPr lang="en-US" smtClean="0"/>
              <a:pPr/>
              <a:t>22</a:t>
            </a:fld>
            <a:endParaRPr lang="en-US"/>
          </a:p>
        </p:txBody>
      </p:sp>
    </p:spTree>
    <p:extLst>
      <p:ext uri="{BB962C8B-B14F-4D97-AF65-F5344CB8AC3E}">
        <p14:creationId xmlns:p14="http://schemas.microsoft.com/office/powerpoint/2010/main" val="323877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AE43F-5302-1033-16D3-912A4A6E0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69550-95C2-A42B-7C15-195EE885692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F9579AC-84E3-9748-0866-F9D95C5D1F03}"/>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CE8CC07C-2F87-B6B8-4114-5369C1A99217}"/>
              </a:ext>
            </a:extLst>
          </p:cNvPr>
          <p:cNvSpPr>
            <a:spLocks noGrp="1"/>
          </p:cNvSpPr>
          <p:nvPr>
            <p:ph type="sldNum" sz="quarter" idx="5"/>
          </p:nvPr>
        </p:nvSpPr>
        <p:spPr/>
        <p:txBody>
          <a:bodyPr/>
          <a:lstStyle/>
          <a:p>
            <a:fld id="{46A8591F-50F3-4C40-9DA2-D793276CC051}" type="slidenum">
              <a:rPr lang="en-US" smtClean="0"/>
              <a:t>3</a:t>
            </a:fld>
            <a:endParaRPr lang="en-US"/>
          </a:p>
        </p:txBody>
      </p:sp>
    </p:spTree>
    <p:extLst>
      <p:ext uri="{BB962C8B-B14F-4D97-AF65-F5344CB8AC3E}">
        <p14:creationId xmlns:p14="http://schemas.microsoft.com/office/powerpoint/2010/main" val="18642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0BF9-C4A1-7B64-8B34-1C2FF2C20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324BB-4DC6-20A4-37EF-F2186748BD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DEEB8AF-31B0-6AAC-EBE1-ED775E482C6C}"/>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C88FD570-04D0-DC44-C769-06DC452DEF46}"/>
              </a:ext>
            </a:extLst>
          </p:cNvPr>
          <p:cNvSpPr>
            <a:spLocks noGrp="1"/>
          </p:cNvSpPr>
          <p:nvPr>
            <p:ph type="sldNum" sz="quarter" idx="5"/>
          </p:nvPr>
        </p:nvSpPr>
        <p:spPr/>
        <p:txBody>
          <a:bodyPr/>
          <a:lstStyle/>
          <a:p>
            <a:fld id="{46A8591F-50F3-4C40-9DA2-D793276CC051}" type="slidenum">
              <a:rPr lang="en-US" smtClean="0"/>
              <a:t>4</a:t>
            </a:fld>
            <a:endParaRPr lang="en-US"/>
          </a:p>
        </p:txBody>
      </p:sp>
    </p:spTree>
    <p:extLst>
      <p:ext uri="{BB962C8B-B14F-4D97-AF65-F5344CB8AC3E}">
        <p14:creationId xmlns:p14="http://schemas.microsoft.com/office/powerpoint/2010/main" val="154280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1316B-E4CD-7135-1705-B82C253E8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5F27A-7983-8428-12CE-8A702EA8DED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65BD5A8-7F9F-5181-91EF-3AC0D1A09A4E}"/>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3FF4A7F2-0772-9FB6-74DF-4939448AF035}"/>
              </a:ext>
            </a:extLst>
          </p:cNvPr>
          <p:cNvSpPr>
            <a:spLocks noGrp="1"/>
          </p:cNvSpPr>
          <p:nvPr>
            <p:ph type="sldNum" sz="quarter" idx="5"/>
          </p:nvPr>
        </p:nvSpPr>
        <p:spPr/>
        <p:txBody>
          <a:bodyPr/>
          <a:lstStyle/>
          <a:p>
            <a:fld id="{46A8591F-50F3-4C40-9DA2-D793276CC051}" type="slidenum">
              <a:rPr lang="en-US" smtClean="0"/>
              <a:t>5</a:t>
            </a:fld>
            <a:endParaRPr lang="en-US"/>
          </a:p>
        </p:txBody>
      </p:sp>
    </p:spTree>
    <p:extLst>
      <p:ext uri="{BB962C8B-B14F-4D97-AF65-F5344CB8AC3E}">
        <p14:creationId xmlns:p14="http://schemas.microsoft.com/office/powerpoint/2010/main" val="313033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D0BEA-7E65-E298-6C22-DB0C093ED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8D244-A203-296C-9ACB-5831C789482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2BBCFD2-231D-8FB5-9037-808E42EC1B2F}"/>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D714F176-70B3-7708-57A0-5001BF997D48}"/>
              </a:ext>
            </a:extLst>
          </p:cNvPr>
          <p:cNvSpPr>
            <a:spLocks noGrp="1"/>
          </p:cNvSpPr>
          <p:nvPr>
            <p:ph type="sldNum" sz="quarter" idx="5"/>
          </p:nvPr>
        </p:nvSpPr>
        <p:spPr/>
        <p:txBody>
          <a:bodyPr/>
          <a:lstStyle/>
          <a:p>
            <a:fld id="{46A8591F-50F3-4C40-9DA2-D793276CC051}" type="slidenum">
              <a:rPr lang="en-US" smtClean="0"/>
              <a:t>6</a:t>
            </a:fld>
            <a:endParaRPr lang="en-US"/>
          </a:p>
        </p:txBody>
      </p:sp>
    </p:spTree>
    <p:extLst>
      <p:ext uri="{BB962C8B-B14F-4D97-AF65-F5344CB8AC3E}">
        <p14:creationId xmlns:p14="http://schemas.microsoft.com/office/powerpoint/2010/main" val="2225892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2A91C-0B03-FC4F-639B-6A75DFD34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87795-1982-EE10-4CBD-1EE481BF9B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32A7F03-84C7-7FE8-F306-7F81131B7464}"/>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412DFB8B-1B9C-FD5F-68FB-2D33AFC1F54A}"/>
              </a:ext>
            </a:extLst>
          </p:cNvPr>
          <p:cNvSpPr>
            <a:spLocks noGrp="1"/>
          </p:cNvSpPr>
          <p:nvPr>
            <p:ph type="sldNum" sz="quarter" idx="5"/>
          </p:nvPr>
        </p:nvSpPr>
        <p:spPr/>
        <p:txBody>
          <a:bodyPr/>
          <a:lstStyle/>
          <a:p>
            <a:fld id="{46A8591F-50F3-4C40-9DA2-D793276CC051}" type="slidenum">
              <a:rPr lang="en-US" smtClean="0"/>
              <a:t>7</a:t>
            </a:fld>
            <a:endParaRPr lang="en-US"/>
          </a:p>
        </p:txBody>
      </p:sp>
    </p:spTree>
    <p:extLst>
      <p:ext uri="{BB962C8B-B14F-4D97-AF65-F5344CB8AC3E}">
        <p14:creationId xmlns:p14="http://schemas.microsoft.com/office/powerpoint/2010/main" val="1473609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4A3B-5549-B43D-C5DA-A29FB54F4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BE88F-7BDD-BBEA-F3B5-37D3F73ED6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CF31CAD-A00E-28C5-84DA-7C954CD6BE4B}"/>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BE3A5D62-1BA8-B458-FE2D-164DF8777AA6}"/>
              </a:ext>
            </a:extLst>
          </p:cNvPr>
          <p:cNvSpPr>
            <a:spLocks noGrp="1"/>
          </p:cNvSpPr>
          <p:nvPr>
            <p:ph type="sldNum" sz="quarter" idx="5"/>
          </p:nvPr>
        </p:nvSpPr>
        <p:spPr/>
        <p:txBody>
          <a:bodyPr/>
          <a:lstStyle/>
          <a:p>
            <a:fld id="{46A8591F-50F3-4C40-9DA2-D793276CC051}" type="slidenum">
              <a:rPr lang="en-US" smtClean="0"/>
              <a:t>8</a:t>
            </a:fld>
            <a:endParaRPr lang="en-US"/>
          </a:p>
        </p:txBody>
      </p:sp>
    </p:spTree>
    <p:extLst>
      <p:ext uri="{BB962C8B-B14F-4D97-AF65-F5344CB8AC3E}">
        <p14:creationId xmlns:p14="http://schemas.microsoft.com/office/powerpoint/2010/main" val="48683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C9D16-3E58-C1B2-42CF-BEE404C38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F7659-CBCF-1C8A-A2FD-6C20B271F20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43B4EA3-1D85-F90A-38D2-4C1DD694FD90}"/>
              </a:ext>
            </a:extLst>
          </p:cNvPr>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CC28BF87-2723-C5B3-AA11-6C389072F59A}"/>
              </a:ext>
            </a:extLst>
          </p:cNvPr>
          <p:cNvSpPr>
            <a:spLocks noGrp="1"/>
          </p:cNvSpPr>
          <p:nvPr>
            <p:ph type="sldNum" sz="quarter" idx="5"/>
          </p:nvPr>
        </p:nvSpPr>
        <p:spPr/>
        <p:txBody>
          <a:bodyPr/>
          <a:lstStyle/>
          <a:p>
            <a:fld id="{46A8591F-50F3-4C40-9DA2-D793276CC051}" type="slidenum">
              <a:rPr lang="en-US" smtClean="0"/>
              <a:t>9</a:t>
            </a:fld>
            <a:endParaRPr lang="en-US"/>
          </a:p>
        </p:txBody>
      </p:sp>
    </p:spTree>
    <p:extLst>
      <p:ext uri="{BB962C8B-B14F-4D97-AF65-F5344CB8AC3E}">
        <p14:creationId xmlns:p14="http://schemas.microsoft.com/office/powerpoint/2010/main" val="24385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06F0681-FC54-354A-B8A8-0934089A86C1}" type="datetimeFigureOut">
              <a:rPr lang="en-IT" smtClean="0"/>
              <a:t>03/26/2025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313651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06F0681-FC54-354A-B8A8-0934089A86C1}" type="datetimeFigureOut">
              <a:rPr lang="en-IT" smtClean="0"/>
              <a:t>03/26/2025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250111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06F0681-FC54-354A-B8A8-0934089A86C1}" type="datetimeFigureOut">
              <a:rPr lang="en-IT" smtClean="0"/>
              <a:t>03/26/2025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154036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C712-26B1-A98A-C727-CF92536CFC91}"/>
              </a:ext>
            </a:extLst>
          </p:cNvPr>
          <p:cNvSpPr>
            <a:spLocks noGrp="1"/>
          </p:cNvSpPr>
          <p:nvPr>
            <p:ph type="title"/>
          </p:nvPr>
        </p:nvSpPr>
        <p:spPr>
          <a:xfrm>
            <a:off x="623888" y="870450"/>
            <a:ext cx="10515600" cy="746442"/>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45877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eft image-L (White bg)">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94301" y="1"/>
            <a:ext cx="6997699" cy="6857999"/>
          </a:xfrm>
          <a:solidFill>
            <a:srgbClr val="F4F4F4"/>
          </a:solidFill>
        </p:spPr>
        <p:txBody>
          <a:bodyPr anchor="ctr">
            <a:normAutofit/>
          </a:bodyPr>
          <a:lstStyle>
            <a:lvl1pPr marL="0" indent="0" algn="ctr">
              <a:buNone/>
              <a:defRPr sz="3000" i="1">
                <a:solidFill>
                  <a:schemeClr val="bg1">
                    <a:lumMod val="75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Insert picture here</a:t>
            </a:r>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p:nvPr>
        </p:nvSpPr>
        <p:spPr>
          <a:xfrm>
            <a:off x="652649" y="2228472"/>
            <a:ext cx="4204643" cy="393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itle 1">
            <a:extLst>
              <a:ext uri="{FF2B5EF4-FFF2-40B4-BE49-F238E27FC236}">
                <a16:creationId xmlns:a16="http://schemas.microsoft.com/office/drawing/2014/main" id="{6147FA91-C242-46DD-BE23-48F41CC2970C}"/>
              </a:ext>
            </a:extLst>
          </p:cNvPr>
          <p:cNvSpPr>
            <a:spLocks noGrp="1"/>
          </p:cNvSpPr>
          <p:nvPr>
            <p:ph type="title" hasCustomPrompt="1"/>
          </p:nvPr>
        </p:nvSpPr>
        <p:spPr>
          <a:xfrm>
            <a:off x="652648" y="1218967"/>
            <a:ext cx="4255851" cy="933507"/>
          </a:xfrm>
          <a:prstGeom prst="rect">
            <a:avLst/>
          </a:prstGeom>
        </p:spPr>
        <p:txBody>
          <a:bodyPr anchor="t">
            <a:noAutofit/>
          </a:bodyPr>
          <a:lstStyle>
            <a:lvl1pPr>
              <a:defRPr sz="2100"/>
            </a:lvl1pPr>
          </a:lstStyle>
          <a:p>
            <a:pPr lvl="0"/>
            <a:r>
              <a:rPr lang="en-US"/>
              <a:t>Click to edit Master text styles</a:t>
            </a:r>
          </a:p>
        </p:txBody>
      </p:sp>
      <p:cxnSp>
        <p:nvCxnSpPr>
          <p:cNvPr id="7" name="Straight Connector 6">
            <a:extLst>
              <a:ext uri="{FF2B5EF4-FFF2-40B4-BE49-F238E27FC236}">
                <a16:creationId xmlns:a16="http://schemas.microsoft.com/office/drawing/2014/main" id="{20EEAF69-B649-4DD9-BE4A-CC1FC2864BDE}"/>
              </a:ext>
            </a:extLst>
          </p:cNvPr>
          <p:cNvCxnSpPr/>
          <p:nvPr userDrawn="1"/>
        </p:nvCxnSpPr>
        <p:spPr>
          <a:xfrm>
            <a:off x="60144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84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06F0681-FC54-354A-B8A8-0934089A86C1}" type="datetimeFigureOut">
              <a:rPr lang="en-IT" smtClean="0"/>
              <a:t>03/26/2025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3159134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06F0681-FC54-354A-B8A8-0934089A86C1}" type="datetimeFigureOut">
              <a:rPr lang="en-IT" smtClean="0"/>
              <a:t>03/26/2025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123919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06F0681-FC54-354A-B8A8-0934089A86C1}" type="datetimeFigureOut">
              <a:rPr lang="en-IT" smtClean="0"/>
              <a:t>03/26/2025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243988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06F0681-FC54-354A-B8A8-0934089A86C1}" type="datetimeFigureOut">
              <a:rPr lang="en-IT" smtClean="0"/>
              <a:t>03/26/2025</a:t>
            </a:fld>
            <a:endParaRPr lang="en-IT"/>
          </a:p>
        </p:txBody>
      </p:sp>
      <p:sp>
        <p:nvSpPr>
          <p:cNvPr id="8" name="Footer Placeholder 7"/>
          <p:cNvSpPr>
            <a:spLocks noGrp="1"/>
          </p:cNvSpPr>
          <p:nvPr>
            <p:ph type="ftr" sz="quarter" idx="11"/>
          </p:nvPr>
        </p:nvSpPr>
        <p:spPr/>
        <p:txBody>
          <a:bodyPr/>
          <a:lstStyle/>
          <a:p>
            <a:endParaRPr lang="en-IT"/>
          </a:p>
        </p:txBody>
      </p:sp>
      <p:sp>
        <p:nvSpPr>
          <p:cNvPr id="9" name="Slide Number Placeholder 8"/>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134117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06F0681-FC54-354A-B8A8-0934089A86C1}" type="datetimeFigureOut">
              <a:rPr lang="en-IT" smtClean="0"/>
              <a:t>03/26/2025</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289384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F0681-FC54-354A-B8A8-0934089A86C1}" type="datetimeFigureOut">
              <a:rPr lang="en-IT" smtClean="0"/>
              <a:t>03/26/2025</a:t>
            </a:fld>
            <a:endParaRPr lang="en-IT"/>
          </a:p>
        </p:txBody>
      </p:sp>
      <p:sp>
        <p:nvSpPr>
          <p:cNvPr id="3" name="Footer Placeholder 2"/>
          <p:cNvSpPr>
            <a:spLocks noGrp="1"/>
          </p:cNvSpPr>
          <p:nvPr>
            <p:ph type="ftr" sz="quarter" idx="11"/>
          </p:nvPr>
        </p:nvSpPr>
        <p:spPr/>
        <p:txBody>
          <a:bodyPr/>
          <a:lstStyle/>
          <a:p>
            <a:endParaRPr lang="en-IT"/>
          </a:p>
        </p:txBody>
      </p:sp>
      <p:sp>
        <p:nvSpPr>
          <p:cNvPr id="4" name="Slide Number Placeholder 3"/>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227321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06F0681-FC54-354A-B8A8-0934089A86C1}" type="datetimeFigureOut">
              <a:rPr lang="en-IT" smtClean="0"/>
              <a:t>03/26/2025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329664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06F0681-FC54-354A-B8A8-0934089A86C1}" type="datetimeFigureOut">
              <a:rPr lang="en-IT" smtClean="0"/>
              <a:t>03/26/2025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C36C942D-3477-3246-B485-50D98AECF449}" type="slidenum">
              <a:rPr lang="en-IT" smtClean="0"/>
              <a:t>‹#›</a:t>
            </a:fld>
            <a:endParaRPr lang="en-IT"/>
          </a:p>
        </p:txBody>
      </p:sp>
    </p:spTree>
    <p:extLst>
      <p:ext uri="{BB962C8B-B14F-4D97-AF65-F5344CB8AC3E}">
        <p14:creationId xmlns:p14="http://schemas.microsoft.com/office/powerpoint/2010/main" val="103632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6F0681-FC54-354A-B8A8-0934089A86C1}" type="datetimeFigureOut">
              <a:rPr lang="en-IT" smtClean="0"/>
              <a:t>03/26/2025</a:t>
            </a:fld>
            <a:endParaRPr lang="en-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6C942D-3477-3246-B485-50D98AECF449}" type="slidenum">
              <a:rPr lang="en-IT" smtClean="0"/>
              <a:t>‹#›</a:t>
            </a:fld>
            <a:endParaRPr lang="en-IT"/>
          </a:p>
        </p:txBody>
      </p:sp>
    </p:spTree>
    <p:extLst>
      <p:ext uri="{BB962C8B-B14F-4D97-AF65-F5344CB8AC3E}">
        <p14:creationId xmlns:p14="http://schemas.microsoft.com/office/powerpoint/2010/main" val="19177620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B446BD-0312-2454-966C-9FCA0AD9F16C}"/>
              </a:ext>
            </a:extLst>
          </p:cNvPr>
          <p:cNvGrpSpPr/>
          <p:nvPr/>
        </p:nvGrpSpPr>
        <p:grpSpPr>
          <a:xfrm>
            <a:off x="1293962" y="1483306"/>
            <a:ext cx="7280694" cy="3891388"/>
            <a:chOff x="2028900" y="2859886"/>
            <a:chExt cx="5193354" cy="2265192"/>
          </a:xfrm>
        </p:grpSpPr>
        <p:sp>
          <p:nvSpPr>
            <p:cNvPr id="10" name="Title 9">
              <a:extLst>
                <a:ext uri="{FF2B5EF4-FFF2-40B4-BE49-F238E27FC236}">
                  <a16:creationId xmlns:a16="http://schemas.microsoft.com/office/drawing/2014/main" id="{89F30285-D598-437F-82DD-E03C393D63FF}"/>
                </a:ext>
              </a:extLst>
            </p:cNvPr>
            <p:cNvSpPr txBox="1">
              <a:spLocks/>
            </p:cNvSpPr>
            <p:nvPr/>
          </p:nvSpPr>
          <p:spPr>
            <a:xfrm>
              <a:off x="2063938" y="4210965"/>
              <a:ext cx="4762394" cy="914113"/>
            </a:xfrm>
            <a:prstGeom prst="rect">
              <a:avLst/>
            </a:prstGeom>
          </p:spPr>
          <p:txBody>
            <a:bodyPr anchor="t">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spcBef>
                  <a:spcPts val="450"/>
                </a:spcBef>
              </a:pPr>
              <a:r>
                <a:rPr lang="en-US" sz="2000" dirty="0">
                  <a:solidFill>
                    <a:schemeClr val="tx1"/>
                  </a:solidFill>
                  <a:latin typeface="Avenir Next W1G Medium" panose="020B0603020202020204" pitchFamily="34" charset="0"/>
                  <a:cs typeface="Varela Round"/>
                </a:rPr>
                <a:t>Jaroslaw Ponder</a:t>
              </a:r>
              <a:r>
                <a:rPr lang="en-CH" sz="2000" dirty="0">
                  <a:solidFill>
                    <a:schemeClr val="tx1"/>
                  </a:solidFill>
                  <a:latin typeface="Avenir Next W1G Medium" panose="020B0603020202020204" pitchFamily="34" charset="0"/>
                  <a:cs typeface="Varela Round"/>
                </a:rPr>
                <a:t>, </a:t>
              </a:r>
              <a:r>
                <a:rPr lang="en-US" sz="2000" dirty="0">
                  <a:solidFill>
                    <a:schemeClr val="tx1"/>
                  </a:solidFill>
                  <a:latin typeface="Avenir Next W1G Medium" panose="020B0603020202020204" pitchFamily="34" charset="0"/>
                  <a:cs typeface="Varela Round"/>
                </a:rPr>
                <a:t>Head of the ITU Office for Europe</a:t>
              </a:r>
            </a:p>
            <a:p>
              <a:pPr>
                <a:spcBef>
                  <a:spcPts val="450"/>
                </a:spcBef>
              </a:pPr>
              <a:endParaRPr lang="en-US" sz="2000" dirty="0">
                <a:solidFill>
                  <a:schemeClr val="tx1"/>
                </a:solidFill>
                <a:latin typeface="Avenir Next W1G Medium" panose="020B0603020202020204" pitchFamily="34" charset="0"/>
                <a:cs typeface="Varela Round"/>
              </a:endParaRPr>
            </a:p>
            <a:p>
              <a:pPr>
                <a:spcBef>
                  <a:spcPts val="450"/>
                </a:spcBef>
              </a:pPr>
              <a:r>
                <a:rPr lang="fr-CH" sz="2000" dirty="0">
                  <a:solidFill>
                    <a:schemeClr val="tx1"/>
                  </a:solidFill>
                  <a:latin typeface="Avenir Next W1G Medium" panose="020B0603020202020204" pitchFamily="34" charset="0"/>
                  <a:cs typeface="Varela Round"/>
                </a:rPr>
                <a:t>26</a:t>
              </a:r>
              <a:r>
                <a:rPr lang="en-CH" sz="2000" dirty="0">
                  <a:solidFill>
                    <a:schemeClr val="tx1"/>
                  </a:solidFill>
                  <a:latin typeface="Avenir Next W1G Medium" panose="020B0603020202020204" pitchFamily="34" charset="0"/>
                  <a:cs typeface="Varela Round"/>
                </a:rPr>
                <a:t> </a:t>
              </a:r>
              <a:r>
                <a:rPr lang="it-IT" sz="2000" dirty="0">
                  <a:solidFill>
                    <a:schemeClr val="tx1"/>
                  </a:solidFill>
                  <a:latin typeface="Avenir Next W1G Medium" panose="020B0603020202020204" pitchFamily="34" charset="0"/>
                  <a:cs typeface="Varela Round"/>
                </a:rPr>
                <a:t>March</a:t>
              </a:r>
              <a:r>
                <a:rPr lang="en-CH" sz="2000" dirty="0">
                  <a:solidFill>
                    <a:schemeClr val="tx1"/>
                  </a:solidFill>
                  <a:latin typeface="Avenir Next W1G Medium" panose="020B0603020202020204" pitchFamily="34" charset="0"/>
                  <a:cs typeface="Varela Round"/>
                </a:rPr>
                <a:t> 2025</a:t>
              </a:r>
              <a:r>
                <a:rPr lang="en-US" sz="2000" dirty="0">
                  <a:solidFill>
                    <a:schemeClr val="tx1"/>
                  </a:solidFill>
                  <a:latin typeface="Avenir Next W1G Medium" panose="020B0603020202020204" pitchFamily="34" charset="0"/>
                  <a:cs typeface="Varela Round"/>
                </a:rPr>
                <a:t>, Cote d’Ivoire</a:t>
              </a:r>
              <a:endParaRPr lang="de-DE" sz="2000" dirty="0">
                <a:solidFill>
                  <a:schemeClr val="tx1"/>
                </a:solidFill>
                <a:latin typeface="Avenir Next W1G Medium" panose="020B0603020202020204" pitchFamily="34" charset="0"/>
                <a:cs typeface="Varela Round"/>
              </a:endParaRPr>
            </a:p>
          </p:txBody>
        </p:sp>
        <p:cxnSp>
          <p:nvCxnSpPr>
            <p:cNvPr id="11" name="Straight Connector 10">
              <a:extLst>
                <a:ext uri="{FF2B5EF4-FFF2-40B4-BE49-F238E27FC236}">
                  <a16:creationId xmlns:a16="http://schemas.microsoft.com/office/drawing/2014/main" id="{D9AD66F2-F7C0-4D03-9150-D28F17AC561D}"/>
                </a:ext>
              </a:extLst>
            </p:cNvPr>
            <p:cNvCxnSpPr>
              <a:cxnSpLocks/>
            </p:cNvCxnSpPr>
            <p:nvPr/>
          </p:nvCxnSpPr>
          <p:spPr>
            <a:xfrm>
              <a:off x="2130367" y="3932960"/>
              <a:ext cx="4515091" cy="0"/>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EEB08032-CE0E-4986-AEDF-A41026C0E8B9}"/>
                </a:ext>
              </a:extLst>
            </p:cNvPr>
            <p:cNvSpPr txBox="1">
              <a:spLocks/>
            </p:cNvSpPr>
            <p:nvPr/>
          </p:nvSpPr>
          <p:spPr>
            <a:xfrm>
              <a:off x="2028900" y="2859886"/>
              <a:ext cx="5193354" cy="914113"/>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GB" sz="3000" b="1" dirty="0">
                  <a:solidFill>
                    <a:srgbClr val="000000"/>
                  </a:solidFill>
                  <a:latin typeface="Helvetica" pitchFamily="2" charset="0"/>
                </a:rPr>
                <a:t>European experience on broadband mapping</a:t>
              </a:r>
            </a:p>
          </p:txBody>
        </p:sp>
      </p:grpSp>
      <p:sp>
        <p:nvSpPr>
          <p:cNvPr id="5" name="Rectangle 4">
            <a:extLst>
              <a:ext uri="{FF2B5EF4-FFF2-40B4-BE49-F238E27FC236}">
                <a16:creationId xmlns:a16="http://schemas.microsoft.com/office/drawing/2014/main" id="{5B9E380B-CEAB-E617-C5F5-A03E5BFEF027}"/>
              </a:ext>
            </a:extLst>
          </p:cNvPr>
          <p:cNvSpPr/>
          <p:nvPr/>
        </p:nvSpPr>
        <p:spPr>
          <a:xfrm>
            <a:off x="1863436" y="954232"/>
            <a:ext cx="4080164" cy="4682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 name="Picture 4" descr="Europe Map - GIS Geography">
            <a:extLst>
              <a:ext uri="{FF2B5EF4-FFF2-40B4-BE49-F238E27FC236}">
                <a16:creationId xmlns:a16="http://schemas.microsoft.com/office/drawing/2014/main" id="{F8B1A350-FF8F-44B6-B30C-A68B1041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417"/>
          <a:stretch/>
        </p:blipFill>
        <p:spPr bwMode="auto">
          <a:xfrm>
            <a:off x="10044745" y="393954"/>
            <a:ext cx="2147255" cy="1803194"/>
          </a:xfrm>
          <a:prstGeom prst="rect">
            <a:avLst/>
          </a:prstGeom>
          <a:solidFill>
            <a:srgbClr val="FFFFFF"/>
          </a:solidFill>
        </p:spPr>
      </p:pic>
      <p:sp>
        <p:nvSpPr>
          <p:cNvPr id="3" name="Rectangle 2">
            <a:extLst>
              <a:ext uri="{FF2B5EF4-FFF2-40B4-BE49-F238E27FC236}">
                <a16:creationId xmlns:a16="http://schemas.microsoft.com/office/drawing/2014/main" id="{3875DC75-27C3-D732-BE81-8F401E4FFCF0}"/>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89184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828EF-703F-993A-5330-47D7BE243910}"/>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97C829EA-4FCE-A008-4820-C2E28FC6CAD4}"/>
              </a:ext>
            </a:extLst>
          </p:cNvPr>
          <p:cNvSpPr txBox="1">
            <a:spLocks/>
          </p:cNvSpPr>
          <p:nvPr/>
        </p:nvSpPr>
        <p:spPr>
          <a:xfrm>
            <a:off x="760980" y="293222"/>
            <a:ext cx="10670037"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2400" b="1" dirty="0">
                <a:latin typeface="Avenir Next" panose="020B0503020202020204" pitchFamily="34" charset="0"/>
              </a:rPr>
              <a:t>Mobile networks coverage</a:t>
            </a:r>
          </a:p>
        </p:txBody>
      </p:sp>
      <p:sp>
        <p:nvSpPr>
          <p:cNvPr id="11" name="Rectangle 10">
            <a:extLst>
              <a:ext uri="{FF2B5EF4-FFF2-40B4-BE49-F238E27FC236}">
                <a16:creationId xmlns:a16="http://schemas.microsoft.com/office/drawing/2014/main" id="{33CE3CF0-8C64-9F0D-839B-6DE281E87388}"/>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a:extLst>
              <a:ext uri="{FF2B5EF4-FFF2-40B4-BE49-F238E27FC236}">
                <a16:creationId xmlns:a16="http://schemas.microsoft.com/office/drawing/2014/main" id="{D7FA10D3-284C-3FCD-3BD2-E550B0DD832C}"/>
              </a:ext>
            </a:extLst>
          </p:cNvPr>
          <p:cNvPicPr>
            <a:picLocks noChangeAspect="1"/>
          </p:cNvPicPr>
          <p:nvPr/>
        </p:nvPicPr>
        <p:blipFill>
          <a:blip r:embed="rId3"/>
          <a:stretch>
            <a:fillRect/>
          </a:stretch>
        </p:blipFill>
        <p:spPr>
          <a:xfrm>
            <a:off x="462665" y="789431"/>
            <a:ext cx="5710704" cy="3261447"/>
          </a:xfrm>
          <a:prstGeom prst="rect">
            <a:avLst/>
          </a:prstGeom>
        </p:spPr>
      </p:pic>
      <p:sp>
        <p:nvSpPr>
          <p:cNvPr id="7" name="TextBox 6">
            <a:extLst>
              <a:ext uri="{FF2B5EF4-FFF2-40B4-BE49-F238E27FC236}">
                <a16:creationId xmlns:a16="http://schemas.microsoft.com/office/drawing/2014/main" id="{239EFEE2-2B3B-4374-C2D2-BF3EEBF369E6}"/>
              </a:ext>
            </a:extLst>
          </p:cNvPr>
          <p:cNvSpPr txBox="1"/>
          <p:nvPr/>
        </p:nvSpPr>
        <p:spPr>
          <a:xfrm>
            <a:off x="462665" y="4157077"/>
            <a:ext cx="6597354" cy="2031325"/>
          </a:xfrm>
          <a:prstGeom prst="rect">
            <a:avLst/>
          </a:prstGeom>
          <a:noFill/>
        </p:spPr>
        <p:txBody>
          <a:bodyPr wrap="square">
            <a:spAutoFit/>
          </a:bodyPr>
          <a:lstStyle/>
          <a:p>
            <a:r>
              <a:rPr lang="pl-PL" dirty="0"/>
              <a:t>Between 2020 and 2024, 5G mobile network coverage in the region increased from 28 to 72 per cent of the population. </a:t>
            </a:r>
            <a:endParaRPr lang="en-US" dirty="0"/>
          </a:p>
          <a:p>
            <a:endParaRPr lang="en-US" dirty="0"/>
          </a:p>
          <a:p>
            <a:r>
              <a:rPr lang="pl-PL" dirty="0"/>
              <a:t>Globally, 5G coverage grew only from 9 to 51 per cent. Where 5G was not yet available, 4G mobile networks covered 99 per cent of the population in 2024, implying that almost everyone in the Europe region has access to a good quality mobile network. </a:t>
            </a:r>
          </a:p>
        </p:txBody>
      </p:sp>
      <p:pic>
        <p:nvPicPr>
          <p:cNvPr id="10" name="Picture 9">
            <a:extLst>
              <a:ext uri="{FF2B5EF4-FFF2-40B4-BE49-F238E27FC236}">
                <a16:creationId xmlns:a16="http://schemas.microsoft.com/office/drawing/2014/main" id="{7EBB14F3-4F21-8E76-67D5-0F0468436503}"/>
              </a:ext>
            </a:extLst>
          </p:cNvPr>
          <p:cNvPicPr>
            <a:picLocks noChangeAspect="1"/>
          </p:cNvPicPr>
          <p:nvPr/>
        </p:nvPicPr>
        <p:blipFill>
          <a:blip r:embed="rId4"/>
          <a:stretch>
            <a:fillRect/>
          </a:stretch>
        </p:blipFill>
        <p:spPr>
          <a:xfrm>
            <a:off x="7175375" y="173808"/>
            <a:ext cx="4929904" cy="3430630"/>
          </a:xfrm>
          <a:prstGeom prst="rect">
            <a:avLst/>
          </a:prstGeom>
        </p:spPr>
      </p:pic>
      <p:pic>
        <p:nvPicPr>
          <p:cNvPr id="14" name="Picture 13">
            <a:extLst>
              <a:ext uri="{FF2B5EF4-FFF2-40B4-BE49-F238E27FC236}">
                <a16:creationId xmlns:a16="http://schemas.microsoft.com/office/drawing/2014/main" id="{90FD9D71-E24C-F24F-624D-AF9F5FED84A5}"/>
              </a:ext>
            </a:extLst>
          </p:cNvPr>
          <p:cNvPicPr>
            <a:picLocks noChangeAspect="1"/>
          </p:cNvPicPr>
          <p:nvPr/>
        </p:nvPicPr>
        <p:blipFill>
          <a:blip r:embed="rId5"/>
          <a:stretch>
            <a:fillRect/>
          </a:stretch>
        </p:blipFill>
        <p:spPr>
          <a:xfrm>
            <a:off x="7268108" y="3788492"/>
            <a:ext cx="4923892" cy="3069508"/>
          </a:xfrm>
          <a:prstGeom prst="rect">
            <a:avLst/>
          </a:prstGeom>
        </p:spPr>
      </p:pic>
    </p:spTree>
    <p:extLst>
      <p:ext uri="{BB962C8B-B14F-4D97-AF65-F5344CB8AC3E}">
        <p14:creationId xmlns:p14="http://schemas.microsoft.com/office/powerpoint/2010/main" val="102650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4F848-86D8-8CD5-C8EB-B026F372B867}"/>
            </a:ext>
          </a:extLst>
        </p:cNvPr>
        <p:cNvGrpSpPr/>
        <p:nvPr/>
      </p:nvGrpSpPr>
      <p:grpSpPr>
        <a:xfrm>
          <a:off x="0" y="0"/>
          <a:ext cx="0" cy="0"/>
          <a:chOff x="0" y="0"/>
          <a:chExt cx="0" cy="0"/>
        </a:xfrm>
      </p:grpSpPr>
      <p:sp>
        <p:nvSpPr>
          <p:cNvPr id="3" name="Text Placeholder 4">
            <a:extLst>
              <a:ext uri="{FF2B5EF4-FFF2-40B4-BE49-F238E27FC236}">
                <a16:creationId xmlns:a16="http://schemas.microsoft.com/office/drawing/2014/main" id="{BD41D2F1-54CE-A6F7-CF4A-2A23785D7A59}"/>
              </a:ext>
            </a:extLst>
          </p:cNvPr>
          <p:cNvSpPr txBox="1">
            <a:spLocks/>
          </p:cNvSpPr>
          <p:nvPr/>
        </p:nvSpPr>
        <p:spPr>
          <a:xfrm>
            <a:off x="760981" y="328686"/>
            <a:ext cx="10670037"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2400" b="1" dirty="0">
                <a:latin typeface="Avenir Next" panose="020B0503020202020204" pitchFamily="34" charset="0"/>
              </a:rPr>
              <a:t>European efforts towards a harmonized broadband mapping system</a:t>
            </a:r>
          </a:p>
        </p:txBody>
      </p:sp>
      <p:sp>
        <p:nvSpPr>
          <p:cNvPr id="5" name="TextBox 4">
            <a:extLst>
              <a:ext uri="{FF2B5EF4-FFF2-40B4-BE49-F238E27FC236}">
                <a16:creationId xmlns:a16="http://schemas.microsoft.com/office/drawing/2014/main" id="{81A91040-E669-F270-EE65-A659CAEF14F7}"/>
              </a:ext>
            </a:extLst>
          </p:cNvPr>
          <p:cNvSpPr txBox="1"/>
          <p:nvPr/>
        </p:nvSpPr>
        <p:spPr>
          <a:xfrm>
            <a:off x="5104828" y="1928301"/>
            <a:ext cx="6026599" cy="3693319"/>
          </a:xfrm>
          <a:prstGeom prst="rect">
            <a:avLst/>
          </a:prstGeom>
          <a:noFill/>
        </p:spPr>
        <p:txBody>
          <a:bodyPr wrap="square" rtlCol="0">
            <a:spAutoFit/>
          </a:bodyPr>
          <a:lstStyle/>
          <a:p>
            <a:pPr algn="just"/>
            <a:r>
              <a:rPr lang="en-IT" dirty="0">
                <a:latin typeface="Avenir Next" panose="020B0503020202020204" pitchFamily="34" charset="0"/>
              </a:rPr>
              <a:t>The European Union plays a key role in outlining the regulatory framework for broadband infrastructure </a:t>
            </a:r>
            <a:r>
              <a:rPr lang="en-GB" dirty="0">
                <a:latin typeface="Avenir Next" panose="020B0503020202020204" pitchFamily="34" charset="0"/>
              </a:rPr>
              <a:t>and</a:t>
            </a:r>
            <a:r>
              <a:rPr lang="en-IT" dirty="0">
                <a:latin typeface="Avenir Next" panose="020B0503020202020204" pitchFamily="34" charset="0"/>
              </a:rPr>
              <a:t> services. </a:t>
            </a:r>
          </a:p>
          <a:p>
            <a:pPr algn="just"/>
            <a:endParaRPr lang="en-IT" dirty="0">
              <a:latin typeface="Avenir Next" panose="020B0503020202020204" pitchFamily="34" charset="0"/>
            </a:endParaRPr>
          </a:p>
          <a:p>
            <a:pPr algn="just"/>
            <a:endParaRPr lang="en-IT" dirty="0">
              <a:latin typeface="Avenir Next" panose="020B0503020202020204" pitchFamily="34" charset="0"/>
            </a:endParaRPr>
          </a:p>
          <a:p>
            <a:pPr algn="just"/>
            <a:endParaRPr lang="en-IT" dirty="0">
              <a:latin typeface="Avenir Next" panose="020B0503020202020204" pitchFamily="34" charset="0"/>
            </a:endParaRPr>
          </a:p>
          <a:p>
            <a:pPr algn="just"/>
            <a:endParaRPr lang="en-IT" dirty="0">
              <a:latin typeface="Avenir Next" panose="020B0503020202020204" pitchFamily="34" charset="0"/>
            </a:endParaRPr>
          </a:p>
          <a:p>
            <a:pPr algn="just"/>
            <a:endParaRPr lang="en-IT" dirty="0">
              <a:latin typeface="Avenir Next" panose="020B0503020202020204" pitchFamily="34" charset="0"/>
            </a:endParaRPr>
          </a:p>
          <a:p>
            <a:pPr algn="just"/>
            <a:r>
              <a:rPr lang="en-IT" dirty="0">
                <a:latin typeface="Avenir Next" panose="020B0503020202020204" pitchFamily="34" charset="0"/>
              </a:rPr>
              <a:t>The EU is supported by the </a:t>
            </a:r>
            <a:r>
              <a:rPr lang="en-GB" dirty="0">
                <a:latin typeface="Avenir Next" panose="020B0503020202020204" pitchFamily="34" charset="0"/>
              </a:rPr>
              <a:t>Body of European Regulators for Electronic Communications (BEREC), which supports the consistent application of the EU regulatory framework and the functioning of the internal market of electronic communications. </a:t>
            </a:r>
            <a:endParaRPr lang="en-IT" dirty="0">
              <a:latin typeface="Avenir Next" panose="020B0503020202020204" pitchFamily="34" charset="0"/>
            </a:endParaRPr>
          </a:p>
        </p:txBody>
      </p:sp>
      <p:pic>
        <p:nvPicPr>
          <p:cNvPr id="7" name="Picture 6" descr="A blue flag with yellow stars in a circle&#10;&#10;AI-generated content may be incorrect.">
            <a:extLst>
              <a:ext uri="{FF2B5EF4-FFF2-40B4-BE49-F238E27FC236}">
                <a16:creationId xmlns:a16="http://schemas.microsoft.com/office/drawing/2014/main" id="{524521EE-1E2D-6B1B-45FE-757BFF371135}"/>
              </a:ext>
            </a:extLst>
          </p:cNvPr>
          <p:cNvPicPr>
            <a:picLocks noChangeAspect="1"/>
          </p:cNvPicPr>
          <p:nvPr/>
        </p:nvPicPr>
        <p:blipFill>
          <a:blip r:embed="rId3"/>
          <a:stretch>
            <a:fillRect/>
          </a:stretch>
        </p:blipFill>
        <p:spPr>
          <a:xfrm>
            <a:off x="1498527" y="1928301"/>
            <a:ext cx="2046434" cy="1359310"/>
          </a:xfrm>
          <a:prstGeom prst="rect">
            <a:avLst/>
          </a:prstGeom>
        </p:spPr>
      </p:pic>
      <p:pic>
        <p:nvPicPr>
          <p:cNvPr id="10" name="Picture 9" descr="A blue and pink text with a star and a blue ribbon&#10;&#10;AI-generated content may be incorrect.">
            <a:extLst>
              <a:ext uri="{FF2B5EF4-FFF2-40B4-BE49-F238E27FC236}">
                <a16:creationId xmlns:a16="http://schemas.microsoft.com/office/drawing/2014/main" id="{6151296C-A4E9-1DE6-B33B-A81A104E85AD}"/>
              </a:ext>
            </a:extLst>
          </p:cNvPr>
          <p:cNvPicPr>
            <a:picLocks noChangeAspect="1"/>
          </p:cNvPicPr>
          <p:nvPr/>
        </p:nvPicPr>
        <p:blipFill>
          <a:blip r:embed="rId4"/>
          <a:stretch>
            <a:fillRect/>
          </a:stretch>
        </p:blipFill>
        <p:spPr>
          <a:xfrm>
            <a:off x="1498527" y="4205250"/>
            <a:ext cx="3004820" cy="866775"/>
          </a:xfrm>
          <a:prstGeom prst="rect">
            <a:avLst/>
          </a:prstGeom>
        </p:spPr>
      </p:pic>
      <p:sp>
        <p:nvSpPr>
          <p:cNvPr id="2" name="Rectangle 1">
            <a:extLst>
              <a:ext uri="{FF2B5EF4-FFF2-40B4-BE49-F238E27FC236}">
                <a16:creationId xmlns:a16="http://schemas.microsoft.com/office/drawing/2014/main" id="{93D5B82A-0A61-988B-BC70-B186D28E69BF}"/>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12534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8ECD1-4A72-A159-C916-3E9D8087FCB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9D90E4-61D2-962F-84B1-49402D440F84}"/>
              </a:ext>
            </a:extLst>
          </p:cNvPr>
          <p:cNvSpPr txBox="1"/>
          <p:nvPr/>
        </p:nvSpPr>
        <p:spPr>
          <a:xfrm>
            <a:off x="2092289" y="1505267"/>
            <a:ext cx="9572625" cy="28050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T" sz="2400" dirty="0">
                <a:latin typeface="Avenir Next" panose="020B0503020202020204" pitchFamily="34" charset="0"/>
              </a:rPr>
              <a:t>2013 EU Guidelines on State Aid for Broadband</a:t>
            </a:r>
          </a:p>
          <a:p>
            <a:pPr marL="285750" indent="-285750">
              <a:lnSpc>
                <a:spcPct val="150000"/>
              </a:lnSpc>
              <a:buFont typeface="Arial" panose="020B0604020202020204" pitchFamily="34" charset="0"/>
              <a:buChar char="•"/>
            </a:pPr>
            <a:r>
              <a:rPr lang="en-IT" sz="2400" dirty="0">
                <a:latin typeface="Avenir Next" panose="020B0503020202020204" pitchFamily="34" charset="0"/>
              </a:rPr>
              <a:t>2014 Broadband Cost </a:t>
            </a:r>
            <a:r>
              <a:rPr lang="en-GB" sz="2400" dirty="0">
                <a:latin typeface="Avenir Next" panose="020B0503020202020204" pitchFamily="34" charset="0"/>
              </a:rPr>
              <a:t>Reduction</a:t>
            </a:r>
            <a:r>
              <a:rPr lang="en-IT" sz="2400" dirty="0">
                <a:latin typeface="Avenir Next" panose="020B0503020202020204" pitchFamily="34" charset="0"/>
              </a:rPr>
              <a:t> Directive (BCRD)</a:t>
            </a:r>
          </a:p>
          <a:p>
            <a:pPr marL="285750" indent="-285750">
              <a:lnSpc>
                <a:spcPct val="150000"/>
              </a:lnSpc>
              <a:buFont typeface="Arial" panose="020B0604020202020204" pitchFamily="34" charset="0"/>
              <a:buChar char="•"/>
            </a:pPr>
            <a:r>
              <a:rPr lang="en-IT" sz="2400" dirty="0">
                <a:latin typeface="Avenir Next" panose="020B0503020202020204" pitchFamily="34" charset="0"/>
              </a:rPr>
              <a:t>2018 European Electronic Communication Code (EECC)</a:t>
            </a:r>
          </a:p>
          <a:p>
            <a:pPr marL="285750" indent="-285750">
              <a:lnSpc>
                <a:spcPct val="150000"/>
              </a:lnSpc>
              <a:buFont typeface="Arial" panose="020B0604020202020204" pitchFamily="34" charset="0"/>
              <a:buChar char="•"/>
            </a:pPr>
            <a:r>
              <a:rPr lang="en-GB" sz="2400" dirty="0">
                <a:latin typeface="Avenir Next" panose="020B0503020202020204" pitchFamily="34" charset="0"/>
              </a:rPr>
              <a:t>2020 BEREC Guidelines on Geographical surveys of network deployments</a:t>
            </a:r>
            <a:endParaRPr lang="en-IT" sz="2400" dirty="0">
              <a:latin typeface="Avenir Next" panose="020B0503020202020204" pitchFamily="34" charset="0"/>
            </a:endParaRPr>
          </a:p>
          <a:p>
            <a:pPr marL="285750" indent="-285750">
              <a:lnSpc>
                <a:spcPct val="150000"/>
              </a:lnSpc>
              <a:buFont typeface="Arial" panose="020B0604020202020204" pitchFamily="34" charset="0"/>
              <a:buChar char="•"/>
            </a:pPr>
            <a:r>
              <a:rPr lang="en-IT" sz="2400" dirty="0">
                <a:latin typeface="Avenir Next" panose="020B0503020202020204" pitchFamily="34" charset="0"/>
              </a:rPr>
              <a:t>2024 Gigabit Infrastructure Act (GIA)</a:t>
            </a:r>
          </a:p>
        </p:txBody>
      </p:sp>
      <p:sp>
        <p:nvSpPr>
          <p:cNvPr id="3" name="Text Placeholder 4">
            <a:extLst>
              <a:ext uri="{FF2B5EF4-FFF2-40B4-BE49-F238E27FC236}">
                <a16:creationId xmlns:a16="http://schemas.microsoft.com/office/drawing/2014/main" id="{5E94C66B-7E25-69B0-1D46-3DB592828F62}"/>
              </a:ext>
            </a:extLst>
          </p:cNvPr>
          <p:cNvSpPr txBox="1">
            <a:spLocks/>
          </p:cNvSpPr>
          <p:nvPr/>
        </p:nvSpPr>
        <p:spPr>
          <a:xfrm>
            <a:off x="888551" y="316590"/>
            <a:ext cx="10670037"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2400" b="1" dirty="0">
                <a:latin typeface="Avenir Next" panose="020B0503020202020204" pitchFamily="34" charset="0"/>
              </a:rPr>
              <a:t>European efforts toward a harmonized approach to </a:t>
            </a:r>
            <a:r>
              <a:rPr lang="en-US" sz="2400" b="1" dirty="0" err="1">
                <a:latin typeface="Avenir Next" panose="020B0503020202020204" pitchFamily="34" charset="0"/>
              </a:rPr>
              <a:t>broadban</a:t>
            </a:r>
            <a:endParaRPr lang="en-US" sz="2400" b="1" dirty="0">
              <a:latin typeface="Avenir Next" panose="020B0503020202020204" pitchFamily="34" charset="0"/>
            </a:endParaRPr>
          </a:p>
        </p:txBody>
      </p:sp>
      <p:sp>
        <p:nvSpPr>
          <p:cNvPr id="4" name="Down Arrow 3">
            <a:extLst>
              <a:ext uri="{FF2B5EF4-FFF2-40B4-BE49-F238E27FC236}">
                <a16:creationId xmlns:a16="http://schemas.microsoft.com/office/drawing/2014/main" id="{1D341885-639C-3502-3AF0-78B2A1D5B65B}"/>
              </a:ext>
            </a:extLst>
          </p:cNvPr>
          <p:cNvSpPr/>
          <p:nvPr/>
        </p:nvSpPr>
        <p:spPr>
          <a:xfrm>
            <a:off x="633412" y="1253723"/>
            <a:ext cx="1100138" cy="4104959"/>
          </a:xfrm>
          <a:prstGeom prst="downArrow">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 name="Rectangle 4">
            <a:extLst>
              <a:ext uri="{FF2B5EF4-FFF2-40B4-BE49-F238E27FC236}">
                <a16:creationId xmlns:a16="http://schemas.microsoft.com/office/drawing/2014/main" id="{1B16069A-87FD-447B-02ED-3EF1FE0F4F07}"/>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79288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08F2-9CDF-4D36-16A0-44B4C93D2E46}"/>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FC429D1-7796-F985-E70E-DBD93D1CB63B}"/>
              </a:ext>
            </a:extLst>
          </p:cNvPr>
          <p:cNvSpPr>
            <a:spLocks noGrp="1"/>
          </p:cNvSpPr>
          <p:nvPr>
            <p:ph type="body" sz="half" idx="2"/>
          </p:nvPr>
        </p:nvSpPr>
        <p:spPr>
          <a:xfrm>
            <a:off x="928688" y="1151218"/>
            <a:ext cx="10682467" cy="1765680"/>
          </a:xfrm>
        </p:spPr>
        <p:txBody>
          <a:bodyPr>
            <a:noAutofit/>
          </a:bodyPr>
          <a:lstStyle/>
          <a:p>
            <a:pPr>
              <a:lnSpc>
                <a:spcPct val="100000"/>
              </a:lnSpc>
            </a:pPr>
            <a:r>
              <a:rPr lang="en-IT" sz="2000" dirty="0">
                <a:latin typeface="Avenir Next" panose="020B0503020202020204" pitchFamily="34" charset="0"/>
              </a:rPr>
              <a:t>The EU Guidelines on State Aid for Broadband provided </a:t>
            </a:r>
            <a:r>
              <a:rPr lang="en-GB" sz="2000" dirty="0">
                <a:latin typeface="Avenir Next" panose="020B0503020202020204" pitchFamily="34" charset="0"/>
              </a:rPr>
              <a:t>specific</a:t>
            </a:r>
            <a:r>
              <a:rPr lang="en-IT" sz="2000" dirty="0">
                <a:latin typeface="Avenir Next" panose="020B0503020202020204" pitchFamily="34" charset="0"/>
              </a:rPr>
              <a:t> indications on the application of the EU State Aid rules with regards to state aids in support of broadband deployment. </a:t>
            </a:r>
          </a:p>
          <a:p>
            <a:pPr>
              <a:lnSpc>
                <a:spcPct val="100000"/>
              </a:lnSpc>
            </a:pPr>
            <a:r>
              <a:rPr lang="en-IT" sz="2000" dirty="0">
                <a:latin typeface="Avenir Next" panose="020B0503020202020204" pitchFamily="34" charset="0"/>
              </a:rPr>
              <a:t>With regards to the involvement of the national regulatory authorities, countries were encourage to involve them in the different stages of design, implementation and monitoring of state aids. </a:t>
            </a:r>
          </a:p>
          <a:p>
            <a:pPr>
              <a:lnSpc>
                <a:spcPct val="100000"/>
              </a:lnSpc>
            </a:pPr>
            <a:endParaRPr lang="en-IT" sz="2000" dirty="0">
              <a:latin typeface="Avenir Next" panose="020B0503020202020204" pitchFamily="34" charset="0"/>
            </a:endParaRPr>
          </a:p>
          <a:p>
            <a:pPr>
              <a:lnSpc>
                <a:spcPct val="100000"/>
              </a:lnSpc>
            </a:pPr>
            <a:endParaRPr lang="en-IT" sz="2000" dirty="0">
              <a:latin typeface="Avenir Next" panose="020B0503020202020204" pitchFamily="34" charset="0"/>
            </a:endParaRPr>
          </a:p>
          <a:p>
            <a:pPr>
              <a:lnSpc>
                <a:spcPct val="100000"/>
              </a:lnSpc>
            </a:pPr>
            <a:endParaRPr lang="en-IT" sz="2000" dirty="0">
              <a:latin typeface="Avenir Next" panose="020B0503020202020204" pitchFamily="34" charset="0"/>
            </a:endParaRPr>
          </a:p>
        </p:txBody>
      </p:sp>
      <p:sp>
        <p:nvSpPr>
          <p:cNvPr id="2" name="TextBox 1">
            <a:extLst>
              <a:ext uri="{FF2B5EF4-FFF2-40B4-BE49-F238E27FC236}">
                <a16:creationId xmlns:a16="http://schemas.microsoft.com/office/drawing/2014/main" id="{3743DAF0-E2F5-15BB-1B7F-4398AD7B15F4}"/>
              </a:ext>
            </a:extLst>
          </p:cNvPr>
          <p:cNvSpPr txBox="1"/>
          <p:nvPr/>
        </p:nvSpPr>
        <p:spPr>
          <a:xfrm>
            <a:off x="928688" y="318617"/>
            <a:ext cx="9202864" cy="523220"/>
          </a:xfrm>
          <a:prstGeom prst="rect">
            <a:avLst/>
          </a:prstGeom>
          <a:noFill/>
        </p:spPr>
        <p:txBody>
          <a:bodyPr wrap="square" rtlCol="0">
            <a:spAutoFit/>
          </a:bodyPr>
          <a:lstStyle/>
          <a:p>
            <a:r>
              <a:rPr lang="en-IT" sz="2800" b="1" dirty="0">
                <a:latin typeface="Avenir Next" panose="020B0503020202020204" pitchFamily="34" charset="0"/>
              </a:rPr>
              <a:t>EU Guidelines on State Aid for Broadband</a:t>
            </a:r>
            <a:endParaRPr lang="en-IT" sz="2800" b="1" dirty="0"/>
          </a:p>
        </p:txBody>
      </p:sp>
      <p:sp>
        <p:nvSpPr>
          <p:cNvPr id="3" name="TextBox 2">
            <a:extLst>
              <a:ext uri="{FF2B5EF4-FFF2-40B4-BE49-F238E27FC236}">
                <a16:creationId xmlns:a16="http://schemas.microsoft.com/office/drawing/2014/main" id="{79549217-EF74-CEB0-E498-D1D7C51C7F9A}"/>
              </a:ext>
            </a:extLst>
          </p:cNvPr>
          <p:cNvSpPr txBox="1"/>
          <p:nvPr/>
        </p:nvSpPr>
        <p:spPr>
          <a:xfrm>
            <a:off x="928688" y="3411747"/>
            <a:ext cx="8419381" cy="684803"/>
          </a:xfrm>
          <a:prstGeom prst="rect">
            <a:avLst/>
          </a:prstGeom>
          <a:noFill/>
        </p:spPr>
        <p:txBody>
          <a:bodyPr wrap="square" rtlCol="0">
            <a:spAutoFit/>
          </a:bodyPr>
          <a:lstStyle/>
          <a:p>
            <a:pPr>
              <a:lnSpc>
                <a:spcPct val="150000"/>
              </a:lnSpc>
            </a:pPr>
            <a:r>
              <a:rPr lang="en-IT" sz="2800" b="1" dirty="0">
                <a:latin typeface="Avenir Next" panose="020B0503020202020204" pitchFamily="34" charset="0"/>
              </a:rPr>
              <a:t>Broadband Cost </a:t>
            </a:r>
            <a:r>
              <a:rPr lang="en-GB" sz="2800" b="1" dirty="0">
                <a:latin typeface="Avenir Next" panose="020B0503020202020204" pitchFamily="34" charset="0"/>
              </a:rPr>
              <a:t>Reduction</a:t>
            </a:r>
            <a:r>
              <a:rPr lang="en-IT" sz="2800" b="1" dirty="0">
                <a:latin typeface="Avenir Next" panose="020B0503020202020204" pitchFamily="34" charset="0"/>
              </a:rPr>
              <a:t> Directive (BCRD)</a:t>
            </a:r>
          </a:p>
        </p:txBody>
      </p:sp>
      <p:sp>
        <p:nvSpPr>
          <p:cNvPr id="4" name="Text Placeholder 8">
            <a:extLst>
              <a:ext uri="{FF2B5EF4-FFF2-40B4-BE49-F238E27FC236}">
                <a16:creationId xmlns:a16="http://schemas.microsoft.com/office/drawing/2014/main" id="{EB6807C6-227B-78F7-EBA5-0F2068D749D8}"/>
              </a:ext>
            </a:extLst>
          </p:cNvPr>
          <p:cNvSpPr txBox="1">
            <a:spLocks/>
          </p:cNvSpPr>
          <p:nvPr/>
        </p:nvSpPr>
        <p:spPr>
          <a:xfrm>
            <a:off x="928687" y="4409127"/>
            <a:ext cx="10682467" cy="17656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a:lnSpc>
                <a:spcPct val="100000"/>
              </a:lnSpc>
            </a:pPr>
            <a:r>
              <a:rPr lang="en-IT" sz="2000" dirty="0">
                <a:latin typeface="Avenir Next" panose="020B0503020202020204" pitchFamily="34" charset="0"/>
              </a:rPr>
              <a:t>The </a:t>
            </a:r>
            <a:r>
              <a:rPr lang="it-IT" sz="2000" dirty="0" err="1">
                <a:latin typeface="Avenir Next" panose="020B0503020202020204" pitchFamily="34" charset="0"/>
              </a:rPr>
              <a:t>directive</a:t>
            </a:r>
            <a:r>
              <a:rPr lang="it-IT" sz="2000" dirty="0">
                <a:latin typeface="Avenir Next" panose="020B0503020202020204" pitchFamily="34" charset="0"/>
              </a:rPr>
              <a:t> </a:t>
            </a:r>
            <a:r>
              <a:rPr lang="it-IT" sz="2000" dirty="0" err="1">
                <a:latin typeface="Avenir Next" panose="020B0503020202020204" pitchFamily="34" charset="0"/>
              </a:rPr>
              <a:t>aimed</a:t>
            </a:r>
            <a:r>
              <a:rPr lang="it-IT" sz="2000" dirty="0">
                <a:latin typeface="Avenir Next" panose="020B0503020202020204" pitchFamily="34" charset="0"/>
              </a:rPr>
              <a:t> </a:t>
            </a:r>
            <a:r>
              <a:rPr lang="it-IT" sz="2000" dirty="0" err="1">
                <a:latin typeface="Avenir Next" panose="020B0503020202020204" pitchFamily="34" charset="0"/>
              </a:rPr>
              <a:t>at</a:t>
            </a:r>
            <a:r>
              <a:rPr lang="it-IT" sz="2000" dirty="0">
                <a:latin typeface="Avenir Next" panose="020B0503020202020204" pitchFamily="34" charset="0"/>
              </a:rPr>
              <a:t> </a:t>
            </a:r>
            <a:r>
              <a:rPr lang="it-IT" sz="2000" dirty="0" err="1">
                <a:latin typeface="Avenir Next" panose="020B0503020202020204" pitchFamily="34" charset="0"/>
              </a:rPr>
              <a:t>facilitating</a:t>
            </a:r>
            <a:r>
              <a:rPr lang="it-IT" sz="2000" dirty="0">
                <a:latin typeface="Avenir Next" panose="020B0503020202020204" pitchFamily="34" charset="0"/>
              </a:rPr>
              <a:t> the deployment of broadband networks by </a:t>
            </a:r>
            <a:r>
              <a:rPr lang="it-IT" sz="2000" dirty="0" err="1">
                <a:latin typeface="Avenir Next" panose="020B0503020202020204" pitchFamily="34" charset="0"/>
              </a:rPr>
              <a:t>supporting</a:t>
            </a:r>
            <a:r>
              <a:rPr lang="it-IT" sz="2000" dirty="0">
                <a:latin typeface="Avenir Next" panose="020B0503020202020204" pitchFamily="34" charset="0"/>
              </a:rPr>
              <a:t> the access to </a:t>
            </a:r>
            <a:r>
              <a:rPr lang="it-IT" sz="2000" dirty="0" err="1">
                <a:latin typeface="Avenir Next" panose="020B0503020202020204" pitchFamily="34" charset="0"/>
              </a:rPr>
              <a:t>existing</a:t>
            </a:r>
            <a:r>
              <a:rPr lang="it-IT" sz="2000" dirty="0">
                <a:latin typeface="Avenir Next" panose="020B0503020202020204" pitchFamily="34" charset="0"/>
              </a:rPr>
              <a:t> </a:t>
            </a:r>
            <a:r>
              <a:rPr lang="it-IT" sz="2000" dirty="0" err="1">
                <a:latin typeface="Avenir Next" panose="020B0503020202020204" pitchFamily="34" charset="0"/>
              </a:rPr>
              <a:t>physical</a:t>
            </a:r>
            <a:r>
              <a:rPr lang="it-IT" sz="2000" dirty="0">
                <a:latin typeface="Avenir Next" panose="020B0503020202020204" pitchFamily="34" charset="0"/>
              </a:rPr>
              <a:t> </a:t>
            </a:r>
            <a:r>
              <a:rPr lang="it-IT" sz="2000" dirty="0" err="1">
                <a:latin typeface="Avenir Next" panose="020B0503020202020204" pitchFamily="34" charset="0"/>
              </a:rPr>
              <a:t>infrastructure</a:t>
            </a:r>
            <a:r>
              <a:rPr lang="it-IT" sz="2000" dirty="0">
                <a:latin typeface="Avenir Next" panose="020B0503020202020204" pitchFamily="34" charset="0"/>
              </a:rPr>
              <a:t> by </a:t>
            </a:r>
            <a:r>
              <a:rPr lang="it-IT" sz="2000" dirty="0" err="1">
                <a:latin typeface="Avenir Next" panose="020B0503020202020204" pitchFamily="34" charset="0"/>
              </a:rPr>
              <a:t>telecom</a:t>
            </a:r>
            <a:r>
              <a:rPr lang="it-IT" sz="2000" dirty="0">
                <a:latin typeface="Avenir Next" panose="020B0503020202020204" pitchFamily="34" charset="0"/>
              </a:rPr>
              <a:t> </a:t>
            </a:r>
            <a:r>
              <a:rPr lang="it-IT" sz="2000" dirty="0" err="1">
                <a:latin typeface="Avenir Next" panose="020B0503020202020204" pitchFamily="34" charset="0"/>
              </a:rPr>
              <a:t>operators</a:t>
            </a:r>
            <a:r>
              <a:rPr lang="it-IT" sz="2000" dirty="0">
                <a:latin typeface="Avenir Next" panose="020B0503020202020204" pitchFamily="34" charset="0"/>
              </a:rPr>
              <a:t> and the </a:t>
            </a:r>
            <a:r>
              <a:rPr lang="it-IT" sz="2000" dirty="0" err="1">
                <a:latin typeface="Avenir Next" panose="020B0503020202020204" pitchFamily="34" charset="0"/>
              </a:rPr>
              <a:t>coordination</a:t>
            </a:r>
            <a:r>
              <a:rPr lang="it-IT" sz="2000" dirty="0">
                <a:latin typeface="Avenir Next" panose="020B0503020202020204" pitchFamily="34" charset="0"/>
              </a:rPr>
              <a:t> of </a:t>
            </a:r>
            <a:r>
              <a:rPr lang="it-IT" sz="2000" dirty="0" err="1">
                <a:latin typeface="Avenir Next" panose="020B0503020202020204" pitchFamily="34" charset="0"/>
              </a:rPr>
              <a:t>civil</a:t>
            </a:r>
            <a:r>
              <a:rPr lang="it-IT" sz="2000" dirty="0">
                <a:latin typeface="Avenir Next" panose="020B0503020202020204" pitchFamily="34" charset="0"/>
              </a:rPr>
              <a:t> works, by </a:t>
            </a:r>
            <a:r>
              <a:rPr lang="it-IT" sz="2000" dirty="0" err="1">
                <a:latin typeface="Avenir Next" panose="020B0503020202020204" pitchFamily="34" charset="0"/>
              </a:rPr>
              <a:t>simplyfying</a:t>
            </a:r>
            <a:r>
              <a:rPr lang="it-IT" sz="2000" dirty="0">
                <a:latin typeface="Avenir Next" panose="020B0503020202020204" pitchFamily="34" charset="0"/>
              </a:rPr>
              <a:t> </a:t>
            </a:r>
            <a:r>
              <a:rPr lang="it-IT" sz="2000" dirty="0" err="1">
                <a:latin typeface="Avenir Next" panose="020B0503020202020204" pitchFamily="34" charset="0"/>
              </a:rPr>
              <a:t>permits</a:t>
            </a:r>
            <a:r>
              <a:rPr lang="it-IT" sz="2000" dirty="0">
                <a:latin typeface="Avenir Next" panose="020B0503020202020204" pitchFamily="34" charset="0"/>
              </a:rPr>
              <a:t> </a:t>
            </a:r>
            <a:r>
              <a:rPr lang="it-IT" sz="2000" dirty="0" err="1">
                <a:latin typeface="Avenir Next" panose="020B0503020202020204" pitchFamily="34" charset="0"/>
              </a:rPr>
              <a:t>procedures</a:t>
            </a:r>
            <a:r>
              <a:rPr lang="it-IT" sz="2000" dirty="0">
                <a:latin typeface="Avenir Next" panose="020B0503020202020204" pitchFamily="34" charset="0"/>
              </a:rPr>
              <a:t>, and by </a:t>
            </a:r>
            <a:r>
              <a:rPr lang="it-IT" sz="2000" dirty="0" err="1">
                <a:latin typeface="Avenir Next" panose="020B0503020202020204" pitchFamily="34" charset="0"/>
              </a:rPr>
              <a:t>ensuring</a:t>
            </a:r>
            <a:r>
              <a:rPr lang="it-IT" sz="2000" dirty="0">
                <a:latin typeface="Avenir Next" panose="020B0503020202020204" pitchFamily="34" charset="0"/>
              </a:rPr>
              <a:t> </a:t>
            </a:r>
            <a:r>
              <a:rPr lang="it-IT" sz="2000" dirty="0" err="1">
                <a:latin typeface="Avenir Next" panose="020B0503020202020204" pitchFamily="34" charset="0"/>
              </a:rPr>
              <a:t>that</a:t>
            </a:r>
            <a:r>
              <a:rPr lang="it-IT" sz="2000" dirty="0">
                <a:latin typeface="Avenir Next" panose="020B0503020202020204" pitchFamily="34" charset="0"/>
              </a:rPr>
              <a:t> new and </a:t>
            </a:r>
            <a:r>
              <a:rPr lang="it-IT" sz="2000" dirty="0" err="1">
                <a:latin typeface="Avenir Next" panose="020B0503020202020204" pitchFamily="34" charset="0"/>
              </a:rPr>
              <a:t>renovated</a:t>
            </a:r>
            <a:r>
              <a:rPr lang="it-IT" sz="2000" dirty="0">
                <a:latin typeface="Avenir Next" panose="020B0503020202020204" pitchFamily="34" charset="0"/>
              </a:rPr>
              <a:t> buildings </a:t>
            </a:r>
            <a:r>
              <a:rPr lang="it-IT" sz="2000" dirty="0" err="1">
                <a:latin typeface="Avenir Next" panose="020B0503020202020204" pitchFamily="34" charset="0"/>
              </a:rPr>
              <a:t>have</a:t>
            </a:r>
            <a:r>
              <a:rPr lang="it-IT" sz="2000" dirty="0">
                <a:latin typeface="Avenir Next" panose="020B0503020202020204" pitchFamily="34" charset="0"/>
              </a:rPr>
              <a:t> </a:t>
            </a:r>
            <a:r>
              <a:rPr lang="it-IT" sz="2000" dirty="0" err="1">
                <a:latin typeface="Avenir Next" panose="020B0503020202020204" pitchFamily="34" charset="0"/>
              </a:rPr>
              <a:t>physical</a:t>
            </a:r>
            <a:r>
              <a:rPr lang="it-IT" sz="2000" dirty="0">
                <a:latin typeface="Avenir Next" panose="020B0503020202020204" pitchFamily="34" charset="0"/>
              </a:rPr>
              <a:t> </a:t>
            </a:r>
            <a:r>
              <a:rPr lang="it-IT" sz="2000" dirty="0" err="1">
                <a:latin typeface="Avenir Next" panose="020B0503020202020204" pitchFamily="34" charset="0"/>
              </a:rPr>
              <a:t>infrastructures</a:t>
            </a:r>
            <a:r>
              <a:rPr lang="it-IT" sz="2000" dirty="0">
                <a:latin typeface="Avenir Next" panose="020B0503020202020204" pitchFamily="34" charset="0"/>
              </a:rPr>
              <a:t> embedded.</a:t>
            </a:r>
            <a:endParaRPr lang="en-IT" sz="2000" dirty="0">
              <a:latin typeface="Avenir Next" panose="020B0503020202020204" pitchFamily="34" charset="0"/>
            </a:endParaRPr>
          </a:p>
          <a:p>
            <a:pPr>
              <a:lnSpc>
                <a:spcPct val="100000"/>
              </a:lnSpc>
            </a:pPr>
            <a:endParaRPr lang="en-IT" sz="2000" dirty="0">
              <a:latin typeface="Avenir Next" panose="020B0503020202020204" pitchFamily="34" charset="0"/>
            </a:endParaRPr>
          </a:p>
          <a:p>
            <a:pPr>
              <a:lnSpc>
                <a:spcPct val="100000"/>
              </a:lnSpc>
            </a:pPr>
            <a:endParaRPr lang="en-IT" sz="2000" dirty="0">
              <a:latin typeface="Avenir Next" panose="020B0503020202020204" pitchFamily="34" charset="0"/>
            </a:endParaRPr>
          </a:p>
        </p:txBody>
      </p:sp>
      <p:sp>
        <p:nvSpPr>
          <p:cNvPr id="5" name="Rectangle 4">
            <a:extLst>
              <a:ext uri="{FF2B5EF4-FFF2-40B4-BE49-F238E27FC236}">
                <a16:creationId xmlns:a16="http://schemas.microsoft.com/office/drawing/2014/main" id="{EA88ABBD-E8AC-B476-F9B9-99C1C63D6C00}"/>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55224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FFD40-91C8-4F00-0F7D-E33106F8E52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56C13F4-C12C-4937-66E4-72295E20036B}"/>
              </a:ext>
            </a:extLst>
          </p:cNvPr>
          <p:cNvSpPr>
            <a:spLocks noGrp="1"/>
          </p:cNvSpPr>
          <p:nvPr>
            <p:ph type="body" sz="half" idx="2"/>
          </p:nvPr>
        </p:nvSpPr>
        <p:spPr>
          <a:xfrm>
            <a:off x="944547" y="1400457"/>
            <a:ext cx="5774304" cy="4623677"/>
          </a:xfrm>
        </p:spPr>
        <p:txBody>
          <a:bodyPr>
            <a:normAutofit/>
          </a:bodyPr>
          <a:lstStyle/>
          <a:p>
            <a:pPr algn="just">
              <a:lnSpc>
                <a:spcPct val="100000"/>
              </a:lnSpc>
            </a:pPr>
            <a:r>
              <a:rPr lang="en-IT" sz="2000" dirty="0">
                <a:latin typeface="Avenir Next" panose="020B0503020202020204" pitchFamily="34" charset="0"/>
              </a:rPr>
              <a:t>The </a:t>
            </a:r>
            <a:r>
              <a:rPr lang="en-GB" sz="2000" dirty="0">
                <a:latin typeface="Avenir Next" panose="020B0503020202020204" pitchFamily="34" charset="0"/>
              </a:rPr>
              <a:t>European Electronic Communications Code was established by the EU Directive 2018/1972. </a:t>
            </a:r>
          </a:p>
          <a:p>
            <a:pPr algn="just">
              <a:lnSpc>
                <a:spcPct val="100000"/>
              </a:lnSpc>
            </a:pPr>
            <a:endParaRPr lang="en-GB" sz="2000" dirty="0">
              <a:latin typeface="Avenir Next" panose="020B0503020202020204" pitchFamily="34" charset="0"/>
            </a:endParaRPr>
          </a:p>
          <a:p>
            <a:pPr algn="just">
              <a:lnSpc>
                <a:spcPct val="100000"/>
              </a:lnSpc>
            </a:pPr>
            <a:r>
              <a:rPr lang="en-GB" sz="2000" dirty="0">
                <a:latin typeface="Avenir Next" panose="020B0503020202020204" pitchFamily="34" charset="0"/>
              </a:rPr>
              <a:t>By establishing a set of rules that touches upon competition, consumer protection, network security, radio spectrum and innovation, among the many topics, the EECC plays a key role in supporting the harmonization of electronic communications sector in Europe.</a:t>
            </a:r>
          </a:p>
          <a:p>
            <a:pPr algn="just">
              <a:lnSpc>
                <a:spcPct val="100000"/>
              </a:lnSpc>
            </a:pPr>
            <a:endParaRPr lang="en-IT" sz="2000" dirty="0">
              <a:latin typeface="Avenir Next" panose="020B0503020202020204" pitchFamily="34" charset="0"/>
            </a:endParaRPr>
          </a:p>
        </p:txBody>
      </p:sp>
      <p:sp>
        <p:nvSpPr>
          <p:cNvPr id="2" name="TextBox 1">
            <a:extLst>
              <a:ext uri="{FF2B5EF4-FFF2-40B4-BE49-F238E27FC236}">
                <a16:creationId xmlns:a16="http://schemas.microsoft.com/office/drawing/2014/main" id="{A4E0BC56-B5C4-2DCE-570D-ECC02866D086}"/>
              </a:ext>
            </a:extLst>
          </p:cNvPr>
          <p:cNvSpPr txBox="1"/>
          <p:nvPr/>
        </p:nvSpPr>
        <p:spPr>
          <a:xfrm>
            <a:off x="928688" y="318617"/>
            <a:ext cx="9739312" cy="523220"/>
          </a:xfrm>
          <a:prstGeom prst="rect">
            <a:avLst/>
          </a:prstGeom>
          <a:noFill/>
        </p:spPr>
        <p:txBody>
          <a:bodyPr wrap="square" rtlCol="0">
            <a:spAutoFit/>
          </a:bodyPr>
          <a:lstStyle/>
          <a:p>
            <a:pPr>
              <a:spcBef>
                <a:spcPts val="4050"/>
              </a:spcBef>
              <a:spcAft>
                <a:spcPts val="1950"/>
              </a:spcAft>
            </a:pPr>
            <a:r>
              <a:rPr lang="en-GB" sz="2800" b="1" i="0" u="none" strike="noStrike" dirty="0">
                <a:effectLst/>
                <a:latin typeface="Avenir Next" panose="020B0503020202020204" pitchFamily="34" charset="0"/>
              </a:rPr>
              <a:t>European Electronic Communications Code (EECC)</a:t>
            </a:r>
          </a:p>
        </p:txBody>
      </p:sp>
      <p:sp>
        <p:nvSpPr>
          <p:cNvPr id="3" name="Rectangle 2">
            <a:extLst>
              <a:ext uri="{FF2B5EF4-FFF2-40B4-BE49-F238E27FC236}">
                <a16:creationId xmlns:a16="http://schemas.microsoft.com/office/drawing/2014/main" id="{D70973F9-C8FA-92AF-2081-B296E81BAA3F}"/>
              </a:ext>
            </a:extLst>
          </p:cNvPr>
          <p:cNvSpPr/>
          <p:nvPr/>
        </p:nvSpPr>
        <p:spPr>
          <a:xfrm>
            <a:off x="-297656" y="4623759"/>
            <a:ext cx="12192000" cy="6858000"/>
          </a:xfrm>
          <a:prstGeom prst="rect">
            <a:avLst/>
          </a:prstGeom>
          <a:solidFill>
            <a:schemeClr val="bg1">
              <a:alpha val="25140"/>
            </a:schemeClr>
          </a:solidFill>
          <a:ln>
            <a:noFill/>
          </a:ln>
          <a:effectLst>
            <a:reflection endPos="65000" dist="50800" dir="5400000" sy="-100000" algn="bl" rotWithShape="0"/>
            <a:softEdge rad="1201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4" name="Rectangle 3">
            <a:extLst>
              <a:ext uri="{FF2B5EF4-FFF2-40B4-BE49-F238E27FC236}">
                <a16:creationId xmlns:a16="http://schemas.microsoft.com/office/drawing/2014/main" id="{62A7EA91-8CA7-9D88-FAE9-B7CAACAAAF95}"/>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A paper with text on it&#10;&#10;AI-generated content may be incorrect.">
            <a:extLst>
              <a:ext uri="{FF2B5EF4-FFF2-40B4-BE49-F238E27FC236}">
                <a16:creationId xmlns:a16="http://schemas.microsoft.com/office/drawing/2014/main" id="{1656D9A7-CE0C-11FB-909C-75151D351C1A}"/>
              </a:ext>
            </a:extLst>
          </p:cNvPr>
          <p:cNvPicPr>
            <a:picLocks noChangeAspect="1"/>
          </p:cNvPicPr>
          <p:nvPr/>
        </p:nvPicPr>
        <p:blipFill>
          <a:blip r:embed="rId3"/>
          <a:stretch>
            <a:fillRect/>
          </a:stretch>
        </p:blipFill>
        <p:spPr>
          <a:xfrm>
            <a:off x="7816222" y="1425805"/>
            <a:ext cx="2980751" cy="4221664"/>
          </a:xfrm>
          <a:prstGeom prst="rect">
            <a:avLst/>
          </a:prstGeom>
          <a:ln>
            <a:solidFill>
              <a:schemeClr val="tx1"/>
            </a:solidFill>
          </a:ln>
        </p:spPr>
      </p:pic>
    </p:spTree>
    <p:extLst>
      <p:ext uri="{BB962C8B-B14F-4D97-AF65-F5344CB8AC3E}">
        <p14:creationId xmlns:p14="http://schemas.microsoft.com/office/powerpoint/2010/main" val="41517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B52A4-9D9C-3EC5-D7F2-7A108AEA065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CEE0430-11A1-D6C7-579A-FCF686EDA47B}"/>
              </a:ext>
            </a:extLst>
          </p:cNvPr>
          <p:cNvSpPr>
            <a:spLocks noGrp="1"/>
          </p:cNvSpPr>
          <p:nvPr>
            <p:ph type="body" sz="half" idx="2"/>
          </p:nvPr>
        </p:nvSpPr>
        <p:spPr>
          <a:xfrm>
            <a:off x="928688" y="918339"/>
            <a:ext cx="10302904" cy="4623677"/>
          </a:xfrm>
        </p:spPr>
        <p:txBody>
          <a:bodyPr>
            <a:normAutofit/>
          </a:bodyPr>
          <a:lstStyle/>
          <a:p>
            <a:pPr>
              <a:lnSpc>
                <a:spcPct val="100000"/>
              </a:lnSpc>
            </a:pPr>
            <a:endParaRPr lang="en-IT" sz="2400" dirty="0">
              <a:latin typeface="Avenir Next" panose="020B0503020202020204" pitchFamily="34" charset="0"/>
            </a:endParaRPr>
          </a:p>
          <a:p>
            <a:pPr algn="just">
              <a:buNone/>
            </a:pPr>
            <a:r>
              <a:rPr lang="en-IT" sz="2400"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National regulatory and/or other competent authorities shall conduct a </a:t>
            </a:r>
            <a:r>
              <a:rPr lang="en-IT" sz="2400" b="1"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geographical survey </a:t>
            </a:r>
            <a:r>
              <a:rPr lang="en-IT" sz="2400"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of the reach of electronic communications networks capable of delivering broadband (‘broadband networks’) by </a:t>
            </a:r>
            <a:r>
              <a:rPr lang="en-IT" sz="2400" b="1"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21 December 2023 </a:t>
            </a:r>
            <a:r>
              <a:rPr lang="en-IT" sz="2400"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and shall update it at least every three years thereafter.</a:t>
            </a:r>
          </a:p>
          <a:p>
            <a:pPr algn="just">
              <a:buNone/>
            </a:pPr>
            <a:r>
              <a:rPr lang="en-IT" sz="2400"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The geographical survey shall include a survey of the </a:t>
            </a:r>
            <a:r>
              <a:rPr lang="en-IT" sz="2400" b="1"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current geographic reach of broadband networks </a:t>
            </a:r>
            <a:r>
              <a:rPr lang="en-IT" sz="2400"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within their territory, as required for the tasks of national regulatory and/or other competent authorities under this Directive and for the surveys required for the application of State aid rules.</a:t>
            </a:r>
          </a:p>
          <a:p>
            <a:pPr algn="just"/>
            <a:r>
              <a:rPr lang="en-IT" sz="2400" dirty="0">
                <a:solidFill>
                  <a:srgbClr val="141413"/>
                </a:solidFill>
                <a:effectLst/>
                <a:latin typeface="Avenir Next" panose="020B0503020202020204" pitchFamily="34" charset="0"/>
                <a:ea typeface="Times New Roman" panose="02020603050405020304" pitchFamily="18" charset="0"/>
                <a:cs typeface="Times New Roman" panose="02020603050405020304" pitchFamily="18" charset="0"/>
              </a:rPr>
              <a:t>The geographical survey may also include a forecast for a period determined by the relevant authority of the reach of broadband networks, including very high capacity networks, within their territory. […]</a:t>
            </a:r>
          </a:p>
          <a:p>
            <a:pPr>
              <a:lnSpc>
                <a:spcPct val="100000"/>
              </a:lnSpc>
            </a:pPr>
            <a:endParaRPr lang="en-IT" sz="2400" dirty="0">
              <a:latin typeface="Avenir Next" panose="020B0503020202020204" pitchFamily="34" charset="0"/>
            </a:endParaRPr>
          </a:p>
        </p:txBody>
      </p:sp>
      <p:sp>
        <p:nvSpPr>
          <p:cNvPr id="2" name="TextBox 1">
            <a:extLst>
              <a:ext uri="{FF2B5EF4-FFF2-40B4-BE49-F238E27FC236}">
                <a16:creationId xmlns:a16="http://schemas.microsoft.com/office/drawing/2014/main" id="{955A8279-4E0A-D83C-7C8E-D1E3C774A806}"/>
              </a:ext>
            </a:extLst>
          </p:cNvPr>
          <p:cNvSpPr txBox="1"/>
          <p:nvPr/>
        </p:nvSpPr>
        <p:spPr>
          <a:xfrm>
            <a:off x="928688" y="318617"/>
            <a:ext cx="3659155" cy="523220"/>
          </a:xfrm>
          <a:prstGeom prst="rect">
            <a:avLst/>
          </a:prstGeom>
          <a:noFill/>
        </p:spPr>
        <p:txBody>
          <a:bodyPr wrap="square" rtlCol="0">
            <a:spAutoFit/>
          </a:bodyPr>
          <a:lstStyle/>
          <a:p>
            <a:r>
              <a:rPr lang="en-IT" sz="2800" b="1" dirty="0">
                <a:solidFill>
                  <a:srgbClr val="141413"/>
                </a:solidFill>
                <a:effectLst/>
                <a:latin typeface="Helvetica" pitchFamily="2" charset="0"/>
                <a:ea typeface="Times New Roman" panose="02020603050405020304" pitchFamily="18" charset="0"/>
                <a:cs typeface="Times New Roman" panose="02020603050405020304" pitchFamily="18" charset="0"/>
              </a:rPr>
              <a:t>EECC Art. 22</a:t>
            </a:r>
            <a:endParaRPr lang="en-IT" sz="2800" b="1" dirty="0"/>
          </a:p>
        </p:txBody>
      </p:sp>
      <p:sp>
        <p:nvSpPr>
          <p:cNvPr id="3" name="Rectangle 2">
            <a:extLst>
              <a:ext uri="{FF2B5EF4-FFF2-40B4-BE49-F238E27FC236}">
                <a16:creationId xmlns:a16="http://schemas.microsoft.com/office/drawing/2014/main" id="{F4718779-F5FC-9AE5-2868-BB96183E561B}"/>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98224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40B97-7ACA-EB7A-619C-9E77BF11167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14581C4-E69E-D2CF-B7BD-432ABD8F6B0A}"/>
              </a:ext>
            </a:extLst>
          </p:cNvPr>
          <p:cNvSpPr>
            <a:spLocks noGrp="1"/>
          </p:cNvSpPr>
          <p:nvPr>
            <p:ph type="body" sz="half" idx="2"/>
          </p:nvPr>
        </p:nvSpPr>
        <p:spPr>
          <a:xfrm>
            <a:off x="814387" y="3234472"/>
            <a:ext cx="10631347" cy="919538"/>
          </a:xfrm>
        </p:spPr>
        <p:txBody>
          <a:bodyPr>
            <a:normAutofit/>
          </a:bodyPr>
          <a:lstStyle/>
          <a:p>
            <a:pPr marL="342900" indent="-342900" algn="just">
              <a:lnSpc>
                <a:spcPct val="100000"/>
              </a:lnSpc>
              <a:buFont typeface="Arial" panose="020B0604020202020204" pitchFamily="34" charset="0"/>
              <a:buChar char="•"/>
            </a:pPr>
            <a:r>
              <a:rPr lang="en-IT" sz="2000" dirty="0">
                <a:latin typeface="Avenir Next" panose="020B0503020202020204" pitchFamily="34" charset="0"/>
              </a:rPr>
              <a:t>The guidelines were developed in 2020 to support the countries in </a:t>
            </a:r>
            <a:r>
              <a:rPr lang="en-GB" sz="2000" dirty="0">
                <a:latin typeface="Avenir Next" panose="020B0503020202020204" pitchFamily="34" charset="0"/>
              </a:rPr>
              <a:t>implementing Article 22 of the </a:t>
            </a:r>
            <a:r>
              <a:rPr lang="en-IT" sz="2000" dirty="0">
                <a:latin typeface="Avenir Next" panose="020B0503020202020204" pitchFamily="34" charset="0"/>
              </a:rPr>
              <a:t>European Electronic Communication Code with </a:t>
            </a:r>
            <a:r>
              <a:rPr lang="en-GB" sz="2000" dirty="0">
                <a:latin typeface="Avenir Next" panose="020B0503020202020204" pitchFamily="34" charset="0"/>
              </a:rPr>
              <a:t>regard</a:t>
            </a:r>
            <a:r>
              <a:rPr lang="en-IT" sz="2000" dirty="0">
                <a:latin typeface="Avenir Next" panose="020B0503020202020204" pitchFamily="34" charset="0"/>
              </a:rPr>
              <a:t> to </a:t>
            </a:r>
            <a:r>
              <a:rPr lang="en-GB" sz="2000" dirty="0">
                <a:latin typeface="Avenir Next" panose="020B0503020202020204" pitchFamily="34" charset="0"/>
              </a:rPr>
              <a:t>geographical surveys.</a:t>
            </a:r>
          </a:p>
          <a:p>
            <a:pPr marL="342900" indent="-342900" algn="just">
              <a:lnSpc>
                <a:spcPct val="100000"/>
              </a:lnSpc>
              <a:buFont typeface="Arial" panose="020B0604020202020204" pitchFamily="34" charset="0"/>
              <a:buChar char="•"/>
            </a:pPr>
            <a:endParaRPr lang="en-GB" sz="2000" dirty="0">
              <a:latin typeface="Avenir Next" panose="020B0503020202020204" pitchFamily="34" charset="0"/>
            </a:endParaRPr>
          </a:p>
          <a:p>
            <a:pPr marL="342900" indent="-342900" algn="just">
              <a:lnSpc>
                <a:spcPct val="100000"/>
              </a:lnSpc>
              <a:buFont typeface="Arial" panose="020B0604020202020204" pitchFamily="34" charset="0"/>
              <a:buChar char="•"/>
            </a:pPr>
            <a:endParaRPr lang="en-GB" sz="2000" dirty="0">
              <a:latin typeface="Avenir Next" panose="020B0503020202020204" pitchFamily="34" charset="0"/>
            </a:endParaRPr>
          </a:p>
          <a:p>
            <a:pPr marL="342900" indent="-342900" algn="just">
              <a:lnSpc>
                <a:spcPct val="100000"/>
              </a:lnSpc>
              <a:buFont typeface="Arial" panose="020B0604020202020204" pitchFamily="34" charset="0"/>
              <a:buChar char="•"/>
            </a:pPr>
            <a:endParaRPr lang="en-GB" sz="2000" dirty="0">
              <a:latin typeface="Avenir Next" panose="020B0503020202020204" pitchFamily="34" charset="0"/>
            </a:endParaRPr>
          </a:p>
          <a:p>
            <a:pPr marL="342900" indent="-342900" algn="just">
              <a:lnSpc>
                <a:spcPct val="100000"/>
              </a:lnSpc>
              <a:buFont typeface="Arial" panose="020B0604020202020204" pitchFamily="34" charset="0"/>
              <a:buChar char="•"/>
            </a:pPr>
            <a:endParaRPr lang="en-GB" sz="2000" dirty="0">
              <a:latin typeface="Avenir Next" panose="020B0503020202020204" pitchFamily="34" charset="0"/>
            </a:endParaRPr>
          </a:p>
          <a:p>
            <a:pPr marL="342900" indent="-342900" algn="just">
              <a:lnSpc>
                <a:spcPct val="100000"/>
              </a:lnSpc>
              <a:buFont typeface="Arial" panose="020B0604020202020204" pitchFamily="34" charset="0"/>
              <a:buChar char="•"/>
            </a:pPr>
            <a:endParaRPr lang="en-IT" sz="2000" dirty="0">
              <a:latin typeface="Avenir Next" panose="020B0503020202020204" pitchFamily="34" charset="0"/>
            </a:endParaRPr>
          </a:p>
        </p:txBody>
      </p:sp>
      <p:sp>
        <p:nvSpPr>
          <p:cNvPr id="2" name="TextBox 1">
            <a:extLst>
              <a:ext uri="{FF2B5EF4-FFF2-40B4-BE49-F238E27FC236}">
                <a16:creationId xmlns:a16="http://schemas.microsoft.com/office/drawing/2014/main" id="{751C175C-76DF-BEED-A236-2C033578B4F7}"/>
              </a:ext>
            </a:extLst>
          </p:cNvPr>
          <p:cNvSpPr txBox="1"/>
          <p:nvPr/>
        </p:nvSpPr>
        <p:spPr>
          <a:xfrm>
            <a:off x="814387" y="287757"/>
            <a:ext cx="10631347" cy="830997"/>
          </a:xfrm>
          <a:prstGeom prst="rect">
            <a:avLst/>
          </a:prstGeom>
          <a:noFill/>
        </p:spPr>
        <p:txBody>
          <a:bodyPr wrap="square" rtlCol="0">
            <a:spAutoFit/>
          </a:bodyPr>
          <a:lstStyle/>
          <a:p>
            <a:r>
              <a:rPr lang="en-GB" sz="2400" b="1" i="0" u="none" strike="noStrike" dirty="0">
                <a:solidFill>
                  <a:srgbClr val="3B3F4E"/>
                </a:solidFill>
                <a:effectLst/>
                <a:latin typeface="Avenir Next" panose="020B0503020202020204" pitchFamily="34" charset="0"/>
              </a:rPr>
              <a:t>BEREC Guidelines to Assist NRAs on the Consistent </a:t>
            </a:r>
            <a:r>
              <a:rPr lang="en-GB" sz="2400" b="1" dirty="0">
                <a:solidFill>
                  <a:srgbClr val="3B3F4E"/>
                </a:solidFill>
                <a:latin typeface="Avenir Next" panose="020B0503020202020204" pitchFamily="34" charset="0"/>
              </a:rPr>
              <a:t>A</a:t>
            </a:r>
            <a:r>
              <a:rPr lang="en-GB" sz="2400" b="1" i="0" u="none" strike="noStrike" dirty="0">
                <a:solidFill>
                  <a:srgbClr val="3B3F4E"/>
                </a:solidFill>
                <a:effectLst/>
                <a:latin typeface="Avenir Next" panose="020B0503020202020204" pitchFamily="34" charset="0"/>
              </a:rPr>
              <a:t>pplication of Geographical Surveys of Network </a:t>
            </a:r>
            <a:r>
              <a:rPr lang="en-GB" sz="2400" b="1" dirty="0">
                <a:solidFill>
                  <a:srgbClr val="3B3F4E"/>
                </a:solidFill>
                <a:latin typeface="Avenir Next" panose="020B0503020202020204" pitchFamily="34" charset="0"/>
              </a:rPr>
              <a:t>D</a:t>
            </a:r>
            <a:r>
              <a:rPr lang="en-GB" sz="2400" b="1" i="0" u="none" strike="noStrike" dirty="0">
                <a:solidFill>
                  <a:srgbClr val="3B3F4E"/>
                </a:solidFill>
                <a:effectLst/>
                <a:latin typeface="Avenir Next" panose="020B0503020202020204" pitchFamily="34" charset="0"/>
              </a:rPr>
              <a:t>eployments</a:t>
            </a:r>
          </a:p>
        </p:txBody>
      </p:sp>
      <p:sp>
        <p:nvSpPr>
          <p:cNvPr id="3" name="Rectangle 2">
            <a:extLst>
              <a:ext uri="{FF2B5EF4-FFF2-40B4-BE49-F238E27FC236}">
                <a16:creationId xmlns:a16="http://schemas.microsoft.com/office/drawing/2014/main" id="{916B8B12-7BA3-BAFB-EE6B-3586D9C650DA}"/>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TextBox 3">
            <a:extLst>
              <a:ext uri="{FF2B5EF4-FFF2-40B4-BE49-F238E27FC236}">
                <a16:creationId xmlns:a16="http://schemas.microsoft.com/office/drawing/2014/main" id="{64D323A8-9AC4-8E60-0344-A48D4915A21B}"/>
              </a:ext>
            </a:extLst>
          </p:cNvPr>
          <p:cNvSpPr txBox="1"/>
          <p:nvPr/>
        </p:nvSpPr>
        <p:spPr>
          <a:xfrm>
            <a:off x="814387" y="1603256"/>
            <a:ext cx="10631347" cy="1631216"/>
          </a:xfrm>
          <a:prstGeom prst="rect">
            <a:avLst/>
          </a:prstGeom>
          <a:noFill/>
        </p:spPr>
        <p:txBody>
          <a:bodyPr wrap="square" rtlCol="0">
            <a:spAutoFit/>
          </a:bodyPr>
          <a:lstStyle/>
          <a:p>
            <a:pPr marL="342900" indent="-342900">
              <a:buFont typeface="Arial" panose="020B0604020202020204" pitchFamily="34" charset="0"/>
              <a:buChar char="•"/>
            </a:pPr>
            <a:r>
              <a:rPr lang="en-IT" sz="2000" dirty="0">
                <a:latin typeface="Avenir Next" panose="020B0503020202020204" pitchFamily="34" charset="0"/>
              </a:rPr>
              <a:t>EECC Art.22.7: </a:t>
            </a:r>
            <a:r>
              <a:rPr lang="en-GB" sz="2000" dirty="0">
                <a:solidFill>
                  <a:srgbClr val="141413"/>
                </a:solidFill>
                <a:effectLst/>
                <a:latin typeface="Avenir Next" panose="020B0503020202020204" pitchFamily="34" charset="0"/>
              </a:rPr>
              <a:t>7. […] BEREC</a:t>
            </a:r>
            <a:r>
              <a:rPr lang="en-GB" sz="2000" dirty="0">
                <a:solidFill>
                  <a:srgbClr val="141413"/>
                </a:solidFill>
                <a:latin typeface="Avenir Next" panose="020B0503020202020204" pitchFamily="34" charset="0"/>
              </a:rPr>
              <a:t> </a:t>
            </a:r>
            <a:r>
              <a:rPr lang="en-GB" sz="2000" dirty="0">
                <a:solidFill>
                  <a:srgbClr val="141413"/>
                </a:solidFill>
                <a:effectLst/>
                <a:latin typeface="Avenir Next" panose="020B0503020202020204" pitchFamily="34" charset="0"/>
              </a:rPr>
              <a:t>shall, after consulting stakeholders and in close cooperation with the Commission and relevant national authorities, issue guidelines to assist national regulatory and/or other competent authorities on the consistent implementation of their</a:t>
            </a:r>
            <a:r>
              <a:rPr lang="en-GB" sz="2000" dirty="0">
                <a:solidFill>
                  <a:srgbClr val="141413"/>
                </a:solidFill>
                <a:latin typeface="Avenir Next" panose="020B0503020202020204" pitchFamily="34" charset="0"/>
              </a:rPr>
              <a:t> </a:t>
            </a:r>
            <a:r>
              <a:rPr lang="en-GB" sz="2000" dirty="0">
                <a:solidFill>
                  <a:srgbClr val="141413"/>
                </a:solidFill>
                <a:effectLst/>
                <a:latin typeface="Avenir Next" panose="020B0503020202020204" pitchFamily="34" charset="0"/>
              </a:rPr>
              <a:t>obligations under this Article.</a:t>
            </a:r>
          </a:p>
          <a:p>
            <a:pPr marL="342900" indent="-342900">
              <a:buFont typeface="Arial" panose="020B0604020202020204" pitchFamily="34" charset="0"/>
              <a:buChar char="•"/>
            </a:pPr>
            <a:endParaRPr lang="en-IT" sz="2000" dirty="0">
              <a:latin typeface="Avenir Next" panose="020B0503020202020204" pitchFamily="34" charset="0"/>
            </a:endParaRPr>
          </a:p>
        </p:txBody>
      </p:sp>
      <p:sp>
        <p:nvSpPr>
          <p:cNvPr id="5" name="TextBox 4">
            <a:extLst>
              <a:ext uri="{FF2B5EF4-FFF2-40B4-BE49-F238E27FC236}">
                <a16:creationId xmlns:a16="http://schemas.microsoft.com/office/drawing/2014/main" id="{6A35A2D8-3910-9626-D27F-30EEBCCD1EBD}"/>
              </a:ext>
            </a:extLst>
          </p:cNvPr>
          <p:cNvSpPr txBox="1"/>
          <p:nvPr/>
        </p:nvSpPr>
        <p:spPr>
          <a:xfrm>
            <a:off x="814388" y="4285035"/>
            <a:ext cx="10631346" cy="2554545"/>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venir Next" panose="020B0503020202020204" pitchFamily="34" charset="0"/>
              </a:rPr>
              <a:t>The guidelines address data sources and frequency of data collection, geographical spatial resolution of data, elements of characterization of network connectivity or services, data and characterization of a </a:t>
            </a:r>
            <a:r>
              <a:rPr lang="en-GB" sz="2000" dirty="0" err="1">
                <a:latin typeface="Avenir Next" panose="020B0503020202020204" pitchFamily="34" charset="0"/>
              </a:rPr>
              <a:t>gis</a:t>
            </a:r>
            <a:r>
              <a:rPr lang="en-GB" sz="2000" dirty="0">
                <a:latin typeface="Avenir Next" panose="020B0503020202020204" pitchFamily="34" charset="0"/>
              </a:rPr>
              <a:t> system, forecast specificities, publication, confidentiality issues and aggregation of data to provide information to third users</a:t>
            </a:r>
          </a:p>
          <a:p>
            <a:pPr marL="342900" indent="-342900">
              <a:buFont typeface="Arial" panose="020B0604020202020204" pitchFamily="34" charset="0"/>
              <a:buChar char="•"/>
            </a:pPr>
            <a:endParaRPr lang="en-GB" sz="2000" dirty="0">
              <a:latin typeface="Avenir Next" panose="020B0503020202020204" pitchFamily="34" charset="0"/>
            </a:endParaRPr>
          </a:p>
          <a:p>
            <a:pPr marL="342900" indent="-342900">
              <a:buFont typeface="Arial" panose="020B0604020202020204" pitchFamily="34" charset="0"/>
              <a:buChar char="•"/>
            </a:pPr>
            <a:endParaRPr lang="en-GB" sz="2000" dirty="0">
              <a:latin typeface="Avenir Next" panose="020B0503020202020204" pitchFamily="34" charset="0"/>
            </a:endParaRPr>
          </a:p>
          <a:p>
            <a:pPr marL="342900" indent="-342900">
              <a:buFont typeface="Arial" panose="020B0604020202020204" pitchFamily="34" charset="0"/>
              <a:buChar char="•"/>
            </a:pPr>
            <a:endParaRPr lang="en-GB" sz="2000" dirty="0">
              <a:latin typeface="Avenir Next" panose="020B0503020202020204" pitchFamily="34" charset="0"/>
            </a:endParaRPr>
          </a:p>
          <a:p>
            <a:pPr marL="342900" indent="-342900">
              <a:buFont typeface="Arial" panose="020B0604020202020204" pitchFamily="34" charset="0"/>
              <a:buChar char="•"/>
            </a:pPr>
            <a:endParaRPr lang="en-IT" sz="2000" dirty="0">
              <a:latin typeface="Avenir Next" panose="020B0503020202020204" pitchFamily="34" charset="0"/>
            </a:endParaRPr>
          </a:p>
        </p:txBody>
      </p:sp>
    </p:spTree>
    <p:extLst>
      <p:ext uri="{BB962C8B-B14F-4D97-AF65-F5344CB8AC3E}">
        <p14:creationId xmlns:p14="http://schemas.microsoft.com/office/powerpoint/2010/main" val="432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54F72-9A8E-B981-EE76-06A90109572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87791456-C024-C56A-2B53-5AA7F494AE8F}"/>
              </a:ext>
            </a:extLst>
          </p:cNvPr>
          <p:cNvSpPr>
            <a:spLocks noGrp="1"/>
          </p:cNvSpPr>
          <p:nvPr>
            <p:ph type="body" sz="half" idx="2"/>
          </p:nvPr>
        </p:nvSpPr>
        <p:spPr>
          <a:xfrm>
            <a:off x="849391" y="1905720"/>
            <a:ext cx="10606154" cy="4697885"/>
          </a:xfrm>
        </p:spPr>
        <p:txBody>
          <a:bodyPr>
            <a:normAutofit/>
          </a:bodyPr>
          <a:lstStyle/>
          <a:p>
            <a:pPr marL="342900" indent="-342900" algn="just">
              <a:lnSpc>
                <a:spcPct val="100000"/>
              </a:lnSpc>
              <a:buFont typeface="Arial" panose="020B0604020202020204" pitchFamily="34" charset="0"/>
              <a:buChar char="•"/>
            </a:pPr>
            <a:r>
              <a:rPr lang="en-IT" sz="2000" dirty="0">
                <a:latin typeface="Avenir Next" panose="020B0503020202020204" pitchFamily="34" charset="0"/>
              </a:rPr>
              <a:t>GIA will </a:t>
            </a:r>
            <a:r>
              <a:rPr lang="en-GB" sz="2000" dirty="0">
                <a:latin typeface="Avenir Next" panose="020B0503020202020204" pitchFamily="34" charset="0"/>
              </a:rPr>
              <a:t>apply to every Member State without the necessity for a transposition process, with the objective of facilitating deployment of very-high-capacity networks and providing for a more harmonized approach and impact. </a:t>
            </a:r>
          </a:p>
          <a:p>
            <a:pPr marL="342900" indent="-342900" algn="just">
              <a:lnSpc>
                <a:spcPct val="100000"/>
              </a:lnSpc>
              <a:buFont typeface="Arial" panose="020B0604020202020204" pitchFamily="34" charset="0"/>
              <a:buChar char="•"/>
            </a:pPr>
            <a:r>
              <a:rPr lang="en-GB" sz="2000" dirty="0">
                <a:latin typeface="Avenir Next" panose="020B0503020202020204" pitchFamily="34" charset="0"/>
              </a:rPr>
              <a:t>GIA contains provisions related to existing physical infrastructure and coordination of civil works. For instance, it facilitates the availability of information on existing physical infrastructure and planned civil works through single information points.</a:t>
            </a:r>
          </a:p>
          <a:p>
            <a:pPr marL="342900" indent="-342900" algn="just">
              <a:lnSpc>
                <a:spcPct val="100000"/>
              </a:lnSpc>
              <a:buFont typeface="Arial" panose="020B0604020202020204" pitchFamily="34" charset="0"/>
              <a:buChar char="•"/>
            </a:pPr>
            <a:r>
              <a:rPr lang="en-GB" sz="2000" dirty="0">
                <a:latin typeface="Avenir Next" panose="020B0503020202020204" pitchFamily="34" charset="0"/>
              </a:rPr>
              <a:t>GIA streamlines the procedures to obtain permits and rights of way.</a:t>
            </a:r>
            <a:endParaRPr lang="en-IT" sz="2000" dirty="0">
              <a:latin typeface="Avenir Next" panose="020B0503020202020204" pitchFamily="34" charset="0"/>
            </a:endParaRPr>
          </a:p>
          <a:p>
            <a:pPr marL="342900" indent="-342900" algn="just">
              <a:lnSpc>
                <a:spcPct val="100000"/>
              </a:lnSpc>
              <a:buFont typeface="Arial" panose="020B0604020202020204" pitchFamily="34" charset="0"/>
              <a:buChar char="•"/>
            </a:pPr>
            <a:r>
              <a:rPr lang="en-IT" sz="2000" dirty="0">
                <a:latin typeface="Avenir Next" panose="020B0503020202020204" pitchFamily="34" charset="0"/>
              </a:rPr>
              <a:t>GIA also provides for the role of BEREC as a key entity in providing the related guidelines (eg. </a:t>
            </a:r>
            <a:r>
              <a:rPr lang="en-GB" sz="2000" dirty="0">
                <a:latin typeface="Avenir Next" panose="020B0503020202020204" pitchFamily="34" charset="0"/>
              </a:rPr>
              <a:t>coordination of civil works according (GIA Art. 5.6</a:t>
            </a:r>
            <a:r>
              <a:rPr lang="en-IT" sz="2000" dirty="0">
                <a:latin typeface="Avenir Next" panose="020B0503020202020204" pitchFamily="34" charset="0"/>
              </a:rPr>
              <a:t>) and in its review and advisory functions.</a:t>
            </a:r>
          </a:p>
        </p:txBody>
      </p:sp>
      <p:sp>
        <p:nvSpPr>
          <p:cNvPr id="2" name="TextBox 1">
            <a:extLst>
              <a:ext uri="{FF2B5EF4-FFF2-40B4-BE49-F238E27FC236}">
                <a16:creationId xmlns:a16="http://schemas.microsoft.com/office/drawing/2014/main" id="{A3A06411-EA86-BE56-B06B-ABAC1003D872}"/>
              </a:ext>
            </a:extLst>
          </p:cNvPr>
          <p:cNvSpPr txBox="1"/>
          <p:nvPr/>
        </p:nvSpPr>
        <p:spPr>
          <a:xfrm>
            <a:off x="849391" y="254395"/>
            <a:ext cx="9302793" cy="954107"/>
          </a:xfrm>
          <a:prstGeom prst="rect">
            <a:avLst/>
          </a:prstGeom>
          <a:noFill/>
        </p:spPr>
        <p:txBody>
          <a:bodyPr wrap="square" rtlCol="0">
            <a:spAutoFit/>
          </a:bodyPr>
          <a:lstStyle/>
          <a:p>
            <a:r>
              <a:rPr lang="en-IT" sz="2800" b="1" dirty="0">
                <a:latin typeface="Avenir Next" panose="020B0503020202020204" pitchFamily="34" charset="0"/>
              </a:rPr>
              <a:t>Gigabit Infrastructure Act (GIA)</a:t>
            </a:r>
          </a:p>
          <a:p>
            <a:endParaRPr lang="en-IT" sz="2800" b="1" dirty="0"/>
          </a:p>
        </p:txBody>
      </p:sp>
      <p:sp>
        <p:nvSpPr>
          <p:cNvPr id="4" name="TextBox 3">
            <a:extLst>
              <a:ext uri="{FF2B5EF4-FFF2-40B4-BE49-F238E27FC236}">
                <a16:creationId xmlns:a16="http://schemas.microsoft.com/office/drawing/2014/main" id="{C91EEC89-D3C9-0072-7D78-2269BF5BA19D}"/>
              </a:ext>
            </a:extLst>
          </p:cNvPr>
          <p:cNvSpPr txBox="1"/>
          <p:nvPr/>
        </p:nvSpPr>
        <p:spPr>
          <a:xfrm>
            <a:off x="849391" y="839170"/>
            <a:ext cx="3174652" cy="369332"/>
          </a:xfrm>
          <a:prstGeom prst="rect">
            <a:avLst/>
          </a:prstGeom>
          <a:noFill/>
        </p:spPr>
        <p:txBody>
          <a:bodyPr wrap="none" rtlCol="0">
            <a:spAutoFit/>
          </a:bodyPr>
          <a:lstStyle/>
          <a:p>
            <a:r>
              <a:rPr lang="en-IT" dirty="0"/>
              <a:t>Applying from November 2025</a:t>
            </a:r>
          </a:p>
        </p:txBody>
      </p:sp>
      <p:sp>
        <p:nvSpPr>
          <p:cNvPr id="3" name="Rectangle 2">
            <a:extLst>
              <a:ext uri="{FF2B5EF4-FFF2-40B4-BE49-F238E27FC236}">
                <a16:creationId xmlns:a16="http://schemas.microsoft.com/office/drawing/2014/main" id="{E6D44ED7-E2C6-EEFE-CEA7-5C1E3F1EEF04}"/>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33137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B8AC2-50FB-A8FD-4710-F1EFB82776B1}"/>
            </a:ext>
          </a:extLst>
        </p:cNvPr>
        <p:cNvGrpSpPr/>
        <p:nvPr/>
      </p:nvGrpSpPr>
      <p:grpSpPr>
        <a:xfrm>
          <a:off x="0" y="0"/>
          <a:ext cx="0" cy="0"/>
          <a:chOff x="0" y="0"/>
          <a:chExt cx="0" cy="0"/>
        </a:xfrm>
      </p:grpSpPr>
      <p:pic>
        <p:nvPicPr>
          <p:cNvPr id="10" name="Picture 4" descr="Europe Map - GIS Geography">
            <a:extLst>
              <a:ext uri="{FF2B5EF4-FFF2-40B4-BE49-F238E27FC236}">
                <a16:creationId xmlns:a16="http://schemas.microsoft.com/office/drawing/2014/main" id="{CD86DDB0-1952-9C89-11D8-5A8B9801C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417"/>
          <a:stretch/>
        </p:blipFill>
        <p:spPr bwMode="auto">
          <a:xfrm>
            <a:off x="9762605" y="217827"/>
            <a:ext cx="2429395" cy="2040126"/>
          </a:xfrm>
          <a:prstGeom prst="rect">
            <a:avLst/>
          </a:prstGeom>
          <a:solidFill>
            <a:srgbClr val="FFFFFF"/>
          </a:solidFill>
        </p:spPr>
      </p:pic>
      <p:pic>
        <p:nvPicPr>
          <p:cNvPr id="13" name="Picture 2">
            <a:extLst>
              <a:ext uri="{FF2B5EF4-FFF2-40B4-BE49-F238E27FC236}">
                <a16:creationId xmlns:a16="http://schemas.microsoft.com/office/drawing/2014/main" id="{73F4C7E5-03D8-BD90-8560-5234119FAA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04221" y="30032"/>
            <a:ext cx="6370768" cy="6370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761987-93C8-9027-01AC-B05BA4F7E11C}"/>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425418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DCAE1-826C-D30A-7E19-43753B1C34AD}"/>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D0123C20-30F8-B048-59FB-89BB28D43B79}"/>
              </a:ext>
            </a:extLst>
          </p:cNvPr>
          <p:cNvSpPr txBox="1">
            <a:spLocks/>
          </p:cNvSpPr>
          <p:nvPr/>
        </p:nvSpPr>
        <p:spPr>
          <a:xfrm>
            <a:off x="727125" y="285712"/>
            <a:ext cx="5597177" cy="26899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b="1" dirty="0">
                <a:latin typeface="Avenir Next" panose="020B0503020202020204" pitchFamily="34" charset="0"/>
              </a:rPr>
              <a:t>Gap analysis and guidelines</a:t>
            </a:r>
          </a:p>
        </p:txBody>
      </p:sp>
      <p:grpSp>
        <p:nvGrpSpPr>
          <p:cNvPr id="5" name="Group 4">
            <a:extLst>
              <a:ext uri="{FF2B5EF4-FFF2-40B4-BE49-F238E27FC236}">
                <a16:creationId xmlns:a16="http://schemas.microsoft.com/office/drawing/2014/main" id="{FBFB46ED-64D6-D3F3-9F86-C3DF25EB346F}"/>
              </a:ext>
            </a:extLst>
          </p:cNvPr>
          <p:cNvGrpSpPr>
            <a:grpSpLocks noGrp="1" noUngrp="1" noRot="1" noMove="1" noResize="1"/>
          </p:cNvGrpSpPr>
          <p:nvPr/>
        </p:nvGrpSpPr>
        <p:grpSpPr>
          <a:xfrm>
            <a:off x="1545391" y="1925936"/>
            <a:ext cx="9101217" cy="3622423"/>
            <a:chOff x="2423673" y="2519584"/>
            <a:chExt cx="7344657" cy="2856130"/>
          </a:xfrm>
        </p:grpSpPr>
        <p:pic>
          <p:nvPicPr>
            <p:cNvPr id="4" name="Picture 3" descr="A cover of a paper with a map&#10;&#10;AI-generated content may be incorrect.">
              <a:extLst>
                <a:ext uri="{FF2B5EF4-FFF2-40B4-BE49-F238E27FC236}">
                  <a16:creationId xmlns:a16="http://schemas.microsoft.com/office/drawing/2014/main" id="{410C65BC-0679-617A-1D8F-7EC0024742C5}"/>
                </a:ext>
              </a:extLst>
            </p:cNvPr>
            <p:cNvPicPr>
              <a:picLocks noGrp="1" noRot="1" noChangeAspect="1" noMove="1" noResize="1" noEditPoints="1" noAdjustHandles="1" noChangeArrowheads="1" noChangeShapeType="1" noCrop="1"/>
            </p:cNvPicPr>
            <p:nvPr/>
          </p:nvPicPr>
          <p:blipFill>
            <a:blip r:embed="rId3"/>
            <a:stretch>
              <a:fillRect/>
            </a:stretch>
          </p:blipFill>
          <p:spPr>
            <a:xfrm>
              <a:off x="2423673" y="2528605"/>
              <a:ext cx="2204083" cy="2847109"/>
            </a:xfrm>
            <a:prstGeom prst="rect">
              <a:avLst/>
            </a:prstGeom>
            <a:ln>
              <a:solidFill>
                <a:schemeClr val="tx1"/>
              </a:solidFill>
            </a:ln>
          </p:spPr>
        </p:pic>
        <p:pic>
          <p:nvPicPr>
            <p:cNvPr id="6" name="Picture 5" descr="A cover of a book&#10;&#10;AI-generated content may be incorrect.">
              <a:extLst>
                <a:ext uri="{FF2B5EF4-FFF2-40B4-BE49-F238E27FC236}">
                  <a16:creationId xmlns:a16="http://schemas.microsoft.com/office/drawing/2014/main" id="{B9B5FA3F-463A-86E2-98E3-F7842A0BF0DA}"/>
                </a:ext>
              </a:extLst>
            </p:cNvPr>
            <p:cNvPicPr>
              <a:picLocks noGrp="1" noRot="1" noChangeAspect="1" noMove="1" noResize="1" noEditPoints="1" noAdjustHandles="1" noChangeArrowheads="1" noChangeShapeType="1" noCrop="1"/>
            </p:cNvPicPr>
            <p:nvPr/>
          </p:nvPicPr>
          <p:blipFill>
            <a:blip r:embed="rId4"/>
            <a:srcRect t="1414"/>
            <a:stretch/>
          </p:blipFill>
          <p:spPr>
            <a:xfrm>
              <a:off x="5075591" y="2524819"/>
              <a:ext cx="2040818" cy="2847109"/>
            </a:xfrm>
            <a:prstGeom prst="rect">
              <a:avLst/>
            </a:prstGeom>
            <a:ln>
              <a:solidFill>
                <a:schemeClr val="tx1"/>
              </a:solidFill>
            </a:ln>
          </p:spPr>
        </p:pic>
        <p:pic>
          <p:nvPicPr>
            <p:cNvPr id="3" name="Picture 2" descr="A white and blue document with text&#10;&#10;AI-generated content may be incorrect.">
              <a:extLst>
                <a:ext uri="{FF2B5EF4-FFF2-40B4-BE49-F238E27FC236}">
                  <a16:creationId xmlns:a16="http://schemas.microsoft.com/office/drawing/2014/main" id="{4ED5E03D-AF5A-0305-5411-CBB1F1219B44}"/>
                </a:ext>
              </a:extLst>
            </p:cNvPr>
            <p:cNvPicPr>
              <a:picLocks noGrp="1" noRot="1" noChangeAspect="1" noMove="1" noResize="1" noEditPoints="1" noAdjustHandles="1" noChangeArrowheads="1" noChangeShapeType="1" noCrop="1"/>
            </p:cNvPicPr>
            <p:nvPr/>
          </p:nvPicPr>
          <p:blipFill>
            <a:blip r:embed="rId5"/>
            <a:stretch>
              <a:fillRect/>
            </a:stretch>
          </p:blipFill>
          <p:spPr>
            <a:xfrm>
              <a:off x="7564247" y="2519584"/>
              <a:ext cx="2204083" cy="2852342"/>
            </a:xfrm>
            <a:prstGeom prst="rect">
              <a:avLst/>
            </a:prstGeom>
            <a:ln>
              <a:solidFill>
                <a:schemeClr val="tx1"/>
              </a:solidFill>
            </a:ln>
          </p:spPr>
        </p:pic>
      </p:grpSp>
      <p:sp>
        <p:nvSpPr>
          <p:cNvPr id="7" name="Rectangle 6">
            <a:extLst>
              <a:ext uri="{FF2B5EF4-FFF2-40B4-BE49-F238E27FC236}">
                <a16:creationId xmlns:a16="http://schemas.microsoft.com/office/drawing/2014/main" id="{C4F5E3CE-C84B-970D-9424-FE62B2E0DAE3}"/>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TextBox 7">
            <a:extLst>
              <a:ext uri="{FF2B5EF4-FFF2-40B4-BE49-F238E27FC236}">
                <a16:creationId xmlns:a16="http://schemas.microsoft.com/office/drawing/2014/main" id="{A6BD745B-7327-5F74-6010-2118AB87B2E0}"/>
              </a:ext>
            </a:extLst>
          </p:cNvPr>
          <p:cNvSpPr txBox="1">
            <a:spLocks noGrp="1" noRot="1" noMove="1" noResize="1" noEditPoints="1" noAdjustHandles="1" noChangeArrowheads="1" noChangeShapeType="1"/>
          </p:cNvSpPr>
          <p:nvPr/>
        </p:nvSpPr>
        <p:spPr>
          <a:xfrm>
            <a:off x="2639128" y="4936142"/>
            <a:ext cx="543739" cy="276999"/>
          </a:xfrm>
          <a:prstGeom prst="rect">
            <a:avLst/>
          </a:prstGeom>
          <a:solidFill>
            <a:schemeClr val="bg1"/>
          </a:solidFill>
        </p:spPr>
        <p:txBody>
          <a:bodyPr wrap="none" rtlCol="0">
            <a:spAutoFit/>
          </a:bodyPr>
          <a:lstStyle/>
          <a:p>
            <a:r>
              <a:rPr lang="en-IT" sz="1200" dirty="0">
                <a:latin typeface="Avenir Next" panose="020B0503020202020204" pitchFamily="34" charset="0"/>
              </a:rPr>
              <a:t>2021</a:t>
            </a:r>
          </a:p>
        </p:txBody>
      </p:sp>
      <p:sp>
        <p:nvSpPr>
          <p:cNvPr id="10" name="TextBox 9">
            <a:extLst>
              <a:ext uri="{FF2B5EF4-FFF2-40B4-BE49-F238E27FC236}">
                <a16:creationId xmlns:a16="http://schemas.microsoft.com/office/drawing/2014/main" id="{B755C171-8D48-318F-6B11-F8BB19D3998E}"/>
              </a:ext>
            </a:extLst>
          </p:cNvPr>
          <p:cNvSpPr txBox="1">
            <a:spLocks noGrp="1" noRot="1" noMove="1" noResize="1" noEditPoints="1" noAdjustHandles="1" noChangeArrowheads="1" noChangeShapeType="1"/>
          </p:cNvSpPr>
          <p:nvPr/>
        </p:nvSpPr>
        <p:spPr>
          <a:xfrm>
            <a:off x="5824130" y="4936141"/>
            <a:ext cx="543739" cy="276999"/>
          </a:xfrm>
          <a:prstGeom prst="rect">
            <a:avLst/>
          </a:prstGeom>
          <a:solidFill>
            <a:schemeClr val="bg1"/>
          </a:solidFill>
        </p:spPr>
        <p:txBody>
          <a:bodyPr wrap="none" rtlCol="0">
            <a:spAutoFit/>
          </a:bodyPr>
          <a:lstStyle/>
          <a:p>
            <a:r>
              <a:rPr lang="en-IT" sz="1200" dirty="0">
                <a:latin typeface="Avenir Next" panose="020B0503020202020204" pitchFamily="34" charset="0"/>
              </a:rPr>
              <a:t>2021</a:t>
            </a:r>
          </a:p>
        </p:txBody>
      </p:sp>
      <p:sp>
        <p:nvSpPr>
          <p:cNvPr id="11" name="TextBox 10">
            <a:extLst>
              <a:ext uri="{FF2B5EF4-FFF2-40B4-BE49-F238E27FC236}">
                <a16:creationId xmlns:a16="http://schemas.microsoft.com/office/drawing/2014/main" id="{EC98BA25-F701-31F0-866A-7E26D4D10BF5}"/>
              </a:ext>
            </a:extLst>
          </p:cNvPr>
          <p:cNvSpPr txBox="1">
            <a:spLocks noGrp="1" noRot="1" noMove="1" noResize="1" noEditPoints="1" noAdjustHandles="1" noChangeArrowheads="1" noChangeShapeType="1"/>
          </p:cNvSpPr>
          <p:nvPr/>
        </p:nvSpPr>
        <p:spPr>
          <a:xfrm>
            <a:off x="9009130" y="4928983"/>
            <a:ext cx="543739" cy="276999"/>
          </a:xfrm>
          <a:prstGeom prst="rect">
            <a:avLst/>
          </a:prstGeom>
          <a:solidFill>
            <a:schemeClr val="bg1"/>
          </a:solidFill>
        </p:spPr>
        <p:txBody>
          <a:bodyPr wrap="none" rtlCol="0">
            <a:spAutoFit/>
          </a:bodyPr>
          <a:lstStyle/>
          <a:p>
            <a:r>
              <a:rPr lang="en-IT" sz="1200" dirty="0">
                <a:latin typeface="Avenir Next" panose="020B0503020202020204" pitchFamily="34" charset="0"/>
              </a:rPr>
              <a:t>2022</a:t>
            </a:r>
          </a:p>
        </p:txBody>
      </p:sp>
      <p:sp>
        <p:nvSpPr>
          <p:cNvPr id="12" name="Rectangle 11">
            <a:extLst>
              <a:ext uri="{FF2B5EF4-FFF2-40B4-BE49-F238E27FC236}">
                <a16:creationId xmlns:a16="http://schemas.microsoft.com/office/drawing/2014/main" id="{8D8CFA91-C005-4ECC-EB71-B1A37E249742}"/>
              </a:ext>
            </a:extLst>
          </p:cNvPr>
          <p:cNvSpPr>
            <a:spLocks noGrp="1" noRot="1" noMove="1" noResize="1" noEditPoints="1" noAdjustHandles="1" noChangeArrowheads="1" noChangeShapeType="1"/>
          </p:cNvSpPr>
          <p:nvPr/>
        </p:nvSpPr>
        <p:spPr>
          <a:xfrm>
            <a:off x="8197232" y="4321147"/>
            <a:ext cx="315589" cy="21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1614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17A25-BC10-F82F-353E-5017AC98EEAE}"/>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C5D3E7BF-D8D5-9C8A-38D1-4F0DC3DD4C3E}"/>
              </a:ext>
            </a:extLst>
          </p:cNvPr>
          <p:cNvSpPr txBox="1">
            <a:spLocks/>
          </p:cNvSpPr>
          <p:nvPr/>
        </p:nvSpPr>
        <p:spPr>
          <a:xfrm>
            <a:off x="760980" y="293222"/>
            <a:ext cx="10670037"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2400" b="1" dirty="0">
                <a:latin typeface="Avenir Next" panose="020B0503020202020204" pitchFamily="34" charset="0"/>
              </a:rPr>
              <a:t>Percentage of individuals using the Internet</a:t>
            </a:r>
          </a:p>
        </p:txBody>
      </p:sp>
      <p:sp>
        <p:nvSpPr>
          <p:cNvPr id="11" name="Rectangle 10">
            <a:extLst>
              <a:ext uri="{FF2B5EF4-FFF2-40B4-BE49-F238E27FC236}">
                <a16:creationId xmlns:a16="http://schemas.microsoft.com/office/drawing/2014/main" id="{2C57373C-11BC-1FEC-A02F-07557B4A5075}"/>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a:extLst>
              <a:ext uri="{FF2B5EF4-FFF2-40B4-BE49-F238E27FC236}">
                <a16:creationId xmlns:a16="http://schemas.microsoft.com/office/drawing/2014/main" id="{501751B3-5C97-4A39-9478-1B94B157542C}"/>
              </a:ext>
            </a:extLst>
          </p:cNvPr>
          <p:cNvPicPr>
            <a:picLocks noChangeAspect="1"/>
          </p:cNvPicPr>
          <p:nvPr/>
        </p:nvPicPr>
        <p:blipFill>
          <a:blip r:embed="rId3"/>
          <a:stretch>
            <a:fillRect/>
          </a:stretch>
        </p:blipFill>
        <p:spPr>
          <a:xfrm>
            <a:off x="1242272" y="867411"/>
            <a:ext cx="9707451" cy="4167044"/>
          </a:xfrm>
          <a:prstGeom prst="rect">
            <a:avLst/>
          </a:prstGeom>
        </p:spPr>
      </p:pic>
      <p:sp>
        <p:nvSpPr>
          <p:cNvPr id="8" name="TextBox 7">
            <a:extLst>
              <a:ext uri="{FF2B5EF4-FFF2-40B4-BE49-F238E27FC236}">
                <a16:creationId xmlns:a16="http://schemas.microsoft.com/office/drawing/2014/main" id="{E9A47F51-82CE-3EC4-24D0-D5BC3D2C53C3}"/>
              </a:ext>
            </a:extLst>
          </p:cNvPr>
          <p:cNvSpPr txBox="1"/>
          <p:nvPr/>
        </p:nvSpPr>
        <p:spPr>
          <a:xfrm>
            <a:off x="1368396" y="5117463"/>
            <a:ext cx="9707451" cy="1200329"/>
          </a:xfrm>
          <a:prstGeom prst="rect">
            <a:avLst/>
          </a:prstGeom>
          <a:noFill/>
        </p:spPr>
        <p:txBody>
          <a:bodyPr wrap="square">
            <a:spAutoFit/>
          </a:bodyPr>
          <a:lstStyle/>
          <a:p>
            <a:pPr algn="just"/>
            <a:r>
              <a:rPr lang="en-US" sz="2400" dirty="0"/>
              <a:t>T</a:t>
            </a:r>
            <a:r>
              <a:rPr lang="pl-PL" sz="2400" dirty="0"/>
              <a:t>he percentage of individuals using the Internet</a:t>
            </a:r>
            <a:r>
              <a:rPr lang="en-US" sz="2400" dirty="0"/>
              <a:t> </a:t>
            </a:r>
            <a:r>
              <a:rPr lang="pl-PL" sz="2400" dirty="0"/>
              <a:t>stood at </a:t>
            </a:r>
            <a:r>
              <a:rPr lang="pl-PL" sz="2400" b="1" dirty="0"/>
              <a:t>91 per cent </a:t>
            </a:r>
            <a:r>
              <a:rPr lang="pl-PL" sz="2400" dirty="0"/>
              <a:t>in 2024, approaching universal use.</a:t>
            </a:r>
            <a:r>
              <a:rPr lang="en-US" sz="2400" dirty="0"/>
              <a:t> </a:t>
            </a:r>
            <a:r>
              <a:rPr lang="pl-PL" sz="2400" dirty="0"/>
              <a:t> This puts Europe far ahead of the global average of </a:t>
            </a:r>
            <a:r>
              <a:rPr lang="pl-PL" sz="2400" b="1" dirty="0"/>
              <a:t>68 per cent</a:t>
            </a:r>
            <a:r>
              <a:rPr lang="en-US" sz="2400" dirty="0"/>
              <a:t>.</a:t>
            </a:r>
            <a:endParaRPr lang="pl-PL" sz="2400" dirty="0"/>
          </a:p>
        </p:txBody>
      </p:sp>
      <p:pic>
        <p:nvPicPr>
          <p:cNvPr id="1026" name="Picture 2">
            <a:extLst>
              <a:ext uri="{FF2B5EF4-FFF2-40B4-BE49-F238E27FC236}">
                <a16:creationId xmlns:a16="http://schemas.microsoft.com/office/drawing/2014/main" id="{E084C653-E0CC-BA07-3709-0F38A5924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9723" y="66834"/>
            <a:ext cx="1132297" cy="1601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9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654C2-3BE6-21B3-E8DA-3DD7444F142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E766596-D090-BA03-B1C3-44EBEDE8E962}"/>
              </a:ext>
            </a:extLst>
          </p:cNvPr>
          <p:cNvSpPr>
            <a:spLocks noGrp="1"/>
          </p:cNvSpPr>
          <p:nvPr>
            <p:ph type="body" sz="half" idx="2"/>
          </p:nvPr>
        </p:nvSpPr>
        <p:spPr>
          <a:xfrm>
            <a:off x="805132" y="1599925"/>
            <a:ext cx="5871713" cy="540000"/>
          </a:xfrm>
        </p:spPr>
        <p:txBody>
          <a:bodyPr>
            <a:noAutofit/>
          </a:bodyPr>
          <a:lstStyle/>
          <a:p>
            <a:pPr algn="just"/>
            <a:r>
              <a:rPr lang="en-US" sz="2000" dirty="0">
                <a:latin typeface="Avenir Next" panose="020B0503020202020204" pitchFamily="34" charset="0"/>
                <a:cs typeface="Arial"/>
              </a:rPr>
              <a:t>Technical assistance in the field of </a:t>
            </a:r>
            <a:r>
              <a:rPr lang="en-US" sz="2000" b="1" dirty="0">
                <a:latin typeface="Avenir Next" panose="020B0503020202020204" pitchFamily="34" charset="0"/>
                <a:cs typeface="Arial"/>
              </a:rPr>
              <a:t>broadband mapping systems</a:t>
            </a:r>
            <a:endParaRPr lang="en-US" sz="2000" dirty="0">
              <a:latin typeface="Avenir Next" panose="020B0503020202020204" pitchFamily="34" charset="0"/>
              <a:cs typeface="Arial"/>
            </a:endParaRPr>
          </a:p>
          <a:p>
            <a:pPr algn="just"/>
            <a:endParaRPr lang="en-GB" sz="2000" dirty="0">
              <a:latin typeface="Avenir Next" panose="020B0503020202020204" pitchFamily="34" charset="0"/>
            </a:endParaRPr>
          </a:p>
          <a:p>
            <a:pPr marL="214313" indent="-214313">
              <a:buFont typeface="Arial" panose="020B0604020202020204" pitchFamily="34" charset="0"/>
              <a:buChar char="•"/>
            </a:pPr>
            <a:r>
              <a:rPr lang="en-GB" sz="2000" dirty="0">
                <a:latin typeface="Avenir Next" panose="020B0503020202020204" pitchFamily="34" charset="0"/>
              </a:rPr>
              <a:t>Technical specifications for the implementation of broadband mapping systems in Albania </a:t>
            </a:r>
            <a:r>
              <a:rPr lang="en-GB" sz="2000" b="1" dirty="0">
                <a:latin typeface="Avenir Next" panose="020B0503020202020204" pitchFamily="34" charset="0"/>
              </a:rPr>
              <a:t>(2024)</a:t>
            </a:r>
          </a:p>
          <a:p>
            <a:pPr marL="214313" indent="-214313">
              <a:buFont typeface="Arial" panose="020B0604020202020204" pitchFamily="34" charset="0"/>
              <a:buChar char="•"/>
            </a:pPr>
            <a:r>
              <a:rPr lang="en-GB" sz="2000" dirty="0">
                <a:latin typeface="Avenir Next" panose="020B0503020202020204" pitchFamily="34" charset="0"/>
              </a:rPr>
              <a:t>Technical specifications to establish a broadband mapping system in the Republic of Moldova </a:t>
            </a:r>
            <a:r>
              <a:rPr lang="en-GB" sz="2000" b="1" dirty="0">
                <a:latin typeface="Avenir Next" panose="020B0503020202020204" pitchFamily="34" charset="0"/>
              </a:rPr>
              <a:t>(2023)</a:t>
            </a:r>
          </a:p>
          <a:p>
            <a:pPr marL="214313" indent="-214313">
              <a:buFont typeface="Arial" panose="020B0604020202020204" pitchFamily="34" charset="0"/>
              <a:buChar char="•"/>
            </a:pPr>
            <a:r>
              <a:rPr lang="en-GB" sz="2000" dirty="0">
                <a:latin typeface="Avenir Next" panose="020B0503020202020204" pitchFamily="34" charset="0"/>
              </a:rPr>
              <a:t>Technical specifications for the implementation of broadband mapping systems in Bosnia and Herzegovina </a:t>
            </a:r>
            <a:r>
              <a:rPr lang="en-GB" sz="2000" b="1" dirty="0">
                <a:latin typeface="Avenir Next" panose="020B0503020202020204" pitchFamily="34" charset="0"/>
              </a:rPr>
              <a:t>(2022)</a:t>
            </a:r>
          </a:p>
          <a:p>
            <a:pPr marL="214313" indent="-214313">
              <a:buFont typeface="Arial" panose="020B0604020202020204" pitchFamily="34" charset="0"/>
              <a:buChar char="•"/>
            </a:pPr>
            <a:r>
              <a:rPr lang="en-GB" sz="2000" dirty="0">
                <a:latin typeface="Avenir Next" panose="020B0503020202020204" pitchFamily="34" charset="0"/>
              </a:rPr>
              <a:t>Enabling environment for broadband mapping in Bosnia and Herzegovina </a:t>
            </a:r>
            <a:r>
              <a:rPr lang="en-GB" sz="2000" b="1" dirty="0">
                <a:latin typeface="Avenir Next" panose="020B0503020202020204" pitchFamily="34" charset="0"/>
              </a:rPr>
              <a:t>(2021)</a:t>
            </a:r>
            <a:endParaRPr lang="en-IT" sz="2000" b="1" dirty="0">
              <a:latin typeface="Avenir Next" panose="020B0503020202020204" pitchFamily="34" charset="0"/>
            </a:endParaRPr>
          </a:p>
        </p:txBody>
      </p:sp>
      <p:sp>
        <p:nvSpPr>
          <p:cNvPr id="4" name="Text Placeholder 4">
            <a:extLst>
              <a:ext uri="{FF2B5EF4-FFF2-40B4-BE49-F238E27FC236}">
                <a16:creationId xmlns:a16="http://schemas.microsoft.com/office/drawing/2014/main" id="{F3C96C89-AC50-0E53-4CB2-E6DD1962E10F}"/>
              </a:ext>
            </a:extLst>
          </p:cNvPr>
          <p:cNvSpPr txBox="1">
            <a:spLocks/>
          </p:cNvSpPr>
          <p:nvPr/>
        </p:nvSpPr>
        <p:spPr>
          <a:xfrm>
            <a:off x="805132" y="293951"/>
            <a:ext cx="5597177" cy="101726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b="1" dirty="0">
                <a:latin typeface="Avenir Next" panose="020B0503020202020204" pitchFamily="34" charset="0"/>
              </a:rPr>
              <a:t>Technical assistance</a:t>
            </a:r>
          </a:p>
        </p:txBody>
      </p:sp>
      <p:grpSp>
        <p:nvGrpSpPr>
          <p:cNvPr id="3" name="Group 2">
            <a:extLst>
              <a:ext uri="{FF2B5EF4-FFF2-40B4-BE49-F238E27FC236}">
                <a16:creationId xmlns:a16="http://schemas.microsoft.com/office/drawing/2014/main" id="{83C25738-B52F-607E-76CA-DCBF279FD589}"/>
              </a:ext>
            </a:extLst>
          </p:cNvPr>
          <p:cNvGrpSpPr/>
          <p:nvPr/>
        </p:nvGrpSpPr>
        <p:grpSpPr>
          <a:xfrm>
            <a:off x="7388653" y="501447"/>
            <a:ext cx="3998215" cy="5537044"/>
            <a:chOff x="6767551" y="1356576"/>
            <a:chExt cx="2925609" cy="4075585"/>
          </a:xfrm>
        </p:grpSpPr>
        <p:pic>
          <p:nvPicPr>
            <p:cNvPr id="5" name="Picture 4" descr="A document with blue text&#10;&#10;AI-generated content may be incorrect.">
              <a:extLst>
                <a:ext uri="{FF2B5EF4-FFF2-40B4-BE49-F238E27FC236}">
                  <a16:creationId xmlns:a16="http://schemas.microsoft.com/office/drawing/2014/main" id="{345EBCD8-1F96-3EB0-3623-CD6DA5CD1B5B}"/>
                </a:ext>
              </a:extLst>
            </p:cNvPr>
            <p:cNvPicPr>
              <a:picLocks noChangeAspect="1"/>
            </p:cNvPicPr>
            <p:nvPr/>
          </p:nvPicPr>
          <p:blipFill>
            <a:blip r:embed="rId3"/>
            <a:stretch>
              <a:fillRect/>
            </a:stretch>
          </p:blipFill>
          <p:spPr>
            <a:xfrm>
              <a:off x="8349923" y="3535379"/>
              <a:ext cx="1343237" cy="1896782"/>
            </a:xfrm>
            <a:prstGeom prst="rect">
              <a:avLst/>
            </a:prstGeom>
            <a:ln>
              <a:solidFill>
                <a:schemeClr val="tx1"/>
              </a:solidFill>
            </a:ln>
          </p:spPr>
        </p:pic>
        <p:pic>
          <p:nvPicPr>
            <p:cNvPr id="7" name="Picture 6" descr="A blue and white logo&#10;&#10;AI-generated content may be incorrect.">
              <a:extLst>
                <a:ext uri="{FF2B5EF4-FFF2-40B4-BE49-F238E27FC236}">
                  <a16:creationId xmlns:a16="http://schemas.microsoft.com/office/drawing/2014/main" id="{67B53477-33CF-4D84-8FF2-5D5D1D63AA8F}"/>
                </a:ext>
              </a:extLst>
            </p:cNvPr>
            <p:cNvPicPr>
              <a:picLocks noChangeAspect="1"/>
            </p:cNvPicPr>
            <p:nvPr/>
          </p:nvPicPr>
          <p:blipFill>
            <a:blip r:embed="rId4"/>
            <a:stretch>
              <a:fillRect/>
            </a:stretch>
          </p:blipFill>
          <p:spPr>
            <a:xfrm>
              <a:off x="8349923" y="1356577"/>
              <a:ext cx="1343237" cy="1906311"/>
            </a:xfrm>
            <a:prstGeom prst="rect">
              <a:avLst/>
            </a:prstGeom>
            <a:ln>
              <a:solidFill>
                <a:schemeClr val="tx1"/>
              </a:solidFill>
            </a:ln>
          </p:spPr>
        </p:pic>
        <p:pic>
          <p:nvPicPr>
            <p:cNvPr id="2" name="Picture 1" descr="A document with blue text&#10;&#10;AI-generated content may be incorrect.">
              <a:extLst>
                <a:ext uri="{FF2B5EF4-FFF2-40B4-BE49-F238E27FC236}">
                  <a16:creationId xmlns:a16="http://schemas.microsoft.com/office/drawing/2014/main" id="{A10E316A-BBD0-F9CC-8B96-A01E07890F53}"/>
                </a:ext>
              </a:extLst>
            </p:cNvPr>
            <p:cNvPicPr>
              <a:picLocks noChangeAspect="1"/>
            </p:cNvPicPr>
            <p:nvPr/>
          </p:nvPicPr>
          <p:blipFill>
            <a:blip r:embed="rId5"/>
            <a:stretch>
              <a:fillRect/>
            </a:stretch>
          </p:blipFill>
          <p:spPr>
            <a:xfrm>
              <a:off x="6767552" y="3535380"/>
              <a:ext cx="1343237" cy="1890669"/>
            </a:xfrm>
            <a:prstGeom prst="rect">
              <a:avLst/>
            </a:prstGeom>
            <a:ln>
              <a:solidFill>
                <a:schemeClr val="tx1"/>
              </a:solidFill>
            </a:ln>
          </p:spPr>
        </p:pic>
        <p:pic>
          <p:nvPicPr>
            <p:cNvPr id="6" name="Picture 5" descr="A close-up of a white cover&#10;&#10;AI-generated content may be incorrect.">
              <a:extLst>
                <a:ext uri="{FF2B5EF4-FFF2-40B4-BE49-F238E27FC236}">
                  <a16:creationId xmlns:a16="http://schemas.microsoft.com/office/drawing/2014/main" id="{45A8A95B-8654-80DD-FA70-ACEB37ED792D}"/>
                </a:ext>
              </a:extLst>
            </p:cNvPr>
            <p:cNvPicPr>
              <a:picLocks noChangeAspect="1"/>
            </p:cNvPicPr>
            <p:nvPr/>
          </p:nvPicPr>
          <p:blipFill>
            <a:blip r:embed="rId6"/>
            <a:stretch>
              <a:fillRect/>
            </a:stretch>
          </p:blipFill>
          <p:spPr>
            <a:xfrm>
              <a:off x="6767551" y="1356576"/>
              <a:ext cx="1343237" cy="1896782"/>
            </a:xfrm>
            <a:prstGeom prst="rect">
              <a:avLst/>
            </a:prstGeom>
            <a:ln>
              <a:solidFill>
                <a:schemeClr val="tx1"/>
              </a:solidFill>
            </a:ln>
          </p:spPr>
        </p:pic>
      </p:grpSp>
      <p:sp>
        <p:nvSpPr>
          <p:cNvPr id="8" name="Rectangle 7">
            <a:extLst>
              <a:ext uri="{FF2B5EF4-FFF2-40B4-BE49-F238E27FC236}">
                <a16:creationId xmlns:a16="http://schemas.microsoft.com/office/drawing/2014/main" id="{982A46AC-E64F-71AD-F7BD-B3C97E5C6734}"/>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026" name="Picture 2" descr="Flag of Albania | Meaning, Emblem &amp; History | Britannica">
            <a:extLst>
              <a:ext uri="{FF2B5EF4-FFF2-40B4-BE49-F238E27FC236}">
                <a16:creationId xmlns:a16="http://schemas.microsoft.com/office/drawing/2014/main" id="{710F8541-6836-2B46-0128-EA88E354AC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8565" y="2359472"/>
            <a:ext cx="900000" cy="642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3A710A2-E60E-58E1-05B0-25BA41C139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19016" y="2552435"/>
            <a:ext cx="90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Bosnia and Herzegovina - Wikipedia">
            <a:extLst>
              <a:ext uri="{FF2B5EF4-FFF2-40B4-BE49-F238E27FC236}">
                <a16:creationId xmlns:a16="http://schemas.microsoft.com/office/drawing/2014/main" id="{C67856F0-56CD-A5EB-C77A-7C7971E043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8565" y="5208634"/>
            <a:ext cx="90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lag of Bosnia and Herzegovina - Wikipedia">
            <a:extLst>
              <a:ext uri="{FF2B5EF4-FFF2-40B4-BE49-F238E27FC236}">
                <a16:creationId xmlns:a16="http://schemas.microsoft.com/office/drawing/2014/main" id="{8E305E54-37A1-4076-5484-FC3F3F5C5F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9016" y="5208634"/>
            <a:ext cx="900000" cy="4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4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B71FC-0CC0-F5AC-5E1D-E1E257C26B2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3EA941F-BCC8-C30E-923E-007FDFF6FDE2}"/>
              </a:ext>
            </a:extLst>
          </p:cNvPr>
          <p:cNvSpPr>
            <a:spLocks noGrp="1"/>
          </p:cNvSpPr>
          <p:nvPr>
            <p:ph type="body" sz="half" idx="2"/>
          </p:nvPr>
        </p:nvSpPr>
        <p:spPr>
          <a:xfrm>
            <a:off x="911706" y="926262"/>
            <a:ext cx="6788409" cy="1669352"/>
          </a:xfrm>
        </p:spPr>
        <p:txBody>
          <a:bodyPr>
            <a:noAutofit/>
          </a:bodyPr>
          <a:lstStyle/>
          <a:p>
            <a:pPr marL="214313" indent="-214313" algn="just">
              <a:buFont typeface="Arial" panose="020B0604020202020204" pitchFamily="34" charset="0"/>
              <a:buChar char="•"/>
            </a:pPr>
            <a:endParaRPr lang="en-GB" sz="2000" dirty="0">
              <a:latin typeface="Avenir Next" panose="020B0503020202020204" pitchFamily="34" charset="0"/>
            </a:endParaRPr>
          </a:p>
          <a:p>
            <a:pPr marL="214313" indent="-214313">
              <a:spcBef>
                <a:spcPts val="450"/>
              </a:spcBef>
              <a:buFont typeface="Arial" panose="020B0604020202020204" pitchFamily="34" charset="0"/>
              <a:buChar char="•"/>
            </a:pPr>
            <a:r>
              <a:rPr lang="en-US" sz="2000" dirty="0">
                <a:latin typeface="Avenir Next" panose="020B0503020202020204" pitchFamily="34" charset="0"/>
                <a:cs typeface="Arial"/>
              </a:rPr>
              <a:t>Joint </a:t>
            </a:r>
            <a:r>
              <a:rPr lang="en-US" sz="2000" b="1" dirty="0">
                <a:latin typeface="Avenir Next" panose="020B0503020202020204" pitchFamily="34" charset="0"/>
                <a:cs typeface="Arial"/>
              </a:rPr>
              <a:t>Workshops</a:t>
            </a:r>
            <a:r>
              <a:rPr lang="en-US" sz="2000" dirty="0">
                <a:latin typeface="Avenir Next" panose="020B0503020202020204" pitchFamily="34" charset="0"/>
                <a:cs typeface="Arial"/>
              </a:rPr>
              <a:t> held in physical and online formats</a:t>
            </a:r>
            <a:endParaRPr lang="en-US" sz="2000" dirty="0">
              <a:latin typeface="Avenir Next" panose="020B0503020202020204" pitchFamily="34" charset="0"/>
            </a:endParaRPr>
          </a:p>
          <a:p>
            <a:pPr marL="214313" indent="-214313" algn="just">
              <a:buFont typeface="Arial" panose="020B0604020202020204" pitchFamily="34" charset="0"/>
              <a:buChar char="•"/>
            </a:pPr>
            <a:r>
              <a:rPr lang="en-GB" sz="2000" dirty="0">
                <a:latin typeface="Avenir Next" panose="020B0503020202020204" pitchFamily="34" charset="0"/>
              </a:rPr>
              <a:t>Compendium</a:t>
            </a:r>
            <a:r>
              <a:rPr lang="en-IT" sz="2000" dirty="0">
                <a:latin typeface="Avenir Next" panose="020B0503020202020204" pitchFamily="34" charset="0"/>
              </a:rPr>
              <a:t> of 18 case studies on broadband mapping from countries from the EMERG and EaPeReg communities</a:t>
            </a:r>
          </a:p>
        </p:txBody>
      </p:sp>
      <p:pic>
        <p:nvPicPr>
          <p:cNvPr id="2" name="Picture 1" descr="A white and blue map&#10;&#10;AI-generated content may be incorrect.">
            <a:extLst>
              <a:ext uri="{FF2B5EF4-FFF2-40B4-BE49-F238E27FC236}">
                <a16:creationId xmlns:a16="http://schemas.microsoft.com/office/drawing/2014/main" id="{7343D310-0F77-4603-4975-5835EC3B5843}"/>
              </a:ext>
            </a:extLst>
          </p:cNvPr>
          <p:cNvPicPr>
            <a:picLocks noGrp="1" noRot="1" noChangeAspect="1" noMove="1" noResize="1" noEditPoints="1" noAdjustHandles="1" noChangeArrowheads="1" noChangeShapeType="1" noCrop="1"/>
          </p:cNvPicPr>
          <p:nvPr/>
        </p:nvPicPr>
        <p:blipFill>
          <a:blip r:embed="rId3"/>
          <a:stretch>
            <a:fillRect/>
          </a:stretch>
        </p:blipFill>
        <p:spPr>
          <a:xfrm>
            <a:off x="8394317" y="1259458"/>
            <a:ext cx="2957391" cy="4170536"/>
          </a:xfrm>
          <a:prstGeom prst="rect">
            <a:avLst/>
          </a:prstGeom>
          <a:ln>
            <a:solidFill>
              <a:schemeClr val="tx1"/>
            </a:solidFill>
          </a:ln>
        </p:spPr>
      </p:pic>
      <p:sp>
        <p:nvSpPr>
          <p:cNvPr id="3" name="Text Placeholder 4">
            <a:extLst>
              <a:ext uri="{FF2B5EF4-FFF2-40B4-BE49-F238E27FC236}">
                <a16:creationId xmlns:a16="http://schemas.microsoft.com/office/drawing/2014/main" id="{C9937355-7865-9F07-75FF-135BBC49EE23}"/>
              </a:ext>
            </a:extLst>
          </p:cNvPr>
          <p:cNvSpPr txBox="1">
            <a:spLocks/>
          </p:cNvSpPr>
          <p:nvPr/>
        </p:nvSpPr>
        <p:spPr>
          <a:xfrm>
            <a:off x="840292" y="262414"/>
            <a:ext cx="10460312" cy="99704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latin typeface="Avenir Next LT Pro"/>
                <a:cs typeface="Arial"/>
              </a:rPr>
              <a:t>Compendium of case studies on broadband mapping systems in the EMERG and </a:t>
            </a:r>
            <a:r>
              <a:rPr lang="en-US" sz="2400" b="1" dirty="0" err="1">
                <a:latin typeface="Avenir Next LT Pro"/>
                <a:cs typeface="Arial"/>
              </a:rPr>
              <a:t>EaPeReg</a:t>
            </a:r>
            <a:r>
              <a:rPr lang="en-US" sz="2400" b="1" dirty="0">
                <a:latin typeface="Avenir Next LT Pro"/>
                <a:cs typeface="Arial"/>
              </a:rPr>
              <a:t> Regions</a:t>
            </a:r>
          </a:p>
        </p:txBody>
      </p:sp>
      <p:pic>
        <p:nvPicPr>
          <p:cNvPr id="5" name="Picture 4" descr="A cover of a workshop&#10;&#10;AI-generated content may be incorrect.">
            <a:extLst>
              <a:ext uri="{FF2B5EF4-FFF2-40B4-BE49-F238E27FC236}">
                <a16:creationId xmlns:a16="http://schemas.microsoft.com/office/drawing/2014/main" id="{19AA8EC5-C10F-D4D6-AF10-5D85D18524AB}"/>
              </a:ext>
            </a:extLst>
          </p:cNvPr>
          <p:cNvPicPr>
            <a:picLocks noGrp="1" noRot="1" noChangeAspect="1" noMove="1" noResize="1" noEditPoints="1" noAdjustHandles="1" noChangeArrowheads="1" noChangeShapeType="1" noCrop="1"/>
          </p:cNvPicPr>
          <p:nvPr/>
        </p:nvPicPr>
        <p:blipFill>
          <a:blip r:embed="rId4"/>
          <a:stretch>
            <a:fillRect/>
          </a:stretch>
        </p:blipFill>
        <p:spPr>
          <a:xfrm>
            <a:off x="911706" y="2775997"/>
            <a:ext cx="1980000" cy="1131907"/>
          </a:xfrm>
          <a:prstGeom prst="rect">
            <a:avLst/>
          </a:prstGeom>
          <a:ln>
            <a:solidFill>
              <a:schemeClr val="tx1"/>
            </a:solidFill>
          </a:ln>
        </p:spPr>
      </p:pic>
      <p:pic>
        <p:nvPicPr>
          <p:cNvPr id="7" name="Picture 6" descr="A blue and white cover with white text&#10;&#10;AI-generated content may be incorrect.">
            <a:extLst>
              <a:ext uri="{FF2B5EF4-FFF2-40B4-BE49-F238E27FC236}">
                <a16:creationId xmlns:a16="http://schemas.microsoft.com/office/drawing/2014/main" id="{07AE0D63-4AE7-2803-85C6-CD1C067F93FA}"/>
              </a:ext>
            </a:extLst>
          </p:cNvPr>
          <p:cNvPicPr>
            <a:picLocks noGrp="1" noRot="1" noChangeAspect="1" noMove="1" noResize="1" noEditPoints="1" noAdjustHandles="1" noChangeArrowheads="1" noChangeShapeType="1" noCrop="1"/>
          </p:cNvPicPr>
          <p:nvPr/>
        </p:nvPicPr>
        <p:blipFill>
          <a:blip r:embed="rId5"/>
          <a:srcRect l="2204"/>
          <a:stretch/>
        </p:blipFill>
        <p:spPr>
          <a:xfrm>
            <a:off x="3405910" y="4292538"/>
            <a:ext cx="1980000" cy="1131906"/>
          </a:xfrm>
          <a:prstGeom prst="rect">
            <a:avLst/>
          </a:prstGeom>
          <a:ln>
            <a:solidFill>
              <a:schemeClr val="tx1"/>
            </a:solidFill>
          </a:ln>
        </p:spPr>
      </p:pic>
      <p:sp>
        <p:nvSpPr>
          <p:cNvPr id="4" name="Rectangle 3">
            <a:extLst>
              <a:ext uri="{FF2B5EF4-FFF2-40B4-BE49-F238E27FC236}">
                <a16:creationId xmlns:a16="http://schemas.microsoft.com/office/drawing/2014/main" id="{E85AF52F-F4B2-6714-C425-499857294292}"/>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TextBox 5">
            <a:extLst>
              <a:ext uri="{FF2B5EF4-FFF2-40B4-BE49-F238E27FC236}">
                <a16:creationId xmlns:a16="http://schemas.microsoft.com/office/drawing/2014/main" id="{37B21A8D-693A-1B63-08AB-C1B79375A699}"/>
              </a:ext>
            </a:extLst>
          </p:cNvPr>
          <p:cNvSpPr txBox="1">
            <a:spLocks noGrp="1" noRot="1" noMove="1" noResize="1" noEditPoints="1" noAdjustHandles="1" noChangeArrowheads="1" noChangeShapeType="1"/>
          </p:cNvSpPr>
          <p:nvPr/>
        </p:nvSpPr>
        <p:spPr>
          <a:xfrm>
            <a:off x="9601142" y="4822513"/>
            <a:ext cx="543739" cy="276999"/>
          </a:xfrm>
          <a:prstGeom prst="rect">
            <a:avLst/>
          </a:prstGeom>
          <a:solidFill>
            <a:schemeClr val="bg1"/>
          </a:solidFill>
        </p:spPr>
        <p:txBody>
          <a:bodyPr wrap="none" rtlCol="0">
            <a:spAutoFit/>
          </a:bodyPr>
          <a:lstStyle/>
          <a:p>
            <a:r>
              <a:rPr lang="en-IT" sz="1200" dirty="0">
                <a:latin typeface="Avenir Next" panose="020B0503020202020204" pitchFamily="34" charset="0"/>
              </a:rPr>
              <a:t>2024</a:t>
            </a:r>
          </a:p>
        </p:txBody>
      </p:sp>
      <p:pic>
        <p:nvPicPr>
          <p:cNvPr id="12" name="Picture 11" descr="A close-up of a flyer&#10;&#10;AI-generated content may be incorrect.">
            <a:extLst>
              <a:ext uri="{FF2B5EF4-FFF2-40B4-BE49-F238E27FC236}">
                <a16:creationId xmlns:a16="http://schemas.microsoft.com/office/drawing/2014/main" id="{ED45A43A-EEEB-6E51-803C-559E4B718FF4}"/>
              </a:ext>
            </a:extLst>
          </p:cNvPr>
          <p:cNvPicPr>
            <a:picLocks noGrp="1" noRot="1" noChangeAspect="1" noMove="1" noResize="1" noEditPoints="1" noAdjustHandles="1" noChangeArrowheads="1" noChangeShapeType="1" noCrop="1"/>
          </p:cNvPicPr>
          <p:nvPr/>
        </p:nvPicPr>
        <p:blipFill>
          <a:blip r:embed="rId6"/>
          <a:stretch>
            <a:fillRect/>
          </a:stretch>
        </p:blipFill>
        <p:spPr>
          <a:xfrm>
            <a:off x="3405910" y="2782316"/>
            <a:ext cx="1980000" cy="1135200"/>
          </a:xfrm>
          <a:prstGeom prst="rect">
            <a:avLst/>
          </a:prstGeom>
          <a:ln>
            <a:solidFill>
              <a:schemeClr val="tx1"/>
            </a:solidFill>
          </a:ln>
        </p:spPr>
      </p:pic>
      <p:pic>
        <p:nvPicPr>
          <p:cNvPr id="14" name="Picture 13" descr="A close-up of a flyer&#10;&#10;AI-generated content may be incorrect.">
            <a:extLst>
              <a:ext uri="{FF2B5EF4-FFF2-40B4-BE49-F238E27FC236}">
                <a16:creationId xmlns:a16="http://schemas.microsoft.com/office/drawing/2014/main" id="{267FA61A-5C2C-CF53-68E4-9B37CD720DE8}"/>
              </a:ext>
            </a:extLst>
          </p:cNvPr>
          <p:cNvPicPr>
            <a:picLocks noGrp="1" noRot="1" noChangeAspect="1" noMove="1" noResize="1" noEditPoints="1" noAdjustHandles="1" noChangeArrowheads="1" noChangeShapeType="1" noCrop="1"/>
          </p:cNvPicPr>
          <p:nvPr/>
        </p:nvPicPr>
        <p:blipFill>
          <a:blip r:embed="rId7"/>
          <a:stretch>
            <a:fillRect/>
          </a:stretch>
        </p:blipFill>
        <p:spPr>
          <a:xfrm>
            <a:off x="5900114" y="2759813"/>
            <a:ext cx="1980000" cy="1134717"/>
          </a:xfrm>
          <a:prstGeom prst="rect">
            <a:avLst/>
          </a:prstGeom>
          <a:ln>
            <a:solidFill>
              <a:schemeClr val="tx1"/>
            </a:solidFill>
          </a:ln>
        </p:spPr>
      </p:pic>
      <p:pic>
        <p:nvPicPr>
          <p:cNvPr id="16" name="Picture 15" descr="A blue background with white text&#10;&#10;AI-generated content may be incorrect.">
            <a:extLst>
              <a:ext uri="{FF2B5EF4-FFF2-40B4-BE49-F238E27FC236}">
                <a16:creationId xmlns:a16="http://schemas.microsoft.com/office/drawing/2014/main" id="{8A86108D-44DC-0603-1106-7CCC0228B430}"/>
              </a:ext>
            </a:extLst>
          </p:cNvPr>
          <p:cNvPicPr>
            <a:picLocks noGrp="1" noRot="1" noChangeAspect="1" noMove="1" noResize="1" noEditPoints="1" noAdjustHandles="1" noChangeArrowheads="1" noChangeShapeType="1" noCrop="1"/>
          </p:cNvPicPr>
          <p:nvPr/>
        </p:nvPicPr>
        <p:blipFill>
          <a:blip r:embed="rId8"/>
          <a:stretch>
            <a:fillRect/>
          </a:stretch>
        </p:blipFill>
        <p:spPr>
          <a:xfrm>
            <a:off x="916790" y="4292538"/>
            <a:ext cx="1980000" cy="1125300"/>
          </a:xfrm>
          <a:prstGeom prst="rect">
            <a:avLst/>
          </a:prstGeom>
          <a:ln>
            <a:solidFill>
              <a:schemeClr val="tx1"/>
            </a:solidFill>
          </a:ln>
        </p:spPr>
      </p:pic>
      <p:pic>
        <p:nvPicPr>
          <p:cNvPr id="18" name="Picture 17" descr="A close-up of a cover&#10;&#10;AI-generated content may be incorrect.">
            <a:extLst>
              <a:ext uri="{FF2B5EF4-FFF2-40B4-BE49-F238E27FC236}">
                <a16:creationId xmlns:a16="http://schemas.microsoft.com/office/drawing/2014/main" id="{EA1E4052-C7D3-AAD9-04CD-773A25C2A7DC}"/>
              </a:ext>
            </a:extLst>
          </p:cNvPr>
          <p:cNvPicPr>
            <a:picLocks noGrp="1" noRot="1" noChangeAspect="1" noMove="1" noResize="1" noEditPoints="1" noAdjustHandles="1" noChangeArrowheads="1" noChangeShapeType="1" noCrop="1"/>
          </p:cNvPicPr>
          <p:nvPr/>
        </p:nvPicPr>
        <p:blipFill>
          <a:blip r:embed="rId9"/>
          <a:stretch>
            <a:fillRect/>
          </a:stretch>
        </p:blipFill>
        <p:spPr>
          <a:xfrm>
            <a:off x="5900114" y="4292538"/>
            <a:ext cx="1980000" cy="1111694"/>
          </a:xfrm>
          <a:prstGeom prst="rect">
            <a:avLst/>
          </a:prstGeom>
          <a:ln>
            <a:solidFill>
              <a:schemeClr val="tx1"/>
            </a:solidFill>
          </a:ln>
        </p:spPr>
      </p:pic>
    </p:spTree>
    <p:extLst>
      <p:ext uri="{BB962C8B-B14F-4D97-AF65-F5344CB8AC3E}">
        <p14:creationId xmlns:p14="http://schemas.microsoft.com/office/powerpoint/2010/main" val="69880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6DF7F-158B-7772-D87D-6D34B6CF82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27AD8EC-D8C6-DE1C-1BD7-7BB1C61E9DCB}"/>
              </a:ext>
            </a:extLst>
          </p:cNvPr>
          <p:cNvSpPr txBox="1">
            <a:spLocks/>
          </p:cNvSpPr>
          <p:nvPr/>
        </p:nvSpPr>
        <p:spPr>
          <a:xfrm>
            <a:off x="2160922" y="4564256"/>
            <a:ext cx="5706729" cy="1043589"/>
          </a:xfrm>
          <a:prstGeom prst="rect">
            <a:avLst/>
          </a:prstGeom>
        </p:spPr>
        <p:txBody>
          <a:bodyPr anchor="t">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spcBef>
                <a:spcPts val="450"/>
              </a:spcBef>
            </a:pPr>
            <a:r>
              <a:rPr lang="en-CH" sz="1800">
                <a:solidFill>
                  <a:schemeClr val="tx1"/>
                </a:solidFill>
                <a:latin typeface="Avenir Nxt2 W1G Demi"/>
                <a:cs typeface="Varela Round"/>
              </a:rPr>
              <a:t>More information: </a:t>
            </a:r>
          </a:p>
          <a:p>
            <a:pPr>
              <a:spcBef>
                <a:spcPts val="450"/>
              </a:spcBef>
            </a:pPr>
            <a:r>
              <a:rPr lang="en-GB" sz="1800">
                <a:solidFill>
                  <a:schemeClr val="tx1"/>
                </a:solidFill>
                <a:latin typeface="Avenir Nxt2 W1G Demi"/>
                <a:cs typeface="Varela Round"/>
              </a:rPr>
              <a:t>www.itu.int/europe</a:t>
            </a:r>
            <a:r>
              <a:rPr lang="en-CH" sz="1800">
                <a:solidFill>
                  <a:schemeClr val="tx1"/>
                </a:solidFill>
                <a:latin typeface="Avenir Nxt2 W1G Demi"/>
                <a:cs typeface="Varela Round"/>
              </a:rPr>
              <a:t>| </a:t>
            </a:r>
            <a:r>
              <a:rPr lang="en-GB" sz="1800">
                <a:solidFill>
                  <a:schemeClr val="tx1"/>
                </a:solidFill>
                <a:latin typeface="Avenir Nxt2 W1G Demi"/>
                <a:cs typeface="Varela Round"/>
              </a:rPr>
              <a:t>EURregion@itu.int</a:t>
            </a:r>
          </a:p>
        </p:txBody>
      </p:sp>
      <p:cxnSp>
        <p:nvCxnSpPr>
          <p:cNvPr id="11" name="Straight Connector 10">
            <a:extLst>
              <a:ext uri="{FF2B5EF4-FFF2-40B4-BE49-F238E27FC236}">
                <a16:creationId xmlns:a16="http://schemas.microsoft.com/office/drawing/2014/main" id="{E9DCCBC5-AE86-BE22-6B7D-0D7076D85C4B}"/>
              </a:ext>
            </a:extLst>
          </p:cNvPr>
          <p:cNvCxnSpPr>
            <a:cxnSpLocks/>
          </p:cNvCxnSpPr>
          <p:nvPr/>
        </p:nvCxnSpPr>
        <p:spPr>
          <a:xfrm>
            <a:off x="2227348" y="4286251"/>
            <a:ext cx="3997240" cy="0"/>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6554224C-DD3F-69AE-AF24-C4172EB67668}"/>
              </a:ext>
            </a:extLst>
          </p:cNvPr>
          <p:cNvSpPr txBox="1">
            <a:spLocks/>
          </p:cNvSpPr>
          <p:nvPr/>
        </p:nvSpPr>
        <p:spPr>
          <a:xfrm>
            <a:off x="2125883" y="3213177"/>
            <a:ext cx="5193354" cy="914113"/>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GB" sz="2700" b="1">
                <a:solidFill>
                  <a:schemeClr val="tx1"/>
                </a:solidFill>
                <a:latin typeface="Avenir Nxt2 W1G" panose="020B0503020202020204" pitchFamily="34" charset="0"/>
              </a:rPr>
              <a:t>Thank you</a:t>
            </a:r>
            <a:endParaRPr lang="en-US" sz="2700" b="1">
              <a:solidFill>
                <a:schemeClr val="tx1"/>
              </a:solidFill>
              <a:latin typeface="Avenir Nxt2 W1G" panose="020B0503020202020204" pitchFamily="34" charset="0"/>
            </a:endParaRPr>
          </a:p>
        </p:txBody>
      </p:sp>
      <p:sp>
        <p:nvSpPr>
          <p:cNvPr id="16" name="Rectangle 15">
            <a:extLst>
              <a:ext uri="{FF2B5EF4-FFF2-40B4-BE49-F238E27FC236}">
                <a16:creationId xmlns:a16="http://schemas.microsoft.com/office/drawing/2014/main" id="{0A0FB583-96CA-24E3-A368-18FDD2127217}"/>
              </a:ext>
            </a:extLst>
          </p:cNvPr>
          <p:cNvSpPr/>
          <p:nvPr/>
        </p:nvSpPr>
        <p:spPr>
          <a:xfrm>
            <a:off x="1842976" y="1000790"/>
            <a:ext cx="5948474" cy="502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04413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3960F-E065-E80B-1BB9-D2F57CB3E374}"/>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4FEAD762-ACDD-E513-F90B-72F2717978FB}"/>
              </a:ext>
            </a:extLst>
          </p:cNvPr>
          <p:cNvSpPr txBox="1">
            <a:spLocks/>
          </p:cNvSpPr>
          <p:nvPr/>
        </p:nvSpPr>
        <p:spPr>
          <a:xfrm>
            <a:off x="760980" y="293222"/>
            <a:ext cx="10670037"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GB" sz="2400" b="1" dirty="0">
                <a:latin typeface="Avenir Next" panose="020B0503020202020204" pitchFamily="34" charset="0"/>
              </a:rPr>
              <a:t>Percentage of individuals using the Internet in the Europe region, 2023 or latest year available</a:t>
            </a:r>
            <a:endParaRPr lang="en-US" sz="2400" b="1" dirty="0">
              <a:latin typeface="Avenir Next" panose="020B0503020202020204" pitchFamily="34" charset="0"/>
            </a:endParaRPr>
          </a:p>
        </p:txBody>
      </p:sp>
      <p:sp>
        <p:nvSpPr>
          <p:cNvPr id="11" name="Rectangle 10">
            <a:extLst>
              <a:ext uri="{FF2B5EF4-FFF2-40B4-BE49-F238E27FC236}">
                <a16:creationId xmlns:a16="http://schemas.microsoft.com/office/drawing/2014/main" id="{91AE37D5-561E-3C5B-56A8-87852C9989F3}"/>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a:extLst>
              <a:ext uri="{FF2B5EF4-FFF2-40B4-BE49-F238E27FC236}">
                <a16:creationId xmlns:a16="http://schemas.microsoft.com/office/drawing/2014/main" id="{B783DD1E-6252-CEEC-333B-ED84AB775065}"/>
              </a:ext>
            </a:extLst>
          </p:cNvPr>
          <p:cNvPicPr>
            <a:picLocks noChangeAspect="1"/>
          </p:cNvPicPr>
          <p:nvPr/>
        </p:nvPicPr>
        <p:blipFill>
          <a:blip r:embed="rId3"/>
          <a:srcRect t="7368" b="5877"/>
          <a:stretch/>
        </p:blipFill>
        <p:spPr>
          <a:xfrm>
            <a:off x="1419881" y="1164601"/>
            <a:ext cx="9520400" cy="5236199"/>
          </a:xfrm>
          <a:prstGeom prst="rect">
            <a:avLst/>
          </a:prstGeom>
        </p:spPr>
      </p:pic>
      <p:pic>
        <p:nvPicPr>
          <p:cNvPr id="5" name="Picture 2">
            <a:extLst>
              <a:ext uri="{FF2B5EF4-FFF2-40B4-BE49-F238E27FC236}">
                <a16:creationId xmlns:a16="http://schemas.microsoft.com/office/drawing/2014/main" id="{49C56687-A865-F4D8-7071-F415BCD72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9723" y="66834"/>
            <a:ext cx="1132297" cy="1601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46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824-119A-DC2A-6263-5B34BD7A1E33}"/>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FD01DCE6-BD89-35A3-B168-32C4100CAEE0}"/>
              </a:ext>
            </a:extLst>
          </p:cNvPr>
          <p:cNvSpPr txBox="1">
            <a:spLocks/>
          </p:cNvSpPr>
          <p:nvPr/>
        </p:nvSpPr>
        <p:spPr>
          <a:xfrm>
            <a:off x="718449" y="104035"/>
            <a:ext cx="11262854"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GB" sz="2400" b="1" dirty="0">
                <a:latin typeface="Avenir Next" panose="020B0503020202020204" pitchFamily="34" charset="0"/>
              </a:rPr>
              <a:t>Percentage of individuals using the Internet by location, 2023 </a:t>
            </a:r>
            <a:br>
              <a:rPr lang="en-GB" sz="2400" b="1" dirty="0">
                <a:latin typeface="Avenir Next" panose="020B0503020202020204" pitchFamily="34" charset="0"/>
              </a:rPr>
            </a:br>
            <a:r>
              <a:rPr lang="en-GB" sz="2400" b="1" dirty="0">
                <a:latin typeface="Avenir Next" panose="020B0503020202020204" pitchFamily="34" charset="0"/>
              </a:rPr>
              <a:t>or latest year available</a:t>
            </a:r>
            <a:endParaRPr lang="en-US" sz="2400" b="1" dirty="0">
              <a:latin typeface="Avenir Next" panose="020B0503020202020204" pitchFamily="34" charset="0"/>
            </a:endParaRPr>
          </a:p>
        </p:txBody>
      </p:sp>
      <p:sp>
        <p:nvSpPr>
          <p:cNvPr id="11" name="Rectangle 10">
            <a:extLst>
              <a:ext uri="{FF2B5EF4-FFF2-40B4-BE49-F238E27FC236}">
                <a16:creationId xmlns:a16="http://schemas.microsoft.com/office/drawing/2014/main" id="{C26EB9D1-4F01-D4BB-053D-BEF230089271}"/>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a:extLst>
              <a:ext uri="{FF2B5EF4-FFF2-40B4-BE49-F238E27FC236}">
                <a16:creationId xmlns:a16="http://schemas.microsoft.com/office/drawing/2014/main" id="{2046B921-FBBA-4FA2-3FF9-A5A7F32CCDD6}"/>
              </a:ext>
            </a:extLst>
          </p:cNvPr>
          <p:cNvPicPr>
            <a:picLocks noChangeAspect="1"/>
          </p:cNvPicPr>
          <p:nvPr/>
        </p:nvPicPr>
        <p:blipFill>
          <a:blip r:embed="rId3"/>
          <a:stretch>
            <a:fillRect/>
          </a:stretch>
        </p:blipFill>
        <p:spPr>
          <a:xfrm>
            <a:off x="1287996" y="765242"/>
            <a:ext cx="9616008" cy="4253922"/>
          </a:xfrm>
          <a:prstGeom prst="rect">
            <a:avLst/>
          </a:prstGeom>
        </p:spPr>
      </p:pic>
      <p:sp>
        <p:nvSpPr>
          <p:cNvPr id="7" name="TextBox 6">
            <a:extLst>
              <a:ext uri="{FF2B5EF4-FFF2-40B4-BE49-F238E27FC236}">
                <a16:creationId xmlns:a16="http://schemas.microsoft.com/office/drawing/2014/main" id="{A8AF1045-542F-B96F-556B-9DA996998C05}"/>
              </a:ext>
            </a:extLst>
          </p:cNvPr>
          <p:cNvSpPr txBox="1"/>
          <p:nvPr/>
        </p:nvSpPr>
        <p:spPr>
          <a:xfrm>
            <a:off x="625365" y="5019164"/>
            <a:ext cx="11188262" cy="1323439"/>
          </a:xfrm>
          <a:prstGeom prst="rect">
            <a:avLst/>
          </a:prstGeom>
          <a:noFill/>
        </p:spPr>
        <p:txBody>
          <a:bodyPr wrap="square">
            <a:spAutoFit/>
          </a:bodyPr>
          <a:lstStyle/>
          <a:p>
            <a:pPr algn="ctr"/>
            <a:r>
              <a:rPr lang="pl-PL" sz="2000" dirty="0"/>
              <a:t>In </a:t>
            </a:r>
            <a:r>
              <a:rPr lang="pl-PL" sz="2000" b="1" dirty="0"/>
              <a:t>urban areas </a:t>
            </a:r>
            <a:r>
              <a:rPr lang="pl-PL" sz="2000" dirty="0"/>
              <a:t>in the Europe region, </a:t>
            </a:r>
            <a:r>
              <a:rPr lang="pl-PL" sz="2000" b="1" dirty="0"/>
              <a:t>93 per cent </a:t>
            </a:r>
            <a:r>
              <a:rPr lang="pl-PL" sz="2000" dirty="0"/>
              <a:t>of the population was online, compared with</a:t>
            </a:r>
            <a:br>
              <a:rPr lang="en-US" sz="2000" dirty="0"/>
            </a:br>
            <a:r>
              <a:rPr lang="pl-PL" sz="2000" dirty="0"/>
              <a:t> </a:t>
            </a:r>
            <a:r>
              <a:rPr lang="pl-PL" sz="2000" b="1" dirty="0"/>
              <a:t>86 per cent in rural areas</a:t>
            </a:r>
            <a:r>
              <a:rPr lang="pl-PL" sz="2000" dirty="0"/>
              <a:t>. </a:t>
            </a:r>
            <a:endParaRPr lang="en-US" sz="2000" dirty="0"/>
          </a:p>
          <a:p>
            <a:pPr algn="ctr"/>
            <a:r>
              <a:rPr lang="pl-PL" sz="2000" dirty="0"/>
              <a:t>This gap is much smaller than it is globally, with </a:t>
            </a:r>
            <a:r>
              <a:rPr lang="pl-PL" sz="2000" b="1" dirty="0"/>
              <a:t>83 per cent online </a:t>
            </a:r>
            <a:r>
              <a:rPr lang="pl-PL" sz="2000" dirty="0"/>
              <a:t>in urban areas, against only </a:t>
            </a:r>
            <a:br>
              <a:rPr lang="en-US" sz="2000" dirty="0"/>
            </a:br>
            <a:r>
              <a:rPr lang="pl-PL" sz="2000" b="1" dirty="0"/>
              <a:t>48 per cent in rural areas.</a:t>
            </a:r>
            <a:r>
              <a:rPr lang="pl-PL" sz="2000" dirty="0"/>
              <a:t> </a:t>
            </a:r>
          </a:p>
        </p:txBody>
      </p:sp>
      <p:pic>
        <p:nvPicPr>
          <p:cNvPr id="8" name="Picture 2">
            <a:extLst>
              <a:ext uri="{FF2B5EF4-FFF2-40B4-BE49-F238E27FC236}">
                <a16:creationId xmlns:a16="http://schemas.microsoft.com/office/drawing/2014/main" id="{E241E4AF-45BD-AE90-89DB-8E3BBE087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9723" y="66834"/>
            <a:ext cx="1132297" cy="1601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54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D8D8C-0A5E-942C-FEE3-2C66A8328B9C}"/>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080FDAB7-0000-8512-420C-A5DCDB5CCF24}"/>
              </a:ext>
            </a:extLst>
          </p:cNvPr>
          <p:cNvSpPr txBox="1">
            <a:spLocks/>
          </p:cNvSpPr>
          <p:nvPr/>
        </p:nvSpPr>
        <p:spPr>
          <a:xfrm>
            <a:off x="760980" y="293222"/>
            <a:ext cx="11262854"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GB" sz="2400" b="1" dirty="0">
                <a:latin typeface="Avenir Next" panose="020B0503020202020204" pitchFamily="34" charset="0"/>
              </a:rPr>
              <a:t>Broadband subscriptions per 100 inhabitants</a:t>
            </a:r>
            <a:endParaRPr lang="en-US" sz="2400" b="1" dirty="0">
              <a:latin typeface="Avenir Next" panose="020B0503020202020204" pitchFamily="34" charset="0"/>
            </a:endParaRPr>
          </a:p>
        </p:txBody>
      </p:sp>
      <p:sp>
        <p:nvSpPr>
          <p:cNvPr id="11" name="Rectangle 10">
            <a:extLst>
              <a:ext uri="{FF2B5EF4-FFF2-40B4-BE49-F238E27FC236}">
                <a16:creationId xmlns:a16="http://schemas.microsoft.com/office/drawing/2014/main" id="{E6387DB8-223E-C3FA-62E4-5B9A6EE91554}"/>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TextBox 6">
            <a:extLst>
              <a:ext uri="{FF2B5EF4-FFF2-40B4-BE49-F238E27FC236}">
                <a16:creationId xmlns:a16="http://schemas.microsoft.com/office/drawing/2014/main" id="{F94FA183-4006-58CF-BA07-4BC0DAC95D39}"/>
              </a:ext>
            </a:extLst>
          </p:cNvPr>
          <p:cNvSpPr txBox="1"/>
          <p:nvPr/>
        </p:nvSpPr>
        <p:spPr>
          <a:xfrm>
            <a:off x="73572" y="5019164"/>
            <a:ext cx="11950262" cy="1323439"/>
          </a:xfrm>
          <a:prstGeom prst="rect">
            <a:avLst/>
          </a:prstGeom>
          <a:noFill/>
        </p:spPr>
        <p:txBody>
          <a:bodyPr wrap="square">
            <a:spAutoFit/>
          </a:bodyPr>
          <a:lstStyle/>
          <a:p>
            <a:pPr algn="ctr"/>
            <a:r>
              <a:rPr lang="en-GB" sz="2000" dirty="0"/>
              <a:t>The Europe region had </a:t>
            </a:r>
            <a:r>
              <a:rPr lang="en-GB" sz="2000" b="1" dirty="0"/>
              <a:t>112 active mobile-broadband </a:t>
            </a:r>
            <a:r>
              <a:rPr lang="en-GB" sz="2000" dirty="0"/>
              <a:t>subscriptions per 100 inhabitants in 2024, above the </a:t>
            </a:r>
            <a:r>
              <a:rPr lang="en-GB" sz="2000" b="1" dirty="0"/>
              <a:t>global average of 95</a:t>
            </a:r>
            <a:r>
              <a:rPr lang="en-GB" sz="2000" dirty="0"/>
              <a:t>. </a:t>
            </a:r>
            <a:br>
              <a:rPr lang="en-GB" sz="2000" dirty="0"/>
            </a:br>
            <a:r>
              <a:rPr lang="en-GB" sz="2000" dirty="0"/>
              <a:t>The difference is considerably higher for fixed-broadband penetration: Europe boasted </a:t>
            </a:r>
            <a:r>
              <a:rPr lang="en-GB" sz="2000" b="1" dirty="0"/>
              <a:t>37 subscriptions per 100 inhabitants</a:t>
            </a:r>
            <a:r>
              <a:rPr lang="en-GB" sz="2000" dirty="0"/>
              <a:t>, almost twice the </a:t>
            </a:r>
            <a:r>
              <a:rPr lang="en-GB" sz="2000" b="1" dirty="0"/>
              <a:t>global average of 20</a:t>
            </a:r>
            <a:r>
              <a:rPr lang="en-GB" sz="2000" dirty="0"/>
              <a:t>, and much higher than any other region. </a:t>
            </a:r>
            <a:endParaRPr lang="pl-PL" sz="2000" dirty="0"/>
          </a:p>
        </p:txBody>
      </p:sp>
      <p:pic>
        <p:nvPicPr>
          <p:cNvPr id="3" name="Picture 2">
            <a:extLst>
              <a:ext uri="{FF2B5EF4-FFF2-40B4-BE49-F238E27FC236}">
                <a16:creationId xmlns:a16="http://schemas.microsoft.com/office/drawing/2014/main" id="{300601A0-4732-AC59-0790-3C8ECF6500DC}"/>
              </a:ext>
            </a:extLst>
          </p:cNvPr>
          <p:cNvPicPr>
            <a:picLocks noChangeAspect="1"/>
          </p:cNvPicPr>
          <p:nvPr/>
        </p:nvPicPr>
        <p:blipFill>
          <a:blip r:embed="rId3"/>
          <a:stretch>
            <a:fillRect/>
          </a:stretch>
        </p:blipFill>
        <p:spPr>
          <a:xfrm>
            <a:off x="2418199" y="674909"/>
            <a:ext cx="7686675" cy="4048125"/>
          </a:xfrm>
          <a:prstGeom prst="rect">
            <a:avLst/>
          </a:prstGeom>
        </p:spPr>
      </p:pic>
      <p:pic>
        <p:nvPicPr>
          <p:cNvPr id="14" name="Picture 2">
            <a:extLst>
              <a:ext uri="{FF2B5EF4-FFF2-40B4-BE49-F238E27FC236}">
                <a16:creationId xmlns:a16="http://schemas.microsoft.com/office/drawing/2014/main" id="{62678AE4-1448-061C-91DD-1A3EC77A0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9723" y="66834"/>
            <a:ext cx="1132297" cy="1601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0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11803-0A8D-FB8D-24CE-6A798DFBBED1}"/>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7CB25AD2-399B-FDED-9011-FAFBD79B4855}"/>
              </a:ext>
            </a:extLst>
          </p:cNvPr>
          <p:cNvSpPr txBox="1">
            <a:spLocks/>
          </p:cNvSpPr>
          <p:nvPr/>
        </p:nvSpPr>
        <p:spPr>
          <a:xfrm>
            <a:off x="760980" y="293222"/>
            <a:ext cx="11262854"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2400" b="1" dirty="0">
                <a:latin typeface="Avenir Next" panose="020B0503020202020204" pitchFamily="34" charset="0"/>
              </a:rPr>
              <a:t>Active mobile-broadband subscriptions per 100 inhabitants, 2023 </a:t>
            </a:r>
            <a:br>
              <a:rPr lang="en-US" sz="2400" b="1" dirty="0">
                <a:latin typeface="Avenir Next" panose="020B0503020202020204" pitchFamily="34" charset="0"/>
              </a:rPr>
            </a:br>
            <a:r>
              <a:rPr lang="en-US" sz="2400" b="1" dirty="0">
                <a:latin typeface="Avenir Next" panose="020B0503020202020204" pitchFamily="34" charset="0"/>
              </a:rPr>
              <a:t>or latest year available</a:t>
            </a:r>
          </a:p>
        </p:txBody>
      </p:sp>
      <p:sp>
        <p:nvSpPr>
          <p:cNvPr id="11" name="Rectangle 10">
            <a:extLst>
              <a:ext uri="{FF2B5EF4-FFF2-40B4-BE49-F238E27FC236}">
                <a16:creationId xmlns:a16="http://schemas.microsoft.com/office/drawing/2014/main" id="{1AC10654-DC59-A1F8-68A7-66942B8A4980}"/>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a:extLst>
              <a:ext uri="{FF2B5EF4-FFF2-40B4-BE49-F238E27FC236}">
                <a16:creationId xmlns:a16="http://schemas.microsoft.com/office/drawing/2014/main" id="{428181D4-17A7-0437-6355-A7682C67BCF7}"/>
              </a:ext>
            </a:extLst>
          </p:cNvPr>
          <p:cNvPicPr>
            <a:picLocks noChangeAspect="1"/>
          </p:cNvPicPr>
          <p:nvPr/>
        </p:nvPicPr>
        <p:blipFill>
          <a:blip r:embed="rId3"/>
          <a:stretch>
            <a:fillRect/>
          </a:stretch>
        </p:blipFill>
        <p:spPr>
          <a:xfrm>
            <a:off x="698495" y="1056597"/>
            <a:ext cx="10248256" cy="5186548"/>
          </a:xfrm>
          <a:prstGeom prst="rect">
            <a:avLst/>
          </a:prstGeom>
        </p:spPr>
      </p:pic>
      <p:pic>
        <p:nvPicPr>
          <p:cNvPr id="5" name="Picture 2">
            <a:extLst>
              <a:ext uri="{FF2B5EF4-FFF2-40B4-BE49-F238E27FC236}">
                <a16:creationId xmlns:a16="http://schemas.microsoft.com/office/drawing/2014/main" id="{2843B0F0-41A4-62D3-CFB7-245F858F6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9723" y="66834"/>
            <a:ext cx="1132297" cy="1601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92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784B7-6AAF-42D2-E207-69EF351DC5C2}"/>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9F6099B7-A41F-5976-619D-9C0279FEA0DD}"/>
              </a:ext>
            </a:extLst>
          </p:cNvPr>
          <p:cNvSpPr txBox="1">
            <a:spLocks/>
          </p:cNvSpPr>
          <p:nvPr/>
        </p:nvSpPr>
        <p:spPr>
          <a:xfrm>
            <a:off x="760980" y="293222"/>
            <a:ext cx="11262854"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GB" sz="2400" b="1" dirty="0">
                <a:latin typeface="Avenir Next" panose="020B0503020202020204" pitchFamily="34" charset="0"/>
              </a:rPr>
              <a:t>Fixed-broadband subscriptions per 100 inhabitants, 2023 or latest year available</a:t>
            </a:r>
            <a:endParaRPr lang="en-US" sz="2400" b="1" dirty="0">
              <a:latin typeface="Avenir Next" panose="020B0503020202020204" pitchFamily="34" charset="0"/>
            </a:endParaRPr>
          </a:p>
        </p:txBody>
      </p:sp>
      <p:sp>
        <p:nvSpPr>
          <p:cNvPr id="11" name="Rectangle 10">
            <a:extLst>
              <a:ext uri="{FF2B5EF4-FFF2-40B4-BE49-F238E27FC236}">
                <a16:creationId xmlns:a16="http://schemas.microsoft.com/office/drawing/2014/main" id="{F82AA2F7-2FA1-A03B-BCC3-FD34292B1E0F}"/>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a:extLst>
              <a:ext uri="{FF2B5EF4-FFF2-40B4-BE49-F238E27FC236}">
                <a16:creationId xmlns:a16="http://schemas.microsoft.com/office/drawing/2014/main" id="{7647595D-A258-1F35-C48B-AB2D697669D3}"/>
              </a:ext>
            </a:extLst>
          </p:cNvPr>
          <p:cNvPicPr>
            <a:picLocks noChangeAspect="1"/>
          </p:cNvPicPr>
          <p:nvPr/>
        </p:nvPicPr>
        <p:blipFill>
          <a:blip r:embed="rId3"/>
          <a:srcRect t="8570"/>
          <a:stretch/>
        </p:blipFill>
        <p:spPr>
          <a:xfrm>
            <a:off x="1350335" y="1055230"/>
            <a:ext cx="9127165" cy="4997907"/>
          </a:xfrm>
          <a:prstGeom prst="rect">
            <a:avLst/>
          </a:prstGeom>
        </p:spPr>
      </p:pic>
    </p:spTree>
    <p:extLst>
      <p:ext uri="{BB962C8B-B14F-4D97-AF65-F5344CB8AC3E}">
        <p14:creationId xmlns:p14="http://schemas.microsoft.com/office/powerpoint/2010/main" val="402675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1D79-894C-9DE6-804F-28DB14D47076}"/>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0ACE521F-EAF4-9AF8-32B4-B525FEA8D943}"/>
              </a:ext>
            </a:extLst>
          </p:cNvPr>
          <p:cNvSpPr txBox="1">
            <a:spLocks/>
          </p:cNvSpPr>
          <p:nvPr/>
        </p:nvSpPr>
        <p:spPr>
          <a:xfrm>
            <a:off x="760980" y="293222"/>
            <a:ext cx="10670037"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2400" b="1" dirty="0">
                <a:latin typeface="Avenir Next" panose="020B0503020202020204" pitchFamily="34" charset="0"/>
              </a:rPr>
              <a:t>National broadband plans</a:t>
            </a:r>
          </a:p>
        </p:txBody>
      </p:sp>
      <p:grpSp>
        <p:nvGrpSpPr>
          <p:cNvPr id="10" name="Group 9">
            <a:extLst>
              <a:ext uri="{FF2B5EF4-FFF2-40B4-BE49-F238E27FC236}">
                <a16:creationId xmlns:a16="http://schemas.microsoft.com/office/drawing/2014/main" id="{38693F30-F694-8F12-A4C4-BF0D6657EC62}"/>
              </a:ext>
            </a:extLst>
          </p:cNvPr>
          <p:cNvGrpSpPr/>
          <p:nvPr/>
        </p:nvGrpSpPr>
        <p:grpSpPr>
          <a:xfrm>
            <a:off x="539569" y="1056597"/>
            <a:ext cx="7647500" cy="4433654"/>
            <a:chOff x="2054087" y="1719251"/>
            <a:chExt cx="7928112" cy="4294143"/>
          </a:xfrm>
        </p:grpSpPr>
        <p:pic>
          <p:nvPicPr>
            <p:cNvPr id="5" name="Picture 4" descr="A screenshot of a graph&#10;&#10;AI-generated content may be incorrect.">
              <a:extLst>
                <a:ext uri="{FF2B5EF4-FFF2-40B4-BE49-F238E27FC236}">
                  <a16:creationId xmlns:a16="http://schemas.microsoft.com/office/drawing/2014/main" id="{DDDA5275-4E04-8674-BD1F-4E3EB1BAE79F}"/>
                </a:ext>
              </a:extLst>
            </p:cNvPr>
            <p:cNvPicPr>
              <a:picLocks noChangeAspect="1"/>
            </p:cNvPicPr>
            <p:nvPr/>
          </p:nvPicPr>
          <p:blipFill>
            <a:blip r:embed="rId3"/>
            <a:stretch>
              <a:fillRect/>
            </a:stretch>
          </p:blipFill>
          <p:spPr>
            <a:xfrm>
              <a:off x="2209799" y="1719251"/>
              <a:ext cx="7772400" cy="4294143"/>
            </a:xfrm>
            <a:prstGeom prst="rect">
              <a:avLst/>
            </a:prstGeom>
          </p:spPr>
        </p:pic>
        <p:sp>
          <p:nvSpPr>
            <p:cNvPr id="7" name="Rectangle 6">
              <a:extLst>
                <a:ext uri="{FF2B5EF4-FFF2-40B4-BE49-F238E27FC236}">
                  <a16:creationId xmlns:a16="http://schemas.microsoft.com/office/drawing/2014/main" id="{D48C60FF-E1FE-C3E7-E056-786988C9E80A}"/>
                </a:ext>
              </a:extLst>
            </p:cNvPr>
            <p:cNvSpPr/>
            <p:nvPr/>
          </p:nvSpPr>
          <p:spPr>
            <a:xfrm>
              <a:off x="2054087" y="4346713"/>
              <a:ext cx="7928112" cy="556592"/>
            </a:xfrm>
            <a:prstGeom prst="rect">
              <a:avLst/>
            </a:prstGeom>
            <a:noFill/>
            <a:ln>
              <a:solidFill>
                <a:srgbClr val="459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1" name="Rectangle 10">
            <a:extLst>
              <a:ext uri="{FF2B5EF4-FFF2-40B4-BE49-F238E27FC236}">
                <a16:creationId xmlns:a16="http://schemas.microsoft.com/office/drawing/2014/main" id="{33213462-BCA9-E931-3448-510E087B49FA}"/>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TextBox 7">
            <a:extLst>
              <a:ext uri="{FF2B5EF4-FFF2-40B4-BE49-F238E27FC236}">
                <a16:creationId xmlns:a16="http://schemas.microsoft.com/office/drawing/2014/main" id="{FDE72563-D631-37FD-BB48-0496C0FE4303}"/>
              </a:ext>
            </a:extLst>
          </p:cNvPr>
          <p:cNvSpPr txBox="1"/>
          <p:nvPr/>
        </p:nvSpPr>
        <p:spPr>
          <a:xfrm>
            <a:off x="8387775" y="457268"/>
            <a:ext cx="3741774" cy="5632311"/>
          </a:xfrm>
          <a:prstGeom prst="rect">
            <a:avLst/>
          </a:prstGeom>
          <a:noFill/>
        </p:spPr>
        <p:txBody>
          <a:bodyPr wrap="square">
            <a:spAutoFit/>
          </a:bodyPr>
          <a:lstStyle/>
          <a:p>
            <a:r>
              <a:rPr lang="en-GB" sz="2400" b="0" i="0" dirty="0">
                <a:solidFill>
                  <a:srgbClr val="000000"/>
                </a:solidFill>
                <a:effectLst/>
                <a:latin typeface="Inter"/>
              </a:rPr>
              <a:t>As of October 2023, all EU member states were required to have national broadband plans or strategies in place to promote high-speed internet access and improve digital infrastructure.</a:t>
            </a:r>
          </a:p>
          <a:p>
            <a:r>
              <a:rPr lang="en-GB" sz="2400" b="0" i="0" dirty="0">
                <a:solidFill>
                  <a:srgbClr val="000000"/>
                </a:solidFill>
                <a:effectLst/>
                <a:latin typeface="Inter"/>
              </a:rPr>
              <a:t> </a:t>
            </a:r>
          </a:p>
          <a:p>
            <a:r>
              <a:rPr lang="en-GB" sz="2400" b="0" i="0" dirty="0">
                <a:solidFill>
                  <a:srgbClr val="000000"/>
                </a:solidFill>
                <a:effectLst/>
                <a:latin typeface="Inter"/>
              </a:rPr>
              <a:t>This requirement was part of the European Union's Digital Agenda aimed at achieving widespread broadband coverage by 2025.</a:t>
            </a:r>
            <a:endParaRPr lang="pl-PL" sz="2400" dirty="0"/>
          </a:p>
        </p:txBody>
      </p:sp>
    </p:spTree>
    <p:extLst>
      <p:ext uri="{BB962C8B-B14F-4D97-AF65-F5344CB8AC3E}">
        <p14:creationId xmlns:p14="http://schemas.microsoft.com/office/powerpoint/2010/main" val="78201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4EFB-7310-4491-B2A2-80524F972AF3}"/>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2DF0FF66-4F58-E41E-8A7D-430332B01400}"/>
              </a:ext>
            </a:extLst>
          </p:cNvPr>
          <p:cNvSpPr txBox="1">
            <a:spLocks/>
          </p:cNvSpPr>
          <p:nvPr/>
        </p:nvSpPr>
        <p:spPr>
          <a:xfrm>
            <a:off x="760980" y="293222"/>
            <a:ext cx="10670037" cy="7633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2400" b="1" dirty="0">
                <a:latin typeface="Avenir Next" panose="020B0503020202020204" pitchFamily="34" charset="0"/>
              </a:rPr>
              <a:t>Mapping of the infrastructure</a:t>
            </a:r>
          </a:p>
        </p:txBody>
      </p:sp>
      <p:sp>
        <p:nvSpPr>
          <p:cNvPr id="11" name="Rectangle 10">
            <a:extLst>
              <a:ext uri="{FF2B5EF4-FFF2-40B4-BE49-F238E27FC236}">
                <a16:creationId xmlns:a16="http://schemas.microsoft.com/office/drawing/2014/main" id="{689CCC22-47F6-AF52-AA65-4E851A923D3C}"/>
              </a:ext>
            </a:extLst>
          </p:cNvPr>
          <p:cNvSpPr/>
          <p:nvPr/>
        </p:nvSpPr>
        <p:spPr>
          <a:xfrm>
            <a:off x="0" y="6400800"/>
            <a:ext cx="12192000" cy="457200"/>
          </a:xfrm>
          <a:prstGeom prst="rect">
            <a:avLst/>
          </a:prstGeom>
          <a:solidFill>
            <a:srgbClr val="00A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a:extLst>
              <a:ext uri="{FF2B5EF4-FFF2-40B4-BE49-F238E27FC236}">
                <a16:creationId xmlns:a16="http://schemas.microsoft.com/office/drawing/2014/main" id="{00C989D3-7245-1A67-9B03-A776AAE0C2B5}"/>
              </a:ext>
            </a:extLst>
          </p:cNvPr>
          <p:cNvPicPr>
            <a:picLocks noChangeAspect="1"/>
          </p:cNvPicPr>
          <p:nvPr/>
        </p:nvPicPr>
        <p:blipFill>
          <a:blip r:embed="rId3"/>
          <a:stretch>
            <a:fillRect/>
          </a:stretch>
        </p:blipFill>
        <p:spPr>
          <a:xfrm>
            <a:off x="8192809" y="187766"/>
            <a:ext cx="3786541" cy="2226153"/>
          </a:xfrm>
          <a:prstGeom prst="rect">
            <a:avLst/>
          </a:prstGeom>
        </p:spPr>
      </p:pic>
      <p:sp>
        <p:nvSpPr>
          <p:cNvPr id="8" name="TextBox 7">
            <a:extLst>
              <a:ext uri="{FF2B5EF4-FFF2-40B4-BE49-F238E27FC236}">
                <a16:creationId xmlns:a16="http://schemas.microsoft.com/office/drawing/2014/main" id="{0139A864-C36C-B48A-4FBE-47E0E431DCED}"/>
              </a:ext>
            </a:extLst>
          </p:cNvPr>
          <p:cNvSpPr txBox="1"/>
          <p:nvPr/>
        </p:nvSpPr>
        <p:spPr>
          <a:xfrm>
            <a:off x="8192808" y="2612275"/>
            <a:ext cx="3999192" cy="3170099"/>
          </a:xfrm>
          <a:prstGeom prst="rect">
            <a:avLst/>
          </a:prstGeom>
          <a:noFill/>
        </p:spPr>
        <p:txBody>
          <a:bodyPr wrap="square">
            <a:spAutoFit/>
          </a:bodyPr>
          <a:lstStyle/>
          <a:p>
            <a:r>
              <a:rPr lang="pl-PL" sz="2000" dirty="0"/>
              <a:t>As of 2023, </a:t>
            </a:r>
            <a:r>
              <a:rPr lang="pl-PL" sz="2000" b="1" dirty="0"/>
              <a:t>61 per cent </a:t>
            </a:r>
            <a:r>
              <a:rPr lang="pl-PL" sz="2000" dirty="0"/>
              <a:t>of the population of the Europe region lived within 10 km of an optical fibre node. </a:t>
            </a:r>
            <a:endParaRPr lang="en-US" sz="2000" dirty="0"/>
          </a:p>
          <a:p>
            <a:endParaRPr lang="en-US" sz="2000" dirty="0"/>
          </a:p>
          <a:p>
            <a:r>
              <a:rPr lang="pl-PL" sz="2000" dirty="0"/>
              <a:t>Almost 9 of every 10 people </a:t>
            </a:r>
            <a:endParaRPr lang="en-US" sz="2000" dirty="0"/>
          </a:p>
          <a:p>
            <a:r>
              <a:rPr lang="pl-PL" sz="2000" dirty="0"/>
              <a:t>(</a:t>
            </a:r>
            <a:r>
              <a:rPr lang="pl-PL" sz="2000" b="1" dirty="0"/>
              <a:t>88 per cent</a:t>
            </a:r>
            <a:r>
              <a:rPr lang="pl-PL" sz="2000" dirty="0"/>
              <a:t>) lived within </a:t>
            </a:r>
            <a:r>
              <a:rPr lang="pl-PL" sz="2000" b="1" dirty="0"/>
              <a:t>25 km</a:t>
            </a:r>
            <a:r>
              <a:rPr lang="pl-PL" sz="2000" dirty="0"/>
              <a:t>, </a:t>
            </a:r>
            <a:br>
              <a:rPr lang="en-US" sz="2000" dirty="0"/>
            </a:br>
            <a:r>
              <a:rPr lang="pl-PL" sz="2000" b="1" dirty="0"/>
              <a:t>97 per cent </a:t>
            </a:r>
            <a:r>
              <a:rPr lang="pl-PL" sz="2000" dirty="0"/>
              <a:t>within </a:t>
            </a:r>
            <a:r>
              <a:rPr lang="pl-PL" sz="2000" b="1" dirty="0"/>
              <a:t>50 km </a:t>
            </a:r>
            <a:r>
              <a:rPr lang="pl-PL" sz="2000" dirty="0"/>
              <a:t>and almost everyone within 100 km of a node.</a:t>
            </a:r>
          </a:p>
        </p:txBody>
      </p:sp>
      <p:pic>
        <p:nvPicPr>
          <p:cNvPr id="12" name="Picture 11">
            <a:extLst>
              <a:ext uri="{FF2B5EF4-FFF2-40B4-BE49-F238E27FC236}">
                <a16:creationId xmlns:a16="http://schemas.microsoft.com/office/drawing/2014/main" id="{76519675-4A75-7DE3-962E-CB48E355187F}"/>
              </a:ext>
            </a:extLst>
          </p:cNvPr>
          <p:cNvPicPr>
            <a:picLocks noChangeAspect="1"/>
          </p:cNvPicPr>
          <p:nvPr/>
        </p:nvPicPr>
        <p:blipFill>
          <a:blip r:embed="rId4"/>
          <a:stretch>
            <a:fillRect/>
          </a:stretch>
        </p:blipFill>
        <p:spPr>
          <a:xfrm>
            <a:off x="477894" y="910728"/>
            <a:ext cx="7526800" cy="5020502"/>
          </a:xfrm>
          <a:prstGeom prst="rect">
            <a:avLst/>
          </a:prstGeom>
        </p:spPr>
      </p:pic>
    </p:spTree>
    <p:extLst>
      <p:ext uri="{BB962C8B-B14F-4D97-AF65-F5344CB8AC3E}">
        <p14:creationId xmlns:p14="http://schemas.microsoft.com/office/powerpoint/2010/main" val="38126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B96F980CA0EC469711BDD8EB2984CE" ma:contentTypeVersion="18" ma:contentTypeDescription="Create a new document." ma:contentTypeScope="" ma:versionID="a5d55ff1fd74810a1d9de457f5c1c9c4">
  <xsd:schema xmlns:xsd="http://www.w3.org/2001/XMLSchema" xmlns:xs="http://www.w3.org/2001/XMLSchema" xmlns:p="http://schemas.microsoft.com/office/2006/metadata/properties" xmlns:ns2="1852a250-d143-4d1f-8398-96554ba0ccbc" xmlns:ns3="2070225d-f8cc-45f8-ade6-a00ef6a38cd3" xmlns:ns4="ad7bcb22-7a6b-4757-9a03-b66ef93c84c8" targetNamespace="http://schemas.microsoft.com/office/2006/metadata/properties" ma:root="true" ma:fieldsID="b431b779102b0fe2179cf437fe619f3b" ns2:_="" ns3:_="" ns4:_="">
    <xsd:import namespace="1852a250-d143-4d1f-8398-96554ba0ccbc"/>
    <xsd:import namespace="2070225d-f8cc-45f8-ade6-a00ef6a38cd3"/>
    <xsd:import namespace="ad7bcb22-7a6b-4757-9a03-b66ef93c84c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52a250-d143-4d1f-8398-96554ba0cc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e895586-ec57-4162-862b-4595312350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70225d-f8cc-45f8-ade6-a00ef6a38c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7bcb22-7a6b-4757-9a03-b66ef93c84c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970ca2d-b64c-43e5-acd5-e061bbbb590b}" ma:internalName="TaxCatchAll" ma:showField="CatchAllData" ma:web="ad7bcb22-7a6b-4757-9a03-b66ef93c84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d7bcb22-7a6b-4757-9a03-b66ef93c84c8" xsi:nil="true"/>
    <lcf76f155ced4ddcb4097134ff3c332f xmlns="1852a250-d143-4d1f-8398-96554ba0cc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84193E-970D-466C-BEC6-7D27D369B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52a250-d143-4d1f-8398-96554ba0ccbc"/>
    <ds:schemaRef ds:uri="2070225d-f8cc-45f8-ade6-a00ef6a38cd3"/>
    <ds:schemaRef ds:uri="ad7bcb22-7a6b-4757-9a03-b66ef93c8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7AE02B-B790-4263-907A-481DAAF67C8D}">
  <ds:schemaRefs>
    <ds:schemaRef ds:uri="http://schemas.microsoft.com/sharepoint/v3/contenttype/forms"/>
  </ds:schemaRefs>
</ds:datastoreItem>
</file>

<file path=customXml/itemProps3.xml><?xml version="1.0" encoding="utf-8"?>
<ds:datastoreItem xmlns:ds="http://schemas.openxmlformats.org/officeDocument/2006/customXml" ds:itemID="{482A4518-8BDD-45E7-9A18-76F36CD5EC8A}">
  <ds:schemaRefs>
    <ds:schemaRef ds:uri="http://purl.org/dc/dcmitype/"/>
    <ds:schemaRef ds:uri="2070225d-f8cc-45f8-ade6-a00ef6a38cd3"/>
    <ds:schemaRef ds:uri="http://purl.org/dc/terms/"/>
    <ds:schemaRef ds:uri="1852a250-d143-4d1f-8398-96554ba0ccbc"/>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ad7bcb22-7a6b-4757-9a03-b66ef93c84c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3699</TotalTime>
  <Words>1304</Words>
  <Application>Microsoft Office PowerPoint</Application>
  <PresentationFormat>Widescreen</PresentationFormat>
  <Paragraphs>113</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Aptos Display</vt:lpstr>
      <vt:lpstr>Arial</vt:lpstr>
      <vt:lpstr>Avenir Next</vt:lpstr>
      <vt:lpstr>Avenir Next LT Pro</vt:lpstr>
      <vt:lpstr>Avenir Next W1G Medium</vt:lpstr>
      <vt:lpstr>Avenir Nxt2 W1G</vt:lpstr>
      <vt:lpstr>Avenir Nxt2 W1G Demi</vt:lpstr>
      <vt:lpstr>Calibri</vt:lpstr>
      <vt:lpstr>Helvetica</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Isabella Rinaldi</dc:creator>
  <cp:lastModifiedBy>Ponder, Jaroslaw</cp:lastModifiedBy>
  <cp:revision>7</cp:revision>
  <dcterms:created xsi:type="dcterms:W3CDTF">2025-03-17T10:38:20Z</dcterms:created>
  <dcterms:modified xsi:type="dcterms:W3CDTF">2025-03-26T07:02:18Z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0x0101009CB96F980CA0EC469711BDD8EB2984CE</vt:lpwstr>
  </property>
  <property fmtid="{D5CDD505-2E9C-101B-9397-08002B2CF9AE}" pid="3" name="MediaServiceImageTags">
    <vt:lpwstr/>
  </property>
</Properties>
</file>