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3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32"/>
  </p:normalViewPr>
  <p:slideViewPr>
    <p:cSldViewPr snapToGrid="0">
      <p:cViewPr varScale="1">
        <p:scale>
          <a:sx n="97" d="100"/>
          <a:sy n="97" d="100"/>
        </p:scale>
        <p:origin x="124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DE9E-FECF-A195-CE64-61156F798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34F46-0E7F-5857-E800-30210FB92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33BD-5CDB-21EF-2BAD-B7016F3E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A78E-AFF0-E1A7-175B-F11A2D3B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6D1F6-DE87-3861-64A6-5D517ADF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61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D0A9-43BD-7C2A-42A1-AC3F57B0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61AB5-EE5C-EA03-30EE-F44531E5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1338-1BB2-7891-2CD3-DC9E10FD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C4BD-F8AC-1539-DAFF-85398463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1531-A2E3-C1D1-B2B2-5AFC4C5E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7361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72DA1-760F-610C-F495-0CDACD003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B1C63-6F67-A4FF-970A-202B2A511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94B3-AB84-2DAC-CFB0-5DB0D05B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66C3-0002-B723-62D0-B37B5DBA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248D-BD63-C220-B55E-F0CA97C2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559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242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2571-7BD2-443D-3623-35C64E6A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EFF7-38CA-BDF7-439D-34C227EF4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787D3-2534-4944-6B5B-B5F3C68E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52E6E-9451-7A2A-150F-EACFC380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B54F-5E06-B9CB-26FD-92841441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931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F83C-B06C-E3C2-278B-F4EFC4A7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5E20E-8DEF-E2AD-CD9C-EF1B9D325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75A6-0B1E-75D3-87FE-52B93191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1C4A-39F0-1EE6-E613-921E4636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B32D-B66A-60B2-102A-DF22CA1C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138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5ECF-D325-0ED3-365D-F46733F9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463F-07F9-0D12-A5B1-C297262C7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76C30-962D-8116-0422-4160D43D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72E69-6E6F-CBC9-975E-89020E4F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3F2E1-55FB-A573-F762-AC1CBA25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E124-8CD8-7E00-93A8-358D70A5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681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8B26-4773-00E2-D13F-0CB890CE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45D8-BADD-AE58-BF9E-50BDF8BC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D1C7-1249-34F2-CB28-CD5B0C08D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2AED6-C368-DF24-5875-CB0C9276B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ADA76-B10E-D41B-3B29-F4BFBB1A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08B8D-3ECC-152F-267B-98A1FDD1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D26A3-8D43-3F9A-2BE7-CB6DE1C8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B9517-30BF-0657-B507-487F3706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1155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906C-E220-D886-ADFA-B2A76755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96CDC-2702-6FD2-E665-31783EE4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8403B-C5DB-C8F7-3A6B-5D850CC2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6ED44-42E3-0BE2-B844-B9FF2E08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751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BE2DC-3B23-9D32-0FCF-16350A42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01517-9D84-D4A2-E253-438122FE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4E7A-7735-8555-6759-3CD5FD4B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070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25FF-A812-24FC-707B-0C994AB4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EBD6-9C19-AF67-A52A-C7B5768A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603CB-B7D4-C881-54BA-409F5D9D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22EA8-7DFD-79D5-A258-AC3A130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93CBF-F457-A566-6DEA-DDD02E15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24D1B-27C8-CCF2-0EEA-BC1C1A02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4786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53D6-D36A-3E7A-C854-3952325F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1D840-9133-A52E-4459-135CABBF3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8621E-047B-7BFB-70DF-A22652A17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308C9-F8F9-CE72-0992-E562457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21C9-2C6E-315E-935B-7F7B183B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66BC3-29BA-21E7-94DF-EE52956B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393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A739F-3624-AB61-DFDC-E56ABF00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29638-8119-577A-54AA-6B4C1B6F5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4C019-25CC-164F-0063-2311B37FD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F6860-0442-9849-A864-DAC822A6F433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BC88B-0F5E-E264-ED7A-097733C2D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582C-F7A4-CA82-0A24-B3591358D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3E2BE-54F3-9441-A304-B2D282689A4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594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48AC-F82B-EC59-D97B-EB25A882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62" y="1393016"/>
            <a:ext cx="10097364" cy="63590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EU Support to Africa’s National Broadband Mapping Systems (Africa-BB-Maps)</a:t>
            </a:r>
            <a:r>
              <a:rPr lang="en-IT" sz="4000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 </a:t>
            </a:r>
          </a:p>
        </p:txBody>
      </p:sp>
      <p:pic>
        <p:nvPicPr>
          <p:cNvPr id="3" name="Picture 2" descr="Event logo">
            <a:extLst>
              <a:ext uri="{FF2B5EF4-FFF2-40B4-BE49-F238E27FC236}">
                <a16:creationId xmlns:a16="http://schemas.microsoft.com/office/drawing/2014/main" id="{46563E8A-96D8-F6ED-B04B-10D5651A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19" y="2632121"/>
            <a:ext cx="6070836" cy="1586765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BA8F70-4918-60EF-C6A8-6FD35321CF7B}"/>
              </a:ext>
            </a:extLst>
          </p:cNvPr>
          <p:cNvSpPr txBox="1">
            <a:spLocks/>
          </p:cNvSpPr>
          <p:nvPr/>
        </p:nvSpPr>
        <p:spPr>
          <a:xfrm>
            <a:off x="70892" y="3884940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009DD8"/>
                </a:solidFill>
                <a:latin typeface="Avenir Book"/>
                <a:cs typeface="Calibri"/>
              </a:rPr>
              <a:t>26-27 March, Abidjan, Cote d'Ivoire</a:t>
            </a:r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61CB1EF-522A-4303-9EF8-B2A1A768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1742F-FB7C-197D-981D-5A26B45C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712"/>
            <a:ext cx="4705350" cy="47599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b="1">
                <a:latin typeface="Calibri"/>
                <a:ea typeface="+mn-lt"/>
                <a:cs typeface="+mn-lt"/>
              </a:rPr>
              <a:t>Project Management:</a:t>
            </a:r>
            <a:endParaRPr lang="en-US" sz="2200">
              <a:latin typeface="Calibri"/>
              <a:ea typeface="Calibri"/>
              <a:cs typeface="Calibri"/>
            </a:endParaRPr>
          </a:p>
          <a:p>
            <a:r>
              <a:rPr lang="en-US" sz="2200">
                <a:latin typeface="Calibri"/>
                <a:ea typeface="+mn-lt"/>
                <a:cs typeface="+mn-lt"/>
              </a:rPr>
              <a:t>ITU as the implementing agency, managing overall project execution.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b="1">
                <a:latin typeface="Calibri"/>
                <a:ea typeface="+mn-lt"/>
                <a:cs typeface="+mn-lt"/>
              </a:rPr>
              <a:t>ITU Expert Teams:</a:t>
            </a:r>
            <a:endParaRPr lang="en-US" sz="2200">
              <a:latin typeface="Calibri"/>
              <a:ea typeface="Calibri"/>
              <a:cs typeface="Calibri"/>
            </a:endParaRPr>
          </a:p>
          <a:p>
            <a:r>
              <a:rPr lang="en-US" sz="2200">
                <a:latin typeface="Calibri"/>
                <a:ea typeface="+mn-lt"/>
                <a:cs typeface="+mn-lt"/>
              </a:rPr>
              <a:t>Formation of 11 European expert teams and match making for each Sub-Saharan beneficiary country, composed  telecommunications engineers and legal policy advisors.</a:t>
            </a:r>
            <a:endParaRPr lang="en-US" sz="220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844C82-05FA-144C-1599-C12FFEB8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45" y="496930"/>
            <a:ext cx="6248400" cy="1325563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Implementation arrangements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10570A-DBD0-0583-1BF1-D9B97389B82C}"/>
              </a:ext>
            </a:extLst>
          </p:cNvPr>
          <p:cNvGraphicFramePr>
            <a:graphicFrameLocks noGrp="1"/>
          </p:cNvGraphicFramePr>
          <p:nvPr/>
        </p:nvGraphicFramePr>
        <p:xfrm>
          <a:off x="7686357" y="1325880"/>
          <a:ext cx="3057524" cy="392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8762">
                  <a:extLst>
                    <a:ext uri="{9D8B030D-6E8A-4147-A177-3AD203B41FA5}">
                      <a16:colId xmlns:a16="http://schemas.microsoft.com/office/drawing/2014/main" val="2996170462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18158228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1">
                          <a:effectLst/>
                          <a:latin typeface="Calibri"/>
                        </a:rPr>
                        <a:t>ITU Team</a:t>
                      </a:r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>
                          <a:effectLst/>
                          <a:latin typeface="Calibri"/>
                        </a:rPr>
                        <a:t>Beneficiary countries</a:t>
                      </a: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1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1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Cote d'Ivoire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7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2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Nigeria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7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3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Benin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1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06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4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Ethiopia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03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5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Kenya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79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6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Uganda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54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72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7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Botswana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54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8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Malawi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52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9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Zambia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80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10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Zimbabwe </a:t>
                      </a: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5961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rtl="0" fontAlgn="base"/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74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ITU Team 11 </a:t>
                      </a: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Burundi </a:t>
                      </a:r>
                      <a:endParaRPr lang="en-US" sz="11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59634"/>
                  </a:ext>
                </a:extLst>
              </a:tr>
            </a:tbl>
          </a:graphicData>
        </a:graphic>
      </p:graphicFrame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425C202-5D47-D086-D55B-8BA9E380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31A3C-3B35-F886-CFB7-ED709BE2FE22}"/>
              </a:ext>
            </a:extLst>
          </p:cNvPr>
          <p:cNvSpPr txBox="1"/>
          <p:nvPr/>
        </p:nvSpPr>
        <p:spPr>
          <a:xfrm>
            <a:off x="533743" y="470848"/>
            <a:ext cx="226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Timeline</a:t>
            </a:r>
            <a:endParaRPr lang="en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F31A0-F830-DECA-5601-E5B09E8D30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967" y="1209471"/>
            <a:ext cx="7854066" cy="5177681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57CFE0C-7CF8-FA86-ED3F-CC89E4C57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4571B-34CD-2EDB-8B4A-594E5F983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2AA1-D7E2-35AF-3E7E-912E12168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55" y="641692"/>
            <a:ext cx="10050685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effectLst/>
                <a:latin typeface="Aptos"/>
                <a:ea typeface="DengXian"/>
                <a:cs typeface="Times New Roman"/>
              </a:rPr>
              <a:t>EU Support to Africa’s National Broadband Mapping Systems</a:t>
            </a:r>
            <a:br>
              <a:rPr lang="en-US" sz="2800" b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b="1">
                <a:effectLst/>
                <a:latin typeface="Aptos"/>
                <a:ea typeface="DengXian"/>
                <a:cs typeface="Times New Roman"/>
              </a:rPr>
              <a:t>(</a:t>
            </a:r>
            <a:r>
              <a:rPr lang="en-US" sz="2800" b="1">
                <a:latin typeface="Aptos"/>
                <a:ea typeface="DengXian"/>
                <a:cs typeface="Times New Roman"/>
              </a:rPr>
              <a:t>Africa-BB-Maps</a:t>
            </a:r>
            <a:r>
              <a:rPr lang="en-US" sz="2800" b="1">
                <a:effectLst/>
                <a:latin typeface="Aptos"/>
                <a:ea typeface="DengXian"/>
                <a:cs typeface="Times New Roman"/>
              </a:rPr>
              <a:t>)</a:t>
            </a:r>
            <a:r>
              <a:rPr lang="en-IT" sz="2800" b="1">
                <a:effectLst/>
              </a:rPr>
              <a:t> </a:t>
            </a:r>
            <a:br>
              <a:rPr lang="en-IT" sz="2800" b="1">
                <a:effectLst/>
              </a:rPr>
            </a:br>
            <a:br>
              <a:rPr lang="en-IT" sz="2800" b="1">
                <a:effectLst/>
              </a:rPr>
            </a:br>
            <a:br>
              <a:rPr lang="en-IT" sz="2800" b="1">
                <a:effectLst/>
              </a:rPr>
            </a:br>
            <a:r>
              <a:rPr lang="en-IT" sz="2800" b="1">
                <a:effectLst/>
              </a:rPr>
              <a:t>Thank you, any question?</a:t>
            </a:r>
            <a:endParaRPr lang="en-IT" sz="2800" b="1"/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BFE6FDCB-73C2-FADF-1167-80DA9FAA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71" y="3555748"/>
            <a:ext cx="1718227" cy="189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074C0-932B-A9F2-94C4-5923C696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92" b="34416"/>
          <a:stretch/>
        </p:blipFill>
        <p:spPr>
          <a:xfrm>
            <a:off x="6027758" y="3747324"/>
            <a:ext cx="2730500" cy="1671841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40FA2EE-D3EA-07D2-43B1-EA8EA09A1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D272-145F-0F3F-0CF9-5A59085E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13" y="133212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9DD8"/>
                </a:solidFill>
                <a:latin typeface="Calibri"/>
                <a:cs typeface="Calibri"/>
              </a:rPr>
              <a:t>About </a:t>
            </a:r>
            <a:endParaRPr lang="en-US">
              <a:solidFill>
                <a:srgbClr val="009DD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9D768-2112-D072-1B74-25D3DCCD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03" y="1474666"/>
            <a:ext cx="3726766" cy="44376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200" b="1">
                <a:latin typeface="Calibri"/>
                <a:ea typeface="+mn-lt"/>
                <a:cs typeface="+mn-lt"/>
              </a:rPr>
              <a:t>The International Telecommunication Union (ITU)</a:t>
            </a:r>
            <a:r>
              <a:rPr lang="en-US" sz="2200">
                <a:latin typeface="Calibri"/>
                <a:ea typeface="+mn-lt"/>
                <a:cs typeface="+mn-lt"/>
              </a:rPr>
              <a:t> is a specialized agency of the United Nations responsible for information and communication technologies. </a:t>
            </a:r>
            <a:endParaRPr lang="en-US">
              <a:latin typeface="Calibri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200">
                <a:latin typeface="Calibri"/>
                <a:ea typeface="+mn-lt"/>
                <a:cs typeface="+mn-lt"/>
              </a:rPr>
              <a:t>Established in 1865 and is the oldest UN agency.</a:t>
            </a:r>
          </a:p>
          <a:p>
            <a:pPr marL="514350" indent="-514350">
              <a:buAutoNum type="arabicPeriod"/>
            </a:pPr>
            <a:r>
              <a:rPr lang="en-US" sz="2200">
                <a:latin typeface="Calibri"/>
              </a:rPr>
              <a:t>Structured around </a:t>
            </a:r>
            <a:r>
              <a:rPr lang="en-US" sz="2200" b="1">
                <a:solidFill>
                  <a:srgbClr val="009DD8"/>
                </a:solidFill>
                <a:latin typeface="Calibri"/>
              </a:rPr>
              <a:t>three sectors </a:t>
            </a:r>
            <a:r>
              <a:rPr lang="en-US" sz="2200">
                <a:latin typeface="Calibri"/>
              </a:rPr>
              <a:t>and the General Secretariat 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large city with many buildings and a body of water&#10;&#10;Description automatically generated">
            <a:extLst>
              <a:ext uri="{FF2B5EF4-FFF2-40B4-BE49-F238E27FC236}">
                <a16:creationId xmlns:a16="http://schemas.microsoft.com/office/drawing/2014/main" id="{8E8592FB-39CE-DF38-7B93-DFC54582C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5" t="-540" r="17465" b="720"/>
          <a:stretch/>
        </p:blipFill>
        <p:spPr>
          <a:xfrm>
            <a:off x="3858295" y="454445"/>
            <a:ext cx="7695198" cy="594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12554-3DB8-45E9-D80B-1B42787E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71" y="1168367"/>
            <a:ext cx="4824211" cy="2085012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215B60-4C6D-FB6C-8209-C430C626C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4564" y="300652"/>
            <a:ext cx="782834" cy="8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1699AD3-2765-A931-F790-DC1678B37901}"/>
              </a:ext>
            </a:extLst>
          </p:cNvPr>
          <p:cNvSpPr txBox="1"/>
          <p:nvPr/>
        </p:nvSpPr>
        <p:spPr>
          <a:xfrm>
            <a:off x="979672" y="1256270"/>
            <a:ext cx="10400270" cy="454110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ABF71-7D85-82F4-1A6F-A22831D3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795" y="148753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Overall Objective:</a:t>
            </a:r>
            <a:endParaRPr lang="en-US" b="1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2FD0E-0390-C1A2-3572-AC7F942E6A4D}"/>
              </a:ext>
            </a:extLst>
          </p:cNvPr>
          <p:cNvSpPr txBox="1"/>
          <p:nvPr/>
        </p:nvSpPr>
        <p:spPr>
          <a:xfrm>
            <a:off x="1619765" y="2494349"/>
            <a:ext cx="901425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highlight>
                  <a:srgbClr val="03B0F0"/>
                </a:highlight>
                <a:latin typeface="Calibri"/>
                <a:ea typeface="Calibri"/>
                <a:cs typeface="Calibri"/>
              </a:rPr>
              <a:t>Establish national broadband mapping systems in 11 beneficiary countries, capable of producing public available validated data.</a:t>
            </a:r>
            <a:br>
              <a:rPr lang="en-US" sz="2200">
                <a:latin typeface="Calibri"/>
                <a:ea typeface="Calibri"/>
                <a:cs typeface="Calibri"/>
              </a:rPr>
            </a:br>
            <a:endParaRPr lang="en-US">
              <a:solidFill>
                <a:srgbClr val="03B0F0"/>
              </a:solidFill>
            </a:endParaRPr>
          </a:p>
          <a:p>
            <a:r>
              <a:rPr lang="en-US" sz="2200" b="1">
                <a:solidFill>
                  <a:srgbClr val="03B0F0"/>
                </a:solidFill>
                <a:latin typeface="Calibri"/>
                <a:ea typeface="Calibri"/>
                <a:cs typeface="Calibri"/>
              </a:rPr>
              <a:t>Specific intervention:</a:t>
            </a:r>
          </a:p>
          <a:p>
            <a:r>
              <a:rPr lang="en-US" sz="2200">
                <a:latin typeface="Calibri"/>
                <a:ea typeface="Calibri"/>
                <a:cs typeface="Calibri"/>
              </a:rPr>
              <a:t>1. Policy and regulatory support to create a conducive environment.</a:t>
            </a:r>
            <a:endParaRPr lang="en-US">
              <a:latin typeface="Aptos" panose="020B0004020202020204"/>
              <a:ea typeface="Calibri"/>
              <a:cs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</a:rPr>
              <a:t>2. Promote open-source solutions and data practices.</a:t>
            </a:r>
            <a:endParaRPr lang="en-US">
              <a:latin typeface="Aptos" panose="020B0004020202020204"/>
              <a:ea typeface="Calibri"/>
              <a:cs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</a:rPr>
              <a:t>3. Provide technical support for installation, use, and maintenance of systems.</a:t>
            </a:r>
            <a:endParaRPr lang="en-US">
              <a:latin typeface="Aptos" panose="020B0004020202020204"/>
              <a:ea typeface="Calibri"/>
              <a:cs typeface="Calibri"/>
            </a:endParaRP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454FFFA-78CD-0A44-19C6-5CCA4A1B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FE8065-94DA-9E62-6234-DCB5BE72E901}"/>
              </a:ext>
            </a:extLst>
          </p:cNvPr>
          <p:cNvSpPr/>
          <p:nvPr/>
        </p:nvSpPr>
        <p:spPr>
          <a:xfrm>
            <a:off x="1700388" y="3025810"/>
            <a:ext cx="2037236" cy="806379"/>
          </a:xfrm>
          <a:prstGeom prst="roundRect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b="1">
                <a:solidFill>
                  <a:schemeClr val="bg1"/>
                </a:solidFill>
              </a:rPr>
              <a:t>€ 15 million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74D3F2-253E-45E2-1418-69086BE18877}"/>
              </a:ext>
            </a:extLst>
          </p:cNvPr>
          <p:cNvSpPr/>
          <p:nvPr/>
        </p:nvSpPr>
        <p:spPr>
          <a:xfrm>
            <a:off x="1700388" y="4886881"/>
            <a:ext cx="2037236" cy="806379"/>
          </a:xfrm>
          <a:prstGeom prst="roundRect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b="1">
                <a:solidFill>
                  <a:schemeClr val="bg1"/>
                </a:solidFill>
              </a:rPr>
              <a:t>48 months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83CC57-06FF-45F6-2A45-B398B0BCC054}"/>
              </a:ext>
            </a:extLst>
          </p:cNvPr>
          <p:cNvSpPr/>
          <p:nvPr/>
        </p:nvSpPr>
        <p:spPr>
          <a:xfrm>
            <a:off x="1700388" y="1164740"/>
            <a:ext cx="2037236" cy="806379"/>
          </a:xfrm>
          <a:prstGeom prst="roundRect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b="1">
                <a:solidFill>
                  <a:schemeClr val="bg1"/>
                </a:solidFill>
              </a:rPr>
              <a:t>11 countries</a:t>
            </a:r>
          </a:p>
        </p:txBody>
      </p:sp>
      <p:pic>
        <p:nvPicPr>
          <p:cNvPr id="3" name="Picture 2" descr="A map of africa with blue and black countries/regions&#10;&#10;Description automatically generated">
            <a:extLst>
              <a:ext uri="{FF2B5EF4-FFF2-40B4-BE49-F238E27FC236}">
                <a16:creationId xmlns:a16="http://schemas.microsoft.com/office/drawing/2014/main" id="{24FF97DB-343C-C55F-AED6-C4F167A5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34" r="8485"/>
          <a:stretch/>
        </p:blipFill>
        <p:spPr>
          <a:xfrm>
            <a:off x="5592902" y="489167"/>
            <a:ext cx="5002306" cy="5879666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4602DE7-27CF-1D9E-895E-CC857678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0798-DC5F-DF5F-073C-7CB2FB77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4246"/>
            <a:ext cx="4507948" cy="1185153"/>
          </a:xfrm>
        </p:spPr>
        <p:txBody>
          <a:bodyPr/>
          <a:lstStyle/>
          <a:p>
            <a:r>
              <a:rPr lang="en-US" b="1">
                <a:solidFill>
                  <a:srgbClr val="009DD8"/>
                </a:solidFill>
                <a:latin typeface="Calibri"/>
                <a:ea typeface="+mj-lt"/>
                <a:cs typeface="+mj-lt"/>
              </a:rPr>
              <a:t>Countries in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11F86-5CB0-18A4-3699-7C7443829A0F}"/>
              </a:ext>
            </a:extLst>
          </p:cNvPr>
          <p:cNvSpPr txBox="1"/>
          <p:nvPr/>
        </p:nvSpPr>
        <p:spPr>
          <a:xfrm>
            <a:off x="3007058" y="1999532"/>
            <a:ext cx="391855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latin typeface="Calibri"/>
                <a:ea typeface="Calibri"/>
                <a:cs typeface="Segoe UI"/>
              </a:rPr>
              <a:t>Expressed needs for support in broadband  mapping.​  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latin typeface="Calibri"/>
              <a:ea typeface="Calibri"/>
              <a:cs typeface="Segoe UI"/>
            </a:endParaRPr>
          </a:p>
          <a:p>
            <a:pPr marL="342900" indent="-342900">
              <a:buAutoNum type="arabicPeriod"/>
            </a:pPr>
            <a:r>
              <a:rPr lang="en-US">
                <a:latin typeface="Calibri"/>
                <a:ea typeface="Calibri"/>
                <a:cs typeface="Segoe UI"/>
              </a:rPr>
              <a:t>Level of maturity in implementing mapping systems. ​ </a:t>
            </a:r>
          </a:p>
          <a:p>
            <a:pPr marL="342900" indent="-342900">
              <a:buAutoNum type="arabicPeriod"/>
            </a:pPr>
            <a:endParaRPr lang="en-US">
              <a:latin typeface="Calibri"/>
              <a:ea typeface="Calibri"/>
              <a:cs typeface="Segoe UI"/>
            </a:endParaRPr>
          </a:p>
          <a:p>
            <a:pPr marL="342900" indent="-342900">
              <a:buAutoNum type="arabicPeriod"/>
            </a:pPr>
            <a:r>
              <a:rPr lang="en-US">
                <a:latin typeface="Calibri"/>
                <a:ea typeface="Calibri"/>
                <a:cs typeface="Segoe UI"/>
              </a:rPr>
              <a:t>Geographical and linguistic distribution across Sub-Saharan Africa.​</a:t>
            </a:r>
          </a:p>
          <a:p>
            <a:pPr marL="342900" indent="-342900">
              <a:buAutoNum type="arabicPeriod"/>
            </a:pPr>
            <a:endParaRPr lang="en-US">
              <a:latin typeface="Calibri"/>
              <a:ea typeface="Calibri"/>
              <a:cs typeface="Segoe UI"/>
            </a:endParaRPr>
          </a:p>
          <a:p>
            <a:pPr marL="342900" indent="-342900">
              <a:buAutoNum type="arabicPeriod"/>
            </a:pPr>
            <a:r>
              <a:rPr lang="en-US">
                <a:latin typeface="Calibri"/>
                <a:ea typeface="Calibri"/>
                <a:cs typeface="Segoe UI"/>
              </a:rPr>
              <a:t>Alignment with Global Gateway connectivity investment priorities.​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C01BEC-E6D3-5610-62A9-05E1349A8DFD}"/>
              </a:ext>
            </a:extLst>
          </p:cNvPr>
          <p:cNvGraphicFramePr>
            <a:graphicFrameLocks noGrp="1"/>
          </p:cNvGraphicFramePr>
          <p:nvPr/>
        </p:nvGraphicFramePr>
        <p:xfrm>
          <a:off x="410210" y="1186280"/>
          <a:ext cx="2420620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0620">
                  <a:extLst>
                    <a:ext uri="{9D8B030D-6E8A-4147-A177-3AD203B41FA5}">
                      <a16:colId xmlns:a16="http://schemas.microsoft.com/office/drawing/2014/main" val="945863374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Calibri"/>
                        </a:rPr>
                        <a:t>West Africa Region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07213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Cote d'Ivoire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5825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Nigeria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7447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Benin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0373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Calibri"/>
                        </a:rPr>
                        <a:t>East Africa Region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0811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Ethiopia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0851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Kenya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2189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Uganda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6691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Calibri"/>
                        </a:rPr>
                        <a:t>Southern Africa Region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0656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Botswana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0091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Malawi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0866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Zambia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8716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Zimbabwe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3244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effectLst/>
                          <a:latin typeface="Calibri"/>
                        </a:rPr>
                        <a:t>Central Africa Region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656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  <a:latin typeface="Calibri"/>
                        </a:rPr>
                        <a:t>Burundi</a:t>
                      </a:r>
                      <a:r>
                        <a:rPr lang="en-US" sz="1600">
                          <a:solidFill>
                            <a:srgbClr val="D13438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57150" marR="571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067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6D2166D-D257-0EF1-D2CE-191D953B381C}"/>
              </a:ext>
            </a:extLst>
          </p:cNvPr>
          <p:cNvSpPr txBox="1">
            <a:spLocks/>
          </p:cNvSpPr>
          <p:nvPr/>
        </p:nvSpPr>
        <p:spPr>
          <a:xfrm>
            <a:off x="3180080" y="1411164"/>
            <a:ext cx="2140668" cy="5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DD8"/>
                </a:solidFill>
                <a:latin typeface="Calibri"/>
                <a:ea typeface="+mj-lt"/>
                <a:cs typeface="+mj-lt"/>
              </a:rPr>
              <a:t>Criteria</a:t>
            </a:r>
          </a:p>
        </p:txBody>
      </p:sp>
      <p:pic>
        <p:nvPicPr>
          <p:cNvPr id="4" name="Picture 3" descr="A map of africa with blue and black countries/regions&#10;&#10;Description automatically generated">
            <a:extLst>
              <a:ext uri="{FF2B5EF4-FFF2-40B4-BE49-F238E27FC236}">
                <a16:creationId xmlns:a16="http://schemas.microsoft.com/office/drawing/2014/main" id="{4E36C234-8D7B-C7C1-2456-DD66E697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34" r="8485"/>
          <a:stretch/>
        </p:blipFill>
        <p:spPr>
          <a:xfrm>
            <a:off x="6611473" y="489167"/>
            <a:ext cx="5002306" cy="5879666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7FEF00A-19A5-C678-4427-7088ECB7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2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613AFE-F443-7438-DF71-5A3763DDE911}"/>
              </a:ext>
            </a:extLst>
          </p:cNvPr>
          <p:cNvSpPr txBox="1">
            <a:spLocks/>
          </p:cNvSpPr>
          <p:nvPr/>
        </p:nvSpPr>
        <p:spPr>
          <a:xfrm>
            <a:off x="531261" y="435458"/>
            <a:ext cx="5264868" cy="77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Main Stakeholders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4027C-E258-8BB2-0B20-1F5BE0046183}"/>
              </a:ext>
            </a:extLst>
          </p:cNvPr>
          <p:cNvSpPr txBox="1"/>
          <p:nvPr/>
        </p:nvSpPr>
        <p:spPr>
          <a:xfrm>
            <a:off x="531261" y="1241525"/>
            <a:ext cx="1107838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ea typeface="+mn-lt"/>
                <a:cs typeface="+mn-lt"/>
              </a:rPr>
              <a:t>1. ITU</a:t>
            </a:r>
            <a:endParaRPr lang="en-US" b="1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+mn-lt"/>
                <a:cs typeface="+mn-lt"/>
              </a:rPr>
              <a:t>   </a:t>
            </a:r>
            <a:r>
              <a:rPr lang="en-US" b="1">
                <a:latin typeface="Calibri"/>
                <a:ea typeface="+mn-lt"/>
                <a:cs typeface="+mn-lt"/>
              </a:rPr>
              <a:t>- Role:</a:t>
            </a:r>
            <a:r>
              <a:rPr lang="en-US">
                <a:latin typeface="Calibri"/>
                <a:ea typeface="+mn-lt"/>
                <a:cs typeface="+mn-lt"/>
              </a:rPr>
              <a:t> Implementing agency for the broadband mapping project.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+mn-lt"/>
                <a:cs typeface="+mn-lt"/>
              </a:rPr>
              <a:t>  </a:t>
            </a:r>
            <a:r>
              <a:rPr lang="en-US" b="1">
                <a:latin typeface="Calibri"/>
                <a:ea typeface="+mn-lt"/>
                <a:cs typeface="+mn-lt"/>
              </a:rPr>
              <a:t> - Responsibility</a:t>
            </a:r>
            <a:r>
              <a:rPr lang="en-US">
                <a:latin typeface="Calibri"/>
                <a:ea typeface="+mn-lt"/>
                <a:cs typeface="+mn-lt"/>
              </a:rPr>
              <a:t>: Provides technical expertise and oversees project implementation and coordination.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b="1">
                <a:latin typeface="Calibri"/>
                <a:ea typeface="+mn-lt"/>
                <a:cs typeface="+mn-lt"/>
              </a:rPr>
              <a:t>2. EC</a:t>
            </a:r>
          </a:p>
          <a:p>
            <a:r>
              <a:rPr lang="en-US">
                <a:latin typeface="Calibri"/>
                <a:ea typeface="+mn-lt"/>
                <a:cs typeface="+mn-lt"/>
              </a:rPr>
              <a:t>   - </a:t>
            </a:r>
            <a:r>
              <a:rPr lang="en-US" b="1">
                <a:latin typeface="Calibri"/>
                <a:ea typeface="+mn-lt"/>
                <a:cs typeface="+mn-lt"/>
              </a:rPr>
              <a:t>Role</a:t>
            </a:r>
            <a:r>
              <a:rPr lang="en-US">
                <a:latin typeface="Calibri"/>
                <a:ea typeface="+mn-lt"/>
                <a:cs typeface="+mn-lt"/>
              </a:rPr>
              <a:t>: Provides funding and strategic oversight for the projects.</a:t>
            </a:r>
          </a:p>
          <a:p>
            <a:r>
              <a:rPr lang="en-US">
                <a:latin typeface="Calibri"/>
                <a:ea typeface="+mn-lt"/>
                <a:cs typeface="+mn-lt"/>
              </a:rPr>
              <a:t>   - </a:t>
            </a:r>
            <a:r>
              <a:rPr lang="en-US" b="1">
                <a:latin typeface="Calibri"/>
                <a:ea typeface="+mn-lt"/>
                <a:cs typeface="+mn-lt"/>
              </a:rPr>
              <a:t>Responsibility</a:t>
            </a:r>
            <a:r>
              <a:rPr lang="en-US">
                <a:latin typeface="Calibri"/>
                <a:ea typeface="+mn-lt"/>
                <a:cs typeface="+mn-lt"/>
              </a:rPr>
              <a:t>: Ensures the projects align with broader regional development goals.</a:t>
            </a:r>
            <a:endParaRPr lang="en-US">
              <a:latin typeface="Calibri"/>
              <a:cs typeface="Calibri"/>
            </a:endParaRPr>
          </a:p>
          <a:p>
            <a:endParaRPr lang="en-US" b="1">
              <a:latin typeface="Calibri"/>
              <a:ea typeface="Calibri"/>
              <a:cs typeface="Calibri"/>
            </a:endParaRPr>
          </a:p>
          <a:p>
            <a:r>
              <a:rPr lang="en-US" b="1">
                <a:latin typeface="Calibri"/>
                <a:ea typeface="+mn-lt"/>
                <a:cs typeface="+mn-lt"/>
              </a:rPr>
              <a:t>3. National Regulatory Authorities (NRAs)</a:t>
            </a:r>
            <a:endParaRPr lang="en-US" b="1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+mn-lt"/>
                <a:cs typeface="+mn-lt"/>
              </a:rPr>
              <a:t>   - </a:t>
            </a:r>
            <a:r>
              <a:rPr lang="en-US" b="1">
                <a:latin typeface="Calibri"/>
                <a:ea typeface="+mn-lt"/>
                <a:cs typeface="+mn-lt"/>
              </a:rPr>
              <a:t>Role</a:t>
            </a:r>
            <a:r>
              <a:rPr lang="en-US">
                <a:latin typeface="Calibri"/>
                <a:ea typeface="+mn-lt"/>
                <a:cs typeface="+mn-lt"/>
              </a:rPr>
              <a:t>: Beneficiaries of the projects.</a:t>
            </a:r>
          </a:p>
          <a:p>
            <a:r>
              <a:rPr lang="en-US">
                <a:latin typeface="Calibri"/>
                <a:ea typeface="+mn-lt"/>
                <a:cs typeface="+mn-lt"/>
              </a:rPr>
              <a:t>   - </a:t>
            </a:r>
            <a:r>
              <a:rPr lang="en-US" b="1">
                <a:latin typeface="Calibri"/>
                <a:ea typeface="+mn-lt"/>
                <a:cs typeface="+mn-lt"/>
              </a:rPr>
              <a:t>Responsibility:</a:t>
            </a:r>
            <a:r>
              <a:rPr lang="en-US">
                <a:latin typeface="Calibri"/>
                <a:ea typeface="+mn-lt"/>
                <a:cs typeface="+mn-lt"/>
              </a:rPr>
              <a:t> Participate in capacity-building activities and implement regulatory changes.</a:t>
            </a:r>
          </a:p>
          <a:p>
            <a:endParaRPr lang="en-US">
              <a:latin typeface="Calibri"/>
              <a:ea typeface="+mn-lt"/>
              <a:cs typeface="+mn-lt"/>
            </a:endParaRPr>
          </a:p>
          <a:p>
            <a:r>
              <a:rPr lang="en-US" b="1">
                <a:latin typeface="Calibri"/>
                <a:ea typeface="+mn-lt"/>
                <a:cs typeface="+mn-lt"/>
              </a:rPr>
              <a:t>4. EU Delegations: </a:t>
            </a:r>
          </a:p>
          <a:p>
            <a:pPr marL="285750" indent="-285750">
              <a:buFont typeface="Calibri"/>
              <a:buChar char="-"/>
            </a:pPr>
            <a:r>
              <a:rPr lang="en-US" b="1">
                <a:latin typeface="Calibri"/>
                <a:ea typeface="+mn-lt"/>
                <a:cs typeface="+mn-lt"/>
              </a:rPr>
              <a:t>Role</a:t>
            </a:r>
            <a:r>
              <a:rPr lang="en-US">
                <a:latin typeface="Calibri"/>
                <a:ea typeface="+mn-lt"/>
                <a:cs typeface="+mn-lt"/>
              </a:rPr>
              <a:t>: Participate in events, workshops, and communication efforts; consult with stakeholders and leverage DEL  resources to support implementation.</a:t>
            </a:r>
            <a:endParaRPr lang="en-US">
              <a:latin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b="1">
                <a:latin typeface="Calibri"/>
                <a:ea typeface="+mn-lt"/>
                <a:cs typeface="+mn-lt"/>
              </a:rPr>
              <a:t>Responsibilities: </a:t>
            </a:r>
            <a:r>
              <a:rPr lang="en-US">
                <a:latin typeface="Calibri"/>
                <a:ea typeface="+mn-lt"/>
                <a:cs typeface="+mn-lt"/>
              </a:rPr>
              <a:t>Facilitate the exchange of information to ensure projects complement ongoing initiatives in the country and share regular updates on activities at the country level.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ED755D-200A-D8E0-9DE3-D0F9973A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BE212-45F5-9DF5-4633-8EE7766985A0}"/>
              </a:ext>
            </a:extLst>
          </p:cNvPr>
          <p:cNvSpPr txBox="1"/>
          <p:nvPr/>
        </p:nvSpPr>
        <p:spPr>
          <a:xfrm>
            <a:off x="752106" y="766434"/>
            <a:ext cx="171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endParaRPr lang="en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DF59C-A7D2-5EF7-0C5D-29AB596468D6}"/>
              </a:ext>
            </a:extLst>
          </p:cNvPr>
          <p:cNvSpPr txBox="1"/>
          <p:nvPr/>
        </p:nvSpPr>
        <p:spPr>
          <a:xfrm>
            <a:off x="5088496" y="766434"/>
            <a:ext cx="399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NRAs of Beneficiary Countries</a:t>
            </a:r>
            <a:endParaRPr lang="en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everal logos of different countries/regions&#10;&#10;Description automatically generated">
            <a:extLst>
              <a:ext uri="{FF2B5EF4-FFF2-40B4-BE49-F238E27FC236}">
                <a16:creationId xmlns:a16="http://schemas.microsoft.com/office/drawing/2014/main" id="{80DE26CE-83B5-E95E-31AB-80EBD601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28" y="1391872"/>
            <a:ext cx="3591402" cy="17744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42753B8-A793-0364-4BE8-08FA81954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200" y="1391872"/>
            <a:ext cx="6545758" cy="4549495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1A5CDC-4288-0586-6DEE-2451E5A8F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B5D40-AEE4-37B4-5F57-35993A75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59404" y="723015"/>
            <a:ext cx="7685097" cy="5704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48878-CDB0-0D75-5266-10B7EBF951BA}"/>
              </a:ext>
            </a:extLst>
          </p:cNvPr>
          <p:cNvSpPr txBox="1"/>
          <p:nvPr/>
        </p:nvSpPr>
        <p:spPr>
          <a:xfrm>
            <a:off x="596411" y="479831"/>
            <a:ext cx="196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Approach</a:t>
            </a:r>
            <a:endParaRPr lang="en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C23FE9F-A063-EB8C-EC87-3EDD5016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E0E3-F298-DADE-B8F4-4C18889C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91" y="971440"/>
            <a:ext cx="4172463" cy="72832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Expected </a:t>
            </a:r>
            <a:br>
              <a:rPr lang="en-US" b="1">
                <a:latin typeface="Calibri"/>
                <a:ea typeface="+mj-lt"/>
                <a:cs typeface="+mj-lt"/>
              </a:rPr>
            </a:br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outputs </a:t>
            </a:r>
            <a:br>
              <a:rPr lang="en-US" b="1">
                <a:latin typeface="Calibri"/>
                <a:ea typeface="+mj-lt"/>
                <a:cs typeface="+mj-lt"/>
              </a:rPr>
            </a:br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and activities</a:t>
            </a:r>
            <a:endParaRPr lang="en-US" err="1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00EE18-3FED-3643-804C-1E268BA15954}"/>
              </a:ext>
            </a:extLst>
          </p:cNvPr>
          <p:cNvGraphicFramePr>
            <a:graphicFrameLocks noGrp="1"/>
          </p:cNvGraphicFramePr>
          <p:nvPr/>
        </p:nvGraphicFramePr>
        <p:xfrm>
          <a:off x="3943047" y="254000"/>
          <a:ext cx="7831310" cy="217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1310">
                  <a:extLst>
                    <a:ext uri="{9D8B030D-6E8A-4147-A177-3AD203B41FA5}">
                      <a16:colId xmlns:a16="http://schemas.microsoft.com/office/drawing/2014/main" val="432840660"/>
                    </a:ext>
                  </a:extLst>
                </a:gridCol>
              </a:tblGrid>
              <a:tr h="40673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B0F0"/>
                          </a:solidFill>
                          <a:latin typeface="Calibri"/>
                        </a:rPr>
                        <a:t>Output 1: Policy and Regulatory Support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2561"/>
                  </a:ext>
                </a:extLst>
              </a:tr>
              <a:tr h="58976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Baseline Assessment and Maturity Matrix: 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Conduct baseline assessments and develop a maturity matrix to measure progress.</a:t>
                      </a: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67899"/>
                  </a:ext>
                </a:extLst>
              </a:tr>
              <a:tr h="58976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Policy Assessments and Recommendations: 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Perform needs analysis and provide policy recommendations for regulatory improvements.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91948"/>
                  </a:ext>
                </a:extLst>
              </a:tr>
              <a:tr h="58976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Policy Dialogue and Advocacy: 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Organize national and regional workshops to promote policy harmonization and best practices.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171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FB52D2-3A97-8B89-9640-02E941F7A386}"/>
              </a:ext>
            </a:extLst>
          </p:cNvPr>
          <p:cNvGraphicFramePr>
            <a:graphicFrameLocks noGrp="1"/>
          </p:cNvGraphicFramePr>
          <p:nvPr/>
        </p:nvGraphicFramePr>
        <p:xfrm>
          <a:off x="423333" y="2588381"/>
          <a:ext cx="7825945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945">
                  <a:extLst>
                    <a:ext uri="{9D8B030D-6E8A-4147-A177-3AD203B41FA5}">
                      <a16:colId xmlns:a16="http://schemas.microsoft.com/office/drawing/2014/main" val="432840660"/>
                    </a:ext>
                  </a:extLst>
                </a:gridCol>
              </a:tblGrid>
              <a:tr h="40336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B0F0"/>
                          </a:solidFill>
                          <a:latin typeface="Calibri"/>
                        </a:rPr>
                        <a:t>Output 2: Open-Source Solutions and Data Practices</a:t>
                      </a:r>
                      <a:endParaRPr lang="en-US" sz="1600" b="0" i="0" u="none" strike="noStrike" noProof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2561"/>
                  </a:ext>
                </a:extLst>
              </a:tr>
              <a:tr h="58487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Promotion of Open-Source Solutions: </a:t>
                      </a: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Advocate for the adoption of open-source solutions at national and regional levels.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67899"/>
                  </a:ext>
                </a:extLst>
              </a:tr>
              <a:tr h="58487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Common Data Standards: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Identify and promote common data standards and practices for broadband mapping.</a:t>
                      </a: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91948"/>
                  </a:ext>
                </a:extLst>
              </a:tr>
              <a:tr h="58487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Development of Modular Software Tools</a:t>
                      </a: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Create open-source software tools tailored to the unique challenges of low maturity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1717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A7B7CD-0792-9B1A-94E9-6E11B2ECB4B2}"/>
              </a:ext>
            </a:extLst>
          </p:cNvPr>
          <p:cNvGraphicFramePr>
            <a:graphicFrameLocks noGrp="1"/>
          </p:cNvGraphicFramePr>
          <p:nvPr/>
        </p:nvGraphicFramePr>
        <p:xfrm>
          <a:off x="3945500" y="4928481"/>
          <a:ext cx="7867114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7114">
                  <a:extLst>
                    <a:ext uri="{9D8B030D-6E8A-4147-A177-3AD203B41FA5}">
                      <a16:colId xmlns:a16="http://schemas.microsoft.com/office/drawing/2014/main" val="432840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B0F0"/>
                          </a:solidFill>
                          <a:latin typeface="Calibri"/>
                        </a:rPr>
                        <a:t>Output 3: Technical Support</a:t>
                      </a:r>
                      <a:endParaRPr lang="en-US" sz="1600" b="0" i="0" u="none" strike="noStrike" noProof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Technical Specifications and Procurement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: Develop technical specifications for hardware and software procurement.</a:t>
                      </a: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 </a:t>
                      </a: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6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Training and Capacity Building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: Conduct specialized training programs and workshops for technical staff. </a:t>
                      </a: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9194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Post-Implementation Support: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Provide ongoing support to ensure the sustainability of broadband mapping systems.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1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19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Macintosh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Avenir Book</vt:lpstr>
      <vt:lpstr>Calibri</vt:lpstr>
      <vt:lpstr>Office Theme</vt:lpstr>
      <vt:lpstr>EU Support to Africa’s National Broadband Mapping Systems (Africa-BB-Maps) </vt:lpstr>
      <vt:lpstr>About </vt:lpstr>
      <vt:lpstr>Overall Objective:</vt:lpstr>
      <vt:lpstr>PowerPoint Presentation</vt:lpstr>
      <vt:lpstr>Countries in Focus</vt:lpstr>
      <vt:lpstr>PowerPoint Presentation</vt:lpstr>
      <vt:lpstr>PowerPoint Presentation</vt:lpstr>
      <vt:lpstr>PowerPoint Presentation</vt:lpstr>
      <vt:lpstr>Expected  outputs  and activities</vt:lpstr>
      <vt:lpstr>Implementation arrangements</vt:lpstr>
      <vt:lpstr>PowerPoint Presentation</vt:lpstr>
      <vt:lpstr>EU Support to Africa’s National Broadband Mapping Systems (Africa-BB-Maps)    Thank you, any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Rinaldi</dc:creator>
  <cp:lastModifiedBy>Isabella Rinaldi</cp:lastModifiedBy>
  <cp:revision>1</cp:revision>
  <dcterms:created xsi:type="dcterms:W3CDTF">2025-03-31T15:27:11Z</dcterms:created>
  <dcterms:modified xsi:type="dcterms:W3CDTF">2025-03-31T15:27:40Z</dcterms:modified>
</cp:coreProperties>
</file>