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83" r:id="rId3"/>
    <p:sldId id="286" r:id="rId4"/>
    <p:sldId id="289" r:id="rId5"/>
    <p:sldId id="290" r:id="rId6"/>
    <p:sldId id="277" r:id="rId7"/>
    <p:sldId id="287" r:id="rId8"/>
    <p:sldId id="282" r:id="rId9"/>
    <p:sldId id="284" r:id="rId10"/>
    <p:sldId id="285" r:id="rId11"/>
    <p:sldId id="288" r:id="rId12"/>
    <p:sldId id="280" r:id="rId13"/>
    <p:sldId id="278" r:id="rId14"/>
    <p:sldId id="291" r:id="rId15"/>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niszczuk Dorota" initials="OD" lastIdx="9" clrIdx="0">
    <p:extLst>
      <p:ext uri="{19B8F6BF-5375-455C-9EA6-DF929625EA0E}">
        <p15:presenceInfo xmlns:p15="http://schemas.microsoft.com/office/powerpoint/2012/main" userId="S-1-5-21-4091675150-2985856357-131988158-1304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337A"/>
    <a:srgbClr val="BFBFBF"/>
    <a:srgbClr val="0016FF"/>
    <a:srgbClr val="E6E6E6"/>
    <a:srgbClr val="4A4A49"/>
    <a:srgbClr val="FCCE3F"/>
    <a:srgbClr val="C7D540"/>
    <a:srgbClr val="4155BA"/>
    <a:srgbClr val="FFE070"/>
    <a:srgbClr val="D8D8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929" autoAdjust="0"/>
    <p:restoredTop sz="93455" autoAdjust="0"/>
  </p:normalViewPr>
  <p:slideViewPr>
    <p:cSldViewPr snapToGrid="0" showGuides="1">
      <p:cViewPr varScale="1">
        <p:scale>
          <a:sx n="61" d="100"/>
          <a:sy n="61" d="100"/>
        </p:scale>
        <p:origin x="40" y="128"/>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91" d="100"/>
          <a:sy n="91" d="100"/>
        </p:scale>
        <p:origin x="3750"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84FE5B-D05B-4826-A9AD-BA4DD239F94C}" type="datetimeFigureOut">
              <a:rPr lang="pl-PL" smtClean="0"/>
              <a:t>24.03.2025</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48A3A8-05C2-43C4-BFD8-508DBBF60F42}" type="slidenum">
              <a:rPr lang="pl-PL" smtClean="0"/>
              <a:t>‹#›</a:t>
            </a:fld>
            <a:endParaRPr lang="pl-PL"/>
          </a:p>
        </p:txBody>
      </p:sp>
    </p:spTree>
    <p:extLst>
      <p:ext uri="{BB962C8B-B14F-4D97-AF65-F5344CB8AC3E}">
        <p14:creationId xmlns:p14="http://schemas.microsoft.com/office/powerpoint/2010/main" val="28023764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sz="1200" b="1" u="sng" kern="1200" dirty="0" smtClean="0">
                <a:solidFill>
                  <a:schemeClr val="tx1"/>
                </a:solidFill>
                <a:effectLst/>
                <a:latin typeface="+mn-lt"/>
                <a:ea typeface="+mn-ea"/>
                <a:cs typeface="+mn-cs"/>
              </a:rPr>
              <a:t>BROADBAND ACT</a:t>
            </a:r>
            <a:r>
              <a:rPr lang="en-US" sz="1200" u="sng" kern="1200" dirty="0" smtClean="0">
                <a:solidFill>
                  <a:schemeClr val="tx1"/>
                </a:solidFill>
                <a:effectLst/>
                <a:latin typeface="+mn-lt"/>
                <a:ea typeface="+mn-ea"/>
                <a:cs typeface="+mn-cs"/>
              </a:rPr>
              <a:t>: </a:t>
            </a:r>
            <a:endParaRPr lang="pl-PL"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2010 Polish Government accepted the Broadband Act, also known as Mega-Act, which supports the development of telecommunication services and networks. It is the key law act which started inventory of telecom infrastructure in Poland.</a:t>
            </a:r>
            <a:endParaRPr lang="pl-PL"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Article 29 of the Broadband Act Provides a legal basis of drawing up </a:t>
            </a:r>
            <a:r>
              <a:rPr lang="en-US" sz="1200" b="1" kern="1200" dirty="0" smtClean="0">
                <a:solidFill>
                  <a:schemeClr val="tx1"/>
                </a:solidFill>
                <a:effectLst/>
                <a:latin typeface="+mn-lt"/>
                <a:ea typeface="+mn-ea"/>
                <a:cs typeface="+mn-cs"/>
              </a:rPr>
              <a:t>the inventory of existing telecommunications infrastructure and public telecommunications networks </a:t>
            </a:r>
            <a:r>
              <a:rPr lang="en-US" sz="1200" kern="1200" dirty="0" smtClean="0">
                <a:solidFill>
                  <a:schemeClr val="tx1"/>
                </a:solidFill>
                <a:effectLst/>
                <a:latin typeface="+mn-lt"/>
                <a:ea typeface="+mn-ea"/>
                <a:cs typeface="+mn-cs"/>
              </a:rPr>
              <a:t>on the territory of Poland (in electronic form) </a:t>
            </a:r>
            <a:endParaRPr lang="pl-PL"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a:t>
            </a:r>
            <a:r>
              <a:rPr lang="en-US" sz="1200" b="1" kern="1200" dirty="0" smtClean="0">
                <a:solidFill>
                  <a:schemeClr val="tx1"/>
                </a:solidFill>
                <a:effectLst/>
                <a:latin typeface="+mn-lt"/>
                <a:ea typeface="+mn-ea"/>
                <a:cs typeface="+mn-cs"/>
              </a:rPr>
              <a:t>SCOPE</a:t>
            </a:r>
            <a:r>
              <a:rPr lang="en-US" sz="1200" kern="1200" dirty="0" smtClean="0">
                <a:solidFill>
                  <a:schemeClr val="tx1"/>
                </a:solidFill>
                <a:effectLst/>
                <a:latin typeface="+mn-lt"/>
                <a:ea typeface="+mn-ea"/>
                <a:cs typeface="+mn-cs"/>
              </a:rPr>
              <a:t> of the inventory includes:</a:t>
            </a:r>
            <a:endParaRPr lang="pl-PL"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Optic</a:t>
            </a:r>
            <a:r>
              <a:rPr lang="pl-PL" sz="1200" kern="1200" dirty="0" smtClean="0">
                <a:solidFill>
                  <a:schemeClr val="tx1"/>
                </a:solidFill>
                <a:effectLst/>
                <a:latin typeface="+mn-lt"/>
                <a:ea typeface="+mn-ea"/>
                <a:cs typeface="+mn-cs"/>
              </a:rPr>
              <a:t>al</a:t>
            </a:r>
            <a:r>
              <a:rPr lang="en-US" sz="1200" kern="1200" dirty="0" smtClean="0">
                <a:solidFill>
                  <a:schemeClr val="tx1"/>
                </a:solidFill>
                <a:effectLst/>
                <a:latin typeface="+mn-lt"/>
                <a:ea typeface="+mn-ea"/>
                <a:cs typeface="+mn-cs"/>
              </a:rPr>
              <a:t> </a:t>
            </a:r>
            <a:r>
              <a:rPr lang="pl-PL" sz="1200" kern="1200" dirty="0" err="1" smtClean="0">
                <a:solidFill>
                  <a:schemeClr val="tx1"/>
                </a:solidFill>
                <a:effectLst/>
                <a:latin typeface="+mn-lt"/>
                <a:ea typeface="+mn-ea"/>
                <a:cs typeface="+mn-cs"/>
              </a:rPr>
              <a:t>node</a:t>
            </a:r>
            <a:r>
              <a:rPr lang="en-US" sz="1200" kern="1200" dirty="0" smtClean="0">
                <a:solidFill>
                  <a:schemeClr val="tx1"/>
                </a:solidFill>
                <a:effectLst/>
                <a:latin typeface="+mn-lt"/>
                <a:ea typeface="+mn-ea"/>
                <a:cs typeface="+mn-cs"/>
              </a:rPr>
              <a:t>s;</a:t>
            </a:r>
            <a:endParaRPr lang="pl-PL" sz="1200" kern="1200" dirty="0" smtClean="0">
              <a:solidFill>
                <a:schemeClr val="tx1"/>
              </a:solidFill>
              <a:effectLst/>
              <a:latin typeface="+mn-lt"/>
              <a:ea typeface="+mn-ea"/>
              <a:cs typeface="+mn-cs"/>
            </a:endParaRPr>
          </a:p>
          <a:p>
            <a:pPr lvl="0"/>
            <a:r>
              <a:rPr lang="pl-PL" sz="1200" kern="1200" dirty="0" smtClean="0">
                <a:solidFill>
                  <a:schemeClr val="tx1"/>
                </a:solidFill>
                <a:effectLst/>
                <a:latin typeface="+mn-lt"/>
                <a:ea typeface="+mn-ea"/>
                <a:cs typeface="+mn-cs"/>
              </a:rPr>
              <a:t>N</a:t>
            </a:r>
            <a:r>
              <a:rPr lang="en-US" sz="1200" kern="1200" dirty="0" err="1" smtClean="0">
                <a:solidFill>
                  <a:schemeClr val="tx1"/>
                </a:solidFill>
                <a:effectLst/>
                <a:latin typeface="+mn-lt"/>
                <a:ea typeface="+mn-ea"/>
                <a:cs typeface="+mn-cs"/>
              </a:rPr>
              <a:t>etwork</a:t>
            </a:r>
            <a:r>
              <a:rPr lang="pl-PL" sz="1200" kern="1200" baseline="0" dirty="0" smtClean="0">
                <a:solidFill>
                  <a:schemeClr val="tx1"/>
                </a:solidFill>
                <a:effectLst/>
                <a:latin typeface="+mn-lt"/>
                <a:ea typeface="+mn-ea"/>
                <a:cs typeface="+mn-cs"/>
              </a:rPr>
              <a:t> </a:t>
            </a:r>
            <a:r>
              <a:rPr lang="pl-PL" sz="1200" kern="1200" baseline="0" dirty="0" err="1" smtClean="0">
                <a:solidFill>
                  <a:schemeClr val="tx1"/>
                </a:solidFill>
                <a:effectLst/>
                <a:latin typeface="+mn-lt"/>
                <a:ea typeface="+mn-ea"/>
                <a:cs typeface="+mn-cs"/>
              </a:rPr>
              <a:t>routes</a:t>
            </a:r>
            <a:r>
              <a:rPr lang="en-US" sz="1200" kern="1200" dirty="0" smtClean="0">
                <a:solidFill>
                  <a:schemeClr val="tx1"/>
                </a:solidFill>
                <a:effectLst/>
                <a:latin typeface="+mn-lt"/>
                <a:ea typeface="+mn-ea"/>
                <a:cs typeface="+mn-cs"/>
              </a:rPr>
              <a:t>;</a:t>
            </a:r>
            <a:endParaRPr lang="pl-PL"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Building to enable collocation;</a:t>
            </a:r>
            <a:r>
              <a:rPr lang="pl-PL" sz="1200" kern="1200" dirty="0" smtClean="0">
                <a:solidFill>
                  <a:schemeClr val="tx1"/>
                </a:solidFill>
                <a:effectLst/>
                <a:latin typeface="+mn-lt"/>
                <a:ea typeface="+mn-ea"/>
                <a:cs typeface="+mn-cs"/>
              </a:rPr>
              <a:t/>
            </a:r>
            <a:br>
              <a:rPr lang="pl-PL" sz="1200" kern="1200" dirty="0" smtClean="0">
                <a:solidFill>
                  <a:schemeClr val="tx1"/>
                </a:solidFill>
                <a:effectLst/>
                <a:latin typeface="+mn-lt"/>
                <a:ea typeface="+mn-ea"/>
                <a:cs typeface="+mn-cs"/>
              </a:rPr>
            </a:br>
            <a:r>
              <a:rPr lang="pl-PL" sz="1200" kern="1200" dirty="0" smtClean="0">
                <a:solidFill>
                  <a:schemeClr val="tx1"/>
                </a:solidFill>
                <a:effectLst/>
                <a:latin typeface="+mn-lt"/>
                <a:ea typeface="+mn-ea"/>
                <a:cs typeface="+mn-cs"/>
              </a:rPr>
              <a:t>Technical</a:t>
            </a:r>
            <a:r>
              <a:rPr lang="pl-PL" sz="1200" kern="1200" baseline="0" dirty="0" smtClean="0">
                <a:solidFill>
                  <a:schemeClr val="tx1"/>
                </a:solidFill>
                <a:effectLst/>
                <a:latin typeface="+mn-lt"/>
                <a:ea typeface="+mn-ea"/>
                <a:cs typeface="+mn-cs"/>
              </a:rPr>
              <a:t> </a:t>
            </a:r>
            <a:r>
              <a:rPr lang="pl-PL" sz="1200" kern="1200" baseline="0" dirty="0" err="1" smtClean="0">
                <a:solidFill>
                  <a:schemeClr val="tx1"/>
                </a:solidFill>
                <a:effectLst/>
                <a:latin typeface="+mn-lt"/>
                <a:ea typeface="+mn-ea"/>
                <a:cs typeface="+mn-cs"/>
              </a:rPr>
              <a:t>channels</a:t>
            </a:r>
            <a:r>
              <a:rPr lang="pl-PL" sz="1200" kern="1200" baseline="0" dirty="0" smtClean="0">
                <a:solidFill>
                  <a:schemeClr val="tx1"/>
                </a:solidFill>
                <a:effectLst/>
                <a:latin typeface="+mn-lt"/>
                <a:ea typeface="+mn-ea"/>
                <a:cs typeface="+mn-cs"/>
              </a:rPr>
              <a:t>;</a:t>
            </a:r>
            <a:br>
              <a:rPr lang="pl-PL" sz="1200" kern="1200" baseline="0" dirty="0" smtClean="0">
                <a:solidFill>
                  <a:schemeClr val="tx1"/>
                </a:solidFill>
                <a:effectLst/>
                <a:latin typeface="+mn-lt"/>
                <a:ea typeface="+mn-ea"/>
                <a:cs typeface="+mn-cs"/>
              </a:rPr>
            </a:br>
            <a:r>
              <a:rPr lang="pl-PL" sz="1200" kern="1200" baseline="0" dirty="0" err="1" smtClean="0">
                <a:solidFill>
                  <a:schemeClr val="tx1"/>
                </a:solidFill>
                <a:effectLst/>
                <a:latin typeface="+mn-lt"/>
                <a:ea typeface="+mn-ea"/>
                <a:cs typeface="+mn-cs"/>
              </a:rPr>
              <a:t>Planned</a:t>
            </a:r>
            <a:r>
              <a:rPr lang="pl-PL" sz="1200" kern="1200" baseline="0" dirty="0" smtClean="0">
                <a:solidFill>
                  <a:schemeClr val="tx1"/>
                </a:solidFill>
                <a:effectLst/>
                <a:latin typeface="+mn-lt"/>
                <a:ea typeface="+mn-ea"/>
                <a:cs typeface="+mn-cs"/>
              </a:rPr>
              <a:t> and </a:t>
            </a:r>
            <a:r>
              <a:rPr lang="pl-PL" sz="1200" kern="1200" baseline="0" dirty="0" err="1" smtClean="0">
                <a:solidFill>
                  <a:schemeClr val="tx1"/>
                </a:solidFill>
                <a:effectLst/>
                <a:latin typeface="+mn-lt"/>
                <a:ea typeface="+mn-ea"/>
                <a:cs typeface="+mn-cs"/>
              </a:rPr>
              <a:t>existing</a:t>
            </a:r>
            <a:r>
              <a:rPr lang="pl-PL" sz="1200" kern="1200" baseline="0" dirty="0" smtClean="0">
                <a:solidFill>
                  <a:schemeClr val="tx1"/>
                </a:solidFill>
                <a:effectLst/>
                <a:latin typeface="+mn-lt"/>
                <a:ea typeface="+mn-ea"/>
                <a:cs typeface="+mn-cs"/>
              </a:rPr>
              <a:t> </a:t>
            </a:r>
            <a:r>
              <a:rPr lang="pl-PL" sz="1200" kern="1200" baseline="0" dirty="0" err="1" smtClean="0">
                <a:solidFill>
                  <a:schemeClr val="tx1"/>
                </a:solidFill>
                <a:effectLst/>
                <a:latin typeface="+mn-lt"/>
                <a:ea typeface="+mn-ea"/>
                <a:cs typeface="+mn-cs"/>
              </a:rPr>
              <a:t>technical</a:t>
            </a:r>
            <a:r>
              <a:rPr lang="pl-PL" sz="1200" kern="1200" baseline="0" dirty="0" smtClean="0">
                <a:solidFill>
                  <a:schemeClr val="tx1"/>
                </a:solidFill>
                <a:effectLst/>
                <a:latin typeface="+mn-lt"/>
                <a:ea typeface="+mn-ea"/>
                <a:cs typeface="+mn-cs"/>
              </a:rPr>
              <a:t> </a:t>
            </a:r>
            <a:r>
              <a:rPr lang="pl-PL" sz="1200" kern="1200" baseline="0" dirty="0" err="1" smtClean="0">
                <a:solidFill>
                  <a:schemeClr val="tx1"/>
                </a:solidFill>
                <a:effectLst/>
                <a:latin typeface="+mn-lt"/>
                <a:ea typeface="+mn-ea"/>
                <a:cs typeface="+mn-cs"/>
              </a:rPr>
              <a:t>infrastructure</a:t>
            </a:r>
            <a:r>
              <a:rPr lang="pl-PL" sz="1200" kern="1200" baseline="0" dirty="0" smtClean="0">
                <a:solidFill>
                  <a:schemeClr val="tx1"/>
                </a:solidFill>
                <a:effectLst/>
                <a:latin typeface="+mn-lt"/>
                <a:ea typeface="+mn-ea"/>
                <a:cs typeface="+mn-cs"/>
              </a:rPr>
              <a:t>;</a:t>
            </a:r>
            <a:br>
              <a:rPr lang="pl-PL" sz="1200" kern="1200" baseline="0" dirty="0" smtClean="0">
                <a:solidFill>
                  <a:schemeClr val="tx1"/>
                </a:solidFill>
                <a:effectLst/>
                <a:latin typeface="+mn-lt"/>
                <a:ea typeface="+mn-ea"/>
                <a:cs typeface="+mn-cs"/>
              </a:rPr>
            </a:br>
            <a:r>
              <a:rPr lang="pl-PL" sz="1200" kern="1200" baseline="0" dirty="0" smtClean="0">
                <a:solidFill>
                  <a:schemeClr val="tx1"/>
                </a:solidFill>
                <a:effectLst/>
                <a:latin typeface="+mn-lt"/>
                <a:ea typeface="+mn-ea"/>
                <a:cs typeface="+mn-cs"/>
              </a:rPr>
              <a:t>Road lane </a:t>
            </a:r>
            <a:r>
              <a:rPr lang="pl-PL" sz="1200" kern="1200" baseline="0" dirty="0" err="1" smtClean="0">
                <a:solidFill>
                  <a:schemeClr val="tx1"/>
                </a:solidFill>
                <a:effectLst/>
                <a:latin typeface="+mn-lt"/>
                <a:ea typeface="+mn-ea"/>
                <a:cs typeface="+mn-cs"/>
              </a:rPr>
              <a:t>occupying</a:t>
            </a:r>
            <a:r>
              <a:rPr lang="pl-PL" sz="1200" kern="1200" baseline="0" dirty="0" smtClean="0">
                <a:solidFill>
                  <a:schemeClr val="tx1"/>
                </a:solidFill>
                <a:effectLst/>
                <a:latin typeface="+mn-lt"/>
                <a:ea typeface="+mn-ea"/>
                <a:cs typeface="+mn-cs"/>
              </a:rPr>
              <a:t> </a:t>
            </a:r>
            <a:r>
              <a:rPr lang="pl-PL" sz="1200" kern="1200" baseline="0" dirty="0" err="1" smtClean="0">
                <a:solidFill>
                  <a:schemeClr val="tx1"/>
                </a:solidFill>
                <a:effectLst/>
                <a:latin typeface="+mn-lt"/>
                <a:ea typeface="+mn-ea"/>
                <a:cs typeface="+mn-cs"/>
              </a:rPr>
              <a:t>fees</a:t>
            </a:r>
            <a:r>
              <a:rPr lang="pl-PL" sz="1200" kern="1200" baseline="0" dirty="0" smtClean="0">
                <a:solidFill>
                  <a:schemeClr val="tx1"/>
                </a:solidFill>
                <a:effectLst/>
                <a:latin typeface="+mn-lt"/>
                <a:ea typeface="+mn-ea"/>
                <a:cs typeface="+mn-cs"/>
              </a:rPr>
              <a:t>;</a:t>
            </a:r>
            <a:endParaRPr lang="pl-PL"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STAKEHOLDERS – Obligated to forward</a:t>
            </a:r>
            <a:r>
              <a:rPr lang="en-US" sz="1200" kern="1200" dirty="0" smtClean="0">
                <a:solidFill>
                  <a:schemeClr val="tx1"/>
                </a:solidFill>
                <a:effectLst/>
                <a:latin typeface="+mn-lt"/>
                <a:ea typeface="+mn-ea"/>
                <a:cs typeface="+mn-cs"/>
              </a:rPr>
              <a:t> the President of UKE of data on telecommunications infrastructure are:</a:t>
            </a:r>
            <a:endParaRPr lang="pl-PL"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telecommunications </a:t>
            </a:r>
            <a:r>
              <a:rPr lang="pl-PL" sz="1200" kern="1200" dirty="0" err="1" smtClean="0">
                <a:solidFill>
                  <a:schemeClr val="tx1"/>
                </a:solidFill>
                <a:effectLst/>
                <a:latin typeface="+mn-lt"/>
                <a:ea typeface="+mn-ea"/>
                <a:cs typeface="+mn-cs"/>
              </a:rPr>
              <a:t>enterprise</a:t>
            </a:r>
            <a:r>
              <a:rPr lang="en-US" sz="1200" kern="1200" dirty="0" smtClean="0">
                <a:solidFill>
                  <a:schemeClr val="tx1"/>
                </a:solidFill>
                <a:effectLst/>
                <a:latin typeface="+mn-lt"/>
                <a:ea typeface="+mn-ea"/>
                <a:cs typeface="+mn-cs"/>
              </a:rPr>
              <a:t>s,</a:t>
            </a:r>
            <a:endParaRPr lang="pl-PL"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local government units,</a:t>
            </a:r>
            <a:endParaRPr lang="pl-PL" sz="1200" kern="1200" dirty="0" smtClean="0">
              <a:solidFill>
                <a:schemeClr val="tx1"/>
              </a:solidFill>
              <a:effectLst/>
              <a:latin typeface="+mn-lt"/>
              <a:ea typeface="+mn-ea"/>
              <a:cs typeface="+mn-cs"/>
            </a:endParaRPr>
          </a:p>
          <a:p>
            <a:pPr lvl="0"/>
            <a:r>
              <a:rPr lang="pl-PL" sz="1200" kern="1200" dirty="0" err="1" smtClean="0">
                <a:solidFill>
                  <a:schemeClr val="tx1"/>
                </a:solidFill>
                <a:effectLst/>
                <a:latin typeface="+mn-lt"/>
                <a:ea typeface="+mn-ea"/>
                <a:cs typeface="+mn-cs"/>
              </a:rPr>
              <a:t>State</a:t>
            </a:r>
            <a:r>
              <a:rPr lang="pl-PL" sz="1200" kern="1200" baseline="0" dirty="0" smtClean="0">
                <a:solidFill>
                  <a:schemeClr val="tx1"/>
                </a:solidFill>
                <a:effectLst/>
                <a:latin typeface="+mn-lt"/>
                <a:ea typeface="+mn-ea"/>
                <a:cs typeface="+mn-cs"/>
              </a:rPr>
              <a:t> </a:t>
            </a:r>
            <a:r>
              <a:rPr lang="pl-PL" sz="1200" kern="1200" baseline="0" dirty="0" err="1" smtClean="0">
                <a:solidFill>
                  <a:schemeClr val="tx1"/>
                </a:solidFill>
                <a:effectLst/>
                <a:latin typeface="+mn-lt"/>
                <a:ea typeface="+mn-ea"/>
                <a:cs typeface="+mn-cs"/>
              </a:rPr>
              <a:t>units</a:t>
            </a:r>
            <a:r>
              <a:rPr lang="en-US" sz="1200" kern="1200" dirty="0" smtClean="0">
                <a:solidFill>
                  <a:schemeClr val="tx1"/>
                </a:solidFill>
                <a:effectLst/>
                <a:latin typeface="+mn-lt"/>
                <a:ea typeface="+mn-ea"/>
                <a:cs typeface="+mn-cs"/>
              </a:rPr>
              <a:t>;</a:t>
            </a:r>
            <a:endParaRPr lang="pl-PL"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mentioned article precise </a:t>
            </a:r>
            <a:r>
              <a:rPr lang="en-US" sz="1200" b="1" kern="1200" dirty="0" smtClean="0">
                <a:solidFill>
                  <a:schemeClr val="tx1"/>
                </a:solidFill>
                <a:effectLst/>
                <a:latin typeface="+mn-lt"/>
                <a:ea typeface="+mn-ea"/>
                <a:cs typeface="+mn-cs"/>
              </a:rPr>
              <a:t>frequency</a:t>
            </a:r>
            <a:r>
              <a:rPr lang="en-US" sz="1200" kern="1200" dirty="0" smtClean="0">
                <a:solidFill>
                  <a:schemeClr val="tx1"/>
                </a:solidFill>
                <a:effectLst/>
                <a:latin typeface="+mn-lt"/>
                <a:ea typeface="+mn-ea"/>
                <a:cs typeface="+mn-cs"/>
              </a:rPr>
              <a:t> of collection of inventory data, which is being done </a:t>
            </a:r>
            <a:r>
              <a:rPr lang="pl-PL" sz="1200" kern="1200" dirty="0" err="1" smtClean="0">
                <a:solidFill>
                  <a:schemeClr val="tx1"/>
                </a:solidFill>
                <a:effectLst/>
                <a:latin typeface="+mn-lt"/>
                <a:ea typeface="+mn-ea"/>
                <a:cs typeface="+mn-cs"/>
              </a:rPr>
              <a:t>twi</a:t>
            </a:r>
            <a:r>
              <a:rPr lang="en-US" sz="1200" kern="1200" dirty="0" err="1" smtClean="0">
                <a:solidFill>
                  <a:schemeClr val="tx1"/>
                </a:solidFill>
                <a:effectLst/>
                <a:latin typeface="+mn-lt"/>
                <a:ea typeface="+mn-ea"/>
                <a:cs typeface="+mn-cs"/>
              </a:rPr>
              <a:t>ce</a:t>
            </a:r>
            <a:r>
              <a:rPr lang="en-US" sz="1200" kern="1200" dirty="0" smtClean="0">
                <a:solidFill>
                  <a:schemeClr val="tx1"/>
                </a:solidFill>
                <a:effectLst/>
                <a:latin typeface="+mn-lt"/>
                <a:ea typeface="+mn-ea"/>
                <a:cs typeface="+mn-cs"/>
              </a:rPr>
              <a:t> a year.</a:t>
            </a:r>
            <a:r>
              <a:rPr lang="en-GB" sz="1200" kern="1200" dirty="0" smtClean="0">
                <a:solidFill>
                  <a:schemeClr val="tx1"/>
                </a:solidFill>
                <a:effectLst/>
                <a:latin typeface="+mn-lt"/>
                <a:ea typeface="+mn-ea"/>
                <a:cs typeface="+mn-cs"/>
              </a:rPr>
              <a:t> To the 31 March</a:t>
            </a:r>
            <a:r>
              <a:rPr lang="pl-PL" sz="1200" kern="1200" dirty="0" smtClean="0">
                <a:solidFill>
                  <a:schemeClr val="tx1"/>
                </a:solidFill>
                <a:effectLst/>
                <a:latin typeface="+mn-lt"/>
                <a:ea typeface="+mn-ea"/>
                <a:cs typeface="+mn-cs"/>
              </a:rPr>
              <a:t> and 31 August</a:t>
            </a:r>
            <a:r>
              <a:rPr lang="en-GB" sz="1200" kern="1200" dirty="0" smtClean="0">
                <a:solidFill>
                  <a:schemeClr val="tx1"/>
                </a:solidFill>
                <a:effectLst/>
                <a:latin typeface="+mn-lt"/>
                <a:ea typeface="+mn-ea"/>
                <a:cs typeface="+mn-cs"/>
              </a:rPr>
              <a:t> all telecommunication companies, local government entities, and </a:t>
            </a:r>
            <a:r>
              <a:rPr lang="pl-PL" sz="1200" kern="1200" dirty="0" err="1" smtClean="0">
                <a:solidFill>
                  <a:schemeClr val="tx1"/>
                </a:solidFill>
                <a:effectLst/>
                <a:latin typeface="+mn-lt"/>
                <a:ea typeface="+mn-ea"/>
                <a:cs typeface="+mn-cs"/>
              </a:rPr>
              <a:t>state</a:t>
            </a:r>
            <a:r>
              <a:rPr lang="pl-PL" sz="1200" kern="1200" dirty="0" smtClean="0">
                <a:solidFill>
                  <a:schemeClr val="tx1"/>
                </a:solidFill>
                <a:effectLst/>
                <a:latin typeface="+mn-lt"/>
                <a:ea typeface="+mn-ea"/>
                <a:cs typeface="+mn-cs"/>
              </a:rPr>
              <a:t> </a:t>
            </a:r>
            <a:r>
              <a:rPr lang="pl-PL" sz="1200" kern="1200" dirty="0" err="1" smtClean="0">
                <a:solidFill>
                  <a:schemeClr val="tx1"/>
                </a:solidFill>
                <a:effectLst/>
                <a:latin typeface="+mn-lt"/>
                <a:ea typeface="+mn-ea"/>
                <a:cs typeface="+mn-cs"/>
              </a:rPr>
              <a:t>units</a:t>
            </a:r>
            <a:r>
              <a:rPr lang="en-GB" sz="1200" kern="1200" dirty="0" smtClean="0">
                <a:solidFill>
                  <a:schemeClr val="tx1"/>
                </a:solidFill>
                <a:effectLst/>
                <a:latin typeface="+mn-lt"/>
                <a:ea typeface="+mn-ea"/>
                <a:cs typeface="+mn-cs"/>
              </a:rPr>
              <a:t> are obliged to send UKE reports in the framework of the </a:t>
            </a:r>
            <a:r>
              <a:rPr lang="pl-PL" sz="1200" kern="1200" dirty="0" smtClean="0">
                <a:solidFill>
                  <a:schemeClr val="tx1"/>
                </a:solidFill>
                <a:effectLst/>
                <a:latin typeface="+mn-lt"/>
                <a:ea typeface="+mn-ea"/>
                <a:cs typeface="+mn-cs"/>
              </a:rPr>
              <a:t>Single</a:t>
            </a:r>
            <a:r>
              <a:rPr lang="pl-PL" sz="1200" kern="1200" baseline="0" dirty="0" smtClean="0">
                <a:solidFill>
                  <a:schemeClr val="tx1"/>
                </a:solidFill>
                <a:effectLst/>
                <a:latin typeface="+mn-lt"/>
                <a:ea typeface="+mn-ea"/>
                <a:cs typeface="+mn-cs"/>
              </a:rPr>
              <a:t> Information Point</a:t>
            </a:r>
            <a:r>
              <a:rPr lang="en-US" sz="1200" kern="1200" dirty="0" smtClean="0">
                <a:solidFill>
                  <a:schemeClr val="tx1"/>
                </a:solidFill>
                <a:effectLst/>
                <a:latin typeface="+mn-lt"/>
                <a:ea typeface="+mn-ea"/>
                <a:cs typeface="+mn-cs"/>
              </a:rPr>
              <a:t>.</a:t>
            </a:r>
            <a:endParaRPr lang="pl-PL" dirty="0"/>
          </a:p>
        </p:txBody>
      </p:sp>
      <p:sp>
        <p:nvSpPr>
          <p:cNvPr id="4" name="Symbol zastępczy numeru slajd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8A3A8-05C2-43C4-BFD8-508DBBF60F42}"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pl-P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34116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sz="1200" b="1" u="sng" kern="1200" dirty="0" smtClean="0">
                <a:solidFill>
                  <a:schemeClr val="tx1"/>
                </a:solidFill>
                <a:effectLst/>
                <a:latin typeface="+mn-lt"/>
                <a:ea typeface="+mn-ea"/>
                <a:cs typeface="+mn-cs"/>
              </a:rPr>
              <a:t>BROADBAND ACT</a:t>
            </a:r>
            <a:r>
              <a:rPr lang="en-US" sz="1200" u="sng" kern="1200" dirty="0" smtClean="0">
                <a:solidFill>
                  <a:schemeClr val="tx1"/>
                </a:solidFill>
                <a:effectLst/>
                <a:latin typeface="+mn-lt"/>
                <a:ea typeface="+mn-ea"/>
                <a:cs typeface="+mn-cs"/>
              </a:rPr>
              <a:t>: </a:t>
            </a:r>
            <a:endParaRPr lang="pl-PL"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2010 Polish Government accepted the Broadband Act, also known as Mega-Act, which supports the development of telecommunication services and networks. It is the key law act which started inventory of telecom infrastructure in Poland.</a:t>
            </a:r>
            <a:endParaRPr lang="pl-PL"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Article 29 of the Broadband Act Provides a legal basis of drawing up </a:t>
            </a:r>
            <a:r>
              <a:rPr lang="en-US" sz="1200" b="1" kern="1200" dirty="0" smtClean="0">
                <a:solidFill>
                  <a:schemeClr val="tx1"/>
                </a:solidFill>
                <a:effectLst/>
                <a:latin typeface="+mn-lt"/>
                <a:ea typeface="+mn-ea"/>
                <a:cs typeface="+mn-cs"/>
              </a:rPr>
              <a:t>the inventory of existing telecommunications infrastructure and public telecommunications networks </a:t>
            </a:r>
            <a:r>
              <a:rPr lang="en-US" sz="1200" kern="1200" dirty="0" smtClean="0">
                <a:solidFill>
                  <a:schemeClr val="tx1"/>
                </a:solidFill>
                <a:effectLst/>
                <a:latin typeface="+mn-lt"/>
                <a:ea typeface="+mn-ea"/>
                <a:cs typeface="+mn-cs"/>
              </a:rPr>
              <a:t>on the territory of Poland (in electronic form) </a:t>
            </a:r>
            <a:endParaRPr lang="pl-PL"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a:t>
            </a:r>
            <a:r>
              <a:rPr lang="en-US" sz="1200" b="1" kern="1200" dirty="0" smtClean="0">
                <a:solidFill>
                  <a:schemeClr val="tx1"/>
                </a:solidFill>
                <a:effectLst/>
                <a:latin typeface="+mn-lt"/>
                <a:ea typeface="+mn-ea"/>
                <a:cs typeface="+mn-cs"/>
              </a:rPr>
              <a:t>SCOPE</a:t>
            </a:r>
            <a:r>
              <a:rPr lang="en-US" sz="1200" kern="1200" dirty="0" smtClean="0">
                <a:solidFill>
                  <a:schemeClr val="tx1"/>
                </a:solidFill>
                <a:effectLst/>
                <a:latin typeface="+mn-lt"/>
                <a:ea typeface="+mn-ea"/>
                <a:cs typeface="+mn-cs"/>
              </a:rPr>
              <a:t> of the inventory includes:</a:t>
            </a:r>
            <a:endParaRPr lang="pl-PL"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Optic</a:t>
            </a:r>
            <a:r>
              <a:rPr lang="pl-PL" sz="1200" kern="1200" dirty="0" smtClean="0">
                <a:solidFill>
                  <a:schemeClr val="tx1"/>
                </a:solidFill>
                <a:effectLst/>
                <a:latin typeface="+mn-lt"/>
                <a:ea typeface="+mn-ea"/>
                <a:cs typeface="+mn-cs"/>
              </a:rPr>
              <a:t>al</a:t>
            </a:r>
            <a:r>
              <a:rPr lang="en-US" sz="1200" kern="1200" dirty="0" smtClean="0">
                <a:solidFill>
                  <a:schemeClr val="tx1"/>
                </a:solidFill>
                <a:effectLst/>
                <a:latin typeface="+mn-lt"/>
                <a:ea typeface="+mn-ea"/>
                <a:cs typeface="+mn-cs"/>
              </a:rPr>
              <a:t> </a:t>
            </a:r>
            <a:r>
              <a:rPr lang="pl-PL" sz="1200" kern="1200" dirty="0" err="1" smtClean="0">
                <a:solidFill>
                  <a:schemeClr val="tx1"/>
                </a:solidFill>
                <a:effectLst/>
                <a:latin typeface="+mn-lt"/>
                <a:ea typeface="+mn-ea"/>
                <a:cs typeface="+mn-cs"/>
              </a:rPr>
              <a:t>node</a:t>
            </a:r>
            <a:r>
              <a:rPr lang="en-US" sz="1200" kern="1200" dirty="0" smtClean="0">
                <a:solidFill>
                  <a:schemeClr val="tx1"/>
                </a:solidFill>
                <a:effectLst/>
                <a:latin typeface="+mn-lt"/>
                <a:ea typeface="+mn-ea"/>
                <a:cs typeface="+mn-cs"/>
              </a:rPr>
              <a:t>s;</a:t>
            </a:r>
            <a:endParaRPr lang="pl-PL" sz="1200" kern="1200" dirty="0" smtClean="0">
              <a:solidFill>
                <a:schemeClr val="tx1"/>
              </a:solidFill>
              <a:effectLst/>
              <a:latin typeface="+mn-lt"/>
              <a:ea typeface="+mn-ea"/>
              <a:cs typeface="+mn-cs"/>
            </a:endParaRPr>
          </a:p>
          <a:p>
            <a:pPr lvl="0"/>
            <a:r>
              <a:rPr lang="pl-PL" sz="1200" kern="1200" dirty="0" smtClean="0">
                <a:solidFill>
                  <a:schemeClr val="tx1"/>
                </a:solidFill>
                <a:effectLst/>
                <a:latin typeface="+mn-lt"/>
                <a:ea typeface="+mn-ea"/>
                <a:cs typeface="+mn-cs"/>
              </a:rPr>
              <a:t>N</a:t>
            </a:r>
            <a:r>
              <a:rPr lang="en-US" sz="1200" kern="1200" dirty="0" err="1" smtClean="0">
                <a:solidFill>
                  <a:schemeClr val="tx1"/>
                </a:solidFill>
                <a:effectLst/>
                <a:latin typeface="+mn-lt"/>
                <a:ea typeface="+mn-ea"/>
                <a:cs typeface="+mn-cs"/>
              </a:rPr>
              <a:t>etwork</a:t>
            </a:r>
            <a:r>
              <a:rPr lang="pl-PL" sz="1200" kern="1200" baseline="0" dirty="0" smtClean="0">
                <a:solidFill>
                  <a:schemeClr val="tx1"/>
                </a:solidFill>
                <a:effectLst/>
                <a:latin typeface="+mn-lt"/>
                <a:ea typeface="+mn-ea"/>
                <a:cs typeface="+mn-cs"/>
              </a:rPr>
              <a:t> </a:t>
            </a:r>
            <a:r>
              <a:rPr lang="pl-PL" sz="1200" kern="1200" baseline="0" dirty="0" err="1" smtClean="0">
                <a:solidFill>
                  <a:schemeClr val="tx1"/>
                </a:solidFill>
                <a:effectLst/>
                <a:latin typeface="+mn-lt"/>
                <a:ea typeface="+mn-ea"/>
                <a:cs typeface="+mn-cs"/>
              </a:rPr>
              <a:t>routes</a:t>
            </a:r>
            <a:r>
              <a:rPr lang="en-US" sz="1200" kern="1200" dirty="0" smtClean="0">
                <a:solidFill>
                  <a:schemeClr val="tx1"/>
                </a:solidFill>
                <a:effectLst/>
                <a:latin typeface="+mn-lt"/>
                <a:ea typeface="+mn-ea"/>
                <a:cs typeface="+mn-cs"/>
              </a:rPr>
              <a:t>;</a:t>
            </a:r>
            <a:endParaRPr lang="pl-PL"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Building to enable collocation;</a:t>
            </a:r>
            <a:r>
              <a:rPr lang="pl-PL" sz="1200" kern="1200" dirty="0" smtClean="0">
                <a:solidFill>
                  <a:schemeClr val="tx1"/>
                </a:solidFill>
                <a:effectLst/>
                <a:latin typeface="+mn-lt"/>
                <a:ea typeface="+mn-ea"/>
                <a:cs typeface="+mn-cs"/>
              </a:rPr>
              <a:t/>
            </a:r>
            <a:br>
              <a:rPr lang="pl-PL" sz="1200" kern="1200" dirty="0" smtClean="0">
                <a:solidFill>
                  <a:schemeClr val="tx1"/>
                </a:solidFill>
                <a:effectLst/>
                <a:latin typeface="+mn-lt"/>
                <a:ea typeface="+mn-ea"/>
                <a:cs typeface="+mn-cs"/>
              </a:rPr>
            </a:br>
            <a:r>
              <a:rPr lang="pl-PL" sz="1200" kern="1200" dirty="0" smtClean="0">
                <a:solidFill>
                  <a:schemeClr val="tx1"/>
                </a:solidFill>
                <a:effectLst/>
                <a:latin typeface="+mn-lt"/>
                <a:ea typeface="+mn-ea"/>
                <a:cs typeface="+mn-cs"/>
              </a:rPr>
              <a:t>Technical</a:t>
            </a:r>
            <a:r>
              <a:rPr lang="pl-PL" sz="1200" kern="1200" baseline="0" dirty="0" smtClean="0">
                <a:solidFill>
                  <a:schemeClr val="tx1"/>
                </a:solidFill>
                <a:effectLst/>
                <a:latin typeface="+mn-lt"/>
                <a:ea typeface="+mn-ea"/>
                <a:cs typeface="+mn-cs"/>
              </a:rPr>
              <a:t> </a:t>
            </a:r>
            <a:r>
              <a:rPr lang="pl-PL" sz="1200" kern="1200" baseline="0" dirty="0" err="1" smtClean="0">
                <a:solidFill>
                  <a:schemeClr val="tx1"/>
                </a:solidFill>
                <a:effectLst/>
                <a:latin typeface="+mn-lt"/>
                <a:ea typeface="+mn-ea"/>
                <a:cs typeface="+mn-cs"/>
              </a:rPr>
              <a:t>channels</a:t>
            </a:r>
            <a:r>
              <a:rPr lang="pl-PL" sz="1200" kern="1200" baseline="0" dirty="0" smtClean="0">
                <a:solidFill>
                  <a:schemeClr val="tx1"/>
                </a:solidFill>
                <a:effectLst/>
                <a:latin typeface="+mn-lt"/>
                <a:ea typeface="+mn-ea"/>
                <a:cs typeface="+mn-cs"/>
              </a:rPr>
              <a:t>;</a:t>
            </a:r>
            <a:br>
              <a:rPr lang="pl-PL" sz="1200" kern="1200" baseline="0" dirty="0" smtClean="0">
                <a:solidFill>
                  <a:schemeClr val="tx1"/>
                </a:solidFill>
                <a:effectLst/>
                <a:latin typeface="+mn-lt"/>
                <a:ea typeface="+mn-ea"/>
                <a:cs typeface="+mn-cs"/>
              </a:rPr>
            </a:br>
            <a:r>
              <a:rPr lang="pl-PL" sz="1200" kern="1200" baseline="0" dirty="0" err="1" smtClean="0">
                <a:solidFill>
                  <a:schemeClr val="tx1"/>
                </a:solidFill>
                <a:effectLst/>
                <a:latin typeface="+mn-lt"/>
                <a:ea typeface="+mn-ea"/>
                <a:cs typeface="+mn-cs"/>
              </a:rPr>
              <a:t>Planned</a:t>
            </a:r>
            <a:r>
              <a:rPr lang="pl-PL" sz="1200" kern="1200" baseline="0" dirty="0" smtClean="0">
                <a:solidFill>
                  <a:schemeClr val="tx1"/>
                </a:solidFill>
                <a:effectLst/>
                <a:latin typeface="+mn-lt"/>
                <a:ea typeface="+mn-ea"/>
                <a:cs typeface="+mn-cs"/>
              </a:rPr>
              <a:t> and </a:t>
            </a:r>
            <a:r>
              <a:rPr lang="pl-PL" sz="1200" kern="1200" baseline="0" dirty="0" err="1" smtClean="0">
                <a:solidFill>
                  <a:schemeClr val="tx1"/>
                </a:solidFill>
                <a:effectLst/>
                <a:latin typeface="+mn-lt"/>
                <a:ea typeface="+mn-ea"/>
                <a:cs typeface="+mn-cs"/>
              </a:rPr>
              <a:t>existing</a:t>
            </a:r>
            <a:r>
              <a:rPr lang="pl-PL" sz="1200" kern="1200" baseline="0" dirty="0" smtClean="0">
                <a:solidFill>
                  <a:schemeClr val="tx1"/>
                </a:solidFill>
                <a:effectLst/>
                <a:latin typeface="+mn-lt"/>
                <a:ea typeface="+mn-ea"/>
                <a:cs typeface="+mn-cs"/>
              </a:rPr>
              <a:t> </a:t>
            </a:r>
            <a:r>
              <a:rPr lang="pl-PL" sz="1200" kern="1200" baseline="0" dirty="0" err="1" smtClean="0">
                <a:solidFill>
                  <a:schemeClr val="tx1"/>
                </a:solidFill>
                <a:effectLst/>
                <a:latin typeface="+mn-lt"/>
                <a:ea typeface="+mn-ea"/>
                <a:cs typeface="+mn-cs"/>
              </a:rPr>
              <a:t>technical</a:t>
            </a:r>
            <a:r>
              <a:rPr lang="pl-PL" sz="1200" kern="1200" baseline="0" dirty="0" smtClean="0">
                <a:solidFill>
                  <a:schemeClr val="tx1"/>
                </a:solidFill>
                <a:effectLst/>
                <a:latin typeface="+mn-lt"/>
                <a:ea typeface="+mn-ea"/>
                <a:cs typeface="+mn-cs"/>
              </a:rPr>
              <a:t> </a:t>
            </a:r>
            <a:r>
              <a:rPr lang="pl-PL" sz="1200" kern="1200" baseline="0" dirty="0" err="1" smtClean="0">
                <a:solidFill>
                  <a:schemeClr val="tx1"/>
                </a:solidFill>
                <a:effectLst/>
                <a:latin typeface="+mn-lt"/>
                <a:ea typeface="+mn-ea"/>
                <a:cs typeface="+mn-cs"/>
              </a:rPr>
              <a:t>infrastructure</a:t>
            </a:r>
            <a:r>
              <a:rPr lang="pl-PL" sz="1200" kern="1200" baseline="0" dirty="0" smtClean="0">
                <a:solidFill>
                  <a:schemeClr val="tx1"/>
                </a:solidFill>
                <a:effectLst/>
                <a:latin typeface="+mn-lt"/>
                <a:ea typeface="+mn-ea"/>
                <a:cs typeface="+mn-cs"/>
              </a:rPr>
              <a:t>;</a:t>
            </a:r>
            <a:br>
              <a:rPr lang="pl-PL" sz="1200" kern="1200" baseline="0" dirty="0" smtClean="0">
                <a:solidFill>
                  <a:schemeClr val="tx1"/>
                </a:solidFill>
                <a:effectLst/>
                <a:latin typeface="+mn-lt"/>
                <a:ea typeface="+mn-ea"/>
                <a:cs typeface="+mn-cs"/>
              </a:rPr>
            </a:br>
            <a:r>
              <a:rPr lang="pl-PL" sz="1200" kern="1200" baseline="0" dirty="0" smtClean="0">
                <a:solidFill>
                  <a:schemeClr val="tx1"/>
                </a:solidFill>
                <a:effectLst/>
                <a:latin typeface="+mn-lt"/>
                <a:ea typeface="+mn-ea"/>
                <a:cs typeface="+mn-cs"/>
              </a:rPr>
              <a:t>Road lane </a:t>
            </a:r>
            <a:r>
              <a:rPr lang="pl-PL" sz="1200" kern="1200" baseline="0" dirty="0" err="1" smtClean="0">
                <a:solidFill>
                  <a:schemeClr val="tx1"/>
                </a:solidFill>
                <a:effectLst/>
                <a:latin typeface="+mn-lt"/>
                <a:ea typeface="+mn-ea"/>
                <a:cs typeface="+mn-cs"/>
              </a:rPr>
              <a:t>occupying</a:t>
            </a:r>
            <a:r>
              <a:rPr lang="pl-PL" sz="1200" kern="1200" baseline="0" dirty="0" smtClean="0">
                <a:solidFill>
                  <a:schemeClr val="tx1"/>
                </a:solidFill>
                <a:effectLst/>
                <a:latin typeface="+mn-lt"/>
                <a:ea typeface="+mn-ea"/>
                <a:cs typeface="+mn-cs"/>
              </a:rPr>
              <a:t> </a:t>
            </a:r>
            <a:r>
              <a:rPr lang="pl-PL" sz="1200" kern="1200" baseline="0" dirty="0" err="1" smtClean="0">
                <a:solidFill>
                  <a:schemeClr val="tx1"/>
                </a:solidFill>
                <a:effectLst/>
                <a:latin typeface="+mn-lt"/>
                <a:ea typeface="+mn-ea"/>
                <a:cs typeface="+mn-cs"/>
              </a:rPr>
              <a:t>fees</a:t>
            </a:r>
            <a:r>
              <a:rPr lang="pl-PL" sz="1200" kern="1200" baseline="0" dirty="0" smtClean="0">
                <a:solidFill>
                  <a:schemeClr val="tx1"/>
                </a:solidFill>
                <a:effectLst/>
                <a:latin typeface="+mn-lt"/>
                <a:ea typeface="+mn-ea"/>
                <a:cs typeface="+mn-cs"/>
              </a:rPr>
              <a:t>;</a:t>
            </a:r>
            <a:endParaRPr lang="pl-PL"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STAKEHOLDERS – Obligated to forward</a:t>
            </a:r>
            <a:r>
              <a:rPr lang="en-US" sz="1200" kern="1200" dirty="0" smtClean="0">
                <a:solidFill>
                  <a:schemeClr val="tx1"/>
                </a:solidFill>
                <a:effectLst/>
                <a:latin typeface="+mn-lt"/>
                <a:ea typeface="+mn-ea"/>
                <a:cs typeface="+mn-cs"/>
              </a:rPr>
              <a:t> the President of UKE of data on telecommunications infrastructure are:</a:t>
            </a:r>
            <a:endParaRPr lang="pl-PL"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telecommunications </a:t>
            </a:r>
            <a:r>
              <a:rPr lang="pl-PL" sz="1200" kern="1200" dirty="0" err="1" smtClean="0">
                <a:solidFill>
                  <a:schemeClr val="tx1"/>
                </a:solidFill>
                <a:effectLst/>
                <a:latin typeface="+mn-lt"/>
                <a:ea typeface="+mn-ea"/>
                <a:cs typeface="+mn-cs"/>
              </a:rPr>
              <a:t>enterprise</a:t>
            </a:r>
            <a:r>
              <a:rPr lang="en-US" sz="1200" kern="1200" dirty="0" smtClean="0">
                <a:solidFill>
                  <a:schemeClr val="tx1"/>
                </a:solidFill>
                <a:effectLst/>
                <a:latin typeface="+mn-lt"/>
                <a:ea typeface="+mn-ea"/>
                <a:cs typeface="+mn-cs"/>
              </a:rPr>
              <a:t>s,</a:t>
            </a:r>
            <a:endParaRPr lang="pl-PL"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local government units,</a:t>
            </a:r>
            <a:endParaRPr lang="pl-PL" sz="1200" kern="1200" dirty="0" smtClean="0">
              <a:solidFill>
                <a:schemeClr val="tx1"/>
              </a:solidFill>
              <a:effectLst/>
              <a:latin typeface="+mn-lt"/>
              <a:ea typeface="+mn-ea"/>
              <a:cs typeface="+mn-cs"/>
            </a:endParaRPr>
          </a:p>
          <a:p>
            <a:pPr lvl="0"/>
            <a:r>
              <a:rPr lang="pl-PL" sz="1200" kern="1200" dirty="0" err="1" smtClean="0">
                <a:solidFill>
                  <a:schemeClr val="tx1"/>
                </a:solidFill>
                <a:effectLst/>
                <a:latin typeface="+mn-lt"/>
                <a:ea typeface="+mn-ea"/>
                <a:cs typeface="+mn-cs"/>
              </a:rPr>
              <a:t>State</a:t>
            </a:r>
            <a:r>
              <a:rPr lang="pl-PL" sz="1200" kern="1200" baseline="0" dirty="0" smtClean="0">
                <a:solidFill>
                  <a:schemeClr val="tx1"/>
                </a:solidFill>
                <a:effectLst/>
                <a:latin typeface="+mn-lt"/>
                <a:ea typeface="+mn-ea"/>
                <a:cs typeface="+mn-cs"/>
              </a:rPr>
              <a:t> </a:t>
            </a:r>
            <a:r>
              <a:rPr lang="pl-PL" sz="1200" kern="1200" baseline="0" dirty="0" err="1" smtClean="0">
                <a:solidFill>
                  <a:schemeClr val="tx1"/>
                </a:solidFill>
                <a:effectLst/>
                <a:latin typeface="+mn-lt"/>
                <a:ea typeface="+mn-ea"/>
                <a:cs typeface="+mn-cs"/>
              </a:rPr>
              <a:t>units</a:t>
            </a:r>
            <a:r>
              <a:rPr lang="en-US" sz="1200" kern="1200" dirty="0" smtClean="0">
                <a:solidFill>
                  <a:schemeClr val="tx1"/>
                </a:solidFill>
                <a:effectLst/>
                <a:latin typeface="+mn-lt"/>
                <a:ea typeface="+mn-ea"/>
                <a:cs typeface="+mn-cs"/>
              </a:rPr>
              <a:t>;</a:t>
            </a:r>
            <a:endParaRPr lang="pl-PL"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mentioned article precise </a:t>
            </a:r>
            <a:r>
              <a:rPr lang="en-US" sz="1200" b="1" kern="1200" dirty="0" smtClean="0">
                <a:solidFill>
                  <a:schemeClr val="tx1"/>
                </a:solidFill>
                <a:effectLst/>
                <a:latin typeface="+mn-lt"/>
                <a:ea typeface="+mn-ea"/>
                <a:cs typeface="+mn-cs"/>
              </a:rPr>
              <a:t>frequency</a:t>
            </a:r>
            <a:r>
              <a:rPr lang="en-US" sz="1200" kern="1200" dirty="0" smtClean="0">
                <a:solidFill>
                  <a:schemeClr val="tx1"/>
                </a:solidFill>
                <a:effectLst/>
                <a:latin typeface="+mn-lt"/>
                <a:ea typeface="+mn-ea"/>
                <a:cs typeface="+mn-cs"/>
              </a:rPr>
              <a:t> of collection of inventory data, which is being done </a:t>
            </a:r>
            <a:r>
              <a:rPr lang="pl-PL" sz="1200" kern="1200" dirty="0" err="1" smtClean="0">
                <a:solidFill>
                  <a:schemeClr val="tx1"/>
                </a:solidFill>
                <a:effectLst/>
                <a:latin typeface="+mn-lt"/>
                <a:ea typeface="+mn-ea"/>
                <a:cs typeface="+mn-cs"/>
              </a:rPr>
              <a:t>twi</a:t>
            </a:r>
            <a:r>
              <a:rPr lang="en-US" sz="1200" kern="1200" dirty="0" err="1" smtClean="0">
                <a:solidFill>
                  <a:schemeClr val="tx1"/>
                </a:solidFill>
                <a:effectLst/>
                <a:latin typeface="+mn-lt"/>
                <a:ea typeface="+mn-ea"/>
                <a:cs typeface="+mn-cs"/>
              </a:rPr>
              <a:t>ce</a:t>
            </a:r>
            <a:r>
              <a:rPr lang="en-US" sz="1200" kern="1200" dirty="0" smtClean="0">
                <a:solidFill>
                  <a:schemeClr val="tx1"/>
                </a:solidFill>
                <a:effectLst/>
                <a:latin typeface="+mn-lt"/>
                <a:ea typeface="+mn-ea"/>
                <a:cs typeface="+mn-cs"/>
              </a:rPr>
              <a:t> a year.</a:t>
            </a:r>
            <a:r>
              <a:rPr lang="en-GB" sz="1200" kern="1200" dirty="0" smtClean="0">
                <a:solidFill>
                  <a:schemeClr val="tx1"/>
                </a:solidFill>
                <a:effectLst/>
                <a:latin typeface="+mn-lt"/>
                <a:ea typeface="+mn-ea"/>
                <a:cs typeface="+mn-cs"/>
              </a:rPr>
              <a:t> To the 31 March</a:t>
            </a:r>
            <a:r>
              <a:rPr lang="pl-PL" sz="1200" kern="1200" dirty="0" smtClean="0">
                <a:solidFill>
                  <a:schemeClr val="tx1"/>
                </a:solidFill>
                <a:effectLst/>
                <a:latin typeface="+mn-lt"/>
                <a:ea typeface="+mn-ea"/>
                <a:cs typeface="+mn-cs"/>
              </a:rPr>
              <a:t> and 31 August</a:t>
            </a:r>
            <a:r>
              <a:rPr lang="en-GB" sz="1200" kern="1200" dirty="0" smtClean="0">
                <a:solidFill>
                  <a:schemeClr val="tx1"/>
                </a:solidFill>
                <a:effectLst/>
                <a:latin typeface="+mn-lt"/>
                <a:ea typeface="+mn-ea"/>
                <a:cs typeface="+mn-cs"/>
              </a:rPr>
              <a:t> all telecommunication companies, local government entities, and </a:t>
            </a:r>
            <a:r>
              <a:rPr lang="pl-PL" sz="1200" kern="1200" dirty="0" err="1" smtClean="0">
                <a:solidFill>
                  <a:schemeClr val="tx1"/>
                </a:solidFill>
                <a:effectLst/>
                <a:latin typeface="+mn-lt"/>
                <a:ea typeface="+mn-ea"/>
                <a:cs typeface="+mn-cs"/>
              </a:rPr>
              <a:t>state</a:t>
            </a:r>
            <a:r>
              <a:rPr lang="pl-PL" sz="1200" kern="1200" dirty="0" smtClean="0">
                <a:solidFill>
                  <a:schemeClr val="tx1"/>
                </a:solidFill>
                <a:effectLst/>
                <a:latin typeface="+mn-lt"/>
                <a:ea typeface="+mn-ea"/>
                <a:cs typeface="+mn-cs"/>
              </a:rPr>
              <a:t> </a:t>
            </a:r>
            <a:r>
              <a:rPr lang="pl-PL" sz="1200" kern="1200" dirty="0" err="1" smtClean="0">
                <a:solidFill>
                  <a:schemeClr val="tx1"/>
                </a:solidFill>
                <a:effectLst/>
                <a:latin typeface="+mn-lt"/>
                <a:ea typeface="+mn-ea"/>
                <a:cs typeface="+mn-cs"/>
              </a:rPr>
              <a:t>units</a:t>
            </a:r>
            <a:r>
              <a:rPr lang="en-GB" sz="1200" kern="1200" dirty="0" smtClean="0">
                <a:solidFill>
                  <a:schemeClr val="tx1"/>
                </a:solidFill>
                <a:effectLst/>
                <a:latin typeface="+mn-lt"/>
                <a:ea typeface="+mn-ea"/>
                <a:cs typeface="+mn-cs"/>
              </a:rPr>
              <a:t> are obliged to send UKE reports in the framework of the </a:t>
            </a:r>
            <a:r>
              <a:rPr lang="pl-PL" sz="1200" kern="1200" dirty="0" smtClean="0">
                <a:solidFill>
                  <a:schemeClr val="tx1"/>
                </a:solidFill>
                <a:effectLst/>
                <a:latin typeface="+mn-lt"/>
                <a:ea typeface="+mn-ea"/>
                <a:cs typeface="+mn-cs"/>
              </a:rPr>
              <a:t>Single</a:t>
            </a:r>
            <a:r>
              <a:rPr lang="pl-PL" sz="1200" kern="1200" baseline="0" dirty="0" smtClean="0">
                <a:solidFill>
                  <a:schemeClr val="tx1"/>
                </a:solidFill>
                <a:effectLst/>
                <a:latin typeface="+mn-lt"/>
                <a:ea typeface="+mn-ea"/>
                <a:cs typeface="+mn-cs"/>
              </a:rPr>
              <a:t> Information Point</a:t>
            </a:r>
            <a:r>
              <a:rPr lang="en-US" sz="1200" kern="1200" dirty="0" smtClean="0">
                <a:solidFill>
                  <a:schemeClr val="tx1"/>
                </a:solidFill>
                <a:effectLst/>
                <a:latin typeface="+mn-lt"/>
                <a:ea typeface="+mn-ea"/>
                <a:cs typeface="+mn-cs"/>
              </a:rPr>
              <a:t>.</a:t>
            </a:r>
            <a:endParaRPr lang="pl-PL" dirty="0"/>
          </a:p>
        </p:txBody>
      </p:sp>
      <p:sp>
        <p:nvSpPr>
          <p:cNvPr id="4" name="Symbol zastępczy numeru slajdu 3"/>
          <p:cNvSpPr>
            <a:spLocks noGrp="1"/>
          </p:cNvSpPr>
          <p:nvPr>
            <p:ph type="sldNum" sz="quarter" idx="10"/>
          </p:nvPr>
        </p:nvSpPr>
        <p:spPr/>
        <p:txBody>
          <a:bodyPr/>
          <a:lstStyle/>
          <a:p>
            <a:fld id="{D948A3A8-05C2-43C4-BFD8-508DBBF60F42}" type="slidenum">
              <a:rPr lang="pl-PL" smtClean="0"/>
              <a:t>12</a:t>
            </a:fld>
            <a:endParaRPr lang="pl-PL"/>
          </a:p>
        </p:txBody>
      </p:sp>
    </p:spTree>
    <p:extLst>
      <p:ext uri="{BB962C8B-B14F-4D97-AF65-F5344CB8AC3E}">
        <p14:creationId xmlns:p14="http://schemas.microsoft.com/office/powerpoint/2010/main" val="38415901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sz="1200" b="1" u="sng" kern="1200" dirty="0" smtClean="0">
                <a:solidFill>
                  <a:schemeClr val="tx1"/>
                </a:solidFill>
                <a:effectLst/>
                <a:latin typeface="+mn-lt"/>
                <a:ea typeface="+mn-ea"/>
                <a:cs typeface="+mn-cs"/>
              </a:rPr>
              <a:t>BROADBAND ACT</a:t>
            </a:r>
            <a:r>
              <a:rPr lang="en-US" sz="1200" u="sng" kern="1200" dirty="0" smtClean="0">
                <a:solidFill>
                  <a:schemeClr val="tx1"/>
                </a:solidFill>
                <a:effectLst/>
                <a:latin typeface="+mn-lt"/>
                <a:ea typeface="+mn-ea"/>
                <a:cs typeface="+mn-cs"/>
              </a:rPr>
              <a:t>: </a:t>
            </a:r>
            <a:endParaRPr lang="pl-PL"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2010 Polish Government accepted the Broadband Act, also known as Mega-Act, which supports the development of telecommunication services and networks. It is the key law act which started inventory of telecom infrastructure in Poland.</a:t>
            </a:r>
            <a:endParaRPr lang="pl-PL"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Article 29 of the Broadband Act Provides a legal basis of drawing up </a:t>
            </a:r>
            <a:r>
              <a:rPr lang="en-US" sz="1200" b="1" kern="1200" dirty="0" smtClean="0">
                <a:solidFill>
                  <a:schemeClr val="tx1"/>
                </a:solidFill>
                <a:effectLst/>
                <a:latin typeface="+mn-lt"/>
                <a:ea typeface="+mn-ea"/>
                <a:cs typeface="+mn-cs"/>
              </a:rPr>
              <a:t>the inventory of existing telecommunications infrastructure and public telecommunications networks </a:t>
            </a:r>
            <a:r>
              <a:rPr lang="en-US" sz="1200" kern="1200" dirty="0" smtClean="0">
                <a:solidFill>
                  <a:schemeClr val="tx1"/>
                </a:solidFill>
                <a:effectLst/>
                <a:latin typeface="+mn-lt"/>
                <a:ea typeface="+mn-ea"/>
                <a:cs typeface="+mn-cs"/>
              </a:rPr>
              <a:t>on the territory of Poland (in electronic form) </a:t>
            </a:r>
            <a:endParaRPr lang="pl-PL"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a:t>
            </a:r>
            <a:r>
              <a:rPr lang="en-US" sz="1200" b="1" kern="1200" dirty="0" smtClean="0">
                <a:solidFill>
                  <a:schemeClr val="tx1"/>
                </a:solidFill>
                <a:effectLst/>
                <a:latin typeface="+mn-lt"/>
                <a:ea typeface="+mn-ea"/>
                <a:cs typeface="+mn-cs"/>
              </a:rPr>
              <a:t>SCOPE</a:t>
            </a:r>
            <a:r>
              <a:rPr lang="en-US" sz="1200" kern="1200" dirty="0" smtClean="0">
                <a:solidFill>
                  <a:schemeClr val="tx1"/>
                </a:solidFill>
                <a:effectLst/>
                <a:latin typeface="+mn-lt"/>
                <a:ea typeface="+mn-ea"/>
                <a:cs typeface="+mn-cs"/>
              </a:rPr>
              <a:t> of the inventory includes:</a:t>
            </a:r>
            <a:endParaRPr lang="pl-PL"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Optic</a:t>
            </a:r>
            <a:r>
              <a:rPr lang="pl-PL" sz="1200" kern="1200" dirty="0" smtClean="0">
                <a:solidFill>
                  <a:schemeClr val="tx1"/>
                </a:solidFill>
                <a:effectLst/>
                <a:latin typeface="+mn-lt"/>
                <a:ea typeface="+mn-ea"/>
                <a:cs typeface="+mn-cs"/>
              </a:rPr>
              <a:t>al</a:t>
            </a:r>
            <a:r>
              <a:rPr lang="en-US" sz="1200" kern="1200" dirty="0" smtClean="0">
                <a:solidFill>
                  <a:schemeClr val="tx1"/>
                </a:solidFill>
                <a:effectLst/>
                <a:latin typeface="+mn-lt"/>
                <a:ea typeface="+mn-ea"/>
                <a:cs typeface="+mn-cs"/>
              </a:rPr>
              <a:t> </a:t>
            </a:r>
            <a:r>
              <a:rPr lang="pl-PL" sz="1200" kern="1200" dirty="0" err="1" smtClean="0">
                <a:solidFill>
                  <a:schemeClr val="tx1"/>
                </a:solidFill>
                <a:effectLst/>
                <a:latin typeface="+mn-lt"/>
                <a:ea typeface="+mn-ea"/>
                <a:cs typeface="+mn-cs"/>
              </a:rPr>
              <a:t>node</a:t>
            </a:r>
            <a:r>
              <a:rPr lang="en-US" sz="1200" kern="1200" dirty="0" smtClean="0">
                <a:solidFill>
                  <a:schemeClr val="tx1"/>
                </a:solidFill>
                <a:effectLst/>
                <a:latin typeface="+mn-lt"/>
                <a:ea typeface="+mn-ea"/>
                <a:cs typeface="+mn-cs"/>
              </a:rPr>
              <a:t>s;</a:t>
            </a:r>
            <a:endParaRPr lang="pl-PL" sz="1200" kern="1200" dirty="0" smtClean="0">
              <a:solidFill>
                <a:schemeClr val="tx1"/>
              </a:solidFill>
              <a:effectLst/>
              <a:latin typeface="+mn-lt"/>
              <a:ea typeface="+mn-ea"/>
              <a:cs typeface="+mn-cs"/>
            </a:endParaRPr>
          </a:p>
          <a:p>
            <a:pPr lvl="0"/>
            <a:r>
              <a:rPr lang="pl-PL" sz="1200" kern="1200" dirty="0" smtClean="0">
                <a:solidFill>
                  <a:schemeClr val="tx1"/>
                </a:solidFill>
                <a:effectLst/>
                <a:latin typeface="+mn-lt"/>
                <a:ea typeface="+mn-ea"/>
                <a:cs typeface="+mn-cs"/>
              </a:rPr>
              <a:t>N</a:t>
            </a:r>
            <a:r>
              <a:rPr lang="en-US" sz="1200" kern="1200" dirty="0" err="1" smtClean="0">
                <a:solidFill>
                  <a:schemeClr val="tx1"/>
                </a:solidFill>
                <a:effectLst/>
                <a:latin typeface="+mn-lt"/>
                <a:ea typeface="+mn-ea"/>
                <a:cs typeface="+mn-cs"/>
              </a:rPr>
              <a:t>etwork</a:t>
            </a:r>
            <a:r>
              <a:rPr lang="pl-PL" sz="1200" kern="1200" baseline="0" dirty="0" smtClean="0">
                <a:solidFill>
                  <a:schemeClr val="tx1"/>
                </a:solidFill>
                <a:effectLst/>
                <a:latin typeface="+mn-lt"/>
                <a:ea typeface="+mn-ea"/>
                <a:cs typeface="+mn-cs"/>
              </a:rPr>
              <a:t> </a:t>
            </a:r>
            <a:r>
              <a:rPr lang="pl-PL" sz="1200" kern="1200" baseline="0" dirty="0" err="1" smtClean="0">
                <a:solidFill>
                  <a:schemeClr val="tx1"/>
                </a:solidFill>
                <a:effectLst/>
                <a:latin typeface="+mn-lt"/>
                <a:ea typeface="+mn-ea"/>
                <a:cs typeface="+mn-cs"/>
              </a:rPr>
              <a:t>routes</a:t>
            </a:r>
            <a:r>
              <a:rPr lang="en-US" sz="1200" kern="1200" dirty="0" smtClean="0">
                <a:solidFill>
                  <a:schemeClr val="tx1"/>
                </a:solidFill>
                <a:effectLst/>
                <a:latin typeface="+mn-lt"/>
                <a:ea typeface="+mn-ea"/>
                <a:cs typeface="+mn-cs"/>
              </a:rPr>
              <a:t>;</a:t>
            </a:r>
            <a:endParaRPr lang="pl-PL"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Building to enable collocation;</a:t>
            </a:r>
            <a:r>
              <a:rPr lang="pl-PL" sz="1200" kern="1200" dirty="0" smtClean="0">
                <a:solidFill>
                  <a:schemeClr val="tx1"/>
                </a:solidFill>
                <a:effectLst/>
                <a:latin typeface="+mn-lt"/>
                <a:ea typeface="+mn-ea"/>
                <a:cs typeface="+mn-cs"/>
              </a:rPr>
              <a:t/>
            </a:r>
            <a:br>
              <a:rPr lang="pl-PL" sz="1200" kern="1200" dirty="0" smtClean="0">
                <a:solidFill>
                  <a:schemeClr val="tx1"/>
                </a:solidFill>
                <a:effectLst/>
                <a:latin typeface="+mn-lt"/>
                <a:ea typeface="+mn-ea"/>
                <a:cs typeface="+mn-cs"/>
              </a:rPr>
            </a:br>
            <a:r>
              <a:rPr lang="pl-PL" sz="1200" kern="1200" dirty="0" smtClean="0">
                <a:solidFill>
                  <a:schemeClr val="tx1"/>
                </a:solidFill>
                <a:effectLst/>
                <a:latin typeface="+mn-lt"/>
                <a:ea typeface="+mn-ea"/>
                <a:cs typeface="+mn-cs"/>
              </a:rPr>
              <a:t>Technical</a:t>
            </a:r>
            <a:r>
              <a:rPr lang="pl-PL" sz="1200" kern="1200" baseline="0" dirty="0" smtClean="0">
                <a:solidFill>
                  <a:schemeClr val="tx1"/>
                </a:solidFill>
                <a:effectLst/>
                <a:latin typeface="+mn-lt"/>
                <a:ea typeface="+mn-ea"/>
                <a:cs typeface="+mn-cs"/>
              </a:rPr>
              <a:t> </a:t>
            </a:r>
            <a:r>
              <a:rPr lang="pl-PL" sz="1200" kern="1200" baseline="0" dirty="0" err="1" smtClean="0">
                <a:solidFill>
                  <a:schemeClr val="tx1"/>
                </a:solidFill>
                <a:effectLst/>
                <a:latin typeface="+mn-lt"/>
                <a:ea typeface="+mn-ea"/>
                <a:cs typeface="+mn-cs"/>
              </a:rPr>
              <a:t>channels</a:t>
            </a:r>
            <a:r>
              <a:rPr lang="pl-PL" sz="1200" kern="1200" baseline="0" dirty="0" smtClean="0">
                <a:solidFill>
                  <a:schemeClr val="tx1"/>
                </a:solidFill>
                <a:effectLst/>
                <a:latin typeface="+mn-lt"/>
                <a:ea typeface="+mn-ea"/>
                <a:cs typeface="+mn-cs"/>
              </a:rPr>
              <a:t>;</a:t>
            </a:r>
            <a:br>
              <a:rPr lang="pl-PL" sz="1200" kern="1200" baseline="0" dirty="0" smtClean="0">
                <a:solidFill>
                  <a:schemeClr val="tx1"/>
                </a:solidFill>
                <a:effectLst/>
                <a:latin typeface="+mn-lt"/>
                <a:ea typeface="+mn-ea"/>
                <a:cs typeface="+mn-cs"/>
              </a:rPr>
            </a:br>
            <a:r>
              <a:rPr lang="pl-PL" sz="1200" kern="1200" baseline="0" dirty="0" err="1" smtClean="0">
                <a:solidFill>
                  <a:schemeClr val="tx1"/>
                </a:solidFill>
                <a:effectLst/>
                <a:latin typeface="+mn-lt"/>
                <a:ea typeface="+mn-ea"/>
                <a:cs typeface="+mn-cs"/>
              </a:rPr>
              <a:t>Planned</a:t>
            </a:r>
            <a:r>
              <a:rPr lang="pl-PL" sz="1200" kern="1200" baseline="0" dirty="0" smtClean="0">
                <a:solidFill>
                  <a:schemeClr val="tx1"/>
                </a:solidFill>
                <a:effectLst/>
                <a:latin typeface="+mn-lt"/>
                <a:ea typeface="+mn-ea"/>
                <a:cs typeface="+mn-cs"/>
              </a:rPr>
              <a:t> and </a:t>
            </a:r>
            <a:r>
              <a:rPr lang="pl-PL" sz="1200" kern="1200" baseline="0" dirty="0" err="1" smtClean="0">
                <a:solidFill>
                  <a:schemeClr val="tx1"/>
                </a:solidFill>
                <a:effectLst/>
                <a:latin typeface="+mn-lt"/>
                <a:ea typeface="+mn-ea"/>
                <a:cs typeface="+mn-cs"/>
              </a:rPr>
              <a:t>existing</a:t>
            </a:r>
            <a:r>
              <a:rPr lang="pl-PL" sz="1200" kern="1200" baseline="0" dirty="0" smtClean="0">
                <a:solidFill>
                  <a:schemeClr val="tx1"/>
                </a:solidFill>
                <a:effectLst/>
                <a:latin typeface="+mn-lt"/>
                <a:ea typeface="+mn-ea"/>
                <a:cs typeface="+mn-cs"/>
              </a:rPr>
              <a:t> </a:t>
            </a:r>
            <a:r>
              <a:rPr lang="pl-PL" sz="1200" kern="1200" baseline="0" dirty="0" err="1" smtClean="0">
                <a:solidFill>
                  <a:schemeClr val="tx1"/>
                </a:solidFill>
                <a:effectLst/>
                <a:latin typeface="+mn-lt"/>
                <a:ea typeface="+mn-ea"/>
                <a:cs typeface="+mn-cs"/>
              </a:rPr>
              <a:t>technical</a:t>
            </a:r>
            <a:r>
              <a:rPr lang="pl-PL" sz="1200" kern="1200" baseline="0" dirty="0" smtClean="0">
                <a:solidFill>
                  <a:schemeClr val="tx1"/>
                </a:solidFill>
                <a:effectLst/>
                <a:latin typeface="+mn-lt"/>
                <a:ea typeface="+mn-ea"/>
                <a:cs typeface="+mn-cs"/>
              </a:rPr>
              <a:t> </a:t>
            </a:r>
            <a:r>
              <a:rPr lang="pl-PL" sz="1200" kern="1200" baseline="0" dirty="0" err="1" smtClean="0">
                <a:solidFill>
                  <a:schemeClr val="tx1"/>
                </a:solidFill>
                <a:effectLst/>
                <a:latin typeface="+mn-lt"/>
                <a:ea typeface="+mn-ea"/>
                <a:cs typeface="+mn-cs"/>
              </a:rPr>
              <a:t>infrastructure</a:t>
            </a:r>
            <a:r>
              <a:rPr lang="pl-PL" sz="1200" kern="1200" baseline="0" dirty="0" smtClean="0">
                <a:solidFill>
                  <a:schemeClr val="tx1"/>
                </a:solidFill>
                <a:effectLst/>
                <a:latin typeface="+mn-lt"/>
                <a:ea typeface="+mn-ea"/>
                <a:cs typeface="+mn-cs"/>
              </a:rPr>
              <a:t>;</a:t>
            </a:r>
            <a:br>
              <a:rPr lang="pl-PL" sz="1200" kern="1200" baseline="0" dirty="0" smtClean="0">
                <a:solidFill>
                  <a:schemeClr val="tx1"/>
                </a:solidFill>
                <a:effectLst/>
                <a:latin typeface="+mn-lt"/>
                <a:ea typeface="+mn-ea"/>
                <a:cs typeface="+mn-cs"/>
              </a:rPr>
            </a:br>
            <a:r>
              <a:rPr lang="pl-PL" sz="1200" kern="1200" baseline="0" dirty="0" smtClean="0">
                <a:solidFill>
                  <a:schemeClr val="tx1"/>
                </a:solidFill>
                <a:effectLst/>
                <a:latin typeface="+mn-lt"/>
                <a:ea typeface="+mn-ea"/>
                <a:cs typeface="+mn-cs"/>
              </a:rPr>
              <a:t>Road lane </a:t>
            </a:r>
            <a:r>
              <a:rPr lang="pl-PL" sz="1200" kern="1200" baseline="0" dirty="0" err="1" smtClean="0">
                <a:solidFill>
                  <a:schemeClr val="tx1"/>
                </a:solidFill>
                <a:effectLst/>
                <a:latin typeface="+mn-lt"/>
                <a:ea typeface="+mn-ea"/>
                <a:cs typeface="+mn-cs"/>
              </a:rPr>
              <a:t>occupying</a:t>
            </a:r>
            <a:r>
              <a:rPr lang="pl-PL" sz="1200" kern="1200" baseline="0" dirty="0" smtClean="0">
                <a:solidFill>
                  <a:schemeClr val="tx1"/>
                </a:solidFill>
                <a:effectLst/>
                <a:latin typeface="+mn-lt"/>
                <a:ea typeface="+mn-ea"/>
                <a:cs typeface="+mn-cs"/>
              </a:rPr>
              <a:t> </a:t>
            </a:r>
            <a:r>
              <a:rPr lang="pl-PL" sz="1200" kern="1200" baseline="0" dirty="0" err="1" smtClean="0">
                <a:solidFill>
                  <a:schemeClr val="tx1"/>
                </a:solidFill>
                <a:effectLst/>
                <a:latin typeface="+mn-lt"/>
                <a:ea typeface="+mn-ea"/>
                <a:cs typeface="+mn-cs"/>
              </a:rPr>
              <a:t>fees</a:t>
            </a:r>
            <a:r>
              <a:rPr lang="pl-PL" sz="1200" kern="1200" baseline="0" dirty="0" smtClean="0">
                <a:solidFill>
                  <a:schemeClr val="tx1"/>
                </a:solidFill>
                <a:effectLst/>
                <a:latin typeface="+mn-lt"/>
                <a:ea typeface="+mn-ea"/>
                <a:cs typeface="+mn-cs"/>
              </a:rPr>
              <a:t>;</a:t>
            </a:r>
            <a:endParaRPr lang="pl-PL"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STAKEHOLDERS – Obligated to forward</a:t>
            </a:r>
            <a:r>
              <a:rPr lang="en-US" sz="1200" kern="1200" dirty="0" smtClean="0">
                <a:solidFill>
                  <a:schemeClr val="tx1"/>
                </a:solidFill>
                <a:effectLst/>
                <a:latin typeface="+mn-lt"/>
                <a:ea typeface="+mn-ea"/>
                <a:cs typeface="+mn-cs"/>
              </a:rPr>
              <a:t> the President of UKE of data on telecommunications infrastructure are:</a:t>
            </a:r>
            <a:endParaRPr lang="pl-PL"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telecommunications </a:t>
            </a:r>
            <a:r>
              <a:rPr lang="pl-PL" sz="1200" kern="1200" dirty="0" err="1" smtClean="0">
                <a:solidFill>
                  <a:schemeClr val="tx1"/>
                </a:solidFill>
                <a:effectLst/>
                <a:latin typeface="+mn-lt"/>
                <a:ea typeface="+mn-ea"/>
                <a:cs typeface="+mn-cs"/>
              </a:rPr>
              <a:t>enterprise</a:t>
            </a:r>
            <a:r>
              <a:rPr lang="en-US" sz="1200" kern="1200" dirty="0" smtClean="0">
                <a:solidFill>
                  <a:schemeClr val="tx1"/>
                </a:solidFill>
                <a:effectLst/>
                <a:latin typeface="+mn-lt"/>
                <a:ea typeface="+mn-ea"/>
                <a:cs typeface="+mn-cs"/>
              </a:rPr>
              <a:t>s,</a:t>
            </a:r>
            <a:endParaRPr lang="pl-PL"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local government units,</a:t>
            </a:r>
            <a:endParaRPr lang="pl-PL" sz="1200" kern="1200" dirty="0" smtClean="0">
              <a:solidFill>
                <a:schemeClr val="tx1"/>
              </a:solidFill>
              <a:effectLst/>
              <a:latin typeface="+mn-lt"/>
              <a:ea typeface="+mn-ea"/>
              <a:cs typeface="+mn-cs"/>
            </a:endParaRPr>
          </a:p>
          <a:p>
            <a:pPr lvl="0"/>
            <a:r>
              <a:rPr lang="pl-PL" sz="1200" kern="1200" dirty="0" err="1" smtClean="0">
                <a:solidFill>
                  <a:schemeClr val="tx1"/>
                </a:solidFill>
                <a:effectLst/>
                <a:latin typeface="+mn-lt"/>
                <a:ea typeface="+mn-ea"/>
                <a:cs typeface="+mn-cs"/>
              </a:rPr>
              <a:t>State</a:t>
            </a:r>
            <a:r>
              <a:rPr lang="pl-PL" sz="1200" kern="1200" baseline="0" dirty="0" smtClean="0">
                <a:solidFill>
                  <a:schemeClr val="tx1"/>
                </a:solidFill>
                <a:effectLst/>
                <a:latin typeface="+mn-lt"/>
                <a:ea typeface="+mn-ea"/>
                <a:cs typeface="+mn-cs"/>
              </a:rPr>
              <a:t> </a:t>
            </a:r>
            <a:r>
              <a:rPr lang="pl-PL" sz="1200" kern="1200" baseline="0" dirty="0" err="1" smtClean="0">
                <a:solidFill>
                  <a:schemeClr val="tx1"/>
                </a:solidFill>
                <a:effectLst/>
                <a:latin typeface="+mn-lt"/>
                <a:ea typeface="+mn-ea"/>
                <a:cs typeface="+mn-cs"/>
              </a:rPr>
              <a:t>units</a:t>
            </a:r>
            <a:r>
              <a:rPr lang="en-US" sz="1200" kern="1200" dirty="0" smtClean="0">
                <a:solidFill>
                  <a:schemeClr val="tx1"/>
                </a:solidFill>
                <a:effectLst/>
                <a:latin typeface="+mn-lt"/>
                <a:ea typeface="+mn-ea"/>
                <a:cs typeface="+mn-cs"/>
              </a:rPr>
              <a:t>;</a:t>
            </a:r>
            <a:endParaRPr lang="pl-PL"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mentioned article precise </a:t>
            </a:r>
            <a:r>
              <a:rPr lang="en-US" sz="1200" b="1" kern="1200" dirty="0" smtClean="0">
                <a:solidFill>
                  <a:schemeClr val="tx1"/>
                </a:solidFill>
                <a:effectLst/>
                <a:latin typeface="+mn-lt"/>
                <a:ea typeface="+mn-ea"/>
                <a:cs typeface="+mn-cs"/>
              </a:rPr>
              <a:t>frequency</a:t>
            </a:r>
            <a:r>
              <a:rPr lang="en-US" sz="1200" kern="1200" dirty="0" smtClean="0">
                <a:solidFill>
                  <a:schemeClr val="tx1"/>
                </a:solidFill>
                <a:effectLst/>
                <a:latin typeface="+mn-lt"/>
                <a:ea typeface="+mn-ea"/>
                <a:cs typeface="+mn-cs"/>
              </a:rPr>
              <a:t> of collection of inventory data, which is being done </a:t>
            </a:r>
            <a:r>
              <a:rPr lang="pl-PL" sz="1200" kern="1200" dirty="0" err="1" smtClean="0">
                <a:solidFill>
                  <a:schemeClr val="tx1"/>
                </a:solidFill>
                <a:effectLst/>
                <a:latin typeface="+mn-lt"/>
                <a:ea typeface="+mn-ea"/>
                <a:cs typeface="+mn-cs"/>
              </a:rPr>
              <a:t>twi</a:t>
            </a:r>
            <a:r>
              <a:rPr lang="en-US" sz="1200" kern="1200" dirty="0" err="1" smtClean="0">
                <a:solidFill>
                  <a:schemeClr val="tx1"/>
                </a:solidFill>
                <a:effectLst/>
                <a:latin typeface="+mn-lt"/>
                <a:ea typeface="+mn-ea"/>
                <a:cs typeface="+mn-cs"/>
              </a:rPr>
              <a:t>ce</a:t>
            </a:r>
            <a:r>
              <a:rPr lang="en-US" sz="1200" kern="1200" dirty="0" smtClean="0">
                <a:solidFill>
                  <a:schemeClr val="tx1"/>
                </a:solidFill>
                <a:effectLst/>
                <a:latin typeface="+mn-lt"/>
                <a:ea typeface="+mn-ea"/>
                <a:cs typeface="+mn-cs"/>
              </a:rPr>
              <a:t> a year.</a:t>
            </a:r>
            <a:r>
              <a:rPr lang="en-GB" sz="1200" kern="1200" dirty="0" smtClean="0">
                <a:solidFill>
                  <a:schemeClr val="tx1"/>
                </a:solidFill>
                <a:effectLst/>
                <a:latin typeface="+mn-lt"/>
                <a:ea typeface="+mn-ea"/>
                <a:cs typeface="+mn-cs"/>
              </a:rPr>
              <a:t> To the 31 March</a:t>
            </a:r>
            <a:r>
              <a:rPr lang="pl-PL" sz="1200" kern="1200" dirty="0" smtClean="0">
                <a:solidFill>
                  <a:schemeClr val="tx1"/>
                </a:solidFill>
                <a:effectLst/>
                <a:latin typeface="+mn-lt"/>
                <a:ea typeface="+mn-ea"/>
                <a:cs typeface="+mn-cs"/>
              </a:rPr>
              <a:t> and 31 August</a:t>
            </a:r>
            <a:r>
              <a:rPr lang="en-GB" sz="1200" kern="1200" dirty="0" smtClean="0">
                <a:solidFill>
                  <a:schemeClr val="tx1"/>
                </a:solidFill>
                <a:effectLst/>
                <a:latin typeface="+mn-lt"/>
                <a:ea typeface="+mn-ea"/>
                <a:cs typeface="+mn-cs"/>
              </a:rPr>
              <a:t> all telecommunication companies, local government entities, and </a:t>
            </a:r>
            <a:r>
              <a:rPr lang="pl-PL" sz="1200" kern="1200" dirty="0" err="1" smtClean="0">
                <a:solidFill>
                  <a:schemeClr val="tx1"/>
                </a:solidFill>
                <a:effectLst/>
                <a:latin typeface="+mn-lt"/>
                <a:ea typeface="+mn-ea"/>
                <a:cs typeface="+mn-cs"/>
              </a:rPr>
              <a:t>state</a:t>
            </a:r>
            <a:r>
              <a:rPr lang="pl-PL" sz="1200" kern="1200" dirty="0" smtClean="0">
                <a:solidFill>
                  <a:schemeClr val="tx1"/>
                </a:solidFill>
                <a:effectLst/>
                <a:latin typeface="+mn-lt"/>
                <a:ea typeface="+mn-ea"/>
                <a:cs typeface="+mn-cs"/>
              </a:rPr>
              <a:t> </a:t>
            </a:r>
            <a:r>
              <a:rPr lang="pl-PL" sz="1200" kern="1200" dirty="0" err="1" smtClean="0">
                <a:solidFill>
                  <a:schemeClr val="tx1"/>
                </a:solidFill>
                <a:effectLst/>
                <a:latin typeface="+mn-lt"/>
                <a:ea typeface="+mn-ea"/>
                <a:cs typeface="+mn-cs"/>
              </a:rPr>
              <a:t>units</a:t>
            </a:r>
            <a:r>
              <a:rPr lang="en-GB" sz="1200" kern="1200" dirty="0" smtClean="0">
                <a:solidFill>
                  <a:schemeClr val="tx1"/>
                </a:solidFill>
                <a:effectLst/>
                <a:latin typeface="+mn-lt"/>
                <a:ea typeface="+mn-ea"/>
                <a:cs typeface="+mn-cs"/>
              </a:rPr>
              <a:t> are obliged to send UKE reports in the framework of the </a:t>
            </a:r>
            <a:r>
              <a:rPr lang="pl-PL" sz="1200" kern="1200" dirty="0" smtClean="0">
                <a:solidFill>
                  <a:schemeClr val="tx1"/>
                </a:solidFill>
                <a:effectLst/>
                <a:latin typeface="+mn-lt"/>
                <a:ea typeface="+mn-ea"/>
                <a:cs typeface="+mn-cs"/>
              </a:rPr>
              <a:t>Single</a:t>
            </a:r>
            <a:r>
              <a:rPr lang="pl-PL" sz="1200" kern="1200" baseline="0" dirty="0" smtClean="0">
                <a:solidFill>
                  <a:schemeClr val="tx1"/>
                </a:solidFill>
                <a:effectLst/>
                <a:latin typeface="+mn-lt"/>
                <a:ea typeface="+mn-ea"/>
                <a:cs typeface="+mn-cs"/>
              </a:rPr>
              <a:t> Information Point</a:t>
            </a:r>
            <a:r>
              <a:rPr lang="en-US" sz="1200" kern="1200" dirty="0" smtClean="0">
                <a:solidFill>
                  <a:schemeClr val="tx1"/>
                </a:solidFill>
                <a:effectLst/>
                <a:latin typeface="+mn-lt"/>
                <a:ea typeface="+mn-ea"/>
                <a:cs typeface="+mn-cs"/>
              </a:rPr>
              <a:t>.</a:t>
            </a:r>
            <a:endParaRPr lang="pl-PL" dirty="0"/>
          </a:p>
        </p:txBody>
      </p:sp>
      <p:sp>
        <p:nvSpPr>
          <p:cNvPr id="4" name="Symbol zastępczy numeru slajdu 3"/>
          <p:cNvSpPr>
            <a:spLocks noGrp="1"/>
          </p:cNvSpPr>
          <p:nvPr>
            <p:ph type="sldNum" sz="quarter" idx="10"/>
          </p:nvPr>
        </p:nvSpPr>
        <p:spPr/>
        <p:txBody>
          <a:bodyPr/>
          <a:lstStyle/>
          <a:p>
            <a:fld id="{D948A3A8-05C2-43C4-BFD8-508DBBF60F42}" type="slidenum">
              <a:rPr lang="pl-PL" smtClean="0"/>
              <a:t>13</a:t>
            </a:fld>
            <a:endParaRPr lang="pl-PL"/>
          </a:p>
        </p:txBody>
      </p:sp>
    </p:spTree>
    <p:extLst>
      <p:ext uri="{BB962C8B-B14F-4D97-AF65-F5344CB8AC3E}">
        <p14:creationId xmlns:p14="http://schemas.microsoft.com/office/powerpoint/2010/main" val="37015409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sz="1200" b="1" u="sng" kern="1200" dirty="0" smtClean="0">
                <a:solidFill>
                  <a:schemeClr val="tx1"/>
                </a:solidFill>
                <a:effectLst/>
                <a:latin typeface="+mn-lt"/>
                <a:ea typeface="+mn-ea"/>
                <a:cs typeface="+mn-cs"/>
              </a:rPr>
              <a:t>BROADBAND ACT</a:t>
            </a:r>
            <a:r>
              <a:rPr lang="en-US" sz="1200" u="sng" kern="1200" dirty="0" smtClean="0">
                <a:solidFill>
                  <a:schemeClr val="tx1"/>
                </a:solidFill>
                <a:effectLst/>
                <a:latin typeface="+mn-lt"/>
                <a:ea typeface="+mn-ea"/>
                <a:cs typeface="+mn-cs"/>
              </a:rPr>
              <a:t>: </a:t>
            </a:r>
            <a:endParaRPr lang="pl-PL"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2010 Polish Government accepted the Broadband Act, also known as Mega-Act, which supports the development of telecommunication services and networks. It is the key law act which started inventory of telecom infrastructure in Poland.</a:t>
            </a:r>
            <a:endParaRPr lang="pl-PL"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Article 29 of the Broadband Act Provides a legal basis of drawing up </a:t>
            </a:r>
            <a:r>
              <a:rPr lang="en-US" sz="1200" b="1" kern="1200" dirty="0" smtClean="0">
                <a:solidFill>
                  <a:schemeClr val="tx1"/>
                </a:solidFill>
                <a:effectLst/>
                <a:latin typeface="+mn-lt"/>
                <a:ea typeface="+mn-ea"/>
                <a:cs typeface="+mn-cs"/>
              </a:rPr>
              <a:t>the inventory of existing telecommunications infrastructure and public telecommunications networks </a:t>
            </a:r>
            <a:r>
              <a:rPr lang="en-US" sz="1200" kern="1200" dirty="0" smtClean="0">
                <a:solidFill>
                  <a:schemeClr val="tx1"/>
                </a:solidFill>
                <a:effectLst/>
                <a:latin typeface="+mn-lt"/>
                <a:ea typeface="+mn-ea"/>
                <a:cs typeface="+mn-cs"/>
              </a:rPr>
              <a:t>on the territory of Poland (in electronic form) </a:t>
            </a:r>
            <a:endParaRPr lang="pl-PL"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a:t>
            </a:r>
            <a:r>
              <a:rPr lang="en-US" sz="1200" b="1" kern="1200" dirty="0" smtClean="0">
                <a:solidFill>
                  <a:schemeClr val="tx1"/>
                </a:solidFill>
                <a:effectLst/>
                <a:latin typeface="+mn-lt"/>
                <a:ea typeface="+mn-ea"/>
                <a:cs typeface="+mn-cs"/>
              </a:rPr>
              <a:t>SCOPE</a:t>
            </a:r>
            <a:r>
              <a:rPr lang="en-US" sz="1200" kern="1200" dirty="0" smtClean="0">
                <a:solidFill>
                  <a:schemeClr val="tx1"/>
                </a:solidFill>
                <a:effectLst/>
                <a:latin typeface="+mn-lt"/>
                <a:ea typeface="+mn-ea"/>
                <a:cs typeface="+mn-cs"/>
              </a:rPr>
              <a:t> of the inventory includes:</a:t>
            </a:r>
            <a:endParaRPr lang="pl-PL"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Optic</a:t>
            </a:r>
            <a:r>
              <a:rPr lang="pl-PL" sz="1200" kern="1200" dirty="0" smtClean="0">
                <a:solidFill>
                  <a:schemeClr val="tx1"/>
                </a:solidFill>
                <a:effectLst/>
                <a:latin typeface="+mn-lt"/>
                <a:ea typeface="+mn-ea"/>
                <a:cs typeface="+mn-cs"/>
              </a:rPr>
              <a:t>al</a:t>
            </a:r>
            <a:r>
              <a:rPr lang="en-US" sz="1200" kern="1200" dirty="0" smtClean="0">
                <a:solidFill>
                  <a:schemeClr val="tx1"/>
                </a:solidFill>
                <a:effectLst/>
                <a:latin typeface="+mn-lt"/>
                <a:ea typeface="+mn-ea"/>
                <a:cs typeface="+mn-cs"/>
              </a:rPr>
              <a:t> </a:t>
            </a:r>
            <a:r>
              <a:rPr lang="pl-PL" sz="1200" kern="1200" dirty="0" err="1" smtClean="0">
                <a:solidFill>
                  <a:schemeClr val="tx1"/>
                </a:solidFill>
                <a:effectLst/>
                <a:latin typeface="+mn-lt"/>
                <a:ea typeface="+mn-ea"/>
                <a:cs typeface="+mn-cs"/>
              </a:rPr>
              <a:t>node</a:t>
            </a:r>
            <a:r>
              <a:rPr lang="en-US" sz="1200" kern="1200" dirty="0" smtClean="0">
                <a:solidFill>
                  <a:schemeClr val="tx1"/>
                </a:solidFill>
                <a:effectLst/>
                <a:latin typeface="+mn-lt"/>
                <a:ea typeface="+mn-ea"/>
                <a:cs typeface="+mn-cs"/>
              </a:rPr>
              <a:t>s;</a:t>
            </a:r>
            <a:endParaRPr lang="pl-PL" sz="1200" kern="1200" dirty="0" smtClean="0">
              <a:solidFill>
                <a:schemeClr val="tx1"/>
              </a:solidFill>
              <a:effectLst/>
              <a:latin typeface="+mn-lt"/>
              <a:ea typeface="+mn-ea"/>
              <a:cs typeface="+mn-cs"/>
            </a:endParaRPr>
          </a:p>
          <a:p>
            <a:pPr lvl="0"/>
            <a:r>
              <a:rPr lang="pl-PL" sz="1200" kern="1200" dirty="0" smtClean="0">
                <a:solidFill>
                  <a:schemeClr val="tx1"/>
                </a:solidFill>
                <a:effectLst/>
                <a:latin typeface="+mn-lt"/>
                <a:ea typeface="+mn-ea"/>
                <a:cs typeface="+mn-cs"/>
              </a:rPr>
              <a:t>N</a:t>
            </a:r>
            <a:r>
              <a:rPr lang="en-US" sz="1200" kern="1200" dirty="0" err="1" smtClean="0">
                <a:solidFill>
                  <a:schemeClr val="tx1"/>
                </a:solidFill>
                <a:effectLst/>
                <a:latin typeface="+mn-lt"/>
                <a:ea typeface="+mn-ea"/>
                <a:cs typeface="+mn-cs"/>
              </a:rPr>
              <a:t>etwork</a:t>
            </a:r>
            <a:r>
              <a:rPr lang="pl-PL" sz="1200" kern="1200" baseline="0" dirty="0" smtClean="0">
                <a:solidFill>
                  <a:schemeClr val="tx1"/>
                </a:solidFill>
                <a:effectLst/>
                <a:latin typeface="+mn-lt"/>
                <a:ea typeface="+mn-ea"/>
                <a:cs typeface="+mn-cs"/>
              </a:rPr>
              <a:t> </a:t>
            </a:r>
            <a:r>
              <a:rPr lang="pl-PL" sz="1200" kern="1200" baseline="0" dirty="0" err="1" smtClean="0">
                <a:solidFill>
                  <a:schemeClr val="tx1"/>
                </a:solidFill>
                <a:effectLst/>
                <a:latin typeface="+mn-lt"/>
                <a:ea typeface="+mn-ea"/>
                <a:cs typeface="+mn-cs"/>
              </a:rPr>
              <a:t>routes</a:t>
            </a:r>
            <a:r>
              <a:rPr lang="en-US" sz="1200" kern="1200" dirty="0" smtClean="0">
                <a:solidFill>
                  <a:schemeClr val="tx1"/>
                </a:solidFill>
                <a:effectLst/>
                <a:latin typeface="+mn-lt"/>
                <a:ea typeface="+mn-ea"/>
                <a:cs typeface="+mn-cs"/>
              </a:rPr>
              <a:t>;</a:t>
            </a:r>
            <a:endParaRPr lang="pl-PL"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Building to enable collocation;</a:t>
            </a:r>
            <a:r>
              <a:rPr lang="pl-PL" sz="1200" kern="1200" dirty="0" smtClean="0">
                <a:solidFill>
                  <a:schemeClr val="tx1"/>
                </a:solidFill>
                <a:effectLst/>
                <a:latin typeface="+mn-lt"/>
                <a:ea typeface="+mn-ea"/>
                <a:cs typeface="+mn-cs"/>
              </a:rPr>
              <a:t/>
            </a:r>
            <a:br>
              <a:rPr lang="pl-PL" sz="1200" kern="1200" dirty="0" smtClean="0">
                <a:solidFill>
                  <a:schemeClr val="tx1"/>
                </a:solidFill>
                <a:effectLst/>
                <a:latin typeface="+mn-lt"/>
                <a:ea typeface="+mn-ea"/>
                <a:cs typeface="+mn-cs"/>
              </a:rPr>
            </a:br>
            <a:r>
              <a:rPr lang="pl-PL" sz="1200" kern="1200" dirty="0" smtClean="0">
                <a:solidFill>
                  <a:schemeClr val="tx1"/>
                </a:solidFill>
                <a:effectLst/>
                <a:latin typeface="+mn-lt"/>
                <a:ea typeface="+mn-ea"/>
                <a:cs typeface="+mn-cs"/>
              </a:rPr>
              <a:t>Technical</a:t>
            </a:r>
            <a:r>
              <a:rPr lang="pl-PL" sz="1200" kern="1200" baseline="0" dirty="0" smtClean="0">
                <a:solidFill>
                  <a:schemeClr val="tx1"/>
                </a:solidFill>
                <a:effectLst/>
                <a:latin typeface="+mn-lt"/>
                <a:ea typeface="+mn-ea"/>
                <a:cs typeface="+mn-cs"/>
              </a:rPr>
              <a:t> </a:t>
            </a:r>
            <a:r>
              <a:rPr lang="pl-PL" sz="1200" kern="1200" baseline="0" dirty="0" err="1" smtClean="0">
                <a:solidFill>
                  <a:schemeClr val="tx1"/>
                </a:solidFill>
                <a:effectLst/>
                <a:latin typeface="+mn-lt"/>
                <a:ea typeface="+mn-ea"/>
                <a:cs typeface="+mn-cs"/>
              </a:rPr>
              <a:t>channels</a:t>
            </a:r>
            <a:r>
              <a:rPr lang="pl-PL" sz="1200" kern="1200" baseline="0" dirty="0" smtClean="0">
                <a:solidFill>
                  <a:schemeClr val="tx1"/>
                </a:solidFill>
                <a:effectLst/>
                <a:latin typeface="+mn-lt"/>
                <a:ea typeface="+mn-ea"/>
                <a:cs typeface="+mn-cs"/>
              </a:rPr>
              <a:t>;</a:t>
            </a:r>
            <a:br>
              <a:rPr lang="pl-PL" sz="1200" kern="1200" baseline="0" dirty="0" smtClean="0">
                <a:solidFill>
                  <a:schemeClr val="tx1"/>
                </a:solidFill>
                <a:effectLst/>
                <a:latin typeface="+mn-lt"/>
                <a:ea typeface="+mn-ea"/>
                <a:cs typeface="+mn-cs"/>
              </a:rPr>
            </a:br>
            <a:r>
              <a:rPr lang="pl-PL" sz="1200" kern="1200" baseline="0" dirty="0" err="1" smtClean="0">
                <a:solidFill>
                  <a:schemeClr val="tx1"/>
                </a:solidFill>
                <a:effectLst/>
                <a:latin typeface="+mn-lt"/>
                <a:ea typeface="+mn-ea"/>
                <a:cs typeface="+mn-cs"/>
              </a:rPr>
              <a:t>Planned</a:t>
            </a:r>
            <a:r>
              <a:rPr lang="pl-PL" sz="1200" kern="1200" baseline="0" dirty="0" smtClean="0">
                <a:solidFill>
                  <a:schemeClr val="tx1"/>
                </a:solidFill>
                <a:effectLst/>
                <a:latin typeface="+mn-lt"/>
                <a:ea typeface="+mn-ea"/>
                <a:cs typeface="+mn-cs"/>
              </a:rPr>
              <a:t> and </a:t>
            </a:r>
            <a:r>
              <a:rPr lang="pl-PL" sz="1200" kern="1200" baseline="0" dirty="0" err="1" smtClean="0">
                <a:solidFill>
                  <a:schemeClr val="tx1"/>
                </a:solidFill>
                <a:effectLst/>
                <a:latin typeface="+mn-lt"/>
                <a:ea typeface="+mn-ea"/>
                <a:cs typeface="+mn-cs"/>
              </a:rPr>
              <a:t>existing</a:t>
            </a:r>
            <a:r>
              <a:rPr lang="pl-PL" sz="1200" kern="1200" baseline="0" dirty="0" smtClean="0">
                <a:solidFill>
                  <a:schemeClr val="tx1"/>
                </a:solidFill>
                <a:effectLst/>
                <a:latin typeface="+mn-lt"/>
                <a:ea typeface="+mn-ea"/>
                <a:cs typeface="+mn-cs"/>
              </a:rPr>
              <a:t> </a:t>
            </a:r>
            <a:r>
              <a:rPr lang="pl-PL" sz="1200" kern="1200" baseline="0" dirty="0" err="1" smtClean="0">
                <a:solidFill>
                  <a:schemeClr val="tx1"/>
                </a:solidFill>
                <a:effectLst/>
                <a:latin typeface="+mn-lt"/>
                <a:ea typeface="+mn-ea"/>
                <a:cs typeface="+mn-cs"/>
              </a:rPr>
              <a:t>technical</a:t>
            </a:r>
            <a:r>
              <a:rPr lang="pl-PL" sz="1200" kern="1200" baseline="0" dirty="0" smtClean="0">
                <a:solidFill>
                  <a:schemeClr val="tx1"/>
                </a:solidFill>
                <a:effectLst/>
                <a:latin typeface="+mn-lt"/>
                <a:ea typeface="+mn-ea"/>
                <a:cs typeface="+mn-cs"/>
              </a:rPr>
              <a:t> </a:t>
            </a:r>
            <a:r>
              <a:rPr lang="pl-PL" sz="1200" kern="1200" baseline="0" dirty="0" err="1" smtClean="0">
                <a:solidFill>
                  <a:schemeClr val="tx1"/>
                </a:solidFill>
                <a:effectLst/>
                <a:latin typeface="+mn-lt"/>
                <a:ea typeface="+mn-ea"/>
                <a:cs typeface="+mn-cs"/>
              </a:rPr>
              <a:t>infrastructure</a:t>
            </a:r>
            <a:r>
              <a:rPr lang="pl-PL" sz="1200" kern="1200" baseline="0" dirty="0" smtClean="0">
                <a:solidFill>
                  <a:schemeClr val="tx1"/>
                </a:solidFill>
                <a:effectLst/>
                <a:latin typeface="+mn-lt"/>
                <a:ea typeface="+mn-ea"/>
                <a:cs typeface="+mn-cs"/>
              </a:rPr>
              <a:t>;</a:t>
            </a:r>
            <a:br>
              <a:rPr lang="pl-PL" sz="1200" kern="1200" baseline="0" dirty="0" smtClean="0">
                <a:solidFill>
                  <a:schemeClr val="tx1"/>
                </a:solidFill>
                <a:effectLst/>
                <a:latin typeface="+mn-lt"/>
                <a:ea typeface="+mn-ea"/>
                <a:cs typeface="+mn-cs"/>
              </a:rPr>
            </a:br>
            <a:r>
              <a:rPr lang="pl-PL" sz="1200" kern="1200" baseline="0" dirty="0" smtClean="0">
                <a:solidFill>
                  <a:schemeClr val="tx1"/>
                </a:solidFill>
                <a:effectLst/>
                <a:latin typeface="+mn-lt"/>
                <a:ea typeface="+mn-ea"/>
                <a:cs typeface="+mn-cs"/>
              </a:rPr>
              <a:t>Road lane </a:t>
            </a:r>
            <a:r>
              <a:rPr lang="pl-PL" sz="1200" kern="1200" baseline="0" dirty="0" err="1" smtClean="0">
                <a:solidFill>
                  <a:schemeClr val="tx1"/>
                </a:solidFill>
                <a:effectLst/>
                <a:latin typeface="+mn-lt"/>
                <a:ea typeface="+mn-ea"/>
                <a:cs typeface="+mn-cs"/>
              </a:rPr>
              <a:t>occupying</a:t>
            </a:r>
            <a:r>
              <a:rPr lang="pl-PL" sz="1200" kern="1200" baseline="0" dirty="0" smtClean="0">
                <a:solidFill>
                  <a:schemeClr val="tx1"/>
                </a:solidFill>
                <a:effectLst/>
                <a:latin typeface="+mn-lt"/>
                <a:ea typeface="+mn-ea"/>
                <a:cs typeface="+mn-cs"/>
              </a:rPr>
              <a:t> </a:t>
            </a:r>
            <a:r>
              <a:rPr lang="pl-PL" sz="1200" kern="1200" baseline="0" dirty="0" err="1" smtClean="0">
                <a:solidFill>
                  <a:schemeClr val="tx1"/>
                </a:solidFill>
                <a:effectLst/>
                <a:latin typeface="+mn-lt"/>
                <a:ea typeface="+mn-ea"/>
                <a:cs typeface="+mn-cs"/>
              </a:rPr>
              <a:t>fees</a:t>
            </a:r>
            <a:r>
              <a:rPr lang="pl-PL" sz="1200" kern="1200" baseline="0" dirty="0" smtClean="0">
                <a:solidFill>
                  <a:schemeClr val="tx1"/>
                </a:solidFill>
                <a:effectLst/>
                <a:latin typeface="+mn-lt"/>
                <a:ea typeface="+mn-ea"/>
                <a:cs typeface="+mn-cs"/>
              </a:rPr>
              <a:t>;</a:t>
            </a:r>
            <a:endParaRPr lang="pl-PL"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STAKEHOLDERS – Obligated to forward</a:t>
            </a:r>
            <a:r>
              <a:rPr lang="en-US" sz="1200" kern="1200" dirty="0" smtClean="0">
                <a:solidFill>
                  <a:schemeClr val="tx1"/>
                </a:solidFill>
                <a:effectLst/>
                <a:latin typeface="+mn-lt"/>
                <a:ea typeface="+mn-ea"/>
                <a:cs typeface="+mn-cs"/>
              </a:rPr>
              <a:t> the President of UKE of data on telecommunications infrastructure are:</a:t>
            </a:r>
            <a:endParaRPr lang="pl-PL"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telecommunications </a:t>
            </a:r>
            <a:r>
              <a:rPr lang="pl-PL" sz="1200" kern="1200" dirty="0" err="1" smtClean="0">
                <a:solidFill>
                  <a:schemeClr val="tx1"/>
                </a:solidFill>
                <a:effectLst/>
                <a:latin typeface="+mn-lt"/>
                <a:ea typeface="+mn-ea"/>
                <a:cs typeface="+mn-cs"/>
              </a:rPr>
              <a:t>enterprise</a:t>
            </a:r>
            <a:r>
              <a:rPr lang="en-US" sz="1200" kern="1200" dirty="0" smtClean="0">
                <a:solidFill>
                  <a:schemeClr val="tx1"/>
                </a:solidFill>
                <a:effectLst/>
                <a:latin typeface="+mn-lt"/>
                <a:ea typeface="+mn-ea"/>
                <a:cs typeface="+mn-cs"/>
              </a:rPr>
              <a:t>s,</a:t>
            </a:r>
            <a:endParaRPr lang="pl-PL"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local government units,</a:t>
            </a:r>
            <a:endParaRPr lang="pl-PL" sz="1200" kern="1200" dirty="0" smtClean="0">
              <a:solidFill>
                <a:schemeClr val="tx1"/>
              </a:solidFill>
              <a:effectLst/>
              <a:latin typeface="+mn-lt"/>
              <a:ea typeface="+mn-ea"/>
              <a:cs typeface="+mn-cs"/>
            </a:endParaRPr>
          </a:p>
          <a:p>
            <a:pPr lvl="0"/>
            <a:r>
              <a:rPr lang="pl-PL" sz="1200" kern="1200" dirty="0" err="1" smtClean="0">
                <a:solidFill>
                  <a:schemeClr val="tx1"/>
                </a:solidFill>
                <a:effectLst/>
                <a:latin typeface="+mn-lt"/>
                <a:ea typeface="+mn-ea"/>
                <a:cs typeface="+mn-cs"/>
              </a:rPr>
              <a:t>State</a:t>
            </a:r>
            <a:r>
              <a:rPr lang="pl-PL" sz="1200" kern="1200" baseline="0" dirty="0" smtClean="0">
                <a:solidFill>
                  <a:schemeClr val="tx1"/>
                </a:solidFill>
                <a:effectLst/>
                <a:latin typeface="+mn-lt"/>
                <a:ea typeface="+mn-ea"/>
                <a:cs typeface="+mn-cs"/>
              </a:rPr>
              <a:t> </a:t>
            </a:r>
            <a:r>
              <a:rPr lang="pl-PL" sz="1200" kern="1200" baseline="0" dirty="0" err="1" smtClean="0">
                <a:solidFill>
                  <a:schemeClr val="tx1"/>
                </a:solidFill>
                <a:effectLst/>
                <a:latin typeface="+mn-lt"/>
                <a:ea typeface="+mn-ea"/>
                <a:cs typeface="+mn-cs"/>
              </a:rPr>
              <a:t>units</a:t>
            </a:r>
            <a:r>
              <a:rPr lang="en-US" sz="1200" kern="1200" dirty="0" smtClean="0">
                <a:solidFill>
                  <a:schemeClr val="tx1"/>
                </a:solidFill>
                <a:effectLst/>
                <a:latin typeface="+mn-lt"/>
                <a:ea typeface="+mn-ea"/>
                <a:cs typeface="+mn-cs"/>
              </a:rPr>
              <a:t>;</a:t>
            </a:r>
            <a:endParaRPr lang="pl-PL"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mentioned article precise </a:t>
            </a:r>
            <a:r>
              <a:rPr lang="en-US" sz="1200" b="1" kern="1200" dirty="0" smtClean="0">
                <a:solidFill>
                  <a:schemeClr val="tx1"/>
                </a:solidFill>
                <a:effectLst/>
                <a:latin typeface="+mn-lt"/>
                <a:ea typeface="+mn-ea"/>
                <a:cs typeface="+mn-cs"/>
              </a:rPr>
              <a:t>frequency</a:t>
            </a:r>
            <a:r>
              <a:rPr lang="en-US" sz="1200" kern="1200" dirty="0" smtClean="0">
                <a:solidFill>
                  <a:schemeClr val="tx1"/>
                </a:solidFill>
                <a:effectLst/>
                <a:latin typeface="+mn-lt"/>
                <a:ea typeface="+mn-ea"/>
                <a:cs typeface="+mn-cs"/>
              </a:rPr>
              <a:t> of collection of inventory data, which is being done </a:t>
            </a:r>
            <a:r>
              <a:rPr lang="pl-PL" sz="1200" kern="1200" dirty="0" err="1" smtClean="0">
                <a:solidFill>
                  <a:schemeClr val="tx1"/>
                </a:solidFill>
                <a:effectLst/>
                <a:latin typeface="+mn-lt"/>
                <a:ea typeface="+mn-ea"/>
                <a:cs typeface="+mn-cs"/>
              </a:rPr>
              <a:t>twi</a:t>
            </a:r>
            <a:r>
              <a:rPr lang="en-US" sz="1200" kern="1200" dirty="0" err="1" smtClean="0">
                <a:solidFill>
                  <a:schemeClr val="tx1"/>
                </a:solidFill>
                <a:effectLst/>
                <a:latin typeface="+mn-lt"/>
                <a:ea typeface="+mn-ea"/>
                <a:cs typeface="+mn-cs"/>
              </a:rPr>
              <a:t>ce</a:t>
            </a:r>
            <a:r>
              <a:rPr lang="en-US" sz="1200" kern="1200" dirty="0" smtClean="0">
                <a:solidFill>
                  <a:schemeClr val="tx1"/>
                </a:solidFill>
                <a:effectLst/>
                <a:latin typeface="+mn-lt"/>
                <a:ea typeface="+mn-ea"/>
                <a:cs typeface="+mn-cs"/>
              </a:rPr>
              <a:t> a year.</a:t>
            </a:r>
            <a:r>
              <a:rPr lang="en-GB" sz="1200" kern="1200" dirty="0" smtClean="0">
                <a:solidFill>
                  <a:schemeClr val="tx1"/>
                </a:solidFill>
                <a:effectLst/>
                <a:latin typeface="+mn-lt"/>
                <a:ea typeface="+mn-ea"/>
                <a:cs typeface="+mn-cs"/>
              </a:rPr>
              <a:t> To the 31 March</a:t>
            </a:r>
            <a:r>
              <a:rPr lang="pl-PL" sz="1200" kern="1200" dirty="0" smtClean="0">
                <a:solidFill>
                  <a:schemeClr val="tx1"/>
                </a:solidFill>
                <a:effectLst/>
                <a:latin typeface="+mn-lt"/>
                <a:ea typeface="+mn-ea"/>
                <a:cs typeface="+mn-cs"/>
              </a:rPr>
              <a:t> and 31 August</a:t>
            </a:r>
            <a:r>
              <a:rPr lang="en-GB" sz="1200" kern="1200" dirty="0" smtClean="0">
                <a:solidFill>
                  <a:schemeClr val="tx1"/>
                </a:solidFill>
                <a:effectLst/>
                <a:latin typeface="+mn-lt"/>
                <a:ea typeface="+mn-ea"/>
                <a:cs typeface="+mn-cs"/>
              </a:rPr>
              <a:t> all telecommunication companies, local government entities, and </a:t>
            </a:r>
            <a:r>
              <a:rPr lang="pl-PL" sz="1200" kern="1200" dirty="0" err="1" smtClean="0">
                <a:solidFill>
                  <a:schemeClr val="tx1"/>
                </a:solidFill>
                <a:effectLst/>
                <a:latin typeface="+mn-lt"/>
                <a:ea typeface="+mn-ea"/>
                <a:cs typeface="+mn-cs"/>
              </a:rPr>
              <a:t>state</a:t>
            </a:r>
            <a:r>
              <a:rPr lang="pl-PL" sz="1200" kern="1200" dirty="0" smtClean="0">
                <a:solidFill>
                  <a:schemeClr val="tx1"/>
                </a:solidFill>
                <a:effectLst/>
                <a:latin typeface="+mn-lt"/>
                <a:ea typeface="+mn-ea"/>
                <a:cs typeface="+mn-cs"/>
              </a:rPr>
              <a:t> </a:t>
            </a:r>
            <a:r>
              <a:rPr lang="pl-PL" sz="1200" kern="1200" dirty="0" err="1" smtClean="0">
                <a:solidFill>
                  <a:schemeClr val="tx1"/>
                </a:solidFill>
                <a:effectLst/>
                <a:latin typeface="+mn-lt"/>
                <a:ea typeface="+mn-ea"/>
                <a:cs typeface="+mn-cs"/>
              </a:rPr>
              <a:t>units</a:t>
            </a:r>
            <a:r>
              <a:rPr lang="en-GB" sz="1200" kern="1200" dirty="0" smtClean="0">
                <a:solidFill>
                  <a:schemeClr val="tx1"/>
                </a:solidFill>
                <a:effectLst/>
                <a:latin typeface="+mn-lt"/>
                <a:ea typeface="+mn-ea"/>
                <a:cs typeface="+mn-cs"/>
              </a:rPr>
              <a:t> are obliged to send UKE reports in the framework of the </a:t>
            </a:r>
            <a:r>
              <a:rPr lang="pl-PL" sz="1200" kern="1200" dirty="0" smtClean="0">
                <a:solidFill>
                  <a:schemeClr val="tx1"/>
                </a:solidFill>
                <a:effectLst/>
                <a:latin typeface="+mn-lt"/>
                <a:ea typeface="+mn-ea"/>
                <a:cs typeface="+mn-cs"/>
              </a:rPr>
              <a:t>Single</a:t>
            </a:r>
            <a:r>
              <a:rPr lang="pl-PL" sz="1200" kern="1200" baseline="0" dirty="0" smtClean="0">
                <a:solidFill>
                  <a:schemeClr val="tx1"/>
                </a:solidFill>
                <a:effectLst/>
                <a:latin typeface="+mn-lt"/>
                <a:ea typeface="+mn-ea"/>
                <a:cs typeface="+mn-cs"/>
              </a:rPr>
              <a:t> Information Point</a:t>
            </a:r>
            <a:r>
              <a:rPr lang="en-US" sz="1200" kern="1200" dirty="0" smtClean="0">
                <a:solidFill>
                  <a:schemeClr val="tx1"/>
                </a:solidFill>
                <a:effectLst/>
                <a:latin typeface="+mn-lt"/>
                <a:ea typeface="+mn-ea"/>
                <a:cs typeface="+mn-cs"/>
              </a:rPr>
              <a:t>.</a:t>
            </a:r>
            <a:endParaRPr lang="pl-PL" dirty="0"/>
          </a:p>
        </p:txBody>
      </p:sp>
      <p:sp>
        <p:nvSpPr>
          <p:cNvPr id="4" name="Symbol zastępczy numeru slajdu 3"/>
          <p:cNvSpPr>
            <a:spLocks noGrp="1"/>
          </p:cNvSpPr>
          <p:nvPr>
            <p:ph type="sldNum" sz="quarter" idx="10"/>
          </p:nvPr>
        </p:nvSpPr>
        <p:spPr/>
        <p:txBody>
          <a:bodyPr/>
          <a:lstStyle/>
          <a:p>
            <a:fld id="{D948A3A8-05C2-43C4-BFD8-508DBBF60F42}" type="slidenum">
              <a:rPr lang="pl-PL" smtClean="0"/>
              <a:t>14</a:t>
            </a:fld>
            <a:endParaRPr lang="pl-PL"/>
          </a:p>
        </p:txBody>
      </p:sp>
    </p:spTree>
    <p:extLst>
      <p:ext uri="{BB962C8B-B14F-4D97-AF65-F5344CB8AC3E}">
        <p14:creationId xmlns:p14="http://schemas.microsoft.com/office/powerpoint/2010/main" val="18295442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sz="1200" b="1" u="sng" kern="1200" dirty="0" smtClean="0">
                <a:solidFill>
                  <a:schemeClr val="tx1"/>
                </a:solidFill>
                <a:effectLst/>
                <a:latin typeface="+mn-lt"/>
                <a:ea typeface="+mn-ea"/>
                <a:cs typeface="+mn-cs"/>
              </a:rPr>
              <a:t>BROADBAND ACT</a:t>
            </a:r>
            <a:r>
              <a:rPr lang="en-US" sz="1200" u="sng" kern="1200" dirty="0" smtClean="0">
                <a:solidFill>
                  <a:schemeClr val="tx1"/>
                </a:solidFill>
                <a:effectLst/>
                <a:latin typeface="+mn-lt"/>
                <a:ea typeface="+mn-ea"/>
                <a:cs typeface="+mn-cs"/>
              </a:rPr>
              <a:t>: </a:t>
            </a:r>
            <a:endParaRPr lang="pl-PL"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2010 Polish Government accepted the Broadband Act, also known as Mega-Act, which supports the development of telecommunication services and networks. It is the key law act which started inventory of telecom infrastructure in Poland.</a:t>
            </a:r>
            <a:endParaRPr lang="pl-PL"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Article 29 of the Broadband Act Provides a legal basis of drawing up </a:t>
            </a:r>
            <a:r>
              <a:rPr lang="en-US" sz="1200" b="1" kern="1200" dirty="0" smtClean="0">
                <a:solidFill>
                  <a:schemeClr val="tx1"/>
                </a:solidFill>
                <a:effectLst/>
                <a:latin typeface="+mn-lt"/>
                <a:ea typeface="+mn-ea"/>
                <a:cs typeface="+mn-cs"/>
              </a:rPr>
              <a:t>the inventory of existing telecommunications infrastructure and public telecommunications networks </a:t>
            </a:r>
            <a:r>
              <a:rPr lang="en-US" sz="1200" kern="1200" dirty="0" smtClean="0">
                <a:solidFill>
                  <a:schemeClr val="tx1"/>
                </a:solidFill>
                <a:effectLst/>
                <a:latin typeface="+mn-lt"/>
                <a:ea typeface="+mn-ea"/>
                <a:cs typeface="+mn-cs"/>
              </a:rPr>
              <a:t>on the territory of Poland (in electronic form) </a:t>
            </a:r>
            <a:endParaRPr lang="pl-PL"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a:t>
            </a:r>
            <a:r>
              <a:rPr lang="en-US" sz="1200" b="1" kern="1200" dirty="0" smtClean="0">
                <a:solidFill>
                  <a:schemeClr val="tx1"/>
                </a:solidFill>
                <a:effectLst/>
                <a:latin typeface="+mn-lt"/>
                <a:ea typeface="+mn-ea"/>
                <a:cs typeface="+mn-cs"/>
              </a:rPr>
              <a:t>SCOPE</a:t>
            </a:r>
            <a:r>
              <a:rPr lang="en-US" sz="1200" kern="1200" dirty="0" smtClean="0">
                <a:solidFill>
                  <a:schemeClr val="tx1"/>
                </a:solidFill>
                <a:effectLst/>
                <a:latin typeface="+mn-lt"/>
                <a:ea typeface="+mn-ea"/>
                <a:cs typeface="+mn-cs"/>
              </a:rPr>
              <a:t> of the inventory includes:</a:t>
            </a:r>
            <a:endParaRPr lang="pl-PL"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Optic</a:t>
            </a:r>
            <a:r>
              <a:rPr lang="pl-PL" sz="1200" kern="1200" dirty="0" smtClean="0">
                <a:solidFill>
                  <a:schemeClr val="tx1"/>
                </a:solidFill>
                <a:effectLst/>
                <a:latin typeface="+mn-lt"/>
                <a:ea typeface="+mn-ea"/>
                <a:cs typeface="+mn-cs"/>
              </a:rPr>
              <a:t>al</a:t>
            </a:r>
            <a:r>
              <a:rPr lang="en-US" sz="1200" kern="1200" dirty="0" smtClean="0">
                <a:solidFill>
                  <a:schemeClr val="tx1"/>
                </a:solidFill>
                <a:effectLst/>
                <a:latin typeface="+mn-lt"/>
                <a:ea typeface="+mn-ea"/>
                <a:cs typeface="+mn-cs"/>
              </a:rPr>
              <a:t> </a:t>
            </a:r>
            <a:r>
              <a:rPr lang="pl-PL" sz="1200" kern="1200" dirty="0" err="1" smtClean="0">
                <a:solidFill>
                  <a:schemeClr val="tx1"/>
                </a:solidFill>
                <a:effectLst/>
                <a:latin typeface="+mn-lt"/>
                <a:ea typeface="+mn-ea"/>
                <a:cs typeface="+mn-cs"/>
              </a:rPr>
              <a:t>node</a:t>
            </a:r>
            <a:r>
              <a:rPr lang="en-US" sz="1200" kern="1200" dirty="0" smtClean="0">
                <a:solidFill>
                  <a:schemeClr val="tx1"/>
                </a:solidFill>
                <a:effectLst/>
                <a:latin typeface="+mn-lt"/>
                <a:ea typeface="+mn-ea"/>
                <a:cs typeface="+mn-cs"/>
              </a:rPr>
              <a:t>s;</a:t>
            </a:r>
            <a:endParaRPr lang="pl-PL" sz="1200" kern="1200" dirty="0" smtClean="0">
              <a:solidFill>
                <a:schemeClr val="tx1"/>
              </a:solidFill>
              <a:effectLst/>
              <a:latin typeface="+mn-lt"/>
              <a:ea typeface="+mn-ea"/>
              <a:cs typeface="+mn-cs"/>
            </a:endParaRPr>
          </a:p>
          <a:p>
            <a:pPr lvl="0"/>
            <a:r>
              <a:rPr lang="pl-PL" sz="1200" kern="1200" dirty="0" smtClean="0">
                <a:solidFill>
                  <a:schemeClr val="tx1"/>
                </a:solidFill>
                <a:effectLst/>
                <a:latin typeface="+mn-lt"/>
                <a:ea typeface="+mn-ea"/>
                <a:cs typeface="+mn-cs"/>
              </a:rPr>
              <a:t>N</a:t>
            </a:r>
            <a:r>
              <a:rPr lang="en-US" sz="1200" kern="1200" dirty="0" err="1" smtClean="0">
                <a:solidFill>
                  <a:schemeClr val="tx1"/>
                </a:solidFill>
                <a:effectLst/>
                <a:latin typeface="+mn-lt"/>
                <a:ea typeface="+mn-ea"/>
                <a:cs typeface="+mn-cs"/>
              </a:rPr>
              <a:t>etwork</a:t>
            </a:r>
            <a:r>
              <a:rPr lang="pl-PL" sz="1200" kern="1200" baseline="0" dirty="0" smtClean="0">
                <a:solidFill>
                  <a:schemeClr val="tx1"/>
                </a:solidFill>
                <a:effectLst/>
                <a:latin typeface="+mn-lt"/>
                <a:ea typeface="+mn-ea"/>
                <a:cs typeface="+mn-cs"/>
              </a:rPr>
              <a:t> </a:t>
            </a:r>
            <a:r>
              <a:rPr lang="pl-PL" sz="1200" kern="1200" baseline="0" dirty="0" err="1" smtClean="0">
                <a:solidFill>
                  <a:schemeClr val="tx1"/>
                </a:solidFill>
                <a:effectLst/>
                <a:latin typeface="+mn-lt"/>
                <a:ea typeface="+mn-ea"/>
                <a:cs typeface="+mn-cs"/>
              </a:rPr>
              <a:t>routes</a:t>
            </a:r>
            <a:r>
              <a:rPr lang="en-US" sz="1200" kern="1200" dirty="0" smtClean="0">
                <a:solidFill>
                  <a:schemeClr val="tx1"/>
                </a:solidFill>
                <a:effectLst/>
                <a:latin typeface="+mn-lt"/>
                <a:ea typeface="+mn-ea"/>
                <a:cs typeface="+mn-cs"/>
              </a:rPr>
              <a:t>;</a:t>
            </a:r>
            <a:endParaRPr lang="pl-PL"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Building to enable collocation;</a:t>
            </a:r>
            <a:r>
              <a:rPr lang="pl-PL" sz="1200" kern="1200" dirty="0" smtClean="0">
                <a:solidFill>
                  <a:schemeClr val="tx1"/>
                </a:solidFill>
                <a:effectLst/>
                <a:latin typeface="+mn-lt"/>
                <a:ea typeface="+mn-ea"/>
                <a:cs typeface="+mn-cs"/>
              </a:rPr>
              <a:t/>
            </a:r>
            <a:br>
              <a:rPr lang="pl-PL" sz="1200" kern="1200" dirty="0" smtClean="0">
                <a:solidFill>
                  <a:schemeClr val="tx1"/>
                </a:solidFill>
                <a:effectLst/>
                <a:latin typeface="+mn-lt"/>
                <a:ea typeface="+mn-ea"/>
                <a:cs typeface="+mn-cs"/>
              </a:rPr>
            </a:br>
            <a:r>
              <a:rPr lang="pl-PL" sz="1200" kern="1200" dirty="0" smtClean="0">
                <a:solidFill>
                  <a:schemeClr val="tx1"/>
                </a:solidFill>
                <a:effectLst/>
                <a:latin typeface="+mn-lt"/>
                <a:ea typeface="+mn-ea"/>
                <a:cs typeface="+mn-cs"/>
              </a:rPr>
              <a:t>Technical</a:t>
            </a:r>
            <a:r>
              <a:rPr lang="pl-PL" sz="1200" kern="1200" baseline="0" dirty="0" smtClean="0">
                <a:solidFill>
                  <a:schemeClr val="tx1"/>
                </a:solidFill>
                <a:effectLst/>
                <a:latin typeface="+mn-lt"/>
                <a:ea typeface="+mn-ea"/>
                <a:cs typeface="+mn-cs"/>
              </a:rPr>
              <a:t> </a:t>
            </a:r>
            <a:r>
              <a:rPr lang="pl-PL" sz="1200" kern="1200" baseline="0" dirty="0" err="1" smtClean="0">
                <a:solidFill>
                  <a:schemeClr val="tx1"/>
                </a:solidFill>
                <a:effectLst/>
                <a:latin typeface="+mn-lt"/>
                <a:ea typeface="+mn-ea"/>
                <a:cs typeface="+mn-cs"/>
              </a:rPr>
              <a:t>channels</a:t>
            </a:r>
            <a:r>
              <a:rPr lang="pl-PL" sz="1200" kern="1200" baseline="0" dirty="0" smtClean="0">
                <a:solidFill>
                  <a:schemeClr val="tx1"/>
                </a:solidFill>
                <a:effectLst/>
                <a:latin typeface="+mn-lt"/>
                <a:ea typeface="+mn-ea"/>
                <a:cs typeface="+mn-cs"/>
              </a:rPr>
              <a:t>;</a:t>
            </a:r>
            <a:br>
              <a:rPr lang="pl-PL" sz="1200" kern="1200" baseline="0" dirty="0" smtClean="0">
                <a:solidFill>
                  <a:schemeClr val="tx1"/>
                </a:solidFill>
                <a:effectLst/>
                <a:latin typeface="+mn-lt"/>
                <a:ea typeface="+mn-ea"/>
                <a:cs typeface="+mn-cs"/>
              </a:rPr>
            </a:br>
            <a:r>
              <a:rPr lang="pl-PL" sz="1200" kern="1200" baseline="0" dirty="0" err="1" smtClean="0">
                <a:solidFill>
                  <a:schemeClr val="tx1"/>
                </a:solidFill>
                <a:effectLst/>
                <a:latin typeface="+mn-lt"/>
                <a:ea typeface="+mn-ea"/>
                <a:cs typeface="+mn-cs"/>
              </a:rPr>
              <a:t>Planned</a:t>
            </a:r>
            <a:r>
              <a:rPr lang="pl-PL" sz="1200" kern="1200" baseline="0" dirty="0" smtClean="0">
                <a:solidFill>
                  <a:schemeClr val="tx1"/>
                </a:solidFill>
                <a:effectLst/>
                <a:latin typeface="+mn-lt"/>
                <a:ea typeface="+mn-ea"/>
                <a:cs typeface="+mn-cs"/>
              </a:rPr>
              <a:t> and </a:t>
            </a:r>
            <a:r>
              <a:rPr lang="pl-PL" sz="1200" kern="1200" baseline="0" dirty="0" err="1" smtClean="0">
                <a:solidFill>
                  <a:schemeClr val="tx1"/>
                </a:solidFill>
                <a:effectLst/>
                <a:latin typeface="+mn-lt"/>
                <a:ea typeface="+mn-ea"/>
                <a:cs typeface="+mn-cs"/>
              </a:rPr>
              <a:t>existing</a:t>
            </a:r>
            <a:r>
              <a:rPr lang="pl-PL" sz="1200" kern="1200" baseline="0" dirty="0" smtClean="0">
                <a:solidFill>
                  <a:schemeClr val="tx1"/>
                </a:solidFill>
                <a:effectLst/>
                <a:latin typeface="+mn-lt"/>
                <a:ea typeface="+mn-ea"/>
                <a:cs typeface="+mn-cs"/>
              </a:rPr>
              <a:t> </a:t>
            </a:r>
            <a:r>
              <a:rPr lang="pl-PL" sz="1200" kern="1200" baseline="0" dirty="0" err="1" smtClean="0">
                <a:solidFill>
                  <a:schemeClr val="tx1"/>
                </a:solidFill>
                <a:effectLst/>
                <a:latin typeface="+mn-lt"/>
                <a:ea typeface="+mn-ea"/>
                <a:cs typeface="+mn-cs"/>
              </a:rPr>
              <a:t>technical</a:t>
            </a:r>
            <a:r>
              <a:rPr lang="pl-PL" sz="1200" kern="1200" baseline="0" dirty="0" smtClean="0">
                <a:solidFill>
                  <a:schemeClr val="tx1"/>
                </a:solidFill>
                <a:effectLst/>
                <a:latin typeface="+mn-lt"/>
                <a:ea typeface="+mn-ea"/>
                <a:cs typeface="+mn-cs"/>
              </a:rPr>
              <a:t> </a:t>
            </a:r>
            <a:r>
              <a:rPr lang="pl-PL" sz="1200" kern="1200" baseline="0" dirty="0" err="1" smtClean="0">
                <a:solidFill>
                  <a:schemeClr val="tx1"/>
                </a:solidFill>
                <a:effectLst/>
                <a:latin typeface="+mn-lt"/>
                <a:ea typeface="+mn-ea"/>
                <a:cs typeface="+mn-cs"/>
              </a:rPr>
              <a:t>infrastructure</a:t>
            </a:r>
            <a:r>
              <a:rPr lang="pl-PL" sz="1200" kern="1200" baseline="0" dirty="0" smtClean="0">
                <a:solidFill>
                  <a:schemeClr val="tx1"/>
                </a:solidFill>
                <a:effectLst/>
                <a:latin typeface="+mn-lt"/>
                <a:ea typeface="+mn-ea"/>
                <a:cs typeface="+mn-cs"/>
              </a:rPr>
              <a:t>;</a:t>
            </a:r>
            <a:br>
              <a:rPr lang="pl-PL" sz="1200" kern="1200" baseline="0" dirty="0" smtClean="0">
                <a:solidFill>
                  <a:schemeClr val="tx1"/>
                </a:solidFill>
                <a:effectLst/>
                <a:latin typeface="+mn-lt"/>
                <a:ea typeface="+mn-ea"/>
                <a:cs typeface="+mn-cs"/>
              </a:rPr>
            </a:br>
            <a:r>
              <a:rPr lang="pl-PL" sz="1200" kern="1200" baseline="0" dirty="0" smtClean="0">
                <a:solidFill>
                  <a:schemeClr val="tx1"/>
                </a:solidFill>
                <a:effectLst/>
                <a:latin typeface="+mn-lt"/>
                <a:ea typeface="+mn-ea"/>
                <a:cs typeface="+mn-cs"/>
              </a:rPr>
              <a:t>Road lane </a:t>
            </a:r>
            <a:r>
              <a:rPr lang="pl-PL" sz="1200" kern="1200" baseline="0" dirty="0" err="1" smtClean="0">
                <a:solidFill>
                  <a:schemeClr val="tx1"/>
                </a:solidFill>
                <a:effectLst/>
                <a:latin typeface="+mn-lt"/>
                <a:ea typeface="+mn-ea"/>
                <a:cs typeface="+mn-cs"/>
              </a:rPr>
              <a:t>occupying</a:t>
            </a:r>
            <a:r>
              <a:rPr lang="pl-PL" sz="1200" kern="1200" baseline="0" dirty="0" smtClean="0">
                <a:solidFill>
                  <a:schemeClr val="tx1"/>
                </a:solidFill>
                <a:effectLst/>
                <a:latin typeface="+mn-lt"/>
                <a:ea typeface="+mn-ea"/>
                <a:cs typeface="+mn-cs"/>
              </a:rPr>
              <a:t> </a:t>
            </a:r>
            <a:r>
              <a:rPr lang="pl-PL" sz="1200" kern="1200" baseline="0" dirty="0" err="1" smtClean="0">
                <a:solidFill>
                  <a:schemeClr val="tx1"/>
                </a:solidFill>
                <a:effectLst/>
                <a:latin typeface="+mn-lt"/>
                <a:ea typeface="+mn-ea"/>
                <a:cs typeface="+mn-cs"/>
              </a:rPr>
              <a:t>fees</a:t>
            </a:r>
            <a:r>
              <a:rPr lang="pl-PL" sz="1200" kern="1200" baseline="0" dirty="0" smtClean="0">
                <a:solidFill>
                  <a:schemeClr val="tx1"/>
                </a:solidFill>
                <a:effectLst/>
                <a:latin typeface="+mn-lt"/>
                <a:ea typeface="+mn-ea"/>
                <a:cs typeface="+mn-cs"/>
              </a:rPr>
              <a:t>;</a:t>
            </a:r>
            <a:endParaRPr lang="pl-PL"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STAKEHOLDERS – Obligated to forward</a:t>
            </a:r>
            <a:r>
              <a:rPr lang="en-US" sz="1200" kern="1200" dirty="0" smtClean="0">
                <a:solidFill>
                  <a:schemeClr val="tx1"/>
                </a:solidFill>
                <a:effectLst/>
                <a:latin typeface="+mn-lt"/>
                <a:ea typeface="+mn-ea"/>
                <a:cs typeface="+mn-cs"/>
              </a:rPr>
              <a:t> the President of UKE of data on telecommunications infrastructure are:</a:t>
            </a:r>
            <a:endParaRPr lang="pl-PL"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telecommunications </a:t>
            </a:r>
            <a:r>
              <a:rPr lang="pl-PL" sz="1200" kern="1200" dirty="0" err="1" smtClean="0">
                <a:solidFill>
                  <a:schemeClr val="tx1"/>
                </a:solidFill>
                <a:effectLst/>
                <a:latin typeface="+mn-lt"/>
                <a:ea typeface="+mn-ea"/>
                <a:cs typeface="+mn-cs"/>
              </a:rPr>
              <a:t>enterprise</a:t>
            </a:r>
            <a:r>
              <a:rPr lang="en-US" sz="1200" kern="1200" dirty="0" smtClean="0">
                <a:solidFill>
                  <a:schemeClr val="tx1"/>
                </a:solidFill>
                <a:effectLst/>
                <a:latin typeface="+mn-lt"/>
                <a:ea typeface="+mn-ea"/>
                <a:cs typeface="+mn-cs"/>
              </a:rPr>
              <a:t>s,</a:t>
            </a:r>
            <a:endParaRPr lang="pl-PL"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local government units,</a:t>
            </a:r>
            <a:endParaRPr lang="pl-PL" sz="1200" kern="1200" dirty="0" smtClean="0">
              <a:solidFill>
                <a:schemeClr val="tx1"/>
              </a:solidFill>
              <a:effectLst/>
              <a:latin typeface="+mn-lt"/>
              <a:ea typeface="+mn-ea"/>
              <a:cs typeface="+mn-cs"/>
            </a:endParaRPr>
          </a:p>
          <a:p>
            <a:pPr lvl="0"/>
            <a:r>
              <a:rPr lang="pl-PL" sz="1200" kern="1200" dirty="0" err="1" smtClean="0">
                <a:solidFill>
                  <a:schemeClr val="tx1"/>
                </a:solidFill>
                <a:effectLst/>
                <a:latin typeface="+mn-lt"/>
                <a:ea typeface="+mn-ea"/>
                <a:cs typeface="+mn-cs"/>
              </a:rPr>
              <a:t>State</a:t>
            </a:r>
            <a:r>
              <a:rPr lang="pl-PL" sz="1200" kern="1200" baseline="0" dirty="0" smtClean="0">
                <a:solidFill>
                  <a:schemeClr val="tx1"/>
                </a:solidFill>
                <a:effectLst/>
                <a:latin typeface="+mn-lt"/>
                <a:ea typeface="+mn-ea"/>
                <a:cs typeface="+mn-cs"/>
              </a:rPr>
              <a:t> </a:t>
            </a:r>
            <a:r>
              <a:rPr lang="pl-PL" sz="1200" kern="1200" baseline="0" dirty="0" err="1" smtClean="0">
                <a:solidFill>
                  <a:schemeClr val="tx1"/>
                </a:solidFill>
                <a:effectLst/>
                <a:latin typeface="+mn-lt"/>
                <a:ea typeface="+mn-ea"/>
                <a:cs typeface="+mn-cs"/>
              </a:rPr>
              <a:t>units</a:t>
            </a:r>
            <a:r>
              <a:rPr lang="en-US" sz="1200" kern="1200" dirty="0" smtClean="0">
                <a:solidFill>
                  <a:schemeClr val="tx1"/>
                </a:solidFill>
                <a:effectLst/>
                <a:latin typeface="+mn-lt"/>
                <a:ea typeface="+mn-ea"/>
                <a:cs typeface="+mn-cs"/>
              </a:rPr>
              <a:t>;</a:t>
            </a:r>
            <a:endParaRPr lang="pl-PL"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mentioned article precise </a:t>
            </a:r>
            <a:r>
              <a:rPr lang="en-US" sz="1200" b="1" kern="1200" dirty="0" smtClean="0">
                <a:solidFill>
                  <a:schemeClr val="tx1"/>
                </a:solidFill>
                <a:effectLst/>
                <a:latin typeface="+mn-lt"/>
                <a:ea typeface="+mn-ea"/>
                <a:cs typeface="+mn-cs"/>
              </a:rPr>
              <a:t>frequency</a:t>
            </a:r>
            <a:r>
              <a:rPr lang="en-US" sz="1200" kern="1200" dirty="0" smtClean="0">
                <a:solidFill>
                  <a:schemeClr val="tx1"/>
                </a:solidFill>
                <a:effectLst/>
                <a:latin typeface="+mn-lt"/>
                <a:ea typeface="+mn-ea"/>
                <a:cs typeface="+mn-cs"/>
              </a:rPr>
              <a:t> of collection of inventory data, which is being done </a:t>
            </a:r>
            <a:r>
              <a:rPr lang="pl-PL" sz="1200" kern="1200" dirty="0" err="1" smtClean="0">
                <a:solidFill>
                  <a:schemeClr val="tx1"/>
                </a:solidFill>
                <a:effectLst/>
                <a:latin typeface="+mn-lt"/>
                <a:ea typeface="+mn-ea"/>
                <a:cs typeface="+mn-cs"/>
              </a:rPr>
              <a:t>twi</a:t>
            </a:r>
            <a:r>
              <a:rPr lang="en-US" sz="1200" kern="1200" dirty="0" err="1" smtClean="0">
                <a:solidFill>
                  <a:schemeClr val="tx1"/>
                </a:solidFill>
                <a:effectLst/>
                <a:latin typeface="+mn-lt"/>
                <a:ea typeface="+mn-ea"/>
                <a:cs typeface="+mn-cs"/>
              </a:rPr>
              <a:t>ce</a:t>
            </a:r>
            <a:r>
              <a:rPr lang="en-US" sz="1200" kern="1200" dirty="0" smtClean="0">
                <a:solidFill>
                  <a:schemeClr val="tx1"/>
                </a:solidFill>
                <a:effectLst/>
                <a:latin typeface="+mn-lt"/>
                <a:ea typeface="+mn-ea"/>
                <a:cs typeface="+mn-cs"/>
              </a:rPr>
              <a:t> a year.</a:t>
            </a:r>
            <a:r>
              <a:rPr lang="en-GB" sz="1200" kern="1200" dirty="0" smtClean="0">
                <a:solidFill>
                  <a:schemeClr val="tx1"/>
                </a:solidFill>
                <a:effectLst/>
                <a:latin typeface="+mn-lt"/>
                <a:ea typeface="+mn-ea"/>
                <a:cs typeface="+mn-cs"/>
              </a:rPr>
              <a:t> To the 31 March</a:t>
            </a:r>
            <a:r>
              <a:rPr lang="pl-PL" sz="1200" kern="1200" dirty="0" smtClean="0">
                <a:solidFill>
                  <a:schemeClr val="tx1"/>
                </a:solidFill>
                <a:effectLst/>
                <a:latin typeface="+mn-lt"/>
                <a:ea typeface="+mn-ea"/>
                <a:cs typeface="+mn-cs"/>
              </a:rPr>
              <a:t> and 31 August</a:t>
            </a:r>
            <a:r>
              <a:rPr lang="en-GB" sz="1200" kern="1200" dirty="0" smtClean="0">
                <a:solidFill>
                  <a:schemeClr val="tx1"/>
                </a:solidFill>
                <a:effectLst/>
                <a:latin typeface="+mn-lt"/>
                <a:ea typeface="+mn-ea"/>
                <a:cs typeface="+mn-cs"/>
              </a:rPr>
              <a:t> all telecommunication companies, local government entities, and </a:t>
            </a:r>
            <a:r>
              <a:rPr lang="pl-PL" sz="1200" kern="1200" dirty="0" err="1" smtClean="0">
                <a:solidFill>
                  <a:schemeClr val="tx1"/>
                </a:solidFill>
                <a:effectLst/>
                <a:latin typeface="+mn-lt"/>
                <a:ea typeface="+mn-ea"/>
                <a:cs typeface="+mn-cs"/>
              </a:rPr>
              <a:t>state</a:t>
            </a:r>
            <a:r>
              <a:rPr lang="pl-PL" sz="1200" kern="1200" dirty="0" smtClean="0">
                <a:solidFill>
                  <a:schemeClr val="tx1"/>
                </a:solidFill>
                <a:effectLst/>
                <a:latin typeface="+mn-lt"/>
                <a:ea typeface="+mn-ea"/>
                <a:cs typeface="+mn-cs"/>
              </a:rPr>
              <a:t> </a:t>
            </a:r>
            <a:r>
              <a:rPr lang="pl-PL" sz="1200" kern="1200" dirty="0" err="1" smtClean="0">
                <a:solidFill>
                  <a:schemeClr val="tx1"/>
                </a:solidFill>
                <a:effectLst/>
                <a:latin typeface="+mn-lt"/>
                <a:ea typeface="+mn-ea"/>
                <a:cs typeface="+mn-cs"/>
              </a:rPr>
              <a:t>units</a:t>
            </a:r>
            <a:r>
              <a:rPr lang="en-GB" sz="1200" kern="1200" dirty="0" smtClean="0">
                <a:solidFill>
                  <a:schemeClr val="tx1"/>
                </a:solidFill>
                <a:effectLst/>
                <a:latin typeface="+mn-lt"/>
                <a:ea typeface="+mn-ea"/>
                <a:cs typeface="+mn-cs"/>
              </a:rPr>
              <a:t> are obliged to send UKE reports in the framework of the </a:t>
            </a:r>
            <a:r>
              <a:rPr lang="pl-PL" sz="1200" kern="1200" dirty="0" smtClean="0">
                <a:solidFill>
                  <a:schemeClr val="tx1"/>
                </a:solidFill>
                <a:effectLst/>
                <a:latin typeface="+mn-lt"/>
                <a:ea typeface="+mn-ea"/>
                <a:cs typeface="+mn-cs"/>
              </a:rPr>
              <a:t>Single</a:t>
            </a:r>
            <a:r>
              <a:rPr lang="pl-PL" sz="1200" kern="1200" baseline="0" dirty="0" smtClean="0">
                <a:solidFill>
                  <a:schemeClr val="tx1"/>
                </a:solidFill>
                <a:effectLst/>
                <a:latin typeface="+mn-lt"/>
                <a:ea typeface="+mn-ea"/>
                <a:cs typeface="+mn-cs"/>
              </a:rPr>
              <a:t> Information Point</a:t>
            </a:r>
            <a:r>
              <a:rPr lang="en-US" sz="1200" kern="1200" dirty="0" smtClean="0">
                <a:solidFill>
                  <a:schemeClr val="tx1"/>
                </a:solidFill>
                <a:effectLst/>
                <a:latin typeface="+mn-lt"/>
                <a:ea typeface="+mn-ea"/>
                <a:cs typeface="+mn-cs"/>
              </a:rPr>
              <a:t>.</a:t>
            </a:r>
            <a:endParaRPr lang="pl-PL" dirty="0"/>
          </a:p>
        </p:txBody>
      </p:sp>
      <p:sp>
        <p:nvSpPr>
          <p:cNvPr id="4" name="Symbol zastępczy numeru slajdu 3"/>
          <p:cNvSpPr>
            <a:spLocks noGrp="1"/>
          </p:cNvSpPr>
          <p:nvPr>
            <p:ph type="sldNum" sz="quarter" idx="10"/>
          </p:nvPr>
        </p:nvSpPr>
        <p:spPr/>
        <p:txBody>
          <a:bodyPr/>
          <a:lstStyle/>
          <a:p>
            <a:fld id="{D948A3A8-05C2-43C4-BFD8-508DBBF60F42}" type="slidenum">
              <a:rPr lang="pl-PL" smtClean="0"/>
              <a:t>3</a:t>
            </a:fld>
            <a:endParaRPr lang="pl-PL"/>
          </a:p>
        </p:txBody>
      </p:sp>
    </p:spTree>
    <p:extLst>
      <p:ext uri="{BB962C8B-B14F-4D97-AF65-F5344CB8AC3E}">
        <p14:creationId xmlns:p14="http://schemas.microsoft.com/office/powerpoint/2010/main" val="4417082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err="1" smtClean="0"/>
              <a:t>There</a:t>
            </a:r>
            <a:r>
              <a:rPr lang="pl-PL" dirty="0" smtClean="0"/>
              <a:t> </a:t>
            </a:r>
            <a:r>
              <a:rPr lang="pl-PL" dirty="0" err="1" smtClean="0"/>
              <a:t>are</a:t>
            </a:r>
            <a:r>
              <a:rPr lang="pl-PL" dirty="0" smtClean="0"/>
              <a:t> </a:t>
            </a:r>
            <a:r>
              <a:rPr lang="pl-PL" dirty="0" err="1" smtClean="0"/>
              <a:t>some</a:t>
            </a:r>
            <a:r>
              <a:rPr lang="pl-PL" dirty="0" smtClean="0"/>
              <a:t> </a:t>
            </a:r>
            <a:r>
              <a:rPr lang="pl-PL" dirty="0" err="1" smtClean="0"/>
              <a:t>legal</a:t>
            </a:r>
            <a:r>
              <a:rPr lang="pl-PL" dirty="0" smtClean="0"/>
              <a:t> </a:t>
            </a:r>
            <a:r>
              <a:rPr lang="pl-PL" dirty="0" err="1" smtClean="0"/>
              <a:t>act</a:t>
            </a:r>
            <a:r>
              <a:rPr lang="pl-PL" dirty="0" smtClean="0"/>
              <a:t> </a:t>
            </a:r>
            <a:r>
              <a:rPr lang="pl-PL" dirty="0" err="1" smtClean="0"/>
              <a:t>descrivbing</a:t>
            </a:r>
            <a:r>
              <a:rPr lang="pl-PL" dirty="0" smtClean="0"/>
              <a:t> the </a:t>
            </a:r>
            <a:r>
              <a:rPr lang="pl-PL" dirty="0" err="1" smtClean="0"/>
              <a:t>activities</a:t>
            </a:r>
            <a:r>
              <a:rPr lang="pl-PL" dirty="0" smtClean="0"/>
              <a:t> of </a:t>
            </a:r>
            <a:r>
              <a:rPr lang="pl-PL" dirty="0" err="1" smtClean="0"/>
              <a:t>Polish</a:t>
            </a:r>
            <a:r>
              <a:rPr lang="pl-PL" dirty="0" smtClean="0"/>
              <a:t> NRA</a:t>
            </a:r>
            <a:endParaRPr lang="pl-PL" dirty="0"/>
          </a:p>
        </p:txBody>
      </p:sp>
      <p:sp>
        <p:nvSpPr>
          <p:cNvPr id="4" name="Symbol zastępczy numeru slajdu 3"/>
          <p:cNvSpPr>
            <a:spLocks noGrp="1"/>
          </p:cNvSpPr>
          <p:nvPr>
            <p:ph type="sldNum" sz="quarter" idx="10"/>
          </p:nvPr>
        </p:nvSpPr>
        <p:spPr/>
        <p:txBody>
          <a:bodyPr/>
          <a:lstStyle/>
          <a:p>
            <a:fld id="{6BD9723C-7AAE-40AB-B238-0FD21CB2FE2D}" type="slidenum">
              <a:rPr lang="pl-PL" smtClean="0"/>
              <a:t>4</a:t>
            </a:fld>
            <a:endParaRPr lang="pl-PL"/>
          </a:p>
        </p:txBody>
      </p:sp>
    </p:spTree>
    <p:extLst>
      <p:ext uri="{BB962C8B-B14F-4D97-AF65-F5344CB8AC3E}">
        <p14:creationId xmlns:p14="http://schemas.microsoft.com/office/powerpoint/2010/main" val="24220991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sz="1200" b="1" u="sng" kern="1200" dirty="0" smtClean="0">
                <a:solidFill>
                  <a:schemeClr val="tx1"/>
                </a:solidFill>
                <a:effectLst/>
                <a:latin typeface="+mn-lt"/>
                <a:ea typeface="+mn-ea"/>
                <a:cs typeface="+mn-cs"/>
              </a:rPr>
              <a:t>BROADBAND ACT</a:t>
            </a:r>
            <a:r>
              <a:rPr lang="en-US" sz="1200" u="sng" kern="1200" dirty="0" smtClean="0">
                <a:solidFill>
                  <a:schemeClr val="tx1"/>
                </a:solidFill>
                <a:effectLst/>
                <a:latin typeface="+mn-lt"/>
                <a:ea typeface="+mn-ea"/>
                <a:cs typeface="+mn-cs"/>
              </a:rPr>
              <a:t>: </a:t>
            </a:r>
            <a:endParaRPr lang="pl-PL"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2010 Polish Government accepted the Broadband Act, also known as Mega-Act, which supports the development of telecommunication services and networks. It is the key law act which started inventory of telecom infrastructure in Poland.</a:t>
            </a:r>
            <a:endParaRPr lang="pl-PL"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Article 29 of the Broadband Act Provides a legal basis of drawing up </a:t>
            </a:r>
            <a:r>
              <a:rPr lang="en-US" sz="1200" b="1" kern="1200" dirty="0" smtClean="0">
                <a:solidFill>
                  <a:schemeClr val="tx1"/>
                </a:solidFill>
                <a:effectLst/>
                <a:latin typeface="+mn-lt"/>
                <a:ea typeface="+mn-ea"/>
                <a:cs typeface="+mn-cs"/>
              </a:rPr>
              <a:t>the inventory of existing telecommunications infrastructure and public telecommunications networks </a:t>
            </a:r>
            <a:r>
              <a:rPr lang="en-US" sz="1200" kern="1200" dirty="0" smtClean="0">
                <a:solidFill>
                  <a:schemeClr val="tx1"/>
                </a:solidFill>
                <a:effectLst/>
                <a:latin typeface="+mn-lt"/>
                <a:ea typeface="+mn-ea"/>
                <a:cs typeface="+mn-cs"/>
              </a:rPr>
              <a:t>on the territory of Poland (in electronic form) </a:t>
            </a:r>
            <a:endParaRPr lang="pl-PL"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a:t>
            </a:r>
            <a:r>
              <a:rPr lang="en-US" sz="1200" b="1" kern="1200" dirty="0" smtClean="0">
                <a:solidFill>
                  <a:schemeClr val="tx1"/>
                </a:solidFill>
                <a:effectLst/>
                <a:latin typeface="+mn-lt"/>
                <a:ea typeface="+mn-ea"/>
                <a:cs typeface="+mn-cs"/>
              </a:rPr>
              <a:t>SCOPE</a:t>
            </a:r>
            <a:r>
              <a:rPr lang="en-US" sz="1200" kern="1200" dirty="0" smtClean="0">
                <a:solidFill>
                  <a:schemeClr val="tx1"/>
                </a:solidFill>
                <a:effectLst/>
                <a:latin typeface="+mn-lt"/>
                <a:ea typeface="+mn-ea"/>
                <a:cs typeface="+mn-cs"/>
              </a:rPr>
              <a:t> of the inventory includes:</a:t>
            </a:r>
            <a:endParaRPr lang="pl-PL"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Optic</a:t>
            </a:r>
            <a:r>
              <a:rPr lang="pl-PL" sz="1200" kern="1200" dirty="0" smtClean="0">
                <a:solidFill>
                  <a:schemeClr val="tx1"/>
                </a:solidFill>
                <a:effectLst/>
                <a:latin typeface="+mn-lt"/>
                <a:ea typeface="+mn-ea"/>
                <a:cs typeface="+mn-cs"/>
              </a:rPr>
              <a:t>al</a:t>
            </a:r>
            <a:r>
              <a:rPr lang="en-US" sz="1200" kern="1200" dirty="0" smtClean="0">
                <a:solidFill>
                  <a:schemeClr val="tx1"/>
                </a:solidFill>
                <a:effectLst/>
                <a:latin typeface="+mn-lt"/>
                <a:ea typeface="+mn-ea"/>
                <a:cs typeface="+mn-cs"/>
              </a:rPr>
              <a:t> </a:t>
            </a:r>
            <a:r>
              <a:rPr lang="pl-PL" sz="1200" kern="1200" dirty="0" err="1" smtClean="0">
                <a:solidFill>
                  <a:schemeClr val="tx1"/>
                </a:solidFill>
                <a:effectLst/>
                <a:latin typeface="+mn-lt"/>
                <a:ea typeface="+mn-ea"/>
                <a:cs typeface="+mn-cs"/>
              </a:rPr>
              <a:t>node</a:t>
            </a:r>
            <a:r>
              <a:rPr lang="en-US" sz="1200" kern="1200" dirty="0" smtClean="0">
                <a:solidFill>
                  <a:schemeClr val="tx1"/>
                </a:solidFill>
                <a:effectLst/>
                <a:latin typeface="+mn-lt"/>
                <a:ea typeface="+mn-ea"/>
                <a:cs typeface="+mn-cs"/>
              </a:rPr>
              <a:t>s;</a:t>
            </a:r>
            <a:endParaRPr lang="pl-PL" sz="1200" kern="1200" dirty="0" smtClean="0">
              <a:solidFill>
                <a:schemeClr val="tx1"/>
              </a:solidFill>
              <a:effectLst/>
              <a:latin typeface="+mn-lt"/>
              <a:ea typeface="+mn-ea"/>
              <a:cs typeface="+mn-cs"/>
            </a:endParaRPr>
          </a:p>
          <a:p>
            <a:pPr lvl="0"/>
            <a:r>
              <a:rPr lang="pl-PL" sz="1200" kern="1200" dirty="0" smtClean="0">
                <a:solidFill>
                  <a:schemeClr val="tx1"/>
                </a:solidFill>
                <a:effectLst/>
                <a:latin typeface="+mn-lt"/>
                <a:ea typeface="+mn-ea"/>
                <a:cs typeface="+mn-cs"/>
              </a:rPr>
              <a:t>N</a:t>
            </a:r>
            <a:r>
              <a:rPr lang="en-US" sz="1200" kern="1200" dirty="0" err="1" smtClean="0">
                <a:solidFill>
                  <a:schemeClr val="tx1"/>
                </a:solidFill>
                <a:effectLst/>
                <a:latin typeface="+mn-lt"/>
                <a:ea typeface="+mn-ea"/>
                <a:cs typeface="+mn-cs"/>
              </a:rPr>
              <a:t>etwork</a:t>
            </a:r>
            <a:r>
              <a:rPr lang="pl-PL" sz="1200" kern="1200" baseline="0" dirty="0" smtClean="0">
                <a:solidFill>
                  <a:schemeClr val="tx1"/>
                </a:solidFill>
                <a:effectLst/>
                <a:latin typeface="+mn-lt"/>
                <a:ea typeface="+mn-ea"/>
                <a:cs typeface="+mn-cs"/>
              </a:rPr>
              <a:t> </a:t>
            </a:r>
            <a:r>
              <a:rPr lang="pl-PL" sz="1200" kern="1200" baseline="0" dirty="0" err="1" smtClean="0">
                <a:solidFill>
                  <a:schemeClr val="tx1"/>
                </a:solidFill>
                <a:effectLst/>
                <a:latin typeface="+mn-lt"/>
                <a:ea typeface="+mn-ea"/>
                <a:cs typeface="+mn-cs"/>
              </a:rPr>
              <a:t>routes</a:t>
            </a:r>
            <a:r>
              <a:rPr lang="en-US" sz="1200" kern="1200" dirty="0" smtClean="0">
                <a:solidFill>
                  <a:schemeClr val="tx1"/>
                </a:solidFill>
                <a:effectLst/>
                <a:latin typeface="+mn-lt"/>
                <a:ea typeface="+mn-ea"/>
                <a:cs typeface="+mn-cs"/>
              </a:rPr>
              <a:t>;</a:t>
            </a:r>
            <a:endParaRPr lang="pl-PL"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Building to enable collocation;</a:t>
            </a:r>
            <a:r>
              <a:rPr lang="pl-PL" sz="1200" kern="1200" dirty="0" smtClean="0">
                <a:solidFill>
                  <a:schemeClr val="tx1"/>
                </a:solidFill>
                <a:effectLst/>
                <a:latin typeface="+mn-lt"/>
                <a:ea typeface="+mn-ea"/>
                <a:cs typeface="+mn-cs"/>
              </a:rPr>
              <a:t/>
            </a:r>
            <a:br>
              <a:rPr lang="pl-PL" sz="1200" kern="1200" dirty="0" smtClean="0">
                <a:solidFill>
                  <a:schemeClr val="tx1"/>
                </a:solidFill>
                <a:effectLst/>
                <a:latin typeface="+mn-lt"/>
                <a:ea typeface="+mn-ea"/>
                <a:cs typeface="+mn-cs"/>
              </a:rPr>
            </a:br>
            <a:r>
              <a:rPr lang="pl-PL" sz="1200" kern="1200" dirty="0" smtClean="0">
                <a:solidFill>
                  <a:schemeClr val="tx1"/>
                </a:solidFill>
                <a:effectLst/>
                <a:latin typeface="+mn-lt"/>
                <a:ea typeface="+mn-ea"/>
                <a:cs typeface="+mn-cs"/>
              </a:rPr>
              <a:t>Technical</a:t>
            </a:r>
            <a:r>
              <a:rPr lang="pl-PL" sz="1200" kern="1200" baseline="0" dirty="0" smtClean="0">
                <a:solidFill>
                  <a:schemeClr val="tx1"/>
                </a:solidFill>
                <a:effectLst/>
                <a:latin typeface="+mn-lt"/>
                <a:ea typeface="+mn-ea"/>
                <a:cs typeface="+mn-cs"/>
              </a:rPr>
              <a:t> </a:t>
            </a:r>
            <a:r>
              <a:rPr lang="pl-PL" sz="1200" kern="1200" baseline="0" dirty="0" err="1" smtClean="0">
                <a:solidFill>
                  <a:schemeClr val="tx1"/>
                </a:solidFill>
                <a:effectLst/>
                <a:latin typeface="+mn-lt"/>
                <a:ea typeface="+mn-ea"/>
                <a:cs typeface="+mn-cs"/>
              </a:rPr>
              <a:t>channels</a:t>
            </a:r>
            <a:r>
              <a:rPr lang="pl-PL" sz="1200" kern="1200" baseline="0" dirty="0" smtClean="0">
                <a:solidFill>
                  <a:schemeClr val="tx1"/>
                </a:solidFill>
                <a:effectLst/>
                <a:latin typeface="+mn-lt"/>
                <a:ea typeface="+mn-ea"/>
                <a:cs typeface="+mn-cs"/>
              </a:rPr>
              <a:t>;</a:t>
            </a:r>
            <a:br>
              <a:rPr lang="pl-PL" sz="1200" kern="1200" baseline="0" dirty="0" smtClean="0">
                <a:solidFill>
                  <a:schemeClr val="tx1"/>
                </a:solidFill>
                <a:effectLst/>
                <a:latin typeface="+mn-lt"/>
                <a:ea typeface="+mn-ea"/>
                <a:cs typeface="+mn-cs"/>
              </a:rPr>
            </a:br>
            <a:r>
              <a:rPr lang="pl-PL" sz="1200" kern="1200" baseline="0" dirty="0" err="1" smtClean="0">
                <a:solidFill>
                  <a:schemeClr val="tx1"/>
                </a:solidFill>
                <a:effectLst/>
                <a:latin typeface="+mn-lt"/>
                <a:ea typeface="+mn-ea"/>
                <a:cs typeface="+mn-cs"/>
              </a:rPr>
              <a:t>Planned</a:t>
            </a:r>
            <a:r>
              <a:rPr lang="pl-PL" sz="1200" kern="1200" baseline="0" dirty="0" smtClean="0">
                <a:solidFill>
                  <a:schemeClr val="tx1"/>
                </a:solidFill>
                <a:effectLst/>
                <a:latin typeface="+mn-lt"/>
                <a:ea typeface="+mn-ea"/>
                <a:cs typeface="+mn-cs"/>
              </a:rPr>
              <a:t> and </a:t>
            </a:r>
            <a:r>
              <a:rPr lang="pl-PL" sz="1200" kern="1200" baseline="0" dirty="0" err="1" smtClean="0">
                <a:solidFill>
                  <a:schemeClr val="tx1"/>
                </a:solidFill>
                <a:effectLst/>
                <a:latin typeface="+mn-lt"/>
                <a:ea typeface="+mn-ea"/>
                <a:cs typeface="+mn-cs"/>
              </a:rPr>
              <a:t>existing</a:t>
            </a:r>
            <a:r>
              <a:rPr lang="pl-PL" sz="1200" kern="1200" baseline="0" dirty="0" smtClean="0">
                <a:solidFill>
                  <a:schemeClr val="tx1"/>
                </a:solidFill>
                <a:effectLst/>
                <a:latin typeface="+mn-lt"/>
                <a:ea typeface="+mn-ea"/>
                <a:cs typeface="+mn-cs"/>
              </a:rPr>
              <a:t> </a:t>
            </a:r>
            <a:r>
              <a:rPr lang="pl-PL" sz="1200" kern="1200" baseline="0" dirty="0" err="1" smtClean="0">
                <a:solidFill>
                  <a:schemeClr val="tx1"/>
                </a:solidFill>
                <a:effectLst/>
                <a:latin typeface="+mn-lt"/>
                <a:ea typeface="+mn-ea"/>
                <a:cs typeface="+mn-cs"/>
              </a:rPr>
              <a:t>technical</a:t>
            </a:r>
            <a:r>
              <a:rPr lang="pl-PL" sz="1200" kern="1200" baseline="0" dirty="0" smtClean="0">
                <a:solidFill>
                  <a:schemeClr val="tx1"/>
                </a:solidFill>
                <a:effectLst/>
                <a:latin typeface="+mn-lt"/>
                <a:ea typeface="+mn-ea"/>
                <a:cs typeface="+mn-cs"/>
              </a:rPr>
              <a:t> </a:t>
            </a:r>
            <a:r>
              <a:rPr lang="pl-PL" sz="1200" kern="1200" baseline="0" dirty="0" err="1" smtClean="0">
                <a:solidFill>
                  <a:schemeClr val="tx1"/>
                </a:solidFill>
                <a:effectLst/>
                <a:latin typeface="+mn-lt"/>
                <a:ea typeface="+mn-ea"/>
                <a:cs typeface="+mn-cs"/>
              </a:rPr>
              <a:t>infrastructure</a:t>
            </a:r>
            <a:r>
              <a:rPr lang="pl-PL" sz="1200" kern="1200" baseline="0" dirty="0" smtClean="0">
                <a:solidFill>
                  <a:schemeClr val="tx1"/>
                </a:solidFill>
                <a:effectLst/>
                <a:latin typeface="+mn-lt"/>
                <a:ea typeface="+mn-ea"/>
                <a:cs typeface="+mn-cs"/>
              </a:rPr>
              <a:t>;</a:t>
            </a:r>
            <a:br>
              <a:rPr lang="pl-PL" sz="1200" kern="1200" baseline="0" dirty="0" smtClean="0">
                <a:solidFill>
                  <a:schemeClr val="tx1"/>
                </a:solidFill>
                <a:effectLst/>
                <a:latin typeface="+mn-lt"/>
                <a:ea typeface="+mn-ea"/>
                <a:cs typeface="+mn-cs"/>
              </a:rPr>
            </a:br>
            <a:r>
              <a:rPr lang="pl-PL" sz="1200" kern="1200" baseline="0" dirty="0" smtClean="0">
                <a:solidFill>
                  <a:schemeClr val="tx1"/>
                </a:solidFill>
                <a:effectLst/>
                <a:latin typeface="+mn-lt"/>
                <a:ea typeface="+mn-ea"/>
                <a:cs typeface="+mn-cs"/>
              </a:rPr>
              <a:t>Road lane </a:t>
            </a:r>
            <a:r>
              <a:rPr lang="pl-PL" sz="1200" kern="1200" baseline="0" dirty="0" err="1" smtClean="0">
                <a:solidFill>
                  <a:schemeClr val="tx1"/>
                </a:solidFill>
                <a:effectLst/>
                <a:latin typeface="+mn-lt"/>
                <a:ea typeface="+mn-ea"/>
                <a:cs typeface="+mn-cs"/>
              </a:rPr>
              <a:t>occupying</a:t>
            </a:r>
            <a:r>
              <a:rPr lang="pl-PL" sz="1200" kern="1200" baseline="0" dirty="0" smtClean="0">
                <a:solidFill>
                  <a:schemeClr val="tx1"/>
                </a:solidFill>
                <a:effectLst/>
                <a:latin typeface="+mn-lt"/>
                <a:ea typeface="+mn-ea"/>
                <a:cs typeface="+mn-cs"/>
              </a:rPr>
              <a:t> </a:t>
            </a:r>
            <a:r>
              <a:rPr lang="pl-PL" sz="1200" kern="1200" baseline="0" dirty="0" err="1" smtClean="0">
                <a:solidFill>
                  <a:schemeClr val="tx1"/>
                </a:solidFill>
                <a:effectLst/>
                <a:latin typeface="+mn-lt"/>
                <a:ea typeface="+mn-ea"/>
                <a:cs typeface="+mn-cs"/>
              </a:rPr>
              <a:t>fees</a:t>
            </a:r>
            <a:r>
              <a:rPr lang="pl-PL" sz="1200" kern="1200" baseline="0" dirty="0" smtClean="0">
                <a:solidFill>
                  <a:schemeClr val="tx1"/>
                </a:solidFill>
                <a:effectLst/>
                <a:latin typeface="+mn-lt"/>
                <a:ea typeface="+mn-ea"/>
                <a:cs typeface="+mn-cs"/>
              </a:rPr>
              <a:t>;</a:t>
            </a:r>
            <a:endParaRPr lang="pl-PL"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STAKEHOLDERS – Obligated to forward</a:t>
            </a:r>
            <a:r>
              <a:rPr lang="en-US" sz="1200" kern="1200" dirty="0" smtClean="0">
                <a:solidFill>
                  <a:schemeClr val="tx1"/>
                </a:solidFill>
                <a:effectLst/>
                <a:latin typeface="+mn-lt"/>
                <a:ea typeface="+mn-ea"/>
                <a:cs typeface="+mn-cs"/>
              </a:rPr>
              <a:t> the President of UKE of data on telecommunications infrastructure are:</a:t>
            </a:r>
            <a:endParaRPr lang="pl-PL"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telecommunications </a:t>
            </a:r>
            <a:r>
              <a:rPr lang="pl-PL" sz="1200" kern="1200" dirty="0" err="1" smtClean="0">
                <a:solidFill>
                  <a:schemeClr val="tx1"/>
                </a:solidFill>
                <a:effectLst/>
                <a:latin typeface="+mn-lt"/>
                <a:ea typeface="+mn-ea"/>
                <a:cs typeface="+mn-cs"/>
              </a:rPr>
              <a:t>enterprise</a:t>
            </a:r>
            <a:r>
              <a:rPr lang="en-US" sz="1200" kern="1200" dirty="0" smtClean="0">
                <a:solidFill>
                  <a:schemeClr val="tx1"/>
                </a:solidFill>
                <a:effectLst/>
                <a:latin typeface="+mn-lt"/>
                <a:ea typeface="+mn-ea"/>
                <a:cs typeface="+mn-cs"/>
              </a:rPr>
              <a:t>s,</a:t>
            </a:r>
            <a:endParaRPr lang="pl-PL"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local government units,</a:t>
            </a:r>
            <a:endParaRPr lang="pl-PL" sz="1200" kern="1200" dirty="0" smtClean="0">
              <a:solidFill>
                <a:schemeClr val="tx1"/>
              </a:solidFill>
              <a:effectLst/>
              <a:latin typeface="+mn-lt"/>
              <a:ea typeface="+mn-ea"/>
              <a:cs typeface="+mn-cs"/>
            </a:endParaRPr>
          </a:p>
          <a:p>
            <a:pPr lvl="0"/>
            <a:r>
              <a:rPr lang="pl-PL" sz="1200" kern="1200" dirty="0" err="1" smtClean="0">
                <a:solidFill>
                  <a:schemeClr val="tx1"/>
                </a:solidFill>
                <a:effectLst/>
                <a:latin typeface="+mn-lt"/>
                <a:ea typeface="+mn-ea"/>
                <a:cs typeface="+mn-cs"/>
              </a:rPr>
              <a:t>State</a:t>
            </a:r>
            <a:r>
              <a:rPr lang="pl-PL" sz="1200" kern="1200" baseline="0" dirty="0" smtClean="0">
                <a:solidFill>
                  <a:schemeClr val="tx1"/>
                </a:solidFill>
                <a:effectLst/>
                <a:latin typeface="+mn-lt"/>
                <a:ea typeface="+mn-ea"/>
                <a:cs typeface="+mn-cs"/>
              </a:rPr>
              <a:t> </a:t>
            </a:r>
            <a:r>
              <a:rPr lang="pl-PL" sz="1200" kern="1200" baseline="0" dirty="0" err="1" smtClean="0">
                <a:solidFill>
                  <a:schemeClr val="tx1"/>
                </a:solidFill>
                <a:effectLst/>
                <a:latin typeface="+mn-lt"/>
                <a:ea typeface="+mn-ea"/>
                <a:cs typeface="+mn-cs"/>
              </a:rPr>
              <a:t>units</a:t>
            </a:r>
            <a:r>
              <a:rPr lang="en-US" sz="1200" kern="1200" dirty="0" smtClean="0">
                <a:solidFill>
                  <a:schemeClr val="tx1"/>
                </a:solidFill>
                <a:effectLst/>
                <a:latin typeface="+mn-lt"/>
                <a:ea typeface="+mn-ea"/>
                <a:cs typeface="+mn-cs"/>
              </a:rPr>
              <a:t>;</a:t>
            </a:r>
            <a:endParaRPr lang="pl-PL"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mentioned article precise </a:t>
            </a:r>
            <a:r>
              <a:rPr lang="en-US" sz="1200" b="1" kern="1200" dirty="0" smtClean="0">
                <a:solidFill>
                  <a:schemeClr val="tx1"/>
                </a:solidFill>
                <a:effectLst/>
                <a:latin typeface="+mn-lt"/>
                <a:ea typeface="+mn-ea"/>
                <a:cs typeface="+mn-cs"/>
              </a:rPr>
              <a:t>frequency</a:t>
            </a:r>
            <a:r>
              <a:rPr lang="en-US" sz="1200" kern="1200" dirty="0" smtClean="0">
                <a:solidFill>
                  <a:schemeClr val="tx1"/>
                </a:solidFill>
                <a:effectLst/>
                <a:latin typeface="+mn-lt"/>
                <a:ea typeface="+mn-ea"/>
                <a:cs typeface="+mn-cs"/>
              </a:rPr>
              <a:t> of collection of inventory data, which is being done </a:t>
            </a:r>
            <a:r>
              <a:rPr lang="pl-PL" sz="1200" kern="1200" dirty="0" err="1" smtClean="0">
                <a:solidFill>
                  <a:schemeClr val="tx1"/>
                </a:solidFill>
                <a:effectLst/>
                <a:latin typeface="+mn-lt"/>
                <a:ea typeface="+mn-ea"/>
                <a:cs typeface="+mn-cs"/>
              </a:rPr>
              <a:t>twi</a:t>
            </a:r>
            <a:r>
              <a:rPr lang="en-US" sz="1200" kern="1200" dirty="0" err="1" smtClean="0">
                <a:solidFill>
                  <a:schemeClr val="tx1"/>
                </a:solidFill>
                <a:effectLst/>
                <a:latin typeface="+mn-lt"/>
                <a:ea typeface="+mn-ea"/>
                <a:cs typeface="+mn-cs"/>
              </a:rPr>
              <a:t>ce</a:t>
            </a:r>
            <a:r>
              <a:rPr lang="en-US" sz="1200" kern="1200" dirty="0" smtClean="0">
                <a:solidFill>
                  <a:schemeClr val="tx1"/>
                </a:solidFill>
                <a:effectLst/>
                <a:latin typeface="+mn-lt"/>
                <a:ea typeface="+mn-ea"/>
                <a:cs typeface="+mn-cs"/>
              </a:rPr>
              <a:t> a year.</a:t>
            </a:r>
            <a:r>
              <a:rPr lang="en-GB" sz="1200" kern="1200" dirty="0" smtClean="0">
                <a:solidFill>
                  <a:schemeClr val="tx1"/>
                </a:solidFill>
                <a:effectLst/>
                <a:latin typeface="+mn-lt"/>
                <a:ea typeface="+mn-ea"/>
                <a:cs typeface="+mn-cs"/>
              </a:rPr>
              <a:t> To the 31 March</a:t>
            </a:r>
            <a:r>
              <a:rPr lang="pl-PL" sz="1200" kern="1200" dirty="0" smtClean="0">
                <a:solidFill>
                  <a:schemeClr val="tx1"/>
                </a:solidFill>
                <a:effectLst/>
                <a:latin typeface="+mn-lt"/>
                <a:ea typeface="+mn-ea"/>
                <a:cs typeface="+mn-cs"/>
              </a:rPr>
              <a:t> and 31 August</a:t>
            </a:r>
            <a:r>
              <a:rPr lang="en-GB" sz="1200" kern="1200" dirty="0" smtClean="0">
                <a:solidFill>
                  <a:schemeClr val="tx1"/>
                </a:solidFill>
                <a:effectLst/>
                <a:latin typeface="+mn-lt"/>
                <a:ea typeface="+mn-ea"/>
                <a:cs typeface="+mn-cs"/>
              </a:rPr>
              <a:t> all telecommunication companies, local government entities, and </a:t>
            </a:r>
            <a:r>
              <a:rPr lang="pl-PL" sz="1200" kern="1200" dirty="0" err="1" smtClean="0">
                <a:solidFill>
                  <a:schemeClr val="tx1"/>
                </a:solidFill>
                <a:effectLst/>
                <a:latin typeface="+mn-lt"/>
                <a:ea typeface="+mn-ea"/>
                <a:cs typeface="+mn-cs"/>
              </a:rPr>
              <a:t>state</a:t>
            </a:r>
            <a:r>
              <a:rPr lang="pl-PL" sz="1200" kern="1200" dirty="0" smtClean="0">
                <a:solidFill>
                  <a:schemeClr val="tx1"/>
                </a:solidFill>
                <a:effectLst/>
                <a:latin typeface="+mn-lt"/>
                <a:ea typeface="+mn-ea"/>
                <a:cs typeface="+mn-cs"/>
              </a:rPr>
              <a:t> </a:t>
            </a:r>
            <a:r>
              <a:rPr lang="pl-PL" sz="1200" kern="1200" dirty="0" err="1" smtClean="0">
                <a:solidFill>
                  <a:schemeClr val="tx1"/>
                </a:solidFill>
                <a:effectLst/>
                <a:latin typeface="+mn-lt"/>
                <a:ea typeface="+mn-ea"/>
                <a:cs typeface="+mn-cs"/>
              </a:rPr>
              <a:t>units</a:t>
            </a:r>
            <a:r>
              <a:rPr lang="en-GB" sz="1200" kern="1200" dirty="0" smtClean="0">
                <a:solidFill>
                  <a:schemeClr val="tx1"/>
                </a:solidFill>
                <a:effectLst/>
                <a:latin typeface="+mn-lt"/>
                <a:ea typeface="+mn-ea"/>
                <a:cs typeface="+mn-cs"/>
              </a:rPr>
              <a:t> are obliged to send UKE reports in the framework of the </a:t>
            </a:r>
            <a:r>
              <a:rPr lang="pl-PL" sz="1200" kern="1200" dirty="0" smtClean="0">
                <a:solidFill>
                  <a:schemeClr val="tx1"/>
                </a:solidFill>
                <a:effectLst/>
                <a:latin typeface="+mn-lt"/>
                <a:ea typeface="+mn-ea"/>
                <a:cs typeface="+mn-cs"/>
              </a:rPr>
              <a:t>Single</a:t>
            </a:r>
            <a:r>
              <a:rPr lang="pl-PL" sz="1200" kern="1200" baseline="0" dirty="0" smtClean="0">
                <a:solidFill>
                  <a:schemeClr val="tx1"/>
                </a:solidFill>
                <a:effectLst/>
                <a:latin typeface="+mn-lt"/>
                <a:ea typeface="+mn-ea"/>
                <a:cs typeface="+mn-cs"/>
              </a:rPr>
              <a:t> Information Point</a:t>
            </a:r>
            <a:r>
              <a:rPr lang="en-US" sz="1200" kern="1200" dirty="0" smtClean="0">
                <a:solidFill>
                  <a:schemeClr val="tx1"/>
                </a:solidFill>
                <a:effectLst/>
                <a:latin typeface="+mn-lt"/>
                <a:ea typeface="+mn-ea"/>
                <a:cs typeface="+mn-cs"/>
              </a:rPr>
              <a:t>.</a:t>
            </a:r>
            <a:endParaRPr lang="pl-PL" dirty="0"/>
          </a:p>
        </p:txBody>
      </p:sp>
      <p:sp>
        <p:nvSpPr>
          <p:cNvPr id="4" name="Symbol zastępczy numeru slajdu 3"/>
          <p:cNvSpPr>
            <a:spLocks noGrp="1"/>
          </p:cNvSpPr>
          <p:nvPr>
            <p:ph type="sldNum" sz="quarter" idx="10"/>
          </p:nvPr>
        </p:nvSpPr>
        <p:spPr/>
        <p:txBody>
          <a:bodyPr/>
          <a:lstStyle/>
          <a:p>
            <a:fld id="{D948A3A8-05C2-43C4-BFD8-508DBBF60F42}" type="slidenum">
              <a:rPr lang="pl-PL" smtClean="0"/>
              <a:t>6</a:t>
            </a:fld>
            <a:endParaRPr lang="pl-PL"/>
          </a:p>
        </p:txBody>
      </p:sp>
    </p:spTree>
    <p:extLst>
      <p:ext uri="{BB962C8B-B14F-4D97-AF65-F5344CB8AC3E}">
        <p14:creationId xmlns:p14="http://schemas.microsoft.com/office/powerpoint/2010/main" val="36500240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sz="1200" b="1" u="sng" kern="1200" dirty="0" smtClean="0">
                <a:solidFill>
                  <a:schemeClr val="tx1"/>
                </a:solidFill>
                <a:effectLst/>
                <a:latin typeface="+mn-lt"/>
                <a:ea typeface="+mn-ea"/>
                <a:cs typeface="+mn-cs"/>
              </a:rPr>
              <a:t>BROADBAND ACT</a:t>
            </a:r>
            <a:r>
              <a:rPr lang="en-US" sz="1200" u="sng" kern="1200" dirty="0" smtClean="0">
                <a:solidFill>
                  <a:schemeClr val="tx1"/>
                </a:solidFill>
                <a:effectLst/>
                <a:latin typeface="+mn-lt"/>
                <a:ea typeface="+mn-ea"/>
                <a:cs typeface="+mn-cs"/>
              </a:rPr>
              <a:t>: </a:t>
            </a:r>
            <a:endParaRPr lang="pl-PL"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2010 Polish Government accepted the Broadband Act, also known as Mega-Act, which supports the development of telecommunication services and networks. It is the key law act which started inventory of telecom infrastructure in Poland.</a:t>
            </a:r>
            <a:endParaRPr lang="pl-PL"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Article 29 of the Broadband Act Provides a legal basis of drawing up </a:t>
            </a:r>
            <a:r>
              <a:rPr lang="en-US" sz="1200" b="1" kern="1200" dirty="0" smtClean="0">
                <a:solidFill>
                  <a:schemeClr val="tx1"/>
                </a:solidFill>
                <a:effectLst/>
                <a:latin typeface="+mn-lt"/>
                <a:ea typeface="+mn-ea"/>
                <a:cs typeface="+mn-cs"/>
              </a:rPr>
              <a:t>the inventory of existing telecommunications infrastructure and public telecommunications networks </a:t>
            </a:r>
            <a:r>
              <a:rPr lang="en-US" sz="1200" kern="1200" dirty="0" smtClean="0">
                <a:solidFill>
                  <a:schemeClr val="tx1"/>
                </a:solidFill>
                <a:effectLst/>
                <a:latin typeface="+mn-lt"/>
                <a:ea typeface="+mn-ea"/>
                <a:cs typeface="+mn-cs"/>
              </a:rPr>
              <a:t>on the territory of Poland (in electronic form) </a:t>
            </a:r>
            <a:endParaRPr lang="pl-PL"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a:t>
            </a:r>
            <a:r>
              <a:rPr lang="en-US" sz="1200" b="1" kern="1200" dirty="0" smtClean="0">
                <a:solidFill>
                  <a:schemeClr val="tx1"/>
                </a:solidFill>
                <a:effectLst/>
                <a:latin typeface="+mn-lt"/>
                <a:ea typeface="+mn-ea"/>
                <a:cs typeface="+mn-cs"/>
              </a:rPr>
              <a:t>SCOPE</a:t>
            </a:r>
            <a:r>
              <a:rPr lang="en-US" sz="1200" kern="1200" dirty="0" smtClean="0">
                <a:solidFill>
                  <a:schemeClr val="tx1"/>
                </a:solidFill>
                <a:effectLst/>
                <a:latin typeface="+mn-lt"/>
                <a:ea typeface="+mn-ea"/>
                <a:cs typeface="+mn-cs"/>
              </a:rPr>
              <a:t> of the inventory includes:</a:t>
            </a:r>
            <a:endParaRPr lang="pl-PL"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Optic</a:t>
            </a:r>
            <a:r>
              <a:rPr lang="pl-PL" sz="1200" kern="1200" dirty="0" smtClean="0">
                <a:solidFill>
                  <a:schemeClr val="tx1"/>
                </a:solidFill>
                <a:effectLst/>
                <a:latin typeface="+mn-lt"/>
                <a:ea typeface="+mn-ea"/>
                <a:cs typeface="+mn-cs"/>
              </a:rPr>
              <a:t>al</a:t>
            </a:r>
            <a:r>
              <a:rPr lang="en-US" sz="1200" kern="1200" dirty="0" smtClean="0">
                <a:solidFill>
                  <a:schemeClr val="tx1"/>
                </a:solidFill>
                <a:effectLst/>
                <a:latin typeface="+mn-lt"/>
                <a:ea typeface="+mn-ea"/>
                <a:cs typeface="+mn-cs"/>
              </a:rPr>
              <a:t> </a:t>
            </a:r>
            <a:r>
              <a:rPr lang="pl-PL" sz="1200" kern="1200" dirty="0" err="1" smtClean="0">
                <a:solidFill>
                  <a:schemeClr val="tx1"/>
                </a:solidFill>
                <a:effectLst/>
                <a:latin typeface="+mn-lt"/>
                <a:ea typeface="+mn-ea"/>
                <a:cs typeface="+mn-cs"/>
              </a:rPr>
              <a:t>node</a:t>
            </a:r>
            <a:r>
              <a:rPr lang="en-US" sz="1200" kern="1200" dirty="0" smtClean="0">
                <a:solidFill>
                  <a:schemeClr val="tx1"/>
                </a:solidFill>
                <a:effectLst/>
                <a:latin typeface="+mn-lt"/>
                <a:ea typeface="+mn-ea"/>
                <a:cs typeface="+mn-cs"/>
              </a:rPr>
              <a:t>s;</a:t>
            </a:r>
            <a:endParaRPr lang="pl-PL" sz="1200" kern="1200" dirty="0" smtClean="0">
              <a:solidFill>
                <a:schemeClr val="tx1"/>
              </a:solidFill>
              <a:effectLst/>
              <a:latin typeface="+mn-lt"/>
              <a:ea typeface="+mn-ea"/>
              <a:cs typeface="+mn-cs"/>
            </a:endParaRPr>
          </a:p>
          <a:p>
            <a:pPr lvl="0"/>
            <a:r>
              <a:rPr lang="pl-PL" sz="1200" kern="1200" dirty="0" smtClean="0">
                <a:solidFill>
                  <a:schemeClr val="tx1"/>
                </a:solidFill>
                <a:effectLst/>
                <a:latin typeface="+mn-lt"/>
                <a:ea typeface="+mn-ea"/>
                <a:cs typeface="+mn-cs"/>
              </a:rPr>
              <a:t>N</a:t>
            </a:r>
            <a:r>
              <a:rPr lang="en-US" sz="1200" kern="1200" dirty="0" err="1" smtClean="0">
                <a:solidFill>
                  <a:schemeClr val="tx1"/>
                </a:solidFill>
                <a:effectLst/>
                <a:latin typeface="+mn-lt"/>
                <a:ea typeface="+mn-ea"/>
                <a:cs typeface="+mn-cs"/>
              </a:rPr>
              <a:t>etwork</a:t>
            </a:r>
            <a:r>
              <a:rPr lang="pl-PL" sz="1200" kern="1200" baseline="0" dirty="0" smtClean="0">
                <a:solidFill>
                  <a:schemeClr val="tx1"/>
                </a:solidFill>
                <a:effectLst/>
                <a:latin typeface="+mn-lt"/>
                <a:ea typeface="+mn-ea"/>
                <a:cs typeface="+mn-cs"/>
              </a:rPr>
              <a:t> </a:t>
            </a:r>
            <a:r>
              <a:rPr lang="pl-PL" sz="1200" kern="1200" baseline="0" dirty="0" err="1" smtClean="0">
                <a:solidFill>
                  <a:schemeClr val="tx1"/>
                </a:solidFill>
                <a:effectLst/>
                <a:latin typeface="+mn-lt"/>
                <a:ea typeface="+mn-ea"/>
                <a:cs typeface="+mn-cs"/>
              </a:rPr>
              <a:t>routes</a:t>
            </a:r>
            <a:r>
              <a:rPr lang="en-US" sz="1200" kern="1200" dirty="0" smtClean="0">
                <a:solidFill>
                  <a:schemeClr val="tx1"/>
                </a:solidFill>
                <a:effectLst/>
                <a:latin typeface="+mn-lt"/>
                <a:ea typeface="+mn-ea"/>
                <a:cs typeface="+mn-cs"/>
              </a:rPr>
              <a:t>;</a:t>
            </a:r>
            <a:endParaRPr lang="pl-PL"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Building to enable collocation;</a:t>
            </a:r>
            <a:r>
              <a:rPr lang="pl-PL" sz="1200" kern="1200" dirty="0" smtClean="0">
                <a:solidFill>
                  <a:schemeClr val="tx1"/>
                </a:solidFill>
                <a:effectLst/>
                <a:latin typeface="+mn-lt"/>
                <a:ea typeface="+mn-ea"/>
                <a:cs typeface="+mn-cs"/>
              </a:rPr>
              <a:t/>
            </a:r>
            <a:br>
              <a:rPr lang="pl-PL" sz="1200" kern="1200" dirty="0" smtClean="0">
                <a:solidFill>
                  <a:schemeClr val="tx1"/>
                </a:solidFill>
                <a:effectLst/>
                <a:latin typeface="+mn-lt"/>
                <a:ea typeface="+mn-ea"/>
                <a:cs typeface="+mn-cs"/>
              </a:rPr>
            </a:br>
            <a:r>
              <a:rPr lang="pl-PL" sz="1200" kern="1200" dirty="0" smtClean="0">
                <a:solidFill>
                  <a:schemeClr val="tx1"/>
                </a:solidFill>
                <a:effectLst/>
                <a:latin typeface="+mn-lt"/>
                <a:ea typeface="+mn-ea"/>
                <a:cs typeface="+mn-cs"/>
              </a:rPr>
              <a:t>Technical</a:t>
            </a:r>
            <a:r>
              <a:rPr lang="pl-PL" sz="1200" kern="1200" baseline="0" dirty="0" smtClean="0">
                <a:solidFill>
                  <a:schemeClr val="tx1"/>
                </a:solidFill>
                <a:effectLst/>
                <a:latin typeface="+mn-lt"/>
                <a:ea typeface="+mn-ea"/>
                <a:cs typeface="+mn-cs"/>
              </a:rPr>
              <a:t> </a:t>
            </a:r>
            <a:r>
              <a:rPr lang="pl-PL" sz="1200" kern="1200" baseline="0" dirty="0" err="1" smtClean="0">
                <a:solidFill>
                  <a:schemeClr val="tx1"/>
                </a:solidFill>
                <a:effectLst/>
                <a:latin typeface="+mn-lt"/>
                <a:ea typeface="+mn-ea"/>
                <a:cs typeface="+mn-cs"/>
              </a:rPr>
              <a:t>channels</a:t>
            </a:r>
            <a:r>
              <a:rPr lang="pl-PL" sz="1200" kern="1200" baseline="0" dirty="0" smtClean="0">
                <a:solidFill>
                  <a:schemeClr val="tx1"/>
                </a:solidFill>
                <a:effectLst/>
                <a:latin typeface="+mn-lt"/>
                <a:ea typeface="+mn-ea"/>
                <a:cs typeface="+mn-cs"/>
              </a:rPr>
              <a:t>;</a:t>
            </a:r>
            <a:br>
              <a:rPr lang="pl-PL" sz="1200" kern="1200" baseline="0" dirty="0" smtClean="0">
                <a:solidFill>
                  <a:schemeClr val="tx1"/>
                </a:solidFill>
                <a:effectLst/>
                <a:latin typeface="+mn-lt"/>
                <a:ea typeface="+mn-ea"/>
                <a:cs typeface="+mn-cs"/>
              </a:rPr>
            </a:br>
            <a:r>
              <a:rPr lang="pl-PL" sz="1200" kern="1200" baseline="0" dirty="0" err="1" smtClean="0">
                <a:solidFill>
                  <a:schemeClr val="tx1"/>
                </a:solidFill>
                <a:effectLst/>
                <a:latin typeface="+mn-lt"/>
                <a:ea typeface="+mn-ea"/>
                <a:cs typeface="+mn-cs"/>
              </a:rPr>
              <a:t>Planned</a:t>
            </a:r>
            <a:r>
              <a:rPr lang="pl-PL" sz="1200" kern="1200" baseline="0" dirty="0" smtClean="0">
                <a:solidFill>
                  <a:schemeClr val="tx1"/>
                </a:solidFill>
                <a:effectLst/>
                <a:latin typeface="+mn-lt"/>
                <a:ea typeface="+mn-ea"/>
                <a:cs typeface="+mn-cs"/>
              </a:rPr>
              <a:t> and </a:t>
            </a:r>
            <a:r>
              <a:rPr lang="pl-PL" sz="1200" kern="1200" baseline="0" dirty="0" err="1" smtClean="0">
                <a:solidFill>
                  <a:schemeClr val="tx1"/>
                </a:solidFill>
                <a:effectLst/>
                <a:latin typeface="+mn-lt"/>
                <a:ea typeface="+mn-ea"/>
                <a:cs typeface="+mn-cs"/>
              </a:rPr>
              <a:t>existing</a:t>
            </a:r>
            <a:r>
              <a:rPr lang="pl-PL" sz="1200" kern="1200" baseline="0" dirty="0" smtClean="0">
                <a:solidFill>
                  <a:schemeClr val="tx1"/>
                </a:solidFill>
                <a:effectLst/>
                <a:latin typeface="+mn-lt"/>
                <a:ea typeface="+mn-ea"/>
                <a:cs typeface="+mn-cs"/>
              </a:rPr>
              <a:t> </a:t>
            </a:r>
            <a:r>
              <a:rPr lang="pl-PL" sz="1200" kern="1200" baseline="0" dirty="0" err="1" smtClean="0">
                <a:solidFill>
                  <a:schemeClr val="tx1"/>
                </a:solidFill>
                <a:effectLst/>
                <a:latin typeface="+mn-lt"/>
                <a:ea typeface="+mn-ea"/>
                <a:cs typeface="+mn-cs"/>
              </a:rPr>
              <a:t>technical</a:t>
            </a:r>
            <a:r>
              <a:rPr lang="pl-PL" sz="1200" kern="1200" baseline="0" dirty="0" smtClean="0">
                <a:solidFill>
                  <a:schemeClr val="tx1"/>
                </a:solidFill>
                <a:effectLst/>
                <a:latin typeface="+mn-lt"/>
                <a:ea typeface="+mn-ea"/>
                <a:cs typeface="+mn-cs"/>
              </a:rPr>
              <a:t> </a:t>
            </a:r>
            <a:r>
              <a:rPr lang="pl-PL" sz="1200" kern="1200" baseline="0" dirty="0" err="1" smtClean="0">
                <a:solidFill>
                  <a:schemeClr val="tx1"/>
                </a:solidFill>
                <a:effectLst/>
                <a:latin typeface="+mn-lt"/>
                <a:ea typeface="+mn-ea"/>
                <a:cs typeface="+mn-cs"/>
              </a:rPr>
              <a:t>infrastructure</a:t>
            </a:r>
            <a:r>
              <a:rPr lang="pl-PL" sz="1200" kern="1200" baseline="0" dirty="0" smtClean="0">
                <a:solidFill>
                  <a:schemeClr val="tx1"/>
                </a:solidFill>
                <a:effectLst/>
                <a:latin typeface="+mn-lt"/>
                <a:ea typeface="+mn-ea"/>
                <a:cs typeface="+mn-cs"/>
              </a:rPr>
              <a:t>;</a:t>
            </a:r>
            <a:br>
              <a:rPr lang="pl-PL" sz="1200" kern="1200" baseline="0" dirty="0" smtClean="0">
                <a:solidFill>
                  <a:schemeClr val="tx1"/>
                </a:solidFill>
                <a:effectLst/>
                <a:latin typeface="+mn-lt"/>
                <a:ea typeface="+mn-ea"/>
                <a:cs typeface="+mn-cs"/>
              </a:rPr>
            </a:br>
            <a:r>
              <a:rPr lang="pl-PL" sz="1200" kern="1200" baseline="0" dirty="0" smtClean="0">
                <a:solidFill>
                  <a:schemeClr val="tx1"/>
                </a:solidFill>
                <a:effectLst/>
                <a:latin typeface="+mn-lt"/>
                <a:ea typeface="+mn-ea"/>
                <a:cs typeface="+mn-cs"/>
              </a:rPr>
              <a:t>Road lane </a:t>
            </a:r>
            <a:r>
              <a:rPr lang="pl-PL" sz="1200" kern="1200" baseline="0" dirty="0" err="1" smtClean="0">
                <a:solidFill>
                  <a:schemeClr val="tx1"/>
                </a:solidFill>
                <a:effectLst/>
                <a:latin typeface="+mn-lt"/>
                <a:ea typeface="+mn-ea"/>
                <a:cs typeface="+mn-cs"/>
              </a:rPr>
              <a:t>occupying</a:t>
            </a:r>
            <a:r>
              <a:rPr lang="pl-PL" sz="1200" kern="1200" baseline="0" dirty="0" smtClean="0">
                <a:solidFill>
                  <a:schemeClr val="tx1"/>
                </a:solidFill>
                <a:effectLst/>
                <a:latin typeface="+mn-lt"/>
                <a:ea typeface="+mn-ea"/>
                <a:cs typeface="+mn-cs"/>
              </a:rPr>
              <a:t> </a:t>
            </a:r>
            <a:r>
              <a:rPr lang="pl-PL" sz="1200" kern="1200" baseline="0" dirty="0" err="1" smtClean="0">
                <a:solidFill>
                  <a:schemeClr val="tx1"/>
                </a:solidFill>
                <a:effectLst/>
                <a:latin typeface="+mn-lt"/>
                <a:ea typeface="+mn-ea"/>
                <a:cs typeface="+mn-cs"/>
              </a:rPr>
              <a:t>fees</a:t>
            </a:r>
            <a:r>
              <a:rPr lang="pl-PL" sz="1200" kern="1200" baseline="0" dirty="0" smtClean="0">
                <a:solidFill>
                  <a:schemeClr val="tx1"/>
                </a:solidFill>
                <a:effectLst/>
                <a:latin typeface="+mn-lt"/>
                <a:ea typeface="+mn-ea"/>
                <a:cs typeface="+mn-cs"/>
              </a:rPr>
              <a:t>;</a:t>
            </a:r>
            <a:endParaRPr lang="pl-PL"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STAKEHOLDERS – Obligated to forward</a:t>
            </a:r>
            <a:r>
              <a:rPr lang="en-US" sz="1200" kern="1200" dirty="0" smtClean="0">
                <a:solidFill>
                  <a:schemeClr val="tx1"/>
                </a:solidFill>
                <a:effectLst/>
                <a:latin typeface="+mn-lt"/>
                <a:ea typeface="+mn-ea"/>
                <a:cs typeface="+mn-cs"/>
              </a:rPr>
              <a:t> the President of UKE of data on telecommunications infrastructure are:</a:t>
            </a:r>
            <a:endParaRPr lang="pl-PL"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telecommunications </a:t>
            </a:r>
            <a:r>
              <a:rPr lang="pl-PL" sz="1200" kern="1200" dirty="0" err="1" smtClean="0">
                <a:solidFill>
                  <a:schemeClr val="tx1"/>
                </a:solidFill>
                <a:effectLst/>
                <a:latin typeface="+mn-lt"/>
                <a:ea typeface="+mn-ea"/>
                <a:cs typeface="+mn-cs"/>
              </a:rPr>
              <a:t>enterprise</a:t>
            </a:r>
            <a:r>
              <a:rPr lang="en-US" sz="1200" kern="1200" dirty="0" smtClean="0">
                <a:solidFill>
                  <a:schemeClr val="tx1"/>
                </a:solidFill>
                <a:effectLst/>
                <a:latin typeface="+mn-lt"/>
                <a:ea typeface="+mn-ea"/>
                <a:cs typeface="+mn-cs"/>
              </a:rPr>
              <a:t>s,</a:t>
            </a:r>
            <a:endParaRPr lang="pl-PL"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local government units,</a:t>
            </a:r>
            <a:endParaRPr lang="pl-PL" sz="1200" kern="1200" dirty="0" smtClean="0">
              <a:solidFill>
                <a:schemeClr val="tx1"/>
              </a:solidFill>
              <a:effectLst/>
              <a:latin typeface="+mn-lt"/>
              <a:ea typeface="+mn-ea"/>
              <a:cs typeface="+mn-cs"/>
            </a:endParaRPr>
          </a:p>
          <a:p>
            <a:pPr lvl="0"/>
            <a:r>
              <a:rPr lang="pl-PL" sz="1200" kern="1200" dirty="0" err="1" smtClean="0">
                <a:solidFill>
                  <a:schemeClr val="tx1"/>
                </a:solidFill>
                <a:effectLst/>
                <a:latin typeface="+mn-lt"/>
                <a:ea typeface="+mn-ea"/>
                <a:cs typeface="+mn-cs"/>
              </a:rPr>
              <a:t>State</a:t>
            </a:r>
            <a:r>
              <a:rPr lang="pl-PL" sz="1200" kern="1200" baseline="0" dirty="0" smtClean="0">
                <a:solidFill>
                  <a:schemeClr val="tx1"/>
                </a:solidFill>
                <a:effectLst/>
                <a:latin typeface="+mn-lt"/>
                <a:ea typeface="+mn-ea"/>
                <a:cs typeface="+mn-cs"/>
              </a:rPr>
              <a:t> </a:t>
            </a:r>
            <a:r>
              <a:rPr lang="pl-PL" sz="1200" kern="1200" baseline="0" dirty="0" err="1" smtClean="0">
                <a:solidFill>
                  <a:schemeClr val="tx1"/>
                </a:solidFill>
                <a:effectLst/>
                <a:latin typeface="+mn-lt"/>
                <a:ea typeface="+mn-ea"/>
                <a:cs typeface="+mn-cs"/>
              </a:rPr>
              <a:t>units</a:t>
            </a:r>
            <a:r>
              <a:rPr lang="en-US" sz="1200" kern="1200" dirty="0" smtClean="0">
                <a:solidFill>
                  <a:schemeClr val="tx1"/>
                </a:solidFill>
                <a:effectLst/>
                <a:latin typeface="+mn-lt"/>
                <a:ea typeface="+mn-ea"/>
                <a:cs typeface="+mn-cs"/>
              </a:rPr>
              <a:t>;</a:t>
            </a:r>
            <a:endParaRPr lang="pl-PL"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mentioned article precise </a:t>
            </a:r>
            <a:r>
              <a:rPr lang="en-US" sz="1200" b="1" kern="1200" dirty="0" smtClean="0">
                <a:solidFill>
                  <a:schemeClr val="tx1"/>
                </a:solidFill>
                <a:effectLst/>
                <a:latin typeface="+mn-lt"/>
                <a:ea typeface="+mn-ea"/>
                <a:cs typeface="+mn-cs"/>
              </a:rPr>
              <a:t>frequency</a:t>
            </a:r>
            <a:r>
              <a:rPr lang="en-US" sz="1200" kern="1200" dirty="0" smtClean="0">
                <a:solidFill>
                  <a:schemeClr val="tx1"/>
                </a:solidFill>
                <a:effectLst/>
                <a:latin typeface="+mn-lt"/>
                <a:ea typeface="+mn-ea"/>
                <a:cs typeface="+mn-cs"/>
              </a:rPr>
              <a:t> of collection of inventory data, which is being done </a:t>
            </a:r>
            <a:r>
              <a:rPr lang="pl-PL" sz="1200" kern="1200" dirty="0" err="1" smtClean="0">
                <a:solidFill>
                  <a:schemeClr val="tx1"/>
                </a:solidFill>
                <a:effectLst/>
                <a:latin typeface="+mn-lt"/>
                <a:ea typeface="+mn-ea"/>
                <a:cs typeface="+mn-cs"/>
              </a:rPr>
              <a:t>twi</a:t>
            </a:r>
            <a:r>
              <a:rPr lang="en-US" sz="1200" kern="1200" dirty="0" err="1" smtClean="0">
                <a:solidFill>
                  <a:schemeClr val="tx1"/>
                </a:solidFill>
                <a:effectLst/>
                <a:latin typeface="+mn-lt"/>
                <a:ea typeface="+mn-ea"/>
                <a:cs typeface="+mn-cs"/>
              </a:rPr>
              <a:t>ce</a:t>
            </a:r>
            <a:r>
              <a:rPr lang="en-US" sz="1200" kern="1200" dirty="0" smtClean="0">
                <a:solidFill>
                  <a:schemeClr val="tx1"/>
                </a:solidFill>
                <a:effectLst/>
                <a:latin typeface="+mn-lt"/>
                <a:ea typeface="+mn-ea"/>
                <a:cs typeface="+mn-cs"/>
              </a:rPr>
              <a:t> a year.</a:t>
            </a:r>
            <a:r>
              <a:rPr lang="en-GB" sz="1200" kern="1200" dirty="0" smtClean="0">
                <a:solidFill>
                  <a:schemeClr val="tx1"/>
                </a:solidFill>
                <a:effectLst/>
                <a:latin typeface="+mn-lt"/>
                <a:ea typeface="+mn-ea"/>
                <a:cs typeface="+mn-cs"/>
              </a:rPr>
              <a:t> To the 31 March</a:t>
            </a:r>
            <a:r>
              <a:rPr lang="pl-PL" sz="1200" kern="1200" dirty="0" smtClean="0">
                <a:solidFill>
                  <a:schemeClr val="tx1"/>
                </a:solidFill>
                <a:effectLst/>
                <a:latin typeface="+mn-lt"/>
                <a:ea typeface="+mn-ea"/>
                <a:cs typeface="+mn-cs"/>
              </a:rPr>
              <a:t> and 31 August</a:t>
            </a:r>
            <a:r>
              <a:rPr lang="en-GB" sz="1200" kern="1200" dirty="0" smtClean="0">
                <a:solidFill>
                  <a:schemeClr val="tx1"/>
                </a:solidFill>
                <a:effectLst/>
                <a:latin typeface="+mn-lt"/>
                <a:ea typeface="+mn-ea"/>
                <a:cs typeface="+mn-cs"/>
              </a:rPr>
              <a:t> all telecommunication companies, local government entities, and </a:t>
            </a:r>
            <a:r>
              <a:rPr lang="pl-PL" sz="1200" kern="1200" dirty="0" err="1" smtClean="0">
                <a:solidFill>
                  <a:schemeClr val="tx1"/>
                </a:solidFill>
                <a:effectLst/>
                <a:latin typeface="+mn-lt"/>
                <a:ea typeface="+mn-ea"/>
                <a:cs typeface="+mn-cs"/>
              </a:rPr>
              <a:t>state</a:t>
            </a:r>
            <a:r>
              <a:rPr lang="pl-PL" sz="1200" kern="1200" dirty="0" smtClean="0">
                <a:solidFill>
                  <a:schemeClr val="tx1"/>
                </a:solidFill>
                <a:effectLst/>
                <a:latin typeface="+mn-lt"/>
                <a:ea typeface="+mn-ea"/>
                <a:cs typeface="+mn-cs"/>
              </a:rPr>
              <a:t> </a:t>
            </a:r>
            <a:r>
              <a:rPr lang="pl-PL" sz="1200" kern="1200" dirty="0" err="1" smtClean="0">
                <a:solidFill>
                  <a:schemeClr val="tx1"/>
                </a:solidFill>
                <a:effectLst/>
                <a:latin typeface="+mn-lt"/>
                <a:ea typeface="+mn-ea"/>
                <a:cs typeface="+mn-cs"/>
              </a:rPr>
              <a:t>units</a:t>
            </a:r>
            <a:r>
              <a:rPr lang="en-GB" sz="1200" kern="1200" dirty="0" smtClean="0">
                <a:solidFill>
                  <a:schemeClr val="tx1"/>
                </a:solidFill>
                <a:effectLst/>
                <a:latin typeface="+mn-lt"/>
                <a:ea typeface="+mn-ea"/>
                <a:cs typeface="+mn-cs"/>
              </a:rPr>
              <a:t> are obliged to send UKE reports in the framework of the </a:t>
            </a:r>
            <a:r>
              <a:rPr lang="pl-PL" sz="1200" kern="1200" dirty="0" smtClean="0">
                <a:solidFill>
                  <a:schemeClr val="tx1"/>
                </a:solidFill>
                <a:effectLst/>
                <a:latin typeface="+mn-lt"/>
                <a:ea typeface="+mn-ea"/>
                <a:cs typeface="+mn-cs"/>
              </a:rPr>
              <a:t>Single</a:t>
            </a:r>
            <a:r>
              <a:rPr lang="pl-PL" sz="1200" kern="1200" baseline="0" dirty="0" smtClean="0">
                <a:solidFill>
                  <a:schemeClr val="tx1"/>
                </a:solidFill>
                <a:effectLst/>
                <a:latin typeface="+mn-lt"/>
                <a:ea typeface="+mn-ea"/>
                <a:cs typeface="+mn-cs"/>
              </a:rPr>
              <a:t> Information Point</a:t>
            </a:r>
            <a:r>
              <a:rPr lang="en-US" sz="1200" kern="1200" dirty="0" smtClean="0">
                <a:solidFill>
                  <a:schemeClr val="tx1"/>
                </a:solidFill>
                <a:effectLst/>
                <a:latin typeface="+mn-lt"/>
                <a:ea typeface="+mn-ea"/>
                <a:cs typeface="+mn-cs"/>
              </a:rPr>
              <a:t>.</a:t>
            </a:r>
            <a:endParaRPr lang="pl-PL" dirty="0"/>
          </a:p>
        </p:txBody>
      </p:sp>
      <p:sp>
        <p:nvSpPr>
          <p:cNvPr id="4" name="Symbol zastępczy numeru slajdu 3"/>
          <p:cNvSpPr>
            <a:spLocks noGrp="1"/>
          </p:cNvSpPr>
          <p:nvPr>
            <p:ph type="sldNum" sz="quarter" idx="10"/>
          </p:nvPr>
        </p:nvSpPr>
        <p:spPr/>
        <p:txBody>
          <a:bodyPr/>
          <a:lstStyle/>
          <a:p>
            <a:fld id="{D948A3A8-05C2-43C4-BFD8-508DBBF60F42}" type="slidenum">
              <a:rPr lang="pl-PL" smtClean="0"/>
              <a:t>7</a:t>
            </a:fld>
            <a:endParaRPr lang="pl-PL"/>
          </a:p>
        </p:txBody>
      </p:sp>
    </p:spTree>
    <p:extLst>
      <p:ext uri="{BB962C8B-B14F-4D97-AF65-F5344CB8AC3E}">
        <p14:creationId xmlns:p14="http://schemas.microsoft.com/office/powerpoint/2010/main" val="38848009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sz="1200" b="1" u="sng" kern="1200" dirty="0" smtClean="0">
                <a:solidFill>
                  <a:schemeClr val="tx1"/>
                </a:solidFill>
                <a:effectLst/>
                <a:latin typeface="+mn-lt"/>
                <a:ea typeface="+mn-ea"/>
                <a:cs typeface="+mn-cs"/>
              </a:rPr>
              <a:t>BROADBAND ACT</a:t>
            </a:r>
            <a:r>
              <a:rPr lang="en-US" sz="1200" u="sng" kern="1200" dirty="0" smtClean="0">
                <a:solidFill>
                  <a:schemeClr val="tx1"/>
                </a:solidFill>
                <a:effectLst/>
                <a:latin typeface="+mn-lt"/>
                <a:ea typeface="+mn-ea"/>
                <a:cs typeface="+mn-cs"/>
              </a:rPr>
              <a:t>: </a:t>
            </a:r>
            <a:endParaRPr lang="pl-PL"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2010 Polish Government accepted the Broadband Act, also known as Mega-Act, which supports the development of telecommunication services and networks. It is the key law act which started inventory of telecom infrastructure in Poland.</a:t>
            </a:r>
            <a:endParaRPr lang="pl-PL"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Article 29 of the Broadband Act Provides a legal basis of drawing up </a:t>
            </a:r>
            <a:r>
              <a:rPr lang="en-US" sz="1200" b="1" kern="1200" dirty="0" smtClean="0">
                <a:solidFill>
                  <a:schemeClr val="tx1"/>
                </a:solidFill>
                <a:effectLst/>
                <a:latin typeface="+mn-lt"/>
                <a:ea typeface="+mn-ea"/>
                <a:cs typeface="+mn-cs"/>
              </a:rPr>
              <a:t>the inventory of existing telecommunications infrastructure and public telecommunications networks </a:t>
            </a:r>
            <a:r>
              <a:rPr lang="en-US" sz="1200" kern="1200" dirty="0" smtClean="0">
                <a:solidFill>
                  <a:schemeClr val="tx1"/>
                </a:solidFill>
                <a:effectLst/>
                <a:latin typeface="+mn-lt"/>
                <a:ea typeface="+mn-ea"/>
                <a:cs typeface="+mn-cs"/>
              </a:rPr>
              <a:t>on the territory of Poland (in electronic form) </a:t>
            </a:r>
            <a:endParaRPr lang="pl-PL"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a:t>
            </a:r>
            <a:r>
              <a:rPr lang="en-US" sz="1200" b="1" kern="1200" dirty="0" smtClean="0">
                <a:solidFill>
                  <a:schemeClr val="tx1"/>
                </a:solidFill>
                <a:effectLst/>
                <a:latin typeface="+mn-lt"/>
                <a:ea typeface="+mn-ea"/>
                <a:cs typeface="+mn-cs"/>
              </a:rPr>
              <a:t>SCOPE</a:t>
            </a:r>
            <a:r>
              <a:rPr lang="en-US" sz="1200" kern="1200" dirty="0" smtClean="0">
                <a:solidFill>
                  <a:schemeClr val="tx1"/>
                </a:solidFill>
                <a:effectLst/>
                <a:latin typeface="+mn-lt"/>
                <a:ea typeface="+mn-ea"/>
                <a:cs typeface="+mn-cs"/>
              </a:rPr>
              <a:t> of the inventory includes:</a:t>
            </a:r>
            <a:endParaRPr lang="pl-PL"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Optic</a:t>
            </a:r>
            <a:r>
              <a:rPr lang="pl-PL" sz="1200" kern="1200" dirty="0" smtClean="0">
                <a:solidFill>
                  <a:schemeClr val="tx1"/>
                </a:solidFill>
                <a:effectLst/>
                <a:latin typeface="+mn-lt"/>
                <a:ea typeface="+mn-ea"/>
                <a:cs typeface="+mn-cs"/>
              </a:rPr>
              <a:t>al</a:t>
            </a:r>
            <a:r>
              <a:rPr lang="en-US" sz="1200" kern="1200" dirty="0" smtClean="0">
                <a:solidFill>
                  <a:schemeClr val="tx1"/>
                </a:solidFill>
                <a:effectLst/>
                <a:latin typeface="+mn-lt"/>
                <a:ea typeface="+mn-ea"/>
                <a:cs typeface="+mn-cs"/>
              </a:rPr>
              <a:t> </a:t>
            </a:r>
            <a:r>
              <a:rPr lang="pl-PL" sz="1200" kern="1200" dirty="0" err="1" smtClean="0">
                <a:solidFill>
                  <a:schemeClr val="tx1"/>
                </a:solidFill>
                <a:effectLst/>
                <a:latin typeface="+mn-lt"/>
                <a:ea typeface="+mn-ea"/>
                <a:cs typeface="+mn-cs"/>
              </a:rPr>
              <a:t>node</a:t>
            </a:r>
            <a:r>
              <a:rPr lang="en-US" sz="1200" kern="1200" dirty="0" smtClean="0">
                <a:solidFill>
                  <a:schemeClr val="tx1"/>
                </a:solidFill>
                <a:effectLst/>
                <a:latin typeface="+mn-lt"/>
                <a:ea typeface="+mn-ea"/>
                <a:cs typeface="+mn-cs"/>
              </a:rPr>
              <a:t>s;</a:t>
            </a:r>
            <a:endParaRPr lang="pl-PL" sz="1200" kern="1200" dirty="0" smtClean="0">
              <a:solidFill>
                <a:schemeClr val="tx1"/>
              </a:solidFill>
              <a:effectLst/>
              <a:latin typeface="+mn-lt"/>
              <a:ea typeface="+mn-ea"/>
              <a:cs typeface="+mn-cs"/>
            </a:endParaRPr>
          </a:p>
          <a:p>
            <a:pPr lvl="0"/>
            <a:r>
              <a:rPr lang="pl-PL" sz="1200" kern="1200" dirty="0" smtClean="0">
                <a:solidFill>
                  <a:schemeClr val="tx1"/>
                </a:solidFill>
                <a:effectLst/>
                <a:latin typeface="+mn-lt"/>
                <a:ea typeface="+mn-ea"/>
                <a:cs typeface="+mn-cs"/>
              </a:rPr>
              <a:t>N</a:t>
            </a:r>
            <a:r>
              <a:rPr lang="en-US" sz="1200" kern="1200" dirty="0" err="1" smtClean="0">
                <a:solidFill>
                  <a:schemeClr val="tx1"/>
                </a:solidFill>
                <a:effectLst/>
                <a:latin typeface="+mn-lt"/>
                <a:ea typeface="+mn-ea"/>
                <a:cs typeface="+mn-cs"/>
              </a:rPr>
              <a:t>etwork</a:t>
            </a:r>
            <a:r>
              <a:rPr lang="pl-PL" sz="1200" kern="1200" baseline="0" dirty="0" smtClean="0">
                <a:solidFill>
                  <a:schemeClr val="tx1"/>
                </a:solidFill>
                <a:effectLst/>
                <a:latin typeface="+mn-lt"/>
                <a:ea typeface="+mn-ea"/>
                <a:cs typeface="+mn-cs"/>
              </a:rPr>
              <a:t> </a:t>
            </a:r>
            <a:r>
              <a:rPr lang="pl-PL" sz="1200" kern="1200" baseline="0" dirty="0" err="1" smtClean="0">
                <a:solidFill>
                  <a:schemeClr val="tx1"/>
                </a:solidFill>
                <a:effectLst/>
                <a:latin typeface="+mn-lt"/>
                <a:ea typeface="+mn-ea"/>
                <a:cs typeface="+mn-cs"/>
              </a:rPr>
              <a:t>routes</a:t>
            </a:r>
            <a:r>
              <a:rPr lang="en-US" sz="1200" kern="1200" dirty="0" smtClean="0">
                <a:solidFill>
                  <a:schemeClr val="tx1"/>
                </a:solidFill>
                <a:effectLst/>
                <a:latin typeface="+mn-lt"/>
                <a:ea typeface="+mn-ea"/>
                <a:cs typeface="+mn-cs"/>
              </a:rPr>
              <a:t>;</a:t>
            </a:r>
            <a:endParaRPr lang="pl-PL"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Building to enable collocation;</a:t>
            </a:r>
            <a:r>
              <a:rPr lang="pl-PL" sz="1200" kern="1200" dirty="0" smtClean="0">
                <a:solidFill>
                  <a:schemeClr val="tx1"/>
                </a:solidFill>
                <a:effectLst/>
                <a:latin typeface="+mn-lt"/>
                <a:ea typeface="+mn-ea"/>
                <a:cs typeface="+mn-cs"/>
              </a:rPr>
              <a:t/>
            </a:r>
            <a:br>
              <a:rPr lang="pl-PL" sz="1200" kern="1200" dirty="0" smtClean="0">
                <a:solidFill>
                  <a:schemeClr val="tx1"/>
                </a:solidFill>
                <a:effectLst/>
                <a:latin typeface="+mn-lt"/>
                <a:ea typeface="+mn-ea"/>
                <a:cs typeface="+mn-cs"/>
              </a:rPr>
            </a:br>
            <a:r>
              <a:rPr lang="pl-PL" sz="1200" kern="1200" dirty="0" smtClean="0">
                <a:solidFill>
                  <a:schemeClr val="tx1"/>
                </a:solidFill>
                <a:effectLst/>
                <a:latin typeface="+mn-lt"/>
                <a:ea typeface="+mn-ea"/>
                <a:cs typeface="+mn-cs"/>
              </a:rPr>
              <a:t>Technical</a:t>
            </a:r>
            <a:r>
              <a:rPr lang="pl-PL" sz="1200" kern="1200" baseline="0" dirty="0" smtClean="0">
                <a:solidFill>
                  <a:schemeClr val="tx1"/>
                </a:solidFill>
                <a:effectLst/>
                <a:latin typeface="+mn-lt"/>
                <a:ea typeface="+mn-ea"/>
                <a:cs typeface="+mn-cs"/>
              </a:rPr>
              <a:t> </a:t>
            </a:r>
            <a:r>
              <a:rPr lang="pl-PL" sz="1200" kern="1200" baseline="0" dirty="0" err="1" smtClean="0">
                <a:solidFill>
                  <a:schemeClr val="tx1"/>
                </a:solidFill>
                <a:effectLst/>
                <a:latin typeface="+mn-lt"/>
                <a:ea typeface="+mn-ea"/>
                <a:cs typeface="+mn-cs"/>
              </a:rPr>
              <a:t>channels</a:t>
            </a:r>
            <a:r>
              <a:rPr lang="pl-PL" sz="1200" kern="1200" baseline="0" dirty="0" smtClean="0">
                <a:solidFill>
                  <a:schemeClr val="tx1"/>
                </a:solidFill>
                <a:effectLst/>
                <a:latin typeface="+mn-lt"/>
                <a:ea typeface="+mn-ea"/>
                <a:cs typeface="+mn-cs"/>
              </a:rPr>
              <a:t>;</a:t>
            </a:r>
            <a:br>
              <a:rPr lang="pl-PL" sz="1200" kern="1200" baseline="0" dirty="0" smtClean="0">
                <a:solidFill>
                  <a:schemeClr val="tx1"/>
                </a:solidFill>
                <a:effectLst/>
                <a:latin typeface="+mn-lt"/>
                <a:ea typeface="+mn-ea"/>
                <a:cs typeface="+mn-cs"/>
              </a:rPr>
            </a:br>
            <a:r>
              <a:rPr lang="pl-PL" sz="1200" kern="1200" baseline="0" dirty="0" err="1" smtClean="0">
                <a:solidFill>
                  <a:schemeClr val="tx1"/>
                </a:solidFill>
                <a:effectLst/>
                <a:latin typeface="+mn-lt"/>
                <a:ea typeface="+mn-ea"/>
                <a:cs typeface="+mn-cs"/>
              </a:rPr>
              <a:t>Planned</a:t>
            </a:r>
            <a:r>
              <a:rPr lang="pl-PL" sz="1200" kern="1200" baseline="0" dirty="0" smtClean="0">
                <a:solidFill>
                  <a:schemeClr val="tx1"/>
                </a:solidFill>
                <a:effectLst/>
                <a:latin typeface="+mn-lt"/>
                <a:ea typeface="+mn-ea"/>
                <a:cs typeface="+mn-cs"/>
              </a:rPr>
              <a:t> and </a:t>
            </a:r>
            <a:r>
              <a:rPr lang="pl-PL" sz="1200" kern="1200" baseline="0" dirty="0" err="1" smtClean="0">
                <a:solidFill>
                  <a:schemeClr val="tx1"/>
                </a:solidFill>
                <a:effectLst/>
                <a:latin typeface="+mn-lt"/>
                <a:ea typeface="+mn-ea"/>
                <a:cs typeface="+mn-cs"/>
              </a:rPr>
              <a:t>existing</a:t>
            </a:r>
            <a:r>
              <a:rPr lang="pl-PL" sz="1200" kern="1200" baseline="0" dirty="0" smtClean="0">
                <a:solidFill>
                  <a:schemeClr val="tx1"/>
                </a:solidFill>
                <a:effectLst/>
                <a:latin typeface="+mn-lt"/>
                <a:ea typeface="+mn-ea"/>
                <a:cs typeface="+mn-cs"/>
              </a:rPr>
              <a:t> </a:t>
            </a:r>
            <a:r>
              <a:rPr lang="pl-PL" sz="1200" kern="1200" baseline="0" dirty="0" err="1" smtClean="0">
                <a:solidFill>
                  <a:schemeClr val="tx1"/>
                </a:solidFill>
                <a:effectLst/>
                <a:latin typeface="+mn-lt"/>
                <a:ea typeface="+mn-ea"/>
                <a:cs typeface="+mn-cs"/>
              </a:rPr>
              <a:t>technical</a:t>
            </a:r>
            <a:r>
              <a:rPr lang="pl-PL" sz="1200" kern="1200" baseline="0" dirty="0" smtClean="0">
                <a:solidFill>
                  <a:schemeClr val="tx1"/>
                </a:solidFill>
                <a:effectLst/>
                <a:latin typeface="+mn-lt"/>
                <a:ea typeface="+mn-ea"/>
                <a:cs typeface="+mn-cs"/>
              </a:rPr>
              <a:t> </a:t>
            </a:r>
            <a:r>
              <a:rPr lang="pl-PL" sz="1200" kern="1200" baseline="0" dirty="0" err="1" smtClean="0">
                <a:solidFill>
                  <a:schemeClr val="tx1"/>
                </a:solidFill>
                <a:effectLst/>
                <a:latin typeface="+mn-lt"/>
                <a:ea typeface="+mn-ea"/>
                <a:cs typeface="+mn-cs"/>
              </a:rPr>
              <a:t>infrastructure</a:t>
            </a:r>
            <a:r>
              <a:rPr lang="pl-PL" sz="1200" kern="1200" baseline="0" dirty="0" smtClean="0">
                <a:solidFill>
                  <a:schemeClr val="tx1"/>
                </a:solidFill>
                <a:effectLst/>
                <a:latin typeface="+mn-lt"/>
                <a:ea typeface="+mn-ea"/>
                <a:cs typeface="+mn-cs"/>
              </a:rPr>
              <a:t>;</a:t>
            </a:r>
            <a:br>
              <a:rPr lang="pl-PL" sz="1200" kern="1200" baseline="0" dirty="0" smtClean="0">
                <a:solidFill>
                  <a:schemeClr val="tx1"/>
                </a:solidFill>
                <a:effectLst/>
                <a:latin typeface="+mn-lt"/>
                <a:ea typeface="+mn-ea"/>
                <a:cs typeface="+mn-cs"/>
              </a:rPr>
            </a:br>
            <a:r>
              <a:rPr lang="pl-PL" sz="1200" kern="1200" baseline="0" dirty="0" smtClean="0">
                <a:solidFill>
                  <a:schemeClr val="tx1"/>
                </a:solidFill>
                <a:effectLst/>
                <a:latin typeface="+mn-lt"/>
                <a:ea typeface="+mn-ea"/>
                <a:cs typeface="+mn-cs"/>
              </a:rPr>
              <a:t>Road lane </a:t>
            </a:r>
            <a:r>
              <a:rPr lang="pl-PL" sz="1200" kern="1200" baseline="0" dirty="0" err="1" smtClean="0">
                <a:solidFill>
                  <a:schemeClr val="tx1"/>
                </a:solidFill>
                <a:effectLst/>
                <a:latin typeface="+mn-lt"/>
                <a:ea typeface="+mn-ea"/>
                <a:cs typeface="+mn-cs"/>
              </a:rPr>
              <a:t>occupying</a:t>
            </a:r>
            <a:r>
              <a:rPr lang="pl-PL" sz="1200" kern="1200" baseline="0" dirty="0" smtClean="0">
                <a:solidFill>
                  <a:schemeClr val="tx1"/>
                </a:solidFill>
                <a:effectLst/>
                <a:latin typeface="+mn-lt"/>
                <a:ea typeface="+mn-ea"/>
                <a:cs typeface="+mn-cs"/>
              </a:rPr>
              <a:t> </a:t>
            </a:r>
            <a:r>
              <a:rPr lang="pl-PL" sz="1200" kern="1200" baseline="0" dirty="0" err="1" smtClean="0">
                <a:solidFill>
                  <a:schemeClr val="tx1"/>
                </a:solidFill>
                <a:effectLst/>
                <a:latin typeface="+mn-lt"/>
                <a:ea typeface="+mn-ea"/>
                <a:cs typeface="+mn-cs"/>
              </a:rPr>
              <a:t>fees</a:t>
            </a:r>
            <a:r>
              <a:rPr lang="pl-PL" sz="1200" kern="1200" baseline="0" dirty="0" smtClean="0">
                <a:solidFill>
                  <a:schemeClr val="tx1"/>
                </a:solidFill>
                <a:effectLst/>
                <a:latin typeface="+mn-lt"/>
                <a:ea typeface="+mn-ea"/>
                <a:cs typeface="+mn-cs"/>
              </a:rPr>
              <a:t>;</a:t>
            </a:r>
            <a:endParaRPr lang="pl-PL"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STAKEHOLDERS – Obligated to forward</a:t>
            </a:r>
            <a:r>
              <a:rPr lang="en-US" sz="1200" kern="1200" dirty="0" smtClean="0">
                <a:solidFill>
                  <a:schemeClr val="tx1"/>
                </a:solidFill>
                <a:effectLst/>
                <a:latin typeface="+mn-lt"/>
                <a:ea typeface="+mn-ea"/>
                <a:cs typeface="+mn-cs"/>
              </a:rPr>
              <a:t> the President of UKE of data on telecommunications infrastructure are:</a:t>
            </a:r>
            <a:endParaRPr lang="pl-PL"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telecommunications </a:t>
            </a:r>
            <a:r>
              <a:rPr lang="pl-PL" sz="1200" kern="1200" dirty="0" err="1" smtClean="0">
                <a:solidFill>
                  <a:schemeClr val="tx1"/>
                </a:solidFill>
                <a:effectLst/>
                <a:latin typeface="+mn-lt"/>
                <a:ea typeface="+mn-ea"/>
                <a:cs typeface="+mn-cs"/>
              </a:rPr>
              <a:t>enterprise</a:t>
            </a:r>
            <a:r>
              <a:rPr lang="en-US" sz="1200" kern="1200" dirty="0" smtClean="0">
                <a:solidFill>
                  <a:schemeClr val="tx1"/>
                </a:solidFill>
                <a:effectLst/>
                <a:latin typeface="+mn-lt"/>
                <a:ea typeface="+mn-ea"/>
                <a:cs typeface="+mn-cs"/>
              </a:rPr>
              <a:t>s,</a:t>
            </a:r>
            <a:endParaRPr lang="pl-PL"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local government units,</a:t>
            </a:r>
            <a:endParaRPr lang="pl-PL" sz="1200" kern="1200" dirty="0" smtClean="0">
              <a:solidFill>
                <a:schemeClr val="tx1"/>
              </a:solidFill>
              <a:effectLst/>
              <a:latin typeface="+mn-lt"/>
              <a:ea typeface="+mn-ea"/>
              <a:cs typeface="+mn-cs"/>
            </a:endParaRPr>
          </a:p>
          <a:p>
            <a:pPr lvl="0"/>
            <a:r>
              <a:rPr lang="pl-PL" sz="1200" kern="1200" dirty="0" err="1" smtClean="0">
                <a:solidFill>
                  <a:schemeClr val="tx1"/>
                </a:solidFill>
                <a:effectLst/>
                <a:latin typeface="+mn-lt"/>
                <a:ea typeface="+mn-ea"/>
                <a:cs typeface="+mn-cs"/>
              </a:rPr>
              <a:t>State</a:t>
            </a:r>
            <a:r>
              <a:rPr lang="pl-PL" sz="1200" kern="1200" baseline="0" dirty="0" smtClean="0">
                <a:solidFill>
                  <a:schemeClr val="tx1"/>
                </a:solidFill>
                <a:effectLst/>
                <a:latin typeface="+mn-lt"/>
                <a:ea typeface="+mn-ea"/>
                <a:cs typeface="+mn-cs"/>
              </a:rPr>
              <a:t> </a:t>
            </a:r>
            <a:r>
              <a:rPr lang="pl-PL" sz="1200" kern="1200" baseline="0" dirty="0" err="1" smtClean="0">
                <a:solidFill>
                  <a:schemeClr val="tx1"/>
                </a:solidFill>
                <a:effectLst/>
                <a:latin typeface="+mn-lt"/>
                <a:ea typeface="+mn-ea"/>
                <a:cs typeface="+mn-cs"/>
              </a:rPr>
              <a:t>units</a:t>
            </a:r>
            <a:r>
              <a:rPr lang="en-US" sz="1200" kern="1200" dirty="0" smtClean="0">
                <a:solidFill>
                  <a:schemeClr val="tx1"/>
                </a:solidFill>
                <a:effectLst/>
                <a:latin typeface="+mn-lt"/>
                <a:ea typeface="+mn-ea"/>
                <a:cs typeface="+mn-cs"/>
              </a:rPr>
              <a:t>;</a:t>
            </a:r>
            <a:endParaRPr lang="pl-PL"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mentioned article precise </a:t>
            </a:r>
            <a:r>
              <a:rPr lang="en-US" sz="1200" b="1" kern="1200" dirty="0" smtClean="0">
                <a:solidFill>
                  <a:schemeClr val="tx1"/>
                </a:solidFill>
                <a:effectLst/>
                <a:latin typeface="+mn-lt"/>
                <a:ea typeface="+mn-ea"/>
                <a:cs typeface="+mn-cs"/>
              </a:rPr>
              <a:t>frequency</a:t>
            </a:r>
            <a:r>
              <a:rPr lang="en-US" sz="1200" kern="1200" dirty="0" smtClean="0">
                <a:solidFill>
                  <a:schemeClr val="tx1"/>
                </a:solidFill>
                <a:effectLst/>
                <a:latin typeface="+mn-lt"/>
                <a:ea typeface="+mn-ea"/>
                <a:cs typeface="+mn-cs"/>
              </a:rPr>
              <a:t> of collection of inventory data, which is being done </a:t>
            </a:r>
            <a:r>
              <a:rPr lang="pl-PL" sz="1200" kern="1200" dirty="0" err="1" smtClean="0">
                <a:solidFill>
                  <a:schemeClr val="tx1"/>
                </a:solidFill>
                <a:effectLst/>
                <a:latin typeface="+mn-lt"/>
                <a:ea typeface="+mn-ea"/>
                <a:cs typeface="+mn-cs"/>
              </a:rPr>
              <a:t>twi</a:t>
            </a:r>
            <a:r>
              <a:rPr lang="en-US" sz="1200" kern="1200" dirty="0" err="1" smtClean="0">
                <a:solidFill>
                  <a:schemeClr val="tx1"/>
                </a:solidFill>
                <a:effectLst/>
                <a:latin typeface="+mn-lt"/>
                <a:ea typeface="+mn-ea"/>
                <a:cs typeface="+mn-cs"/>
              </a:rPr>
              <a:t>ce</a:t>
            </a:r>
            <a:r>
              <a:rPr lang="en-US" sz="1200" kern="1200" dirty="0" smtClean="0">
                <a:solidFill>
                  <a:schemeClr val="tx1"/>
                </a:solidFill>
                <a:effectLst/>
                <a:latin typeface="+mn-lt"/>
                <a:ea typeface="+mn-ea"/>
                <a:cs typeface="+mn-cs"/>
              </a:rPr>
              <a:t> a year.</a:t>
            </a:r>
            <a:r>
              <a:rPr lang="en-GB" sz="1200" kern="1200" dirty="0" smtClean="0">
                <a:solidFill>
                  <a:schemeClr val="tx1"/>
                </a:solidFill>
                <a:effectLst/>
                <a:latin typeface="+mn-lt"/>
                <a:ea typeface="+mn-ea"/>
                <a:cs typeface="+mn-cs"/>
              </a:rPr>
              <a:t> To the 31 March</a:t>
            </a:r>
            <a:r>
              <a:rPr lang="pl-PL" sz="1200" kern="1200" dirty="0" smtClean="0">
                <a:solidFill>
                  <a:schemeClr val="tx1"/>
                </a:solidFill>
                <a:effectLst/>
                <a:latin typeface="+mn-lt"/>
                <a:ea typeface="+mn-ea"/>
                <a:cs typeface="+mn-cs"/>
              </a:rPr>
              <a:t> and 31 August</a:t>
            </a:r>
            <a:r>
              <a:rPr lang="en-GB" sz="1200" kern="1200" dirty="0" smtClean="0">
                <a:solidFill>
                  <a:schemeClr val="tx1"/>
                </a:solidFill>
                <a:effectLst/>
                <a:latin typeface="+mn-lt"/>
                <a:ea typeface="+mn-ea"/>
                <a:cs typeface="+mn-cs"/>
              </a:rPr>
              <a:t> all telecommunication companies, local government entities, and </a:t>
            </a:r>
            <a:r>
              <a:rPr lang="pl-PL" sz="1200" kern="1200" dirty="0" err="1" smtClean="0">
                <a:solidFill>
                  <a:schemeClr val="tx1"/>
                </a:solidFill>
                <a:effectLst/>
                <a:latin typeface="+mn-lt"/>
                <a:ea typeface="+mn-ea"/>
                <a:cs typeface="+mn-cs"/>
              </a:rPr>
              <a:t>state</a:t>
            </a:r>
            <a:r>
              <a:rPr lang="pl-PL" sz="1200" kern="1200" dirty="0" smtClean="0">
                <a:solidFill>
                  <a:schemeClr val="tx1"/>
                </a:solidFill>
                <a:effectLst/>
                <a:latin typeface="+mn-lt"/>
                <a:ea typeface="+mn-ea"/>
                <a:cs typeface="+mn-cs"/>
              </a:rPr>
              <a:t> </a:t>
            </a:r>
            <a:r>
              <a:rPr lang="pl-PL" sz="1200" kern="1200" dirty="0" err="1" smtClean="0">
                <a:solidFill>
                  <a:schemeClr val="tx1"/>
                </a:solidFill>
                <a:effectLst/>
                <a:latin typeface="+mn-lt"/>
                <a:ea typeface="+mn-ea"/>
                <a:cs typeface="+mn-cs"/>
              </a:rPr>
              <a:t>units</a:t>
            </a:r>
            <a:r>
              <a:rPr lang="en-GB" sz="1200" kern="1200" dirty="0" smtClean="0">
                <a:solidFill>
                  <a:schemeClr val="tx1"/>
                </a:solidFill>
                <a:effectLst/>
                <a:latin typeface="+mn-lt"/>
                <a:ea typeface="+mn-ea"/>
                <a:cs typeface="+mn-cs"/>
              </a:rPr>
              <a:t> are obliged to send UKE reports in the framework of the </a:t>
            </a:r>
            <a:r>
              <a:rPr lang="pl-PL" sz="1200" kern="1200" dirty="0" smtClean="0">
                <a:solidFill>
                  <a:schemeClr val="tx1"/>
                </a:solidFill>
                <a:effectLst/>
                <a:latin typeface="+mn-lt"/>
                <a:ea typeface="+mn-ea"/>
                <a:cs typeface="+mn-cs"/>
              </a:rPr>
              <a:t>Single</a:t>
            </a:r>
            <a:r>
              <a:rPr lang="pl-PL" sz="1200" kern="1200" baseline="0" dirty="0" smtClean="0">
                <a:solidFill>
                  <a:schemeClr val="tx1"/>
                </a:solidFill>
                <a:effectLst/>
                <a:latin typeface="+mn-lt"/>
                <a:ea typeface="+mn-ea"/>
                <a:cs typeface="+mn-cs"/>
              </a:rPr>
              <a:t> Information Point</a:t>
            </a:r>
            <a:r>
              <a:rPr lang="en-US" sz="1200" kern="1200" dirty="0" smtClean="0">
                <a:solidFill>
                  <a:schemeClr val="tx1"/>
                </a:solidFill>
                <a:effectLst/>
                <a:latin typeface="+mn-lt"/>
                <a:ea typeface="+mn-ea"/>
                <a:cs typeface="+mn-cs"/>
              </a:rPr>
              <a:t>.</a:t>
            </a:r>
            <a:endParaRPr lang="pl-PL" dirty="0"/>
          </a:p>
        </p:txBody>
      </p:sp>
      <p:sp>
        <p:nvSpPr>
          <p:cNvPr id="4" name="Symbol zastępczy numeru slajdu 3"/>
          <p:cNvSpPr>
            <a:spLocks noGrp="1"/>
          </p:cNvSpPr>
          <p:nvPr>
            <p:ph type="sldNum" sz="quarter" idx="10"/>
          </p:nvPr>
        </p:nvSpPr>
        <p:spPr/>
        <p:txBody>
          <a:bodyPr/>
          <a:lstStyle/>
          <a:p>
            <a:fld id="{D948A3A8-05C2-43C4-BFD8-508DBBF60F42}" type="slidenum">
              <a:rPr lang="pl-PL" smtClean="0"/>
              <a:t>8</a:t>
            </a:fld>
            <a:endParaRPr lang="pl-PL"/>
          </a:p>
        </p:txBody>
      </p:sp>
    </p:spTree>
    <p:extLst>
      <p:ext uri="{BB962C8B-B14F-4D97-AF65-F5344CB8AC3E}">
        <p14:creationId xmlns:p14="http://schemas.microsoft.com/office/powerpoint/2010/main" val="22573448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sz="1200" b="1" u="sng" kern="1200" dirty="0" smtClean="0">
                <a:solidFill>
                  <a:schemeClr val="tx1"/>
                </a:solidFill>
                <a:effectLst/>
                <a:latin typeface="+mn-lt"/>
                <a:ea typeface="+mn-ea"/>
                <a:cs typeface="+mn-cs"/>
              </a:rPr>
              <a:t>BROADBAND ACT</a:t>
            </a:r>
            <a:r>
              <a:rPr lang="en-US" sz="1200" u="sng" kern="1200" dirty="0" smtClean="0">
                <a:solidFill>
                  <a:schemeClr val="tx1"/>
                </a:solidFill>
                <a:effectLst/>
                <a:latin typeface="+mn-lt"/>
                <a:ea typeface="+mn-ea"/>
                <a:cs typeface="+mn-cs"/>
              </a:rPr>
              <a:t>: </a:t>
            </a:r>
            <a:endParaRPr lang="pl-PL"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2010 Polish Government accepted the Broadband Act, also known as Mega-Act, which supports the development of telecommunication services and networks. It is the key law act which started inventory of telecom infrastructure in Poland.</a:t>
            </a:r>
            <a:endParaRPr lang="pl-PL"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Article 29 of the Broadband Act Provides a legal basis of drawing up </a:t>
            </a:r>
            <a:r>
              <a:rPr lang="en-US" sz="1200" b="1" kern="1200" dirty="0" smtClean="0">
                <a:solidFill>
                  <a:schemeClr val="tx1"/>
                </a:solidFill>
                <a:effectLst/>
                <a:latin typeface="+mn-lt"/>
                <a:ea typeface="+mn-ea"/>
                <a:cs typeface="+mn-cs"/>
              </a:rPr>
              <a:t>the inventory of existing telecommunications infrastructure and public telecommunications networks </a:t>
            </a:r>
            <a:r>
              <a:rPr lang="en-US" sz="1200" kern="1200" dirty="0" smtClean="0">
                <a:solidFill>
                  <a:schemeClr val="tx1"/>
                </a:solidFill>
                <a:effectLst/>
                <a:latin typeface="+mn-lt"/>
                <a:ea typeface="+mn-ea"/>
                <a:cs typeface="+mn-cs"/>
              </a:rPr>
              <a:t>on the territory of Poland (in electronic form) </a:t>
            </a:r>
            <a:endParaRPr lang="pl-PL"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a:t>
            </a:r>
            <a:r>
              <a:rPr lang="en-US" sz="1200" b="1" kern="1200" dirty="0" smtClean="0">
                <a:solidFill>
                  <a:schemeClr val="tx1"/>
                </a:solidFill>
                <a:effectLst/>
                <a:latin typeface="+mn-lt"/>
                <a:ea typeface="+mn-ea"/>
                <a:cs typeface="+mn-cs"/>
              </a:rPr>
              <a:t>SCOPE</a:t>
            </a:r>
            <a:r>
              <a:rPr lang="en-US" sz="1200" kern="1200" dirty="0" smtClean="0">
                <a:solidFill>
                  <a:schemeClr val="tx1"/>
                </a:solidFill>
                <a:effectLst/>
                <a:latin typeface="+mn-lt"/>
                <a:ea typeface="+mn-ea"/>
                <a:cs typeface="+mn-cs"/>
              </a:rPr>
              <a:t> of the inventory includes:</a:t>
            </a:r>
            <a:endParaRPr lang="pl-PL"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Optic</a:t>
            </a:r>
            <a:r>
              <a:rPr lang="pl-PL" sz="1200" kern="1200" dirty="0" smtClean="0">
                <a:solidFill>
                  <a:schemeClr val="tx1"/>
                </a:solidFill>
                <a:effectLst/>
                <a:latin typeface="+mn-lt"/>
                <a:ea typeface="+mn-ea"/>
                <a:cs typeface="+mn-cs"/>
              </a:rPr>
              <a:t>al</a:t>
            </a:r>
            <a:r>
              <a:rPr lang="en-US" sz="1200" kern="1200" dirty="0" smtClean="0">
                <a:solidFill>
                  <a:schemeClr val="tx1"/>
                </a:solidFill>
                <a:effectLst/>
                <a:latin typeface="+mn-lt"/>
                <a:ea typeface="+mn-ea"/>
                <a:cs typeface="+mn-cs"/>
              </a:rPr>
              <a:t> </a:t>
            </a:r>
            <a:r>
              <a:rPr lang="pl-PL" sz="1200" kern="1200" dirty="0" err="1" smtClean="0">
                <a:solidFill>
                  <a:schemeClr val="tx1"/>
                </a:solidFill>
                <a:effectLst/>
                <a:latin typeface="+mn-lt"/>
                <a:ea typeface="+mn-ea"/>
                <a:cs typeface="+mn-cs"/>
              </a:rPr>
              <a:t>node</a:t>
            </a:r>
            <a:r>
              <a:rPr lang="en-US" sz="1200" kern="1200" dirty="0" smtClean="0">
                <a:solidFill>
                  <a:schemeClr val="tx1"/>
                </a:solidFill>
                <a:effectLst/>
                <a:latin typeface="+mn-lt"/>
                <a:ea typeface="+mn-ea"/>
                <a:cs typeface="+mn-cs"/>
              </a:rPr>
              <a:t>s;</a:t>
            </a:r>
            <a:endParaRPr lang="pl-PL" sz="1200" kern="1200" dirty="0" smtClean="0">
              <a:solidFill>
                <a:schemeClr val="tx1"/>
              </a:solidFill>
              <a:effectLst/>
              <a:latin typeface="+mn-lt"/>
              <a:ea typeface="+mn-ea"/>
              <a:cs typeface="+mn-cs"/>
            </a:endParaRPr>
          </a:p>
          <a:p>
            <a:pPr lvl="0"/>
            <a:r>
              <a:rPr lang="pl-PL" sz="1200" kern="1200" dirty="0" smtClean="0">
                <a:solidFill>
                  <a:schemeClr val="tx1"/>
                </a:solidFill>
                <a:effectLst/>
                <a:latin typeface="+mn-lt"/>
                <a:ea typeface="+mn-ea"/>
                <a:cs typeface="+mn-cs"/>
              </a:rPr>
              <a:t>N</a:t>
            </a:r>
            <a:r>
              <a:rPr lang="en-US" sz="1200" kern="1200" dirty="0" err="1" smtClean="0">
                <a:solidFill>
                  <a:schemeClr val="tx1"/>
                </a:solidFill>
                <a:effectLst/>
                <a:latin typeface="+mn-lt"/>
                <a:ea typeface="+mn-ea"/>
                <a:cs typeface="+mn-cs"/>
              </a:rPr>
              <a:t>etwork</a:t>
            </a:r>
            <a:r>
              <a:rPr lang="pl-PL" sz="1200" kern="1200" baseline="0" dirty="0" smtClean="0">
                <a:solidFill>
                  <a:schemeClr val="tx1"/>
                </a:solidFill>
                <a:effectLst/>
                <a:latin typeface="+mn-lt"/>
                <a:ea typeface="+mn-ea"/>
                <a:cs typeface="+mn-cs"/>
              </a:rPr>
              <a:t> </a:t>
            </a:r>
            <a:r>
              <a:rPr lang="pl-PL" sz="1200" kern="1200" baseline="0" dirty="0" err="1" smtClean="0">
                <a:solidFill>
                  <a:schemeClr val="tx1"/>
                </a:solidFill>
                <a:effectLst/>
                <a:latin typeface="+mn-lt"/>
                <a:ea typeface="+mn-ea"/>
                <a:cs typeface="+mn-cs"/>
              </a:rPr>
              <a:t>routes</a:t>
            </a:r>
            <a:r>
              <a:rPr lang="en-US" sz="1200" kern="1200" dirty="0" smtClean="0">
                <a:solidFill>
                  <a:schemeClr val="tx1"/>
                </a:solidFill>
                <a:effectLst/>
                <a:latin typeface="+mn-lt"/>
                <a:ea typeface="+mn-ea"/>
                <a:cs typeface="+mn-cs"/>
              </a:rPr>
              <a:t>;</a:t>
            </a:r>
            <a:endParaRPr lang="pl-PL"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Building to enable collocation;</a:t>
            </a:r>
            <a:r>
              <a:rPr lang="pl-PL" sz="1200" kern="1200" dirty="0" smtClean="0">
                <a:solidFill>
                  <a:schemeClr val="tx1"/>
                </a:solidFill>
                <a:effectLst/>
                <a:latin typeface="+mn-lt"/>
                <a:ea typeface="+mn-ea"/>
                <a:cs typeface="+mn-cs"/>
              </a:rPr>
              <a:t/>
            </a:r>
            <a:br>
              <a:rPr lang="pl-PL" sz="1200" kern="1200" dirty="0" smtClean="0">
                <a:solidFill>
                  <a:schemeClr val="tx1"/>
                </a:solidFill>
                <a:effectLst/>
                <a:latin typeface="+mn-lt"/>
                <a:ea typeface="+mn-ea"/>
                <a:cs typeface="+mn-cs"/>
              </a:rPr>
            </a:br>
            <a:r>
              <a:rPr lang="pl-PL" sz="1200" kern="1200" dirty="0" smtClean="0">
                <a:solidFill>
                  <a:schemeClr val="tx1"/>
                </a:solidFill>
                <a:effectLst/>
                <a:latin typeface="+mn-lt"/>
                <a:ea typeface="+mn-ea"/>
                <a:cs typeface="+mn-cs"/>
              </a:rPr>
              <a:t>Technical</a:t>
            </a:r>
            <a:r>
              <a:rPr lang="pl-PL" sz="1200" kern="1200" baseline="0" dirty="0" smtClean="0">
                <a:solidFill>
                  <a:schemeClr val="tx1"/>
                </a:solidFill>
                <a:effectLst/>
                <a:latin typeface="+mn-lt"/>
                <a:ea typeface="+mn-ea"/>
                <a:cs typeface="+mn-cs"/>
              </a:rPr>
              <a:t> </a:t>
            </a:r>
            <a:r>
              <a:rPr lang="pl-PL" sz="1200" kern="1200" baseline="0" dirty="0" err="1" smtClean="0">
                <a:solidFill>
                  <a:schemeClr val="tx1"/>
                </a:solidFill>
                <a:effectLst/>
                <a:latin typeface="+mn-lt"/>
                <a:ea typeface="+mn-ea"/>
                <a:cs typeface="+mn-cs"/>
              </a:rPr>
              <a:t>channels</a:t>
            </a:r>
            <a:r>
              <a:rPr lang="pl-PL" sz="1200" kern="1200" baseline="0" dirty="0" smtClean="0">
                <a:solidFill>
                  <a:schemeClr val="tx1"/>
                </a:solidFill>
                <a:effectLst/>
                <a:latin typeface="+mn-lt"/>
                <a:ea typeface="+mn-ea"/>
                <a:cs typeface="+mn-cs"/>
              </a:rPr>
              <a:t>;</a:t>
            </a:r>
            <a:br>
              <a:rPr lang="pl-PL" sz="1200" kern="1200" baseline="0" dirty="0" smtClean="0">
                <a:solidFill>
                  <a:schemeClr val="tx1"/>
                </a:solidFill>
                <a:effectLst/>
                <a:latin typeface="+mn-lt"/>
                <a:ea typeface="+mn-ea"/>
                <a:cs typeface="+mn-cs"/>
              </a:rPr>
            </a:br>
            <a:r>
              <a:rPr lang="pl-PL" sz="1200" kern="1200" baseline="0" dirty="0" err="1" smtClean="0">
                <a:solidFill>
                  <a:schemeClr val="tx1"/>
                </a:solidFill>
                <a:effectLst/>
                <a:latin typeface="+mn-lt"/>
                <a:ea typeface="+mn-ea"/>
                <a:cs typeface="+mn-cs"/>
              </a:rPr>
              <a:t>Planned</a:t>
            </a:r>
            <a:r>
              <a:rPr lang="pl-PL" sz="1200" kern="1200" baseline="0" dirty="0" smtClean="0">
                <a:solidFill>
                  <a:schemeClr val="tx1"/>
                </a:solidFill>
                <a:effectLst/>
                <a:latin typeface="+mn-lt"/>
                <a:ea typeface="+mn-ea"/>
                <a:cs typeface="+mn-cs"/>
              </a:rPr>
              <a:t> and </a:t>
            </a:r>
            <a:r>
              <a:rPr lang="pl-PL" sz="1200" kern="1200" baseline="0" dirty="0" err="1" smtClean="0">
                <a:solidFill>
                  <a:schemeClr val="tx1"/>
                </a:solidFill>
                <a:effectLst/>
                <a:latin typeface="+mn-lt"/>
                <a:ea typeface="+mn-ea"/>
                <a:cs typeface="+mn-cs"/>
              </a:rPr>
              <a:t>existing</a:t>
            </a:r>
            <a:r>
              <a:rPr lang="pl-PL" sz="1200" kern="1200" baseline="0" dirty="0" smtClean="0">
                <a:solidFill>
                  <a:schemeClr val="tx1"/>
                </a:solidFill>
                <a:effectLst/>
                <a:latin typeface="+mn-lt"/>
                <a:ea typeface="+mn-ea"/>
                <a:cs typeface="+mn-cs"/>
              </a:rPr>
              <a:t> </a:t>
            </a:r>
            <a:r>
              <a:rPr lang="pl-PL" sz="1200" kern="1200" baseline="0" dirty="0" err="1" smtClean="0">
                <a:solidFill>
                  <a:schemeClr val="tx1"/>
                </a:solidFill>
                <a:effectLst/>
                <a:latin typeface="+mn-lt"/>
                <a:ea typeface="+mn-ea"/>
                <a:cs typeface="+mn-cs"/>
              </a:rPr>
              <a:t>technical</a:t>
            </a:r>
            <a:r>
              <a:rPr lang="pl-PL" sz="1200" kern="1200" baseline="0" dirty="0" smtClean="0">
                <a:solidFill>
                  <a:schemeClr val="tx1"/>
                </a:solidFill>
                <a:effectLst/>
                <a:latin typeface="+mn-lt"/>
                <a:ea typeface="+mn-ea"/>
                <a:cs typeface="+mn-cs"/>
              </a:rPr>
              <a:t> </a:t>
            </a:r>
            <a:r>
              <a:rPr lang="pl-PL" sz="1200" kern="1200" baseline="0" dirty="0" err="1" smtClean="0">
                <a:solidFill>
                  <a:schemeClr val="tx1"/>
                </a:solidFill>
                <a:effectLst/>
                <a:latin typeface="+mn-lt"/>
                <a:ea typeface="+mn-ea"/>
                <a:cs typeface="+mn-cs"/>
              </a:rPr>
              <a:t>infrastructure</a:t>
            </a:r>
            <a:r>
              <a:rPr lang="pl-PL" sz="1200" kern="1200" baseline="0" dirty="0" smtClean="0">
                <a:solidFill>
                  <a:schemeClr val="tx1"/>
                </a:solidFill>
                <a:effectLst/>
                <a:latin typeface="+mn-lt"/>
                <a:ea typeface="+mn-ea"/>
                <a:cs typeface="+mn-cs"/>
              </a:rPr>
              <a:t>;</a:t>
            </a:r>
            <a:br>
              <a:rPr lang="pl-PL" sz="1200" kern="1200" baseline="0" dirty="0" smtClean="0">
                <a:solidFill>
                  <a:schemeClr val="tx1"/>
                </a:solidFill>
                <a:effectLst/>
                <a:latin typeface="+mn-lt"/>
                <a:ea typeface="+mn-ea"/>
                <a:cs typeface="+mn-cs"/>
              </a:rPr>
            </a:br>
            <a:r>
              <a:rPr lang="pl-PL" sz="1200" kern="1200" baseline="0" dirty="0" smtClean="0">
                <a:solidFill>
                  <a:schemeClr val="tx1"/>
                </a:solidFill>
                <a:effectLst/>
                <a:latin typeface="+mn-lt"/>
                <a:ea typeface="+mn-ea"/>
                <a:cs typeface="+mn-cs"/>
              </a:rPr>
              <a:t>Road lane </a:t>
            </a:r>
            <a:r>
              <a:rPr lang="pl-PL" sz="1200" kern="1200" baseline="0" dirty="0" err="1" smtClean="0">
                <a:solidFill>
                  <a:schemeClr val="tx1"/>
                </a:solidFill>
                <a:effectLst/>
                <a:latin typeface="+mn-lt"/>
                <a:ea typeface="+mn-ea"/>
                <a:cs typeface="+mn-cs"/>
              </a:rPr>
              <a:t>occupying</a:t>
            </a:r>
            <a:r>
              <a:rPr lang="pl-PL" sz="1200" kern="1200" baseline="0" dirty="0" smtClean="0">
                <a:solidFill>
                  <a:schemeClr val="tx1"/>
                </a:solidFill>
                <a:effectLst/>
                <a:latin typeface="+mn-lt"/>
                <a:ea typeface="+mn-ea"/>
                <a:cs typeface="+mn-cs"/>
              </a:rPr>
              <a:t> </a:t>
            </a:r>
            <a:r>
              <a:rPr lang="pl-PL" sz="1200" kern="1200" baseline="0" dirty="0" err="1" smtClean="0">
                <a:solidFill>
                  <a:schemeClr val="tx1"/>
                </a:solidFill>
                <a:effectLst/>
                <a:latin typeface="+mn-lt"/>
                <a:ea typeface="+mn-ea"/>
                <a:cs typeface="+mn-cs"/>
              </a:rPr>
              <a:t>fees</a:t>
            </a:r>
            <a:r>
              <a:rPr lang="pl-PL" sz="1200" kern="1200" baseline="0" dirty="0" smtClean="0">
                <a:solidFill>
                  <a:schemeClr val="tx1"/>
                </a:solidFill>
                <a:effectLst/>
                <a:latin typeface="+mn-lt"/>
                <a:ea typeface="+mn-ea"/>
                <a:cs typeface="+mn-cs"/>
              </a:rPr>
              <a:t>;</a:t>
            </a:r>
            <a:endParaRPr lang="pl-PL"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STAKEHOLDERS – Obligated to forward</a:t>
            </a:r>
            <a:r>
              <a:rPr lang="en-US" sz="1200" kern="1200" dirty="0" smtClean="0">
                <a:solidFill>
                  <a:schemeClr val="tx1"/>
                </a:solidFill>
                <a:effectLst/>
                <a:latin typeface="+mn-lt"/>
                <a:ea typeface="+mn-ea"/>
                <a:cs typeface="+mn-cs"/>
              </a:rPr>
              <a:t> the President of UKE of data on telecommunications infrastructure are:</a:t>
            </a:r>
            <a:endParaRPr lang="pl-PL"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telecommunications </a:t>
            </a:r>
            <a:r>
              <a:rPr lang="pl-PL" sz="1200" kern="1200" dirty="0" err="1" smtClean="0">
                <a:solidFill>
                  <a:schemeClr val="tx1"/>
                </a:solidFill>
                <a:effectLst/>
                <a:latin typeface="+mn-lt"/>
                <a:ea typeface="+mn-ea"/>
                <a:cs typeface="+mn-cs"/>
              </a:rPr>
              <a:t>enterprise</a:t>
            </a:r>
            <a:r>
              <a:rPr lang="en-US" sz="1200" kern="1200" dirty="0" smtClean="0">
                <a:solidFill>
                  <a:schemeClr val="tx1"/>
                </a:solidFill>
                <a:effectLst/>
                <a:latin typeface="+mn-lt"/>
                <a:ea typeface="+mn-ea"/>
                <a:cs typeface="+mn-cs"/>
              </a:rPr>
              <a:t>s,</a:t>
            </a:r>
            <a:endParaRPr lang="pl-PL"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local government units,</a:t>
            </a:r>
            <a:endParaRPr lang="pl-PL" sz="1200" kern="1200" dirty="0" smtClean="0">
              <a:solidFill>
                <a:schemeClr val="tx1"/>
              </a:solidFill>
              <a:effectLst/>
              <a:latin typeface="+mn-lt"/>
              <a:ea typeface="+mn-ea"/>
              <a:cs typeface="+mn-cs"/>
            </a:endParaRPr>
          </a:p>
          <a:p>
            <a:pPr lvl="0"/>
            <a:r>
              <a:rPr lang="pl-PL" sz="1200" kern="1200" dirty="0" err="1" smtClean="0">
                <a:solidFill>
                  <a:schemeClr val="tx1"/>
                </a:solidFill>
                <a:effectLst/>
                <a:latin typeface="+mn-lt"/>
                <a:ea typeface="+mn-ea"/>
                <a:cs typeface="+mn-cs"/>
              </a:rPr>
              <a:t>State</a:t>
            </a:r>
            <a:r>
              <a:rPr lang="pl-PL" sz="1200" kern="1200" baseline="0" dirty="0" smtClean="0">
                <a:solidFill>
                  <a:schemeClr val="tx1"/>
                </a:solidFill>
                <a:effectLst/>
                <a:latin typeface="+mn-lt"/>
                <a:ea typeface="+mn-ea"/>
                <a:cs typeface="+mn-cs"/>
              </a:rPr>
              <a:t> </a:t>
            </a:r>
            <a:r>
              <a:rPr lang="pl-PL" sz="1200" kern="1200" baseline="0" dirty="0" err="1" smtClean="0">
                <a:solidFill>
                  <a:schemeClr val="tx1"/>
                </a:solidFill>
                <a:effectLst/>
                <a:latin typeface="+mn-lt"/>
                <a:ea typeface="+mn-ea"/>
                <a:cs typeface="+mn-cs"/>
              </a:rPr>
              <a:t>units</a:t>
            </a:r>
            <a:r>
              <a:rPr lang="en-US" sz="1200" kern="1200" dirty="0" smtClean="0">
                <a:solidFill>
                  <a:schemeClr val="tx1"/>
                </a:solidFill>
                <a:effectLst/>
                <a:latin typeface="+mn-lt"/>
                <a:ea typeface="+mn-ea"/>
                <a:cs typeface="+mn-cs"/>
              </a:rPr>
              <a:t>;</a:t>
            </a:r>
            <a:endParaRPr lang="pl-PL"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mentioned article precise </a:t>
            </a:r>
            <a:r>
              <a:rPr lang="en-US" sz="1200" b="1" kern="1200" dirty="0" smtClean="0">
                <a:solidFill>
                  <a:schemeClr val="tx1"/>
                </a:solidFill>
                <a:effectLst/>
                <a:latin typeface="+mn-lt"/>
                <a:ea typeface="+mn-ea"/>
                <a:cs typeface="+mn-cs"/>
              </a:rPr>
              <a:t>frequency</a:t>
            </a:r>
            <a:r>
              <a:rPr lang="en-US" sz="1200" kern="1200" dirty="0" smtClean="0">
                <a:solidFill>
                  <a:schemeClr val="tx1"/>
                </a:solidFill>
                <a:effectLst/>
                <a:latin typeface="+mn-lt"/>
                <a:ea typeface="+mn-ea"/>
                <a:cs typeface="+mn-cs"/>
              </a:rPr>
              <a:t> of collection of inventory data, which is being done </a:t>
            </a:r>
            <a:r>
              <a:rPr lang="pl-PL" sz="1200" kern="1200" dirty="0" err="1" smtClean="0">
                <a:solidFill>
                  <a:schemeClr val="tx1"/>
                </a:solidFill>
                <a:effectLst/>
                <a:latin typeface="+mn-lt"/>
                <a:ea typeface="+mn-ea"/>
                <a:cs typeface="+mn-cs"/>
              </a:rPr>
              <a:t>twi</a:t>
            </a:r>
            <a:r>
              <a:rPr lang="en-US" sz="1200" kern="1200" dirty="0" err="1" smtClean="0">
                <a:solidFill>
                  <a:schemeClr val="tx1"/>
                </a:solidFill>
                <a:effectLst/>
                <a:latin typeface="+mn-lt"/>
                <a:ea typeface="+mn-ea"/>
                <a:cs typeface="+mn-cs"/>
              </a:rPr>
              <a:t>ce</a:t>
            </a:r>
            <a:r>
              <a:rPr lang="en-US" sz="1200" kern="1200" dirty="0" smtClean="0">
                <a:solidFill>
                  <a:schemeClr val="tx1"/>
                </a:solidFill>
                <a:effectLst/>
                <a:latin typeface="+mn-lt"/>
                <a:ea typeface="+mn-ea"/>
                <a:cs typeface="+mn-cs"/>
              </a:rPr>
              <a:t> a year.</a:t>
            </a:r>
            <a:r>
              <a:rPr lang="en-GB" sz="1200" kern="1200" dirty="0" smtClean="0">
                <a:solidFill>
                  <a:schemeClr val="tx1"/>
                </a:solidFill>
                <a:effectLst/>
                <a:latin typeface="+mn-lt"/>
                <a:ea typeface="+mn-ea"/>
                <a:cs typeface="+mn-cs"/>
              </a:rPr>
              <a:t> To the 31 March</a:t>
            </a:r>
            <a:r>
              <a:rPr lang="pl-PL" sz="1200" kern="1200" dirty="0" smtClean="0">
                <a:solidFill>
                  <a:schemeClr val="tx1"/>
                </a:solidFill>
                <a:effectLst/>
                <a:latin typeface="+mn-lt"/>
                <a:ea typeface="+mn-ea"/>
                <a:cs typeface="+mn-cs"/>
              </a:rPr>
              <a:t> and 31 August</a:t>
            </a:r>
            <a:r>
              <a:rPr lang="en-GB" sz="1200" kern="1200" dirty="0" smtClean="0">
                <a:solidFill>
                  <a:schemeClr val="tx1"/>
                </a:solidFill>
                <a:effectLst/>
                <a:latin typeface="+mn-lt"/>
                <a:ea typeface="+mn-ea"/>
                <a:cs typeface="+mn-cs"/>
              </a:rPr>
              <a:t> all telecommunication companies, local government entities, and </a:t>
            </a:r>
            <a:r>
              <a:rPr lang="pl-PL" sz="1200" kern="1200" dirty="0" err="1" smtClean="0">
                <a:solidFill>
                  <a:schemeClr val="tx1"/>
                </a:solidFill>
                <a:effectLst/>
                <a:latin typeface="+mn-lt"/>
                <a:ea typeface="+mn-ea"/>
                <a:cs typeface="+mn-cs"/>
              </a:rPr>
              <a:t>state</a:t>
            </a:r>
            <a:r>
              <a:rPr lang="pl-PL" sz="1200" kern="1200" dirty="0" smtClean="0">
                <a:solidFill>
                  <a:schemeClr val="tx1"/>
                </a:solidFill>
                <a:effectLst/>
                <a:latin typeface="+mn-lt"/>
                <a:ea typeface="+mn-ea"/>
                <a:cs typeface="+mn-cs"/>
              </a:rPr>
              <a:t> </a:t>
            </a:r>
            <a:r>
              <a:rPr lang="pl-PL" sz="1200" kern="1200" dirty="0" err="1" smtClean="0">
                <a:solidFill>
                  <a:schemeClr val="tx1"/>
                </a:solidFill>
                <a:effectLst/>
                <a:latin typeface="+mn-lt"/>
                <a:ea typeface="+mn-ea"/>
                <a:cs typeface="+mn-cs"/>
              </a:rPr>
              <a:t>units</a:t>
            </a:r>
            <a:r>
              <a:rPr lang="en-GB" sz="1200" kern="1200" dirty="0" smtClean="0">
                <a:solidFill>
                  <a:schemeClr val="tx1"/>
                </a:solidFill>
                <a:effectLst/>
                <a:latin typeface="+mn-lt"/>
                <a:ea typeface="+mn-ea"/>
                <a:cs typeface="+mn-cs"/>
              </a:rPr>
              <a:t> are obliged to send UKE reports in the framework of the </a:t>
            </a:r>
            <a:r>
              <a:rPr lang="pl-PL" sz="1200" kern="1200" dirty="0" smtClean="0">
                <a:solidFill>
                  <a:schemeClr val="tx1"/>
                </a:solidFill>
                <a:effectLst/>
                <a:latin typeface="+mn-lt"/>
                <a:ea typeface="+mn-ea"/>
                <a:cs typeface="+mn-cs"/>
              </a:rPr>
              <a:t>Single</a:t>
            </a:r>
            <a:r>
              <a:rPr lang="pl-PL" sz="1200" kern="1200" baseline="0" dirty="0" smtClean="0">
                <a:solidFill>
                  <a:schemeClr val="tx1"/>
                </a:solidFill>
                <a:effectLst/>
                <a:latin typeface="+mn-lt"/>
                <a:ea typeface="+mn-ea"/>
                <a:cs typeface="+mn-cs"/>
              </a:rPr>
              <a:t> Information Point</a:t>
            </a:r>
            <a:r>
              <a:rPr lang="en-US" sz="1200" kern="1200" dirty="0" smtClean="0">
                <a:solidFill>
                  <a:schemeClr val="tx1"/>
                </a:solidFill>
                <a:effectLst/>
                <a:latin typeface="+mn-lt"/>
                <a:ea typeface="+mn-ea"/>
                <a:cs typeface="+mn-cs"/>
              </a:rPr>
              <a:t>.</a:t>
            </a:r>
            <a:endParaRPr lang="pl-PL" dirty="0"/>
          </a:p>
        </p:txBody>
      </p:sp>
      <p:sp>
        <p:nvSpPr>
          <p:cNvPr id="4" name="Symbol zastępczy numeru slajdu 3"/>
          <p:cNvSpPr>
            <a:spLocks noGrp="1"/>
          </p:cNvSpPr>
          <p:nvPr>
            <p:ph type="sldNum" sz="quarter" idx="10"/>
          </p:nvPr>
        </p:nvSpPr>
        <p:spPr/>
        <p:txBody>
          <a:bodyPr/>
          <a:lstStyle/>
          <a:p>
            <a:fld id="{D948A3A8-05C2-43C4-BFD8-508DBBF60F42}" type="slidenum">
              <a:rPr lang="pl-PL" smtClean="0"/>
              <a:t>9</a:t>
            </a:fld>
            <a:endParaRPr lang="pl-PL"/>
          </a:p>
        </p:txBody>
      </p:sp>
    </p:spTree>
    <p:extLst>
      <p:ext uri="{BB962C8B-B14F-4D97-AF65-F5344CB8AC3E}">
        <p14:creationId xmlns:p14="http://schemas.microsoft.com/office/powerpoint/2010/main" val="36127829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sz="1200" b="1" u="sng" kern="1200" dirty="0" smtClean="0">
                <a:solidFill>
                  <a:schemeClr val="tx1"/>
                </a:solidFill>
                <a:effectLst/>
                <a:latin typeface="+mn-lt"/>
                <a:ea typeface="+mn-ea"/>
                <a:cs typeface="+mn-cs"/>
              </a:rPr>
              <a:t>BROADBAND ACT</a:t>
            </a:r>
            <a:r>
              <a:rPr lang="en-US" sz="1200" u="sng" kern="1200" dirty="0" smtClean="0">
                <a:solidFill>
                  <a:schemeClr val="tx1"/>
                </a:solidFill>
                <a:effectLst/>
                <a:latin typeface="+mn-lt"/>
                <a:ea typeface="+mn-ea"/>
                <a:cs typeface="+mn-cs"/>
              </a:rPr>
              <a:t>: </a:t>
            </a:r>
            <a:endParaRPr lang="pl-PL"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2010 Polish Government accepted the Broadband Act, also known as Mega-Act, which supports the development of telecommunication services and networks. It is the key law act which started inventory of telecom infrastructure in Poland.</a:t>
            </a:r>
            <a:endParaRPr lang="pl-PL"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Article 29 of the Broadband Act Provides a legal basis of drawing up </a:t>
            </a:r>
            <a:r>
              <a:rPr lang="en-US" sz="1200" b="1" kern="1200" dirty="0" smtClean="0">
                <a:solidFill>
                  <a:schemeClr val="tx1"/>
                </a:solidFill>
                <a:effectLst/>
                <a:latin typeface="+mn-lt"/>
                <a:ea typeface="+mn-ea"/>
                <a:cs typeface="+mn-cs"/>
              </a:rPr>
              <a:t>the inventory of existing telecommunications infrastructure and public telecommunications networks </a:t>
            </a:r>
            <a:r>
              <a:rPr lang="en-US" sz="1200" kern="1200" dirty="0" smtClean="0">
                <a:solidFill>
                  <a:schemeClr val="tx1"/>
                </a:solidFill>
                <a:effectLst/>
                <a:latin typeface="+mn-lt"/>
                <a:ea typeface="+mn-ea"/>
                <a:cs typeface="+mn-cs"/>
              </a:rPr>
              <a:t>on the territory of Poland (in electronic form) </a:t>
            </a:r>
            <a:endParaRPr lang="pl-PL"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a:t>
            </a:r>
            <a:r>
              <a:rPr lang="en-US" sz="1200" b="1" kern="1200" dirty="0" smtClean="0">
                <a:solidFill>
                  <a:schemeClr val="tx1"/>
                </a:solidFill>
                <a:effectLst/>
                <a:latin typeface="+mn-lt"/>
                <a:ea typeface="+mn-ea"/>
                <a:cs typeface="+mn-cs"/>
              </a:rPr>
              <a:t>SCOPE</a:t>
            </a:r>
            <a:r>
              <a:rPr lang="en-US" sz="1200" kern="1200" dirty="0" smtClean="0">
                <a:solidFill>
                  <a:schemeClr val="tx1"/>
                </a:solidFill>
                <a:effectLst/>
                <a:latin typeface="+mn-lt"/>
                <a:ea typeface="+mn-ea"/>
                <a:cs typeface="+mn-cs"/>
              </a:rPr>
              <a:t> of the inventory includes:</a:t>
            </a:r>
            <a:endParaRPr lang="pl-PL"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Optic</a:t>
            </a:r>
            <a:r>
              <a:rPr lang="pl-PL" sz="1200" kern="1200" dirty="0" smtClean="0">
                <a:solidFill>
                  <a:schemeClr val="tx1"/>
                </a:solidFill>
                <a:effectLst/>
                <a:latin typeface="+mn-lt"/>
                <a:ea typeface="+mn-ea"/>
                <a:cs typeface="+mn-cs"/>
              </a:rPr>
              <a:t>al</a:t>
            </a:r>
            <a:r>
              <a:rPr lang="en-US" sz="1200" kern="1200" dirty="0" smtClean="0">
                <a:solidFill>
                  <a:schemeClr val="tx1"/>
                </a:solidFill>
                <a:effectLst/>
                <a:latin typeface="+mn-lt"/>
                <a:ea typeface="+mn-ea"/>
                <a:cs typeface="+mn-cs"/>
              </a:rPr>
              <a:t> </a:t>
            </a:r>
            <a:r>
              <a:rPr lang="pl-PL" sz="1200" kern="1200" dirty="0" err="1" smtClean="0">
                <a:solidFill>
                  <a:schemeClr val="tx1"/>
                </a:solidFill>
                <a:effectLst/>
                <a:latin typeface="+mn-lt"/>
                <a:ea typeface="+mn-ea"/>
                <a:cs typeface="+mn-cs"/>
              </a:rPr>
              <a:t>node</a:t>
            </a:r>
            <a:r>
              <a:rPr lang="en-US" sz="1200" kern="1200" dirty="0" smtClean="0">
                <a:solidFill>
                  <a:schemeClr val="tx1"/>
                </a:solidFill>
                <a:effectLst/>
                <a:latin typeface="+mn-lt"/>
                <a:ea typeface="+mn-ea"/>
                <a:cs typeface="+mn-cs"/>
              </a:rPr>
              <a:t>s;</a:t>
            </a:r>
            <a:endParaRPr lang="pl-PL" sz="1200" kern="1200" dirty="0" smtClean="0">
              <a:solidFill>
                <a:schemeClr val="tx1"/>
              </a:solidFill>
              <a:effectLst/>
              <a:latin typeface="+mn-lt"/>
              <a:ea typeface="+mn-ea"/>
              <a:cs typeface="+mn-cs"/>
            </a:endParaRPr>
          </a:p>
          <a:p>
            <a:pPr lvl="0"/>
            <a:r>
              <a:rPr lang="pl-PL" sz="1200" kern="1200" dirty="0" smtClean="0">
                <a:solidFill>
                  <a:schemeClr val="tx1"/>
                </a:solidFill>
                <a:effectLst/>
                <a:latin typeface="+mn-lt"/>
                <a:ea typeface="+mn-ea"/>
                <a:cs typeface="+mn-cs"/>
              </a:rPr>
              <a:t>N</a:t>
            </a:r>
            <a:r>
              <a:rPr lang="en-US" sz="1200" kern="1200" dirty="0" err="1" smtClean="0">
                <a:solidFill>
                  <a:schemeClr val="tx1"/>
                </a:solidFill>
                <a:effectLst/>
                <a:latin typeface="+mn-lt"/>
                <a:ea typeface="+mn-ea"/>
                <a:cs typeface="+mn-cs"/>
              </a:rPr>
              <a:t>etwork</a:t>
            </a:r>
            <a:r>
              <a:rPr lang="pl-PL" sz="1200" kern="1200" baseline="0" dirty="0" smtClean="0">
                <a:solidFill>
                  <a:schemeClr val="tx1"/>
                </a:solidFill>
                <a:effectLst/>
                <a:latin typeface="+mn-lt"/>
                <a:ea typeface="+mn-ea"/>
                <a:cs typeface="+mn-cs"/>
              </a:rPr>
              <a:t> </a:t>
            </a:r>
            <a:r>
              <a:rPr lang="pl-PL" sz="1200" kern="1200" baseline="0" dirty="0" err="1" smtClean="0">
                <a:solidFill>
                  <a:schemeClr val="tx1"/>
                </a:solidFill>
                <a:effectLst/>
                <a:latin typeface="+mn-lt"/>
                <a:ea typeface="+mn-ea"/>
                <a:cs typeface="+mn-cs"/>
              </a:rPr>
              <a:t>routes</a:t>
            </a:r>
            <a:r>
              <a:rPr lang="en-US" sz="1200" kern="1200" dirty="0" smtClean="0">
                <a:solidFill>
                  <a:schemeClr val="tx1"/>
                </a:solidFill>
                <a:effectLst/>
                <a:latin typeface="+mn-lt"/>
                <a:ea typeface="+mn-ea"/>
                <a:cs typeface="+mn-cs"/>
              </a:rPr>
              <a:t>;</a:t>
            </a:r>
            <a:endParaRPr lang="pl-PL"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Building to enable collocation;</a:t>
            </a:r>
            <a:r>
              <a:rPr lang="pl-PL" sz="1200" kern="1200" dirty="0" smtClean="0">
                <a:solidFill>
                  <a:schemeClr val="tx1"/>
                </a:solidFill>
                <a:effectLst/>
                <a:latin typeface="+mn-lt"/>
                <a:ea typeface="+mn-ea"/>
                <a:cs typeface="+mn-cs"/>
              </a:rPr>
              <a:t/>
            </a:r>
            <a:br>
              <a:rPr lang="pl-PL" sz="1200" kern="1200" dirty="0" smtClean="0">
                <a:solidFill>
                  <a:schemeClr val="tx1"/>
                </a:solidFill>
                <a:effectLst/>
                <a:latin typeface="+mn-lt"/>
                <a:ea typeface="+mn-ea"/>
                <a:cs typeface="+mn-cs"/>
              </a:rPr>
            </a:br>
            <a:r>
              <a:rPr lang="pl-PL" sz="1200" kern="1200" dirty="0" smtClean="0">
                <a:solidFill>
                  <a:schemeClr val="tx1"/>
                </a:solidFill>
                <a:effectLst/>
                <a:latin typeface="+mn-lt"/>
                <a:ea typeface="+mn-ea"/>
                <a:cs typeface="+mn-cs"/>
              </a:rPr>
              <a:t>Technical</a:t>
            </a:r>
            <a:r>
              <a:rPr lang="pl-PL" sz="1200" kern="1200" baseline="0" dirty="0" smtClean="0">
                <a:solidFill>
                  <a:schemeClr val="tx1"/>
                </a:solidFill>
                <a:effectLst/>
                <a:latin typeface="+mn-lt"/>
                <a:ea typeface="+mn-ea"/>
                <a:cs typeface="+mn-cs"/>
              </a:rPr>
              <a:t> </a:t>
            </a:r>
            <a:r>
              <a:rPr lang="pl-PL" sz="1200" kern="1200" baseline="0" dirty="0" err="1" smtClean="0">
                <a:solidFill>
                  <a:schemeClr val="tx1"/>
                </a:solidFill>
                <a:effectLst/>
                <a:latin typeface="+mn-lt"/>
                <a:ea typeface="+mn-ea"/>
                <a:cs typeface="+mn-cs"/>
              </a:rPr>
              <a:t>channels</a:t>
            </a:r>
            <a:r>
              <a:rPr lang="pl-PL" sz="1200" kern="1200" baseline="0" dirty="0" smtClean="0">
                <a:solidFill>
                  <a:schemeClr val="tx1"/>
                </a:solidFill>
                <a:effectLst/>
                <a:latin typeface="+mn-lt"/>
                <a:ea typeface="+mn-ea"/>
                <a:cs typeface="+mn-cs"/>
              </a:rPr>
              <a:t>;</a:t>
            </a:r>
            <a:br>
              <a:rPr lang="pl-PL" sz="1200" kern="1200" baseline="0" dirty="0" smtClean="0">
                <a:solidFill>
                  <a:schemeClr val="tx1"/>
                </a:solidFill>
                <a:effectLst/>
                <a:latin typeface="+mn-lt"/>
                <a:ea typeface="+mn-ea"/>
                <a:cs typeface="+mn-cs"/>
              </a:rPr>
            </a:br>
            <a:r>
              <a:rPr lang="pl-PL" sz="1200" kern="1200" baseline="0" dirty="0" err="1" smtClean="0">
                <a:solidFill>
                  <a:schemeClr val="tx1"/>
                </a:solidFill>
                <a:effectLst/>
                <a:latin typeface="+mn-lt"/>
                <a:ea typeface="+mn-ea"/>
                <a:cs typeface="+mn-cs"/>
              </a:rPr>
              <a:t>Planned</a:t>
            </a:r>
            <a:r>
              <a:rPr lang="pl-PL" sz="1200" kern="1200" baseline="0" dirty="0" smtClean="0">
                <a:solidFill>
                  <a:schemeClr val="tx1"/>
                </a:solidFill>
                <a:effectLst/>
                <a:latin typeface="+mn-lt"/>
                <a:ea typeface="+mn-ea"/>
                <a:cs typeface="+mn-cs"/>
              </a:rPr>
              <a:t> and </a:t>
            </a:r>
            <a:r>
              <a:rPr lang="pl-PL" sz="1200" kern="1200" baseline="0" dirty="0" err="1" smtClean="0">
                <a:solidFill>
                  <a:schemeClr val="tx1"/>
                </a:solidFill>
                <a:effectLst/>
                <a:latin typeface="+mn-lt"/>
                <a:ea typeface="+mn-ea"/>
                <a:cs typeface="+mn-cs"/>
              </a:rPr>
              <a:t>existing</a:t>
            </a:r>
            <a:r>
              <a:rPr lang="pl-PL" sz="1200" kern="1200" baseline="0" dirty="0" smtClean="0">
                <a:solidFill>
                  <a:schemeClr val="tx1"/>
                </a:solidFill>
                <a:effectLst/>
                <a:latin typeface="+mn-lt"/>
                <a:ea typeface="+mn-ea"/>
                <a:cs typeface="+mn-cs"/>
              </a:rPr>
              <a:t> </a:t>
            </a:r>
            <a:r>
              <a:rPr lang="pl-PL" sz="1200" kern="1200" baseline="0" dirty="0" err="1" smtClean="0">
                <a:solidFill>
                  <a:schemeClr val="tx1"/>
                </a:solidFill>
                <a:effectLst/>
                <a:latin typeface="+mn-lt"/>
                <a:ea typeface="+mn-ea"/>
                <a:cs typeface="+mn-cs"/>
              </a:rPr>
              <a:t>technical</a:t>
            </a:r>
            <a:r>
              <a:rPr lang="pl-PL" sz="1200" kern="1200" baseline="0" dirty="0" smtClean="0">
                <a:solidFill>
                  <a:schemeClr val="tx1"/>
                </a:solidFill>
                <a:effectLst/>
                <a:latin typeface="+mn-lt"/>
                <a:ea typeface="+mn-ea"/>
                <a:cs typeface="+mn-cs"/>
              </a:rPr>
              <a:t> </a:t>
            </a:r>
            <a:r>
              <a:rPr lang="pl-PL" sz="1200" kern="1200" baseline="0" dirty="0" err="1" smtClean="0">
                <a:solidFill>
                  <a:schemeClr val="tx1"/>
                </a:solidFill>
                <a:effectLst/>
                <a:latin typeface="+mn-lt"/>
                <a:ea typeface="+mn-ea"/>
                <a:cs typeface="+mn-cs"/>
              </a:rPr>
              <a:t>infrastructure</a:t>
            </a:r>
            <a:r>
              <a:rPr lang="pl-PL" sz="1200" kern="1200" baseline="0" dirty="0" smtClean="0">
                <a:solidFill>
                  <a:schemeClr val="tx1"/>
                </a:solidFill>
                <a:effectLst/>
                <a:latin typeface="+mn-lt"/>
                <a:ea typeface="+mn-ea"/>
                <a:cs typeface="+mn-cs"/>
              </a:rPr>
              <a:t>;</a:t>
            </a:r>
            <a:br>
              <a:rPr lang="pl-PL" sz="1200" kern="1200" baseline="0" dirty="0" smtClean="0">
                <a:solidFill>
                  <a:schemeClr val="tx1"/>
                </a:solidFill>
                <a:effectLst/>
                <a:latin typeface="+mn-lt"/>
                <a:ea typeface="+mn-ea"/>
                <a:cs typeface="+mn-cs"/>
              </a:rPr>
            </a:br>
            <a:r>
              <a:rPr lang="pl-PL" sz="1200" kern="1200" baseline="0" dirty="0" smtClean="0">
                <a:solidFill>
                  <a:schemeClr val="tx1"/>
                </a:solidFill>
                <a:effectLst/>
                <a:latin typeface="+mn-lt"/>
                <a:ea typeface="+mn-ea"/>
                <a:cs typeface="+mn-cs"/>
              </a:rPr>
              <a:t>Road lane </a:t>
            </a:r>
            <a:r>
              <a:rPr lang="pl-PL" sz="1200" kern="1200" baseline="0" dirty="0" err="1" smtClean="0">
                <a:solidFill>
                  <a:schemeClr val="tx1"/>
                </a:solidFill>
                <a:effectLst/>
                <a:latin typeface="+mn-lt"/>
                <a:ea typeface="+mn-ea"/>
                <a:cs typeface="+mn-cs"/>
              </a:rPr>
              <a:t>occupying</a:t>
            </a:r>
            <a:r>
              <a:rPr lang="pl-PL" sz="1200" kern="1200" baseline="0" dirty="0" smtClean="0">
                <a:solidFill>
                  <a:schemeClr val="tx1"/>
                </a:solidFill>
                <a:effectLst/>
                <a:latin typeface="+mn-lt"/>
                <a:ea typeface="+mn-ea"/>
                <a:cs typeface="+mn-cs"/>
              </a:rPr>
              <a:t> </a:t>
            </a:r>
            <a:r>
              <a:rPr lang="pl-PL" sz="1200" kern="1200" baseline="0" dirty="0" err="1" smtClean="0">
                <a:solidFill>
                  <a:schemeClr val="tx1"/>
                </a:solidFill>
                <a:effectLst/>
                <a:latin typeface="+mn-lt"/>
                <a:ea typeface="+mn-ea"/>
                <a:cs typeface="+mn-cs"/>
              </a:rPr>
              <a:t>fees</a:t>
            </a:r>
            <a:r>
              <a:rPr lang="pl-PL" sz="1200" kern="1200" baseline="0" dirty="0" smtClean="0">
                <a:solidFill>
                  <a:schemeClr val="tx1"/>
                </a:solidFill>
                <a:effectLst/>
                <a:latin typeface="+mn-lt"/>
                <a:ea typeface="+mn-ea"/>
                <a:cs typeface="+mn-cs"/>
              </a:rPr>
              <a:t>;</a:t>
            </a:r>
            <a:endParaRPr lang="pl-PL"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STAKEHOLDERS – Obligated to forward</a:t>
            </a:r>
            <a:r>
              <a:rPr lang="en-US" sz="1200" kern="1200" dirty="0" smtClean="0">
                <a:solidFill>
                  <a:schemeClr val="tx1"/>
                </a:solidFill>
                <a:effectLst/>
                <a:latin typeface="+mn-lt"/>
                <a:ea typeface="+mn-ea"/>
                <a:cs typeface="+mn-cs"/>
              </a:rPr>
              <a:t> the President of UKE of data on telecommunications infrastructure are:</a:t>
            </a:r>
            <a:endParaRPr lang="pl-PL"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telecommunications </a:t>
            </a:r>
            <a:r>
              <a:rPr lang="pl-PL" sz="1200" kern="1200" dirty="0" err="1" smtClean="0">
                <a:solidFill>
                  <a:schemeClr val="tx1"/>
                </a:solidFill>
                <a:effectLst/>
                <a:latin typeface="+mn-lt"/>
                <a:ea typeface="+mn-ea"/>
                <a:cs typeface="+mn-cs"/>
              </a:rPr>
              <a:t>enterprise</a:t>
            </a:r>
            <a:r>
              <a:rPr lang="en-US" sz="1200" kern="1200" dirty="0" smtClean="0">
                <a:solidFill>
                  <a:schemeClr val="tx1"/>
                </a:solidFill>
                <a:effectLst/>
                <a:latin typeface="+mn-lt"/>
                <a:ea typeface="+mn-ea"/>
                <a:cs typeface="+mn-cs"/>
              </a:rPr>
              <a:t>s,</a:t>
            </a:r>
            <a:endParaRPr lang="pl-PL"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local government units,</a:t>
            </a:r>
            <a:endParaRPr lang="pl-PL" sz="1200" kern="1200" dirty="0" smtClean="0">
              <a:solidFill>
                <a:schemeClr val="tx1"/>
              </a:solidFill>
              <a:effectLst/>
              <a:latin typeface="+mn-lt"/>
              <a:ea typeface="+mn-ea"/>
              <a:cs typeface="+mn-cs"/>
            </a:endParaRPr>
          </a:p>
          <a:p>
            <a:pPr lvl="0"/>
            <a:r>
              <a:rPr lang="pl-PL" sz="1200" kern="1200" dirty="0" err="1" smtClean="0">
                <a:solidFill>
                  <a:schemeClr val="tx1"/>
                </a:solidFill>
                <a:effectLst/>
                <a:latin typeface="+mn-lt"/>
                <a:ea typeface="+mn-ea"/>
                <a:cs typeface="+mn-cs"/>
              </a:rPr>
              <a:t>State</a:t>
            </a:r>
            <a:r>
              <a:rPr lang="pl-PL" sz="1200" kern="1200" baseline="0" dirty="0" smtClean="0">
                <a:solidFill>
                  <a:schemeClr val="tx1"/>
                </a:solidFill>
                <a:effectLst/>
                <a:latin typeface="+mn-lt"/>
                <a:ea typeface="+mn-ea"/>
                <a:cs typeface="+mn-cs"/>
              </a:rPr>
              <a:t> </a:t>
            </a:r>
            <a:r>
              <a:rPr lang="pl-PL" sz="1200" kern="1200" baseline="0" dirty="0" err="1" smtClean="0">
                <a:solidFill>
                  <a:schemeClr val="tx1"/>
                </a:solidFill>
                <a:effectLst/>
                <a:latin typeface="+mn-lt"/>
                <a:ea typeface="+mn-ea"/>
                <a:cs typeface="+mn-cs"/>
              </a:rPr>
              <a:t>units</a:t>
            </a:r>
            <a:r>
              <a:rPr lang="en-US" sz="1200" kern="1200" dirty="0" smtClean="0">
                <a:solidFill>
                  <a:schemeClr val="tx1"/>
                </a:solidFill>
                <a:effectLst/>
                <a:latin typeface="+mn-lt"/>
                <a:ea typeface="+mn-ea"/>
                <a:cs typeface="+mn-cs"/>
              </a:rPr>
              <a:t>;</a:t>
            </a:r>
            <a:endParaRPr lang="pl-PL"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mentioned article precise </a:t>
            </a:r>
            <a:r>
              <a:rPr lang="en-US" sz="1200" b="1" kern="1200" dirty="0" smtClean="0">
                <a:solidFill>
                  <a:schemeClr val="tx1"/>
                </a:solidFill>
                <a:effectLst/>
                <a:latin typeface="+mn-lt"/>
                <a:ea typeface="+mn-ea"/>
                <a:cs typeface="+mn-cs"/>
              </a:rPr>
              <a:t>frequency</a:t>
            </a:r>
            <a:r>
              <a:rPr lang="en-US" sz="1200" kern="1200" dirty="0" smtClean="0">
                <a:solidFill>
                  <a:schemeClr val="tx1"/>
                </a:solidFill>
                <a:effectLst/>
                <a:latin typeface="+mn-lt"/>
                <a:ea typeface="+mn-ea"/>
                <a:cs typeface="+mn-cs"/>
              </a:rPr>
              <a:t> of collection of inventory data, which is being done </a:t>
            </a:r>
            <a:r>
              <a:rPr lang="pl-PL" sz="1200" kern="1200" dirty="0" err="1" smtClean="0">
                <a:solidFill>
                  <a:schemeClr val="tx1"/>
                </a:solidFill>
                <a:effectLst/>
                <a:latin typeface="+mn-lt"/>
                <a:ea typeface="+mn-ea"/>
                <a:cs typeface="+mn-cs"/>
              </a:rPr>
              <a:t>twi</a:t>
            </a:r>
            <a:r>
              <a:rPr lang="en-US" sz="1200" kern="1200" dirty="0" err="1" smtClean="0">
                <a:solidFill>
                  <a:schemeClr val="tx1"/>
                </a:solidFill>
                <a:effectLst/>
                <a:latin typeface="+mn-lt"/>
                <a:ea typeface="+mn-ea"/>
                <a:cs typeface="+mn-cs"/>
              </a:rPr>
              <a:t>ce</a:t>
            </a:r>
            <a:r>
              <a:rPr lang="en-US" sz="1200" kern="1200" dirty="0" smtClean="0">
                <a:solidFill>
                  <a:schemeClr val="tx1"/>
                </a:solidFill>
                <a:effectLst/>
                <a:latin typeface="+mn-lt"/>
                <a:ea typeface="+mn-ea"/>
                <a:cs typeface="+mn-cs"/>
              </a:rPr>
              <a:t> a year.</a:t>
            </a:r>
            <a:r>
              <a:rPr lang="en-GB" sz="1200" kern="1200" dirty="0" smtClean="0">
                <a:solidFill>
                  <a:schemeClr val="tx1"/>
                </a:solidFill>
                <a:effectLst/>
                <a:latin typeface="+mn-lt"/>
                <a:ea typeface="+mn-ea"/>
                <a:cs typeface="+mn-cs"/>
              </a:rPr>
              <a:t> To the 31 March</a:t>
            </a:r>
            <a:r>
              <a:rPr lang="pl-PL" sz="1200" kern="1200" dirty="0" smtClean="0">
                <a:solidFill>
                  <a:schemeClr val="tx1"/>
                </a:solidFill>
                <a:effectLst/>
                <a:latin typeface="+mn-lt"/>
                <a:ea typeface="+mn-ea"/>
                <a:cs typeface="+mn-cs"/>
              </a:rPr>
              <a:t> and 31 August</a:t>
            </a:r>
            <a:r>
              <a:rPr lang="en-GB" sz="1200" kern="1200" dirty="0" smtClean="0">
                <a:solidFill>
                  <a:schemeClr val="tx1"/>
                </a:solidFill>
                <a:effectLst/>
                <a:latin typeface="+mn-lt"/>
                <a:ea typeface="+mn-ea"/>
                <a:cs typeface="+mn-cs"/>
              </a:rPr>
              <a:t> all telecommunication companies, local government entities, and </a:t>
            </a:r>
            <a:r>
              <a:rPr lang="pl-PL" sz="1200" kern="1200" dirty="0" err="1" smtClean="0">
                <a:solidFill>
                  <a:schemeClr val="tx1"/>
                </a:solidFill>
                <a:effectLst/>
                <a:latin typeface="+mn-lt"/>
                <a:ea typeface="+mn-ea"/>
                <a:cs typeface="+mn-cs"/>
              </a:rPr>
              <a:t>state</a:t>
            </a:r>
            <a:r>
              <a:rPr lang="pl-PL" sz="1200" kern="1200" dirty="0" smtClean="0">
                <a:solidFill>
                  <a:schemeClr val="tx1"/>
                </a:solidFill>
                <a:effectLst/>
                <a:latin typeface="+mn-lt"/>
                <a:ea typeface="+mn-ea"/>
                <a:cs typeface="+mn-cs"/>
              </a:rPr>
              <a:t> </a:t>
            </a:r>
            <a:r>
              <a:rPr lang="pl-PL" sz="1200" kern="1200" dirty="0" err="1" smtClean="0">
                <a:solidFill>
                  <a:schemeClr val="tx1"/>
                </a:solidFill>
                <a:effectLst/>
                <a:latin typeface="+mn-lt"/>
                <a:ea typeface="+mn-ea"/>
                <a:cs typeface="+mn-cs"/>
              </a:rPr>
              <a:t>units</a:t>
            </a:r>
            <a:r>
              <a:rPr lang="en-GB" sz="1200" kern="1200" dirty="0" smtClean="0">
                <a:solidFill>
                  <a:schemeClr val="tx1"/>
                </a:solidFill>
                <a:effectLst/>
                <a:latin typeface="+mn-lt"/>
                <a:ea typeface="+mn-ea"/>
                <a:cs typeface="+mn-cs"/>
              </a:rPr>
              <a:t> are obliged to send UKE reports in the framework of the </a:t>
            </a:r>
            <a:r>
              <a:rPr lang="pl-PL" sz="1200" kern="1200" dirty="0" smtClean="0">
                <a:solidFill>
                  <a:schemeClr val="tx1"/>
                </a:solidFill>
                <a:effectLst/>
                <a:latin typeface="+mn-lt"/>
                <a:ea typeface="+mn-ea"/>
                <a:cs typeface="+mn-cs"/>
              </a:rPr>
              <a:t>Single</a:t>
            </a:r>
            <a:r>
              <a:rPr lang="pl-PL" sz="1200" kern="1200" baseline="0" dirty="0" smtClean="0">
                <a:solidFill>
                  <a:schemeClr val="tx1"/>
                </a:solidFill>
                <a:effectLst/>
                <a:latin typeface="+mn-lt"/>
                <a:ea typeface="+mn-ea"/>
                <a:cs typeface="+mn-cs"/>
              </a:rPr>
              <a:t> Information Point</a:t>
            </a:r>
            <a:r>
              <a:rPr lang="en-US" sz="1200" kern="1200" dirty="0" smtClean="0">
                <a:solidFill>
                  <a:schemeClr val="tx1"/>
                </a:solidFill>
                <a:effectLst/>
                <a:latin typeface="+mn-lt"/>
                <a:ea typeface="+mn-ea"/>
                <a:cs typeface="+mn-cs"/>
              </a:rPr>
              <a:t>.</a:t>
            </a:r>
            <a:endParaRPr lang="pl-PL" dirty="0"/>
          </a:p>
        </p:txBody>
      </p:sp>
      <p:sp>
        <p:nvSpPr>
          <p:cNvPr id="4" name="Symbol zastępczy numeru slajdu 3"/>
          <p:cNvSpPr>
            <a:spLocks noGrp="1"/>
          </p:cNvSpPr>
          <p:nvPr>
            <p:ph type="sldNum" sz="quarter" idx="10"/>
          </p:nvPr>
        </p:nvSpPr>
        <p:spPr/>
        <p:txBody>
          <a:bodyPr/>
          <a:lstStyle/>
          <a:p>
            <a:fld id="{D948A3A8-05C2-43C4-BFD8-508DBBF60F42}" type="slidenum">
              <a:rPr lang="pl-PL" smtClean="0"/>
              <a:t>10</a:t>
            </a:fld>
            <a:endParaRPr lang="pl-PL"/>
          </a:p>
        </p:txBody>
      </p:sp>
    </p:spTree>
    <p:extLst>
      <p:ext uri="{BB962C8B-B14F-4D97-AF65-F5344CB8AC3E}">
        <p14:creationId xmlns:p14="http://schemas.microsoft.com/office/powerpoint/2010/main" val="1697347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sz="1200" b="1" u="sng" kern="1200" dirty="0" smtClean="0">
                <a:solidFill>
                  <a:schemeClr val="tx1"/>
                </a:solidFill>
                <a:effectLst/>
                <a:latin typeface="+mn-lt"/>
                <a:ea typeface="+mn-ea"/>
                <a:cs typeface="+mn-cs"/>
              </a:rPr>
              <a:t>BROADBAND ACT</a:t>
            </a:r>
            <a:r>
              <a:rPr lang="en-US" sz="1200" u="sng" kern="1200" dirty="0" smtClean="0">
                <a:solidFill>
                  <a:schemeClr val="tx1"/>
                </a:solidFill>
                <a:effectLst/>
                <a:latin typeface="+mn-lt"/>
                <a:ea typeface="+mn-ea"/>
                <a:cs typeface="+mn-cs"/>
              </a:rPr>
              <a:t>: </a:t>
            </a:r>
            <a:endParaRPr lang="pl-PL"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2010 Polish Government accepted the Broadband Act, also known as Mega-Act, which supports the development of telecommunication services and networks. It is the key law act which started inventory of telecom infrastructure in Poland.</a:t>
            </a:r>
            <a:endParaRPr lang="pl-PL"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Article 29 of the Broadband Act Provides a legal basis of drawing up </a:t>
            </a:r>
            <a:r>
              <a:rPr lang="en-US" sz="1200" b="1" kern="1200" dirty="0" smtClean="0">
                <a:solidFill>
                  <a:schemeClr val="tx1"/>
                </a:solidFill>
                <a:effectLst/>
                <a:latin typeface="+mn-lt"/>
                <a:ea typeface="+mn-ea"/>
                <a:cs typeface="+mn-cs"/>
              </a:rPr>
              <a:t>the inventory of existing telecommunications infrastructure and public telecommunications networks </a:t>
            </a:r>
            <a:r>
              <a:rPr lang="en-US" sz="1200" kern="1200" dirty="0" smtClean="0">
                <a:solidFill>
                  <a:schemeClr val="tx1"/>
                </a:solidFill>
                <a:effectLst/>
                <a:latin typeface="+mn-lt"/>
                <a:ea typeface="+mn-ea"/>
                <a:cs typeface="+mn-cs"/>
              </a:rPr>
              <a:t>on the territory of Poland (in electronic form) </a:t>
            </a:r>
            <a:endParaRPr lang="pl-PL"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a:t>
            </a:r>
            <a:r>
              <a:rPr lang="en-US" sz="1200" b="1" kern="1200" dirty="0" smtClean="0">
                <a:solidFill>
                  <a:schemeClr val="tx1"/>
                </a:solidFill>
                <a:effectLst/>
                <a:latin typeface="+mn-lt"/>
                <a:ea typeface="+mn-ea"/>
                <a:cs typeface="+mn-cs"/>
              </a:rPr>
              <a:t>SCOPE</a:t>
            </a:r>
            <a:r>
              <a:rPr lang="en-US" sz="1200" kern="1200" dirty="0" smtClean="0">
                <a:solidFill>
                  <a:schemeClr val="tx1"/>
                </a:solidFill>
                <a:effectLst/>
                <a:latin typeface="+mn-lt"/>
                <a:ea typeface="+mn-ea"/>
                <a:cs typeface="+mn-cs"/>
              </a:rPr>
              <a:t> of the inventory includes:</a:t>
            </a:r>
            <a:endParaRPr lang="pl-PL"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Optic</a:t>
            </a:r>
            <a:r>
              <a:rPr lang="pl-PL" sz="1200" kern="1200" dirty="0" smtClean="0">
                <a:solidFill>
                  <a:schemeClr val="tx1"/>
                </a:solidFill>
                <a:effectLst/>
                <a:latin typeface="+mn-lt"/>
                <a:ea typeface="+mn-ea"/>
                <a:cs typeface="+mn-cs"/>
              </a:rPr>
              <a:t>al</a:t>
            </a:r>
            <a:r>
              <a:rPr lang="en-US" sz="1200" kern="1200" dirty="0" smtClean="0">
                <a:solidFill>
                  <a:schemeClr val="tx1"/>
                </a:solidFill>
                <a:effectLst/>
                <a:latin typeface="+mn-lt"/>
                <a:ea typeface="+mn-ea"/>
                <a:cs typeface="+mn-cs"/>
              </a:rPr>
              <a:t> </a:t>
            </a:r>
            <a:r>
              <a:rPr lang="pl-PL" sz="1200" kern="1200" dirty="0" err="1" smtClean="0">
                <a:solidFill>
                  <a:schemeClr val="tx1"/>
                </a:solidFill>
                <a:effectLst/>
                <a:latin typeface="+mn-lt"/>
                <a:ea typeface="+mn-ea"/>
                <a:cs typeface="+mn-cs"/>
              </a:rPr>
              <a:t>node</a:t>
            </a:r>
            <a:r>
              <a:rPr lang="en-US" sz="1200" kern="1200" dirty="0" smtClean="0">
                <a:solidFill>
                  <a:schemeClr val="tx1"/>
                </a:solidFill>
                <a:effectLst/>
                <a:latin typeface="+mn-lt"/>
                <a:ea typeface="+mn-ea"/>
                <a:cs typeface="+mn-cs"/>
              </a:rPr>
              <a:t>s;</a:t>
            </a:r>
            <a:endParaRPr lang="pl-PL" sz="1200" kern="1200" dirty="0" smtClean="0">
              <a:solidFill>
                <a:schemeClr val="tx1"/>
              </a:solidFill>
              <a:effectLst/>
              <a:latin typeface="+mn-lt"/>
              <a:ea typeface="+mn-ea"/>
              <a:cs typeface="+mn-cs"/>
            </a:endParaRPr>
          </a:p>
          <a:p>
            <a:pPr lvl="0"/>
            <a:r>
              <a:rPr lang="pl-PL" sz="1200" kern="1200" dirty="0" smtClean="0">
                <a:solidFill>
                  <a:schemeClr val="tx1"/>
                </a:solidFill>
                <a:effectLst/>
                <a:latin typeface="+mn-lt"/>
                <a:ea typeface="+mn-ea"/>
                <a:cs typeface="+mn-cs"/>
              </a:rPr>
              <a:t>N</a:t>
            </a:r>
            <a:r>
              <a:rPr lang="en-US" sz="1200" kern="1200" dirty="0" err="1" smtClean="0">
                <a:solidFill>
                  <a:schemeClr val="tx1"/>
                </a:solidFill>
                <a:effectLst/>
                <a:latin typeface="+mn-lt"/>
                <a:ea typeface="+mn-ea"/>
                <a:cs typeface="+mn-cs"/>
              </a:rPr>
              <a:t>etwork</a:t>
            </a:r>
            <a:r>
              <a:rPr lang="pl-PL" sz="1200" kern="1200" baseline="0" dirty="0" smtClean="0">
                <a:solidFill>
                  <a:schemeClr val="tx1"/>
                </a:solidFill>
                <a:effectLst/>
                <a:latin typeface="+mn-lt"/>
                <a:ea typeface="+mn-ea"/>
                <a:cs typeface="+mn-cs"/>
              </a:rPr>
              <a:t> </a:t>
            </a:r>
            <a:r>
              <a:rPr lang="pl-PL" sz="1200" kern="1200" baseline="0" dirty="0" err="1" smtClean="0">
                <a:solidFill>
                  <a:schemeClr val="tx1"/>
                </a:solidFill>
                <a:effectLst/>
                <a:latin typeface="+mn-lt"/>
                <a:ea typeface="+mn-ea"/>
                <a:cs typeface="+mn-cs"/>
              </a:rPr>
              <a:t>routes</a:t>
            </a:r>
            <a:r>
              <a:rPr lang="en-US" sz="1200" kern="1200" dirty="0" smtClean="0">
                <a:solidFill>
                  <a:schemeClr val="tx1"/>
                </a:solidFill>
                <a:effectLst/>
                <a:latin typeface="+mn-lt"/>
                <a:ea typeface="+mn-ea"/>
                <a:cs typeface="+mn-cs"/>
              </a:rPr>
              <a:t>;</a:t>
            </a:r>
            <a:endParaRPr lang="pl-PL"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Building to enable collocation;</a:t>
            </a:r>
            <a:r>
              <a:rPr lang="pl-PL" sz="1200" kern="1200" dirty="0" smtClean="0">
                <a:solidFill>
                  <a:schemeClr val="tx1"/>
                </a:solidFill>
                <a:effectLst/>
                <a:latin typeface="+mn-lt"/>
                <a:ea typeface="+mn-ea"/>
                <a:cs typeface="+mn-cs"/>
              </a:rPr>
              <a:t/>
            </a:r>
            <a:br>
              <a:rPr lang="pl-PL" sz="1200" kern="1200" dirty="0" smtClean="0">
                <a:solidFill>
                  <a:schemeClr val="tx1"/>
                </a:solidFill>
                <a:effectLst/>
                <a:latin typeface="+mn-lt"/>
                <a:ea typeface="+mn-ea"/>
                <a:cs typeface="+mn-cs"/>
              </a:rPr>
            </a:br>
            <a:r>
              <a:rPr lang="pl-PL" sz="1200" kern="1200" dirty="0" smtClean="0">
                <a:solidFill>
                  <a:schemeClr val="tx1"/>
                </a:solidFill>
                <a:effectLst/>
                <a:latin typeface="+mn-lt"/>
                <a:ea typeface="+mn-ea"/>
                <a:cs typeface="+mn-cs"/>
              </a:rPr>
              <a:t>Technical</a:t>
            </a:r>
            <a:r>
              <a:rPr lang="pl-PL" sz="1200" kern="1200" baseline="0" dirty="0" smtClean="0">
                <a:solidFill>
                  <a:schemeClr val="tx1"/>
                </a:solidFill>
                <a:effectLst/>
                <a:latin typeface="+mn-lt"/>
                <a:ea typeface="+mn-ea"/>
                <a:cs typeface="+mn-cs"/>
              </a:rPr>
              <a:t> </a:t>
            </a:r>
            <a:r>
              <a:rPr lang="pl-PL" sz="1200" kern="1200" baseline="0" dirty="0" err="1" smtClean="0">
                <a:solidFill>
                  <a:schemeClr val="tx1"/>
                </a:solidFill>
                <a:effectLst/>
                <a:latin typeface="+mn-lt"/>
                <a:ea typeface="+mn-ea"/>
                <a:cs typeface="+mn-cs"/>
              </a:rPr>
              <a:t>channels</a:t>
            </a:r>
            <a:r>
              <a:rPr lang="pl-PL" sz="1200" kern="1200" baseline="0" dirty="0" smtClean="0">
                <a:solidFill>
                  <a:schemeClr val="tx1"/>
                </a:solidFill>
                <a:effectLst/>
                <a:latin typeface="+mn-lt"/>
                <a:ea typeface="+mn-ea"/>
                <a:cs typeface="+mn-cs"/>
              </a:rPr>
              <a:t>;</a:t>
            </a:r>
            <a:br>
              <a:rPr lang="pl-PL" sz="1200" kern="1200" baseline="0" dirty="0" smtClean="0">
                <a:solidFill>
                  <a:schemeClr val="tx1"/>
                </a:solidFill>
                <a:effectLst/>
                <a:latin typeface="+mn-lt"/>
                <a:ea typeface="+mn-ea"/>
                <a:cs typeface="+mn-cs"/>
              </a:rPr>
            </a:br>
            <a:r>
              <a:rPr lang="pl-PL" sz="1200" kern="1200" baseline="0" dirty="0" err="1" smtClean="0">
                <a:solidFill>
                  <a:schemeClr val="tx1"/>
                </a:solidFill>
                <a:effectLst/>
                <a:latin typeface="+mn-lt"/>
                <a:ea typeface="+mn-ea"/>
                <a:cs typeface="+mn-cs"/>
              </a:rPr>
              <a:t>Planned</a:t>
            </a:r>
            <a:r>
              <a:rPr lang="pl-PL" sz="1200" kern="1200" baseline="0" dirty="0" smtClean="0">
                <a:solidFill>
                  <a:schemeClr val="tx1"/>
                </a:solidFill>
                <a:effectLst/>
                <a:latin typeface="+mn-lt"/>
                <a:ea typeface="+mn-ea"/>
                <a:cs typeface="+mn-cs"/>
              </a:rPr>
              <a:t> and </a:t>
            </a:r>
            <a:r>
              <a:rPr lang="pl-PL" sz="1200" kern="1200" baseline="0" dirty="0" err="1" smtClean="0">
                <a:solidFill>
                  <a:schemeClr val="tx1"/>
                </a:solidFill>
                <a:effectLst/>
                <a:latin typeface="+mn-lt"/>
                <a:ea typeface="+mn-ea"/>
                <a:cs typeface="+mn-cs"/>
              </a:rPr>
              <a:t>existing</a:t>
            </a:r>
            <a:r>
              <a:rPr lang="pl-PL" sz="1200" kern="1200" baseline="0" dirty="0" smtClean="0">
                <a:solidFill>
                  <a:schemeClr val="tx1"/>
                </a:solidFill>
                <a:effectLst/>
                <a:latin typeface="+mn-lt"/>
                <a:ea typeface="+mn-ea"/>
                <a:cs typeface="+mn-cs"/>
              </a:rPr>
              <a:t> </a:t>
            </a:r>
            <a:r>
              <a:rPr lang="pl-PL" sz="1200" kern="1200" baseline="0" dirty="0" err="1" smtClean="0">
                <a:solidFill>
                  <a:schemeClr val="tx1"/>
                </a:solidFill>
                <a:effectLst/>
                <a:latin typeface="+mn-lt"/>
                <a:ea typeface="+mn-ea"/>
                <a:cs typeface="+mn-cs"/>
              </a:rPr>
              <a:t>technical</a:t>
            </a:r>
            <a:r>
              <a:rPr lang="pl-PL" sz="1200" kern="1200" baseline="0" dirty="0" smtClean="0">
                <a:solidFill>
                  <a:schemeClr val="tx1"/>
                </a:solidFill>
                <a:effectLst/>
                <a:latin typeface="+mn-lt"/>
                <a:ea typeface="+mn-ea"/>
                <a:cs typeface="+mn-cs"/>
              </a:rPr>
              <a:t> </a:t>
            </a:r>
            <a:r>
              <a:rPr lang="pl-PL" sz="1200" kern="1200" baseline="0" dirty="0" err="1" smtClean="0">
                <a:solidFill>
                  <a:schemeClr val="tx1"/>
                </a:solidFill>
                <a:effectLst/>
                <a:latin typeface="+mn-lt"/>
                <a:ea typeface="+mn-ea"/>
                <a:cs typeface="+mn-cs"/>
              </a:rPr>
              <a:t>infrastructure</a:t>
            </a:r>
            <a:r>
              <a:rPr lang="pl-PL" sz="1200" kern="1200" baseline="0" dirty="0" smtClean="0">
                <a:solidFill>
                  <a:schemeClr val="tx1"/>
                </a:solidFill>
                <a:effectLst/>
                <a:latin typeface="+mn-lt"/>
                <a:ea typeface="+mn-ea"/>
                <a:cs typeface="+mn-cs"/>
              </a:rPr>
              <a:t>;</a:t>
            </a:r>
            <a:br>
              <a:rPr lang="pl-PL" sz="1200" kern="1200" baseline="0" dirty="0" smtClean="0">
                <a:solidFill>
                  <a:schemeClr val="tx1"/>
                </a:solidFill>
                <a:effectLst/>
                <a:latin typeface="+mn-lt"/>
                <a:ea typeface="+mn-ea"/>
                <a:cs typeface="+mn-cs"/>
              </a:rPr>
            </a:br>
            <a:r>
              <a:rPr lang="pl-PL" sz="1200" kern="1200" baseline="0" dirty="0" smtClean="0">
                <a:solidFill>
                  <a:schemeClr val="tx1"/>
                </a:solidFill>
                <a:effectLst/>
                <a:latin typeface="+mn-lt"/>
                <a:ea typeface="+mn-ea"/>
                <a:cs typeface="+mn-cs"/>
              </a:rPr>
              <a:t>Road lane </a:t>
            </a:r>
            <a:r>
              <a:rPr lang="pl-PL" sz="1200" kern="1200" baseline="0" dirty="0" err="1" smtClean="0">
                <a:solidFill>
                  <a:schemeClr val="tx1"/>
                </a:solidFill>
                <a:effectLst/>
                <a:latin typeface="+mn-lt"/>
                <a:ea typeface="+mn-ea"/>
                <a:cs typeface="+mn-cs"/>
              </a:rPr>
              <a:t>occupying</a:t>
            </a:r>
            <a:r>
              <a:rPr lang="pl-PL" sz="1200" kern="1200" baseline="0" dirty="0" smtClean="0">
                <a:solidFill>
                  <a:schemeClr val="tx1"/>
                </a:solidFill>
                <a:effectLst/>
                <a:latin typeface="+mn-lt"/>
                <a:ea typeface="+mn-ea"/>
                <a:cs typeface="+mn-cs"/>
              </a:rPr>
              <a:t> </a:t>
            </a:r>
            <a:r>
              <a:rPr lang="pl-PL" sz="1200" kern="1200" baseline="0" dirty="0" err="1" smtClean="0">
                <a:solidFill>
                  <a:schemeClr val="tx1"/>
                </a:solidFill>
                <a:effectLst/>
                <a:latin typeface="+mn-lt"/>
                <a:ea typeface="+mn-ea"/>
                <a:cs typeface="+mn-cs"/>
              </a:rPr>
              <a:t>fees</a:t>
            </a:r>
            <a:r>
              <a:rPr lang="pl-PL" sz="1200" kern="1200" baseline="0" dirty="0" smtClean="0">
                <a:solidFill>
                  <a:schemeClr val="tx1"/>
                </a:solidFill>
                <a:effectLst/>
                <a:latin typeface="+mn-lt"/>
                <a:ea typeface="+mn-ea"/>
                <a:cs typeface="+mn-cs"/>
              </a:rPr>
              <a:t>;</a:t>
            </a:r>
            <a:endParaRPr lang="pl-PL"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STAKEHOLDERS – Obligated to forward</a:t>
            </a:r>
            <a:r>
              <a:rPr lang="en-US" sz="1200" kern="1200" dirty="0" smtClean="0">
                <a:solidFill>
                  <a:schemeClr val="tx1"/>
                </a:solidFill>
                <a:effectLst/>
                <a:latin typeface="+mn-lt"/>
                <a:ea typeface="+mn-ea"/>
                <a:cs typeface="+mn-cs"/>
              </a:rPr>
              <a:t> the President of UKE of data on telecommunications infrastructure are:</a:t>
            </a:r>
            <a:endParaRPr lang="pl-PL"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telecommunications </a:t>
            </a:r>
            <a:r>
              <a:rPr lang="pl-PL" sz="1200" kern="1200" dirty="0" err="1" smtClean="0">
                <a:solidFill>
                  <a:schemeClr val="tx1"/>
                </a:solidFill>
                <a:effectLst/>
                <a:latin typeface="+mn-lt"/>
                <a:ea typeface="+mn-ea"/>
                <a:cs typeface="+mn-cs"/>
              </a:rPr>
              <a:t>enterprise</a:t>
            </a:r>
            <a:r>
              <a:rPr lang="en-US" sz="1200" kern="1200" dirty="0" smtClean="0">
                <a:solidFill>
                  <a:schemeClr val="tx1"/>
                </a:solidFill>
                <a:effectLst/>
                <a:latin typeface="+mn-lt"/>
                <a:ea typeface="+mn-ea"/>
                <a:cs typeface="+mn-cs"/>
              </a:rPr>
              <a:t>s,</a:t>
            </a:r>
            <a:endParaRPr lang="pl-PL"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local government units,</a:t>
            </a:r>
            <a:endParaRPr lang="pl-PL" sz="1200" kern="1200" dirty="0" smtClean="0">
              <a:solidFill>
                <a:schemeClr val="tx1"/>
              </a:solidFill>
              <a:effectLst/>
              <a:latin typeface="+mn-lt"/>
              <a:ea typeface="+mn-ea"/>
              <a:cs typeface="+mn-cs"/>
            </a:endParaRPr>
          </a:p>
          <a:p>
            <a:pPr lvl="0"/>
            <a:r>
              <a:rPr lang="pl-PL" sz="1200" kern="1200" dirty="0" err="1" smtClean="0">
                <a:solidFill>
                  <a:schemeClr val="tx1"/>
                </a:solidFill>
                <a:effectLst/>
                <a:latin typeface="+mn-lt"/>
                <a:ea typeface="+mn-ea"/>
                <a:cs typeface="+mn-cs"/>
              </a:rPr>
              <a:t>State</a:t>
            </a:r>
            <a:r>
              <a:rPr lang="pl-PL" sz="1200" kern="1200" baseline="0" dirty="0" smtClean="0">
                <a:solidFill>
                  <a:schemeClr val="tx1"/>
                </a:solidFill>
                <a:effectLst/>
                <a:latin typeface="+mn-lt"/>
                <a:ea typeface="+mn-ea"/>
                <a:cs typeface="+mn-cs"/>
              </a:rPr>
              <a:t> </a:t>
            </a:r>
            <a:r>
              <a:rPr lang="pl-PL" sz="1200" kern="1200" baseline="0" dirty="0" err="1" smtClean="0">
                <a:solidFill>
                  <a:schemeClr val="tx1"/>
                </a:solidFill>
                <a:effectLst/>
                <a:latin typeface="+mn-lt"/>
                <a:ea typeface="+mn-ea"/>
                <a:cs typeface="+mn-cs"/>
              </a:rPr>
              <a:t>units</a:t>
            </a:r>
            <a:r>
              <a:rPr lang="en-US" sz="1200" kern="1200" dirty="0" smtClean="0">
                <a:solidFill>
                  <a:schemeClr val="tx1"/>
                </a:solidFill>
                <a:effectLst/>
                <a:latin typeface="+mn-lt"/>
                <a:ea typeface="+mn-ea"/>
                <a:cs typeface="+mn-cs"/>
              </a:rPr>
              <a:t>;</a:t>
            </a:r>
            <a:endParaRPr lang="pl-PL"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mentioned article precise </a:t>
            </a:r>
            <a:r>
              <a:rPr lang="en-US" sz="1200" b="1" kern="1200" dirty="0" smtClean="0">
                <a:solidFill>
                  <a:schemeClr val="tx1"/>
                </a:solidFill>
                <a:effectLst/>
                <a:latin typeface="+mn-lt"/>
                <a:ea typeface="+mn-ea"/>
                <a:cs typeface="+mn-cs"/>
              </a:rPr>
              <a:t>frequency</a:t>
            </a:r>
            <a:r>
              <a:rPr lang="en-US" sz="1200" kern="1200" dirty="0" smtClean="0">
                <a:solidFill>
                  <a:schemeClr val="tx1"/>
                </a:solidFill>
                <a:effectLst/>
                <a:latin typeface="+mn-lt"/>
                <a:ea typeface="+mn-ea"/>
                <a:cs typeface="+mn-cs"/>
              </a:rPr>
              <a:t> of collection of inventory data, which is being done </a:t>
            </a:r>
            <a:r>
              <a:rPr lang="pl-PL" sz="1200" kern="1200" dirty="0" err="1" smtClean="0">
                <a:solidFill>
                  <a:schemeClr val="tx1"/>
                </a:solidFill>
                <a:effectLst/>
                <a:latin typeface="+mn-lt"/>
                <a:ea typeface="+mn-ea"/>
                <a:cs typeface="+mn-cs"/>
              </a:rPr>
              <a:t>twi</a:t>
            </a:r>
            <a:r>
              <a:rPr lang="en-US" sz="1200" kern="1200" dirty="0" err="1" smtClean="0">
                <a:solidFill>
                  <a:schemeClr val="tx1"/>
                </a:solidFill>
                <a:effectLst/>
                <a:latin typeface="+mn-lt"/>
                <a:ea typeface="+mn-ea"/>
                <a:cs typeface="+mn-cs"/>
              </a:rPr>
              <a:t>ce</a:t>
            </a:r>
            <a:r>
              <a:rPr lang="en-US" sz="1200" kern="1200" dirty="0" smtClean="0">
                <a:solidFill>
                  <a:schemeClr val="tx1"/>
                </a:solidFill>
                <a:effectLst/>
                <a:latin typeface="+mn-lt"/>
                <a:ea typeface="+mn-ea"/>
                <a:cs typeface="+mn-cs"/>
              </a:rPr>
              <a:t> a year.</a:t>
            </a:r>
            <a:r>
              <a:rPr lang="en-GB" sz="1200" kern="1200" dirty="0" smtClean="0">
                <a:solidFill>
                  <a:schemeClr val="tx1"/>
                </a:solidFill>
                <a:effectLst/>
                <a:latin typeface="+mn-lt"/>
                <a:ea typeface="+mn-ea"/>
                <a:cs typeface="+mn-cs"/>
              </a:rPr>
              <a:t> To the 31 March</a:t>
            </a:r>
            <a:r>
              <a:rPr lang="pl-PL" sz="1200" kern="1200" dirty="0" smtClean="0">
                <a:solidFill>
                  <a:schemeClr val="tx1"/>
                </a:solidFill>
                <a:effectLst/>
                <a:latin typeface="+mn-lt"/>
                <a:ea typeface="+mn-ea"/>
                <a:cs typeface="+mn-cs"/>
              </a:rPr>
              <a:t> and 31 August</a:t>
            </a:r>
            <a:r>
              <a:rPr lang="en-GB" sz="1200" kern="1200" dirty="0" smtClean="0">
                <a:solidFill>
                  <a:schemeClr val="tx1"/>
                </a:solidFill>
                <a:effectLst/>
                <a:latin typeface="+mn-lt"/>
                <a:ea typeface="+mn-ea"/>
                <a:cs typeface="+mn-cs"/>
              </a:rPr>
              <a:t> all telecommunication companies, local government entities, and </a:t>
            </a:r>
            <a:r>
              <a:rPr lang="pl-PL" sz="1200" kern="1200" dirty="0" err="1" smtClean="0">
                <a:solidFill>
                  <a:schemeClr val="tx1"/>
                </a:solidFill>
                <a:effectLst/>
                <a:latin typeface="+mn-lt"/>
                <a:ea typeface="+mn-ea"/>
                <a:cs typeface="+mn-cs"/>
              </a:rPr>
              <a:t>state</a:t>
            </a:r>
            <a:r>
              <a:rPr lang="pl-PL" sz="1200" kern="1200" dirty="0" smtClean="0">
                <a:solidFill>
                  <a:schemeClr val="tx1"/>
                </a:solidFill>
                <a:effectLst/>
                <a:latin typeface="+mn-lt"/>
                <a:ea typeface="+mn-ea"/>
                <a:cs typeface="+mn-cs"/>
              </a:rPr>
              <a:t> </a:t>
            </a:r>
            <a:r>
              <a:rPr lang="pl-PL" sz="1200" kern="1200" dirty="0" err="1" smtClean="0">
                <a:solidFill>
                  <a:schemeClr val="tx1"/>
                </a:solidFill>
                <a:effectLst/>
                <a:latin typeface="+mn-lt"/>
                <a:ea typeface="+mn-ea"/>
                <a:cs typeface="+mn-cs"/>
              </a:rPr>
              <a:t>units</a:t>
            </a:r>
            <a:r>
              <a:rPr lang="en-GB" sz="1200" kern="1200" dirty="0" smtClean="0">
                <a:solidFill>
                  <a:schemeClr val="tx1"/>
                </a:solidFill>
                <a:effectLst/>
                <a:latin typeface="+mn-lt"/>
                <a:ea typeface="+mn-ea"/>
                <a:cs typeface="+mn-cs"/>
              </a:rPr>
              <a:t> are obliged to send UKE reports in the framework of the </a:t>
            </a:r>
            <a:r>
              <a:rPr lang="pl-PL" sz="1200" kern="1200" dirty="0" smtClean="0">
                <a:solidFill>
                  <a:schemeClr val="tx1"/>
                </a:solidFill>
                <a:effectLst/>
                <a:latin typeface="+mn-lt"/>
                <a:ea typeface="+mn-ea"/>
                <a:cs typeface="+mn-cs"/>
              </a:rPr>
              <a:t>Single</a:t>
            </a:r>
            <a:r>
              <a:rPr lang="pl-PL" sz="1200" kern="1200" baseline="0" dirty="0" smtClean="0">
                <a:solidFill>
                  <a:schemeClr val="tx1"/>
                </a:solidFill>
                <a:effectLst/>
                <a:latin typeface="+mn-lt"/>
                <a:ea typeface="+mn-ea"/>
                <a:cs typeface="+mn-cs"/>
              </a:rPr>
              <a:t> Information Point</a:t>
            </a:r>
            <a:r>
              <a:rPr lang="en-US" sz="1200" kern="1200" dirty="0" smtClean="0">
                <a:solidFill>
                  <a:schemeClr val="tx1"/>
                </a:solidFill>
                <a:effectLst/>
                <a:latin typeface="+mn-lt"/>
                <a:ea typeface="+mn-ea"/>
                <a:cs typeface="+mn-cs"/>
              </a:rPr>
              <a:t>.</a:t>
            </a:r>
            <a:endParaRPr lang="pl-PL" dirty="0"/>
          </a:p>
        </p:txBody>
      </p:sp>
      <p:sp>
        <p:nvSpPr>
          <p:cNvPr id="4" name="Symbol zastępczy numeru slajd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8A3A8-05C2-43C4-BFD8-508DBBF60F42}" type="slidenum">
              <a:rPr kumimoji="0" lang="pl-P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pl-P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079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smtClean="0"/>
              <a:t>Kliknij, aby edytować styl</a:t>
            </a:r>
            <a:endParaRPr lang="pl-PL"/>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5EDCF3A2-890B-4634-968B-518F57551FFC}" type="datetimeFigureOut">
              <a:rPr lang="pl-PL" smtClean="0"/>
              <a:t>24.03.2025</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05051275-2CBA-4800-BB84-2DBF6FC27D42}" type="slidenum">
              <a:rPr lang="pl-PL" smtClean="0"/>
              <a:t>‹#›</a:t>
            </a:fld>
            <a:endParaRPr lang="pl-PL"/>
          </a:p>
        </p:txBody>
      </p:sp>
    </p:spTree>
    <p:extLst>
      <p:ext uri="{BB962C8B-B14F-4D97-AF65-F5344CB8AC3E}">
        <p14:creationId xmlns:p14="http://schemas.microsoft.com/office/powerpoint/2010/main" val="1158958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5EDCF3A2-890B-4634-968B-518F57551FFC}" type="datetimeFigureOut">
              <a:rPr lang="pl-PL" smtClean="0"/>
              <a:t>24.03.2025</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05051275-2CBA-4800-BB84-2DBF6FC27D42}" type="slidenum">
              <a:rPr lang="pl-PL" smtClean="0"/>
              <a:t>‹#›</a:t>
            </a:fld>
            <a:endParaRPr lang="pl-PL"/>
          </a:p>
        </p:txBody>
      </p:sp>
    </p:spTree>
    <p:extLst>
      <p:ext uri="{BB962C8B-B14F-4D97-AF65-F5344CB8AC3E}">
        <p14:creationId xmlns:p14="http://schemas.microsoft.com/office/powerpoint/2010/main" val="3540320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5EDCF3A2-890B-4634-968B-518F57551FFC}" type="datetimeFigureOut">
              <a:rPr lang="pl-PL" smtClean="0"/>
              <a:t>24.03.2025</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05051275-2CBA-4800-BB84-2DBF6FC27D42}" type="slidenum">
              <a:rPr lang="pl-PL" smtClean="0"/>
              <a:t>‹#›</a:t>
            </a:fld>
            <a:endParaRPr lang="pl-PL"/>
          </a:p>
        </p:txBody>
      </p:sp>
    </p:spTree>
    <p:extLst>
      <p:ext uri="{BB962C8B-B14F-4D97-AF65-F5344CB8AC3E}">
        <p14:creationId xmlns:p14="http://schemas.microsoft.com/office/powerpoint/2010/main" val="1459007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5EDCF3A2-890B-4634-968B-518F57551FFC}" type="datetimeFigureOut">
              <a:rPr lang="pl-PL" smtClean="0"/>
              <a:t>24.03.2025</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05051275-2CBA-4800-BB84-2DBF6FC27D42}" type="slidenum">
              <a:rPr lang="pl-PL" smtClean="0"/>
              <a:t>‹#›</a:t>
            </a:fld>
            <a:endParaRPr lang="pl-PL"/>
          </a:p>
        </p:txBody>
      </p:sp>
    </p:spTree>
    <p:extLst>
      <p:ext uri="{BB962C8B-B14F-4D97-AF65-F5344CB8AC3E}">
        <p14:creationId xmlns:p14="http://schemas.microsoft.com/office/powerpoint/2010/main" val="11569695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smtClean="0"/>
              <a:t>Kliknij, aby edytować styl</a:t>
            </a:r>
            <a:endParaRPr lang="pl-PL"/>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smtClean="0"/>
              <a:t>Edytuj style wzorca tekstu</a:t>
            </a:r>
          </a:p>
        </p:txBody>
      </p:sp>
      <p:sp>
        <p:nvSpPr>
          <p:cNvPr id="4" name="Symbol zastępczy daty 3"/>
          <p:cNvSpPr>
            <a:spLocks noGrp="1"/>
          </p:cNvSpPr>
          <p:nvPr>
            <p:ph type="dt" sz="half" idx="10"/>
          </p:nvPr>
        </p:nvSpPr>
        <p:spPr/>
        <p:txBody>
          <a:bodyPr/>
          <a:lstStyle/>
          <a:p>
            <a:fld id="{5EDCF3A2-890B-4634-968B-518F57551FFC}" type="datetimeFigureOut">
              <a:rPr lang="pl-PL" smtClean="0"/>
              <a:t>24.03.2025</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05051275-2CBA-4800-BB84-2DBF6FC27D42}" type="slidenum">
              <a:rPr lang="pl-PL" smtClean="0"/>
              <a:t>‹#›</a:t>
            </a:fld>
            <a:endParaRPr lang="pl-PL"/>
          </a:p>
        </p:txBody>
      </p:sp>
    </p:spTree>
    <p:extLst>
      <p:ext uri="{BB962C8B-B14F-4D97-AF65-F5344CB8AC3E}">
        <p14:creationId xmlns:p14="http://schemas.microsoft.com/office/powerpoint/2010/main" val="3020476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838200" y="1825625"/>
            <a:ext cx="5181600" cy="4351338"/>
          </a:xfrm>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6172200" y="1825625"/>
            <a:ext cx="5181600" cy="4351338"/>
          </a:xfrm>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5EDCF3A2-890B-4634-968B-518F57551FFC}" type="datetimeFigureOut">
              <a:rPr lang="pl-PL" smtClean="0"/>
              <a:t>24.03.2025</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05051275-2CBA-4800-BB84-2DBF6FC27D42}" type="slidenum">
              <a:rPr lang="pl-PL" smtClean="0"/>
              <a:t>‹#›</a:t>
            </a:fld>
            <a:endParaRPr lang="pl-PL"/>
          </a:p>
        </p:txBody>
      </p:sp>
    </p:spTree>
    <p:extLst>
      <p:ext uri="{BB962C8B-B14F-4D97-AF65-F5344CB8AC3E}">
        <p14:creationId xmlns:p14="http://schemas.microsoft.com/office/powerpoint/2010/main" val="2371340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smtClean="0"/>
              <a:t>Kliknij, aby edytować styl</a:t>
            </a:r>
            <a:endParaRPr lang="pl-PL"/>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Edytuj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Edytuj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5EDCF3A2-890B-4634-968B-518F57551FFC}" type="datetimeFigureOut">
              <a:rPr lang="pl-PL" smtClean="0"/>
              <a:t>24.03.2025</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05051275-2CBA-4800-BB84-2DBF6FC27D42}" type="slidenum">
              <a:rPr lang="pl-PL" smtClean="0"/>
              <a:t>‹#›</a:t>
            </a:fld>
            <a:endParaRPr lang="pl-PL"/>
          </a:p>
        </p:txBody>
      </p:sp>
    </p:spTree>
    <p:extLst>
      <p:ext uri="{BB962C8B-B14F-4D97-AF65-F5344CB8AC3E}">
        <p14:creationId xmlns:p14="http://schemas.microsoft.com/office/powerpoint/2010/main" val="24841682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5EDCF3A2-890B-4634-968B-518F57551FFC}" type="datetimeFigureOut">
              <a:rPr lang="pl-PL" smtClean="0"/>
              <a:t>24.03.2025</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05051275-2CBA-4800-BB84-2DBF6FC27D42}" type="slidenum">
              <a:rPr lang="pl-PL" smtClean="0"/>
              <a:t>‹#›</a:t>
            </a:fld>
            <a:endParaRPr lang="pl-PL"/>
          </a:p>
        </p:txBody>
      </p:sp>
    </p:spTree>
    <p:extLst>
      <p:ext uri="{BB962C8B-B14F-4D97-AF65-F5344CB8AC3E}">
        <p14:creationId xmlns:p14="http://schemas.microsoft.com/office/powerpoint/2010/main" val="2674939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5EDCF3A2-890B-4634-968B-518F57551FFC}" type="datetimeFigureOut">
              <a:rPr lang="pl-PL" smtClean="0"/>
              <a:t>24.03.2025</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05051275-2CBA-4800-BB84-2DBF6FC27D42}" type="slidenum">
              <a:rPr lang="pl-PL" smtClean="0"/>
              <a:t>‹#›</a:t>
            </a:fld>
            <a:endParaRPr lang="pl-PL"/>
          </a:p>
        </p:txBody>
      </p:sp>
    </p:spTree>
    <p:extLst>
      <p:ext uri="{BB962C8B-B14F-4D97-AF65-F5344CB8AC3E}">
        <p14:creationId xmlns:p14="http://schemas.microsoft.com/office/powerpoint/2010/main" val="639116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Edytuj style wzorca tekstu</a:t>
            </a:r>
          </a:p>
        </p:txBody>
      </p:sp>
      <p:sp>
        <p:nvSpPr>
          <p:cNvPr id="5" name="Symbol zastępczy daty 4"/>
          <p:cNvSpPr>
            <a:spLocks noGrp="1"/>
          </p:cNvSpPr>
          <p:nvPr>
            <p:ph type="dt" sz="half" idx="10"/>
          </p:nvPr>
        </p:nvSpPr>
        <p:spPr/>
        <p:txBody>
          <a:bodyPr/>
          <a:lstStyle/>
          <a:p>
            <a:fld id="{5EDCF3A2-890B-4634-968B-518F57551FFC}" type="datetimeFigureOut">
              <a:rPr lang="pl-PL" smtClean="0"/>
              <a:t>24.03.2025</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05051275-2CBA-4800-BB84-2DBF6FC27D42}" type="slidenum">
              <a:rPr lang="pl-PL" smtClean="0"/>
              <a:t>‹#›</a:t>
            </a:fld>
            <a:endParaRPr lang="pl-PL"/>
          </a:p>
        </p:txBody>
      </p:sp>
    </p:spTree>
    <p:extLst>
      <p:ext uri="{BB962C8B-B14F-4D97-AF65-F5344CB8AC3E}">
        <p14:creationId xmlns:p14="http://schemas.microsoft.com/office/powerpoint/2010/main" val="3482230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Edytuj style wzorca tekstu</a:t>
            </a:r>
          </a:p>
        </p:txBody>
      </p:sp>
      <p:sp>
        <p:nvSpPr>
          <p:cNvPr id="5" name="Symbol zastępczy daty 4"/>
          <p:cNvSpPr>
            <a:spLocks noGrp="1"/>
          </p:cNvSpPr>
          <p:nvPr>
            <p:ph type="dt" sz="half" idx="10"/>
          </p:nvPr>
        </p:nvSpPr>
        <p:spPr/>
        <p:txBody>
          <a:bodyPr/>
          <a:lstStyle/>
          <a:p>
            <a:fld id="{5EDCF3A2-890B-4634-968B-518F57551FFC}" type="datetimeFigureOut">
              <a:rPr lang="pl-PL" smtClean="0"/>
              <a:t>24.03.2025</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05051275-2CBA-4800-BB84-2DBF6FC27D42}" type="slidenum">
              <a:rPr lang="pl-PL" smtClean="0"/>
              <a:t>‹#›</a:t>
            </a:fld>
            <a:endParaRPr lang="pl-PL"/>
          </a:p>
        </p:txBody>
      </p:sp>
    </p:spTree>
    <p:extLst>
      <p:ext uri="{BB962C8B-B14F-4D97-AF65-F5344CB8AC3E}">
        <p14:creationId xmlns:p14="http://schemas.microsoft.com/office/powerpoint/2010/main" val="12476366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DCF3A2-890B-4634-968B-518F57551FFC}" type="datetimeFigureOut">
              <a:rPr lang="pl-PL" smtClean="0"/>
              <a:t>24.03.2025</a:t>
            </a:fld>
            <a:endParaRPr lang="pl-PL"/>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051275-2CBA-4800-BB84-2DBF6FC27D42}" type="slidenum">
              <a:rPr lang="pl-PL" smtClean="0"/>
              <a:t>‹#›</a:t>
            </a:fld>
            <a:endParaRPr lang="pl-PL"/>
          </a:p>
        </p:txBody>
      </p:sp>
    </p:spTree>
    <p:extLst>
      <p:ext uri="{BB962C8B-B14F-4D97-AF65-F5344CB8AC3E}">
        <p14:creationId xmlns:p14="http://schemas.microsoft.com/office/powerpoint/2010/main" val="15991981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hyperlink" Target="https://rejestry.uke.gov.pl/" TargetMode="External"/><Relationship Id="rId5" Type="http://schemas.openxmlformats.org/officeDocument/2006/relationships/hyperlink" Target="https://pue.uke.gov.pl/" TargetMode="Externa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hyperlink" Target="https://pit.uke.gov.pl/pl-pl/strona-glowna/"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hyperlink" Target="https://inteli.uke.gov.pl/"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Prostokąt 8"/>
          <p:cNvSpPr/>
          <p:nvPr/>
        </p:nvSpPr>
        <p:spPr>
          <a:xfrm>
            <a:off x="0" y="0"/>
            <a:ext cx="6096000" cy="6858000"/>
          </a:xfrm>
          <a:prstGeom prst="rect">
            <a:avLst/>
          </a:prstGeom>
          <a:blipFill dpi="0" rotWithShape="1">
            <a:blip r:embed="rId3"/>
            <a:srcRect/>
            <a:tile tx="-5080000" ty="0" sx="81000" sy="81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pole tekstowe 9"/>
          <p:cNvSpPr txBox="1"/>
          <p:nvPr/>
        </p:nvSpPr>
        <p:spPr>
          <a:xfrm>
            <a:off x="6182263" y="3290546"/>
            <a:ext cx="5903345" cy="1323439"/>
          </a:xfrm>
          <a:prstGeom prst="rect">
            <a:avLst/>
          </a:prstGeom>
          <a:noFill/>
        </p:spPr>
        <p:txBody>
          <a:bodyPr wrap="square" rtlCol="0">
            <a:spAutoFit/>
          </a:bodyPr>
          <a:lstStyle/>
          <a:p>
            <a:r>
              <a:rPr lang="pl-PL" sz="4000" b="1" dirty="0" smtClean="0">
                <a:solidFill>
                  <a:srgbClr val="17337A"/>
                </a:solidFill>
              </a:rPr>
              <a:t>Broadband </a:t>
            </a:r>
            <a:r>
              <a:rPr lang="pl-PL" sz="4000" b="1" dirty="0">
                <a:solidFill>
                  <a:srgbClr val="17337A"/>
                </a:solidFill>
              </a:rPr>
              <a:t>i</a:t>
            </a:r>
            <a:r>
              <a:rPr lang="en-US" sz="4000" b="1" dirty="0" err="1" smtClean="0">
                <a:solidFill>
                  <a:srgbClr val="17337A"/>
                </a:solidFill>
              </a:rPr>
              <a:t>nfrastructure</a:t>
            </a:r>
            <a:r>
              <a:rPr lang="en-US" sz="4000" b="1" dirty="0" smtClean="0">
                <a:solidFill>
                  <a:srgbClr val="17337A"/>
                </a:solidFill>
              </a:rPr>
              <a:t> mapping in Poland</a:t>
            </a:r>
            <a:endParaRPr lang="en-US" sz="4000" b="1" dirty="0">
              <a:solidFill>
                <a:srgbClr val="17337A"/>
              </a:solidFill>
            </a:endParaRPr>
          </a:p>
        </p:txBody>
      </p:sp>
      <p:sp>
        <p:nvSpPr>
          <p:cNvPr id="5" name="pole tekstowe 4"/>
          <p:cNvSpPr txBox="1"/>
          <p:nvPr/>
        </p:nvSpPr>
        <p:spPr>
          <a:xfrm>
            <a:off x="8298609" y="4724404"/>
            <a:ext cx="3847383" cy="646331"/>
          </a:xfrm>
          <a:prstGeom prst="rect">
            <a:avLst/>
          </a:prstGeom>
          <a:noFill/>
        </p:spPr>
        <p:txBody>
          <a:bodyPr wrap="square" rtlCol="0">
            <a:spAutoFit/>
          </a:bodyPr>
          <a:lstStyle/>
          <a:p>
            <a:pPr algn="r"/>
            <a:r>
              <a:rPr lang="pl-PL" sz="1200" dirty="0" smtClean="0">
                <a:solidFill>
                  <a:srgbClr val="17337A"/>
                </a:solidFill>
                <a:latin typeface="Klavika Lt" panose="02000000000000000000" pitchFamily="50" charset="0"/>
              </a:rPr>
              <a:t>Marek Ostanek</a:t>
            </a:r>
          </a:p>
          <a:p>
            <a:pPr algn="r"/>
            <a:r>
              <a:rPr lang="pl-PL" sz="1200" dirty="0" smtClean="0">
                <a:solidFill>
                  <a:srgbClr val="17337A"/>
                </a:solidFill>
                <a:latin typeface="Klavika Lt" panose="02000000000000000000" pitchFamily="50" charset="0"/>
              </a:rPr>
              <a:t>Marcin Adamowicz</a:t>
            </a:r>
            <a:endParaRPr lang="en-US" sz="1200" dirty="0" smtClean="0">
              <a:solidFill>
                <a:srgbClr val="17337A"/>
              </a:solidFill>
              <a:latin typeface="Klavika Lt" panose="02000000000000000000" pitchFamily="50" charset="0"/>
            </a:endParaRPr>
          </a:p>
          <a:p>
            <a:pPr algn="r"/>
            <a:r>
              <a:rPr lang="en-US" sz="1200" dirty="0" smtClean="0">
                <a:solidFill>
                  <a:srgbClr val="17337A"/>
                </a:solidFill>
              </a:rPr>
              <a:t>Strategy and Analyses Department </a:t>
            </a:r>
            <a:endParaRPr lang="en-US" sz="1200" dirty="0">
              <a:solidFill>
                <a:srgbClr val="17337A"/>
              </a:solidFill>
            </a:endParaRPr>
          </a:p>
        </p:txBody>
      </p:sp>
    </p:spTree>
    <p:extLst>
      <p:ext uri="{BB962C8B-B14F-4D97-AF65-F5344CB8AC3E}">
        <p14:creationId xmlns:p14="http://schemas.microsoft.com/office/powerpoint/2010/main" val="17751678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ostokąt 6"/>
          <p:cNvSpPr/>
          <p:nvPr/>
        </p:nvSpPr>
        <p:spPr>
          <a:xfrm>
            <a:off x="0" y="6406588"/>
            <a:ext cx="12192000" cy="45141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Prostokąt 9"/>
          <p:cNvSpPr/>
          <p:nvPr/>
        </p:nvSpPr>
        <p:spPr>
          <a:xfrm>
            <a:off x="0" y="451412"/>
            <a:ext cx="465826" cy="5960963"/>
          </a:xfrm>
          <a:prstGeom prst="rect">
            <a:avLst/>
          </a:prstGeom>
          <a:solidFill>
            <a:srgbClr val="FCCE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rostokąt 10"/>
          <p:cNvSpPr/>
          <p:nvPr/>
        </p:nvSpPr>
        <p:spPr>
          <a:xfrm>
            <a:off x="0" y="0"/>
            <a:ext cx="12192000" cy="45141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ole tekstowe 4"/>
          <p:cNvSpPr txBox="1"/>
          <p:nvPr/>
        </p:nvSpPr>
        <p:spPr>
          <a:xfrm>
            <a:off x="389034" y="6497684"/>
            <a:ext cx="3329796" cy="276999"/>
          </a:xfrm>
          <a:prstGeom prst="rect">
            <a:avLst/>
          </a:prstGeom>
          <a:noFill/>
        </p:spPr>
        <p:txBody>
          <a:bodyPr wrap="square" rtlCol="0">
            <a:spAutoFit/>
          </a:bodyPr>
          <a:lstStyle/>
          <a:p>
            <a:r>
              <a:rPr lang="pl-PL" sz="1200" dirty="0" smtClean="0">
                <a:solidFill>
                  <a:srgbClr val="17337A"/>
                </a:solidFill>
              </a:rPr>
              <a:t>Źródło: UKE</a:t>
            </a:r>
            <a:endParaRPr lang="pl-PL" sz="1200" dirty="0">
              <a:solidFill>
                <a:srgbClr val="17337A"/>
              </a:solidFill>
            </a:endParaRPr>
          </a:p>
        </p:txBody>
      </p:sp>
      <p:sp>
        <p:nvSpPr>
          <p:cNvPr id="29" name="Tytuł 11"/>
          <p:cNvSpPr txBox="1">
            <a:spLocks/>
          </p:cNvSpPr>
          <p:nvPr/>
        </p:nvSpPr>
        <p:spPr>
          <a:xfrm>
            <a:off x="2384319" y="951535"/>
            <a:ext cx="7886700" cy="529118"/>
          </a:xfrm>
          <a:prstGeom prst="rect">
            <a:avLst/>
          </a:prstGeom>
          <a:noFill/>
        </p:spPr>
        <p:txBody>
          <a:bodyPr vert="horz" lIns="0" tIns="180000" rIns="91440" bIns="180000" rtlCol="0" anchor="t" anchorCtr="0">
            <a:noAutofit/>
          </a:bodyPr>
          <a:lstStyle>
            <a:lvl1pPr algn="l" defTabSz="685800" rtl="0" eaLnBrk="1" latinLnBrk="0" hangingPunct="1">
              <a:lnSpc>
                <a:spcPct val="90000"/>
              </a:lnSpc>
              <a:spcBef>
                <a:spcPct val="0"/>
              </a:spcBef>
              <a:buNone/>
              <a:defRPr lang="pl-PL" sz="2400" b="1" i="0" kern="1200" baseline="0">
                <a:solidFill>
                  <a:srgbClr val="31418D"/>
                </a:solidFill>
                <a:latin typeface="Calibri" charset="0"/>
                <a:ea typeface="Calibri" charset="0"/>
                <a:cs typeface="Calibri" charset="0"/>
              </a:defRPr>
            </a:lvl1pPr>
          </a:lstStyle>
          <a:p>
            <a:pPr lvl="0" algn="ctr">
              <a:defRPr/>
            </a:pPr>
            <a:r>
              <a:rPr lang="en-AU" sz="2800" b="0" dirty="0" smtClean="0"/>
              <a:t>Art. 29</a:t>
            </a:r>
            <a:r>
              <a:rPr lang="pl-PL" sz="2800" b="0" dirty="0" smtClean="0"/>
              <a:t>c and 29d</a:t>
            </a:r>
            <a:r>
              <a:rPr lang="en-AU" sz="2800" b="0" dirty="0" smtClean="0"/>
              <a:t> of Mega Act defines</a:t>
            </a:r>
            <a:r>
              <a:rPr lang="en-AU" sz="2000" b="0" dirty="0" smtClean="0"/>
              <a:t>:</a:t>
            </a:r>
            <a:endParaRPr lang="en-AU" sz="2000" b="0" dirty="0"/>
          </a:p>
        </p:txBody>
      </p:sp>
      <p:sp>
        <p:nvSpPr>
          <p:cNvPr id="30" name="Owal 29"/>
          <p:cNvSpPr/>
          <p:nvPr/>
        </p:nvSpPr>
        <p:spPr>
          <a:xfrm>
            <a:off x="676514" y="1849946"/>
            <a:ext cx="3460634" cy="3385497"/>
          </a:xfrm>
          <a:prstGeom prst="ellipse">
            <a:avLst/>
          </a:prstGeom>
          <a:solidFill>
            <a:srgbClr val="C7D540"/>
          </a:solidFill>
          <a:ln w="12700" cap="flat" cmpd="sng" algn="ctr">
            <a:noFill/>
            <a:prstDash val="solid"/>
            <a:miter lim="800000"/>
          </a:ln>
          <a:effectLst/>
        </p:spPr>
        <p:txBody>
          <a:bodyPr rtlCol="0" anchor="ctr"/>
          <a:lstStyle/>
          <a:p>
            <a:pPr algn="ctr"/>
            <a:endParaRPr lang="pl-PL" kern="0">
              <a:solidFill>
                <a:srgbClr val="FFFFFF"/>
              </a:solidFill>
              <a:latin typeface="Calibri" panose="020F0502020204030204"/>
            </a:endParaRPr>
          </a:p>
        </p:txBody>
      </p:sp>
      <p:sp>
        <p:nvSpPr>
          <p:cNvPr id="31" name="pole tekstowe 30"/>
          <p:cNvSpPr txBox="1"/>
          <p:nvPr/>
        </p:nvSpPr>
        <p:spPr>
          <a:xfrm>
            <a:off x="728926" y="2369462"/>
            <a:ext cx="3310785" cy="1938992"/>
          </a:xfrm>
          <a:prstGeom prst="rect">
            <a:avLst/>
          </a:prstGeom>
          <a:noFill/>
        </p:spPr>
        <p:txBody>
          <a:bodyPr wrap="square" rtlCol="0">
            <a:spAutoFit/>
          </a:bodyPr>
          <a:lstStyle/>
          <a:p>
            <a:pPr marR="0" lvl="0" indent="0" algn="ctr" fontAlgn="auto">
              <a:lnSpc>
                <a:spcPct val="100000"/>
              </a:lnSpc>
              <a:spcBef>
                <a:spcPts val="0"/>
              </a:spcBef>
              <a:spcAft>
                <a:spcPts val="0"/>
              </a:spcAft>
              <a:buClrTx/>
              <a:buSzTx/>
              <a:buFontTx/>
              <a:buNone/>
              <a:tabLst/>
              <a:defRPr/>
            </a:pPr>
            <a:r>
              <a:rPr lang="en-AU" sz="2000" b="1" kern="0" dirty="0">
                <a:solidFill>
                  <a:srgbClr val="4155BA"/>
                </a:solidFill>
              </a:rPr>
              <a:t>C</a:t>
            </a:r>
            <a:r>
              <a:rPr lang="en-AU" sz="2000" b="1" u="sng" kern="0" dirty="0">
                <a:solidFill>
                  <a:srgbClr val="4155BA"/>
                </a:solidFill>
              </a:rPr>
              <a:t>ollected data</a:t>
            </a:r>
          </a:p>
          <a:p>
            <a:pPr marR="0" lvl="0" indent="0" algn="ctr" fontAlgn="auto">
              <a:lnSpc>
                <a:spcPct val="100000"/>
              </a:lnSpc>
              <a:spcBef>
                <a:spcPts val="0"/>
              </a:spcBef>
              <a:spcAft>
                <a:spcPts val="0"/>
              </a:spcAft>
              <a:buClrTx/>
              <a:buSzTx/>
              <a:buFontTx/>
              <a:buNone/>
              <a:tabLst/>
              <a:defRPr/>
            </a:pPr>
            <a:endParaRPr lang="en-AU" sz="2000" b="1" kern="0" dirty="0">
              <a:solidFill>
                <a:srgbClr val="4155BA"/>
              </a:solidFill>
            </a:endParaRPr>
          </a:p>
          <a:p>
            <a:pPr lvl="0" algn="ctr">
              <a:defRPr/>
            </a:pPr>
            <a:r>
              <a:rPr lang="en-US" sz="2000" b="1" kern="0" dirty="0">
                <a:solidFill>
                  <a:srgbClr val="4155BA"/>
                </a:solidFill>
              </a:rPr>
              <a:t>Technological </a:t>
            </a:r>
            <a:r>
              <a:rPr lang="en-US" sz="2000" b="1" kern="0" dirty="0" smtClean="0">
                <a:solidFill>
                  <a:srgbClr val="4155BA"/>
                </a:solidFill>
              </a:rPr>
              <a:t>channels</a:t>
            </a:r>
            <a:endParaRPr lang="en-US" sz="2000" b="1" kern="0" dirty="0">
              <a:solidFill>
                <a:srgbClr val="4155BA"/>
              </a:solidFill>
            </a:endParaRPr>
          </a:p>
          <a:p>
            <a:pPr lvl="0" algn="ctr">
              <a:defRPr/>
            </a:pPr>
            <a:r>
              <a:rPr lang="en-US" sz="2000" b="1" kern="0" dirty="0">
                <a:solidFill>
                  <a:srgbClr val="4155BA"/>
                </a:solidFill>
              </a:rPr>
              <a:t>Existing and planned </a:t>
            </a:r>
          </a:p>
          <a:p>
            <a:pPr lvl="0" algn="ctr">
              <a:defRPr/>
            </a:pPr>
            <a:r>
              <a:rPr lang="en-US" sz="2000" b="1" kern="0" dirty="0">
                <a:solidFill>
                  <a:srgbClr val="4155BA"/>
                </a:solidFill>
              </a:rPr>
              <a:t>technical infrastructure</a:t>
            </a:r>
          </a:p>
          <a:p>
            <a:pPr lvl="0" algn="ctr">
              <a:defRPr/>
            </a:pPr>
            <a:r>
              <a:rPr lang="en-US" sz="2000" b="1" kern="0" dirty="0">
                <a:solidFill>
                  <a:srgbClr val="4155BA"/>
                </a:solidFill>
              </a:rPr>
              <a:t>Road lane fees</a:t>
            </a:r>
          </a:p>
        </p:txBody>
      </p:sp>
      <p:sp>
        <p:nvSpPr>
          <p:cNvPr id="32" name="Owal 31"/>
          <p:cNvSpPr/>
          <p:nvPr/>
        </p:nvSpPr>
        <p:spPr>
          <a:xfrm>
            <a:off x="4216879" y="1780636"/>
            <a:ext cx="3485428" cy="3452608"/>
          </a:xfrm>
          <a:prstGeom prst="ellipse">
            <a:avLst/>
          </a:prstGeom>
          <a:solidFill>
            <a:srgbClr val="C7D540"/>
          </a:solidFill>
          <a:ln w="12700" cap="flat" cmpd="sng" algn="ctr">
            <a:noFill/>
            <a:prstDash val="solid"/>
            <a:miter lim="800000"/>
          </a:ln>
          <a:effectLst/>
        </p:spPr>
        <p:txBody>
          <a:bodyPr rtlCol="0" anchor="ctr"/>
          <a:lstStyle/>
          <a:p>
            <a:pPr algn="ctr"/>
            <a:endParaRPr lang="pl-PL" kern="0">
              <a:solidFill>
                <a:srgbClr val="FFFFFF"/>
              </a:solidFill>
              <a:latin typeface="Calibri" panose="020F0502020204030204"/>
            </a:endParaRPr>
          </a:p>
        </p:txBody>
      </p:sp>
      <p:sp>
        <p:nvSpPr>
          <p:cNvPr id="33" name="pole tekstowe 32"/>
          <p:cNvSpPr txBox="1"/>
          <p:nvPr/>
        </p:nvSpPr>
        <p:spPr>
          <a:xfrm>
            <a:off x="4614664" y="2381082"/>
            <a:ext cx="2689857" cy="1938992"/>
          </a:xfrm>
          <a:prstGeom prst="rect">
            <a:avLst/>
          </a:prstGeom>
          <a:noFill/>
        </p:spPr>
        <p:txBody>
          <a:bodyPr wrap="square" rtlCol="0">
            <a:spAutoFit/>
          </a:bodyPr>
          <a:lstStyle/>
          <a:p>
            <a:pPr marR="0" indent="0" algn="ctr" fontAlgn="auto">
              <a:lnSpc>
                <a:spcPct val="100000"/>
              </a:lnSpc>
              <a:spcBef>
                <a:spcPts val="0"/>
              </a:spcBef>
              <a:spcAft>
                <a:spcPts val="0"/>
              </a:spcAft>
              <a:buClrTx/>
              <a:buSzTx/>
              <a:buFontTx/>
              <a:buNone/>
              <a:tabLst/>
              <a:defRPr/>
            </a:pPr>
            <a:r>
              <a:rPr lang="en-AU" sz="2000" b="1" u="sng" kern="0" dirty="0">
                <a:solidFill>
                  <a:srgbClr val="4155BA"/>
                </a:solidFill>
              </a:rPr>
              <a:t>Stakeholders</a:t>
            </a:r>
            <a:endParaRPr lang="pl-PL" sz="2000" b="1" u="sng" kern="0" dirty="0">
              <a:solidFill>
                <a:srgbClr val="4155BA"/>
              </a:solidFill>
            </a:endParaRPr>
          </a:p>
          <a:p>
            <a:pPr marR="0" indent="0" algn="ctr" fontAlgn="auto">
              <a:lnSpc>
                <a:spcPct val="100000"/>
              </a:lnSpc>
              <a:spcBef>
                <a:spcPts val="0"/>
              </a:spcBef>
              <a:spcAft>
                <a:spcPts val="0"/>
              </a:spcAft>
              <a:buClrTx/>
              <a:buSzTx/>
              <a:buFontTx/>
              <a:buNone/>
              <a:tabLst/>
              <a:defRPr/>
            </a:pPr>
            <a:endParaRPr lang="pl-PL" sz="2000" b="1" kern="0" dirty="0">
              <a:solidFill>
                <a:srgbClr val="4155BA"/>
              </a:solidFill>
            </a:endParaRPr>
          </a:p>
          <a:p>
            <a:pPr algn="ctr">
              <a:defRPr/>
            </a:pPr>
            <a:r>
              <a:rPr lang="en-AU" sz="2000" b="1" kern="0" dirty="0">
                <a:solidFill>
                  <a:srgbClr val="4155BA"/>
                </a:solidFill>
              </a:rPr>
              <a:t>Telecommunication </a:t>
            </a:r>
          </a:p>
          <a:p>
            <a:pPr algn="ctr">
              <a:defRPr/>
            </a:pPr>
            <a:r>
              <a:rPr lang="en-AU" sz="2000" b="1" kern="0" dirty="0">
                <a:solidFill>
                  <a:srgbClr val="4155BA"/>
                </a:solidFill>
              </a:rPr>
              <a:t>companies</a:t>
            </a:r>
          </a:p>
          <a:p>
            <a:pPr algn="ctr">
              <a:defRPr/>
            </a:pPr>
            <a:r>
              <a:rPr lang="en-AU" sz="2000" b="1" kern="0" dirty="0">
                <a:solidFill>
                  <a:srgbClr val="4155BA"/>
                </a:solidFill>
              </a:rPr>
              <a:t>Municipal units</a:t>
            </a:r>
          </a:p>
          <a:p>
            <a:pPr lvl="0" algn="ctr">
              <a:defRPr/>
            </a:pPr>
            <a:r>
              <a:rPr lang="en-AU" sz="2000" b="1" kern="0" dirty="0">
                <a:solidFill>
                  <a:srgbClr val="4155BA"/>
                </a:solidFill>
              </a:rPr>
              <a:t>Local government units</a:t>
            </a:r>
          </a:p>
        </p:txBody>
      </p:sp>
      <p:sp>
        <p:nvSpPr>
          <p:cNvPr id="34" name="Owal 33"/>
          <p:cNvSpPr/>
          <p:nvPr/>
        </p:nvSpPr>
        <p:spPr>
          <a:xfrm>
            <a:off x="7782038" y="1803767"/>
            <a:ext cx="3592017" cy="3406347"/>
          </a:xfrm>
          <a:prstGeom prst="ellipse">
            <a:avLst/>
          </a:prstGeom>
          <a:solidFill>
            <a:srgbClr val="C7D540"/>
          </a:solidFill>
          <a:ln w="12700" cap="flat" cmpd="sng" algn="ctr">
            <a:noFill/>
            <a:prstDash val="solid"/>
            <a:miter lim="800000"/>
          </a:ln>
          <a:effectLst/>
        </p:spPr>
        <p:txBody>
          <a:bodyPr rtlCol="0" anchor="ctr"/>
          <a:lstStyle/>
          <a:p>
            <a:pPr algn="ctr"/>
            <a:endParaRPr lang="pl-PL" kern="0">
              <a:solidFill>
                <a:srgbClr val="FFFFFF"/>
              </a:solidFill>
              <a:latin typeface="Calibri" panose="020F0502020204030204"/>
            </a:endParaRPr>
          </a:p>
        </p:txBody>
      </p:sp>
      <p:sp>
        <p:nvSpPr>
          <p:cNvPr id="35" name="pole tekstowe 34"/>
          <p:cNvSpPr txBox="1"/>
          <p:nvPr/>
        </p:nvSpPr>
        <p:spPr>
          <a:xfrm>
            <a:off x="7944508" y="2363129"/>
            <a:ext cx="3352799" cy="3170099"/>
          </a:xfrm>
          <a:prstGeom prst="rect">
            <a:avLst/>
          </a:prstGeom>
          <a:noFill/>
        </p:spPr>
        <p:txBody>
          <a:bodyPr wrap="square" rtlCol="0">
            <a:spAutoFit/>
          </a:bodyPr>
          <a:lstStyle>
            <a:defPPr>
              <a:defRPr lang="pl-PL"/>
            </a:defPPr>
            <a:lvl1pPr marR="0" lvl="0" indent="0" algn="ctr" fontAlgn="auto">
              <a:lnSpc>
                <a:spcPct val="100000"/>
              </a:lnSpc>
              <a:spcBef>
                <a:spcPts val="0"/>
              </a:spcBef>
              <a:spcAft>
                <a:spcPts val="0"/>
              </a:spcAft>
              <a:buClrTx/>
              <a:buSzTx/>
              <a:buFontTx/>
              <a:buNone/>
              <a:tabLst/>
              <a:defRPr kern="0">
                <a:solidFill>
                  <a:schemeClr val="bg1"/>
                </a:solidFill>
              </a:defRPr>
            </a:lvl1pPr>
          </a:lstStyle>
          <a:p>
            <a:pPr>
              <a:defRPr/>
            </a:pPr>
            <a:r>
              <a:rPr lang="en-AU" sz="2000" b="1" u="sng" dirty="0">
                <a:solidFill>
                  <a:srgbClr val="4155BA"/>
                </a:solidFill>
              </a:rPr>
              <a:t>Reporting frequency</a:t>
            </a:r>
          </a:p>
          <a:p>
            <a:pPr>
              <a:defRPr/>
            </a:pPr>
            <a:endParaRPr lang="en-AU" sz="2000" b="1" u="sng" dirty="0">
              <a:solidFill>
                <a:srgbClr val="4155BA"/>
              </a:solidFill>
            </a:endParaRPr>
          </a:p>
          <a:p>
            <a:pPr>
              <a:defRPr/>
            </a:pPr>
            <a:r>
              <a:rPr lang="en-AU" sz="2000" b="1" dirty="0">
                <a:solidFill>
                  <a:srgbClr val="4155BA"/>
                </a:solidFill>
              </a:rPr>
              <a:t>up-to-date </a:t>
            </a:r>
            <a:r>
              <a:rPr lang="pl-PL" sz="2000" dirty="0" smtClean="0">
                <a:solidFill>
                  <a:srgbClr val="4155BA"/>
                </a:solidFill>
              </a:rPr>
              <a:t>for</a:t>
            </a:r>
            <a:r>
              <a:rPr lang="en-AU" sz="2000" dirty="0" smtClean="0">
                <a:solidFill>
                  <a:srgbClr val="4155BA"/>
                </a:solidFill>
              </a:rPr>
              <a:t> </a:t>
            </a:r>
            <a:r>
              <a:rPr lang="en-AU" sz="2000" dirty="0">
                <a:solidFill>
                  <a:srgbClr val="4155BA"/>
                </a:solidFill>
              </a:rPr>
              <a:t>technological </a:t>
            </a:r>
            <a:r>
              <a:rPr lang="en-AU" sz="2000" dirty="0" smtClean="0">
                <a:solidFill>
                  <a:srgbClr val="4155BA"/>
                </a:solidFill>
              </a:rPr>
              <a:t>channels</a:t>
            </a:r>
            <a:r>
              <a:rPr lang="pl-PL" sz="2000" dirty="0">
                <a:solidFill>
                  <a:srgbClr val="4155BA"/>
                </a:solidFill>
              </a:rPr>
              <a:t> </a:t>
            </a:r>
            <a:r>
              <a:rPr lang="pl-PL" sz="2000" dirty="0" smtClean="0">
                <a:solidFill>
                  <a:srgbClr val="4155BA"/>
                </a:solidFill>
              </a:rPr>
              <a:t>and </a:t>
            </a:r>
            <a:r>
              <a:rPr lang="en-US" sz="2000" dirty="0">
                <a:solidFill>
                  <a:srgbClr val="4155BA"/>
                </a:solidFill>
              </a:rPr>
              <a:t>Road lane </a:t>
            </a:r>
            <a:r>
              <a:rPr lang="en-US" sz="2000" dirty="0" smtClean="0">
                <a:solidFill>
                  <a:srgbClr val="4155BA"/>
                </a:solidFill>
              </a:rPr>
              <a:t>fees</a:t>
            </a:r>
            <a:endParaRPr lang="pl-PL" sz="2000" dirty="0">
              <a:solidFill>
                <a:srgbClr val="4155BA"/>
              </a:solidFill>
            </a:endParaRPr>
          </a:p>
          <a:p>
            <a:pPr>
              <a:defRPr/>
            </a:pPr>
            <a:r>
              <a:rPr lang="pl-PL" sz="2000" b="1" dirty="0" err="1" smtClean="0">
                <a:solidFill>
                  <a:srgbClr val="4155BA"/>
                </a:solidFill>
              </a:rPr>
              <a:t>once</a:t>
            </a:r>
            <a:r>
              <a:rPr lang="pl-PL" sz="2000" b="1" dirty="0" smtClean="0">
                <a:solidFill>
                  <a:srgbClr val="4155BA"/>
                </a:solidFill>
              </a:rPr>
              <a:t> </a:t>
            </a:r>
            <a:r>
              <a:rPr lang="pl-PL" sz="2000" b="1" dirty="0">
                <a:solidFill>
                  <a:srgbClr val="4155BA"/>
                </a:solidFill>
              </a:rPr>
              <a:t>a </a:t>
            </a:r>
            <a:r>
              <a:rPr lang="pl-PL" sz="2000" b="1" dirty="0" err="1">
                <a:solidFill>
                  <a:srgbClr val="4155BA"/>
                </a:solidFill>
              </a:rPr>
              <a:t>year</a:t>
            </a:r>
            <a:r>
              <a:rPr lang="pl-PL" sz="2000" b="1" dirty="0">
                <a:solidFill>
                  <a:srgbClr val="4155BA"/>
                </a:solidFill>
              </a:rPr>
              <a:t> </a:t>
            </a:r>
          </a:p>
          <a:p>
            <a:pPr>
              <a:defRPr/>
            </a:pPr>
            <a:r>
              <a:rPr lang="pl-PL" sz="2000" b="1" dirty="0" smtClean="0">
                <a:solidFill>
                  <a:srgbClr val="4155BA"/>
                </a:solidFill>
              </a:rPr>
              <a:t> </a:t>
            </a:r>
            <a:r>
              <a:rPr lang="pl-PL" sz="2000" dirty="0" smtClean="0">
                <a:solidFill>
                  <a:srgbClr val="4155BA"/>
                </a:solidFill>
              </a:rPr>
              <a:t>for e</a:t>
            </a:r>
            <a:r>
              <a:rPr lang="en-US" sz="2000" dirty="0" err="1" smtClean="0">
                <a:solidFill>
                  <a:srgbClr val="4155BA"/>
                </a:solidFill>
              </a:rPr>
              <a:t>xisting</a:t>
            </a:r>
            <a:r>
              <a:rPr lang="en-US" sz="2000" dirty="0" smtClean="0">
                <a:solidFill>
                  <a:srgbClr val="4155BA"/>
                </a:solidFill>
              </a:rPr>
              <a:t> </a:t>
            </a:r>
            <a:r>
              <a:rPr lang="en-US" sz="2000" dirty="0">
                <a:solidFill>
                  <a:srgbClr val="4155BA"/>
                </a:solidFill>
              </a:rPr>
              <a:t>and planned </a:t>
            </a:r>
          </a:p>
          <a:p>
            <a:pPr>
              <a:defRPr/>
            </a:pPr>
            <a:r>
              <a:rPr lang="en-US" sz="2000" dirty="0">
                <a:solidFill>
                  <a:srgbClr val="4155BA"/>
                </a:solidFill>
              </a:rPr>
              <a:t>technical infrastructure</a:t>
            </a:r>
          </a:p>
          <a:p>
            <a:pPr>
              <a:defRPr/>
            </a:pPr>
            <a:r>
              <a:rPr lang="pl-PL" sz="2000" dirty="0" smtClean="0">
                <a:solidFill>
                  <a:srgbClr val="4155BA"/>
                </a:solidFill>
              </a:rPr>
              <a:t> </a:t>
            </a:r>
            <a:endParaRPr lang="en-US" sz="2000" dirty="0">
              <a:solidFill>
                <a:srgbClr val="4155BA"/>
              </a:solidFill>
            </a:endParaRPr>
          </a:p>
          <a:p>
            <a:pPr>
              <a:defRPr/>
            </a:pPr>
            <a:endParaRPr lang="pl-PL" sz="2000" b="1" u="sng" dirty="0" smtClean="0">
              <a:solidFill>
                <a:srgbClr val="4155BA"/>
              </a:solidFill>
            </a:endParaRPr>
          </a:p>
          <a:p>
            <a:pPr>
              <a:defRPr/>
            </a:pPr>
            <a:endParaRPr lang="en-AU" sz="2000" b="1" u="sng" dirty="0">
              <a:solidFill>
                <a:srgbClr val="4155BA"/>
              </a:solidFill>
            </a:endParaRPr>
          </a:p>
        </p:txBody>
      </p:sp>
      <p:sp>
        <p:nvSpPr>
          <p:cNvPr id="27" name="pole tekstowe 26"/>
          <p:cNvSpPr txBox="1"/>
          <p:nvPr/>
        </p:nvSpPr>
        <p:spPr>
          <a:xfrm rot="16200000">
            <a:off x="-2761647" y="3259724"/>
            <a:ext cx="595517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dirty="0" smtClean="0">
                <a:solidFill>
                  <a:srgbClr val="17337A"/>
                </a:solidFill>
                <a:latin typeface="Calibri" panose="020F0502020204030204"/>
              </a:rPr>
              <a:t>Inventory of telecommunication infrastructure in Poland</a:t>
            </a:r>
            <a:endParaRPr kumimoji="0" lang="en-AU" sz="1600" b="0" i="0" u="none" strike="noStrike" kern="1200" cap="none" spc="0" normalizeH="0" baseline="0" dirty="0">
              <a:ln>
                <a:noFill/>
              </a:ln>
              <a:solidFill>
                <a:srgbClr val="17337A"/>
              </a:solidFill>
              <a:effectLst/>
              <a:uLnTx/>
              <a:uFillTx/>
              <a:latin typeface="Calibri" panose="020F0502020204030204"/>
            </a:endParaRPr>
          </a:p>
        </p:txBody>
      </p:sp>
      <p:sp>
        <p:nvSpPr>
          <p:cNvPr id="17" name="Tytuł 2"/>
          <p:cNvSpPr txBox="1">
            <a:spLocks/>
          </p:cNvSpPr>
          <p:nvPr/>
        </p:nvSpPr>
        <p:spPr>
          <a:xfrm>
            <a:off x="465826" y="454560"/>
            <a:ext cx="9609554" cy="499690"/>
          </a:xfrm>
          <a:prstGeom prst="rect">
            <a:avLst/>
          </a:prstGeom>
          <a:noFill/>
        </p:spPr>
        <p:txBody>
          <a:bodyPr vert="horz" lIns="0" tIns="180000" rIns="91440" bIns="180000" rtlCol="0" anchor="t" anchorCtr="0">
            <a:noAutofit/>
          </a:bodyPr>
          <a:lstStyle>
            <a:lvl1pPr algn="l" defTabSz="685800" rtl="0" eaLnBrk="1" latinLnBrk="0" hangingPunct="1">
              <a:lnSpc>
                <a:spcPct val="90000"/>
              </a:lnSpc>
              <a:spcBef>
                <a:spcPct val="0"/>
              </a:spcBef>
              <a:buNone/>
              <a:defRPr lang="pl-PL" sz="2400" b="1" i="0" kern="1200" baseline="0">
                <a:solidFill>
                  <a:srgbClr val="31418D"/>
                </a:solidFill>
                <a:latin typeface="Calibri" charset="0"/>
                <a:ea typeface="Calibri" charset="0"/>
                <a:cs typeface="Calibri"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AU" sz="2400" b="1" i="0" u="none" strike="noStrike" kern="1200" cap="none" spc="0" normalizeH="0" baseline="0" noProof="0" dirty="0" smtClean="0">
                <a:ln>
                  <a:noFill/>
                </a:ln>
                <a:solidFill>
                  <a:srgbClr val="31418D"/>
                </a:solidFill>
                <a:effectLst/>
                <a:uLnTx/>
                <a:uFillTx/>
                <a:latin typeface="Calibri" charset="0"/>
                <a:ea typeface="Calibri" charset="0"/>
                <a:cs typeface="Calibri" charset="0"/>
              </a:rPr>
              <a:t>Regulatory </a:t>
            </a:r>
            <a:r>
              <a:rPr kumimoji="0" lang="pl-PL" sz="2400" b="1" i="0" u="none" strike="noStrike" kern="1200" cap="none" spc="0" normalizeH="0" baseline="0" noProof="0" dirty="0" smtClean="0">
                <a:ln>
                  <a:noFill/>
                </a:ln>
                <a:solidFill>
                  <a:srgbClr val="31418D"/>
                </a:solidFill>
                <a:effectLst/>
                <a:uLnTx/>
                <a:uFillTx/>
                <a:latin typeface="Calibri" charset="0"/>
                <a:ea typeface="Calibri" charset="0"/>
                <a:cs typeface="Calibri" charset="0"/>
              </a:rPr>
              <a:t>Framework </a:t>
            </a:r>
            <a:endParaRPr kumimoji="0" lang="en-AU" sz="3200" b="1" i="0" u="none" strike="noStrike" kern="1200" cap="none" spc="0" normalizeH="0" baseline="0" noProof="0" dirty="0" smtClean="0">
              <a:ln>
                <a:noFill/>
              </a:ln>
              <a:solidFill>
                <a:srgbClr val="31418D"/>
              </a:solidFill>
              <a:effectLst/>
              <a:uLnTx/>
              <a:uFillTx/>
              <a:latin typeface="Calibri" charset="0"/>
              <a:ea typeface="Calibri" charset="0"/>
              <a:cs typeface="Calibri" charset="0"/>
            </a:endParaRPr>
          </a:p>
          <a:p>
            <a:pPr marL="0" marR="0" lvl="0" indent="0" algn="l" defTabSz="685800" rtl="0" eaLnBrk="1" fontAlgn="auto" latinLnBrk="0" hangingPunct="1">
              <a:lnSpc>
                <a:spcPct val="90000"/>
              </a:lnSpc>
              <a:spcBef>
                <a:spcPct val="0"/>
              </a:spcBef>
              <a:spcAft>
                <a:spcPts val="0"/>
              </a:spcAft>
              <a:buClrTx/>
              <a:buSzTx/>
              <a:buFontTx/>
              <a:buNone/>
              <a:tabLst/>
              <a:defRPr/>
            </a:pPr>
            <a:endParaRPr kumimoji="0" lang="en-AU" sz="2400" b="1" i="0" u="none" strike="noStrike" kern="1200" cap="none" spc="0" normalizeH="0" baseline="0" noProof="0" dirty="0">
              <a:ln>
                <a:noFill/>
              </a:ln>
              <a:solidFill>
                <a:srgbClr val="31418D"/>
              </a:solidFill>
              <a:effectLst/>
              <a:uLnTx/>
              <a:uFillTx/>
              <a:latin typeface="Calibri" charset="0"/>
              <a:ea typeface="Calibri" charset="0"/>
              <a:cs typeface="Calibri" charset="0"/>
            </a:endParaRPr>
          </a:p>
        </p:txBody>
      </p:sp>
      <p:sp>
        <p:nvSpPr>
          <p:cNvPr id="18" name="Prostokąt 17"/>
          <p:cNvSpPr/>
          <p:nvPr/>
        </p:nvSpPr>
        <p:spPr>
          <a:xfrm>
            <a:off x="152400" y="6558988"/>
            <a:ext cx="12192000" cy="45141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2375724926"/>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ostokąt 6"/>
          <p:cNvSpPr/>
          <p:nvPr/>
        </p:nvSpPr>
        <p:spPr>
          <a:xfrm>
            <a:off x="0" y="6406588"/>
            <a:ext cx="12192000" cy="45141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Prostokąt 9"/>
          <p:cNvSpPr/>
          <p:nvPr/>
        </p:nvSpPr>
        <p:spPr>
          <a:xfrm>
            <a:off x="0" y="451412"/>
            <a:ext cx="465826" cy="5960963"/>
          </a:xfrm>
          <a:prstGeom prst="rect">
            <a:avLst/>
          </a:prstGeom>
          <a:solidFill>
            <a:srgbClr val="FCCE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Prostokąt 10"/>
          <p:cNvSpPr/>
          <p:nvPr/>
        </p:nvSpPr>
        <p:spPr>
          <a:xfrm>
            <a:off x="0" y="0"/>
            <a:ext cx="12192000" cy="45141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pole tekstowe 4"/>
          <p:cNvSpPr txBox="1"/>
          <p:nvPr/>
        </p:nvSpPr>
        <p:spPr>
          <a:xfrm>
            <a:off x="389034" y="6497684"/>
            <a:ext cx="332979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0" i="0" u="none" strike="noStrike" kern="1200" cap="none" spc="0" normalizeH="0" baseline="0" noProof="0" dirty="0" smtClean="0">
                <a:ln>
                  <a:noFill/>
                </a:ln>
                <a:solidFill>
                  <a:srgbClr val="17337A"/>
                </a:solidFill>
                <a:effectLst/>
                <a:uLnTx/>
                <a:uFillTx/>
                <a:latin typeface="Calibri" panose="020F0502020204030204"/>
                <a:ea typeface="+mn-ea"/>
                <a:cs typeface="+mn-cs"/>
              </a:rPr>
              <a:t>Źródło: UKE</a:t>
            </a:r>
            <a:endParaRPr kumimoji="0" lang="pl-PL" sz="1200" b="0" i="0" u="none" strike="noStrike" kern="1200" cap="none" spc="0" normalizeH="0" baseline="0" noProof="0" dirty="0">
              <a:ln>
                <a:noFill/>
              </a:ln>
              <a:solidFill>
                <a:srgbClr val="17337A"/>
              </a:solidFill>
              <a:effectLst/>
              <a:uLnTx/>
              <a:uFillTx/>
              <a:latin typeface="Calibri" panose="020F0502020204030204"/>
              <a:ea typeface="+mn-ea"/>
              <a:cs typeface="+mn-cs"/>
            </a:endParaRPr>
          </a:p>
        </p:txBody>
      </p:sp>
      <p:sp>
        <p:nvSpPr>
          <p:cNvPr id="35" name="pole tekstowe 34"/>
          <p:cNvSpPr txBox="1"/>
          <p:nvPr/>
        </p:nvSpPr>
        <p:spPr>
          <a:xfrm>
            <a:off x="9132405" y="3942843"/>
            <a:ext cx="188595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1" i="0" u="none" strike="noStrike" kern="0" cap="none" spc="0" normalizeH="0" baseline="0" noProof="0" dirty="0" smtClean="0">
                <a:ln>
                  <a:noFill/>
                </a:ln>
                <a:solidFill>
                  <a:srgbClr val="FFFFFF"/>
                </a:solidFill>
                <a:effectLst/>
                <a:uLnTx/>
                <a:uFillTx/>
                <a:latin typeface="Calibri" panose="020F0502020204030204"/>
                <a:ea typeface="+mn-ea"/>
                <a:cs typeface="+mn-cs"/>
              </a:rPr>
              <a:t>CZĘSTOTLIWOŚĆ RAPORTOWANIA</a:t>
            </a:r>
          </a:p>
        </p:txBody>
      </p:sp>
      <p:sp>
        <p:nvSpPr>
          <p:cNvPr id="45" name="Tytuł 2"/>
          <p:cNvSpPr txBox="1">
            <a:spLocks/>
          </p:cNvSpPr>
          <p:nvPr/>
        </p:nvSpPr>
        <p:spPr>
          <a:xfrm>
            <a:off x="712427" y="693681"/>
            <a:ext cx="8010333" cy="457026"/>
          </a:xfrm>
          <a:prstGeom prst="rect">
            <a:avLst/>
          </a:prstGeom>
          <a:noFill/>
        </p:spPr>
        <p:txBody>
          <a:bodyPr vert="horz" lIns="0" tIns="180000" rIns="91440" bIns="180000" rtlCol="0" anchor="t" anchorCtr="0">
            <a:noAutofit/>
          </a:bodyPr>
          <a:lstStyle>
            <a:lvl1pPr algn="l" defTabSz="685800" rtl="0" eaLnBrk="1" latinLnBrk="0" hangingPunct="1">
              <a:lnSpc>
                <a:spcPct val="90000"/>
              </a:lnSpc>
              <a:spcBef>
                <a:spcPct val="0"/>
              </a:spcBef>
              <a:buNone/>
              <a:defRPr lang="pl-PL" sz="2400" b="1" i="0" kern="1200" baseline="0">
                <a:solidFill>
                  <a:srgbClr val="31418D"/>
                </a:solidFill>
                <a:latin typeface="Calibri" charset="0"/>
                <a:ea typeface="Calibri" charset="0"/>
                <a:cs typeface="Calibri" charset="0"/>
              </a:defRPr>
            </a:lvl1pPr>
          </a:lstStyle>
          <a:p>
            <a:pPr lvl="0">
              <a:defRPr/>
            </a:pPr>
            <a:r>
              <a:rPr lang="en-AU" dirty="0"/>
              <a:t>Regulatory institutions in Poland</a:t>
            </a:r>
            <a:endParaRPr lang="en-AU" sz="3200" dirty="0"/>
          </a:p>
        </p:txBody>
      </p:sp>
      <p:sp>
        <p:nvSpPr>
          <p:cNvPr id="2" name="pole tekstowe 1"/>
          <p:cNvSpPr txBox="1"/>
          <p:nvPr/>
        </p:nvSpPr>
        <p:spPr>
          <a:xfrm>
            <a:off x="723463" y="2098749"/>
            <a:ext cx="4866439"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dirty="0" smtClean="0">
                <a:ln>
                  <a:noFill/>
                </a:ln>
                <a:solidFill>
                  <a:prstClr val="black"/>
                </a:solidFill>
                <a:effectLst/>
                <a:uLnTx/>
                <a:uFillTx/>
                <a:latin typeface="Calibri" panose="020F0502020204030204"/>
              </a:rPr>
              <a:t>UKE monitors</a:t>
            </a:r>
            <a:r>
              <a:rPr kumimoji="0" lang="en-AU" sz="1600" b="0" i="0" u="none" strike="noStrike" kern="1200" cap="none" spc="0" normalizeH="0" dirty="0" smtClean="0">
                <a:ln>
                  <a:noFill/>
                </a:ln>
                <a:solidFill>
                  <a:prstClr val="black"/>
                </a:solidFill>
                <a:effectLst/>
                <a:uLnTx/>
                <a:uFillTx/>
                <a:latin typeface="Calibri" panose="020F0502020204030204"/>
              </a:rPr>
              <a:t> and maps mobile infrastructure as well. We collect data about the basic station number and locations as well as the coverage of mobile networks in Poland.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dirty="0" smtClean="0">
                <a:ln>
                  <a:noFill/>
                </a:ln>
                <a:solidFill>
                  <a:prstClr val="black"/>
                </a:solidFill>
                <a:effectLst/>
                <a:uLnTx/>
                <a:uFillTx/>
                <a:latin typeface="Calibri" panose="020F0502020204030204"/>
              </a:rPr>
              <a:t>There are 4 MNOs in Poland, which have the spectrum reservation and report the infrastructure to UKE as the regulator. There are also 135 MVNOs, which use the infrastructure of MNO</a:t>
            </a:r>
            <a:r>
              <a:rPr lang="en-AU" sz="1600" dirty="0" smtClean="0">
                <a:solidFill>
                  <a:prstClr val="black"/>
                </a:solidFill>
                <a:latin typeface="Calibri" panose="020F0502020204030204"/>
              </a:rPr>
              <a:t>.</a:t>
            </a:r>
            <a:endParaRPr kumimoji="0" lang="en-AU" sz="1600" b="0" i="0" u="none" strike="noStrike" kern="1200" cap="none" spc="0" normalizeH="0" baseline="0" dirty="0" smtClean="0">
              <a:ln>
                <a:noFill/>
              </a:ln>
              <a:solidFill>
                <a:prstClr val="black"/>
              </a:solidFill>
              <a:effectLst/>
              <a:uLnTx/>
              <a:uFillTx/>
              <a:latin typeface="Calibri" panose="020F0502020204030204"/>
            </a:endParaRPr>
          </a:p>
        </p:txBody>
      </p:sp>
      <p:sp>
        <p:nvSpPr>
          <p:cNvPr id="13" name="pole tekstowe 12"/>
          <p:cNvSpPr txBox="1"/>
          <p:nvPr/>
        </p:nvSpPr>
        <p:spPr>
          <a:xfrm rot="16200000">
            <a:off x="-2761647" y="3259724"/>
            <a:ext cx="595517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1600" dirty="0" smtClean="0">
                <a:solidFill>
                  <a:srgbClr val="17337A"/>
                </a:solidFill>
                <a:latin typeface="Calibri" panose="020F0502020204030204"/>
              </a:rPr>
              <a:t>Mobile </a:t>
            </a:r>
            <a:r>
              <a:rPr lang="pl-PL" sz="1600" dirty="0" err="1" smtClean="0">
                <a:solidFill>
                  <a:srgbClr val="17337A"/>
                </a:solidFill>
                <a:latin typeface="Calibri" panose="020F0502020204030204"/>
              </a:rPr>
              <a:t>infrastructure</a:t>
            </a:r>
            <a:endParaRPr kumimoji="0" lang="en-AU" sz="1600" b="0" i="0" u="none" strike="noStrike" kern="1200" cap="none" spc="0" normalizeH="0" baseline="0" dirty="0">
              <a:ln>
                <a:noFill/>
              </a:ln>
              <a:solidFill>
                <a:srgbClr val="17337A"/>
              </a:solidFill>
              <a:effectLst/>
              <a:uLnTx/>
              <a:uFillTx/>
              <a:latin typeface="Calibri" panose="020F0502020204030204"/>
            </a:endParaRPr>
          </a:p>
        </p:txBody>
      </p:sp>
      <p:pic>
        <p:nvPicPr>
          <p:cNvPr id="4" name="Obraz 3"/>
          <p:cNvPicPr>
            <a:picLocks noChangeAspect="1"/>
          </p:cNvPicPr>
          <p:nvPr/>
        </p:nvPicPr>
        <p:blipFill>
          <a:blip r:embed="rId3"/>
          <a:stretch>
            <a:fillRect/>
          </a:stretch>
        </p:blipFill>
        <p:spPr>
          <a:xfrm>
            <a:off x="5659473" y="962130"/>
            <a:ext cx="3333791" cy="3096162"/>
          </a:xfrm>
          <a:prstGeom prst="rect">
            <a:avLst/>
          </a:prstGeom>
        </p:spPr>
      </p:pic>
      <p:sp>
        <p:nvSpPr>
          <p:cNvPr id="15" name="pole tekstowe 14"/>
          <p:cNvSpPr txBox="1"/>
          <p:nvPr/>
        </p:nvSpPr>
        <p:spPr>
          <a:xfrm>
            <a:off x="6096000" y="4404486"/>
            <a:ext cx="2791146" cy="1323439"/>
          </a:xfrm>
          <a:prstGeom prst="rect">
            <a:avLst/>
          </a:prstGeom>
          <a:noFill/>
        </p:spPr>
        <p:txBody>
          <a:bodyPr wrap="square" rtlCol="0">
            <a:spAutoFit/>
          </a:bodyPr>
          <a:lstStyle/>
          <a:p>
            <a:pPr lvl="0"/>
            <a:r>
              <a:rPr lang="en-AU" sz="1600" dirty="0" smtClean="0">
                <a:solidFill>
                  <a:prstClr val="black"/>
                </a:solidFill>
                <a:latin typeface="Calibri" panose="020F0502020204030204"/>
              </a:rPr>
              <a:t>The map shows coverage of Poland by the mobile signal. The </a:t>
            </a:r>
            <a:r>
              <a:rPr lang="pl-PL" sz="1600" dirty="0" smtClean="0">
                <a:solidFill>
                  <a:prstClr val="black"/>
                </a:solidFill>
                <a:latin typeface="Calibri" panose="020F0502020204030204"/>
              </a:rPr>
              <a:t>w</a:t>
            </a:r>
            <a:r>
              <a:rPr lang="en-AU" sz="1600" dirty="0" smtClean="0">
                <a:solidFill>
                  <a:prstClr val="black"/>
                </a:solidFill>
                <a:latin typeface="Calibri" panose="020F0502020204030204"/>
              </a:rPr>
              <a:t>hole country is covered by the signal </a:t>
            </a:r>
            <a:r>
              <a:rPr lang="en-AU" sz="1600" dirty="0" smtClean="0">
                <a:solidFill>
                  <a:prstClr val="black"/>
                </a:solidFill>
              </a:rPr>
              <a:t>sufficient for devices used by consumers.</a:t>
            </a:r>
            <a:endParaRPr kumimoji="0" lang="en-AU" sz="1600" b="0" i="0" u="none" strike="noStrike" kern="1200" cap="none" spc="0" normalizeH="0" baseline="0" dirty="0" smtClean="0">
              <a:ln>
                <a:noFill/>
              </a:ln>
              <a:solidFill>
                <a:prstClr val="black"/>
              </a:solidFill>
              <a:effectLst/>
              <a:uLnTx/>
              <a:uFillTx/>
              <a:latin typeface="Calibri" panose="020F0502020204030204"/>
            </a:endParaRPr>
          </a:p>
        </p:txBody>
      </p:sp>
      <p:sp>
        <p:nvSpPr>
          <p:cNvPr id="18" name="pole tekstowe 17"/>
          <p:cNvSpPr txBox="1"/>
          <p:nvPr/>
        </p:nvSpPr>
        <p:spPr>
          <a:xfrm>
            <a:off x="9192927" y="4481430"/>
            <a:ext cx="2791146" cy="584775"/>
          </a:xfrm>
          <a:prstGeom prst="rect">
            <a:avLst/>
          </a:prstGeom>
          <a:noFill/>
        </p:spPr>
        <p:txBody>
          <a:bodyPr wrap="square" rtlCol="0">
            <a:spAutoFit/>
          </a:bodyPr>
          <a:lstStyle/>
          <a:p>
            <a:pPr lvl="0"/>
            <a:r>
              <a:rPr lang="en-AU" sz="1600" dirty="0" smtClean="0">
                <a:solidFill>
                  <a:prstClr val="black"/>
                </a:solidFill>
                <a:latin typeface="Calibri" panose="020F0502020204030204"/>
              </a:rPr>
              <a:t>The map shows the downlink speed in Poland. </a:t>
            </a:r>
            <a:endParaRPr kumimoji="0" lang="en-AU" sz="1600" b="0" i="0" u="none" strike="noStrike" kern="1200" cap="none" spc="0" normalizeH="0" baseline="0" dirty="0" smtClean="0">
              <a:ln>
                <a:noFill/>
              </a:ln>
              <a:solidFill>
                <a:prstClr val="black"/>
              </a:solidFill>
              <a:effectLst/>
              <a:uLnTx/>
              <a:uFillTx/>
              <a:latin typeface="Calibri" panose="020F0502020204030204"/>
            </a:endParaRPr>
          </a:p>
        </p:txBody>
      </p:sp>
      <p:sp>
        <p:nvSpPr>
          <p:cNvPr id="6" name="pole tekstowe 5"/>
          <p:cNvSpPr txBox="1"/>
          <p:nvPr/>
        </p:nvSpPr>
        <p:spPr>
          <a:xfrm>
            <a:off x="5756745" y="4022353"/>
            <a:ext cx="2767054" cy="276999"/>
          </a:xfrm>
          <a:prstGeom prst="rect">
            <a:avLst/>
          </a:prstGeom>
          <a:noFill/>
        </p:spPr>
        <p:txBody>
          <a:bodyPr wrap="square" rtlCol="0">
            <a:spAutoFit/>
          </a:bodyPr>
          <a:lstStyle/>
          <a:p>
            <a:r>
              <a:rPr lang="pl-PL" sz="1200" dirty="0" smtClean="0"/>
              <a:t>Source: UKE</a:t>
            </a:r>
            <a:endParaRPr lang="pl-PL" sz="1200" dirty="0"/>
          </a:p>
        </p:txBody>
      </p:sp>
      <p:sp>
        <p:nvSpPr>
          <p:cNvPr id="16" name="pole tekstowe 15"/>
          <p:cNvSpPr txBox="1"/>
          <p:nvPr/>
        </p:nvSpPr>
        <p:spPr>
          <a:xfrm>
            <a:off x="9192927" y="4024149"/>
            <a:ext cx="2767054" cy="276999"/>
          </a:xfrm>
          <a:prstGeom prst="rect">
            <a:avLst/>
          </a:prstGeom>
          <a:noFill/>
        </p:spPr>
        <p:txBody>
          <a:bodyPr wrap="square" rtlCol="0">
            <a:spAutoFit/>
          </a:bodyPr>
          <a:lstStyle/>
          <a:p>
            <a:r>
              <a:rPr lang="pl-PL" sz="1200" dirty="0" smtClean="0"/>
              <a:t>Source: UKE</a:t>
            </a:r>
            <a:endParaRPr lang="pl-PL" sz="1200" dirty="0"/>
          </a:p>
        </p:txBody>
      </p:sp>
      <p:pic>
        <p:nvPicPr>
          <p:cNvPr id="9" name="Obraz 8"/>
          <p:cNvPicPr>
            <a:picLocks noChangeAspect="1"/>
          </p:cNvPicPr>
          <p:nvPr/>
        </p:nvPicPr>
        <p:blipFill>
          <a:blip r:embed="rId4"/>
          <a:stretch>
            <a:fillRect/>
          </a:stretch>
        </p:blipFill>
        <p:spPr>
          <a:xfrm>
            <a:off x="9088209" y="943290"/>
            <a:ext cx="3000581" cy="3046261"/>
          </a:xfrm>
          <a:prstGeom prst="rect">
            <a:avLst/>
          </a:prstGeom>
        </p:spPr>
      </p:pic>
    </p:spTree>
    <p:extLst>
      <p:ext uri="{BB962C8B-B14F-4D97-AF65-F5344CB8AC3E}">
        <p14:creationId xmlns:p14="http://schemas.microsoft.com/office/powerpoint/2010/main" val="3345737851"/>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Prostokąt 6"/>
          <p:cNvSpPr/>
          <p:nvPr/>
        </p:nvSpPr>
        <p:spPr>
          <a:xfrm>
            <a:off x="0" y="6406588"/>
            <a:ext cx="12192000" cy="45141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Prostokąt 9"/>
          <p:cNvSpPr/>
          <p:nvPr/>
        </p:nvSpPr>
        <p:spPr>
          <a:xfrm>
            <a:off x="0" y="451412"/>
            <a:ext cx="465826" cy="5960963"/>
          </a:xfrm>
          <a:prstGeom prst="rect">
            <a:avLst/>
          </a:prstGeom>
          <a:solidFill>
            <a:srgbClr val="FCCE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rostokąt 10"/>
          <p:cNvSpPr/>
          <p:nvPr/>
        </p:nvSpPr>
        <p:spPr>
          <a:xfrm>
            <a:off x="0" y="0"/>
            <a:ext cx="12192000" cy="45141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ole tekstowe 4"/>
          <p:cNvSpPr txBox="1"/>
          <p:nvPr/>
        </p:nvSpPr>
        <p:spPr>
          <a:xfrm>
            <a:off x="389034" y="6497684"/>
            <a:ext cx="3329796" cy="276999"/>
          </a:xfrm>
          <a:prstGeom prst="rect">
            <a:avLst/>
          </a:prstGeom>
          <a:noFill/>
        </p:spPr>
        <p:txBody>
          <a:bodyPr wrap="square" rtlCol="0">
            <a:spAutoFit/>
          </a:bodyPr>
          <a:lstStyle/>
          <a:p>
            <a:r>
              <a:rPr lang="pl-PL" sz="1200" dirty="0" smtClean="0">
                <a:solidFill>
                  <a:srgbClr val="17337A"/>
                </a:solidFill>
              </a:rPr>
              <a:t>Źródło: UKE</a:t>
            </a:r>
            <a:endParaRPr lang="pl-PL" sz="1200" dirty="0">
              <a:solidFill>
                <a:srgbClr val="17337A"/>
              </a:solidFill>
            </a:endParaRPr>
          </a:p>
        </p:txBody>
      </p:sp>
      <p:sp>
        <p:nvSpPr>
          <p:cNvPr id="8" name="pole tekstowe 7"/>
          <p:cNvSpPr txBox="1"/>
          <p:nvPr/>
        </p:nvSpPr>
        <p:spPr>
          <a:xfrm rot="16200000">
            <a:off x="-2761647" y="3259724"/>
            <a:ext cx="5955177" cy="338554"/>
          </a:xfrm>
          <a:prstGeom prst="rect">
            <a:avLst/>
          </a:prstGeom>
          <a:noFill/>
        </p:spPr>
        <p:txBody>
          <a:bodyPr wrap="square" rtlCol="0">
            <a:spAutoFit/>
          </a:bodyPr>
          <a:lstStyle/>
          <a:p>
            <a:pPr algn="ctr"/>
            <a:r>
              <a:rPr lang="en-AU" sz="1600" dirty="0">
                <a:solidFill>
                  <a:srgbClr val="17337A"/>
                </a:solidFill>
              </a:rPr>
              <a:t>Inventory of telecommunication infrastructure in </a:t>
            </a:r>
            <a:r>
              <a:rPr lang="en-AU" sz="1600" dirty="0" smtClean="0">
                <a:solidFill>
                  <a:srgbClr val="17337A"/>
                </a:solidFill>
              </a:rPr>
              <a:t>Poland</a:t>
            </a:r>
            <a:endParaRPr lang="en-AU" sz="1600" dirty="0">
              <a:solidFill>
                <a:srgbClr val="17337A"/>
              </a:solidFill>
            </a:endParaRPr>
          </a:p>
        </p:txBody>
      </p:sp>
      <p:sp>
        <p:nvSpPr>
          <p:cNvPr id="35" name="pole tekstowe 34"/>
          <p:cNvSpPr txBox="1"/>
          <p:nvPr/>
        </p:nvSpPr>
        <p:spPr>
          <a:xfrm>
            <a:off x="9132405" y="3942843"/>
            <a:ext cx="1885951"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l-PL" b="1" i="0" u="none" strike="noStrike" kern="0" cap="none" spc="0" normalizeH="0" baseline="0" noProof="0" dirty="0" smtClean="0">
                <a:ln>
                  <a:noFill/>
                </a:ln>
                <a:solidFill>
                  <a:srgbClr val="FFFFFF"/>
                </a:solidFill>
                <a:effectLst/>
                <a:uLnTx/>
                <a:uFillTx/>
              </a:rPr>
              <a:t>CZĘSTOTLIWOŚĆ RAPORTOWANIA</a:t>
            </a:r>
          </a:p>
        </p:txBody>
      </p:sp>
      <p:sp>
        <p:nvSpPr>
          <p:cNvPr id="45" name="Tytuł 2"/>
          <p:cNvSpPr txBox="1">
            <a:spLocks/>
          </p:cNvSpPr>
          <p:nvPr/>
        </p:nvSpPr>
        <p:spPr>
          <a:xfrm>
            <a:off x="543445" y="579455"/>
            <a:ext cx="7886700" cy="334421"/>
          </a:xfrm>
          <a:prstGeom prst="rect">
            <a:avLst/>
          </a:prstGeom>
          <a:noFill/>
        </p:spPr>
        <p:txBody>
          <a:bodyPr vert="horz" lIns="0" tIns="180000" rIns="91440" bIns="180000" rtlCol="0" anchor="ctr" anchorCtr="0">
            <a:noAutofit/>
          </a:bodyPr>
          <a:lstStyle>
            <a:lvl1pPr algn="l" defTabSz="685800" rtl="0" eaLnBrk="1" latinLnBrk="0" hangingPunct="1">
              <a:lnSpc>
                <a:spcPct val="90000"/>
              </a:lnSpc>
              <a:spcBef>
                <a:spcPct val="0"/>
              </a:spcBef>
              <a:buNone/>
              <a:defRPr lang="pl-PL" sz="2400" b="1" i="0" kern="1200" baseline="0">
                <a:solidFill>
                  <a:srgbClr val="31418D"/>
                </a:solidFill>
                <a:latin typeface="Calibri" charset="0"/>
                <a:ea typeface="Calibri" charset="0"/>
                <a:cs typeface="Calibri" charset="0"/>
              </a:defRPr>
            </a:lvl1pPr>
          </a:lstStyle>
          <a:p>
            <a:pPr lvl="0">
              <a:defRPr/>
            </a:pPr>
            <a:r>
              <a:rPr lang="en-AU" dirty="0" smtClean="0"/>
              <a:t>Added Value</a:t>
            </a:r>
            <a:endParaRPr lang="en-AU" sz="3200" dirty="0"/>
          </a:p>
        </p:txBody>
      </p:sp>
      <p:sp>
        <p:nvSpPr>
          <p:cNvPr id="16" name="pole tekstowe 15"/>
          <p:cNvSpPr txBox="1"/>
          <p:nvPr/>
        </p:nvSpPr>
        <p:spPr>
          <a:xfrm>
            <a:off x="623087" y="1537485"/>
            <a:ext cx="11417862" cy="3662541"/>
          </a:xfrm>
          <a:prstGeom prst="rect">
            <a:avLst/>
          </a:prstGeom>
          <a:noFill/>
        </p:spPr>
        <p:txBody>
          <a:bodyPr wrap="square" rtlCol="0">
            <a:spAutoFit/>
          </a:bodyPr>
          <a:lstStyle/>
          <a:p>
            <a:pPr>
              <a:spcAft>
                <a:spcPts val="600"/>
              </a:spcAft>
            </a:pPr>
            <a:r>
              <a:rPr lang="en-AU" sz="1400" b="1" dirty="0" smtClean="0">
                <a:solidFill>
                  <a:srgbClr val="17337A"/>
                </a:solidFill>
              </a:rPr>
              <a:t>Current infrastructure data from across the country</a:t>
            </a:r>
            <a:endParaRPr lang="en-AU" sz="1400" dirty="0" smtClean="0">
              <a:solidFill>
                <a:srgbClr val="17337A"/>
              </a:solidFill>
            </a:endParaRPr>
          </a:p>
          <a:p>
            <a:pPr marL="285750" indent="-285750">
              <a:spcAft>
                <a:spcPts val="600"/>
              </a:spcAft>
              <a:buFont typeface="Arial" panose="020B0604020202020204" pitchFamily="34" charset="0"/>
              <a:buChar char="•"/>
            </a:pPr>
            <a:r>
              <a:rPr lang="en-AU" sz="1400" dirty="0" smtClean="0">
                <a:solidFill>
                  <a:srgbClr val="002060"/>
                </a:solidFill>
              </a:rPr>
              <a:t>Improvement and optimization the process of planning, design and construction of public telecommunications networks. Planning and optimizing is a crucial issue. Overlapping cables, fibre optical lines, especially in rural area, may be avoided. </a:t>
            </a:r>
          </a:p>
          <a:p>
            <a:pPr marL="285750" indent="-285750">
              <a:spcAft>
                <a:spcPts val="600"/>
              </a:spcAft>
              <a:buFont typeface="Arial" panose="020B0604020202020204" pitchFamily="34" charset="0"/>
              <a:buChar char="•"/>
            </a:pPr>
            <a:r>
              <a:rPr lang="en-AU" sz="1400" dirty="0" smtClean="0">
                <a:solidFill>
                  <a:srgbClr val="002060"/>
                </a:solidFill>
              </a:rPr>
              <a:t>Better allocation of state aid for investors. Planning coverage in the white spots, which can be filled with infrastructure co-financed by state/EU.</a:t>
            </a:r>
          </a:p>
          <a:p>
            <a:pPr marL="285750" indent="-285750">
              <a:spcAft>
                <a:spcPts val="600"/>
              </a:spcAft>
              <a:buFont typeface="Arial" panose="020B0604020202020204" pitchFamily="34" charset="0"/>
              <a:buChar char="•"/>
            </a:pPr>
            <a:r>
              <a:rPr lang="en-AU" sz="1400" dirty="0" smtClean="0">
                <a:solidFill>
                  <a:srgbClr val="002060"/>
                </a:solidFill>
              </a:rPr>
              <a:t>Identification of areas, attractive for commercial fibre network operators, which invest without state aid.</a:t>
            </a:r>
          </a:p>
          <a:p>
            <a:pPr marL="285750" indent="-285750">
              <a:spcAft>
                <a:spcPts val="600"/>
              </a:spcAft>
              <a:buFont typeface="Arial" panose="020B0604020202020204" pitchFamily="34" charset="0"/>
              <a:buChar char="•"/>
            </a:pPr>
            <a:r>
              <a:rPr lang="en-AU" sz="1400" dirty="0" smtClean="0">
                <a:solidFill>
                  <a:srgbClr val="002060"/>
                </a:solidFill>
              </a:rPr>
              <a:t>Possibility to assess the areas, where SMP operator has a dominant position. The market fluctuates very quickly and the dominant position on local level (municipality) may changes due to new investments.</a:t>
            </a:r>
          </a:p>
          <a:p>
            <a:pPr marL="285750" indent="-285750">
              <a:spcAft>
                <a:spcPts val="600"/>
              </a:spcAft>
              <a:buFont typeface="Arial" panose="020B0604020202020204" pitchFamily="34" charset="0"/>
              <a:buChar char="•"/>
            </a:pPr>
            <a:r>
              <a:rPr lang="en-AU" sz="1400" dirty="0" smtClean="0">
                <a:solidFill>
                  <a:srgbClr val="002060"/>
                </a:solidFill>
              </a:rPr>
              <a:t>Supporting the wholesale operators</a:t>
            </a:r>
            <a:r>
              <a:rPr lang="pl-PL" sz="1400" dirty="0" smtClean="0">
                <a:solidFill>
                  <a:srgbClr val="002060"/>
                </a:solidFill>
              </a:rPr>
              <a:t> </a:t>
            </a:r>
            <a:r>
              <a:rPr lang="en-AU" sz="1400" dirty="0" smtClean="0">
                <a:solidFill>
                  <a:srgbClr val="002060"/>
                </a:solidFill>
              </a:rPr>
              <a:t>model: one</a:t>
            </a:r>
            <a:r>
              <a:rPr lang="pl-PL" sz="1400" dirty="0" smtClean="0">
                <a:solidFill>
                  <a:srgbClr val="002060"/>
                </a:solidFill>
              </a:rPr>
              <a:t> </a:t>
            </a:r>
            <a:r>
              <a:rPr lang="pl-PL" sz="1400" dirty="0" err="1" smtClean="0">
                <a:solidFill>
                  <a:srgbClr val="002060"/>
                </a:solidFill>
              </a:rPr>
              <a:t>wholesaler</a:t>
            </a:r>
            <a:r>
              <a:rPr lang="en-AU" sz="1400" dirty="0" smtClean="0">
                <a:solidFill>
                  <a:srgbClr val="002060"/>
                </a:solidFill>
              </a:rPr>
              <a:t>-to-many retail operators.</a:t>
            </a:r>
          </a:p>
          <a:p>
            <a:pPr marL="285750" indent="-285750">
              <a:spcAft>
                <a:spcPts val="600"/>
              </a:spcAft>
              <a:buFont typeface="Arial" panose="020B0604020202020204" pitchFamily="34" charset="0"/>
              <a:buChar char="•"/>
            </a:pPr>
            <a:r>
              <a:rPr lang="en-AU" sz="1400" dirty="0" smtClean="0">
                <a:solidFill>
                  <a:srgbClr val="002060"/>
                </a:solidFill>
              </a:rPr>
              <a:t>Observing the division between the telecommunication infrastructure and services on nationwide and local level.</a:t>
            </a:r>
          </a:p>
          <a:p>
            <a:pPr>
              <a:spcAft>
                <a:spcPts val="600"/>
              </a:spcAft>
            </a:pPr>
            <a:endParaRPr lang="en-AU" sz="1400" dirty="0" smtClean="0">
              <a:solidFill>
                <a:srgbClr val="002060"/>
              </a:solidFill>
            </a:endParaRPr>
          </a:p>
          <a:p>
            <a:pPr>
              <a:spcAft>
                <a:spcPts val="600"/>
              </a:spcAft>
            </a:pPr>
            <a:r>
              <a:rPr lang="en-AU" sz="1400" b="1" dirty="0" smtClean="0">
                <a:solidFill>
                  <a:srgbClr val="002060"/>
                </a:solidFill>
              </a:rPr>
              <a:t>Interoperability on the government level</a:t>
            </a:r>
          </a:p>
          <a:p>
            <a:pPr marL="285750" indent="-285750">
              <a:spcAft>
                <a:spcPts val="600"/>
              </a:spcAft>
              <a:buFont typeface="Arial" panose="020B0604020202020204" pitchFamily="34" charset="0"/>
              <a:buChar char="•"/>
            </a:pPr>
            <a:r>
              <a:rPr lang="en-AU" sz="1400" dirty="0" smtClean="0">
                <a:solidFill>
                  <a:srgbClr val="002060"/>
                </a:solidFill>
              </a:rPr>
              <a:t>National security – information about the broadband network can be shared with the Defence Ministry</a:t>
            </a:r>
          </a:p>
          <a:p>
            <a:pPr marL="285750" indent="-285750">
              <a:spcAft>
                <a:spcPts val="600"/>
              </a:spcAft>
              <a:buFont typeface="Arial" panose="020B0604020202020204" pitchFamily="34" charset="0"/>
              <a:buChar char="•"/>
            </a:pPr>
            <a:r>
              <a:rPr lang="en-AU" sz="1400" dirty="0" smtClean="0">
                <a:solidFill>
                  <a:srgbClr val="002060"/>
                </a:solidFill>
              </a:rPr>
              <a:t>Value added for citizens: feedback about retail internet operators</a:t>
            </a:r>
          </a:p>
        </p:txBody>
      </p:sp>
    </p:spTree>
    <p:extLst>
      <p:ext uri="{BB962C8B-B14F-4D97-AF65-F5344CB8AC3E}">
        <p14:creationId xmlns:p14="http://schemas.microsoft.com/office/powerpoint/2010/main" val="2033506130"/>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Prostokąt 6"/>
          <p:cNvSpPr/>
          <p:nvPr/>
        </p:nvSpPr>
        <p:spPr>
          <a:xfrm>
            <a:off x="0" y="6406588"/>
            <a:ext cx="12192000" cy="45141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Prostokąt 9"/>
          <p:cNvSpPr/>
          <p:nvPr/>
        </p:nvSpPr>
        <p:spPr>
          <a:xfrm>
            <a:off x="0" y="451412"/>
            <a:ext cx="465826" cy="5960963"/>
          </a:xfrm>
          <a:prstGeom prst="rect">
            <a:avLst/>
          </a:prstGeom>
          <a:solidFill>
            <a:srgbClr val="FCCE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rostokąt 10"/>
          <p:cNvSpPr/>
          <p:nvPr/>
        </p:nvSpPr>
        <p:spPr>
          <a:xfrm>
            <a:off x="0" y="0"/>
            <a:ext cx="12192000" cy="45141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ole tekstowe 4"/>
          <p:cNvSpPr txBox="1"/>
          <p:nvPr/>
        </p:nvSpPr>
        <p:spPr>
          <a:xfrm>
            <a:off x="389034" y="6497684"/>
            <a:ext cx="3329796" cy="276999"/>
          </a:xfrm>
          <a:prstGeom prst="rect">
            <a:avLst/>
          </a:prstGeom>
          <a:noFill/>
        </p:spPr>
        <p:txBody>
          <a:bodyPr wrap="square" rtlCol="0">
            <a:spAutoFit/>
          </a:bodyPr>
          <a:lstStyle/>
          <a:p>
            <a:r>
              <a:rPr lang="pl-PL" sz="1200" dirty="0" smtClean="0">
                <a:solidFill>
                  <a:srgbClr val="17337A"/>
                </a:solidFill>
              </a:rPr>
              <a:t>Źródło: UKE</a:t>
            </a:r>
            <a:endParaRPr lang="pl-PL" sz="1200" dirty="0">
              <a:solidFill>
                <a:srgbClr val="17337A"/>
              </a:solidFill>
            </a:endParaRPr>
          </a:p>
        </p:txBody>
      </p:sp>
      <p:sp>
        <p:nvSpPr>
          <p:cNvPr id="8" name="pole tekstowe 7"/>
          <p:cNvSpPr txBox="1"/>
          <p:nvPr/>
        </p:nvSpPr>
        <p:spPr>
          <a:xfrm rot="16200000">
            <a:off x="-2761647" y="3259724"/>
            <a:ext cx="5955177" cy="338554"/>
          </a:xfrm>
          <a:prstGeom prst="rect">
            <a:avLst/>
          </a:prstGeom>
          <a:noFill/>
        </p:spPr>
        <p:txBody>
          <a:bodyPr wrap="square" rtlCol="0">
            <a:spAutoFit/>
          </a:bodyPr>
          <a:lstStyle/>
          <a:p>
            <a:pPr algn="ctr"/>
            <a:r>
              <a:rPr lang="en-AU" sz="1600" dirty="0">
                <a:solidFill>
                  <a:srgbClr val="17337A"/>
                </a:solidFill>
              </a:rPr>
              <a:t>Inventory of telecommunication infrastructure in </a:t>
            </a:r>
            <a:r>
              <a:rPr lang="en-AU" sz="1600" dirty="0" smtClean="0">
                <a:solidFill>
                  <a:srgbClr val="17337A"/>
                </a:solidFill>
              </a:rPr>
              <a:t>Poland</a:t>
            </a:r>
            <a:endParaRPr lang="en-AU" sz="1600" dirty="0">
              <a:solidFill>
                <a:srgbClr val="17337A"/>
              </a:solidFill>
            </a:endParaRPr>
          </a:p>
        </p:txBody>
      </p:sp>
      <p:sp>
        <p:nvSpPr>
          <p:cNvPr id="35" name="pole tekstowe 34"/>
          <p:cNvSpPr txBox="1"/>
          <p:nvPr/>
        </p:nvSpPr>
        <p:spPr>
          <a:xfrm>
            <a:off x="9132405" y="3942843"/>
            <a:ext cx="1885951"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l-PL" b="1" i="0" u="none" strike="noStrike" kern="0" cap="none" spc="0" normalizeH="0" baseline="0" noProof="0" dirty="0" smtClean="0">
                <a:ln>
                  <a:noFill/>
                </a:ln>
                <a:solidFill>
                  <a:srgbClr val="FFFFFF"/>
                </a:solidFill>
                <a:effectLst/>
                <a:uLnTx/>
                <a:uFillTx/>
              </a:rPr>
              <a:t>CZĘSTOTLIWOŚĆ RAPORTOWANIA</a:t>
            </a:r>
          </a:p>
        </p:txBody>
      </p:sp>
      <p:sp>
        <p:nvSpPr>
          <p:cNvPr id="45" name="Tytuł 2"/>
          <p:cNvSpPr txBox="1">
            <a:spLocks/>
          </p:cNvSpPr>
          <p:nvPr/>
        </p:nvSpPr>
        <p:spPr>
          <a:xfrm>
            <a:off x="543445" y="579455"/>
            <a:ext cx="7886700" cy="334421"/>
          </a:xfrm>
          <a:prstGeom prst="rect">
            <a:avLst/>
          </a:prstGeom>
          <a:noFill/>
        </p:spPr>
        <p:txBody>
          <a:bodyPr vert="horz" lIns="0" tIns="180000" rIns="91440" bIns="180000" rtlCol="0" anchor="ctr" anchorCtr="0">
            <a:noAutofit/>
          </a:bodyPr>
          <a:lstStyle>
            <a:lvl1pPr algn="l" defTabSz="685800" rtl="0" eaLnBrk="1" latinLnBrk="0" hangingPunct="1">
              <a:lnSpc>
                <a:spcPct val="90000"/>
              </a:lnSpc>
              <a:spcBef>
                <a:spcPct val="0"/>
              </a:spcBef>
              <a:buNone/>
              <a:defRPr lang="pl-PL" sz="2400" b="1" i="0" kern="1200" baseline="0">
                <a:solidFill>
                  <a:srgbClr val="31418D"/>
                </a:solidFill>
                <a:latin typeface="Calibri" charset="0"/>
                <a:ea typeface="Calibri" charset="0"/>
                <a:cs typeface="Calibri" charset="0"/>
              </a:defRPr>
            </a:lvl1pPr>
          </a:lstStyle>
          <a:p>
            <a:pPr lvl="0">
              <a:defRPr/>
            </a:pPr>
            <a:r>
              <a:rPr lang="en-AU" dirty="0" smtClean="0"/>
              <a:t>Benefits and challenges</a:t>
            </a:r>
            <a:endParaRPr lang="en-AU" sz="3200" dirty="0"/>
          </a:p>
        </p:txBody>
      </p:sp>
      <p:sp>
        <p:nvSpPr>
          <p:cNvPr id="16" name="pole tekstowe 15"/>
          <p:cNvSpPr txBox="1"/>
          <p:nvPr/>
        </p:nvSpPr>
        <p:spPr>
          <a:xfrm>
            <a:off x="623087" y="1537485"/>
            <a:ext cx="11417862" cy="4909036"/>
          </a:xfrm>
          <a:prstGeom prst="rect">
            <a:avLst/>
          </a:prstGeom>
          <a:noFill/>
        </p:spPr>
        <p:txBody>
          <a:bodyPr wrap="square" rtlCol="0">
            <a:spAutoFit/>
          </a:bodyPr>
          <a:lstStyle/>
          <a:p>
            <a:pPr>
              <a:spcAft>
                <a:spcPts val="600"/>
              </a:spcAft>
            </a:pPr>
            <a:r>
              <a:rPr lang="en-AU" sz="1400" b="1" dirty="0" smtClean="0">
                <a:solidFill>
                  <a:srgbClr val="002060"/>
                </a:solidFill>
              </a:rPr>
              <a:t>Benefits: better regulation process</a:t>
            </a:r>
          </a:p>
          <a:p>
            <a:pPr marL="285750" indent="-285750">
              <a:spcAft>
                <a:spcPts val="600"/>
              </a:spcAft>
              <a:buFont typeface="Arial" panose="020B0604020202020204" pitchFamily="34" charset="0"/>
              <a:buChar char="•"/>
            </a:pPr>
            <a:r>
              <a:rPr lang="en-AU" sz="1400" dirty="0" smtClean="0">
                <a:solidFill>
                  <a:srgbClr val="002060"/>
                </a:solidFill>
              </a:rPr>
              <a:t>Data – information – knowledge, UKE makes „knowledge based” regulatory decisions</a:t>
            </a:r>
          </a:p>
          <a:p>
            <a:pPr marL="285750" indent="-285750">
              <a:spcAft>
                <a:spcPts val="600"/>
              </a:spcAft>
              <a:buFont typeface="Arial" panose="020B0604020202020204" pitchFamily="34" charset="0"/>
              <a:buChar char="•"/>
            </a:pPr>
            <a:r>
              <a:rPr lang="en-AU" sz="1400" dirty="0" smtClean="0">
                <a:solidFill>
                  <a:srgbClr val="002060"/>
                </a:solidFill>
              </a:rPr>
              <a:t>Possibility to support the infrastructure owners</a:t>
            </a:r>
          </a:p>
          <a:p>
            <a:pPr marL="285750" indent="-285750">
              <a:spcAft>
                <a:spcPts val="600"/>
              </a:spcAft>
              <a:buFont typeface="Arial" panose="020B0604020202020204" pitchFamily="34" charset="0"/>
              <a:buChar char="•"/>
            </a:pPr>
            <a:r>
              <a:rPr lang="en-AU" sz="1400" dirty="0" smtClean="0">
                <a:solidFill>
                  <a:srgbClr val="002060"/>
                </a:solidFill>
              </a:rPr>
              <a:t>Ability to read if Poland follows EU initiatives such as Gigabit Infrastructure Act</a:t>
            </a:r>
          </a:p>
          <a:p>
            <a:pPr marL="285750" indent="-285750">
              <a:spcAft>
                <a:spcPts val="600"/>
              </a:spcAft>
              <a:buFont typeface="Arial" panose="020B0604020202020204" pitchFamily="34" charset="0"/>
              <a:buChar char="•"/>
            </a:pPr>
            <a:r>
              <a:rPr lang="en-AU" sz="1400" dirty="0" smtClean="0">
                <a:solidFill>
                  <a:srgbClr val="002060"/>
                </a:solidFill>
              </a:rPr>
              <a:t>Identification overlapping infrastructure (</a:t>
            </a:r>
            <a:r>
              <a:rPr lang="en-AU" sz="1400" dirty="0" err="1" smtClean="0">
                <a:solidFill>
                  <a:srgbClr val="002060"/>
                </a:solidFill>
              </a:rPr>
              <a:t>f.e</a:t>
            </a:r>
            <a:r>
              <a:rPr lang="en-AU" sz="1400" dirty="0" smtClean="0">
                <a:solidFill>
                  <a:srgbClr val="002060"/>
                </a:solidFill>
              </a:rPr>
              <a:t>. copper and optical fibre), the copper infrastructure is going to be decommissioned.</a:t>
            </a:r>
          </a:p>
          <a:p>
            <a:pPr marL="285750" indent="-285750">
              <a:spcAft>
                <a:spcPts val="600"/>
              </a:spcAft>
              <a:buFont typeface="Arial" panose="020B0604020202020204" pitchFamily="34" charset="0"/>
              <a:buChar char="•"/>
            </a:pPr>
            <a:r>
              <a:rPr lang="en-AU" sz="1400" dirty="0" smtClean="0">
                <a:solidFill>
                  <a:srgbClr val="002060"/>
                </a:solidFill>
              </a:rPr>
              <a:t>Possibility to assess the market share of SMP operator at the local level (municipalities)</a:t>
            </a:r>
          </a:p>
          <a:p>
            <a:pPr marL="285750" indent="-285750">
              <a:spcAft>
                <a:spcPts val="600"/>
              </a:spcAft>
              <a:buFont typeface="Arial" panose="020B0604020202020204" pitchFamily="34" charset="0"/>
              <a:buChar char="•"/>
            </a:pPr>
            <a:r>
              <a:rPr lang="en-AU" sz="1400" dirty="0" smtClean="0">
                <a:solidFill>
                  <a:srgbClr val="002060"/>
                </a:solidFill>
              </a:rPr>
              <a:t>Supporting the wholesale broadband market (we observe division between infrastructure and services).</a:t>
            </a:r>
          </a:p>
          <a:p>
            <a:pPr>
              <a:spcAft>
                <a:spcPts val="600"/>
              </a:spcAft>
            </a:pPr>
            <a:endParaRPr lang="en-AU" sz="1400" b="1" dirty="0" smtClean="0">
              <a:solidFill>
                <a:srgbClr val="002060"/>
              </a:solidFill>
            </a:endParaRPr>
          </a:p>
          <a:p>
            <a:pPr>
              <a:spcAft>
                <a:spcPts val="600"/>
              </a:spcAft>
            </a:pPr>
            <a:r>
              <a:rPr lang="en-AU" sz="1400" b="1" dirty="0" smtClean="0">
                <a:solidFill>
                  <a:srgbClr val="002060"/>
                </a:solidFill>
              </a:rPr>
              <a:t>Challenges</a:t>
            </a:r>
          </a:p>
          <a:p>
            <a:pPr marL="285750" indent="-285750">
              <a:spcAft>
                <a:spcPts val="600"/>
              </a:spcAft>
              <a:buFont typeface="Arial" panose="020B0604020202020204" pitchFamily="34" charset="0"/>
              <a:buChar char="•"/>
            </a:pPr>
            <a:r>
              <a:rPr lang="en-AU" sz="1400" dirty="0" smtClean="0">
                <a:solidFill>
                  <a:srgbClr val="002060"/>
                </a:solidFill>
              </a:rPr>
              <a:t>Data quality</a:t>
            </a:r>
            <a:r>
              <a:rPr lang="pl-PL" sz="1400" dirty="0" smtClean="0">
                <a:solidFill>
                  <a:srgbClr val="002060"/>
                </a:solidFill>
              </a:rPr>
              <a:t>, </a:t>
            </a:r>
            <a:r>
              <a:rPr lang="pl-PL" sz="1400" dirty="0" err="1" smtClean="0">
                <a:solidFill>
                  <a:srgbClr val="002060"/>
                </a:solidFill>
              </a:rPr>
              <a:t>too</a:t>
            </a:r>
            <a:r>
              <a:rPr lang="pl-PL" sz="1400" dirty="0" smtClean="0">
                <a:solidFill>
                  <a:srgbClr val="002060"/>
                </a:solidFill>
              </a:rPr>
              <a:t> </a:t>
            </a:r>
            <a:r>
              <a:rPr lang="pl-PL" sz="1400" dirty="0" err="1" smtClean="0">
                <a:solidFill>
                  <a:srgbClr val="002060"/>
                </a:solidFill>
              </a:rPr>
              <a:t>many</a:t>
            </a:r>
            <a:r>
              <a:rPr lang="pl-PL" sz="1400" dirty="0" smtClean="0">
                <a:solidFill>
                  <a:srgbClr val="002060"/>
                </a:solidFill>
              </a:rPr>
              <a:t> </a:t>
            </a:r>
            <a:r>
              <a:rPr lang="pl-PL" sz="1400" dirty="0" err="1" smtClean="0">
                <a:solidFill>
                  <a:srgbClr val="002060"/>
                </a:solidFill>
              </a:rPr>
              <a:t>details</a:t>
            </a:r>
            <a:r>
              <a:rPr lang="pl-PL" sz="1400" dirty="0" smtClean="0">
                <a:solidFill>
                  <a:srgbClr val="002060"/>
                </a:solidFill>
              </a:rPr>
              <a:t>, data </a:t>
            </a:r>
            <a:r>
              <a:rPr lang="pl-PL" sz="1400" dirty="0" err="1" smtClean="0">
                <a:solidFill>
                  <a:srgbClr val="002060"/>
                </a:solidFill>
              </a:rPr>
              <a:t>validation</a:t>
            </a:r>
            <a:r>
              <a:rPr lang="pl-PL" sz="1400" dirty="0" smtClean="0">
                <a:solidFill>
                  <a:srgbClr val="002060"/>
                </a:solidFill>
              </a:rPr>
              <a:t> </a:t>
            </a:r>
            <a:r>
              <a:rPr lang="pl-PL" sz="1400" dirty="0" err="1" smtClean="0">
                <a:solidFill>
                  <a:srgbClr val="002060"/>
                </a:solidFill>
              </a:rPr>
              <a:t>problems</a:t>
            </a:r>
            <a:endParaRPr lang="en-AU" sz="1400" dirty="0" smtClean="0">
              <a:solidFill>
                <a:srgbClr val="002060"/>
              </a:solidFill>
            </a:endParaRPr>
          </a:p>
          <a:p>
            <a:pPr marL="285750" indent="-285750">
              <a:spcAft>
                <a:spcPts val="600"/>
              </a:spcAft>
              <a:buFont typeface="Arial" panose="020B0604020202020204" pitchFamily="34" charset="0"/>
              <a:buChar char="•"/>
            </a:pPr>
            <a:r>
              <a:rPr lang="en-AU" sz="1400" dirty="0" smtClean="0">
                <a:solidFill>
                  <a:srgbClr val="002060"/>
                </a:solidFill>
              </a:rPr>
              <a:t>„holes in reporting” – missing o</a:t>
            </a:r>
            <a:r>
              <a:rPr lang="pl-PL" sz="1400" dirty="0" smtClean="0">
                <a:solidFill>
                  <a:srgbClr val="002060"/>
                </a:solidFill>
              </a:rPr>
              <a:t>r</a:t>
            </a:r>
            <a:r>
              <a:rPr lang="en-AU" sz="1400" dirty="0" smtClean="0">
                <a:solidFill>
                  <a:srgbClr val="002060"/>
                </a:solidFill>
              </a:rPr>
              <a:t> incorrect data</a:t>
            </a:r>
            <a:endParaRPr lang="pl-PL" sz="1400" dirty="0" smtClean="0">
              <a:solidFill>
                <a:srgbClr val="002060"/>
              </a:solidFill>
            </a:endParaRPr>
          </a:p>
          <a:p>
            <a:pPr marL="285750" indent="-285750">
              <a:spcAft>
                <a:spcPts val="600"/>
              </a:spcAft>
              <a:buFont typeface="Arial" panose="020B0604020202020204" pitchFamily="34" charset="0"/>
              <a:buChar char="•"/>
            </a:pPr>
            <a:r>
              <a:rPr lang="en-AU" sz="1400" dirty="0">
                <a:solidFill>
                  <a:srgbClr val="002060"/>
                </a:solidFill>
              </a:rPr>
              <a:t>Information needed to plan decommissioning of copper </a:t>
            </a:r>
            <a:r>
              <a:rPr lang="en-AU" sz="1400" dirty="0" smtClean="0">
                <a:solidFill>
                  <a:srgbClr val="002060"/>
                </a:solidFill>
              </a:rPr>
              <a:t>network</a:t>
            </a:r>
          </a:p>
          <a:p>
            <a:pPr marL="285750" indent="-285750">
              <a:spcAft>
                <a:spcPts val="600"/>
              </a:spcAft>
              <a:buFont typeface="Arial" panose="020B0604020202020204" pitchFamily="34" charset="0"/>
              <a:buChar char="•"/>
            </a:pPr>
            <a:r>
              <a:rPr lang="en-AU" sz="1400" dirty="0" smtClean="0">
                <a:solidFill>
                  <a:srgbClr val="002060"/>
                </a:solidFill>
              </a:rPr>
              <a:t>Learning how to identify incorrect data</a:t>
            </a:r>
          </a:p>
          <a:p>
            <a:pPr marL="285750" indent="-285750">
              <a:spcAft>
                <a:spcPts val="600"/>
              </a:spcAft>
              <a:buFont typeface="Arial" panose="020B0604020202020204" pitchFamily="34" charset="0"/>
              <a:buChar char="•"/>
            </a:pPr>
            <a:r>
              <a:rPr lang="en-AU" sz="1400" dirty="0" smtClean="0">
                <a:solidFill>
                  <a:srgbClr val="002060"/>
                </a:solidFill>
              </a:rPr>
              <a:t>Cable routes – all bending points should be reported (in previous system the starting point - end point relationship was reported, therefore the cable routes were incomplete).</a:t>
            </a:r>
          </a:p>
          <a:p>
            <a:pPr marL="285750" indent="-285750">
              <a:spcAft>
                <a:spcPts val="600"/>
              </a:spcAft>
              <a:buFont typeface="Arial" panose="020B0604020202020204" pitchFamily="34" charset="0"/>
              <a:buChar char="•"/>
            </a:pPr>
            <a:r>
              <a:rPr lang="en-AU" sz="1400" dirty="0" smtClean="0">
                <a:solidFill>
                  <a:srgbClr val="002060"/>
                </a:solidFill>
              </a:rPr>
              <a:t>Vector graphics - the operators must learn how to use vector graphics, it has to be compatible with the State evidencing systems</a:t>
            </a:r>
          </a:p>
          <a:p>
            <a:pPr marL="285750" indent="-285750">
              <a:spcAft>
                <a:spcPts val="600"/>
              </a:spcAft>
              <a:buFont typeface="Arial" panose="020B0604020202020204" pitchFamily="34" charset="0"/>
              <a:buChar char="•"/>
            </a:pPr>
            <a:r>
              <a:rPr lang="en-AU" sz="1400" dirty="0" smtClean="0">
                <a:solidFill>
                  <a:srgbClr val="002060"/>
                </a:solidFill>
              </a:rPr>
              <a:t>Data formats – there are 7 data formats (mostly *.csv, </a:t>
            </a:r>
            <a:r>
              <a:rPr lang="en-AU" sz="1400" dirty="0" err="1" smtClean="0">
                <a:solidFill>
                  <a:srgbClr val="002060"/>
                </a:solidFill>
              </a:rPr>
              <a:t>geopack</a:t>
            </a:r>
            <a:r>
              <a:rPr lang="en-AU" sz="1400" dirty="0" smtClean="0">
                <a:solidFill>
                  <a:srgbClr val="002060"/>
                </a:solidFill>
              </a:rPr>
              <a:t>) – the Montenegro case shows that </a:t>
            </a:r>
            <a:r>
              <a:rPr lang="pl-PL" sz="1400" dirty="0" smtClean="0">
                <a:solidFill>
                  <a:srgbClr val="002060"/>
                </a:solidFill>
              </a:rPr>
              <a:t>7</a:t>
            </a:r>
            <a:r>
              <a:rPr lang="en-AU" sz="1400" dirty="0" smtClean="0">
                <a:solidFill>
                  <a:srgbClr val="002060"/>
                </a:solidFill>
              </a:rPr>
              <a:t> data formats may work, in our case even 3</a:t>
            </a:r>
          </a:p>
        </p:txBody>
      </p:sp>
    </p:spTree>
    <p:extLst>
      <p:ext uri="{BB962C8B-B14F-4D97-AF65-F5344CB8AC3E}">
        <p14:creationId xmlns:p14="http://schemas.microsoft.com/office/powerpoint/2010/main" val="3091414014"/>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ostokąt 6"/>
          <p:cNvSpPr/>
          <p:nvPr/>
        </p:nvSpPr>
        <p:spPr>
          <a:xfrm>
            <a:off x="0" y="6406588"/>
            <a:ext cx="12192000" cy="45141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Prostokąt 9"/>
          <p:cNvSpPr/>
          <p:nvPr/>
        </p:nvSpPr>
        <p:spPr>
          <a:xfrm>
            <a:off x="0" y="451412"/>
            <a:ext cx="465826" cy="5960963"/>
          </a:xfrm>
          <a:prstGeom prst="rect">
            <a:avLst/>
          </a:prstGeom>
          <a:solidFill>
            <a:srgbClr val="FCCE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rostokąt 10"/>
          <p:cNvSpPr/>
          <p:nvPr/>
        </p:nvSpPr>
        <p:spPr>
          <a:xfrm>
            <a:off x="0" y="0"/>
            <a:ext cx="12192000" cy="45141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ole tekstowe 4"/>
          <p:cNvSpPr txBox="1"/>
          <p:nvPr/>
        </p:nvSpPr>
        <p:spPr>
          <a:xfrm>
            <a:off x="389034" y="6497684"/>
            <a:ext cx="3329796" cy="276999"/>
          </a:xfrm>
          <a:prstGeom prst="rect">
            <a:avLst/>
          </a:prstGeom>
          <a:noFill/>
        </p:spPr>
        <p:txBody>
          <a:bodyPr wrap="square" rtlCol="0">
            <a:spAutoFit/>
          </a:bodyPr>
          <a:lstStyle/>
          <a:p>
            <a:r>
              <a:rPr lang="pl-PL" sz="1200" dirty="0" smtClean="0">
                <a:solidFill>
                  <a:srgbClr val="17337A"/>
                </a:solidFill>
              </a:rPr>
              <a:t>Źródło: UKE</a:t>
            </a:r>
            <a:endParaRPr lang="pl-PL" sz="1200" dirty="0">
              <a:solidFill>
                <a:srgbClr val="17337A"/>
              </a:solidFill>
            </a:endParaRPr>
          </a:p>
        </p:txBody>
      </p:sp>
      <p:sp>
        <p:nvSpPr>
          <p:cNvPr id="8" name="pole tekstowe 7"/>
          <p:cNvSpPr txBox="1"/>
          <p:nvPr/>
        </p:nvSpPr>
        <p:spPr>
          <a:xfrm rot="16200000">
            <a:off x="-2761647" y="3259724"/>
            <a:ext cx="5955177" cy="338554"/>
          </a:xfrm>
          <a:prstGeom prst="rect">
            <a:avLst/>
          </a:prstGeom>
          <a:noFill/>
        </p:spPr>
        <p:txBody>
          <a:bodyPr wrap="square" rtlCol="0">
            <a:spAutoFit/>
          </a:bodyPr>
          <a:lstStyle/>
          <a:p>
            <a:pPr algn="ctr"/>
            <a:r>
              <a:rPr lang="pl-PL" sz="1600" dirty="0"/>
              <a:t>MKP – Network Planning and </a:t>
            </a:r>
            <a:r>
              <a:rPr lang="pl-PL" sz="1600" dirty="0" err="1"/>
              <a:t>Cost</a:t>
            </a:r>
            <a:r>
              <a:rPr lang="pl-PL" sz="1600" dirty="0"/>
              <a:t> </a:t>
            </a:r>
            <a:r>
              <a:rPr lang="pl-PL" sz="1600" dirty="0" err="1"/>
              <a:t>Estimation</a:t>
            </a:r>
            <a:r>
              <a:rPr lang="pl-PL" sz="1600" dirty="0"/>
              <a:t> </a:t>
            </a:r>
            <a:r>
              <a:rPr lang="pl-PL" sz="1600" dirty="0" smtClean="0"/>
              <a:t>Application</a:t>
            </a:r>
            <a:endParaRPr lang="pl-PL" sz="1600" dirty="0"/>
          </a:p>
        </p:txBody>
      </p:sp>
      <p:sp>
        <p:nvSpPr>
          <p:cNvPr id="35" name="pole tekstowe 34"/>
          <p:cNvSpPr txBox="1"/>
          <p:nvPr/>
        </p:nvSpPr>
        <p:spPr>
          <a:xfrm>
            <a:off x="9132405" y="3942843"/>
            <a:ext cx="1885951"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l-PL" b="1" i="0" u="none" strike="noStrike" kern="0" cap="none" spc="0" normalizeH="0" baseline="0" noProof="0" dirty="0" smtClean="0">
                <a:ln>
                  <a:noFill/>
                </a:ln>
                <a:solidFill>
                  <a:srgbClr val="FFFFFF"/>
                </a:solidFill>
                <a:effectLst/>
                <a:uLnTx/>
                <a:uFillTx/>
              </a:rPr>
              <a:t>CZĘSTOTLIWOŚĆ RAPORTOWANIA</a:t>
            </a:r>
          </a:p>
        </p:txBody>
      </p:sp>
      <p:sp>
        <p:nvSpPr>
          <p:cNvPr id="45" name="Tytuł 2"/>
          <p:cNvSpPr txBox="1">
            <a:spLocks/>
          </p:cNvSpPr>
          <p:nvPr/>
        </p:nvSpPr>
        <p:spPr>
          <a:xfrm>
            <a:off x="543445" y="579455"/>
            <a:ext cx="7886700" cy="334421"/>
          </a:xfrm>
          <a:prstGeom prst="rect">
            <a:avLst/>
          </a:prstGeom>
          <a:noFill/>
        </p:spPr>
        <p:txBody>
          <a:bodyPr vert="horz" lIns="0" tIns="180000" rIns="91440" bIns="180000" rtlCol="0" anchor="ctr" anchorCtr="0">
            <a:noAutofit/>
          </a:bodyPr>
          <a:lstStyle>
            <a:lvl1pPr algn="l" defTabSz="685800" rtl="0" eaLnBrk="1" latinLnBrk="0" hangingPunct="1">
              <a:lnSpc>
                <a:spcPct val="90000"/>
              </a:lnSpc>
              <a:spcBef>
                <a:spcPct val="0"/>
              </a:spcBef>
              <a:buNone/>
              <a:defRPr lang="pl-PL" sz="2400" b="1" i="0" kern="1200" baseline="0">
                <a:solidFill>
                  <a:srgbClr val="31418D"/>
                </a:solidFill>
                <a:latin typeface="Calibri" charset="0"/>
                <a:ea typeface="Calibri" charset="0"/>
                <a:cs typeface="Calibri" charset="0"/>
              </a:defRPr>
            </a:lvl1pPr>
          </a:lstStyle>
          <a:p>
            <a:r>
              <a:rPr lang="pl-PL" dirty="0"/>
              <a:t>MKP – Network Planning and </a:t>
            </a:r>
            <a:r>
              <a:rPr lang="pl-PL" dirty="0" err="1"/>
              <a:t>Cost</a:t>
            </a:r>
            <a:r>
              <a:rPr lang="pl-PL" dirty="0"/>
              <a:t> </a:t>
            </a:r>
            <a:r>
              <a:rPr lang="pl-PL" dirty="0" err="1"/>
              <a:t>Estimation</a:t>
            </a:r>
            <a:r>
              <a:rPr lang="pl-PL" dirty="0"/>
              <a:t> Application</a:t>
            </a:r>
          </a:p>
        </p:txBody>
      </p:sp>
      <p:pic>
        <p:nvPicPr>
          <p:cNvPr id="12" name="Obraz 11"/>
          <p:cNvPicPr>
            <a:picLocks noChangeAspect="1"/>
          </p:cNvPicPr>
          <p:nvPr/>
        </p:nvPicPr>
        <p:blipFill>
          <a:blip r:embed="rId3"/>
          <a:stretch>
            <a:fillRect/>
          </a:stretch>
        </p:blipFill>
        <p:spPr>
          <a:xfrm>
            <a:off x="543445" y="1041919"/>
            <a:ext cx="9374895" cy="4110027"/>
          </a:xfrm>
          <a:prstGeom prst="rect">
            <a:avLst/>
          </a:prstGeom>
          <a:effectLst>
            <a:outerShdw blurRad="190500" algn="ctr" rotWithShape="0">
              <a:srgbClr val="000000">
                <a:alpha val="70000"/>
              </a:srgbClr>
            </a:outerShdw>
          </a:effectLst>
        </p:spPr>
      </p:pic>
      <p:pic>
        <p:nvPicPr>
          <p:cNvPr id="13" name="Obraz 12"/>
          <p:cNvPicPr>
            <a:picLocks noChangeAspect="1"/>
          </p:cNvPicPr>
          <p:nvPr/>
        </p:nvPicPr>
        <p:blipFill>
          <a:blip r:embed="rId4"/>
          <a:stretch>
            <a:fillRect/>
          </a:stretch>
        </p:blipFill>
        <p:spPr>
          <a:xfrm>
            <a:off x="5833393" y="1834769"/>
            <a:ext cx="6253504" cy="4481885"/>
          </a:xfrm>
          <a:prstGeom prst="rect">
            <a:avLst/>
          </a:prstGeom>
          <a:effectLst>
            <a:outerShdw blurRad="190500" algn="ctr" rotWithShape="0">
              <a:srgbClr val="000000">
                <a:alpha val="70000"/>
              </a:srgbClr>
            </a:outerShdw>
          </a:effectLst>
        </p:spPr>
      </p:pic>
    </p:spTree>
    <p:extLst>
      <p:ext uri="{BB962C8B-B14F-4D97-AF65-F5344CB8AC3E}">
        <p14:creationId xmlns:p14="http://schemas.microsoft.com/office/powerpoint/2010/main" val="17496788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ostokąt 6"/>
          <p:cNvSpPr/>
          <p:nvPr/>
        </p:nvSpPr>
        <p:spPr>
          <a:xfrm>
            <a:off x="0" y="6406588"/>
            <a:ext cx="12192000" cy="45141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Prostokąt 9"/>
          <p:cNvSpPr/>
          <p:nvPr/>
        </p:nvSpPr>
        <p:spPr>
          <a:xfrm>
            <a:off x="0" y="451412"/>
            <a:ext cx="465826" cy="5960963"/>
          </a:xfrm>
          <a:prstGeom prst="rect">
            <a:avLst/>
          </a:prstGeom>
          <a:solidFill>
            <a:srgbClr val="FCCE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Prostokąt 10"/>
          <p:cNvSpPr/>
          <p:nvPr/>
        </p:nvSpPr>
        <p:spPr>
          <a:xfrm>
            <a:off x="0" y="0"/>
            <a:ext cx="12192000" cy="45141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pole tekstowe 4"/>
          <p:cNvSpPr txBox="1"/>
          <p:nvPr/>
        </p:nvSpPr>
        <p:spPr>
          <a:xfrm>
            <a:off x="389034" y="6497684"/>
            <a:ext cx="332979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200" b="0" i="0" u="none" strike="noStrike" kern="1200" cap="none" spc="0" normalizeH="0" baseline="0" noProof="0" dirty="0" smtClean="0">
                <a:ln>
                  <a:noFill/>
                </a:ln>
                <a:solidFill>
                  <a:srgbClr val="17337A"/>
                </a:solidFill>
                <a:effectLst/>
                <a:uLnTx/>
                <a:uFillTx/>
                <a:latin typeface="Calibri" panose="020F0502020204030204"/>
                <a:ea typeface="+mn-ea"/>
                <a:cs typeface="+mn-cs"/>
              </a:rPr>
              <a:t>Źródło: UKE</a:t>
            </a:r>
            <a:endParaRPr kumimoji="0" lang="pl-PL" sz="1200" b="0" i="0" u="none" strike="noStrike" kern="1200" cap="none" spc="0" normalizeH="0" baseline="0" noProof="0" dirty="0">
              <a:ln>
                <a:noFill/>
              </a:ln>
              <a:solidFill>
                <a:srgbClr val="17337A"/>
              </a:solidFill>
              <a:effectLst/>
              <a:uLnTx/>
              <a:uFillTx/>
              <a:latin typeface="Calibri" panose="020F0502020204030204"/>
              <a:ea typeface="+mn-ea"/>
              <a:cs typeface="+mn-cs"/>
            </a:endParaRPr>
          </a:p>
        </p:txBody>
      </p:sp>
      <p:sp>
        <p:nvSpPr>
          <p:cNvPr id="8" name="pole tekstowe 7"/>
          <p:cNvSpPr txBox="1"/>
          <p:nvPr/>
        </p:nvSpPr>
        <p:spPr>
          <a:xfrm rot="16200000">
            <a:off x="-2761647" y="3259724"/>
            <a:ext cx="5955177" cy="338554"/>
          </a:xfrm>
          <a:prstGeom prst="rect">
            <a:avLst/>
          </a:prstGeom>
          <a:noFill/>
        </p:spPr>
        <p:txBody>
          <a:bodyPr wrap="square" rtlCol="0">
            <a:spAutoFit/>
          </a:bodyPr>
          <a:lstStyle/>
          <a:p>
            <a:pPr algn="ctr"/>
            <a:r>
              <a:rPr lang="pl-PL" sz="1600" dirty="0">
                <a:solidFill>
                  <a:srgbClr val="17337A"/>
                </a:solidFill>
              </a:rPr>
              <a:t>Broadband i</a:t>
            </a:r>
            <a:r>
              <a:rPr lang="en-US" sz="1600" dirty="0" err="1">
                <a:solidFill>
                  <a:srgbClr val="17337A"/>
                </a:solidFill>
              </a:rPr>
              <a:t>nfrastructure</a:t>
            </a:r>
            <a:r>
              <a:rPr lang="en-US" sz="1600" dirty="0">
                <a:solidFill>
                  <a:srgbClr val="17337A"/>
                </a:solidFill>
              </a:rPr>
              <a:t> mapping in Poland</a:t>
            </a:r>
          </a:p>
        </p:txBody>
      </p:sp>
      <p:sp>
        <p:nvSpPr>
          <p:cNvPr id="30" name="Owal 29"/>
          <p:cNvSpPr/>
          <p:nvPr/>
        </p:nvSpPr>
        <p:spPr>
          <a:xfrm>
            <a:off x="3484162" y="2110983"/>
            <a:ext cx="2232000" cy="2232000"/>
          </a:xfrm>
          <a:prstGeom prst="ellipse">
            <a:avLst/>
          </a:prstGeom>
          <a:solidFill>
            <a:srgbClr val="30418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0" cap="none" spc="0" normalizeH="0" baseline="0" noProof="0" dirty="0" smtClean="0">
                <a:ln>
                  <a:noFill/>
                </a:ln>
                <a:solidFill>
                  <a:srgbClr val="FFFFFF"/>
                </a:solidFill>
                <a:effectLst/>
                <a:uLnTx/>
                <a:uFillTx/>
                <a:latin typeface="Calibri" panose="020F0502020204030204"/>
                <a:ea typeface="+mn-ea"/>
                <a:cs typeface="+mn-cs"/>
              </a:rPr>
              <a:t>Ministry of Digital Affairs</a:t>
            </a:r>
          </a:p>
        </p:txBody>
      </p:sp>
      <p:sp>
        <p:nvSpPr>
          <p:cNvPr id="32" name="Owal 31"/>
          <p:cNvSpPr/>
          <p:nvPr/>
        </p:nvSpPr>
        <p:spPr>
          <a:xfrm>
            <a:off x="7039957" y="2110983"/>
            <a:ext cx="2232000" cy="2232000"/>
          </a:xfrm>
          <a:prstGeom prst="ellipse">
            <a:avLst/>
          </a:prstGeom>
          <a:solidFill>
            <a:srgbClr val="30418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0" cap="none" spc="0" normalizeH="0" baseline="0" noProof="0" dirty="0" smtClean="0">
                <a:ln>
                  <a:noFill/>
                </a:ln>
                <a:solidFill>
                  <a:srgbClr val="FFFFFF"/>
                </a:solidFill>
                <a:effectLst/>
                <a:uLnTx/>
                <a:uFillTx/>
                <a:latin typeface="Calibri" panose="020F0502020204030204"/>
                <a:ea typeface="+mn-ea"/>
                <a:cs typeface="+mn-cs"/>
              </a:rPr>
              <a:t>Office of Electronic Communication</a:t>
            </a:r>
            <a:endParaRPr kumimoji="0" lang="en-AU" sz="1600" b="0" i="0" u="none" strike="noStrike" kern="0" cap="none" spc="0" normalizeH="0" baseline="0" noProof="0" dirty="0">
              <a:ln>
                <a:noFill/>
              </a:ln>
              <a:solidFill>
                <a:srgbClr val="FFFFFF"/>
              </a:solidFill>
              <a:effectLst/>
              <a:uLnTx/>
              <a:uFillTx/>
              <a:latin typeface="Calibri" panose="020F0502020204030204"/>
              <a:ea typeface="+mn-ea"/>
              <a:cs typeface="+mn-cs"/>
            </a:endParaRPr>
          </a:p>
        </p:txBody>
      </p:sp>
      <p:sp>
        <p:nvSpPr>
          <p:cNvPr id="2" name="pole tekstowe 1"/>
          <p:cNvSpPr txBox="1"/>
          <p:nvPr/>
        </p:nvSpPr>
        <p:spPr>
          <a:xfrm>
            <a:off x="623384" y="4741207"/>
            <a:ext cx="11069904"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smtClean="0">
                <a:ln>
                  <a:noFill/>
                </a:ln>
                <a:solidFill>
                  <a:srgbClr val="002060"/>
                </a:solidFill>
                <a:effectLst/>
                <a:uLnTx/>
                <a:uFillTx/>
                <a:latin typeface="Calibri" panose="020F0502020204030204"/>
              </a:rPr>
              <a:t>There are two government institutions in Poland – Ministry of Digital Affairs and Office of Electronic </a:t>
            </a:r>
            <a:r>
              <a:rPr kumimoji="0" lang="en-AU" sz="1600" b="0" i="0" u="none" strike="noStrike" kern="1200" cap="none" spc="0" normalizeH="0" baseline="0" dirty="0" smtClean="0">
                <a:ln>
                  <a:noFill/>
                </a:ln>
                <a:solidFill>
                  <a:srgbClr val="002060"/>
                </a:solidFill>
                <a:effectLst/>
                <a:uLnTx/>
                <a:uFillTx/>
                <a:latin typeface="Calibri" panose="020F0502020204030204"/>
              </a:rPr>
              <a:t>Communication</a:t>
            </a:r>
            <a:r>
              <a:rPr kumimoji="0" lang="en-AU" sz="1600" b="0" i="0" u="none" strike="noStrike" kern="1200" cap="none" spc="0" normalizeH="0" baseline="0" noProof="0" dirty="0" smtClean="0">
                <a:ln>
                  <a:noFill/>
                </a:ln>
                <a:solidFill>
                  <a:srgbClr val="002060"/>
                </a:solidFill>
                <a:effectLst/>
                <a:uLnTx/>
                <a:uFillTx/>
                <a:latin typeface="Calibri" panose="020F0502020204030204"/>
              </a:rPr>
              <a:t> (NRA). </a:t>
            </a:r>
            <a:endParaRPr kumimoji="0" lang="pl-PL" sz="1600" b="0" i="0" u="none" strike="noStrike" kern="1200" cap="none" spc="0" normalizeH="0" baseline="0" noProof="0" dirty="0" smtClean="0">
              <a:ln>
                <a:noFill/>
              </a:ln>
              <a:solidFill>
                <a:srgbClr val="002060"/>
              </a:solidFill>
              <a:effectLst/>
              <a:uLnTx/>
              <a:uFillTx/>
              <a:latin typeface="Calibri" panose="020F0502020204030204"/>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smtClean="0">
                <a:ln>
                  <a:noFill/>
                </a:ln>
                <a:solidFill>
                  <a:srgbClr val="002060"/>
                </a:solidFill>
                <a:effectLst/>
                <a:uLnTx/>
                <a:uFillTx/>
                <a:latin typeface="Calibri" panose="020F0502020204030204"/>
              </a:rPr>
              <a:t>Both exist due to the same legal acts. The President of Office</a:t>
            </a:r>
            <a:r>
              <a:rPr kumimoji="0" lang="en-AU" sz="1600" b="0" i="0" u="none" strike="noStrike" kern="1200" cap="none" spc="0" normalizeH="0" noProof="0" dirty="0" smtClean="0">
                <a:ln>
                  <a:noFill/>
                </a:ln>
                <a:solidFill>
                  <a:srgbClr val="002060"/>
                </a:solidFill>
                <a:effectLst/>
                <a:uLnTx/>
                <a:uFillTx/>
                <a:latin typeface="Calibri" panose="020F0502020204030204"/>
              </a:rPr>
              <a:t> of Electronic Communication is an independent regulator, which </a:t>
            </a:r>
            <a:r>
              <a:rPr lang="en-AU" sz="1600" dirty="0" smtClean="0">
                <a:solidFill>
                  <a:srgbClr val="002060"/>
                </a:solidFill>
                <a:latin typeface="Calibri" panose="020F0502020204030204"/>
              </a:rPr>
              <a:t>is supervised by the </a:t>
            </a:r>
            <a:r>
              <a:rPr lang="pl-PL" sz="1600" dirty="0" smtClean="0">
                <a:solidFill>
                  <a:srgbClr val="002060"/>
                </a:solidFill>
                <a:latin typeface="Calibri" panose="020F0502020204030204"/>
              </a:rPr>
              <a:t>Minister.</a:t>
            </a:r>
            <a:endParaRPr kumimoji="0" lang="en-AU" sz="1600" b="0" i="0" u="none" strike="noStrike" kern="1200" cap="none" spc="0" normalizeH="0" baseline="0" noProof="0" dirty="0" smtClean="0">
              <a:ln>
                <a:noFill/>
              </a:ln>
              <a:solidFill>
                <a:srgbClr val="002060"/>
              </a:solidFill>
              <a:effectLst/>
              <a:uLnTx/>
              <a:uFillTx/>
              <a:latin typeface="Calibri" panose="020F0502020204030204"/>
            </a:endParaRPr>
          </a:p>
        </p:txBody>
      </p:sp>
      <p:sp>
        <p:nvSpPr>
          <p:cNvPr id="12" name="Owal 11"/>
          <p:cNvSpPr/>
          <p:nvPr/>
        </p:nvSpPr>
        <p:spPr>
          <a:xfrm>
            <a:off x="726418" y="2083656"/>
            <a:ext cx="2232000" cy="2232000"/>
          </a:xfrm>
          <a:prstGeom prst="ellipse">
            <a:avLst/>
          </a:prstGeom>
          <a:solidFill>
            <a:srgbClr val="30418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0" cap="none" spc="0" normalizeH="0" baseline="0" noProof="0" dirty="0" smtClean="0">
                <a:ln>
                  <a:noFill/>
                </a:ln>
                <a:solidFill>
                  <a:srgbClr val="FFFFFF"/>
                </a:solidFill>
                <a:effectLst/>
                <a:uLnTx/>
                <a:uFillTx/>
                <a:latin typeface="Calibri" panose="020F0502020204030204"/>
                <a:ea typeface="+mn-ea"/>
                <a:cs typeface="+mn-cs"/>
              </a:rPr>
              <a:t>Data collection system: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0" cap="none" spc="0" normalizeH="0" baseline="0" noProof="0" dirty="0" smtClean="0">
                <a:ln>
                  <a:noFill/>
                </a:ln>
                <a:solidFill>
                  <a:srgbClr val="FFFFFF"/>
                </a:solidFill>
                <a:effectLst/>
                <a:uLnTx/>
                <a:uFillTx/>
                <a:latin typeface="Calibri" panose="020F0502020204030204"/>
                <a:ea typeface="+mn-ea"/>
                <a:cs typeface="+mn-cs"/>
              </a:rPr>
              <a:t>„SIDUSIS”</a:t>
            </a:r>
          </a:p>
        </p:txBody>
      </p:sp>
      <p:sp>
        <p:nvSpPr>
          <p:cNvPr id="13" name="Owal 12"/>
          <p:cNvSpPr/>
          <p:nvPr/>
        </p:nvSpPr>
        <p:spPr>
          <a:xfrm>
            <a:off x="9633855" y="2083656"/>
            <a:ext cx="2310450" cy="2232000"/>
          </a:xfrm>
          <a:prstGeom prst="ellipse">
            <a:avLst/>
          </a:prstGeom>
          <a:solidFill>
            <a:srgbClr val="30418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0" cap="none" spc="0" normalizeH="0" baseline="0" noProof="0" dirty="0" smtClean="0">
                <a:ln>
                  <a:noFill/>
                </a:ln>
                <a:solidFill>
                  <a:srgbClr val="FFFFFF"/>
                </a:solidFill>
                <a:effectLst/>
                <a:uLnTx/>
                <a:uFillTx/>
                <a:latin typeface="Calibri" panose="020F0502020204030204"/>
                <a:ea typeface="+mn-ea"/>
                <a:cs typeface="+mn-cs"/>
              </a:rPr>
              <a:t>D</a:t>
            </a:r>
            <a:r>
              <a:rPr kumimoji="0" lang="en-AU" sz="1400" b="0" i="0" u="none" strike="noStrike" kern="0" cap="none" spc="0" normalizeH="0" baseline="0" noProof="0" dirty="0" smtClean="0">
                <a:ln>
                  <a:noFill/>
                </a:ln>
                <a:solidFill>
                  <a:srgbClr val="FFFFFF"/>
                </a:solidFill>
                <a:effectLst/>
                <a:uLnTx/>
                <a:uFillTx/>
                <a:latin typeface="Calibri" panose="020F0502020204030204"/>
              </a:rPr>
              <a:t>ata collection system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400" b="0" i="0" u="none" strike="noStrike" kern="0" cap="none" spc="0" normalizeH="0" baseline="0" noProof="0" dirty="0" smtClean="0">
                <a:ln>
                  <a:noFill/>
                </a:ln>
                <a:solidFill>
                  <a:srgbClr val="FFFFFF"/>
                </a:solidFill>
                <a:effectLst/>
                <a:uLnTx/>
                <a:uFillTx/>
                <a:latin typeface="Calibri" panose="020F0502020204030204"/>
              </a:rPr>
              <a:t>„PIT”</a:t>
            </a:r>
            <a:endParaRPr kumimoji="0" lang="pl-PL" sz="1400" b="0" i="0" u="none" strike="noStrike" kern="0" cap="none" spc="0" normalizeH="0" baseline="0" noProof="0" dirty="0" smtClean="0">
              <a:ln>
                <a:noFill/>
              </a:ln>
              <a:solidFill>
                <a:srgbClr val="FFFFFF"/>
              </a:solidFill>
              <a:effectLst/>
              <a:uLnTx/>
              <a:uFillTx/>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pl-PL" sz="1400" kern="0" dirty="0">
                <a:solidFill>
                  <a:srgbClr val="FFFFFF"/>
                </a:solidFill>
                <a:latin typeface="Calibri" panose="020F0502020204030204"/>
              </a:rPr>
              <a:t>&amp;</a:t>
            </a:r>
            <a:endParaRPr lang="pl-PL" sz="1400" kern="0" dirty="0" smtClean="0">
              <a:solidFill>
                <a:srgbClr val="FFFFFF"/>
              </a:solidFill>
              <a:latin typeface="Calibri" panose="020F0502020204030204"/>
            </a:endParaRPr>
          </a:p>
          <a:p>
            <a:pPr lvl="0" algn="ctr">
              <a:defRPr/>
            </a:pPr>
            <a:r>
              <a:rPr lang="en-AU" sz="1400" kern="0" dirty="0" err="1" smtClean="0">
                <a:solidFill>
                  <a:srgbClr val="FFFFFF"/>
                </a:solidFill>
              </a:rPr>
              <a:t>telecommunicat</a:t>
            </a:r>
            <a:r>
              <a:rPr lang="pl-PL" sz="1400" kern="0" dirty="0" err="1" smtClean="0">
                <a:solidFill>
                  <a:srgbClr val="FFFFFF"/>
                </a:solidFill>
              </a:rPr>
              <a:t>io</a:t>
            </a:r>
            <a:r>
              <a:rPr lang="en-AU" sz="1400" kern="0" dirty="0" smtClean="0">
                <a:solidFill>
                  <a:srgbClr val="FFFFFF"/>
                </a:solidFill>
              </a:rPr>
              <a:t>n register</a:t>
            </a:r>
            <a:r>
              <a:rPr lang="pl-PL" sz="1400" kern="0" dirty="0" smtClean="0">
                <a:solidFill>
                  <a:srgbClr val="FFFFFF"/>
                </a:solidFill>
              </a:rPr>
              <a:t>s</a:t>
            </a:r>
            <a:endParaRPr kumimoji="0" lang="en-AU" sz="1400" b="0" i="0" u="none" strike="noStrike" kern="0" cap="none" spc="0" normalizeH="0" baseline="0" noProof="0" dirty="0" smtClean="0">
              <a:ln>
                <a:noFill/>
              </a:ln>
              <a:solidFill>
                <a:srgbClr val="FFFFFF"/>
              </a:solidFill>
              <a:effectLst/>
              <a:uLnTx/>
              <a:uFillTx/>
              <a:latin typeface="Calibri" panose="020F0502020204030204"/>
            </a:endParaRPr>
          </a:p>
        </p:txBody>
      </p:sp>
      <p:sp>
        <p:nvSpPr>
          <p:cNvPr id="4" name="Strzałka w prawo z wcięciem 3"/>
          <p:cNvSpPr/>
          <p:nvPr/>
        </p:nvSpPr>
        <p:spPr>
          <a:xfrm>
            <a:off x="9132405" y="2905650"/>
            <a:ext cx="942975" cy="47587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Strzałka w prawo z wcięciem 15"/>
          <p:cNvSpPr/>
          <p:nvPr/>
        </p:nvSpPr>
        <p:spPr>
          <a:xfrm rot="10800000">
            <a:off x="2683290" y="2905650"/>
            <a:ext cx="942975" cy="47587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pole tekstowe 14"/>
          <p:cNvSpPr txBox="1"/>
          <p:nvPr/>
        </p:nvSpPr>
        <p:spPr>
          <a:xfrm>
            <a:off x="9747358" y="25994"/>
            <a:ext cx="2196947" cy="374047"/>
          </a:xfrm>
          <a:prstGeom prst="rect">
            <a:avLst/>
          </a:prstGeom>
          <a:noFill/>
        </p:spPr>
        <p:txBody>
          <a:bodyPr wrap="square" rtlCol="0">
            <a:spAutoFit/>
          </a:bodyPr>
          <a:lstStyle/>
          <a:p>
            <a:r>
              <a:rPr lang="pl-PL" dirty="0" smtClean="0">
                <a:solidFill>
                  <a:srgbClr val="002060"/>
                </a:solidFill>
              </a:rPr>
              <a:t>Case </a:t>
            </a:r>
            <a:r>
              <a:rPr lang="pl-PL" dirty="0" err="1" smtClean="0">
                <a:solidFill>
                  <a:srgbClr val="002060"/>
                </a:solidFill>
              </a:rPr>
              <a:t>study</a:t>
            </a:r>
            <a:r>
              <a:rPr lang="pl-PL" dirty="0" smtClean="0">
                <a:solidFill>
                  <a:srgbClr val="002060"/>
                </a:solidFill>
              </a:rPr>
              <a:t>: Poland</a:t>
            </a:r>
            <a:endParaRPr lang="pl-PL" dirty="0">
              <a:solidFill>
                <a:srgbClr val="002060"/>
              </a:solidFill>
            </a:endParaRPr>
          </a:p>
        </p:txBody>
      </p:sp>
      <p:sp>
        <p:nvSpPr>
          <p:cNvPr id="17" name="Tytuł 2"/>
          <p:cNvSpPr txBox="1">
            <a:spLocks/>
          </p:cNvSpPr>
          <p:nvPr/>
        </p:nvSpPr>
        <p:spPr>
          <a:xfrm>
            <a:off x="465826" y="454560"/>
            <a:ext cx="9609554" cy="499690"/>
          </a:xfrm>
          <a:prstGeom prst="rect">
            <a:avLst/>
          </a:prstGeom>
          <a:noFill/>
        </p:spPr>
        <p:txBody>
          <a:bodyPr vert="horz" lIns="0" tIns="180000" rIns="91440" bIns="180000" rtlCol="0" anchor="t" anchorCtr="0">
            <a:noAutofit/>
          </a:bodyPr>
          <a:lstStyle>
            <a:lvl1pPr algn="l" defTabSz="685800" rtl="0" eaLnBrk="1" latinLnBrk="0" hangingPunct="1">
              <a:lnSpc>
                <a:spcPct val="90000"/>
              </a:lnSpc>
              <a:spcBef>
                <a:spcPct val="0"/>
              </a:spcBef>
              <a:buNone/>
              <a:defRPr lang="pl-PL" sz="2400" b="1" i="0" kern="1200" baseline="0">
                <a:solidFill>
                  <a:srgbClr val="31418D"/>
                </a:solidFill>
                <a:latin typeface="Calibri" charset="0"/>
                <a:ea typeface="Calibri" charset="0"/>
                <a:cs typeface="Calibri"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AU" sz="2400" b="1" i="0" u="none" strike="noStrike" kern="1200" cap="none" spc="0" normalizeH="0" baseline="0" noProof="0" dirty="0" smtClean="0">
                <a:ln>
                  <a:noFill/>
                </a:ln>
                <a:solidFill>
                  <a:srgbClr val="31418D"/>
                </a:solidFill>
                <a:effectLst/>
                <a:uLnTx/>
                <a:uFillTx/>
                <a:latin typeface="Calibri" charset="0"/>
                <a:ea typeface="Calibri" charset="0"/>
                <a:cs typeface="Calibri" charset="0"/>
              </a:rPr>
              <a:t>Regulatory institutions in Poland</a:t>
            </a:r>
            <a:endParaRPr kumimoji="0" lang="en-AU" sz="3200" b="1" i="0" u="none" strike="noStrike" kern="1200" cap="none" spc="0" normalizeH="0" baseline="0" noProof="0" dirty="0" smtClean="0">
              <a:ln>
                <a:noFill/>
              </a:ln>
              <a:solidFill>
                <a:srgbClr val="31418D"/>
              </a:solidFill>
              <a:effectLst/>
              <a:uLnTx/>
              <a:uFillTx/>
              <a:latin typeface="Calibri" charset="0"/>
              <a:ea typeface="Calibri" charset="0"/>
              <a:cs typeface="Calibri" charset="0"/>
            </a:endParaRPr>
          </a:p>
          <a:p>
            <a:pPr marL="0" marR="0" lvl="0" indent="0" algn="l" defTabSz="685800" rtl="0" eaLnBrk="1" fontAlgn="auto" latinLnBrk="0" hangingPunct="1">
              <a:lnSpc>
                <a:spcPct val="90000"/>
              </a:lnSpc>
              <a:spcBef>
                <a:spcPct val="0"/>
              </a:spcBef>
              <a:spcAft>
                <a:spcPts val="0"/>
              </a:spcAft>
              <a:buClrTx/>
              <a:buSzTx/>
              <a:buFontTx/>
              <a:buNone/>
              <a:tabLst/>
              <a:defRPr/>
            </a:pPr>
            <a:endParaRPr kumimoji="0" lang="en-AU" sz="2400" b="1" i="0" u="none" strike="noStrike" kern="1200" cap="none" spc="0" normalizeH="0" baseline="0" noProof="0" dirty="0">
              <a:ln>
                <a:noFill/>
              </a:ln>
              <a:solidFill>
                <a:srgbClr val="31418D"/>
              </a:solidFill>
              <a:effectLst/>
              <a:uLnTx/>
              <a:uFillTx/>
              <a:latin typeface="Calibri" charset="0"/>
              <a:ea typeface="Calibri" charset="0"/>
              <a:cs typeface="Calibri" charset="0"/>
            </a:endParaRPr>
          </a:p>
        </p:txBody>
      </p:sp>
    </p:spTree>
    <p:extLst>
      <p:ext uri="{BB962C8B-B14F-4D97-AF65-F5344CB8AC3E}">
        <p14:creationId xmlns:p14="http://schemas.microsoft.com/office/powerpoint/2010/main" val="3786616639"/>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ostokąt 6"/>
          <p:cNvSpPr/>
          <p:nvPr/>
        </p:nvSpPr>
        <p:spPr>
          <a:xfrm>
            <a:off x="0" y="6406588"/>
            <a:ext cx="12192000" cy="45141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Prostokąt 9"/>
          <p:cNvSpPr/>
          <p:nvPr/>
        </p:nvSpPr>
        <p:spPr>
          <a:xfrm>
            <a:off x="0" y="451412"/>
            <a:ext cx="465826" cy="5960963"/>
          </a:xfrm>
          <a:prstGeom prst="rect">
            <a:avLst/>
          </a:prstGeom>
          <a:solidFill>
            <a:srgbClr val="FCCE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rostokąt 10"/>
          <p:cNvSpPr/>
          <p:nvPr/>
        </p:nvSpPr>
        <p:spPr>
          <a:xfrm>
            <a:off x="0" y="0"/>
            <a:ext cx="12192000" cy="45141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ole tekstowe 4"/>
          <p:cNvSpPr txBox="1"/>
          <p:nvPr/>
        </p:nvSpPr>
        <p:spPr>
          <a:xfrm>
            <a:off x="389034" y="6497684"/>
            <a:ext cx="3329796" cy="276999"/>
          </a:xfrm>
          <a:prstGeom prst="rect">
            <a:avLst/>
          </a:prstGeom>
          <a:noFill/>
        </p:spPr>
        <p:txBody>
          <a:bodyPr wrap="square" rtlCol="0">
            <a:spAutoFit/>
          </a:bodyPr>
          <a:lstStyle/>
          <a:p>
            <a:r>
              <a:rPr lang="pl-PL" sz="1200" dirty="0" smtClean="0">
                <a:solidFill>
                  <a:srgbClr val="17337A"/>
                </a:solidFill>
              </a:rPr>
              <a:t>Źródło: UKE</a:t>
            </a:r>
            <a:endParaRPr lang="pl-PL" sz="1200" dirty="0">
              <a:solidFill>
                <a:srgbClr val="17337A"/>
              </a:solidFill>
            </a:endParaRPr>
          </a:p>
        </p:txBody>
      </p:sp>
      <p:sp>
        <p:nvSpPr>
          <p:cNvPr id="35" name="pole tekstowe 34"/>
          <p:cNvSpPr txBox="1"/>
          <p:nvPr/>
        </p:nvSpPr>
        <p:spPr>
          <a:xfrm>
            <a:off x="9132405" y="3942843"/>
            <a:ext cx="1885951"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l-PL" b="1" i="0" u="none" strike="noStrike" kern="0" cap="none" spc="0" normalizeH="0" baseline="0" noProof="0" dirty="0" smtClean="0">
                <a:ln>
                  <a:noFill/>
                </a:ln>
                <a:solidFill>
                  <a:srgbClr val="FFFFFF"/>
                </a:solidFill>
                <a:effectLst/>
                <a:uLnTx/>
                <a:uFillTx/>
              </a:rPr>
              <a:t>CZĘSTOTLIWOŚĆ RAPORTOWANIA</a:t>
            </a:r>
          </a:p>
        </p:txBody>
      </p:sp>
      <p:sp>
        <p:nvSpPr>
          <p:cNvPr id="2" name="pole tekstowe 1"/>
          <p:cNvSpPr txBox="1"/>
          <p:nvPr/>
        </p:nvSpPr>
        <p:spPr>
          <a:xfrm>
            <a:off x="693629" y="5001480"/>
            <a:ext cx="7223153" cy="1015663"/>
          </a:xfrm>
          <a:prstGeom prst="rect">
            <a:avLst/>
          </a:prstGeom>
          <a:noFill/>
        </p:spPr>
        <p:txBody>
          <a:bodyPr wrap="square" rtlCol="0">
            <a:spAutoFit/>
          </a:bodyPr>
          <a:lstStyle/>
          <a:p>
            <a:pPr algn="just"/>
            <a:r>
              <a:rPr lang="en-AU" sz="1200" dirty="0" smtClean="0">
                <a:solidFill>
                  <a:srgbClr val="002060"/>
                </a:solidFill>
              </a:rPr>
              <a:t>In </a:t>
            </a:r>
            <a:r>
              <a:rPr lang="en-AU" sz="1200" dirty="0" err="1" smtClean="0">
                <a:solidFill>
                  <a:srgbClr val="002060"/>
                </a:solidFill>
              </a:rPr>
              <a:t>Sidusis</a:t>
            </a:r>
            <a:r>
              <a:rPr lang="en-AU" sz="1200" dirty="0" smtClean="0">
                <a:solidFill>
                  <a:srgbClr val="002060"/>
                </a:solidFill>
              </a:rPr>
              <a:t> (system maintained by the Ministry of Digital Affairs) information about the range of fixed-line networks is collected. Hence it is known how many households can use the Internet with specific parameters, i.e., in general, entrepreneurs provide information about what services they can provide in a specific place. Such information is published by the Ministry </a:t>
            </a:r>
            <a:r>
              <a:rPr lang="pl-PL" sz="1200" dirty="0" smtClean="0">
                <a:solidFill>
                  <a:srgbClr val="002060"/>
                </a:solidFill>
              </a:rPr>
              <a:t>of Digital </a:t>
            </a:r>
            <a:r>
              <a:rPr lang="pl-PL" sz="1200" dirty="0" err="1" smtClean="0">
                <a:solidFill>
                  <a:srgbClr val="002060"/>
                </a:solidFill>
              </a:rPr>
              <a:t>Affairs</a:t>
            </a:r>
            <a:r>
              <a:rPr lang="pl-PL" sz="1200" dirty="0" smtClean="0">
                <a:solidFill>
                  <a:srgbClr val="002060"/>
                </a:solidFill>
              </a:rPr>
              <a:t> </a:t>
            </a:r>
            <a:r>
              <a:rPr lang="en-AU" sz="1200" dirty="0" smtClean="0">
                <a:solidFill>
                  <a:srgbClr val="002060"/>
                </a:solidFill>
              </a:rPr>
              <a:t>on the website internet.gov.pl</a:t>
            </a:r>
            <a:endParaRPr lang="pl-PL" sz="1200" dirty="0" smtClean="0">
              <a:solidFill>
                <a:srgbClr val="002060"/>
              </a:solidFill>
            </a:endParaRPr>
          </a:p>
          <a:p>
            <a:pPr algn="just"/>
            <a:endParaRPr lang="en-AU" sz="1200" dirty="0" smtClean="0">
              <a:solidFill>
                <a:srgbClr val="002060"/>
              </a:solidFill>
            </a:endParaRPr>
          </a:p>
        </p:txBody>
      </p:sp>
      <p:pic>
        <p:nvPicPr>
          <p:cNvPr id="6" name="Obraz 5"/>
          <p:cNvPicPr>
            <a:picLocks noChangeAspect="1"/>
          </p:cNvPicPr>
          <p:nvPr/>
        </p:nvPicPr>
        <p:blipFill>
          <a:blip r:embed="rId3"/>
          <a:stretch>
            <a:fillRect/>
          </a:stretch>
        </p:blipFill>
        <p:spPr>
          <a:xfrm>
            <a:off x="8069270" y="1890166"/>
            <a:ext cx="3946569" cy="2355523"/>
          </a:xfrm>
          <a:prstGeom prst="rect">
            <a:avLst/>
          </a:prstGeom>
        </p:spPr>
      </p:pic>
      <p:sp>
        <p:nvSpPr>
          <p:cNvPr id="12" name="Tytuł 2"/>
          <p:cNvSpPr txBox="1">
            <a:spLocks/>
          </p:cNvSpPr>
          <p:nvPr/>
        </p:nvSpPr>
        <p:spPr>
          <a:xfrm>
            <a:off x="633870" y="515518"/>
            <a:ext cx="9609554" cy="499690"/>
          </a:xfrm>
          <a:prstGeom prst="rect">
            <a:avLst/>
          </a:prstGeom>
          <a:noFill/>
        </p:spPr>
        <p:txBody>
          <a:bodyPr vert="horz" lIns="0" tIns="180000" rIns="91440" bIns="180000" rtlCol="0" anchor="t" anchorCtr="0">
            <a:noAutofit/>
          </a:bodyPr>
          <a:lstStyle>
            <a:lvl1pPr algn="l" defTabSz="685800" rtl="0" eaLnBrk="1" latinLnBrk="0" hangingPunct="1">
              <a:lnSpc>
                <a:spcPct val="90000"/>
              </a:lnSpc>
              <a:spcBef>
                <a:spcPct val="0"/>
              </a:spcBef>
              <a:buNone/>
              <a:defRPr lang="pl-PL" sz="2400" b="1" i="0" kern="1200" baseline="0">
                <a:solidFill>
                  <a:srgbClr val="31418D"/>
                </a:solidFill>
                <a:latin typeface="Calibri" charset="0"/>
                <a:ea typeface="Calibri" charset="0"/>
                <a:cs typeface="Calibri"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AU" sz="2400" b="1" i="0" u="none" strike="noStrike" kern="1200" cap="none" spc="0" normalizeH="0" baseline="0" dirty="0" smtClean="0">
                <a:ln>
                  <a:noFill/>
                </a:ln>
                <a:solidFill>
                  <a:srgbClr val="31418D"/>
                </a:solidFill>
                <a:effectLst/>
                <a:uLnTx/>
                <a:uFillTx/>
                <a:latin typeface="Calibri" charset="0"/>
                <a:ea typeface="Calibri" charset="0"/>
                <a:cs typeface="Calibri" charset="0"/>
              </a:rPr>
              <a:t>Data</a:t>
            </a:r>
            <a:r>
              <a:rPr kumimoji="0" lang="en-AU" sz="2400" b="1" i="0" u="none" strike="noStrike" kern="1200" cap="none" spc="0" normalizeH="0" dirty="0" smtClean="0">
                <a:ln>
                  <a:noFill/>
                </a:ln>
                <a:solidFill>
                  <a:srgbClr val="31418D"/>
                </a:solidFill>
                <a:effectLst/>
                <a:uLnTx/>
                <a:uFillTx/>
                <a:latin typeface="Calibri" charset="0"/>
                <a:ea typeface="Calibri" charset="0"/>
                <a:cs typeface="Calibri" charset="0"/>
              </a:rPr>
              <a:t> collection - Minister of Digital Affairs</a:t>
            </a:r>
            <a:endParaRPr kumimoji="0" lang="en-AU" sz="2400" b="1" i="0" u="none" strike="noStrike" kern="1200" cap="none" spc="0" normalizeH="0" baseline="0" dirty="0">
              <a:ln>
                <a:noFill/>
              </a:ln>
              <a:solidFill>
                <a:srgbClr val="31418D"/>
              </a:solidFill>
              <a:effectLst/>
              <a:uLnTx/>
              <a:uFillTx/>
              <a:latin typeface="Calibri" charset="0"/>
              <a:ea typeface="Calibri" charset="0"/>
              <a:cs typeface="Calibri" charset="0"/>
            </a:endParaRPr>
          </a:p>
        </p:txBody>
      </p:sp>
      <p:pic>
        <p:nvPicPr>
          <p:cNvPr id="3" name="Obraz 2"/>
          <p:cNvPicPr>
            <a:picLocks noChangeAspect="1"/>
          </p:cNvPicPr>
          <p:nvPr/>
        </p:nvPicPr>
        <p:blipFill>
          <a:blip r:embed="rId4"/>
          <a:stretch>
            <a:fillRect/>
          </a:stretch>
        </p:blipFill>
        <p:spPr>
          <a:xfrm>
            <a:off x="1755295" y="1668639"/>
            <a:ext cx="6161487" cy="3063744"/>
          </a:xfrm>
          <a:prstGeom prst="rect">
            <a:avLst/>
          </a:prstGeom>
        </p:spPr>
      </p:pic>
      <p:sp>
        <p:nvSpPr>
          <p:cNvPr id="4" name="pole tekstowe 3"/>
          <p:cNvSpPr txBox="1"/>
          <p:nvPr/>
        </p:nvSpPr>
        <p:spPr>
          <a:xfrm>
            <a:off x="1674688" y="4759209"/>
            <a:ext cx="4661011" cy="215444"/>
          </a:xfrm>
          <a:prstGeom prst="rect">
            <a:avLst/>
          </a:prstGeom>
          <a:noFill/>
        </p:spPr>
        <p:txBody>
          <a:bodyPr wrap="square" rtlCol="0">
            <a:spAutoFit/>
          </a:bodyPr>
          <a:lstStyle/>
          <a:p>
            <a:r>
              <a:rPr lang="pl-PL" sz="800" dirty="0" smtClean="0">
                <a:solidFill>
                  <a:srgbClr val="002060"/>
                </a:solidFill>
              </a:rPr>
              <a:t>Source</a:t>
            </a:r>
            <a:r>
              <a:rPr lang="pl-PL" sz="800" dirty="0">
                <a:solidFill>
                  <a:srgbClr val="002060"/>
                </a:solidFill>
              </a:rPr>
              <a:t>: https://internet.gov.pl/map/?center=2349820.3607533704%3B6851791.294293443&amp;zoom=20</a:t>
            </a:r>
          </a:p>
        </p:txBody>
      </p:sp>
      <p:sp>
        <p:nvSpPr>
          <p:cNvPr id="9" name="pole tekstowe 8"/>
          <p:cNvSpPr txBox="1"/>
          <p:nvPr/>
        </p:nvSpPr>
        <p:spPr>
          <a:xfrm>
            <a:off x="693629" y="1289291"/>
            <a:ext cx="5928156" cy="338554"/>
          </a:xfrm>
          <a:prstGeom prst="rect">
            <a:avLst/>
          </a:prstGeom>
          <a:noFill/>
        </p:spPr>
        <p:txBody>
          <a:bodyPr wrap="square" rtlCol="0">
            <a:spAutoFit/>
          </a:bodyPr>
          <a:lstStyle>
            <a:defPPr>
              <a:defRPr lang="pl-PL"/>
            </a:defPPr>
            <a:lvl1pPr>
              <a:defRPr sz="1600" b="1">
                <a:solidFill>
                  <a:srgbClr val="002060"/>
                </a:solidFill>
              </a:defRPr>
            </a:lvl1pPr>
          </a:lstStyle>
          <a:p>
            <a:r>
              <a:rPr lang="en-AU" dirty="0" err="1" smtClean="0"/>
              <a:t>Sidusis</a:t>
            </a:r>
            <a:r>
              <a:rPr lang="en-AU" dirty="0" smtClean="0"/>
              <a:t> – the data presentation system of Ministry of Digital Affairs</a:t>
            </a:r>
            <a:endParaRPr lang="en-AU" dirty="0"/>
          </a:p>
        </p:txBody>
      </p:sp>
      <p:sp>
        <p:nvSpPr>
          <p:cNvPr id="13" name="pole tekstowe 12"/>
          <p:cNvSpPr txBox="1"/>
          <p:nvPr/>
        </p:nvSpPr>
        <p:spPr>
          <a:xfrm>
            <a:off x="7916782" y="1289291"/>
            <a:ext cx="3965097" cy="338554"/>
          </a:xfrm>
          <a:prstGeom prst="rect">
            <a:avLst/>
          </a:prstGeom>
          <a:noFill/>
        </p:spPr>
        <p:txBody>
          <a:bodyPr wrap="square" rtlCol="0">
            <a:spAutoFit/>
          </a:bodyPr>
          <a:lstStyle/>
          <a:p>
            <a:r>
              <a:rPr lang="en-AU" sz="1600" b="1" dirty="0" smtClean="0">
                <a:solidFill>
                  <a:srgbClr val="002060"/>
                </a:solidFill>
              </a:rPr>
              <a:t>Data transfer customer preferences</a:t>
            </a:r>
            <a:endParaRPr lang="en-AU" sz="1600" b="1" dirty="0">
              <a:solidFill>
                <a:srgbClr val="002060"/>
              </a:solidFill>
            </a:endParaRPr>
          </a:p>
        </p:txBody>
      </p:sp>
      <p:sp>
        <p:nvSpPr>
          <p:cNvPr id="17" name="pole tekstowe 16"/>
          <p:cNvSpPr txBox="1"/>
          <p:nvPr/>
        </p:nvSpPr>
        <p:spPr>
          <a:xfrm rot="16200000">
            <a:off x="-2761647" y="3259724"/>
            <a:ext cx="5955177" cy="338554"/>
          </a:xfrm>
          <a:prstGeom prst="rect">
            <a:avLst/>
          </a:prstGeom>
          <a:noFill/>
        </p:spPr>
        <p:txBody>
          <a:bodyPr wrap="square" rtlCol="0">
            <a:spAutoFit/>
          </a:bodyPr>
          <a:lstStyle/>
          <a:p>
            <a:pPr lvl="0" algn="ctr">
              <a:defRPr/>
            </a:pPr>
            <a:r>
              <a:rPr lang="pl-PL" sz="1600" dirty="0" smtClean="0">
                <a:solidFill>
                  <a:srgbClr val="17337A"/>
                </a:solidFill>
                <a:latin typeface="Calibri" panose="020F0502020204030204"/>
              </a:rPr>
              <a:t>The r</a:t>
            </a:r>
            <a:r>
              <a:rPr lang="en-AU" sz="1600" dirty="0" err="1" smtClean="0">
                <a:solidFill>
                  <a:srgbClr val="002060"/>
                </a:solidFill>
              </a:rPr>
              <a:t>ange</a:t>
            </a:r>
            <a:r>
              <a:rPr lang="en-AU" sz="1600" dirty="0" smtClean="0">
                <a:solidFill>
                  <a:srgbClr val="002060"/>
                </a:solidFill>
              </a:rPr>
              <a:t> </a:t>
            </a:r>
            <a:r>
              <a:rPr lang="en-AU" sz="1600" dirty="0">
                <a:solidFill>
                  <a:srgbClr val="002060"/>
                </a:solidFill>
              </a:rPr>
              <a:t>of fixed-line networks</a:t>
            </a:r>
            <a:r>
              <a:rPr lang="en-AU" sz="1600" dirty="0" smtClean="0">
                <a:solidFill>
                  <a:srgbClr val="17337A"/>
                </a:solidFill>
                <a:latin typeface="Calibri" panose="020F0502020204030204"/>
              </a:rPr>
              <a:t> in Poland</a:t>
            </a:r>
            <a:endParaRPr kumimoji="0" lang="en-AU" sz="1600" b="0" i="0" u="none" strike="noStrike" kern="1200" cap="none" spc="0" normalizeH="0" baseline="0" dirty="0">
              <a:ln>
                <a:noFill/>
              </a:ln>
              <a:solidFill>
                <a:srgbClr val="17337A"/>
              </a:solidFill>
              <a:effectLst/>
              <a:uLnTx/>
              <a:uFillTx/>
              <a:latin typeface="Calibri" panose="020F0502020204030204"/>
            </a:endParaRPr>
          </a:p>
        </p:txBody>
      </p:sp>
      <p:sp>
        <p:nvSpPr>
          <p:cNvPr id="8" name="Pięciokąt 7"/>
          <p:cNvSpPr/>
          <p:nvPr/>
        </p:nvSpPr>
        <p:spPr>
          <a:xfrm>
            <a:off x="465826" y="2458219"/>
            <a:ext cx="1208862" cy="319369"/>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000" dirty="0" smtClean="0"/>
              <a:t>Available operator</a:t>
            </a:r>
            <a:endParaRPr lang="en-AU" sz="1000" dirty="0"/>
          </a:p>
        </p:txBody>
      </p:sp>
      <p:sp>
        <p:nvSpPr>
          <p:cNvPr id="16" name="Pięciokąt 15"/>
          <p:cNvSpPr/>
          <p:nvPr/>
        </p:nvSpPr>
        <p:spPr>
          <a:xfrm>
            <a:off x="465826" y="2850602"/>
            <a:ext cx="1208862" cy="328203"/>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000" dirty="0" smtClean="0"/>
              <a:t>Media selection (</a:t>
            </a:r>
            <a:r>
              <a:rPr lang="en-AU" sz="1000" dirty="0" err="1" smtClean="0"/>
              <a:t>fttx</a:t>
            </a:r>
            <a:r>
              <a:rPr lang="en-AU" sz="1000" dirty="0" smtClean="0"/>
              <a:t>)</a:t>
            </a:r>
            <a:endParaRPr lang="en-AU" sz="1000" dirty="0"/>
          </a:p>
        </p:txBody>
      </p:sp>
      <p:sp>
        <p:nvSpPr>
          <p:cNvPr id="18" name="Pięciokąt 17"/>
          <p:cNvSpPr/>
          <p:nvPr/>
        </p:nvSpPr>
        <p:spPr>
          <a:xfrm>
            <a:off x="465826" y="2079256"/>
            <a:ext cx="1208862" cy="286027"/>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000" dirty="0" smtClean="0"/>
              <a:t>Location</a:t>
            </a:r>
            <a:endParaRPr lang="en-AU" sz="1000" dirty="0"/>
          </a:p>
        </p:txBody>
      </p:sp>
      <p:sp>
        <p:nvSpPr>
          <p:cNvPr id="19" name="pole tekstowe 18"/>
          <p:cNvSpPr txBox="1"/>
          <p:nvPr/>
        </p:nvSpPr>
        <p:spPr>
          <a:xfrm>
            <a:off x="7951222" y="4655946"/>
            <a:ext cx="3999478" cy="215444"/>
          </a:xfrm>
          <a:prstGeom prst="rect">
            <a:avLst/>
          </a:prstGeom>
          <a:noFill/>
        </p:spPr>
        <p:txBody>
          <a:bodyPr wrap="square" rtlCol="0">
            <a:spAutoFit/>
          </a:bodyPr>
          <a:lstStyle>
            <a:defPPr>
              <a:defRPr lang="pl-PL"/>
            </a:defPPr>
            <a:lvl1pPr>
              <a:defRPr sz="800">
                <a:solidFill>
                  <a:srgbClr val="002060"/>
                </a:solidFill>
              </a:defRPr>
            </a:lvl1pPr>
          </a:lstStyle>
          <a:p>
            <a:r>
              <a:rPr lang="pl-PL" dirty="0"/>
              <a:t>Source: UKE upon data from https://internet.gov.pl/</a:t>
            </a:r>
          </a:p>
        </p:txBody>
      </p:sp>
      <p:sp>
        <p:nvSpPr>
          <p:cNvPr id="20" name="pole tekstowe 19"/>
          <p:cNvSpPr txBox="1"/>
          <p:nvPr/>
        </p:nvSpPr>
        <p:spPr>
          <a:xfrm>
            <a:off x="7999276" y="5010978"/>
            <a:ext cx="3593726" cy="646331"/>
          </a:xfrm>
          <a:prstGeom prst="rect">
            <a:avLst/>
          </a:prstGeom>
          <a:noFill/>
        </p:spPr>
        <p:txBody>
          <a:bodyPr wrap="square" rtlCol="0">
            <a:spAutoFit/>
          </a:bodyPr>
          <a:lstStyle/>
          <a:p>
            <a:pPr algn="just"/>
            <a:r>
              <a:rPr lang="en-AU" sz="1200" dirty="0" smtClean="0">
                <a:solidFill>
                  <a:srgbClr val="002060"/>
                </a:solidFill>
              </a:rPr>
              <a:t>The maps shows the number of address points which are passed by the internet infrastructure of certain parameters, like 300 Mb/s</a:t>
            </a:r>
            <a:r>
              <a:rPr lang="pl-PL" sz="1200" dirty="0" smtClean="0">
                <a:solidFill>
                  <a:srgbClr val="002060"/>
                </a:solidFill>
              </a:rPr>
              <a:t>.</a:t>
            </a:r>
            <a:endParaRPr lang="en-AU" sz="1200" dirty="0" smtClean="0">
              <a:solidFill>
                <a:srgbClr val="002060"/>
              </a:solidFill>
            </a:endParaRPr>
          </a:p>
        </p:txBody>
      </p:sp>
    </p:spTree>
    <p:extLst>
      <p:ext uri="{BB962C8B-B14F-4D97-AF65-F5344CB8AC3E}">
        <p14:creationId xmlns:p14="http://schemas.microsoft.com/office/powerpoint/2010/main" val="2206652243"/>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rostokąt 9"/>
          <p:cNvSpPr/>
          <p:nvPr/>
        </p:nvSpPr>
        <p:spPr>
          <a:xfrm>
            <a:off x="0" y="6406588"/>
            <a:ext cx="12192000" cy="45141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rostokąt 6"/>
          <p:cNvSpPr/>
          <p:nvPr/>
        </p:nvSpPr>
        <p:spPr>
          <a:xfrm>
            <a:off x="0" y="451412"/>
            <a:ext cx="465826" cy="5960963"/>
          </a:xfrm>
          <a:prstGeom prst="rect">
            <a:avLst/>
          </a:prstGeom>
          <a:solidFill>
            <a:srgbClr val="FCCE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 name="Prostokąt 3"/>
          <p:cNvSpPr/>
          <p:nvPr/>
        </p:nvSpPr>
        <p:spPr>
          <a:xfrm>
            <a:off x="0" y="0"/>
            <a:ext cx="12192000" cy="45141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ole tekstowe 4"/>
          <p:cNvSpPr txBox="1"/>
          <p:nvPr/>
        </p:nvSpPr>
        <p:spPr>
          <a:xfrm>
            <a:off x="389034" y="6497684"/>
            <a:ext cx="3329796" cy="276999"/>
          </a:xfrm>
          <a:prstGeom prst="rect">
            <a:avLst/>
          </a:prstGeom>
          <a:noFill/>
        </p:spPr>
        <p:txBody>
          <a:bodyPr wrap="square" rtlCol="0">
            <a:spAutoFit/>
          </a:bodyPr>
          <a:lstStyle/>
          <a:p>
            <a:r>
              <a:rPr lang="pl-PL" sz="1200" dirty="0" smtClean="0">
                <a:solidFill>
                  <a:srgbClr val="17337A"/>
                </a:solidFill>
              </a:rPr>
              <a:t>Źródło: UKE</a:t>
            </a:r>
            <a:endParaRPr lang="pl-PL" sz="1200" dirty="0">
              <a:solidFill>
                <a:srgbClr val="17337A"/>
              </a:solidFill>
            </a:endParaRPr>
          </a:p>
        </p:txBody>
      </p:sp>
      <p:sp>
        <p:nvSpPr>
          <p:cNvPr id="6" name="pole tekstowe 5"/>
          <p:cNvSpPr txBox="1"/>
          <p:nvPr/>
        </p:nvSpPr>
        <p:spPr>
          <a:xfrm>
            <a:off x="8238225" y="86265"/>
            <a:ext cx="3847383" cy="276999"/>
          </a:xfrm>
          <a:prstGeom prst="rect">
            <a:avLst/>
          </a:prstGeom>
          <a:noFill/>
        </p:spPr>
        <p:txBody>
          <a:bodyPr wrap="square" rtlCol="0">
            <a:spAutoFit/>
          </a:bodyPr>
          <a:lstStyle/>
          <a:p>
            <a:pPr algn="r"/>
            <a:r>
              <a:rPr lang="pl-PL" sz="1200" dirty="0">
                <a:solidFill>
                  <a:srgbClr val="17337A"/>
                </a:solidFill>
              </a:rPr>
              <a:t>Departament Strategii i Analiz</a:t>
            </a:r>
          </a:p>
        </p:txBody>
      </p:sp>
      <p:sp>
        <p:nvSpPr>
          <p:cNvPr id="2" name="pole tekstowe 1"/>
          <p:cNvSpPr txBox="1"/>
          <p:nvPr/>
        </p:nvSpPr>
        <p:spPr>
          <a:xfrm>
            <a:off x="465826" y="451412"/>
            <a:ext cx="11726174" cy="646331"/>
          </a:xfrm>
          <a:prstGeom prst="rect">
            <a:avLst/>
          </a:prstGeom>
          <a:noFill/>
        </p:spPr>
        <p:txBody>
          <a:bodyPr wrap="square" rtlCol="0">
            <a:spAutoFit/>
          </a:bodyPr>
          <a:lstStyle/>
          <a:p>
            <a:r>
              <a:rPr lang="pl-PL" sz="3600" dirty="0">
                <a:solidFill>
                  <a:srgbClr val="17337A"/>
                </a:solidFill>
              </a:rPr>
              <a:t>T</a:t>
            </a:r>
            <a:r>
              <a:rPr lang="en-AU" sz="3600" dirty="0" err="1" smtClean="0">
                <a:solidFill>
                  <a:srgbClr val="17337A"/>
                </a:solidFill>
              </a:rPr>
              <a:t>elecommunication</a:t>
            </a:r>
            <a:r>
              <a:rPr lang="en-AU" sz="3600" dirty="0" smtClean="0">
                <a:solidFill>
                  <a:srgbClr val="17337A"/>
                </a:solidFill>
              </a:rPr>
              <a:t> register</a:t>
            </a:r>
            <a:endParaRPr lang="en-AU" sz="3600" dirty="0">
              <a:solidFill>
                <a:srgbClr val="17337A"/>
              </a:solidFill>
            </a:endParaRPr>
          </a:p>
        </p:txBody>
      </p:sp>
      <p:sp>
        <p:nvSpPr>
          <p:cNvPr id="9" name="pole tekstowe 8"/>
          <p:cNvSpPr txBox="1"/>
          <p:nvPr/>
        </p:nvSpPr>
        <p:spPr>
          <a:xfrm>
            <a:off x="695612" y="1430383"/>
            <a:ext cx="10807540" cy="4154984"/>
          </a:xfrm>
          <a:prstGeom prst="rect">
            <a:avLst/>
          </a:prstGeom>
          <a:noFill/>
        </p:spPr>
        <p:txBody>
          <a:bodyPr wrap="square" rtlCol="0">
            <a:spAutoFit/>
          </a:bodyPr>
          <a:lstStyle/>
          <a:p>
            <a:r>
              <a:rPr lang="pl-PL" sz="2400" dirty="0" err="1" smtClean="0">
                <a:solidFill>
                  <a:srgbClr val="31418D"/>
                </a:solidFill>
              </a:rPr>
              <a:t>Legal</a:t>
            </a:r>
            <a:r>
              <a:rPr lang="pl-PL" sz="2400" dirty="0" smtClean="0">
                <a:solidFill>
                  <a:srgbClr val="31418D"/>
                </a:solidFill>
              </a:rPr>
              <a:t> </a:t>
            </a:r>
            <a:r>
              <a:rPr lang="pl-PL" sz="2400" dirty="0" err="1" smtClean="0">
                <a:solidFill>
                  <a:srgbClr val="31418D"/>
                </a:solidFill>
              </a:rPr>
              <a:t>act</a:t>
            </a:r>
            <a:r>
              <a:rPr lang="pl-PL" sz="2400" dirty="0" smtClean="0">
                <a:solidFill>
                  <a:srgbClr val="31418D"/>
                </a:solidFill>
              </a:rPr>
              <a:t> „</a:t>
            </a:r>
            <a:r>
              <a:rPr lang="en-AU" sz="2400" dirty="0" err="1" smtClean="0">
                <a:solidFill>
                  <a:srgbClr val="31418D"/>
                </a:solidFill>
              </a:rPr>
              <a:t>Prawo</a:t>
            </a:r>
            <a:r>
              <a:rPr lang="en-AU" sz="2400" dirty="0" smtClean="0">
                <a:solidFill>
                  <a:srgbClr val="31418D"/>
                </a:solidFill>
              </a:rPr>
              <a:t> </a:t>
            </a:r>
            <a:r>
              <a:rPr lang="pl-PL" sz="2400" dirty="0" smtClean="0">
                <a:solidFill>
                  <a:srgbClr val="31418D"/>
                </a:solidFill>
              </a:rPr>
              <a:t>K</a:t>
            </a:r>
            <a:r>
              <a:rPr lang="en-AU" sz="2400" dirty="0" err="1" smtClean="0">
                <a:solidFill>
                  <a:srgbClr val="31418D"/>
                </a:solidFill>
              </a:rPr>
              <a:t>omunikacji</a:t>
            </a:r>
            <a:r>
              <a:rPr lang="en-AU" sz="2400" dirty="0" smtClean="0">
                <a:solidFill>
                  <a:srgbClr val="31418D"/>
                </a:solidFill>
              </a:rPr>
              <a:t> </a:t>
            </a:r>
            <a:r>
              <a:rPr lang="pl-PL" sz="2400" dirty="0">
                <a:solidFill>
                  <a:srgbClr val="31418D"/>
                </a:solidFill>
              </a:rPr>
              <a:t>E</a:t>
            </a:r>
            <a:r>
              <a:rPr lang="en-AU" sz="2400" dirty="0" err="1" smtClean="0">
                <a:solidFill>
                  <a:srgbClr val="31418D"/>
                </a:solidFill>
              </a:rPr>
              <a:t>lektronicznej</a:t>
            </a:r>
            <a:r>
              <a:rPr lang="pl-PL" sz="2400" dirty="0" smtClean="0">
                <a:solidFill>
                  <a:srgbClr val="31418D"/>
                </a:solidFill>
              </a:rPr>
              <a:t>”</a:t>
            </a:r>
            <a:r>
              <a:rPr lang="en-AU" sz="2400" dirty="0" smtClean="0">
                <a:solidFill>
                  <a:srgbClr val="31418D"/>
                </a:solidFill>
              </a:rPr>
              <a:t> – the law of 12 </a:t>
            </a:r>
            <a:r>
              <a:rPr lang="pl-PL" sz="2400" dirty="0" smtClean="0">
                <a:solidFill>
                  <a:srgbClr val="31418D"/>
                </a:solidFill>
              </a:rPr>
              <a:t>J</a:t>
            </a:r>
            <a:r>
              <a:rPr lang="en-AU" sz="2400" dirty="0" err="1" smtClean="0">
                <a:solidFill>
                  <a:srgbClr val="31418D"/>
                </a:solidFill>
              </a:rPr>
              <a:t>uly</a:t>
            </a:r>
            <a:r>
              <a:rPr lang="en-AU" sz="2400" dirty="0" smtClean="0">
                <a:solidFill>
                  <a:srgbClr val="31418D"/>
                </a:solidFill>
              </a:rPr>
              <a:t> 2024, which describes:</a:t>
            </a:r>
          </a:p>
          <a:p>
            <a:pPr marL="285750" indent="-285750">
              <a:buFont typeface="Arial" panose="020B0604020202020204" pitchFamily="34" charset="0"/>
              <a:buChar char="•"/>
            </a:pPr>
            <a:r>
              <a:rPr lang="en-AU" sz="2400" dirty="0" smtClean="0">
                <a:solidFill>
                  <a:srgbClr val="31418D"/>
                </a:solidFill>
              </a:rPr>
              <a:t>the scope of the telecommunication register</a:t>
            </a:r>
          </a:p>
          <a:p>
            <a:pPr marL="285750" indent="-285750">
              <a:buFont typeface="Arial" panose="020B0604020202020204" pitchFamily="34" charset="0"/>
              <a:buChar char="•"/>
            </a:pPr>
            <a:r>
              <a:rPr lang="en-AU" sz="2400" dirty="0" smtClean="0">
                <a:solidFill>
                  <a:srgbClr val="31418D"/>
                </a:solidFill>
              </a:rPr>
              <a:t>the template of the registry application</a:t>
            </a:r>
          </a:p>
          <a:p>
            <a:pPr marL="285750" indent="-285750">
              <a:buFont typeface="Arial" panose="020B0604020202020204" pitchFamily="34" charset="0"/>
              <a:buChar char="•"/>
            </a:pPr>
            <a:r>
              <a:rPr lang="en-AU" sz="2400" dirty="0" smtClean="0">
                <a:solidFill>
                  <a:srgbClr val="31418D"/>
                </a:solidFill>
              </a:rPr>
              <a:t>The presentation of the telecommunication registered on the web page of UKE</a:t>
            </a:r>
          </a:p>
          <a:p>
            <a:pPr marL="285750" indent="-285750">
              <a:buFont typeface="Arial" panose="020B0604020202020204" pitchFamily="34" charset="0"/>
              <a:buChar char="•"/>
            </a:pPr>
            <a:r>
              <a:rPr lang="en-AU" sz="2400" dirty="0" smtClean="0">
                <a:solidFill>
                  <a:srgbClr val="31418D"/>
                </a:solidFill>
              </a:rPr>
              <a:t>The processing of application details (number of days for acceptance of application and issuance of the confirmation document</a:t>
            </a:r>
          </a:p>
          <a:p>
            <a:endParaRPr lang="en-AU" sz="2400" dirty="0" smtClean="0">
              <a:solidFill>
                <a:srgbClr val="31418D"/>
              </a:solidFill>
            </a:endParaRPr>
          </a:p>
          <a:p>
            <a:r>
              <a:rPr lang="en-AU" sz="2400" dirty="0" smtClean="0">
                <a:solidFill>
                  <a:srgbClr val="31418D"/>
                </a:solidFill>
              </a:rPr>
              <a:t>The same legal act gives the outline for cooperation with BEREC</a:t>
            </a:r>
          </a:p>
          <a:p>
            <a:endParaRPr lang="en-AU" sz="2400" dirty="0" smtClean="0">
              <a:solidFill>
                <a:srgbClr val="31418D"/>
              </a:solidFill>
            </a:endParaRPr>
          </a:p>
          <a:p>
            <a:endParaRPr lang="en-AU" sz="2400" dirty="0">
              <a:solidFill>
                <a:srgbClr val="31418D"/>
              </a:solidFill>
            </a:endParaRPr>
          </a:p>
        </p:txBody>
      </p:sp>
      <p:sp>
        <p:nvSpPr>
          <p:cNvPr id="11" name="pole tekstowe 10"/>
          <p:cNvSpPr txBox="1"/>
          <p:nvPr/>
        </p:nvSpPr>
        <p:spPr>
          <a:xfrm rot="16200000">
            <a:off x="-2807195" y="3289883"/>
            <a:ext cx="6046273" cy="369332"/>
          </a:xfrm>
          <a:prstGeom prst="rect">
            <a:avLst/>
          </a:prstGeom>
          <a:noFill/>
        </p:spPr>
        <p:txBody>
          <a:bodyPr wrap="square" rtlCol="0">
            <a:spAutoFit/>
          </a:bodyPr>
          <a:lstStyle/>
          <a:p>
            <a:pPr algn="ctr"/>
            <a:r>
              <a:rPr lang="pl-PL" dirty="0">
                <a:solidFill>
                  <a:srgbClr val="17337A"/>
                </a:solidFill>
              </a:rPr>
              <a:t>T</a:t>
            </a:r>
            <a:r>
              <a:rPr lang="en-AU" dirty="0" err="1">
                <a:solidFill>
                  <a:srgbClr val="17337A"/>
                </a:solidFill>
              </a:rPr>
              <a:t>elecommunication</a:t>
            </a:r>
            <a:r>
              <a:rPr lang="en-AU" dirty="0">
                <a:solidFill>
                  <a:srgbClr val="17337A"/>
                </a:solidFill>
              </a:rPr>
              <a:t> register</a:t>
            </a:r>
          </a:p>
        </p:txBody>
      </p:sp>
    </p:spTree>
    <p:extLst>
      <p:ext uri="{BB962C8B-B14F-4D97-AF65-F5344CB8AC3E}">
        <p14:creationId xmlns:p14="http://schemas.microsoft.com/office/powerpoint/2010/main" val="2518581911"/>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rostokąt 9"/>
          <p:cNvSpPr/>
          <p:nvPr/>
        </p:nvSpPr>
        <p:spPr>
          <a:xfrm>
            <a:off x="0" y="6406588"/>
            <a:ext cx="12192000" cy="45141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rostokąt 6"/>
          <p:cNvSpPr/>
          <p:nvPr/>
        </p:nvSpPr>
        <p:spPr>
          <a:xfrm>
            <a:off x="0" y="451412"/>
            <a:ext cx="465826" cy="5960963"/>
          </a:xfrm>
          <a:prstGeom prst="rect">
            <a:avLst/>
          </a:prstGeom>
          <a:solidFill>
            <a:srgbClr val="FCCE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 name="Prostokąt 3"/>
          <p:cNvSpPr/>
          <p:nvPr/>
        </p:nvSpPr>
        <p:spPr>
          <a:xfrm>
            <a:off x="0" y="0"/>
            <a:ext cx="12192000" cy="45141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ole tekstowe 4"/>
          <p:cNvSpPr txBox="1"/>
          <p:nvPr/>
        </p:nvSpPr>
        <p:spPr>
          <a:xfrm>
            <a:off x="389034" y="6497684"/>
            <a:ext cx="3329796" cy="276999"/>
          </a:xfrm>
          <a:prstGeom prst="rect">
            <a:avLst/>
          </a:prstGeom>
          <a:noFill/>
        </p:spPr>
        <p:txBody>
          <a:bodyPr wrap="square" rtlCol="0">
            <a:spAutoFit/>
          </a:bodyPr>
          <a:lstStyle/>
          <a:p>
            <a:r>
              <a:rPr lang="pl-PL" sz="1200" dirty="0" smtClean="0">
                <a:solidFill>
                  <a:srgbClr val="17337A"/>
                </a:solidFill>
              </a:rPr>
              <a:t>Źródło: UKE</a:t>
            </a:r>
            <a:endParaRPr lang="pl-PL" sz="1200" dirty="0">
              <a:solidFill>
                <a:srgbClr val="17337A"/>
              </a:solidFill>
            </a:endParaRPr>
          </a:p>
        </p:txBody>
      </p:sp>
      <p:sp>
        <p:nvSpPr>
          <p:cNvPr id="6" name="pole tekstowe 5"/>
          <p:cNvSpPr txBox="1"/>
          <p:nvPr/>
        </p:nvSpPr>
        <p:spPr>
          <a:xfrm>
            <a:off x="8238225" y="86265"/>
            <a:ext cx="3847383" cy="276999"/>
          </a:xfrm>
          <a:prstGeom prst="rect">
            <a:avLst/>
          </a:prstGeom>
          <a:noFill/>
        </p:spPr>
        <p:txBody>
          <a:bodyPr wrap="square" rtlCol="0">
            <a:spAutoFit/>
          </a:bodyPr>
          <a:lstStyle/>
          <a:p>
            <a:pPr algn="r"/>
            <a:r>
              <a:rPr lang="pl-PL" sz="1200" dirty="0">
                <a:solidFill>
                  <a:srgbClr val="17337A"/>
                </a:solidFill>
              </a:rPr>
              <a:t>Departament Strategii i Analiz</a:t>
            </a:r>
          </a:p>
        </p:txBody>
      </p:sp>
      <p:sp>
        <p:nvSpPr>
          <p:cNvPr id="2" name="pole tekstowe 1"/>
          <p:cNvSpPr txBox="1"/>
          <p:nvPr/>
        </p:nvSpPr>
        <p:spPr>
          <a:xfrm>
            <a:off x="465826" y="451412"/>
            <a:ext cx="11726174" cy="646331"/>
          </a:xfrm>
          <a:prstGeom prst="rect">
            <a:avLst/>
          </a:prstGeom>
          <a:noFill/>
        </p:spPr>
        <p:txBody>
          <a:bodyPr wrap="square" rtlCol="0">
            <a:spAutoFit/>
          </a:bodyPr>
          <a:lstStyle/>
          <a:p>
            <a:r>
              <a:rPr lang="en-AU" sz="3600" dirty="0" smtClean="0">
                <a:solidFill>
                  <a:srgbClr val="17337A"/>
                </a:solidFill>
              </a:rPr>
              <a:t>Telecommunication register – application process</a:t>
            </a:r>
            <a:endParaRPr lang="en-AU" sz="3600" dirty="0">
              <a:solidFill>
                <a:srgbClr val="17337A"/>
              </a:solidFill>
            </a:endParaRPr>
          </a:p>
        </p:txBody>
      </p:sp>
      <p:sp>
        <p:nvSpPr>
          <p:cNvPr id="13" name="Prostokąt zaokrąglony 12"/>
          <p:cNvSpPr/>
          <p:nvPr/>
        </p:nvSpPr>
        <p:spPr>
          <a:xfrm>
            <a:off x="4681728" y="1649504"/>
            <a:ext cx="2039112" cy="6949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600" dirty="0" smtClean="0"/>
              <a:t>Application</a:t>
            </a:r>
            <a:endParaRPr lang="pl-PL" sz="1600" dirty="0"/>
          </a:p>
        </p:txBody>
      </p:sp>
      <p:cxnSp>
        <p:nvCxnSpPr>
          <p:cNvPr id="16" name="Łącznik prosty ze strzałką 15"/>
          <p:cNvCxnSpPr/>
          <p:nvPr/>
        </p:nvCxnSpPr>
        <p:spPr>
          <a:xfrm>
            <a:off x="5696712" y="2487627"/>
            <a:ext cx="9144" cy="8260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Prostokąt zaokrąglony 16"/>
          <p:cNvSpPr/>
          <p:nvPr/>
        </p:nvSpPr>
        <p:spPr>
          <a:xfrm>
            <a:off x="4224528" y="3502380"/>
            <a:ext cx="3108960" cy="8446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smtClean="0"/>
              <a:t>Telecommunication register</a:t>
            </a:r>
          </a:p>
          <a:p>
            <a:pPr algn="ctr"/>
            <a:r>
              <a:rPr lang="en-AU" sz="1600" dirty="0" smtClean="0"/>
              <a:t>(data base)</a:t>
            </a:r>
            <a:endParaRPr lang="en-AU" sz="1600" dirty="0"/>
          </a:p>
        </p:txBody>
      </p:sp>
      <p:sp>
        <p:nvSpPr>
          <p:cNvPr id="19" name="pole tekstowe 18"/>
          <p:cNvSpPr txBox="1"/>
          <p:nvPr/>
        </p:nvSpPr>
        <p:spPr>
          <a:xfrm>
            <a:off x="5797296" y="2623680"/>
            <a:ext cx="2039112" cy="584775"/>
          </a:xfrm>
          <a:prstGeom prst="rect">
            <a:avLst/>
          </a:prstGeom>
          <a:noFill/>
        </p:spPr>
        <p:txBody>
          <a:bodyPr wrap="square" rtlCol="0">
            <a:spAutoFit/>
          </a:bodyPr>
          <a:lstStyle/>
          <a:p>
            <a:r>
              <a:rPr lang="en-AU" sz="1600" dirty="0" smtClean="0"/>
              <a:t>3 working days formal processing by UKE</a:t>
            </a:r>
            <a:endParaRPr lang="en-AU" sz="1600" dirty="0"/>
          </a:p>
        </p:txBody>
      </p:sp>
      <p:cxnSp>
        <p:nvCxnSpPr>
          <p:cNvPr id="20" name="Łącznik prosty ze strzałką 19"/>
          <p:cNvCxnSpPr/>
          <p:nvPr/>
        </p:nvCxnSpPr>
        <p:spPr>
          <a:xfrm>
            <a:off x="5733288" y="4544564"/>
            <a:ext cx="9144" cy="8260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Prostokąt zaokrąglony 20"/>
          <p:cNvSpPr/>
          <p:nvPr/>
        </p:nvSpPr>
        <p:spPr>
          <a:xfrm>
            <a:off x="4187952" y="5485702"/>
            <a:ext cx="3108960" cy="84460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smtClean="0"/>
              <a:t>Confirmation from the register</a:t>
            </a:r>
            <a:endParaRPr lang="en-AU" sz="1600" dirty="0"/>
          </a:p>
        </p:txBody>
      </p:sp>
      <p:sp>
        <p:nvSpPr>
          <p:cNvPr id="22" name="pole tekstowe 21"/>
          <p:cNvSpPr txBox="1"/>
          <p:nvPr/>
        </p:nvSpPr>
        <p:spPr>
          <a:xfrm>
            <a:off x="5958840" y="4657185"/>
            <a:ext cx="1374648" cy="338554"/>
          </a:xfrm>
          <a:prstGeom prst="rect">
            <a:avLst/>
          </a:prstGeom>
          <a:noFill/>
        </p:spPr>
        <p:txBody>
          <a:bodyPr wrap="square" rtlCol="0">
            <a:spAutoFit/>
          </a:bodyPr>
          <a:lstStyle>
            <a:defPPr>
              <a:defRPr lang="pl-PL"/>
            </a:defPPr>
            <a:lvl1pPr>
              <a:defRPr sz="1600"/>
            </a:lvl1pPr>
          </a:lstStyle>
          <a:p>
            <a:r>
              <a:rPr lang="pl-PL" dirty="0"/>
              <a:t>7</a:t>
            </a:r>
            <a:r>
              <a:rPr lang="en-AU" dirty="0"/>
              <a:t>days</a:t>
            </a:r>
          </a:p>
        </p:txBody>
      </p:sp>
      <p:pic>
        <p:nvPicPr>
          <p:cNvPr id="23" name="Obraz 22"/>
          <p:cNvPicPr>
            <a:picLocks noChangeAspect="1"/>
          </p:cNvPicPr>
          <p:nvPr/>
        </p:nvPicPr>
        <p:blipFill>
          <a:blip r:embed="rId2"/>
          <a:stretch>
            <a:fillRect/>
          </a:stretch>
        </p:blipFill>
        <p:spPr>
          <a:xfrm>
            <a:off x="525159" y="2970795"/>
            <a:ext cx="3165726" cy="1683073"/>
          </a:xfrm>
          <a:prstGeom prst="rect">
            <a:avLst/>
          </a:prstGeom>
        </p:spPr>
      </p:pic>
      <p:pic>
        <p:nvPicPr>
          <p:cNvPr id="26" name="Obraz 25"/>
          <p:cNvPicPr>
            <a:picLocks noChangeAspect="1"/>
          </p:cNvPicPr>
          <p:nvPr/>
        </p:nvPicPr>
        <p:blipFill>
          <a:blip r:embed="rId3"/>
          <a:stretch>
            <a:fillRect/>
          </a:stretch>
        </p:blipFill>
        <p:spPr>
          <a:xfrm>
            <a:off x="7107619" y="1204417"/>
            <a:ext cx="1457578" cy="1144213"/>
          </a:xfrm>
          <a:prstGeom prst="rect">
            <a:avLst/>
          </a:prstGeom>
        </p:spPr>
      </p:pic>
      <p:pic>
        <p:nvPicPr>
          <p:cNvPr id="27" name="Obraz 26"/>
          <p:cNvPicPr>
            <a:picLocks noChangeAspect="1"/>
          </p:cNvPicPr>
          <p:nvPr/>
        </p:nvPicPr>
        <p:blipFill>
          <a:blip r:embed="rId4"/>
          <a:stretch>
            <a:fillRect/>
          </a:stretch>
        </p:blipFill>
        <p:spPr>
          <a:xfrm>
            <a:off x="7943088" y="3134297"/>
            <a:ext cx="3917232" cy="1665706"/>
          </a:xfrm>
          <a:prstGeom prst="rect">
            <a:avLst/>
          </a:prstGeom>
        </p:spPr>
      </p:pic>
      <p:cxnSp>
        <p:nvCxnSpPr>
          <p:cNvPr id="29" name="Łącznik prosty ze strzałką 28"/>
          <p:cNvCxnSpPr/>
          <p:nvPr/>
        </p:nvCxnSpPr>
        <p:spPr>
          <a:xfrm flipV="1">
            <a:off x="7525512" y="3931920"/>
            <a:ext cx="310896" cy="91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pole tekstowe 29"/>
          <p:cNvSpPr txBox="1"/>
          <p:nvPr/>
        </p:nvSpPr>
        <p:spPr>
          <a:xfrm>
            <a:off x="7943088" y="5026517"/>
            <a:ext cx="3917232" cy="830997"/>
          </a:xfrm>
          <a:prstGeom prst="rect">
            <a:avLst/>
          </a:prstGeom>
          <a:noFill/>
        </p:spPr>
        <p:txBody>
          <a:bodyPr wrap="square" rtlCol="0">
            <a:spAutoFit/>
          </a:bodyPr>
          <a:lstStyle>
            <a:defPPr>
              <a:defRPr lang="pl-PL"/>
            </a:defPPr>
            <a:lvl1pPr>
              <a:defRPr sz="1600"/>
            </a:lvl1pPr>
          </a:lstStyle>
          <a:p>
            <a:r>
              <a:rPr lang="en-US" dirty="0"/>
              <a:t>An application for maintaining and sharing </a:t>
            </a:r>
            <a:r>
              <a:rPr lang="en-US" dirty="0" smtClean="0"/>
              <a:t>information</a:t>
            </a:r>
            <a:r>
              <a:rPr lang="pl-PL" dirty="0" smtClean="0"/>
              <a:t> (</a:t>
            </a:r>
            <a:r>
              <a:rPr lang="pl-PL" dirty="0" err="1" smtClean="0"/>
              <a:t>every</a:t>
            </a:r>
            <a:r>
              <a:rPr lang="pl-PL" dirty="0" smtClean="0"/>
              <a:t> </a:t>
            </a:r>
            <a:r>
              <a:rPr lang="pl-PL" dirty="0" err="1" smtClean="0"/>
              <a:t>day</a:t>
            </a:r>
            <a:r>
              <a:rPr lang="pl-PL" dirty="0" smtClean="0"/>
              <a:t>)</a:t>
            </a:r>
            <a:r>
              <a:rPr lang="en-US" dirty="0" smtClean="0"/>
              <a:t> </a:t>
            </a:r>
            <a:r>
              <a:rPr lang="en-US" dirty="0"/>
              <a:t>from the telecommunications registry</a:t>
            </a:r>
            <a:endParaRPr lang="en-AU" dirty="0"/>
          </a:p>
        </p:txBody>
      </p:sp>
      <p:cxnSp>
        <p:nvCxnSpPr>
          <p:cNvPr id="32" name="Łącznik prosty ze strzałką 31"/>
          <p:cNvCxnSpPr>
            <a:stCxn id="23" idx="3"/>
            <a:endCxn id="13" idx="1"/>
          </p:cNvCxnSpPr>
          <p:nvPr/>
        </p:nvCxnSpPr>
        <p:spPr>
          <a:xfrm flipV="1">
            <a:off x="3690885" y="1996976"/>
            <a:ext cx="990843" cy="18153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Łącznik prosty ze strzałką 33"/>
          <p:cNvCxnSpPr>
            <a:stCxn id="21" idx="1"/>
          </p:cNvCxnSpPr>
          <p:nvPr/>
        </p:nvCxnSpPr>
        <p:spPr>
          <a:xfrm flipH="1" flipV="1">
            <a:off x="2743200" y="4653868"/>
            <a:ext cx="1444752" cy="12541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pole tekstowe 35"/>
          <p:cNvSpPr txBox="1"/>
          <p:nvPr/>
        </p:nvSpPr>
        <p:spPr>
          <a:xfrm>
            <a:off x="478775" y="4622856"/>
            <a:ext cx="2874959" cy="369332"/>
          </a:xfrm>
          <a:prstGeom prst="rect">
            <a:avLst/>
          </a:prstGeom>
          <a:noFill/>
        </p:spPr>
        <p:txBody>
          <a:bodyPr wrap="square" rtlCol="0">
            <a:spAutoFit/>
          </a:bodyPr>
          <a:lstStyle/>
          <a:p>
            <a:r>
              <a:rPr lang="pl-PL" dirty="0" smtClean="0">
                <a:hlinkClick r:id="rId5"/>
              </a:rPr>
              <a:t>pue.uke.gov.p</a:t>
            </a:r>
            <a:r>
              <a:rPr lang="pl-PL" dirty="0" smtClean="0"/>
              <a:t>l</a:t>
            </a:r>
            <a:endParaRPr lang="pl-PL" dirty="0"/>
          </a:p>
        </p:txBody>
      </p:sp>
      <p:sp>
        <p:nvSpPr>
          <p:cNvPr id="37" name="pole tekstowe 36"/>
          <p:cNvSpPr txBox="1"/>
          <p:nvPr/>
        </p:nvSpPr>
        <p:spPr>
          <a:xfrm>
            <a:off x="9965684" y="2851279"/>
            <a:ext cx="2264168" cy="369332"/>
          </a:xfrm>
          <a:prstGeom prst="rect">
            <a:avLst/>
          </a:prstGeom>
          <a:noFill/>
        </p:spPr>
        <p:txBody>
          <a:bodyPr wrap="square" rtlCol="0">
            <a:spAutoFit/>
          </a:bodyPr>
          <a:lstStyle/>
          <a:p>
            <a:r>
              <a:rPr lang="pl-PL" dirty="0" smtClean="0">
                <a:hlinkClick r:id="rId6"/>
              </a:rPr>
              <a:t>rejestry.uke.gov.pl</a:t>
            </a:r>
            <a:endParaRPr lang="pl-PL" dirty="0"/>
          </a:p>
        </p:txBody>
      </p:sp>
      <p:sp>
        <p:nvSpPr>
          <p:cNvPr id="38" name="pole tekstowe 37"/>
          <p:cNvSpPr txBox="1"/>
          <p:nvPr/>
        </p:nvSpPr>
        <p:spPr>
          <a:xfrm rot="16200000">
            <a:off x="-2807195" y="3289881"/>
            <a:ext cx="6046273" cy="369332"/>
          </a:xfrm>
          <a:prstGeom prst="rect">
            <a:avLst/>
          </a:prstGeom>
          <a:noFill/>
        </p:spPr>
        <p:txBody>
          <a:bodyPr wrap="square" rtlCol="0">
            <a:spAutoFit/>
          </a:bodyPr>
          <a:lstStyle/>
          <a:p>
            <a:pPr algn="ctr"/>
            <a:r>
              <a:rPr lang="pl-PL" dirty="0">
                <a:solidFill>
                  <a:srgbClr val="17337A"/>
                </a:solidFill>
              </a:rPr>
              <a:t>T</a:t>
            </a:r>
            <a:r>
              <a:rPr lang="en-AU" dirty="0" err="1">
                <a:solidFill>
                  <a:srgbClr val="17337A"/>
                </a:solidFill>
              </a:rPr>
              <a:t>elecommunication</a:t>
            </a:r>
            <a:r>
              <a:rPr lang="en-AU" dirty="0">
                <a:solidFill>
                  <a:srgbClr val="17337A"/>
                </a:solidFill>
              </a:rPr>
              <a:t> </a:t>
            </a:r>
            <a:r>
              <a:rPr lang="en-AU" dirty="0" smtClean="0">
                <a:solidFill>
                  <a:srgbClr val="17337A"/>
                </a:solidFill>
              </a:rPr>
              <a:t>register</a:t>
            </a:r>
            <a:endParaRPr lang="en-AU" dirty="0">
              <a:solidFill>
                <a:srgbClr val="17337A"/>
              </a:solidFill>
            </a:endParaRPr>
          </a:p>
        </p:txBody>
      </p:sp>
      <p:sp>
        <p:nvSpPr>
          <p:cNvPr id="3" name="pole tekstowe 2"/>
          <p:cNvSpPr txBox="1"/>
          <p:nvPr/>
        </p:nvSpPr>
        <p:spPr>
          <a:xfrm>
            <a:off x="465826" y="1163621"/>
            <a:ext cx="3397386" cy="1815882"/>
          </a:xfrm>
          <a:prstGeom prst="rect">
            <a:avLst/>
          </a:prstGeom>
          <a:noFill/>
        </p:spPr>
        <p:txBody>
          <a:bodyPr wrap="square" rtlCol="0">
            <a:spAutoFit/>
          </a:bodyPr>
          <a:lstStyle/>
          <a:p>
            <a:r>
              <a:rPr lang="en-US" sz="1600" dirty="0"/>
              <a:t>A communications platform enabling the exchange of data between the UK and </a:t>
            </a:r>
            <a:r>
              <a:rPr lang="en-US" sz="1600" dirty="0" smtClean="0"/>
              <a:t>telecommunications</a:t>
            </a:r>
            <a:r>
              <a:rPr lang="pl-PL" sz="1600" dirty="0" smtClean="0"/>
              <a:t>.</a:t>
            </a:r>
          </a:p>
          <a:p>
            <a:r>
              <a:rPr lang="en-US" sz="1600" dirty="0"/>
              <a:t>The platform enables registration, making changes to registers and obtaining electronic confirmation of entered data.</a:t>
            </a:r>
            <a:endParaRPr lang="pl-PL" sz="1600" dirty="0"/>
          </a:p>
        </p:txBody>
      </p:sp>
    </p:spTree>
    <p:extLst>
      <p:ext uri="{BB962C8B-B14F-4D97-AF65-F5344CB8AC3E}">
        <p14:creationId xmlns:p14="http://schemas.microsoft.com/office/powerpoint/2010/main" val="927833928"/>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Prostokąt 6"/>
          <p:cNvSpPr/>
          <p:nvPr/>
        </p:nvSpPr>
        <p:spPr>
          <a:xfrm>
            <a:off x="0" y="6015023"/>
            <a:ext cx="12192000" cy="45141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Prostokąt 9"/>
          <p:cNvSpPr/>
          <p:nvPr/>
        </p:nvSpPr>
        <p:spPr>
          <a:xfrm>
            <a:off x="0" y="451412"/>
            <a:ext cx="465826" cy="5960963"/>
          </a:xfrm>
          <a:prstGeom prst="rect">
            <a:avLst/>
          </a:prstGeom>
          <a:solidFill>
            <a:srgbClr val="FCCE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rostokąt 10"/>
          <p:cNvSpPr/>
          <p:nvPr/>
        </p:nvSpPr>
        <p:spPr>
          <a:xfrm>
            <a:off x="0" y="0"/>
            <a:ext cx="12192000" cy="45141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ole tekstowe 4"/>
          <p:cNvSpPr txBox="1"/>
          <p:nvPr/>
        </p:nvSpPr>
        <p:spPr>
          <a:xfrm>
            <a:off x="389034" y="6497684"/>
            <a:ext cx="3329796" cy="276999"/>
          </a:xfrm>
          <a:prstGeom prst="rect">
            <a:avLst/>
          </a:prstGeom>
          <a:noFill/>
        </p:spPr>
        <p:txBody>
          <a:bodyPr wrap="square" rtlCol="0">
            <a:spAutoFit/>
          </a:bodyPr>
          <a:lstStyle/>
          <a:p>
            <a:r>
              <a:rPr lang="pl-PL" sz="1200" dirty="0" smtClean="0">
                <a:solidFill>
                  <a:srgbClr val="17337A"/>
                </a:solidFill>
              </a:rPr>
              <a:t>Źródło: UKE</a:t>
            </a:r>
            <a:endParaRPr lang="pl-PL" sz="1200" dirty="0">
              <a:solidFill>
                <a:srgbClr val="17337A"/>
              </a:solidFill>
            </a:endParaRPr>
          </a:p>
        </p:txBody>
      </p:sp>
      <p:sp>
        <p:nvSpPr>
          <p:cNvPr id="35" name="pole tekstowe 34"/>
          <p:cNvSpPr txBox="1"/>
          <p:nvPr/>
        </p:nvSpPr>
        <p:spPr>
          <a:xfrm>
            <a:off x="9132405" y="3942843"/>
            <a:ext cx="1885951"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l-PL" b="1" i="0" u="none" strike="noStrike" kern="0" cap="none" spc="0" normalizeH="0" baseline="0" noProof="0" dirty="0" smtClean="0">
                <a:ln>
                  <a:noFill/>
                </a:ln>
                <a:solidFill>
                  <a:srgbClr val="FFFFFF"/>
                </a:solidFill>
                <a:effectLst/>
                <a:uLnTx/>
                <a:uFillTx/>
              </a:rPr>
              <a:t>CZĘSTOTLIWOŚĆ RAPORTOWANIA</a:t>
            </a:r>
          </a:p>
        </p:txBody>
      </p:sp>
      <p:sp>
        <p:nvSpPr>
          <p:cNvPr id="45" name="Tytuł 2"/>
          <p:cNvSpPr txBox="1">
            <a:spLocks/>
          </p:cNvSpPr>
          <p:nvPr/>
        </p:nvSpPr>
        <p:spPr>
          <a:xfrm>
            <a:off x="543445" y="579455"/>
            <a:ext cx="7886700" cy="334421"/>
          </a:xfrm>
          <a:prstGeom prst="rect">
            <a:avLst/>
          </a:prstGeom>
          <a:noFill/>
        </p:spPr>
        <p:txBody>
          <a:bodyPr vert="horz" lIns="0" tIns="180000" rIns="91440" bIns="180000" rtlCol="0" anchor="ctr" anchorCtr="0">
            <a:noAutofit/>
          </a:bodyPr>
          <a:lstStyle>
            <a:lvl1pPr algn="l" defTabSz="685800" rtl="0" eaLnBrk="1" latinLnBrk="0" hangingPunct="1">
              <a:lnSpc>
                <a:spcPct val="90000"/>
              </a:lnSpc>
              <a:spcBef>
                <a:spcPct val="0"/>
              </a:spcBef>
              <a:buNone/>
              <a:defRPr lang="pl-PL" sz="2400" b="1" i="0" kern="1200" baseline="0">
                <a:solidFill>
                  <a:srgbClr val="31418D"/>
                </a:solidFill>
                <a:latin typeface="Calibri" charset="0"/>
                <a:ea typeface="Calibri" charset="0"/>
                <a:cs typeface="Calibri" charset="0"/>
              </a:defRPr>
            </a:lvl1pPr>
          </a:lstStyle>
          <a:p>
            <a:pPr lvl="0">
              <a:defRPr/>
            </a:pPr>
            <a:r>
              <a:rPr lang="pl-PL" dirty="0" smtClean="0"/>
              <a:t>Big Picture</a:t>
            </a:r>
            <a:endParaRPr lang="en-US" sz="3200" dirty="0"/>
          </a:p>
        </p:txBody>
      </p:sp>
      <p:sp>
        <p:nvSpPr>
          <p:cNvPr id="16" name="pole tekstowe 15"/>
          <p:cNvSpPr txBox="1"/>
          <p:nvPr/>
        </p:nvSpPr>
        <p:spPr>
          <a:xfrm>
            <a:off x="619982" y="1322446"/>
            <a:ext cx="6930430" cy="3647152"/>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AU" sz="1400" dirty="0" smtClean="0">
                <a:solidFill>
                  <a:srgbClr val="002060"/>
                </a:solidFill>
              </a:rPr>
              <a:t>Data provided by all infrastructure operators (including commercial companies, local governmental bodies, municipal and other – jointly stakeholders).</a:t>
            </a:r>
          </a:p>
          <a:p>
            <a:pPr marL="285750" indent="-285750">
              <a:spcAft>
                <a:spcPts val="600"/>
              </a:spcAft>
              <a:buFont typeface="Arial" panose="020B0604020202020204" pitchFamily="34" charset="0"/>
              <a:buChar char="•"/>
            </a:pPr>
            <a:r>
              <a:rPr lang="en-AU" sz="1400" dirty="0" smtClean="0">
                <a:solidFill>
                  <a:srgbClr val="002060"/>
                </a:solidFill>
              </a:rPr>
              <a:t>UKE was collecting the data and mapped them since 2010.</a:t>
            </a:r>
          </a:p>
          <a:p>
            <a:pPr marL="285750" indent="-285750">
              <a:spcAft>
                <a:spcPts val="600"/>
              </a:spcAft>
              <a:buFont typeface="Arial" panose="020B0604020202020204" pitchFamily="34" charset="0"/>
              <a:buChar char="•"/>
            </a:pPr>
            <a:r>
              <a:rPr lang="en-AU" sz="1400" dirty="0" smtClean="0">
                <a:solidFill>
                  <a:srgbClr val="002060"/>
                </a:solidFill>
              </a:rPr>
              <a:t>Reporting defined by Polish law, entered live on January 1st 2022.</a:t>
            </a:r>
          </a:p>
          <a:p>
            <a:pPr marL="285750" indent="-285750">
              <a:spcAft>
                <a:spcPts val="600"/>
              </a:spcAft>
              <a:buFont typeface="Arial" panose="020B0604020202020204" pitchFamily="34" charset="0"/>
              <a:buChar char="•"/>
            </a:pPr>
            <a:r>
              <a:rPr lang="en-AU" sz="1400" dirty="0" smtClean="0">
                <a:solidFill>
                  <a:srgbClr val="002060"/>
                </a:solidFill>
              </a:rPr>
              <a:t>The reported data consists of all infrastructure elements: nodes, flexibility points</a:t>
            </a:r>
            <a:r>
              <a:rPr lang="pl-PL" sz="1400" dirty="0">
                <a:solidFill>
                  <a:srgbClr val="002060"/>
                </a:solidFill>
              </a:rPr>
              <a:t> (service </a:t>
            </a:r>
            <a:r>
              <a:rPr lang="pl-PL" sz="1400" dirty="0" err="1">
                <a:solidFill>
                  <a:srgbClr val="002060"/>
                </a:solidFill>
              </a:rPr>
              <a:t>access</a:t>
            </a:r>
            <a:r>
              <a:rPr lang="pl-PL" sz="1400" dirty="0">
                <a:solidFill>
                  <a:srgbClr val="002060"/>
                </a:solidFill>
              </a:rPr>
              <a:t> </a:t>
            </a:r>
            <a:r>
              <a:rPr lang="pl-PL" sz="1400" dirty="0" smtClean="0">
                <a:solidFill>
                  <a:srgbClr val="002060"/>
                </a:solidFill>
              </a:rPr>
              <a:t>point)</a:t>
            </a:r>
            <a:r>
              <a:rPr lang="en-AU" sz="1400" dirty="0" smtClean="0">
                <a:solidFill>
                  <a:srgbClr val="002060"/>
                </a:solidFill>
              </a:rPr>
              <a:t>, route of cable lines, optical lines, wireless lines, services at address points, buildings</a:t>
            </a:r>
            <a:r>
              <a:rPr lang="pl-PL" sz="1400" dirty="0" smtClean="0">
                <a:solidFill>
                  <a:srgbClr val="002060"/>
                </a:solidFill>
              </a:rPr>
              <a:t> </a:t>
            </a:r>
            <a:r>
              <a:rPr lang="en-AU" sz="1400" dirty="0" smtClean="0">
                <a:solidFill>
                  <a:srgbClr val="002060"/>
                </a:solidFill>
              </a:rPr>
              <a:t>which enable colocation, planned and existing technical infrastructure, technical channels, road lane occupying fees</a:t>
            </a:r>
          </a:p>
          <a:p>
            <a:pPr marL="285750" indent="-285750">
              <a:spcAft>
                <a:spcPts val="600"/>
              </a:spcAft>
              <a:buFont typeface="Arial" panose="020B0604020202020204" pitchFamily="34" charset="0"/>
              <a:buChar char="•"/>
            </a:pPr>
            <a:r>
              <a:rPr lang="en-AU" sz="1400" dirty="0" smtClean="0">
                <a:solidFill>
                  <a:srgbClr val="002060"/>
                </a:solidFill>
              </a:rPr>
              <a:t>The mobile infrastructure is also reported.</a:t>
            </a:r>
          </a:p>
          <a:p>
            <a:pPr marL="285750" indent="-285750">
              <a:spcAft>
                <a:spcPts val="600"/>
              </a:spcAft>
              <a:buFont typeface="Arial" panose="020B0604020202020204" pitchFamily="34" charset="0"/>
              <a:buChar char="•"/>
            </a:pPr>
            <a:r>
              <a:rPr lang="en-AU" sz="1400" dirty="0" smtClean="0">
                <a:solidFill>
                  <a:srgbClr val="002060"/>
                </a:solidFill>
              </a:rPr>
              <a:t>Data collection: </a:t>
            </a:r>
            <a:r>
              <a:rPr lang="en-AU" sz="1400" u="sng" dirty="0" smtClean="0">
                <a:solidFill>
                  <a:srgbClr val="002060"/>
                </a:solidFill>
              </a:rPr>
              <a:t>twice a year</a:t>
            </a:r>
            <a:r>
              <a:rPr lang="pl-PL" sz="1400" u="sng" dirty="0" smtClean="0">
                <a:solidFill>
                  <a:srgbClr val="002060"/>
                </a:solidFill>
              </a:rPr>
              <a:t>/ </a:t>
            </a:r>
            <a:r>
              <a:rPr lang="pl-PL" sz="1400" u="sng" dirty="0" err="1" smtClean="0">
                <a:solidFill>
                  <a:srgbClr val="002060"/>
                </a:solidFill>
              </a:rPr>
              <a:t>once</a:t>
            </a:r>
            <a:r>
              <a:rPr lang="pl-PL" sz="1400" u="sng" dirty="0" smtClean="0">
                <a:solidFill>
                  <a:srgbClr val="002060"/>
                </a:solidFill>
              </a:rPr>
              <a:t> a </a:t>
            </a:r>
            <a:r>
              <a:rPr lang="pl-PL" sz="1400" u="sng" dirty="0" err="1" smtClean="0">
                <a:solidFill>
                  <a:srgbClr val="002060"/>
                </a:solidFill>
              </a:rPr>
              <a:t>year</a:t>
            </a:r>
            <a:r>
              <a:rPr lang="en-AU" sz="1400" u="sng" dirty="0" smtClean="0">
                <a:solidFill>
                  <a:srgbClr val="002060"/>
                </a:solidFill>
              </a:rPr>
              <a:t> </a:t>
            </a:r>
          </a:p>
          <a:p>
            <a:pPr marL="285750" indent="-285750">
              <a:spcAft>
                <a:spcPts val="600"/>
              </a:spcAft>
              <a:buFont typeface="Arial" panose="020B0604020202020204" pitchFamily="34" charset="0"/>
              <a:buChar char="•"/>
            </a:pPr>
            <a:r>
              <a:rPr lang="en-AU" sz="1400" dirty="0" smtClean="0">
                <a:solidFill>
                  <a:srgbClr val="002060"/>
                </a:solidFill>
              </a:rPr>
              <a:t>The communication with stakeholders is done through data transfer through single communication point (</a:t>
            </a:r>
            <a:r>
              <a:rPr lang="en-AU" sz="1400" dirty="0" smtClean="0">
                <a:solidFill>
                  <a:srgbClr val="002060"/>
                </a:solidFill>
                <a:hlinkClick r:id="rId4"/>
              </a:rPr>
              <a:t>https://pit.uke.gov.pl/pl-pl/strona-glowna/</a:t>
            </a:r>
            <a:r>
              <a:rPr lang="en-AU" sz="1400" dirty="0" smtClean="0">
                <a:solidFill>
                  <a:srgbClr val="002060"/>
                </a:solidFill>
              </a:rPr>
              <a:t>).</a:t>
            </a:r>
          </a:p>
          <a:p>
            <a:pPr marL="285750" indent="-285750">
              <a:spcAft>
                <a:spcPts val="600"/>
              </a:spcAft>
              <a:buFont typeface="Arial" panose="020B0604020202020204" pitchFamily="34" charset="0"/>
              <a:buChar char="•"/>
            </a:pPr>
            <a:r>
              <a:rPr lang="en-AU" sz="1400" dirty="0" smtClean="0">
                <a:solidFill>
                  <a:srgbClr val="002060"/>
                </a:solidFill>
              </a:rPr>
              <a:t>Coordination of government institutions – bet</a:t>
            </a:r>
            <a:r>
              <a:rPr lang="pl-PL" sz="1400" dirty="0" smtClean="0">
                <a:solidFill>
                  <a:srgbClr val="002060"/>
                </a:solidFill>
              </a:rPr>
              <a:t>t</a:t>
            </a:r>
            <a:r>
              <a:rPr lang="en-AU" sz="1400" dirty="0" err="1" smtClean="0">
                <a:solidFill>
                  <a:srgbClr val="002060"/>
                </a:solidFill>
              </a:rPr>
              <a:t>er</a:t>
            </a:r>
            <a:r>
              <a:rPr lang="en-AU" sz="1400" dirty="0" smtClean="0">
                <a:solidFill>
                  <a:srgbClr val="002060"/>
                </a:solidFill>
              </a:rPr>
              <a:t> feedback for citizens and business users.</a:t>
            </a:r>
          </a:p>
        </p:txBody>
      </p:sp>
      <p:pic>
        <p:nvPicPr>
          <p:cNvPr id="2" name="Obraz 1"/>
          <p:cNvPicPr>
            <a:picLocks noChangeAspect="1"/>
          </p:cNvPicPr>
          <p:nvPr/>
        </p:nvPicPr>
        <p:blipFill>
          <a:blip r:embed="rId5"/>
          <a:stretch>
            <a:fillRect/>
          </a:stretch>
        </p:blipFill>
        <p:spPr>
          <a:xfrm>
            <a:off x="7550412" y="2370903"/>
            <a:ext cx="4393893" cy="2238793"/>
          </a:xfrm>
          <a:prstGeom prst="rect">
            <a:avLst/>
          </a:prstGeom>
        </p:spPr>
      </p:pic>
      <p:sp>
        <p:nvSpPr>
          <p:cNvPr id="3" name="Prostokąt 2"/>
          <p:cNvSpPr/>
          <p:nvPr/>
        </p:nvSpPr>
        <p:spPr>
          <a:xfrm>
            <a:off x="7355660" y="1464659"/>
            <a:ext cx="4636736" cy="623087"/>
          </a:xfrm>
          <a:prstGeom prst="rect">
            <a:avLst/>
          </a:prstGeom>
          <a:solidFill>
            <a:srgbClr val="1733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dirty="0" smtClean="0"/>
              <a:t>Government telecommunication reporting systems</a:t>
            </a:r>
            <a:endParaRPr lang="en-AU" sz="1600" dirty="0"/>
          </a:p>
        </p:txBody>
      </p:sp>
      <p:sp>
        <p:nvSpPr>
          <p:cNvPr id="12" name="Prostokąt 11"/>
          <p:cNvSpPr/>
          <p:nvPr/>
        </p:nvSpPr>
        <p:spPr>
          <a:xfrm>
            <a:off x="840222" y="5426410"/>
            <a:ext cx="11152173" cy="623087"/>
          </a:xfrm>
          <a:prstGeom prst="rect">
            <a:avLst/>
          </a:prstGeom>
          <a:solidFill>
            <a:srgbClr val="1733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600" dirty="0" smtClean="0"/>
              <a:t>UKE has been mapping data since 2010, ability to map and visualise data help in infrastructure evidencing and regulation</a:t>
            </a:r>
            <a:r>
              <a:rPr lang="pl-PL" sz="1600" dirty="0" smtClean="0"/>
              <a:t>.</a:t>
            </a:r>
            <a:r>
              <a:rPr lang="en-AU" sz="1600" dirty="0" smtClean="0"/>
              <a:t> </a:t>
            </a:r>
            <a:endParaRPr lang="en-AU" sz="1600" dirty="0"/>
          </a:p>
        </p:txBody>
      </p:sp>
      <p:sp>
        <p:nvSpPr>
          <p:cNvPr id="13" name="pole tekstowe 12"/>
          <p:cNvSpPr txBox="1"/>
          <p:nvPr/>
        </p:nvSpPr>
        <p:spPr>
          <a:xfrm rot="16200000">
            <a:off x="-2750515" y="3319570"/>
            <a:ext cx="595517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dirty="0" smtClean="0">
                <a:solidFill>
                  <a:srgbClr val="17337A"/>
                </a:solidFill>
                <a:latin typeface="Calibri" panose="020F0502020204030204"/>
              </a:rPr>
              <a:t>Inventory of telecommunication infrastructure in Poland</a:t>
            </a:r>
            <a:endParaRPr kumimoji="0" lang="en-AU" sz="1600" b="0" i="0" u="none" strike="noStrike" kern="1200" cap="none" spc="0" normalizeH="0" baseline="0" dirty="0">
              <a:ln>
                <a:noFill/>
              </a:ln>
              <a:solidFill>
                <a:srgbClr val="17337A"/>
              </a:solidFill>
              <a:effectLst/>
              <a:uLnTx/>
              <a:uFillTx/>
              <a:latin typeface="Calibri" panose="020F0502020204030204"/>
            </a:endParaRPr>
          </a:p>
        </p:txBody>
      </p:sp>
    </p:spTree>
    <p:extLst>
      <p:ext uri="{BB962C8B-B14F-4D97-AF65-F5344CB8AC3E}">
        <p14:creationId xmlns:p14="http://schemas.microsoft.com/office/powerpoint/2010/main" val="128325884"/>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rostokąt 6"/>
          <p:cNvSpPr/>
          <p:nvPr/>
        </p:nvSpPr>
        <p:spPr>
          <a:xfrm>
            <a:off x="0" y="6406588"/>
            <a:ext cx="12192000" cy="45141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Prostokąt 9"/>
          <p:cNvSpPr/>
          <p:nvPr/>
        </p:nvSpPr>
        <p:spPr>
          <a:xfrm>
            <a:off x="0" y="451412"/>
            <a:ext cx="465826" cy="5960963"/>
          </a:xfrm>
          <a:prstGeom prst="rect">
            <a:avLst/>
          </a:prstGeom>
          <a:solidFill>
            <a:srgbClr val="FCCE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rostokąt 10"/>
          <p:cNvSpPr/>
          <p:nvPr/>
        </p:nvSpPr>
        <p:spPr>
          <a:xfrm>
            <a:off x="0" y="0"/>
            <a:ext cx="12192000" cy="45141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ole tekstowe 4"/>
          <p:cNvSpPr txBox="1"/>
          <p:nvPr/>
        </p:nvSpPr>
        <p:spPr>
          <a:xfrm>
            <a:off x="389034" y="6497684"/>
            <a:ext cx="3329796" cy="276999"/>
          </a:xfrm>
          <a:prstGeom prst="rect">
            <a:avLst/>
          </a:prstGeom>
          <a:noFill/>
        </p:spPr>
        <p:txBody>
          <a:bodyPr wrap="square" rtlCol="0">
            <a:spAutoFit/>
          </a:bodyPr>
          <a:lstStyle/>
          <a:p>
            <a:r>
              <a:rPr lang="pl-PL" sz="1200" dirty="0" smtClean="0">
                <a:solidFill>
                  <a:srgbClr val="17337A"/>
                </a:solidFill>
              </a:rPr>
              <a:t>Źródło: UKE</a:t>
            </a:r>
            <a:endParaRPr lang="pl-PL" sz="1200" dirty="0">
              <a:solidFill>
                <a:srgbClr val="17337A"/>
              </a:solidFill>
            </a:endParaRPr>
          </a:p>
        </p:txBody>
      </p:sp>
      <p:sp>
        <p:nvSpPr>
          <p:cNvPr id="35" name="pole tekstowe 34"/>
          <p:cNvSpPr txBox="1"/>
          <p:nvPr/>
        </p:nvSpPr>
        <p:spPr>
          <a:xfrm>
            <a:off x="9132405" y="3942843"/>
            <a:ext cx="1885951"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pl-PL" b="1" i="0" u="none" strike="noStrike" kern="0" cap="none" spc="0" normalizeH="0" baseline="0" noProof="0" dirty="0" smtClean="0">
                <a:ln>
                  <a:noFill/>
                </a:ln>
                <a:solidFill>
                  <a:srgbClr val="FFFFFF"/>
                </a:solidFill>
                <a:effectLst/>
                <a:uLnTx/>
                <a:uFillTx/>
              </a:rPr>
              <a:t>CZĘSTOTLIWOŚĆ RAPORTOWANIA</a:t>
            </a:r>
          </a:p>
        </p:txBody>
      </p:sp>
      <p:sp>
        <p:nvSpPr>
          <p:cNvPr id="12" name="Tytuł 2"/>
          <p:cNvSpPr txBox="1">
            <a:spLocks/>
          </p:cNvSpPr>
          <p:nvPr/>
        </p:nvSpPr>
        <p:spPr>
          <a:xfrm>
            <a:off x="465826" y="454560"/>
            <a:ext cx="9609554" cy="499690"/>
          </a:xfrm>
          <a:prstGeom prst="rect">
            <a:avLst/>
          </a:prstGeom>
          <a:noFill/>
        </p:spPr>
        <p:txBody>
          <a:bodyPr vert="horz" lIns="0" tIns="180000" rIns="91440" bIns="180000" rtlCol="0" anchor="t" anchorCtr="0">
            <a:noAutofit/>
          </a:bodyPr>
          <a:lstStyle>
            <a:lvl1pPr algn="l" defTabSz="685800" rtl="0" eaLnBrk="1" latinLnBrk="0" hangingPunct="1">
              <a:lnSpc>
                <a:spcPct val="90000"/>
              </a:lnSpc>
              <a:spcBef>
                <a:spcPct val="0"/>
              </a:spcBef>
              <a:buNone/>
              <a:defRPr lang="pl-PL" sz="2400" b="1" i="0" kern="1200" baseline="0">
                <a:solidFill>
                  <a:srgbClr val="31418D"/>
                </a:solidFill>
                <a:latin typeface="Calibri" charset="0"/>
                <a:ea typeface="Calibri" charset="0"/>
                <a:cs typeface="Calibri"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AU" sz="2400" b="1" i="0" u="none" strike="noStrike" kern="1200" cap="none" spc="0" normalizeH="0" baseline="0" dirty="0" smtClean="0">
                <a:ln>
                  <a:noFill/>
                </a:ln>
                <a:solidFill>
                  <a:srgbClr val="31418D"/>
                </a:solidFill>
                <a:effectLst/>
                <a:uLnTx/>
                <a:uFillTx/>
                <a:latin typeface="Calibri" charset="0"/>
                <a:ea typeface="Calibri" charset="0"/>
                <a:cs typeface="Calibri" charset="0"/>
              </a:rPr>
              <a:t>Data collection UKE (Office of Electronic Communication)</a:t>
            </a:r>
            <a:endParaRPr kumimoji="0" lang="en-AU" sz="3200" b="1" i="0" u="none" strike="noStrike" kern="1200" cap="none" spc="0" normalizeH="0" baseline="0" dirty="0" smtClean="0">
              <a:ln>
                <a:noFill/>
              </a:ln>
              <a:solidFill>
                <a:srgbClr val="31418D"/>
              </a:solidFill>
              <a:effectLst/>
              <a:uLnTx/>
              <a:uFillTx/>
              <a:latin typeface="Calibri" charset="0"/>
              <a:ea typeface="Calibri" charset="0"/>
              <a:cs typeface="Calibri" charset="0"/>
            </a:endParaRPr>
          </a:p>
          <a:p>
            <a:pPr marL="0" marR="0" lvl="0" indent="0" algn="l" defTabSz="685800" rtl="0" eaLnBrk="1" fontAlgn="auto" latinLnBrk="0" hangingPunct="1">
              <a:lnSpc>
                <a:spcPct val="90000"/>
              </a:lnSpc>
              <a:spcBef>
                <a:spcPct val="0"/>
              </a:spcBef>
              <a:spcAft>
                <a:spcPts val="0"/>
              </a:spcAft>
              <a:buClrTx/>
              <a:buSzTx/>
              <a:buFontTx/>
              <a:buNone/>
              <a:tabLst/>
              <a:defRPr/>
            </a:pPr>
            <a:endParaRPr kumimoji="0" lang="en-AU" sz="2400" b="1" i="0" u="none" strike="noStrike" kern="1200" cap="none" spc="0" normalizeH="0" baseline="0" dirty="0">
              <a:ln>
                <a:noFill/>
              </a:ln>
              <a:solidFill>
                <a:srgbClr val="31418D"/>
              </a:solidFill>
              <a:effectLst/>
              <a:uLnTx/>
              <a:uFillTx/>
              <a:latin typeface="Calibri" charset="0"/>
              <a:ea typeface="Calibri" charset="0"/>
              <a:cs typeface="Calibri" charset="0"/>
            </a:endParaRPr>
          </a:p>
        </p:txBody>
      </p:sp>
      <p:pic>
        <p:nvPicPr>
          <p:cNvPr id="3" name="Obraz 2"/>
          <p:cNvPicPr>
            <a:picLocks noChangeAspect="1"/>
          </p:cNvPicPr>
          <p:nvPr/>
        </p:nvPicPr>
        <p:blipFill>
          <a:blip r:embed="rId3"/>
          <a:stretch>
            <a:fillRect/>
          </a:stretch>
        </p:blipFill>
        <p:spPr>
          <a:xfrm>
            <a:off x="546433" y="930295"/>
            <a:ext cx="6717082" cy="3365480"/>
          </a:xfrm>
          <a:prstGeom prst="rect">
            <a:avLst/>
          </a:prstGeom>
        </p:spPr>
      </p:pic>
      <p:sp>
        <p:nvSpPr>
          <p:cNvPr id="9" name="pole tekstowe 8"/>
          <p:cNvSpPr txBox="1"/>
          <p:nvPr/>
        </p:nvSpPr>
        <p:spPr>
          <a:xfrm>
            <a:off x="3718830" y="4373216"/>
            <a:ext cx="8008408" cy="1815882"/>
          </a:xfrm>
          <a:prstGeom prst="rect">
            <a:avLst/>
          </a:prstGeom>
          <a:noFill/>
        </p:spPr>
        <p:txBody>
          <a:bodyPr wrap="square" rtlCol="0">
            <a:spAutoFit/>
          </a:bodyPr>
          <a:lstStyle/>
          <a:p>
            <a:pPr algn="just"/>
            <a:r>
              <a:rPr lang="en-AU" sz="1600" dirty="0" smtClean="0">
                <a:solidFill>
                  <a:srgbClr val="002060"/>
                </a:solidFill>
              </a:rPr>
              <a:t>The Information Point on Telecommunications (PIT) was created to provide telecommunications undertakings with access to information about:</a:t>
            </a:r>
          </a:p>
          <a:p>
            <a:pPr marL="285750" indent="-285750" algn="just">
              <a:buFont typeface="Arial" panose="020B0604020202020204" pitchFamily="34" charset="0"/>
              <a:buChar char="•"/>
            </a:pPr>
            <a:r>
              <a:rPr lang="en-AU" sz="1600" dirty="0" smtClean="0">
                <a:solidFill>
                  <a:srgbClr val="002060"/>
                </a:solidFill>
              </a:rPr>
              <a:t>Procedures (environment, location, right of way, construction law, code of administrative procedure) and formalities required before the start of construction works regarding technical and telecommunications infrastructure,</a:t>
            </a:r>
          </a:p>
          <a:p>
            <a:pPr marL="285750" indent="-285750" algn="just">
              <a:buFont typeface="Arial" panose="020B0604020202020204" pitchFamily="34" charset="0"/>
              <a:buChar char="•"/>
            </a:pPr>
            <a:r>
              <a:rPr lang="en-AU" sz="1600" dirty="0" smtClean="0">
                <a:solidFill>
                  <a:srgbClr val="002060"/>
                </a:solidFill>
              </a:rPr>
              <a:t>Existing and planned technical infrastructure,</a:t>
            </a:r>
          </a:p>
          <a:p>
            <a:pPr marL="285750" indent="-285750" algn="just">
              <a:buFont typeface="Arial" panose="020B0604020202020204" pitchFamily="34" charset="0"/>
              <a:buChar char="•"/>
            </a:pPr>
            <a:r>
              <a:rPr lang="en-AU" sz="1600" dirty="0" smtClean="0">
                <a:solidFill>
                  <a:srgbClr val="002060"/>
                </a:solidFill>
              </a:rPr>
              <a:t>Applicable rates for the right of way occupation.</a:t>
            </a:r>
            <a:r>
              <a:rPr lang="en-AU" sz="1600" b="1" dirty="0" smtClean="0">
                <a:solidFill>
                  <a:srgbClr val="002060"/>
                </a:solidFill>
              </a:rPr>
              <a:t> </a:t>
            </a:r>
            <a:endParaRPr lang="en-AU" sz="1600" dirty="0" smtClean="0">
              <a:solidFill>
                <a:srgbClr val="002060"/>
              </a:solidFill>
            </a:endParaRPr>
          </a:p>
        </p:txBody>
      </p:sp>
      <p:sp>
        <p:nvSpPr>
          <p:cNvPr id="16" name="pole tekstowe 15"/>
          <p:cNvSpPr txBox="1"/>
          <p:nvPr/>
        </p:nvSpPr>
        <p:spPr>
          <a:xfrm>
            <a:off x="9747358" y="25994"/>
            <a:ext cx="2196947" cy="374047"/>
          </a:xfrm>
          <a:prstGeom prst="rect">
            <a:avLst/>
          </a:prstGeom>
          <a:noFill/>
        </p:spPr>
        <p:txBody>
          <a:bodyPr wrap="square" rtlCol="0">
            <a:spAutoFit/>
          </a:bodyPr>
          <a:lstStyle/>
          <a:p>
            <a:r>
              <a:rPr lang="en-AU" dirty="0" smtClean="0">
                <a:solidFill>
                  <a:srgbClr val="002060"/>
                </a:solidFill>
              </a:rPr>
              <a:t>Case study: Poland</a:t>
            </a:r>
            <a:endParaRPr lang="en-AU" dirty="0">
              <a:solidFill>
                <a:srgbClr val="002060"/>
              </a:solidFill>
            </a:endParaRPr>
          </a:p>
        </p:txBody>
      </p:sp>
      <p:sp>
        <p:nvSpPr>
          <p:cNvPr id="20" name="pole tekstowe 19"/>
          <p:cNvSpPr txBox="1"/>
          <p:nvPr/>
        </p:nvSpPr>
        <p:spPr>
          <a:xfrm rot="16200000">
            <a:off x="-2761647" y="3259724"/>
            <a:ext cx="595517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dirty="0" smtClean="0">
                <a:solidFill>
                  <a:srgbClr val="17337A"/>
                </a:solidFill>
                <a:latin typeface="Calibri" panose="020F0502020204030204"/>
              </a:rPr>
              <a:t>Inventory of telecommunication infrastructure in Poland</a:t>
            </a:r>
            <a:endParaRPr kumimoji="0" lang="en-AU" sz="1600" b="0" i="0" u="none" strike="noStrike" kern="1200" cap="none" spc="0" normalizeH="0" baseline="0" dirty="0">
              <a:ln>
                <a:noFill/>
              </a:ln>
              <a:solidFill>
                <a:srgbClr val="17337A"/>
              </a:solidFill>
              <a:effectLst/>
              <a:uLnTx/>
              <a:uFillTx/>
              <a:latin typeface="Calibri" panose="020F0502020204030204"/>
            </a:endParaRPr>
          </a:p>
        </p:txBody>
      </p:sp>
      <p:sp>
        <p:nvSpPr>
          <p:cNvPr id="4" name="pole tekstowe 3"/>
          <p:cNvSpPr txBox="1"/>
          <p:nvPr/>
        </p:nvSpPr>
        <p:spPr>
          <a:xfrm>
            <a:off x="512490" y="4300446"/>
            <a:ext cx="2801571" cy="307777"/>
          </a:xfrm>
          <a:prstGeom prst="rect">
            <a:avLst/>
          </a:prstGeom>
          <a:noFill/>
        </p:spPr>
        <p:txBody>
          <a:bodyPr wrap="square" rtlCol="0">
            <a:spAutoFit/>
          </a:bodyPr>
          <a:lstStyle/>
          <a:p>
            <a:r>
              <a:rPr lang="pl-PL" sz="1400" dirty="0"/>
              <a:t>https://pitmap.uke.gov.pl/</a:t>
            </a:r>
          </a:p>
        </p:txBody>
      </p:sp>
    </p:spTree>
    <p:extLst>
      <p:ext uri="{BB962C8B-B14F-4D97-AF65-F5344CB8AC3E}">
        <p14:creationId xmlns:p14="http://schemas.microsoft.com/office/powerpoint/2010/main" val="2500377055"/>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Prostokąt 6"/>
          <p:cNvSpPr/>
          <p:nvPr/>
        </p:nvSpPr>
        <p:spPr>
          <a:xfrm>
            <a:off x="0" y="6406588"/>
            <a:ext cx="12192000" cy="45141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Prostokąt 9"/>
          <p:cNvSpPr/>
          <p:nvPr/>
        </p:nvSpPr>
        <p:spPr>
          <a:xfrm>
            <a:off x="0" y="451412"/>
            <a:ext cx="465826" cy="5960963"/>
          </a:xfrm>
          <a:prstGeom prst="rect">
            <a:avLst/>
          </a:prstGeom>
          <a:solidFill>
            <a:srgbClr val="FCCE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rostokąt 10"/>
          <p:cNvSpPr/>
          <p:nvPr/>
        </p:nvSpPr>
        <p:spPr>
          <a:xfrm>
            <a:off x="0" y="0"/>
            <a:ext cx="12192000" cy="45141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ole tekstowe 4"/>
          <p:cNvSpPr txBox="1"/>
          <p:nvPr/>
        </p:nvSpPr>
        <p:spPr>
          <a:xfrm>
            <a:off x="389034" y="6497684"/>
            <a:ext cx="3329796" cy="276999"/>
          </a:xfrm>
          <a:prstGeom prst="rect">
            <a:avLst/>
          </a:prstGeom>
          <a:noFill/>
        </p:spPr>
        <p:txBody>
          <a:bodyPr wrap="square" rtlCol="0">
            <a:spAutoFit/>
          </a:bodyPr>
          <a:lstStyle/>
          <a:p>
            <a:r>
              <a:rPr lang="pl-PL" sz="1200" dirty="0" smtClean="0">
                <a:solidFill>
                  <a:srgbClr val="17337A"/>
                </a:solidFill>
              </a:rPr>
              <a:t>Źródło: UKE</a:t>
            </a:r>
            <a:endParaRPr lang="pl-PL" sz="1200" dirty="0">
              <a:solidFill>
                <a:srgbClr val="17337A"/>
              </a:solidFill>
            </a:endParaRPr>
          </a:p>
        </p:txBody>
      </p:sp>
      <p:sp>
        <p:nvSpPr>
          <p:cNvPr id="45" name="Tytuł 2"/>
          <p:cNvSpPr txBox="1">
            <a:spLocks/>
          </p:cNvSpPr>
          <p:nvPr/>
        </p:nvSpPr>
        <p:spPr>
          <a:xfrm>
            <a:off x="543445" y="579455"/>
            <a:ext cx="7886700" cy="334421"/>
          </a:xfrm>
          <a:prstGeom prst="rect">
            <a:avLst/>
          </a:prstGeom>
          <a:noFill/>
        </p:spPr>
        <p:txBody>
          <a:bodyPr vert="horz" lIns="0" tIns="180000" rIns="91440" bIns="180000" rtlCol="0" anchor="ctr" anchorCtr="0">
            <a:noAutofit/>
          </a:bodyPr>
          <a:lstStyle>
            <a:lvl1pPr algn="l" defTabSz="685800" rtl="0" eaLnBrk="1" latinLnBrk="0" hangingPunct="1">
              <a:lnSpc>
                <a:spcPct val="90000"/>
              </a:lnSpc>
              <a:spcBef>
                <a:spcPct val="0"/>
              </a:spcBef>
              <a:buNone/>
              <a:defRPr lang="pl-PL" sz="2400" b="1" i="0" kern="1200" baseline="0">
                <a:solidFill>
                  <a:srgbClr val="31418D"/>
                </a:solidFill>
                <a:latin typeface="Calibri" charset="0"/>
                <a:ea typeface="Calibri" charset="0"/>
                <a:cs typeface="Calibri" charset="0"/>
              </a:defRPr>
            </a:lvl1pPr>
          </a:lstStyle>
          <a:p>
            <a:pPr lvl="0">
              <a:defRPr/>
            </a:pPr>
            <a:r>
              <a:rPr lang="en-AU" dirty="0" smtClean="0"/>
              <a:t>Data – information - knowledge</a:t>
            </a:r>
            <a:endParaRPr lang="en-AU" sz="3200" dirty="0"/>
          </a:p>
        </p:txBody>
      </p:sp>
      <p:sp>
        <p:nvSpPr>
          <p:cNvPr id="13" name="Prostokąt 12"/>
          <p:cNvSpPr/>
          <p:nvPr/>
        </p:nvSpPr>
        <p:spPr>
          <a:xfrm>
            <a:off x="9342380" y="6497684"/>
            <a:ext cx="2516266" cy="369332"/>
          </a:xfrm>
          <a:prstGeom prst="rect">
            <a:avLst/>
          </a:prstGeom>
        </p:spPr>
        <p:txBody>
          <a:bodyPr wrap="none">
            <a:spAutoFit/>
          </a:bodyPr>
          <a:lstStyle/>
          <a:p>
            <a:r>
              <a:rPr lang="pl-PL" dirty="0">
                <a:hlinkClick r:id="rId4"/>
              </a:rPr>
              <a:t>https://inteli.uke.gov.pl</a:t>
            </a:r>
            <a:r>
              <a:rPr lang="pl-PL" dirty="0" smtClean="0">
                <a:hlinkClick r:id="rId4"/>
              </a:rPr>
              <a:t>/</a:t>
            </a:r>
            <a:r>
              <a:rPr lang="pl-PL" dirty="0" smtClean="0"/>
              <a:t> </a:t>
            </a:r>
            <a:endParaRPr lang="pl-PL" dirty="0"/>
          </a:p>
        </p:txBody>
      </p:sp>
      <p:pic>
        <p:nvPicPr>
          <p:cNvPr id="3" name="Obraz 2"/>
          <p:cNvPicPr>
            <a:picLocks noChangeAspect="1"/>
          </p:cNvPicPr>
          <p:nvPr/>
        </p:nvPicPr>
        <p:blipFill>
          <a:blip r:embed="rId5"/>
          <a:stretch>
            <a:fillRect/>
          </a:stretch>
        </p:blipFill>
        <p:spPr>
          <a:xfrm>
            <a:off x="600090" y="2643816"/>
            <a:ext cx="6842432" cy="3426714"/>
          </a:xfrm>
          <a:prstGeom prst="rect">
            <a:avLst/>
          </a:prstGeom>
        </p:spPr>
      </p:pic>
      <p:sp>
        <p:nvSpPr>
          <p:cNvPr id="15" name="Symbol zastępczy zawartości 2"/>
          <p:cNvSpPr txBox="1">
            <a:spLocks/>
          </p:cNvSpPr>
          <p:nvPr/>
        </p:nvSpPr>
        <p:spPr>
          <a:xfrm>
            <a:off x="1123935" y="3571226"/>
            <a:ext cx="1750418" cy="413337"/>
          </a:xfrm>
          <a:prstGeom prst="rect">
            <a:avLst/>
          </a:prstGeom>
          <a:solidFill>
            <a:schemeClr val="bg1">
              <a:alpha val="86000"/>
            </a:schemeClr>
          </a:solidFill>
        </p:spPr>
        <p:txBody>
          <a:bodyPr vert="horz" lIns="0" tIns="180000" rIns="180000" bIns="180000" rtlCol="0" anchor="ctr">
            <a:noAutofit/>
          </a:bodyPr>
          <a:lstStyle>
            <a:lvl1pPr marL="0" indent="0" algn="l" defTabSz="685800" rtl="0" eaLnBrk="1" latinLnBrk="0" hangingPunct="1">
              <a:lnSpc>
                <a:spcPct val="90000"/>
              </a:lnSpc>
              <a:spcBef>
                <a:spcPts val="750"/>
              </a:spcBef>
              <a:buFontTx/>
              <a:buNone/>
              <a:defRPr sz="1200" kern="1200">
                <a:solidFill>
                  <a:srgbClr val="4A4A49"/>
                </a:solidFill>
                <a:latin typeface="+mn-lt"/>
                <a:ea typeface="Helvetica" charset="0"/>
                <a:cs typeface="Helvetica" charset="0"/>
              </a:defRPr>
            </a:lvl1pPr>
            <a:lvl2pPr marL="342900" indent="0" algn="l" defTabSz="685800" rtl="0" eaLnBrk="1" latinLnBrk="0" hangingPunct="1">
              <a:lnSpc>
                <a:spcPct val="90000"/>
              </a:lnSpc>
              <a:spcBef>
                <a:spcPts val="375"/>
              </a:spcBef>
              <a:buFontTx/>
              <a:buNone/>
              <a:defRPr sz="1400" kern="1200">
                <a:solidFill>
                  <a:schemeClr val="accent6"/>
                </a:solidFill>
                <a:latin typeface="Helvetica" charset="0"/>
                <a:ea typeface="Helvetica" charset="0"/>
                <a:cs typeface="Helvetica" charset="0"/>
              </a:defRPr>
            </a:lvl2pPr>
            <a:lvl3pPr marL="685800" indent="0" algn="l" defTabSz="685800" rtl="0" eaLnBrk="1" latinLnBrk="0" hangingPunct="1">
              <a:lnSpc>
                <a:spcPct val="90000"/>
              </a:lnSpc>
              <a:spcBef>
                <a:spcPts val="375"/>
              </a:spcBef>
              <a:buFontTx/>
              <a:buNone/>
              <a:defRPr sz="1100" kern="1200">
                <a:solidFill>
                  <a:schemeClr val="accent6"/>
                </a:solidFill>
                <a:latin typeface="Helvetica" charset="0"/>
                <a:ea typeface="Helvetica" charset="0"/>
                <a:cs typeface="Helvetica" charset="0"/>
              </a:defRPr>
            </a:lvl3pPr>
            <a:lvl4pPr marL="1028700" indent="0" algn="l" defTabSz="685800" rtl="0" eaLnBrk="1" latinLnBrk="0" hangingPunct="1">
              <a:lnSpc>
                <a:spcPct val="90000"/>
              </a:lnSpc>
              <a:spcBef>
                <a:spcPts val="375"/>
              </a:spcBef>
              <a:buFontTx/>
              <a:buNone/>
              <a:defRPr sz="1100" kern="1200">
                <a:solidFill>
                  <a:schemeClr val="accent6"/>
                </a:solidFill>
                <a:latin typeface="Helvetica" charset="0"/>
                <a:ea typeface="Helvetica" charset="0"/>
                <a:cs typeface="Helvetica" charset="0"/>
              </a:defRPr>
            </a:lvl4pPr>
            <a:lvl5pPr marL="1371600" indent="0" algn="l" defTabSz="685800" rtl="0" eaLnBrk="1" latinLnBrk="0" hangingPunct="1">
              <a:lnSpc>
                <a:spcPct val="90000"/>
              </a:lnSpc>
              <a:spcBef>
                <a:spcPts val="375"/>
              </a:spcBef>
              <a:buFontTx/>
              <a:buNone/>
              <a:defRPr sz="1100" kern="1200">
                <a:solidFill>
                  <a:schemeClr val="accent6"/>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algn="ctr"/>
            <a:r>
              <a:rPr lang="en-AU" sz="1400" b="1" dirty="0" smtClean="0"/>
              <a:t>7 data formats</a:t>
            </a:r>
            <a:endParaRPr lang="en-AU" sz="1400" b="1" dirty="0">
              <a:solidFill>
                <a:srgbClr val="31418D"/>
              </a:solidFill>
            </a:endParaRPr>
          </a:p>
        </p:txBody>
      </p:sp>
      <p:sp>
        <p:nvSpPr>
          <p:cNvPr id="17" name="Symbol zastępczy zawartości 2"/>
          <p:cNvSpPr txBox="1">
            <a:spLocks/>
          </p:cNvSpPr>
          <p:nvPr/>
        </p:nvSpPr>
        <p:spPr>
          <a:xfrm>
            <a:off x="1123935" y="4693381"/>
            <a:ext cx="1750418" cy="466954"/>
          </a:xfrm>
          <a:prstGeom prst="rect">
            <a:avLst/>
          </a:prstGeom>
          <a:solidFill>
            <a:schemeClr val="bg1">
              <a:alpha val="86000"/>
            </a:schemeClr>
          </a:solidFill>
        </p:spPr>
        <p:txBody>
          <a:bodyPr vert="horz" lIns="0" tIns="180000" rIns="180000" bIns="180000" rtlCol="0" anchor="ctr">
            <a:noAutofit/>
          </a:bodyPr>
          <a:lstStyle>
            <a:lvl1pPr marL="0" indent="0" algn="l" defTabSz="685800" rtl="0" eaLnBrk="1" latinLnBrk="0" hangingPunct="1">
              <a:lnSpc>
                <a:spcPct val="90000"/>
              </a:lnSpc>
              <a:spcBef>
                <a:spcPts val="750"/>
              </a:spcBef>
              <a:buFontTx/>
              <a:buNone/>
              <a:defRPr sz="1200" kern="1200">
                <a:solidFill>
                  <a:srgbClr val="4A4A49"/>
                </a:solidFill>
                <a:latin typeface="+mn-lt"/>
                <a:ea typeface="Helvetica" charset="0"/>
                <a:cs typeface="Helvetica" charset="0"/>
              </a:defRPr>
            </a:lvl1pPr>
            <a:lvl2pPr marL="342900" indent="0" algn="l" defTabSz="685800" rtl="0" eaLnBrk="1" latinLnBrk="0" hangingPunct="1">
              <a:lnSpc>
                <a:spcPct val="90000"/>
              </a:lnSpc>
              <a:spcBef>
                <a:spcPts val="375"/>
              </a:spcBef>
              <a:buFontTx/>
              <a:buNone/>
              <a:defRPr sz="1400" kern="1200">
                <a:solidFill>
                  <a:schemeClr val="accent6"/>
                </a:solidFill>
                <a:latin typeface="Helvetica" charset="0"/>
                <a:ea typeface="Helvetica" charset="0"/>
                <a:cs typeface="Helvetica" charset="0"/>
              </a:defRPr>
            </a:lvl2pPr>
            <a:lvl3pPr marL="685800" indent="0" algn="l" defTabSz="685800" rtl="0" eaLnBrk="1" latinLnBrk="0" hangingPunct="1">
              <a:lnSpc>
                <a:spcPct val="90000"/>
              </a:lnSpc>
              <a:spcBef>
                <a:spcPts val="375"/>
              </a:spcBef>
              <a:buFontTx/>
              <a:buNone/>
              <a:defRPr sz="1100" kern="1200">
                <a:solidFill>
                  <a:schemeClr val="accent6"/>
                </a:solidFill>
                <a:latin typeface="Helvetica" charset="0"/>
                <a:ea typeface="Helvetica" charset="0"/>
                <a:cs typeface="Helvetica" charset="0"/>
              </a:defRPr>
            </a:lvl3pPr>
            <a:lvl4pPr marL="1028700" indent="0" algn="l" defTabSz="685800" rtl="0" eaLnBrk="1" latinLnBrk="0" hangingPunct="1">
              <a:lnSpc>
                <a:spcPct val="90000"/>
              </a:lnSpc>
              <a:spcBef>
                <a:spcPts val="375"/>
              </a:spcBef>
              <a:buFontTx/>
              <a:buNone/>
              <a:defRPr sz="1100" kern="1200">
                <a:solidFill>
                  <a:schemeClr val="accent6"/>
                </a:solidFill>
                <a:latin typeface="Helvetica" charset="0"/>
                <a:ea typeface="Helvetica" charset="0"/>
                <a:cs typeface="Helvetica" charset="0"/>
              </a:defRPr>
            </a:lvl4pPr>
            <a:lvl5pPr marL="1371600" indent="0" algn="l" defTabSz="685800" rtl="0" eaLnBrk="1" latinLnBrk="0" hangingPunct="1">
              <a:lnSpc>
                <a:spcPct val="90000"/>
              </a:lnSpc>
              <a:spcBef>
                <a:spcPts val="375"/>
              </a:spcBef>
              <a:buFontTx/>
              <a:buNone/>
              <a:defRPr sz="1100" kern="1200">
                <a:solidFill>
                  <a:schemeClr val="accent6"/>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algn="ctr"/>
            <a:r>
              <a:rPr lang="pl-PL" sz="1400" b="1" dirty="0" smtClean="0"/>
              <a:t>Data </a:t>
            </a:r>
            <a:r>
              <a:rPr lang="pl-PL" sz="1400" b="1" dirty="0" err="1" smtClean="0"/>
              <a:t>analysis</a:t>
            </a:r>
            <a:endParaRPr lang="pl-PL" sz="1400" b="1" dirty="0">
              <a:solidFill>
                <a:srgbClr val="31418D"/>
              </a:solidFill>
            </a:endParaRPr>
          </a:p>
        </p:txBody>
      </p:sp>
      <p:sp>
        <p:nvSpPr>
          <p:cNvPr id="18" name="Symbol zastępczy zawartości 2"/>
          <p:cNvSpPr txBox="1">
            <a:spLocks/>
          </p:cNvSpPr>
          <p:nvPr/>
        </p:nvSpPr>
        <p:spPr>
          <a:xfrm>
            <a:off x="1123934" y="5384570"/>
            <a:ext cx="1750419" cy="413337"/>
          </a:xfrm>
          <a:prstGeom prst="rect">
            <a:avLst/>
          </a:prstGeom>
          <a:solidFill>
            <a:schemeClr val="bg1">
              <a:alpha val="86000"/>
            </a:schemeClr>
          </a:solidFill>
        </p:spPr>
        <p:txBody>
          <a:bodyPr vert="horz" lIns="0" tIns="180000" rIns="180000" bIns="180000" rtlCol="0" anchor="ctr">
            <a:noAutofit/>
          </a:bodyPr>
          <a:lstStyle>
            <a:lvl1pPr marL="0" indent="0" algn="l" defTabSz="685800" rtl="0" eaLnBrk="1" latinLnBrk="0" hangingPunct="1">
              <a:lnSpc>
                <a:spcPct val="90000"/>
              </a:lnSpc>
              <a:spcBef>
                <a:spcPts val="750"/>
              </a:spcBef>
              <a:buFontTx/>
              <a:buNone/>
              <a:defRPr sz="1200" kern="1200">
                <a:solidFill>
                  <a:srgbClr val="4A4A49"/>
                </a:solidFill>
                <a:latin typeface="+mn-lt"/>
                <a:ea typeface="Helvetica" charset="0"/>
                <a:cs typeface="Helvetica" charset="0"/>
              </a:defRPr>
            </a:lvl1pPr>
            <a:lvl2pPr marL="342900" indent="0" algn="l" defTabSz="685800" rtl="0" eaLnBrk="1" latinLnBrk="0" hangingPunct="1">
              <a:lnSpc>
                <a:spcPct val="90000"/>
              </a:lnSpc>
              <a:spcBef>
                <a:spcPts val="375"/>
              </a:spcBef>
              <a:buFontTx/>
              <a:buNone/>
              <a:defRPr sz="1400" kern="1200">
                <a:solidFill>
                  <a:schemeClr val="accent6"/>
                </a:solidFill>
                <a:latin typeface="Helvetica" charset="0"/>
                <a:ea typeface="Helvetica" charset="0"/>
                <a:cs typeface="Helvetica" charset="0"/>
              </a:defRPr>
            </a:lvl2pPr>
            <a:lvl3pPr marL="685800" indent="0" algn="l" defTabSz="685800" rtl="0" eaLnBrk="1" latinLnBrk="0" hangingPunct="1">
              <a:lnSpc>
                <a:spcPct val="90000"/>
              </a:lnSpc>
              <a:spcBef>
                <a:spcPts val="375"/>
              </a:spcBef>
              <a:buFontTx/>
              <a:buNone/>
              <a:defRPr sz="1100" kern="1200">
                <a:solidFill>
                  <a:schemeClr val="accent6"/>
                </a:solidFill>
                <a:latin typeface="Helvetica" charset="0"/>
                <a:ea typeface="Helvetica" charset="0"/>
                <a:cs typeface="Helvetica" charset="0"/>
              </a:defRPr>
            </a:lvl3pPr>
            <a:lvl4pPr marL="1028700" indent="0" algn="l" defTabSz="685800" rtl="0" eaLnBrk="1" latinLnBrk="0" hangingPunct="1">
              <a:lnSpc>
                <a:spcPct val="90000"/>
              </a:lnSpc>
              <a:spcBef>
                <a:spcPts val="375"/>
              </a:spcBef>
              <a:buFontTx/>
              <a:buNone/>
              <a:defRPr sz="1100" kern="1200">
                <a:solidFill>
                  <a:schemeClr val="accent6"/>
                </a:solidFill>
                <a:latin typeface="Helvetica" charset="0"/>
                <a:ea typeface="Helvetica" charset="0"/>
                <a:cs typeface="Helvetica" charset="0"/>
              </a:defRPr>
            </a:lvl4pPr>
            <a:lvl5pPr marL="1371600" indent="0" algn="l" defTabSz="685800" rtl="0" eaLnBrk="1" latinLnBrk="0" hangingPunct="1">
              <a:lnSpc>
                <a:spcPct val="90000"/>
              </a:lnSpc>
              <a:spcBef>
                <a:spcPts val="375"/>
              </a:spcBef>
              <a:buFontTx/>
              <a:buNone/>
              <a:defRPr sz="1100" kern="1200">
                <a:solidFill>
                  <a:schemeClr val="accent6"/>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algn="ctr"/>
            <a:r>
              <a:rPr lang="en-AU" sz="1400" b="1" dirty="0" smtClean="0"/>
              <a:t>Reports generation</a:t>
            </a:r>
            <a:endParaRPr lang="en-AU" sz="1400" b="1" dirty="0">
              <a:solidFill>
                <a:srgbClr val="31418D"/>
              </a:solidFill>
            </a:endParaRPr>
          </a:p>
        </p:txBody>
      </p:sp>
      <p:sp>
        <p:nvSpPr>
          <p:cNvPr id="19" name="Symbol zastępczy zawartości 2"/>
          <p:cNvSpPr txBox="1">
            <a:spLocks/>
          </p:cNvSpPr>
          <p:nvPr/>
        </p:nvSpPr>
        <p:spPr>
          <a:xfrm>
            <a:off x="1123935" y="4126926"/>
            <a:ext cx="1750418" cy="466954"/>
          </a:xfrm>
          <a:prstGeom prst="rect">
            <a:avLst/>
          </a:prstGeom>
          <a:solidFill>
            <a:schemeClr val="bg1">
              <a:alpha val="86000"/>
            </a:schemeClr>
          </a:solidFill>
        </p:spPr>
        <p:txBody>
          <a:bodyPr vert="horz" lIns="0" tIns="180000" rIns="180000" bIns="180000" rtlCol="0" anchor="ctr">
            <a:noAutofit/>
          </a:bodyPr>
          <a:lstStyle>
            <a:lvl1pPr marL="0" indent="0" algn="l" defTabSz="685800" rtl="0" eaLnBrk="1" latinLnBrk="0" hangingPunct="1">
              <a:lnSpc>
                <a:spcPct val="90000"/>
              </a:lnSpc>
              <a:spcBef>
                <a:spcPts val="750"/>
              </a:spcBef>
              <a:buFontTx/>
              <a:buNone/>
              <a:defRPr sz="1200" kern="1200">
                <a:solidFill>
                  <a:srgbClr val="4A4A49"/>
                </a:solidFill>
                <a:latin typeface="+mn-lt"/>
                <a:ea typeface="Helvetica" charset="0"/>
                <a:cs typeface="Helvetica" charset="0"/>
              </a:defRPr>
            </a:lvl1pPr>
            <a:lvl2pPr marL="342900" indent="0" algn="l" defTabSz="685800" rtl="0" eaLnBrk="1" latinLnBrk="0" hangingPunct="1">
              <a:lnSpc>
                <a:spcPct val="90000"/>
              </a:lnSpc>
              <a:spcBef>
                <a:spcPts val="375"/>
              </a:spcBef>
              <a:buFontTx/>
              <a:buNone/>
              <a:defRPr sz="1400" kern="1200">
                <a:solidFill>
                  <a:schemeClr val="accent6"/>
                </a:solidFill>
                <a:latin typeface="Helvetica" charset="0"/>
                <a:ea typeface="Helvetica" charset="0"/>
                <a:cs typeface="Helvetica" charset="0"/>
              </a:defRPr>
            </a:lvl2pPr>
            <a:lvl3pPr marL="685800" indent="0" algn="l" defTabSz="685800" rtl="0" eaLnBrk="1" latinLnBrk="0" hangingPunct="1">
              <a:lnSpc>
                <a:spcPct val="90000"/>
              </a:lnSpc>
              <a:spcBef>
                <a:spcPts val="375"/>
              </a:spcBef>
              <a:buFontTx/>
              <a:buNone/>
              <a:defRPr sz="1100" kern="1200">
                <a:solidFill>
                  <a:schemeClr val="accent6"/>
                </a:solidFill>
                <a:latin typeface="Helvetica" charset="0"/>
                <a:ea typeface="Helvetica" charset="0"/>
                <a:cs typeface="Helvetica" charset="0"/>
              </a:defRPr>
            </a:lvl3pPr>
            <a:lvl4pPr marL="1028700" indent="0" algn="l" defTabSz="685800" rtl="0" eaLnBrk="1" latinLnBrk="0" hangingPunct="1">
              <a:lnSpc>
                <a:spcPct val="90000"/>
              </a:lnSpc>
              <a:spcBef>
                <a:spcPts val="375"/>
              </a:spcBef>
              <a:buFontTx/>
              <a:buNone/>
              <a:defRPr sz="1100" kern="1200">
                <a:solidFill>
                  <a:schemeClr val="accent6"/>
                </a:solidFill>
                <a:latin typeface="Helvetica" charset="0"/>
                <a:ea typeface="Helvetica" charset="0"/>
                <a:cs typeface="Helvetica" charset="0"/>
              </a:defRPr>
            </a:lvl4pPr>
            <a:lvl5pPr marL="1371600" indent="0" algn="l" defTabSz="685800" rtl="0" eaLnBrk="1" latinLnBrk="0" hangingPunct="1">
              <a:lnSpc>
                <a:spcPct val="90000"/>
              </a:lnSpc>
              <a:spcBef>
                <a:spcPts val="375"/>
              </a:spcBef>
              <a:buFontTx/>
              <a:buNone/>
              <a:defRPr sz="1100" kern="1200">
                <a:solidFill>
                  <a:schemeClr val="accent6"/>
                </a:solidFill>
                <a:latin typeface="Helvetica" charset="0"/>
                <a:ea typeface="Helvetica" charset="0"/>
                <a:cs typeface="Helvetica"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algn="ctr"/>
            <a:r>
              <a:rPr lang="en-AU" sz="1400" b="1" dirty="0" smtClean="0"/>
              <a:t>Advanced search</a:t>
            </a:r>
            <a:endParaRPr lang="en-AU" sz="1400" b="1" dirty="0">
              <a:solidFill>
                <a:srgbClr val="31418D"/>
              </a:solidFill>
            </a:endParaRPr>
          </a:p>
        </p:txBody>
      </p:sp>
      <p:sp>
        <p:nvSpPr>
          <p:cNvPr id="6" name="pole tekstowe 5"/>
          <p:cNvSpPr txBox="1"/>
          <p:nvPr/>
        </p:nvSpPr>
        <p:spPr>
          <a:xfrm>
            <a:off x="698612" y="1249934"/>
            <a:ext cx="10794776" cy="1384995"/>
          </a:xfrm>
          <a:prstGeom prst="rect">
            <a:avLst/>
          </a:prstGeom>
          <a:noFill/>
        </p:spPr>
        <p:txBody>
          <a:bodyPr wrap="square" rtlCol="0">
            <a:spAutoFit/>
          </a:bodyPr>
          <a:lstStyle/>
          <a:p>
            <a:r>
              <a:rPr lang="en-US" sz="1400" dirty="0">
                <a:solidFill>
                  <a:srgbClr val="002060"/>
                </a:solidFill>
              </a:rPr>
              <a:t>In 2010 Polish Government accepted the Broadband Act, also known as Mega-Act, which supports the development of telecommunication services and networks. It is the key law act which started inventory of telecom infrastructure in Poland</a:t>
            </a:r>
            <a:r>
              <a:rPr lang="en-US" sz="1400" dirty="0" smtClean="0">
                <a:solidFill>
                  <a:srgbClr val="002060"/>
                </a:solidFill>
              </a:rPr>
              <a:t>.</a:t>
            </a:r>
            <a:endParaRPr lang="pl-PL" sz="1400" dirty="0" smtClean="0">
              <a:solidFill>
                <a:srgbClr val="002060"/>
              </a:solidFill>
            </a:endParaRPr>
          </a:p>
          <a:p>
            <a:endParaRPr lang="pl-PL" sz="1400" dirty="0" smtClean="0">
              <a:solidFill>
                <a:srgbClr val="002060"/>
              </a:solidFill>
            </a:endParaRPr>
          </a:p>
          <a:p>
            <a:r>
              <a:rPr lang="en-US" sz="1400" dirty="0" smtClean="0">
                <a:solidFill>
                  <a:srgbClr val="002060"/>
                </a:solidFill>
              </a:rPr>
              <a:t>Article </a:t>
            </a:r>
            <a:r>
              <a:rPr lang="en-US" sz="1400" dirty="0">
                <a:solidFill>
                  <a:srgbClr val="002060"/>
                </a:solidFill>
              </a:rPr>
              <a:t>29 of the Broadband Act </a:t>
            </a:r>
            <a:r>
              <a:rPr lang="pl-PL" sz="1400" dirty="0" smtClean="0">
                <a:solidFill>
                  <a:srgbClr val="002060"/>
                </a:solidFill>
              </a:rPr>
              <a:t>p</a:t>
            </a:r>
            <a:r>
              <a:rPr lang="en-US" sz="1400" dirty="0" err="1" smtClean="0">
                <a:solidFill>
                  <a:srgbClr val="002060"/>
                </a:solidFill>
              </a:rPr>
              <a:t>rovides</a:t>
            </a:r>
            <a:r>
              <a:rPr lang="en-US" sz="1400" dirty="0" smtClean="0">
                <a:solidFill>
                  <a:srgbClr val="002060"/>
                </a:solidFill>
              </a:rPr>
              <a:t> </a:t>
            </a:r>
            <a:r>
              <a:rPr lang="en-US" sz="1400" dirty="0">
                <a:solidFill>
                  <a:srgbClr val="002060"/>
                </a:solidFill>
              </a:rPr>
              <a:t>a legal basis of drawing up </a:t>
            </a:r>
            <a:r>
              <a:rPr lang="en-US" sz="1400" b="1" dirty="0">
                <a:solidFill>
                  <a:srgbClr val="002060"/>
                </a:solidFill>
              </a:rPr>
              <a:t>the inventory of existing telecommunications infrastructure and public telecommunications networks </a:t>
            </a:r>
            <a:r>
              <a:rPr lang="en-US" sz="1400" dirty="0">
                <a:solidFill>
                  <a:srgbClr val="002060"/>
                </a:solidFill>
              </a:rPr>
              <a:t>on the territory of Poland (in electronic form) </a:t>
            </a:r>
            <a:endParaRPr lang="pl-PL" sz="1400" dirty="0">
              <a:solidFill>
                <a:srgbClr val="002060"/>
              </a:solidFill>
            </a:endParaRPr>
          </a:p>
          <a:p>
            <a:endParaRPr lang="pl-PL" sz="1400" dirty="0"/>
          </a:p>
        </p:txBody>
      </p:sp>
      <p:sp>
        <p:nvSpPr>
          <p:cNvPr id="16" name="pole tekstowe 15"/>
          <p:cNvSpPr txBox="1"/>
          <p:nvPr/>
        </p:nvSpPr>
        <p:spPr>
          <a:xfrm>
            <a:off x="7569735" y="2495057"/>
            <a:ext cx="4622265" cy="3539430"/>
          </a:xfrm>
          <a:prstGeom prst="rect">
            <a:avLst/>
          </a:prstGeom>
          <a:noFill/>
        </p:spPr>
        <p:txBody>
          <a:bodyPr wrap="square" rtlCol="0">
            <a:spAutoFit/>
          </a:bodyPr>
          <a:lstStyle/>
          <a:p>
            <a:r>
              <a:rPr lang="pl-PL" sz="1400" dirty="0" smtClean="0">
                <a:solidFill>
                  <a:srgbClr val="002060"/>
                </a:solidFill>
              </a:rPr>
              <a:t>Data </a:t>
            </a:r>
            <a:r>
              <a:rPr lang="pl-PL" sz="1400" dirty="0" err="1" smtClean="0">
                <a:solidFill>
                  <a:srgbClr val="002060"/>
                </a:solidFill>
              </a:rPr>
              <a:t>formats</a:t>
            </a:r>
            <a:r>
              <a:rPr lang="pl-PL" sz="1400" dirty="0" smtClean="0">
                <a:solidFill>
                  <a:srgbClr val="002060"/>
                </a:solidFill>
              </a:rPr>
              <a:t>:</a:t>
            </a:r>
          </a:p>
          <a:p>
            <a:pPr marL="800100" lvl="1" indent="-342900">
              <a:buFont typeface="+mj-lt"/>
              <a:buAutoNum type="arabicParenR"/>
            </a:pPr>
            <a:r>
              <a:rPr lang="pl-PL" sz="1400" dirty="0" err="1">
                <a:solidFill>
                  <a:srgbClr val="002060"/>
                </a:solidFill>
              </a:rPr>
              <a:t>c</a:t>
            </a:r>
            <a:r>
              <a:rPr lang="pl-PL" sz="1400" dirty="0" err="1" smtClean="0">
                <a:solidFill>
                  <a:srgbClr val="002060"/>
                </a:solidFill>
              </a:rPr>
              <a:t>omma-separated</a:t>
            </a:r>
            <a:r>
              <a:rPr lang="pl-PL" sz="1400" dirty="0" smtClean="0">
                <a:solidFill>
                  <a:srgbClr val="002060"/>
                </a:solidFill>
              </a:rPr>
              <a:t> </a:t>
            </a:r>
            <a:r>
              <a:rPr lang="pl-PL" sz="1400" dirty="0" err="1" smtClean="0">
                <a:solidFill>
                  <a:srgbClr val="002060"/>
                </a:solidFill>
              </a:rPr>
              <a:t>values</a:t>
            </a:r>
            <a:r>
              <a:rPr lang="pl-PL" sz="1400" dirty="0" smtClean="0">
                <a:solidFill>
                  <a:srgbClr val="002060"/>
                </a:solidFill>
              </a:rPr>
              <a:t> (</a:t>
            </a:r>
            <a:r>
              <a:rPr lang="en-US" sz="1400" dirty="0" smtClean="0">
                <a:solidFill>
                  <a:srgbClr val="002060"/>
                </a:solidFill>
              </a:rPr>
              <a:t>about </a:t>
            </a:r>
            <a:r>
              <a:rPr lang="en-US" sz="1400" dirty="0">
                <a:solidFill>
                  <a:srgbClr val="002060"/>
                </a:solidFill>
              </a:rPr>
              <a:t>95% of the data </a:t>
            </a:r>
            <a:r>
              <a:rPr lang="en-US" sz="1400" dirty="0" smtClean="0">
                <a:solidFill>
                  <a:srgbClr val="002060"/>
                </a:solidFill>
              </a:rPr>
              <a:t>transferred</a:t>
            </a:r>
            <a:r>
              <a:rPr lang="pl-PL" sz="1400" dirty="0" smtClean="0">
                <a:solidFill>
                  <a:srgbClr val="002060"/>
                </a:solidFill>
              </a:rPr>
              <a:t>);</a:t>
            </a:r>
          </a:p>
          <a:p>
            <a:pPr marL="800100" lvl="1" indent="-342900">
              <a:buFont typeface="+mj-lt"/>
              <a:buAutoNum type="arabicParenR"/>
            </a:pPr>
            <a:r>
              <a:rPr lang="pl-PL" sz="1400" dirty="0" err="1" smtClean="0">
                <a:solidFill>
                  <a:srgbClr val="002060"/>
                </a:solidFill>
              </a:rPr>
              <a:t>Others</a:t>
            </a:r>
            <a:r>
              <a:rPr lang="pl-PL" sz="1400" dirty="0" smtClean="0">
                <a:solidFill>
                  <a:srgbClr val="002060"/>
                </a:solidFill>
              </a:rPr>
              <a:t> (</a:t>
            </a:r>
            <a:r>
              <a:rPr lang="en-US" sz="1400" dirty="0">
                <a:solidFill>
                  <a:srgbClr val="002060"/>
                </a:solidFill>
              </a:rPr>
              <a:t>the remaining 5% of the data </a:t>
            </a:r>
            <a:r>
              <a:rPr lang="en-US" sz="1400" dirty="0" smtClean="0">
                <a:solidFill>
                  <a:srgbClr val="002060"/>
                </a:solidFill>
              </a:rPr>
              <a:t>transferred</a:t>
            </a:r>
            <a:r>
              <a:rPr lang="pl-PL" sz="1400" dirty="0" smtClean="0">
                <a:solidFill>
                  <a:srgbClr val="002060"/>
                </a:solidFill>
              </a:rPr>
              <a:t>), </a:t>
            </a:r>
            <a:r>
              <a:rPr lang="pl-PL" sz="1400" dirty="0" err="1" smtClean="0">
                <a:solidFill>
                  <a:srgbClr val="002060"/>
                </a:solidFill>
              </a:rPr>
              <a:t>including</a:t>
            </a:r>
            <a:r>
              <a:rPr lang="pl-PL" sz="1400" dirty="0" smtClean="0">
                <a:solidFill>
                  <a:srgbClr val="002060"/>
                </a:solidFill>
              </a:rPr>
              <a:t>:</a:t>
            </a:r>
          </a:p>
          <a:p>
            <a:pPr marL="1257300" lvl="2" indent="-342900">
              <a:buFont typeface="Arial" panose="020B0604020202020204" pitchFamily="34" charset="0"/>
              <a:buChar char="•"/>
            </a:pPr>
            <a:r>
              <a:rPr lang="pl-PL" sz="1400" dirty="0" err="1" smtClean="0">
                <a:solidFill>
                  <a:srgbClr val="002060"/>
                </a:solidFill>
              </a:rPr>
              <a:t>Shapefile</a:t>
            </a:r>
            <a:r>
              <a:rPr lang="pl-PL" sz="1400" dirty="0" smtClean="0">
                <a:solidFill>
                  <a:srgbClr val="002060"/>
                </a:solidFill>
              </a:rPr>
              <a:t> (SHP),</a:t>
            </a:r>
          </a:p>
          <a:p>
            <a:pPr marL="1257300" lvl="2" indent="-342900">
              <a:buFont typeface="Arial" panose="020B0604020202020204" pitchFamily="34" charset="0"/>
              <a:buChar char="•"/>
            </a:pPr>
            <a:r>
              <a:rPr lang="pl-PL" sz="1400" dirty="0" err="1">
                <a:solidFill>
                  <a:srgbClr val="002060"/>
                </a:solidFill>
              </a:rPr>
              <a:t>Keyhole</a:t>
            </a:r>
            <a:r>
              <a:rPr lang="pl-PL" sz="1400" dirty="0">
                <a:solidFill>
                  <a:srgbClr val="002060"/>
                </a:solidFill>
              </a:rPr>
              <a:t> </a:t>
            </a:r>
            <a:r>
              <a:rPr lang="pl-PL" sz="1400" dirty="0" err="1">
                <a:solidFill>
                  <a:srgbClr val="002060"/>
                </a:solidFill>
              </a:rPr>
              <a:t>Markup</a:t>
            </a:r>
            <a:r>
              <a:rPr lang="pl-PL" sz="1400" dirty="0">
                <a:solidFill>
                  <a:srgbClr val="002060"/>
                </a:solidFill>
              </a:rPr>
              <a:t> </a:t>
            </a:r>
            <a:r>
              <a:rPr lang="pl-PL" sz="1400" dirty="0" smtClean="0">
                <a:solidFill>
                  <a:srgbClr val="002060"/>
                </a:solidFill>
              </a:rPr>
              <a:t>Language (KML),</a:t>
            </a:r>
          </a:p>
          <a:p>
            <a:pPr marL="1257300" lvl="2" indent="-342900">
              <a:buFont typeface="Arial" panose="020B0604020202020204" pitchFamily="34" charset="0"/>
              <a:buChar char="•"/>
            </a:pPr>
            <a:r>
              <a:rPr lang="pl-PL" sz="1400" dirty="0" err="1" smtClean="0">
                <a:solidFill>
                  <a:srgbClr val="002060"/>
                </a:solidFill>
              </a:rPr>
              <a:t>GeoPackage</a:t>
            </a:r>
            <a:r>
              <a:rPr lang="pl-PL" sz="1400" dirty="0" smtClean="0">
                <a:solidFill>
                  <a:srgbClr val="002060"/>
                </a:solidFill>
              </a:rPr>
              <a:t> (GPKG),</a:t>
            </a:r>
          </a:p>
          <a:p>
            <a:pPr marL="1257300" lvl="2" indent="-342900">
              <a:buFont typeface="Arial" panose="020B0604020202020204" pitchFamily="34" charset="0"/>
              <a:buChar char="•"/>
            </a:pPr>
            <a:r>
              <a:rPr lang="pl-PL" sz="1400" dirty="0" err="1">
                <a:solidFill>
                  <a:srgbClr val="002060"/>
                </a:solidFill>
              </a:rPr>
              <a:t>Geography</a:t>
            </a:r>
            <a:r>
              <a:rPr lang="pl-PL" sz="1400" dirty="0">
                <a:solidFill>
                  <a:srgbClr val="002060"/>
                </a:solidFill>
              </a:rPr>
              <a:t> </a:t>
            </a:r>
            <a:r>
              <a:rPr lang="pl-PL" sz="1400" dirty="0" err="1">
                <a:solidFill>
                  <a:srgbClr val="002060"/>
                </a:solidFill>
              </a:rPr>
              <a:t>Markup</a:t>
            </a:r>
            <a:r>
              <a:rPr lang="pl-PL" sz="1400" dirty="0">
                <a:solidFill>
                  <a:srgbClr val="002060"/>
                </a:solidFill>
              </a:rPr>
              <a:t> </a:t>
            </a:r>
            <a:r>
              <a:rPr lang="pl-PL" sz="1400" dirty="0" smtClean="0">
                <a:solidFill>
                  <a:srgbClr val="002060"/>
                </a:solidFill>
              </a:rPr>
              <a:t>Language (GML),</a:t>
            </a:r>
          </a:p>
          <a:p>
            <a:pPr marL="1257300" lvl="2" indent="-342900">
              <a:buFont typeface="Arial" panose="020B0604020202020204" pitchFamily="34" charset="0"/>
              <a:buChar char="•"/>
            </a:pPr>
            <a:r>
              <a:rPr lang="pl-PL" sz="1400" dirty="0" err="1" smtClean="0">
                <a:solidFill>
                  <a:srgbClr val="002060"/>
                </a:solidFill>
              </a:rPr>
              <a:t>GeoJSON</a:t>
            </a:r>
            <a:endParaRPr lang="pl-PL" sz="1400" dirty="0" smtClean="0">
              <a:solidFill>
                <a:srgbClr val="002060"/>
              </a:solidFill>
            </a:endParaRPr>
          </a:p>
          <a:p>
            <a:pPr marL="1257300" lvl="2" indent="-342900">
              <a:buFont typeface="Arial" panose="020B0604020202020204" pitchFamily="34" charset="0"/>
              <a:buChar char="•"/>
            </a:pPr>
            <a:r>
              <a:rPr lang="pl-PL" sz="1400" dirty="0" err="1">
                <a:solidFill>
                  <a:srgbClr val="002060"/>
                </a:solidFill>
              </a:rPr>
              <a:t>GeoTIFF</a:t>
            </a:r>
            <a:r>
              <a:rPr lang="pl-PL" sz="1400" dirty="0">
                <a:solidFill>
                  <a:srgbClr val="002060"/>
                </a:solidFill>
              </a:rPr>
              <a:t> (</a:t>
            </a:r>
            <a:r>
              <a:rPr lang="pl-PL" sz="1400" dirty="0" err="1">
                <a:solidFill>
                  <a:srgbClr val="002060"/>
                </a:solidFill>
              </a:rPr>
              <a:t>used</a:t>
            </a:r>
            <a:r>
              <a:rPr lang="pl-PL" sz="1400" dirty="0">
                <a:solidFill>
                  <a:srgbClr val="002060"/>
                </a:solidFill>
              </a:rPr>
              <a:t> </a:t>
            </a:r>
            <a:r>
              <a:rPr lang="pl-PL" sz="1400" dirty="0" err="1">
                <a:solidFill>
                  <a:srgbClr val="002060"/>
                </a:solidFill>
              </a:rPr>
              <a:t>only</a:t>
            </a:r>
            <a:r>
              <a:rPr lang="pl-PL" sz="1400" dirty="0">
                <a:solidFill>
                  <a:srgbClr val="002060"/>
                </a:solidFill>
              </a:rPr>
              <a:t> for </a:t>
            </a:r>
            <a:r>
              <a:rPr lang="pl-PL" sz="1400" dirty="0" err="1" smtClean="0">
                <a:solidFill>
                  <a:srgbClr val="002060"/>
                </a:solidFill>
              </a:rPr>
              <a:t>reporting</a:t>
            </a:r>
            <a:r>
              <a:rPr lang="pl-PL" sz="1400" dirty="0" smtClean="0">
                <a:solidFill>
                  <a:srgbClr val="002060"/>
                </a:solidFill>
              </a:rPr>
              <a:t> </a:t>
            </a:r>
            <a:r>
              <a:rPr lang="en-AU" sz="1400" dirty="0" smtClean="0">
                <a:solidFill>
                  <a:srgbClr val="002060"/>
                </a:solidFill>
              </a:rPr>
              <a:t>coverage </a:t>
            </a:r>
            <a:r>
              <a:rPr lang="en-AU" sz="1400" dirty="0">
                <a:solidFill>
                  <a:srgbClr val="002060"/>
                </a:solidFill>
              </a:rPr>
              <a:t>of </a:t>
            </a:r>
            <a:r>
              <a:rPr lang="en-AU" sz="1400" dirty="0" smtClean="0">
                <a:solidFill>
                  <a:srgbClr val="002060"/>
                </a:solidFill>
              </a:rPr>
              <a:t>mobile signal</a:t>
            </a:r>
            <a:r>
              <a:rPr lang="pl-PL" sz="1400" dirty="0" smtClean="0">
                <a:solidFill>
                  <a:srgbClr val="002060"/>
                </a:solidFill>
              </a:rPr>
              <a:t>)</a:t>
            </a:r>
            <a:endParaRPr lang="pl-PL" sz="1400" dirty="0">
              <a:solidFill>
                <a:srgbClr val="002060"/>
              </a:solidFill>
            </a:endParaRPr>
          </a:p>
          <a:p>
            <a:pPr marL="1257300" lvl="2" indent="-342900">
              <a:buFont typeface="Arial" panose="020B0604020202020204" pitchFamily="34" charset="0"/>
              <a:buChar char="•"/>
            </a:pPr>
            <a:endParaRPr lang="pl-PL" sz="1400" dirty="0" smtClean="0">
              <a:solidFill>
                <a:srgbClr val="002060"/>
              </a:solidFill>
            </a:endParaRPr>
          </a:p>
          <a:p>
            <a:pPr marL="1257300" lvl="2" indent="-342900">
              <a:buFont typeface="Arial" panose="020B0604020202020204" pitchFamily="34" charset="0"/>
              <a:buChar char="•"/>
            </a:pPr>
            <a:endParaRPr lang="pl-PL" sz="1400" dirty="0" smtClean="0">
              <a:solidFill>
                <a:srgbClr val="002060"/>
              </a:solidFill>
            </a:endParaRPr>
          </a:p>
          <a:p>
            <a:pPr marL="800100" lvl="1" indent="-342900">
              <a:buFont typeface="+mj-lt"/>
              <a:buAutoNum type="arabicParenR"/>
            </a:pPr>
            <a:endParaRPr lang="pl-PL" sz="1400" dirty="0" smtClean="0">
              <a:solidFill>
                <a:srgbClr val="002060"/>
              </a:solidFill>
            </a:endParaRPr>
          </a:p>
          <a:p>
            <a:endParaRPr lang="pl-PL" sz="1400" dirty="0"/>
          </a:p>
        </p:txBody>
      </p:sp>
      <p:sp>
        <p:nvSpPr>
          <p:cNvPr id="20" name="pole tekstowe 19"/>
          <p:cNvSpPr txBox="1"/>
          <p:nvPr/>
        </p:nvSpPr>
        <p:spPr>
          <a:xfrm rot="16200000">
            <a:off x="-2750515" y="3319570"/>
            <a:ext cx="595517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dirty="0" smtClean="0">
                <a:solidFill>
                  <a:srgbClr val="17337A"/>
                </a:solidFill>
                <a:latin typeface="Calibri" panose="020F0502020204030204"/>
              </a:rPr>
              <a:t>Inventory of telecommunication infrastructure in Poland</a:t>
            </a:r>
            <a:endParaRPr kumimoji="0" lang="en-AU" sz="1600" b="0" i="0" u="none" strike="noStrike" kern="1200" cap="none" spc="0" normalizeH="0" baseline="0" dirty="0">
              <a:ln>
                <a:noFill/>
              </a:ln>
              <a:solidFill>
                <a:srgbClr val="17337A"/>
              </a:solidFill>
              <a:effectLst/>
              <a:uLnTx/>
              <a:uFillTx/>
              <a:latin typeface="Calibri" panose="020F0502020204030204"/>
            </a:endParaRPr>
          </a:p>
        </p:txBody>
      </p:sp>
    </p:spTree>
    <p:extLst>
      <p:ext uri="{BB962C8B-B14F-4D97-AF65-F5344CB8AC3E}">
        <p14:creationId xmlns:p14="http://schemas.microsoft.com/office/powerpoint/2010/main" val="2668775731"/>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wal 20"/>
          <p:cNvSpPr/>
          <p:nvPr/>
        </p:nvSpPr>
        <p:spPr>
          <a:xfrm>
            <a:off x="8322064" y="2173489"/>
            <a:ext cx="3549679" cy="3472609"/>
          </a:xfrm>
          <a:prstGeom prst="ellipse">
            <a:avLst/>
          </a:prstGeom>
          <a:solidFill>
            <a:srgbClr val="30418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smtClean="0">
              <a:ln>
                <a:noFill/>
              </a:ln>
              <a:solidFill>
                <a:srgbClr val="FFFFFF"/>
              </a:solidFill>
              <a:effectLst/>
              <a:uLnTx/>
              <a:uFillTx/>
              <a:latin typeface="Calibri" panose="020F0502020204030204"/>
              <a:ea typeface="+mn-ea"/>
              <a:cs typeface="+mn-cs"/>
            </a:endParaRPr>
          </a:p>
        </p:txBody>
      </p:sp>
      <p:sp>
        <p:nvSpPr>
          <p:cNvPr id="20" name="Owal 19"/>
          <p:cNvSpPr/>
          <p:nvPr/>
        </p:nvSpPr>
        <p:spPr>
          <a:xfrm>
            <a:off x="4633286" y="2173489"/>
            <a:ext cx="3549679" cy="3472609"/>
          </a:xfrm>
          <a:prstGeom prst="ellipse">
            <a:avLst/>
          </a:prstGeom>
          <a:solidFill>
            <a:srgbClr val="30418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smtClean="0">
              <a:ln>
                <a:noFill/>
              </a:ln>
              <a:solidFill>
                <a:srgbClr val="FFFFFF"/>
              </a:solidFill>
              <a:effectLst/>
              <a:uLnTx/>
              <a:uFillTx/>
              <a:latin typeface="Calibri" panose="020F0502020204030204"/>
              <a:ea typeface="+mn-ea"/>
              <a:cs typeface="+mn-cs"/>
            </a:endParaRPr>
          </a:p>
        </p:txBody>
      </p:sp>
      <p:sp>
        <p:nvSpPr>
          <p:cNvPr id="7" name="Prostokąt 6"/>
          <p:cNvSpPr/>
          <p:nvPr/>
        </p:nvSpPr>
        <p:spPr>
          <a:xfrm>
            <a:off x="0" y="6406588"/>
            <a:ext cx="12192000" cy="45141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Prostokąt 9"/>
          <p:cNvSpPr/>
          <p:nvPr/>
        </p:nvSpPr>
        <p:spPr>
          <a:xfrm>
            <a:off x="0" y="451412"/>
            <a:ext cx="465826" cy="5960963"/>
          </a:xfrm>
          <a:prstGeom prst="rect">
            <a:avLst/>
          </a:prstGeom>
          <a:solidFill>
            <a:srgbClr val="FCCE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rostokąt 10"/>
          <p:cNvSpPr/>
          <p:nvPr/>
        </p:nvSpPr>
        <p:spPr>
          <a:xfrm>
            <a:off x="0" y="0"/>
            <a:ext cx="12192000" cy="45141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ole tekstowe 4"/>
          <p:cNvSpPr txBox="1"/>
          <p:nvPr/>
        </p:nvSpPr>
        <p:spPr>
          <a:xfrm>
            <a:off x="389034" y="6497684"/>
            <a:ext cx="3329796" cy="276999"/>
          </a:xfrm>
          <a:prstGeom prst="rect">
            <a:avLst/>
          </a:prstGeom>
          <a:noFill/>
        </p:spPr>
        <p:txBody>
          <a:bodyPr wrap="square" rtlCol="0">
            <a:spAutoFit/>
          </a:bodyPr>
          <a:lstStyle/>
          <a:p>
            <a:r>
              <a:rPr lang="pl-PL" sz="1200" dirty="0" smtClean="0">
                <a:solidFill>
                  <a:srgbClr val="17337A"/>
                </a:solidFill>
              </a:rPr>
              <a:t>Źródło: UKE</a:t>
            </a:r>
            <a:endParaRPr lang="pl-PL" sz="1200" dirty="0">
              <a:solidFill>
                <a:srgbClr val="17337A"/>
              </a:solidFill>
            </a:endParaRPr>
          </a:p>
        </p:txBody>
      </p:sp>
      <p:sp>
        <p:nvSpPr>
          <p:cNvPr id="29" name="Tytuł 11"/>
          <p:cNvSpPr txBox="1">
            <a:spLocks/>
          </p:cNvSpPr>
          <p:nvPr/>
        </p:nvSpPr>
        <p:spPr>
          <a:xfrm>
            <a:off x="2385563" y="1172811"/>
            <a:ext cx="7886700" cy="529118"/>
          </a:xfrm>
          <a:prstGeom prst="rect">
            <a:avLst/>
          </a:prstGeom>
          <a:noFill/>
        </p:spPr>
        <p:txBody>
          <a:bodyPr vert="horz" lIns="0" tIns="180000" rIns="91440" bIns="180000" rtlCol="0" anchor="t" anchorCtr="0">
            <a:noAutofit/>
          </a:bodyPr>
          <a:lstStyle>
            <a:lvl1pPr algn="l" defTabSz="685800" rtl="0" eaLnBrk="1" latinLnBrk="0" hangingPunct="1">
              <a:lnSpc>
                <a:spcPct val="90000"/>
              </a:lnSpc>
              <a:spcBef>
                <a:spcPct val="0"/>
              </a:spcBef>
              <a:buNone/>
              <a:defRPr lang="pl-PL" sz="2400" b="1" i="0" kern="1200" baseline="0">
                <a:solidFill>
                  <a:srgbClr val="31418D"/>
                </a:solidFill>
                <a:latin typeface="Calibri" charset="0"/>
                <a:ea typeface="Calibri" charset="0"/>
                <a:cs typeface="Calibri" charset="0"/>
              </a:defRPr>
            </a:lvl1pPr>
          </a:lstStyle>
          <a:p>
            <a:pPr lvl="0" algn="ctr">
              <a:defRPr/>
            </a:pPr>
            <a:r>
              <a:rPr lang="en-AU" sz="2800" b="0" dirty="0"/>
              <a:t>Art. 29 of Mega Act defines:</a:t>
            </a:r>
          </a:p>
        </p:txBody>
      </p:sp>
      <p:sp>
        <p:nvSpPr>
          <p:cNvPr id="30" name="Owal 29"/>
          <p:cNvSpPr/>
          <p:nvPr/>
        </p:nvSpPr>
        <p:spPr>
          <a:xfrm>
            <a:off x="944508" y="2173489"/>
            <a:ext cx="3549679" cy="3472609"/>
          </a:xfrm>
          <a:prstGeom prst="ellipse">
            <a:avLst/>
          </a:prstGeom>
          <a:solidFill>
            <a:srgbClr val="30418D"/>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pl-PL" sz="1800" b="0" i="0" u="none" strike="noStrike" kern="0" cap="none" spc="0" normalizeH="0" baseline="0" noProof="0" smtClean="0">
              <a:ln>
                <a:noFill/>
              </a:ln>
              <a:solidFill>
                <a:srgbClr val="FFFFFF"/>
              </a:solidFill>
              <a:effectLst/>
              <a:uLnTx/>
              <a:uFillTx/>
              <a:latin typeface="Calibri" panose="020F0502020204030204"/>
              <a:ea typeface="+mn-ea"/>
              <a:cs typeface="+mn-cs"/>
            </a:endParaRPr>
          </a:p>
        </p:txBody>
      </p:sp>
      <p:sp>
        <p:nvSpPr>
          <p:cNvPr id="31" name="pole tekstowe 30"/>
          <p:cNvSpPr txBox="1"/>
          <p:nvPr/>
        </p:nvSpPr>
        <p:spPr>
          <a:xfrm>
            <a:off x="1410875" y="2932822"/>
            <a:ext cx="2580632" cy="181588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AU" sz="2000" u="sng" kern="0" noProof="0" dirty="0" smtClean="0">
                <a:solidFill>
                  <a:srgbClr val="FFFFFF"/>
                </a:solidFill>
              </a:rPr>
              <a:t>Collected data</a:t>
            </a:r>
          </a:p>
          <a:p>
            <a:pPr marL="0" marR="0" lvl="0" indent="0" defTabSz="914400" eaLnBrk="1" fontAlgn="auto" latinLnBrk="0" hangingPunct="1">
              <a:lnSpc>
                <a:spcPct val="100000"/>
              </a:lnSpc>
              <a:spcBef>
                <a:spcPts val="0"/>
              </a:spcBef>
              <a:spcAft>
                <a:spcPts val="0"/>
              </a:spcAft>
              <a:buClrTx/>
              <a:buSzTx/>
              <a:buFontTx/>
              <a:buNone/>
              <a:tabLst/>
              <a:defRPr/>
            </a:pPr>
            <a:endParaRPr kumimoji="0" lang="en-AU" sz="2000" b="0" i="0" u="sng" strike="noStrike" kern="0" cap="none" spc="0" normalizeH="0" baseline="0" dirty="0" smtClean="0">
              <a:ln>
                <a:noFill/>
              </a:ln>
              <a:solidFill>
                <a:srgbClr val="FFFFFF"/>
              </a:solidFill>
              <a:effectLst/>
              <a:uLnTx/>
              <a:uFillTx/>
            </a:endParaRPr>
          </a:p>
          <a:p>
            <a:pPr lvl="0" algn="ctr">
              <a:defRPr/>
            </a:pPr>
            <a:r>
              <a:rPr lang="en-AU" kern="0" dirty="0" smtClean="0">
                <a:solidFill>
                  <a:srgbClr val="FFFFFF"/>
                </a:solidFill>
              </a:rPr>
              <a:t>Telecommunication </a:t>
            </a:r>
          </a:p>
          <a:p>
            <a:pPr lvl="0" algn="ctr">
              <a:defRPr/>
            </a:pPr>
            <a:r>
              <a:rPr lang="en-AU" kern="0" dirty="0" smtClean="0">
                <a:solidFill>
                  <a:srgbClr val="FFFFFF"/>
                </a:solidFill>
              </a:rPr>
              <a:t>infrastructure</a:t>
            </a:r>
          </a:p>
          <a:p>
            <a:pPr lvl="0" algn="ctr">
              <a:defRPr/>
            </a:pPr>
            <a:r>
              <a:rPr lang="en-AU" kern="0" dirty="0" smtClean="0">
                <a:solidFill>
                  <a:srgbClr val="FFFFFF"/>
                </a:solidFill>
              </a:rPr>
              <a:t>Routes of cable lines</a:t>
            </a:r>
          </a:p>
          <a:p>
            <a:pPr lvl="0" algn="ctr">
              <a:defRPr/>
            </a:pPr>
            <a:r>
              <a:rPr lang="en-AU" kern="0" dirty="0" smtClean="0">
                <a:solidFill>
                  <a:srgbClr val="FFFFFF"/>
                </a:solidFill>
              </a:rPr>
              <a:t>Service locations</a:t>
            </a:r>
            <a:endParaRPr lang="en-AU" kern="0" dirty="0">
              <a:solidFill>
                <a:srgbClr val="FFFFFF"/>
              </a:solidFill>
            </a:endParaRPr>
          </a:p>
        </p:txBody>
      </p:sp>
      <p:sp>
        <p:nvSpPr>
          <p:cNvPr id="33" name="pole tekstowe 32"/>
          <p:cNvSpPr txBox="1"/>
          <p:nvPr/>
        </p:nvSpPr>
        <p:spPr>
          <a:xfrm>
            <a:off x="4776395" y="2932822"/>
            <a:ext cx="3406570" cy="193899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AU" sz="2000" u="sng" kern="0" dirty="0" smtClean="0">
                <a:solidFill>
                  <a:schemeClr val="bg1"/>
                </a:solidFill>
              </a:rPr>
              <a:t>Stakeholders</a:t>
            </a:r>
            <a:endParaRPr lang="pl-PL" sz="2000" u="sng" kern="0" dirty="0" smtClean="0">
              <a:solidFill>
                <a:schemeClr val="bg1"/>
              </a:solidFill>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pl-PL" sz="2000" u="sng" kern="0" dirty="0" smtClean="0">
              <a:solidFill>
                <a:schemeClr val="bg1"/>
              </a:solidFill>
            </a:endParaRPr>
          </a:p>
          <a:p>
            <a:pPr lvl="0" algn="ctr">
              <a:defRPr/>
            </a:pPr>
            <a:r>
              <a:rPr lang="en-AU" sz="2000" kern="0" dirty="0" smtClean="0">
                <a:solidFill>
                  <a:srgbClr val="FFFFFF"/>
                </a:solidFill>
              </a:rPr>
              <a:t>Telecommunication </a:t>
            </a:r>
            <a:endParaRPr lang="en-AU" sz="2000" kern="0" dirty="0">
              <a:solidFill>
                <a:srgbClr val="FFFFFF"/>
              </a:solidFill>
            </a:endParaRPr>
          </a:p>
          <a:p>
            <a:pPr lvl="0" algn="ctr">
              <a:defRPr/>
            </a:pPr>
            <a:r>
              <a:rPr lang="en-AU" sz="2000" kern="0" dirty="0">
                <a:solidFill>
                  <a:srgbClr val="FFFFFF"/>
                </a:solidFill>
              </a:rPr>
              <a:t>companies</a:t>
            </a:r>
          </a:p>
          <a:p>
            <a:pPr lvl="0" algn="ctr">
              <a:defRPr/>
            </a:pPr>
            <a:r>
              <a:rPr lang="en-AU" sz="2000" kern="0" dirty="0" smtClean="0">
                <a:solidFill>
                  <a:srgbClr val="FFFFFF"/>
                </a:solidFill>
              </a:rPr>
              <a:t>Municipal units</a:t>
            </a:r>
            <a:endParaRPr lang="en-AU" sz="2000" kern="0" dirty="0">
              <a:solidFill>
                <a:srgbClr val="FFFFFF"/>
              </a:solidFill>
            </a:endParaRPr>
          </a:p>
          <a:p>
            <a:pPr lvl="0" algn="ctr">
              <a:defRPr/>
            </a:pPr>
            <a:r>
              <a:rPr lang="en-AU" sz="2000" kern="0" dirty="0">
                <a:solidFill>
                  <a:srgbClr val="FFFFFF"/>
                </a:solidFill>
              </a:rPr>
              <a:t>Local government </a:t>
            </a:r>
            <a:r>
              <a:rPr lang="en-AU" sz="2000" kern="0" dirty="0" smtClean="0">
                <a:solidFill>
                  <a:srgbClr val="FFFFFF"/>
                </a:solidFill>
              </a:rPr>
              <a:t>units</a:t>
            </a:r>
            <a:endParaRPr lang="en-AU" sz="2000" kern="0" dirty="0">
              <a:solidFill>
                <a:srgbClr val="FFFFFF"/>
              </a:solidFill>
            </a:endParaRPr>
          </a:p>
        </p:txBody>
      </p:sp>
      <p:sp>
        <p:nvSpPr>
          <p:cNvPr id="35" name="pole tekstowe 34"/>
          <p:cNvSpPr txBox="1"/>
          <p:nvPr/>
        </p:nvSpPr>
        <p:spPr>
          <a:xfrm>
            <a:off x="8871223" y="2921168"/>
            <a:ext cx="2451360" cy="1015663"/>
          </a:xfrm>
          <a:prstGeom prst="rect">
            <a:avLst/>
          </a:prstGeom>
          <a:noFill/>
        </p:spPr>
        <p:txBody>
          <a:bodyPr wrap="square" rtlCol="0">
            <a:spAutoFit/>
          </a:bodyPr>
          <a:lstStyle>
            <a:defPPr>
              <a:defRPr lang="pl-PL"/>
            </a:defPPr>
            <a:lvl1pPr marR="0" lvl="0" indent="0" algn="ctr" fontAlgn="auto">
              <a:lnSpc>
                <a:spcPct val="100000"/>
              </a:lnSpc>
              <a:spcBef>
                <a:spcPts val="0"/>
              </a:spcBef>
              <a:spcAft>
                <a:spcPts val="0"/>
              </a:spcAft>
              <a:buClrTx/>
              <a:buSzTx/>
              <a:buFontTx/>
              <a:buNone/>
              <a:tabLst/>
              <a:defRPr kern="0">
                <a:solidFill>
                  <a:schemeClr val="bg1"/>
                </a:solidFill>
              </a:defRPr>
            </a:lvl1pPr>
          </a:lstStyle>
          <a:p>
            <a:r>
              <a:rPr lang="en-AU" sz="2000" u="sng" dirty="0" smtClean="0"/>
              <a:t>Reporting</a:t>
            </a:r>
            <a:r>
              <a:rPr lang="pl-PL" sz="2000" u="sng" dirty="0" smtClean="0"/>
              <a:t> </a:t>
            </a:r>
            <a:r>
              <a:rPr lang="en-AU" sz="2000" u="sng" dirty="0" smtClean="0"/>
              <a:t>frequency</a:t>
            </a:r>
          </a:p>
          <a:p>
            <a:endParaRPr lang="en-AU" sz="2000" dirty="0" smtClean="0"/>
          </a:p>
          <a:p>
            <a:r>
              <a:rPr lang="en-AU" sz="2000" dirty="0"/>
              <a:t>twice a year</a:t>
            </a:r>
          </a:p>
        </p:txBody>
      </p:sp>
      <p:sp>
        <p:nvSpPr>
          <p:cNvPr id="27" name="pole tekstowe 26"/>
          <p:cNvSpPr txBox="1"/>
          <p:nvPr/>
        </p:nvSpPr>
        <p:spPr>
          <a:xfrm rot="16200000">
            <a:off x="-2761647" y="3259724"/>
            <a:ext cx="595517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600" dirty="0" smtClean="0">
                <a:solidFill>
                  <a:srgbClr val="17337A"/>
                </a:solidFill>
                <a:latin typeface="Calibri" panose="020F0502020204030204"/>
              </a:rPr>
              <a:t>Inventory of telecommunication infrastructure in Poland</a:t>
            </a:r>
            <a:endParaRPr kumimoji="0" lang="en-AU" sz="1600" b="0" i="0" u="none" strike="noStrike" kern="1200" cap="none" spc="0" normalizeH="0" baseline="0" dirty="0">
              <a:ln>
                <a:noFill/>
              </a:ln>
              <a:solidFill>
                <a:srgbClr val="17337A"/>
              </a:solidFill>
              <a:effectLst/>
              <a:uLnTx/>
              <a:uFillTx/>
              <a:latin typeface="Calibri" panose="020F0502020204030204"/>
            </a:endParaRPr>
          </a:p>
        </p:txBody>
      </p:sp>
      <p:sp>
        <p:nvSpPr>
          <p:cNvPr id="17" name="Tytuł 2"/>
          <p:cNvSpPr txBox="1">
            <a:spLocks/>
          </p:cNvSpPr>
          <p:nvPr/>
        </p:nvSpPr>
        <p:spPr>
          <a:xfrm>
            <a:off x="465826" y="454560"/>
            <a:ext cx="9609554" cy="499690"/>
          </a:xfrm>
          <a:prstGeom prst="rect">
            <a:avLst/>
          </a:prstGeom>
          <a:noFill/>
        </p:spPr>
        <p:txBody>
          <a:bodyPr vert="horz" lIns="0" tIns="180000" rIns="91440" bIns="180000" rtlCol="0" anchor="t" anchorCtr="0">
            <a:noAutofit/>
          </a:bodyPr>
          <a:lstStyle>
            <a:lvl1pPr algn="l" defTabSz="685800" rtl="0" eaLnBrk="1" latinLnBrk="0" hangingPunct="1">
              <a:lnSpc>
                <a:spcPct val="90000"/>
              </a:lnSpc>
              <a:spcBef>
                <a:spcPct val="0"/>
              </a:spcBef>
              <a:buNone/>
              <a:defRPr lang="pl-PL" sz="2400" b="1" i="0" kern="1200" baseline="0">
                <a:solidFill>
                  <a:srgbClr val="31418D"/>
                </a:solidFill>
                <a:latin typeface="Calibri" charset="0"/>
                <a:ea typeface="Calibri" charset="0"/>
                <a:cs typeface="Calibri"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AU" sz="2400" b="1" i="0" u="none" strike="noStrike" kern="1200" cap="none" spc="0" normalizeH="0" baseline="0" noProof="0" dirty="0" smtClean="0">
                <a:ln>
                  <a:noFill/>
                </a:ln>
                <a:solidFill>
                  <a:srgbClr val="31418D"/>
                </a:solidFill>
                <a:effectLst/>
                <a:uLnTx/>
                <a:uFillTx/>
                <a:latin typeface="Calibri" charset="0"/>
                <a:ea typeface="Calibri" charset="0"/>
                <a:cs typeface="Calibri" charset="0"/>
              </a:rPr>
              <a:t>Regulatory </a:t>
            </a:r>
            <a:r>
              <a:rPr kumimoji="0" lang="pl-PL" sz="2400" b="1" i="0" u="none" strike="noStrike" kern="1200" cap="none" spc="0" normalizeH="0" baseline="0" noProof="0" dirty="0" smtClean="0">
                <a:ln>
                  <a:noFill/>
                </a:ln>
                <a:solidFill>
                  <a:srgbClr val="31418D"/>
                </a:solidFill>
                <a:effectLst/>
                <a:uLnTx/>
                <a:uFillTx/>
                <a:latin typeface="Calibri" charset="0"/>
                <a:ea typeface="Calibri" charset="0"/>
                <a:cs typeface="Calibri" charset="0"/>
              </a:rPr>
              <a:t>Framework </a:t>
            </a:r>
            <a:endParaRPr kumimoji="0" lang="en-AU" sz="3200" b="1" i="0" u="none" strike="noStrike" kern="1200" cap="none" spc="0" normalizeH="0" baseline="0" noProof="0" dirty="0" smtClean="0">
              <a:ln>
                <a:noFill/>
              </a:ln>
              <a:solidFill>
                <a:srgbClr val="31418D"/>
              </a:solidFill>
              <a:effectLst/>
              <a:uLnTx/>
              <a:uFillTx/>
              <a:latin typeface="Calibri" charset="0"/>
              <a:ea typeface="Calibri" charset="0"/>
              <a:cs typeface="Calibri" charset="0"/>
            </a:endParaRPr>
          </a:p>
          <a:p>
            <a:pPr marL="0" marR="0" lvl="0" indent="0" algn="l" defTabSz="685800" rtl="0" eaLnBrk="1" fontAlgn="auto" latinLnBrk="0" hangingPunct="1">
              <a:lnSpc>
                <a:spcPct val="90000"/>
              </a:lnSpc>
              <a:spcBef>
                <a:spcPct val="0"/>
              </a:spcBef>
              <a:spcAft>
                <a:spcPts val="0"/>
              </a:spcAft>
              <a:buClrTx/>
              <a:buSzTx/>
              <a:buFontTx/>
              <a:buNone/>
              <a:tabLst/>
              <a:defRPr/>
            </a:pPr>
            <a:endParaRPr kumimoji="0" lang="en-AU" sz="2400" b="1" i="0" u="none" strike="noStrike" kern="1200" cap="none" spc="0" normalizeH="0" baseline="0" noProof="0" dirty="0">
              <a:ln>
                <a:noFill/>
              </a:ln>
              <a:solidFill>
                <a:srgbClr val="31418D"/>
              </a:solidFill>
              <a:effectLst/>
              <a:uLnTx/>
              <a:uFillTx/>
              <a:latin typeface="Calibri" charset="0"/>
              <a:ea typeface="Calibri" charset="0"/>
              <a:cs typeface="Calibri" charset="0"/>
            </a:endParaRPr>
          </a:p>
        </p:txBody>
      </p:sp>
    </p:spTree>
    <p:extLst>
      <p:ext uri="{BB962C8B-B14F-4D97-AF65-F5344CB8AC3E}">
        <p14:creationId xmlns:p14="http://schemas.microsoft.com/office/powerpoint/2010/main" val="92966288"/>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2709</TotalTime>
  <Words>3682</Words>
  <Application>Microsoft Office PowerPoint</Application>
  <PresentationFormat>Panoramiczny</PresentationFormat>
  <Paragraphs>339</Paragraphs>
  <Slides>14</Slides>
  <Notes>12</Notes>
  <HiddenSlides>0</HiddenSlides>
  <MMClips>0</MMClips>
  <ScaleCrop>false</ScaleCrop>
  <HeadingPairs>
    <vt:vector size="6" baseType="variant">
      <vt:variant>
        <vt:lpstr>Używane czcionki</vt:lpstr>
      </vt:variant>
      <vt:variant>
        <vt:i4>5</vt:i4>
      </vt:variant>
      <vt:variant>
        <vt:lpstr>Motyw</vt:lpstr>
      </vt:variant>
      <vt:variant>
        <vt:i4>1</vt:i4>
      </vt:variant>
      <vt:variant>
        <vt:lpstr>Tytuły slajdów</vt:lpstr>
      </vt:variant>
      <vt:variant>
        <vt:i4>14</vt:i4>
      </vt:variant>
    </vt:vector>
  </HeadingPairs>
  <TitlesOfParts>
    <vt:vector size="20" baseType="lpstr">
      <vt:lpstr>Arial</vt:lpstr>
      <vt:lpstr>Calibri</vt:lpstr>
      <vt:lpstr>Calibri Light</vt:lpstr>
      <vt:lpstr>Helvetica</vt:lpstr>
      <vt:lpstr>Klavika Lt</vt:lpstr>
      <vt:lpstr>Motyw pakietu Office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Gunia Wojciech</dc:creator>
  <cp:lastModifiedBy>Marcin Adamowicz</cp:lastModifiedBy>
  <cp:revision>106</cp:revision>
  <dcterms:created xsi:type="dcterms:W3CDTF">2021-06-22T08:53:10Z</dcterms:created>
  <dcterms:modified xsi:type="dcterms:W3CDTF">2025-03-25T10:10:04Z</dcterms:modified>
</cp:coreProperties>
</file>