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147483618" r:id="rId5"/>
    <p:sldId id="2147483619" r:id="rId6"/>
    <p:sldId id="258" r:id="rId7"/>
    <p:sldId id="2147483620" r:id="rId8"/>
    <p:sldId id="2147483621" r:id="rId9"/>
    <p:sldId id="2147483622" r:id="rId10"/>
    <p:sldId id="262" r:id="rId11"/>
    <p:sldId id="2147483623" r:id="rId12"/>
    <p:sldId id="264" r:id="rId13"/>
    <p:sldId id="2147483624" r:id="rId14"/>
    <p:sldId id="2147483625" r:id="rId15"/>
    <p:sldId id="2147483626" r:id="rId16"/>
    <p:sldId id="2147483627" r:id="rId17"/>
    <p:sldId id="2147483628" r:id="rId1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570"/>
    <a:srgbClr val="009AD9"/>
    <a:srgbClr val="D6C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2A856-9942-A34B-9DC5-7B136DAF5008}" v="5466" dt="2025-03-26T06:44:55.900"/>
    <p1510:client id="{34E07CB7-B470-F3DA-5640-31E15D71C0AB}" v="176" dt="2025-03-26T05:39:56.273"/>
    <p1510:client id="{368C170F-8EE6-1154-6078-AC091EA6D51C}" v="4" dt="2025-03-26T00:17:28.859"/>
    <p1510:client id="{B024431D-824A-FC48-9685-298570D53E10}" v="183" dt="2025-03-26T06:08:16.391"/>
    <p1510:client id="{D6A2E99F-3D41-68FA-6201-AFE98210A370}" v="1" dt="2025-03-26T06:23:32.406"/>
    <p1510:client id="{E4884C01-50DC-69DC-4256-C59664584B1B}" v="8" dt="2025-03-25T12:48:47.898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23"/>
    <p:restoredTop sz="94607"/>
  </p:normalViewPr>
  <p:slideViewPr>
    <p:cSldViewPr snapToGrid="0">
      <p:cViewPr varScale="1">
        <p:scale>
          <a:sx n="92" d="100"/>
          <a:sy n="92" d="100"/>
        </p:scale>
        <p:origin x="32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E2565-B3CF-C24B-B96F-E2EDFA53781D}" type="datetimeFigureOut">
              <a:rPr lang="en-IT" smtClean="0"/>
              <a:t>31/03/25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A7311-2571-8342-83FF-A1F295FF0B3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4419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•Type your notes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 </a:t>
            </a:r>
          </a:p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•Type your notes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 </a:t>
            </a:r>
          </a:p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•Type your notes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 </a:t>
            </a:r>
          </a:p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•Type your notes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 </a:t>
            </a:r>
          </a:p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•Type your notes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 </a:t>
            </a:r>
          </a:p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•Type your notes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 </a:t>
            </a:r>
          </a:p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•Type your notes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 </a:t>
            </a:r>
          </a:p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•Type your notes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 </a:t>
            </a:r>
          </a:p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•Type your notes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 </a:t>
            </a:r>
          </a:p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•Type your notes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 </a:t>
            </a:r>
          </a:p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•Type your notes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 </a:t>
            </a:r>
          </a:p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•Type your notes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 </a:t>
            </a:r>
          </a:p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•Type your notes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 </a:t>
            </a:r>
          </a:p>
          <a:p>
            <a:pPr marL="95250" indent="-95250" algn="l" hangingPunct="0">
              <a:lnSpc>
                <a:spcPct val="100000"/>
              </a:lnSpc>
            </a:pPr>
            <a:r>
              <a:rPr sz="320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AFE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9365" y="1832480"/>
            <a:ext cx="4832350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977440" y="1754664"/>
            <a:ext cx="3888104" cy="3779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34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9A3B-CF71-48AC-B4B0-550E5EC7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83" y="1234865"/>
            <a:ext cx="10313024" cy="635902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3313" y="1927476"/>
            <a:ext cx="10700345" cy="4218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image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3301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2635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373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2362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410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5" r:id="rId12"/>
    <p:sldLayoutId id="2147483696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api-files.sproutvideo.com/file/ea9ed4ba1a1ee0c463/5152582173daa1fd/480.mp4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lid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4fe113aad2d7-38460124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-26776" y="4714248"/>
            <a:ext cx="6926056" cy="2204556"/>
          </a:xfrm>
          <a:prstGeom prst="rect">
            <a:avLst/>
          </a:prstGeom>
        </p:spPr>
      </p:pic>
      <p:pic>
        <p:nvPicPr>
          <p:cNvPr id="3" name="634fe113aad2d7-38460124.png"/>
          <p:cNvPicPr/>
          <p:nvPr/>
        </p:nvPicPr>
        <p:blipFill rotWithShape="1">
          <a:blip r:embed="rId4"/>
          <a:stretch>
            <a:fillRect/>
          </a:stretch>
        </p:blipFill>
        <p:spPr>
          <a:xfrm flipH="1">
            <a:off x="5265944" y="4714248"/>
            <a:ext cx="6926056" cy="2204556"/>
          </a:xfrm>
          <a:prstGeom prst="rect">
            <a:avLst/>
          </a:prstGeom>
        </p:spPr>
      </p:pic>
      <p:sp>
        <p:nvSpPr>
          <p:cNvPr id="4" name="title copy"/>
          <p:cNvSpPr/>
          <p:nvPr/>
        </p:nvSpPr>
        <p:spPr>
          <a:xfrm>
            <a:off x="156194" y="1286921"/>
            <a:ext cx="11879613" cy="2125105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100000"/>
              </a:lnSpc>
            </a:pPr>
            <a:r>
              <a:rPr sz="6972" b="1">
                <a:solidFill>
                  <a:srgbClr val="FFFCFC"/>
                </a:solidFill>
                <a:latin typeface="Lato"/>
                <a:ea typeface="+mn-ea"/>
                <a:cs typeface="Lato"/>
              </a:rPr>
              <a:t>Broadband Mapping </a:t>
            </a:r>
          </a:p>
          <a:p>
            <a:pPr algn="ctr" hangingPunct="0">
              <a:lnSpc>
                <a:spcPct val="100000"/>
              </a:lnSpc>
            </a:pPr>
            <a:r>
              <a:rPr sz="6972" b="1">
                <a:solidFill>
                  <a:srgbClr val="FFFCFC"/>
                </a:solidFill>
                <a:latin typeface="Lato"/>
                <a:ea typeface="+mn-ea"/>
                <a:cs typeface="Lato"/>
              </a:rPr>
              <a:t> in Slovenia</a:t>
            </a:r>
          </a:p>
        </p:txBody>
      </p:sp>
      <p:sp>
        <p:nvSpPr>
          <p:cNvPr id="5" name="title copy copy 1"/>
          <p:cNvSpPr/>
          <p:nvPr/>
        </p:nvSpPr>
        <p:spPr>
          <a:xfrm>
            <a:off x="1048716" y="4589673"/>
            <a:ext cx="10246278" cy="1254380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100000"/>
              </a:lnSpc>
            </a:pPr>
            <a:r>
              <a:rPr sz="2058" b="1">
                <a:solidFill>
                  <a:srgbClr val="FFFFFF"/>
                </a:solidFill>
                <a:latin typeface="Lato"/>
                <a:ea typeface="+mn-ea"/>
                <a:cs typeface="Lato"/>
              </a:rPr>
              <a:t>Marko Simončič, </a:t>
            </a:r>
            <a:r>
              <a:rPr sz="2058" b="1">
                <a:solidFill>
                  <a:srgbClr val="FFFFFF"/>
                </a:solidFill>
                <a:latin typeface="Titillium"/>
                <a:ea typeface="+mn-ea"/>
                <a:cs typeface="Titillium"/>
              </a:rPr>
              <a:t>Head of Networks, Mapping and Investments Unit</a:t>
            </a:r>
          </a:p>
          <a:p>
            <a:pPr algn="ctr" hangingPunct="0">
              <a:lnSpc>
                <a:spcPct val="100000"/>
              </a:lnSpc>
            </a:pPr>
            <a:r>
              <a:rPr sz="2058" b="1">
                <a:solidFill>
                  <a:srgbClr val="FFFFFF"/>
                </a:solidFill>
                <a:latin typeface="Titillium"/>
                <a:ea typeface="+mn-ea"/>
                <a:cs typeface="Titillium"/>
              </a:rPr>
              <a:t>Gregor Baliž, Telecommunictions specialst</a:t>
            </a:r>
          </a:p>
          <a:p>
            <a:pPr algn="ctr" hangingPunct="0">
              <a:lnSpc>
                <a:spcPct val="100000"/>
              </a:lnSpc>
            </a:pPr>
            <a:endParaRPr sz="2058" b="1">
              <a:solidFill>
                <a:srgbClr val="FFFFFF"/>
              </a:solidFill>
              <a:latin typeface="Titillium"/>
              <a:ea typeface="+mn-ea"/>
              <a:cs typeface="Titillium"/>
            </a:endParaRPr>
          </a:p>
          <a:p>
            <a:pPr algn="r" hangingPunct="0">
              <a:lnSpc>
                <a:spcPct val="100000"/>
              </a:lnSpc>
            </a:pPr>
            <a:r>
              <a:rPr sz="1646">
                <a:solidFill>
                  <a:srgbClr val="FFFFFF"/>
                </a:solidFill>
                <a:latin typeface="Titillium"/>
                <a:ea typeface="+mn-ea"/>
                <a:cs typeface="Titillium"/>
              </a:rPr>
              <a:t>March 2025</a:t>
            </a:r>
          </a:p>
        </p:txBody>
      </p:sp>
      <p:pic>
        <p:nvPicPr>
          <p:cNvPr id="6" name="akos_logo_A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16029" y="5660332"/>
            <a:ext cx="2467298" cy="10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FDB"/>
        </a:solidFill>
        <a:effectLst/>
      </p:bgPr>
    </p:bg>
    <p:spTree>
      <p:nvGrpSpPr>
        <p:cNvPr id="1" name="Slid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4fe113ae5984-75074840.png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7850" y="4749949"/>
            <a:ext cx="2168855" cy="2168855"/>
          </a:xfrm>
          <a:prstGeom prst="rect">
            <a:avLst/>
          </a:prstGeom>
        </p:spPr>
      </p:pic>
      <p:sp>
        <p:nvSpPr>
          <p:cNvPr id="3" name="Body text copy"/>
          <p:cNvSpPr/>
          <p:nvPr/>
        </p:nvSpPr>
        <p:spPr>
          <a:xfrm>
            <a:off x="258464" y="5729"/>
            <a:ext cx="11353019" cy="856832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100000"/>
              </a:lnSpc>
            </a:pPr>
            <a:r>
              <a:rPr sz="2811" b="1">
                <a:solidFill>
                  <a:srgbClr val="33343C"/>
                </a:solidFill>
                <a:latin typeface="Lato"/>
                <a:ea typeface="+mn-ea"/>
                <a:cs typeface="Lato"/>
              </a:rPr>
              <a:t>1. Infrastructure mapping:</a:t>
            </a:r>
          </a:p>
          <a:p>
            <a:pPr algn="ctr" hangingPunct="0">
              <a:lnSpc>
                <a:spcPct val="100000"/>
              </a:lnSpc>
            </a:pPr>
            <a:r>
              <a:rPr sz="2108" b="1">
                <a:solidFill>
                  <a:srgbClr val="33343C"/>
                </a:solidFill>
                <a:latin typeface="Lato"/>
                <a:ea typeface="+mn-ea"/>
                <a:cs typeface="Lato"/>
              </a:rPr>
              <a:t>Granularity of the data for fixed broadband map</a:t>
            </a:r>
          </a:p>
        </p:txBody>
      </p:sp>
      <p:pic>
        <p:nvPicPr>
          <p:cNvPr id="4" name="634fe113ae82d5-22746526.png"/>
          <p:cNvPicPr/>
          <p:nvPr/>
        </p:nvPicPr>
        <p:blipFill rotWithShape="1">
          <a:blip r:embed="rId4"/>
          <a:stretch>
            <a:fillRect/>
          </a:stretch>
        </p:blipFill>
        <p:spPr>
          <a:xfrm rot="10800000">
            <a:off x="10103473" y="-7251"/>
            <a:ext cx="2168855" cy="2168855"/>
          </a:xfrm>
          <a:prstGeom prst="rect">
            <a:avLst/>
          </a:prstGeom>
        </p:spPr>
      </p:pic>
      <p:pic>
        <p:nvPicPr>
          <p:cNvPr id="5" name="Monitor-objec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722" y="849580"/>
            <a:ext cx="8128278" cy="6006747"/>
          </a:xfrm>
          <a:prstGeom prst="rect">
            <a:avLst/>
          </a:prstGeom>
        </p:spPr>
      </p:pic>
      <p:pic>
        <p:nvPicPr>
          <p:cNvPr id="6" name="akos_logo_AN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1397646" y="6026271"/>
            <a:ext cx="736340" cy="780967"/>
          </a:xfrm>
          <a:prstGeom prst="rect">
            <a:avLst/>
          </a:prstGeom>
        </p:spPr>
      </p:pic>
      <p:pic>
        <p:nvPicPr>
          <p:cNvPr id="7" name="ezgif.com-gif-maker (2).gif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2232282" y="1545756"/>
            <a:ext cx="7557552" cy="32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4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FDB"/>
        </a:solidFill>
        <a:effectLst/>
      </p:bgPr>
    </p:bg>
    <p:spTree>
      <p:nvGrpSpPr>
        <p:cNvPr id="1" name="Slide 7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4fe113ae5984-75074840.png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7850" y="4749949"/>
            <a:ext cx="2168855" cy="2168855"/>
          </a:xfrm>
          <a:prstGeom prst="rect">
            <a:avLst/>
          </a:prstGeom>
        </p:spPr>
      </p:pic>
      <p:sp>
        <p:nvSpPr>
          <p:cNvPr id="3" name="Body text copy"/>
          <p:cNvSpPr/>
          <p:nvPr/>
        </p:nvSpPr>
        <p:spPr>
          <a:xfrm>
            <a:off x="258464" y="5729"/>
            <a:ext cx="11353019" cy="856832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100000"/>
              </a:lnSpc>
            </a:pPr>
            <a:r>
              <a:rPr sz="2811" b="1">
                <a:solidFill>
                  <a:srgbClr val="33343C"/>
                </a:solidFill>
                <a:latin typeface="Lato"/>
                <a:ea typeface="+mn-ea"/>
                <a:cs typeface="Lato"/>
              </a:rPr>
              <a:t>2. Service mapping</a:t>
            </a:r>
          </a:p>
          <a:p>
            <a:pPr algn="ctr" hangingPunct="0">
              <a:lnSpc>
                <a:spcPct val="100000"/>
              </a:lnSpc>
            </a:pPr>
            <a:r>
              <a:rPr sz="2108" b="1">
                <a:solidFill>
                  <a:srgbClr val="33343C"/>
                </a:solidFill>
                <a:latin typeface="Lato"/>
                <a:ea typeface="+mn-ea"/>
                <a:cs typeface="Lato"/>
              </a:rPr>
              <a:t>Retail services and products</a:t>
            </a:r>
          </a:p>
        </p:txBody>
      </p:sp>
      <p:pic>
        <p:nvPicPr>
          <p:cNvPr id="4" name="634fe113ae82d5-22746526.png"/>
          <p:cNvPicPr/>
          <p:nvPr/>
        </p:nvPicPr>
        <p:blipFill rotWithShape="1">
          <a:blip r:embed="rId4"/>
          <a:stretch>
            <a:fillRect/>
          </a:stretch>
        </p:blipFill>
        <p:spPr>
          <a:xfrm rot="10800000">
            <a:off x="10103473" y="-7251"/>
            <a:ext cx="2168855" cy="2168855"/>
          </a:xfrm>
          <a:prstGeom prst="rect">
            <a:avLst/>
          </a:prstGeom>
        </p:spPr>
      </p:pic>
      <p:pic>
        <p:nvPicPr>
          <p:cNvPr id="5" name="Monitor-objec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722" y="849580"/>
            <a:ext cx="8128278" cy="6006747"/>
          </a:xfrm>
          <a:prstGeom prst="rect">
            <a:avLst/>
          </a:prstGeom>
        </p:spPr>
      </p:pic>
      <p:pic>
        <p:nvPicPr>
          <p:cNvPr id="6" name="akos_logo_AN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1397646" y="6026271"/>
            <a:ext cx="736340" cy="780967"/>
          </a:xfrm>
          <a:prstGeom prst="rect">
            <a:avLst/>
          </a:prstGeom>
        </p:spPr>
      </p:pic>
      <p:pic>
        <p:nvPicPr>
          <p:cNvPr id="7" name="ezgif.com-gif-maker (2).gif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2232282" y="1545756"/>
            <a:ext cx="7557552" cy="32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29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FDB"/>
        </a:solidFill>
        <a:effectLst/>
      </p:bgPr>
    </p:bg>
    <p:spTree>
      <p:nvGrpSpPr>
        <p:cNvPr id="1" name="Slide 7 copy 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4fe113ae5984-75074840.png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7850" y="4749949"/>
            <a:ext cx="2168855" cy="2168855"/>
          </a:xfrm>
          <a:prstGeom prst="rect">
            <a:avLst/>
          </a:prstGeom>
        </p:spPr>
      </p:pic>
      <p:sp>
        <p:nvSpPr>
          <p:cNvPr id="3" name="Body text copy"/>
          <p:cNvSpPr/>
          <p:nvPr/>
        </p:nvSpPr>
        <p:spPr>
          <a:xfrm>
            <a:off x="258464" y="5729"/>
            <a:ext cx="11353019" cy="856832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100000"/>
              </a:lnSpc>
            </a:pPr>
            <a:r>
              <a:rPr sz="2811" b="1">
                <a:solidFill>
                  <a:srgbClr val="33343C"/>
                </a:solidFill>
                <a:latin typeface="Lato"/>
                <a:ea typeface="+mn-ea"/>
                <a:cs typeface="Lato"/>
              </a:rPr>
              <a:t>3. Investment mapping:</a:t>
            </a:r>
          </a:p>
          <a:p>
            <a:pPr algn="ctr" hangingPunct="0">
              <a:lnSpc>
                <a:spcPct val="100000"/>
              </a:lnSpc>
            </a:pPr>
            <a:r>
              <a:rPr sz="2108" b="1">
                <a:solidFill>
                  <a:srgbClr val="33343C"/>
                </a:solidFill>
                <a:latin typeface="Lato"/>
                <a:ea typeface="+mn-ea"/>
                <a:cs typeface="Lato"/>
              </a:rPr>
              <a:t>Intentions of joint construction</a:t>
            </a:r>
          </a:p>
        </p:txBody>
      </p:sp>
      <p:pic>
        <p:nvPicPr>
          <p:cNvPr id="4" name="634fe113ae82d5-22746526.png"/>
          <p:cNvPicPr/>
          <p:nvPr/>
        </p:nvPicPr>
        <p:blipFill rotWithShape="1">
          <a:blip r:embed="rId4"/>
          <a:stretch>
            <a:fillRect/>
          </a:stretch>
        </p:blipFill>
        <p:spPr>
          <a:xfrm rot="10800000">
            <a:off x="10103473" y="-7251"/>
            <a:ext cx="2168855" cy="2168855"/>
          </a:xfrm>
          <a:prstGeom prst="rect">
            <a:avLst/>
          </a:prstGeom>
        </p:spPr>
      </p:pic>
      <p:pic>
        <p:nvPicPr>
          <p:cNvPr id="5" name="Monitor-objec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722" y="849580"/>
            <a:ext cx="8128278" cy="6006747"/>
          </a:xfrm>
          <a:prstGeom prst="rect">
            <a:avLst/>
          </a:prstGeom>
        </p:spPr>
      </p:pic>
      <p:pic>
        <p:nvPicPr>
          <p:cNvPr id="6" name="akos_logo_AN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1397646" y="6026271"/>
            <a:ext cx="736340" cy="780967"/>
          </a:xfrm>
          <a:prstGeom prst="rect">
            <a:avLst/>
          </a:prstGeom>
        </p:spPr>
      </p:pic>
      <p:pic>
        <p:nvPicPr>
          <p:cNvPr id="7" name="image.png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2265545" y="1482870"/>
            <a:ext cx="7488634" cy="3552441"/>
          </a:xfrm>
          <a:prstGeom prst="rect">
            <a:avLst/>
          </a:prstGeom>
        </p:spPr>
      </p:pic>
      <p:pic>
        <p:nvPicPr>
          <p:cNvPr id="8" name="image.png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8852807" y="2665874"/>
            <a:ext cx="2913008" cy="3294561"/>
          </a:xfrm>
          <a:prstGeom prst="rect">
            <a:avLst/>
          </a:prstGeom>
        </p:spPr>
      </p:pic>
      <p:pic>
        <p:nvPicPr>
          <p:cNvPr id="9" name="customLine"/>
          <p:cNvPicPr/>
          <p:nvPr/>
        </p:nvPicPr>
        <p:blipFill rotWithShape="1">
          <a:blip r:embed="rId9"/>
          <a:stretch>
            <a:fillRect/>
          </a:stretch>
        </p:blipFill>
        <p:spPr>
          <a:xfrm rot="19540830">
            <a:off x="7378079" y="4332827"/>
            <a:ext cx="1628584" cy="1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5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FDB"/>
        </a:solidFill>
        <a:effectLst/>
      </p:bgPr>
    </p:bg>
    <p:spTree>
      <p:nvGrpSpPr>
        <p:cNvPr id="1" name="Slide 7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4fe113ae5984-75074840.png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7850" y="4749949"/>
            <a:ext cx="2168855" cy="2168855"/>
          </a:xfrm>
          <a:prstGeom prst="rect">
            <a:avLst/>
          </a:prstGeom>
        </p:spPr>
      </p:pic>
      <p:sp>
        <p:nvSpPr>
          <p:cNvPr id="3" name="Body text copy"/>
          <p:cNvSpPr/>
          <p:nvPr/>
        </p:nvSpPr>
        <p:spPr>
          <a:xfrm>
            <a:off x="258464" y="5729"/>
            <a:ext cx="11353019" cy="856832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100000"/>
              </a:lnSpc>
            </a:pPr>
            <a:r>
              <a:rPr sz="2811" b="1">
                <a:solidFill>
                  <a:srgbClr val="33343C"/>
                </a:solidFill>
                <a:latin typeface="Lato"/>
                <a:ea typeface="+mn-ea"/>
                <a:cs typeface="Lato"/>
              </a:rPr>
              <a:t>4. Demand mapping:</a:t>
            </a:r>
          </a:p>
          <a:p>
            <a:pPr algn="ctr" hangingPunct="0">
              <a:lnSpc>
                <a:spcPct val="100000"/>
              </a:lnSpc>
            </a:pPr>
            <a:r>
              <a:rPr sz="2108" b="1">
                <a:solidFill>
                  <a:srgbClr val="33343C"/>
                </a:solidFill>
                <a:latin typeface="Lato"/>
                <a:ea typeface="+mn-ea"/>
                <a:cs typeface="Lato"/>
              </a:rPr>
              <a:t>Report a demand or report an error</a:t>
            </a:r>
          </a:p>
        </p:txBody>
      </p:sp>
      <p:pic>
        <p:nvPicPr>
          <p:cNvPr id="4" name="634fe113ae82d5-22746526.png"/>
          <p:cNvPicPr/>
          <p:nvPr/>
        </p:nvPicPr>
        <p:blipFill rotWithShape="1">
          <a:blip r:embed="rId4"/>
          <a:stretch>
            <a:fillRect/>
          </a:stretch>
        </p:blipFill>
        <p:spPr>
          <a:xfrm rot="10800000">
            <a:off x="10103473" y="-7251"/>
            <a:ext cx="2168855" cy="2168855"/>
          </a:xfrm>
          <a:prstGeom prst="rect">
            <a:avLst/>
          </a:prstGeom>
        </p:spPr>
      </p:pic>
      <p:pic>
        <p:nvPicPr>
          <p:cNvPr id="5" name="Monitor-objec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722" y="849580"/>
            <a:ext cx="8128278" cy="6006747"/>
          </a:xfrm>
          <a:prstGeom prst="rect">
            <a:avLst/>
          </a:prstGeom>
        </p:spPr>
      </p:pic>
      <p:pic>
        <p:nvPicPr>
          <p:cNvPr id="6" name="akos_logo_AN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1397646" y="6026271"/>
            <a:ext cx="736340" cy="780967"/>
          </a:xfrm>
          <a:prstGeom prst="rect">
            <a:avLst/>
          </a:prstGeom>
        </p:spPr>
      </p:pic>
      <p:pic>
        <p:nvPicPr>
          <p:cNvPr id="7" name="image.png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2252712" y="1393613"/>
            <a:ext cx="7514297" cy="37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2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FD7"/>
        </a:solidFill>
        <a:effectLst/>
      </p:bgPr>
    </p:bg>
    <p:spTree>
      <p:nvGrpSpPr>
        <p:cNvPr id="1" name="Slid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4337710" y="563969"/>
            <a:ext cx="7577605" cy="1392351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hangingPunct="0">
              <a:lnSpc>
                <a:spcPct val="100000"/>
              </a:lnSpc>
            </a:pPr>
            <a:r>
              <a:rPr sz="9136" b="1">
                <a:solidFill>
                  <a:srgbClr val="5082C3"/>
                </a:solidFill>
                <a:latin typeface="Lato"/>
                <a:ea typeface="+mn-ea"/>
                <a:cs typeface="Lato"/>
              </a:rPr>
              <a:t>THANK YOU</a:t>
            </a:r>
          </a:p>
        </p:txBody>
      </p:sp>
      <p:pic>
        <p:nvPicPr>
          <p:cNvPr id="3" name="Annie Spratt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1674"/>
            <a:ext cx="4566423" cy="6854653"/>
          </a:xfrm>
          <a:prstGeom prst="rect">
            <a:avLst/>
          </a:prstGeom>
        </p:spPr>
      </p:pic>
      <p:sp>
        <p:nvSpPr>
          <p:cNvPr id="4" name="Body text copy"/>
          <p:cNvSpPr/>
          <p:nvPr/>
        </p:nvSpPr>
        <p:spPr>
          <a:xfrm>
            <a:off x="5444451" y="2902406"/>
            <a:ext cx="5801464" cy="383789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100000"/>
              </a:lnSpc>
            </a:pPr>
            <a:r>
              <a:rPr sz="2530">
                <a:solidFill>
                  <a:srgbClr val="5082C3"/>
                </a:solidFill>
                <a:latin typeface="Lato"/>
                <a:ea typeface="+mn-ea"/>
                <a:cs typeface="Lato"/>
              </a:rPr>
              <a:t>marko.simoncic@akos-rs.si</a:t>
            </a:r>
          </a:p>
        </p:txBody>
      </p:sp>
      <p:pic>
        <p:nvPicPr>
          <p:cNvPr id="5" name="akos_logo_A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823778" y="4357235"/>
            <a:ext cx="5042811" cy="20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43C"/>
        </a:solidFill>
        <a:effectLst/>
      </p:bgPr>
    </p:bg>
    <p:spTree>
      <p:nvGrpSpPr>
        <p:cNvPr id="1" name="Slid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4fe113ab3611-79203321.png"/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4752739" y="-408892"/>
            <a:ext cx="2686524" cy="89253"/>
          </a:xfrm>
          <a:prstGeom prst="rect">
            <a:avLst/>
          </a:prstGeom>
        </p:spPr>
      </p:pic>
      <p:pic>
        <p:nvPicPr>
          <p:cNvPr id="3" name="634fe113ab3ec4-85072521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547093" y="920983"/>
            <a:ext cx="1097816" cy="1097816"/>
          </a:xfrm>
          <a:prstGeom prst="rect">
            <a:avLst/>
          </a:prstGeom>
        </p:spPr>
      </p:pic>
      <p:pic>
        <p:nvPicPr>
          <p:cNvPr id="4" name="634fe113ab5d22-00137856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913031" y="1286921"/>
            <a:ext cx="365939" cy="365939"/>
          </a:xfrm>
          <a:prstGeom prst="rect">
            <a:avLst/>
          </a:prstGeom>
        </p:spPr>
      </p:pic>
      <p:pic>
        <p:nvPicPr>
          <p:cNvPr id="5" name="634fe113ab6e62-97994238.pn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0" y="4741024"/>
            <a:ext cx="2168855" cy="2168855"/>
          </a:xfrm>
          <a:prstGeom prst="rect">
            <a:avLst/>
          </a:prstGeom>
        </p:spPr>
      </p:pic>
      <p:pic>
        <p:nvPicPr>
          <p:cNvPr id="6" name="634fe113ab77f2-48793128.png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955011" y="-16177"/>
            <a:ext cx="3454102" cy="39271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981786" y="546119"/>
            <a:ext cx="4284158" cy="1026413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6746" b="1">
                <a:solidFill>
                  <a:srgbClr val="FFFCFC"/>
                </a:solidFill>
                <a:latin typeface="Lato"/>
                <a:ea typeface="+mn-ea"/>
                <a:cs typeface="Lato"/>
              </a:rPr>
              <a:t>Agenda</a:t>
            </a:r>
          </a:p>
        </p:txBody>
      </p:sp>
      <p:sp>
        <p:nvSpPr>
          <p:cNvPr id="8" name="Body text copy copy 1"/>
          <p:cNvSpPr/>
          <p:nvPr/>
        </p:nvSpPr>
        <p:spPr>
          <a:xfrm>
            <a:off x="7033160" y="1652860"/>
            <a:ext cx="4177054" cy="2338706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198" indent="-214198" algn="l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2075">
                <a:solidFill>
                  <a:srgbClr val="FFFFFF"/>
                </a:solidFill>
                <a:latin typeface="Lato"/>
                <a:ea typeface="+mn-ea"/>
                <a:cs typeface="Lato"/>
              </a:rPr>
              <a:t>Stakeholders involved</a:t>
            </a:r>
          </a:p>
          <a:p>
            <a:pPr marL="214198" indent="-214198" algn="l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2075">
                <a:solidFill>
                  <a:srgbClr val="FFFFFF"/>
                </a:solidFill>
                <a:latin typeface="Lato"/>
                <a:ea typeface="+mn-ea"/>
                <a:cs typeface="Lato"/>
              </a:rPr>
              <a:t>Open data policy</a:t>
            </a:r>
          </a:p>
          <a:p>
            <a:pPr marL="214198" indent="-214198" algn="l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2075">
                <a:solidFill>
                  <a:srgbClr val="FFFFFF"/>
                </a:solidFill>
                <a:latin typeface="Lato"/>
                <a:ea typeface="+mn-ea"/>
                <a:cs typeface="Lato"/>
              </a:rPr>
              <a:t>AKOS GIS</a:t>
            </a:r>
          </a:p>
          <a:p>
            <a:pPr marL="214198" indent="-214198" algn="l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2075">
                <a:solidFill>
                  <a:srgbClr val="FFFFFF"/>
                </a:solidFill>
                <a:latin typeface="Lato"/>
                <a:ea typeface="+mn-ea"/>
                <a:cs typeface="Lato"/>
              </a:rPr>
              <a:t>Legislation</a:t>
            </a:r>
          </a:p>
          <a:p>
            <a:pPr marL="214198" indent="-214198" algn="l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2075">
                <a:solidFill>
                  <a:srgbClr val="FFFFFF"/>
                </a:solidFill>
                <a:latin typeface="Lato"/>
                <a:ea typeface="+mn-ea"/>
                <a:cs typeface="Lato"/>
              </a:rPr>
              <a:t>Geoportal AKOS</a:t>
            </a:r>
          </a:p>
          <a:p>
            <a:pPr marL="214198" indent="-214198" algn="l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2075">
                <a:solidFill>
                  <a:srgbClr val="FFFFFF"/>
                </a:solidFill>
                <a:latin typeface="Lato"/>
                <a:ea typeface="+mn-ea"/>
                <a:cs typeface="Lato"/>
              </a:rPr>
              <a:t>Mobile version</a:t>
            </a:r>
          </a:p>
          <a:p>
            <a:pPr marL="214198" indent="-214198" algn="l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2075">
                <a:solidFill>
                  <a:srgbClr val="FFFFFF"/>
                </a:solidFill>
                <a:latin typeface="Lato"/>
                <a:ea typeface="+mn-ea"/>
                <a:cs typeface="Lato"/>
              </a:rPr>
              <a:t>Types of BB mapping</a:t>
            </a:r>
          </a:p>
        </p:txBody>
      </p:sp>
      <p:pic>
        <p:nvPicPr>
          <p:cNvPr id="9" name="akos_logo_ANG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397646" y="6026271"/>
            <a:ext cx="736340" cy="780967"/>
          </a:xfrm>
          <a:prstGeom prst="rect">
            <a:avLst/>
          </a:prstGeom>
        </p:spPr>
      </p:pic>
      <p:pic>
        <p:nvPicPr>
          <p:cNvPr id="10" name="image.png"/>
          <p:cNvPicPr/>
          <p:nvPr/>
        </p:nvPicPr>
        <p:blipFill rotWithShape="1">
          <a:blip r:embed="rId9"/>
          <a:stretch>
            <a:fillRect/>
          </a:stretch>
        </p:blipFill>
        <p:spPr>
          <a:xfrm rot="20921695">
            <a:off x="394042" y="1592281"/>
            <a:ext cx="5289872" cy="2738286"/>
          </a:xfrm>
          <a:prstGeom prst="rect">
            <a:avLst/>
          </a:prstGeom>
        </p:spPr>
      </p:pic>
      <p:pic>
        <p:nvPicPr>
          <p:cNvPr id="11" name="image.png"/>
          <p:cNvPicPr/>
          <p:nvPr/>
        </p:nvPicPr>
        <p:blipFill rotWithShape="1">
          <a:blip r:embed="rId10"/>
          <a:stretch>
            <a:fillRect/>
          </a:stretch>
        </p:blipFill>
        <p:spPr>
          <a:xfrm rot="693735">
            <a:off x="2763848" y="4107325"/>
            <a:ext cx="5566489" cy="24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8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lide 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urop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0" y="1674"/>
            <a:ext cx="3712937" cy="4748275"/>
          </a:xfrm>
          <a:prstGeom prst="rect">
            <a:avLst/>
          </a:prstGeom>
        </p:spPr>
      </p:pic>
      <p:pic>
        <p:nvPicPr>
          <p:cNvPr id="3" name="Slovenia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39163" y="4749949"/>
            <a:ext cx="2249183" cy="1997043"/>
          </a:xfrm>
          <a:prstGeom prst="rect">
            <a:avLst/>
          </a:prstGeom>
        </p:spPr>
      </p:pic>
      <p:pic>
        <p:nvPicPr>
          <p:cNvPr id="4" name="customLine"/>
          <p:cNvPicPr/>
          <p:nvPr/>
        </p:nvPicPr>
        <p:blipFill rotWithShape="1">
          <a:blip r:embed="rId6"/>
          <a:stretch>
            <a:fillRect/>
          </a:stretch>
        </p:blipFill>
        <p:spPr>
          <a:xfrm rot="5837415">
            <a:off x="904220" y="4339383"/>
            <a:ext cx="1215546" cy="178507"/>
          </a:xfrm>
          <a:prstGeom prst="rect">
            <a:avLst/>
          </a:prstGeom>
        </p:spPr>
      </p:pic>
      <p:pic>
        <p:nvPicPr>
          <p:cNvPr id="5" name="Line copy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6549725" y="3531352"/>
            <a:ext cx="2968565" cy="2630295"/>
          </a:xfrm>
          <a:prstGeom prst="rect">
            <a:avLst/>
          </a:prstGeom>
        </p:spPr>
      </p:pic>
      <p:pic>
        <p:nvPicPr>
          <p:cNvPr id="6" name="image.png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3712937" y="4241205"/>
            <a:ext cx="3168620" cy="1202688"/>
          </a:xfrm>
          <a:prstGeom prst="rect">
            <a:avLst/>
          </a:prstGeom>
        </p:spPr>
      </p:pic>
      <p:pic>
        <p:nvPicPr>
          <p:cNvPr id="7" name="image.png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9064776" y="4223354"/>
            <a:ext cx="2918583" cy="1224130"/>
          </a:xfrm>
          <a:prstGeom prst="rect">
            <a:avLst/>
          </a:prstGeom>
        </p:spPr>
      </p:pic>
      <p:pic>
        <p:nvPicPr>
          <p:cNvPr id="8" name="image.png"/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5365976" y="2634646"/>
            <a:ext cx="901207" cy="955010"/>
          </a:xfrm>
          <a:prstGeom prst="rect">
            <a:avLst/>
          </a:prstGeom>
        </p:spPr>
      </p:pic>
      <p:pic>
        <p:nvPicPr>
          <p:cNvPr id="9" name="image.png"/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6369466" y="2634646"/>
            <a:ext cx="3094858" cy="9558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23320" y="733550"/>
            <a:ext cx="6033523" cy="696176"/>
          </a:xfrm>
          <a:prstGeom prst="rect">
            <a:avLst/>
          </a:prstGeom>
        </p:spPr>
        <p:txBody>
          <a:bodyPr spcFirstLastPara="0" lIns="89253" tIns="89253" rIns="89253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3373" b="1" cap="all">
                <a:solidFill>
                  <a:srgbClr val="FFFFFF"/>
                </a:solidFill>
                <a:latin typeface="Lato"/>
                <a:ea typeface="+mn-ea"/>
                <a:cs typeface="Lato"/>
              </a:rPr>
              <a:t>Stakeholders involved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54479" y="5901317"/>
            <a:ext cx="5069587" cy="437341"/>
          </a:xfrm>
          <a:prstGeom prst="rect">
            <a:avLst/>
          </a:prstGeom>
        </p:spPr>
        <p:txBody>
          <a:bodyPr spcFirstLastPara="0" lIns="89253" tIns="89253" rIns="89253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1687">
                <a:solidFill>
                  <a:srgbClr val="FFFFFF"/>
                </a:solidFill>
                <a:latin typeface="Lato"/>
                <a:ea typeface="+mn-ea"/>
                <a:cs typeface="Lato"/>
              </a:rPr>
              <a:t>Slovenian electronic communications' operators</a:t>
            </a:r>
          </a:p>
        </p:txBody>
      </p:sp>
      <p:pic>
        <p:nvPicPr>
          <p:cNvPr id="12" name="akos_logo_ANG"/>
          <p:cNvPicPr/>
          <p:nvPr/>
        </p:nvPicPr>
        <p:blipFill rotWithShape="1">
          <a:blip r:embed="rId12"/>
          <a:stretch>
            <a:fillRect/>
          </a:stretch>
        </p:blipFill>
        <p:spPr>
          <a:xfrm>
            <a:off x="11397646" y="6026271"/>
            <a:ext cx="736340" cy="78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43C"/>
        </a:solidFill>
        <a:effectLst/>
      </p:bgPr>
    </p:bg>
    <p:spTree>
      <p:nvGrpSpPr>
        <p:cNvPr id="1" name="Slid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/>
          <p:cNvSpPr/>
          <p:nvPr/>
        </p:nvSpPr>
        <p:spPr>
          <a:xfrm>
            <a:off x="499819" y="1706412"/>
            <a:ext cx="6689305" cy="5638456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1850">
                <a:solidFill>
                  <a:srgbClr val="5082C3"/>
                </a:solidFill>
                <a:latin typeface="Titillium"/>
                <a:ea typeface="+mn-ea"/>
                <a:cs typeface="Titillium"/>
              </a:rPr>
              <a:t>Data in AKOS mapping system</a:t>
            </a:r>
          </a:p>
          <a:p>
            <a:pPr algn="l" hangingPunct="0">
              <a:lnSpc>
                <a:spcPct val="100000"/>
              </a:lnSpc>
            </a:pPr>
            <a:endParaRPr sz="1850">
              <a:solidFill>
                <a:srgbClr val="5082C3"/>
              </a:solidFill>
              <a:latin typeface="Titillium"/>
              <a:ea typeface="+mn-ea"/>
              <a:cs typeface="Titillium"/>
            </a:endParaRPr>
          </a:p>
          <a:p>
            <a:pPr algn="l" hangingPunct="0">
              <a:lnSpc>
                <a:spcPct val="100000"/>
              </a:lnSpc>
            </a:pPr>
            <a:r>
              <a:rPr sz="1480">
                <a:solidFill>
                  <a:srgbClr val="5082C3"/>
                </a:solidFill>
                <a:latin typeface="Lato"/>
                <a:ea typeface="+mn-ea"/>
                <a:cs typeface="Lato"/>
              </a:rPr>
              <a:t>BASIC:</a:t>
            </a:r>
          </a:p>
          <a:p>
            <a:pPr algn="l" hangingPunct="0">
              <a:lnSpc>
                <a:spcPct val="100000"/>
              </a:lnSpc>
            </a:pPr>
            <a:r>
              <a:rPr sz="1480">
                <a:solidFill>
                  <a:srgbClr val="FFFFFF"/>
                </a:solidFill>
                <a:latin typeface="Lato"/>
                <a:ea typeface="+mn-ea"/>
                <a:cs typeface="Lato"/>
              </a:rPr>
              <a:t>Consolidated cadastre of public infrastructure (PUBLIC)</a:t>
            </a:r>
          </a:p>
          <a:p>
            <a:pPr algn="l" hangingPunct="0">
              <a:lnSpc>
                <a:spcPct val="100000"/>
              </a:lnSpc>
            </a:pPr>
            <a:r>
              <a:rPr sz="1480">
                <a:solidFill>
                  <a:srgbClr val="FFFFFF"/>
                </a:solidFill>
                <a:latin typeface="Lato"/>
                <a:ea typeface="+mn-ea"/>
                <a:cs typeface="Lato"/>
              </a:rPr>
              <a:t>Network termination points database (PUBLIC)</a:t>
            </a:r>
          </a:p>
          <a:p>
            <a:pPr algn="l" hangingPunct="0">
              <a:lnSpc>
                <a:spcPct val="100000"/>
              </a:lnSpc>
            </a:pPr>
            <a:endParaRPr sz="1480">
              <a:solidFill>
                <a:srgbClr val="FFFFFF"/>
              </a:solidFill>
              <a:latin typeface="Lato"/>
              <a:ea typeface="+mn-ea"/>
              <a:cs typeface="Lato"/>
            </a:endParaRPr>
          </a:p>
          <a:p>
            <a:pPr algn="l" hangingPunct="0">
              <a:lnSpc>
                <a:spcPct val="100000"/>
              </a:lnSpc>
            </a:pPr>
            <a:r>
              <a:rPr sz="1480">
                <a:solidFill>
                  <a:srgbClr val="5082C3"/>
                </a:solidFill>
                <a:latin typeface="Lato"/>
                <a:ea typeface="+mn-ea"/>
                <a:cs typeface="Lato"/>
              </a:rPr>
              <a:t>ADDITIONAL:</a:t>
            </a:r>
          </a:p>
          <a:p>
            <a:pPr algn="l" hangingPunct="0">
              <a:lnSpc>
                <a:spcPct val="100000"/>
              </a:lnSpc>
            </a:pPr>
            <a:r>
              <a:rPr sz="1480">
                <a:solidFill>
                  <a:srgbClr val="FFFFFF"/>
                </a:solidFill>
                <a:latin typeface="Lato"/>
                <a:ea typeface="+mn-ea"/>
                <a:cs typeface="Lato"/>
              </a:rPr>
              <a:t>Register of spatial units (PUBLIC)</a:t>
            </a:r>
          </a:p>
          <a:p>
            <a:pPr algn="l" hangingPunct="0">
              <a:lnSpc>
                <a:spcPct val="100000"/>
              </a:lnSpc>
            </a:pPr>
            <a:r>
              <a:rPr sz="1480">
                <a:solidFill>
                  <a:srgbClr val="FFFFFF"/>
                </a:solidFill>
                <a:latin typeface="Lato"/>
                <a:ea typeface="+mn-ea"/>
                <a:cs typeface="Lato"/>
              </a:rPr>
              <a:t>AJPES business register (PUBLIC)</a:t>
            </a:r>
          </a:p>
          <a:p>
            <a:pPr algn="l" hangingPunct="0">
              <a:lnSpc>
                <a:spcPct val="100000"/>
              </a:lnSpc>
            </a:pPr>
            <a:r>
              <a:rPr sz="1480">
                <a:solidFill>
                  <a:srgbClr val="FFFFFF"/>
                </a:solidFill>
                <a:latin typeface="Lato"/>
                <a:ea typeface="+mn-ea"/>
                <a:cs typeface="Lato"/>
              </a:rPr>
              <a:t>The building cadastre (PUBLIC)</a:t>
            </a:r>
          </a:p>
          <a:p>
            <a:pPr algn="l" hangingPunct="0">
              <a:lnSpc>
                <a:spcPct val="100000"/>
              </a:lnSpc>
            </a:pPr>
            <a:r>
              <a:rPr sz="1480">
                <a:solidFill>
                  <a:srgbClr val="FFFFFF"/>
                </a:solidFill>
                <a:latin typeface="Lato"/>
                <a:ea typeface="+mn-ea"/>
                <a:cs typeface="Lato"/>
              </a:rPr>
              <a:t>Central population register (NON-PUBLIC)</a:t>
            </a:r>
          </a:p>
          <a:p>
            <a:pPr algn="l" hangingPunct="0">
              <a:lnSpc>
                <a:spcPct val="100000"/>
              </a:lnSpc>
            </a:pPr>
            <a:endParaRPr sz="1480">
              <a:solidFill>
                <a:srgbClr val="FFFFFF"/>
              </a:solidFill>
              <a:latin typeface="Lato"/>
              <a:ea typeface="+mn-ea"/>
              <a:cs typeface="Lato"/>
            </a:endParaRPr>
          </a:p>
          <a:p>
            <a:pPr algn="l" hangingPunct="0">
              <a:lnSpc>
                <a:spcPct val="100000"/>
              </a:lnSpc>
            </a:pPr>
            <a:r>
              <a:rPr sz="1480">
                <a:solidFill>
                  <a:srgbClr val="5082C3"/>
                </a:solidFill>
                <a:latin typeface="Lato"/>
                <a:ea typeface="+mn-ea"/>
                <a:cs typeface="Lato"/>
              </a:rPr>
              <a:t>AKOS:</a:t>
            </a:r>
          </a:p>
          <a:p>
            <a:pPr algn="l" hangingPunct="0">
              <a:lnSpc>
                <a:spcPct val="100000"/>
              </a:lnSpc>
            </a:pPr>
            <a:r>
              <a:rPr sz="1480">
                <a:solidFill>
                  <a:srgbClr val="FFFFFF"/>
                </a:solidFill>
                <a:latin typeface="Lato"/>
                <a:ea typeface="+mn-ea"/>
                <a:cs typeface="Lato"/>
              </a:rPr>
              <a:t>Retail mapping (prices, technologies, speed, services) </a:t>
            </a:r>
          </a:p>
          <a:p>
            <a:pPr algn="l" hangingPunct="0">
              <a:lnSpc>
                <a:spcPct val="100000"/>
              </a:lnSpc>
            </a:pPr>
            <a:r>
              <a:rPr sz="1480">
                <a:solidFill>
                  <a:srgbClr val="FFFFFF"/>
                </a:solidFill>
                <a:latin typeface="Lato"/>
                <a:ea typeface="+mn-ea"/>
                <a:cs typeface="Lato"/>
              </a:rPr>
              <a:t>Wholesale mapping (prices, technologies, services)</a:t>
            </a:r>
          </a:p>
          <a:p>
            <a:pPr algn="l" hangingPunct="0">
              <a:lnSpc>
                <a:spcPct val="100000"/>
              </a:lnSpc>
            </a:pPr>
            <a:r>
              <a:rPr sz="1480">
                <a:solidFill>
                  <a:srgbClr val="FFFFFF"/>
                </a:solidFill>
                <a:latin typeface="Lato"/>
                <a:ea typeface="+mn-ea"/>
                <a:cs typeface="Lato"/>
              </a:rPr>
              <a:t>Mobile coverage simulations by operator and technology</a:t>
            </a:r>
          </a:p>
          <a:p>
            <a:pPr algn="l" hangingPunct="0">
              <a:lnSpc>
                <a:spcPct val="100000"/>
              </a:lnSpc>
            </a:pPr>
            <a:r>
              <a:rPr sz="1480">
                <a:solidFill>
                  <a:srgbClr val="FFFFFF"/>
                </a:solidFill>
                <a:latin typeface="Lato"/>
                <a:ea typeface="+mn-ea"/>
                <a:cs typeface="Lato"/>
              </a:rPr>
              <a:t>Field measures of mobile signal strength</a:t>
            </a:r>
          </a:p>
          <a:p>
            <a:pPr algn="l" hangingPunct="0">
              <a:lnSpc>
                <a:spcPct val="100000"/>
              </a:lnSpc>
            </a:pPr>
            <a:r>
              <a:rPr sz="1480">
                <a:solidFill>
                  <a:srgbClr val="FFFFFF"/>
                </a:solidFill>
                <a:latin typeface="Lato"/>
                <a:ea typeface="+mn-ea"/>
                <a:cs typeface="Lato"/>
              </a:rPr>
              <a:t>Fixed coverage calculations by regions, municipalities, settlements</a:t>
            </a:r>
          </a:p>
          <a:p>
            <a:pPr algn="l" hangingPunct="0">
              <a:lnSpc>
                <a:spcPct val="100000"/>
              </a:lnSpc>
            </a:pPr>
            <a:endParaRPr sz="1480">
              <a:solidFill>
                <a:srgbClr val="FFFFFF"/>
              </a:solidFill>
              <a:latin typeface="Lato"/>
              <a:ea typeface="+mn-ea"/>
              <a:cs typeface="Lato"/>
            </a:endParaRPr>
          </a:p>
          <a:p>
            <a:pPr algn="l" hangingPunct="0">
              <a:lnSpc>
                <a:spcPct val="100000"/>
              </a:lnSpc>
            </a:pPr>
            <a:endParaRPr sz="1480">
              <a:solidFill>
                <a:srgbClr val="FFFFFF"/>
              </a:solidFill>
              <a:latin typeface="Lato"/>
              <a:ea typeface="+mn-ea"/>
              <a:cs typeface="La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3119" y="135554"/>
            <a:ext cx="4998184" cy="821130"/>
          </a:xfrm>
          <a:prstGeom prst="rect">
            <a:avLst/>
          </a:prstGeom>
        </p:spPr>
        <p:txBody>
          <a:bodyPr spcFirstLastPara="0" lIns="89253" tIns="89253" rIns="89253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217">
                <a:solidFill>
                  <a:srgbClr val="FFFFFF"/>
                </a:solidFill>
                <a:latin typeface="Verdana"/>
                <a:ea typeface="+mn-ea"/>
                <a:cs typeface="Verdana"/>
              </a:rPr>
              <a:t>Open data policy</a:t>
            </a:r>
          </a:p>
        </p:txBody>
      </p:sp>
      <p:sp>
        <p:nvSpPr>
          <p:cNvPr id="4" name="text 2"/>
          <p:cNvSpPr/>
          <p:nvPr/>
        </p:nvSpPr>
        <p:spPr>
          <a:xfrm rot="949974">
            <a:off x="2338436" y="1884918"/>
            <a:ext cx="6971021" cy="321312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FFFFFF"/>
                </a:solidFill>
                <a:latin typeface="Titillium"/>
                <a:ea typeface="+mn-ea"/>
                <a:cs typeface="Titillium"/>
              </a:rPr>
              <a:t>Decree </a:t>
            </a:r>
            <a:r>
              <a:rPr sz="2108">
                <a:solidFill>
                  <a:srgbClr val="FFFFFF"/>
                </a:solidFill>
                <a:latin typeface="Lato"/>
                <a:ea typeface="+mn-ea"/>
                <a:cs typeface="Lato"/>
              </a:rPr>
              <a:t>on</a:t>
            </a:r>
            <a:r>
              <a:rPr sz="2108">
                <a:solidFill>
                  <a:srgbClr val="FFFFFF"/>
                </a:solidFill>
                <a:latin typeface="Titillium"/>
                <a:ea typeface="+mn-ea"/>
                <a:cs typeface="Titillium"/>
              </a:rPr>
              <a:t> </a:t>
            </a:r>
            <a:r>
              <a:rPr sz="2108">
                <a:solidFill>
                  <a:srgbClr val="FFFFFF"/>
                </a:solidFill>
                <a:latin typeface="Lato"/>
                <a:ea typeface="+mn-ea"/>
                <a:cs typeface="Lato"/>
              </a:rPr>
              <a:t>the provision</a:t>
            </a:r>
            <a:r>
              <a:rPr sz="2108">
                <a:solidFill>
                  <a:srgbClr val="FFFFFF"/>
                </a:solidFill>
                <a:latin typeface="Titillium"/>
                <a:ea typeface="+mn-ea"/>
                <a:cs typeface="Titillium"/>
              </a:rPr>
              <a:t> </a:t>
            </a:r>
            <a:r>
              <a:rPr sz="2108">
                <a:solidFill>
                  <a:srgbClr val="FFFFFF"/>
                </a:solidFill>
                <a:latin typeface="Lato"/>
                <a:ea typeface="+mn-ea"/>
                <a:cs typeface="Lato"/>
              </a:rPr>
              <a:t>and</a:t>
            </a:r>
            <a:r>
              <a:rPr sz="2108">
                <a:solidFill>
                  <a:srgbClr val="FFFFFF"/>
                </a:solidFill>
                <a:latin typeface="Titillium"/>
                <a:ea typeface="+mn-ea"/>
                <a:cs typeface="Titillium"/>
              </a:rPr>
              <a:t> </a:t>
            </a:r>
            <a:r>
              <a:rPr sz="2108">
                <a:solidFill>
                  <a:srgbClr val="FFFFFF"/>
                </a:solidFill>
                <a:latin typeface="Lato"/>
                <a:ea typeface="+mn-ea"/>
                <a:cs typeface="Lato"/>
              </a:rPr>
              <a:t>re-use</a:t>
            </a:r>
            <a:r>
              <a:rPr sz="2108">
                <a:solidFill>
                  <a:srgbClr val="FFFFFF"/>
                </a:solidFill>
                <a:latin typeface="Titillium"/>
                <a:ea typeface="+mn-ea"/>
                <a:cs typeface="Titillium"/>
              </a:rPr>
              <a:t> </a:t>
            </a:r>
            <a:r>
              <a:rPr sz="2108">
                <a:solidFill>
                  <a:srgbClr val="FFFFFF"/>
                </a:solidFill>
                <a:latin typeface="Lato"/>
                <a:ea typeface="+mn-ea"/>
                <a:cs typeface="Lato"/>
              </a:rPr>
              <a:t>of</a:t>
            </a:r>
            <a:r>
              <a:rPr sz="2108">
                <a:solidFill>
                  <a:srgbClr val="FFFFFF"/>
                </a:solidFill>
                <a:latin typeface="Titillium"/>
                <a:ea typeface="+mn-ea"/>
                <a:cs typeface="Titillium"/>
              </a:rPr>
              <a:t> </a:t>
            </a:r>
            <a:r>
              <a:rPr sz="2108">
                <a:solidFill>
                  <a:srgbClr val="FFFFFF"/>
                </a:solidFill>
                <a:latin typeface="Lato"/>
                <a:ea typeface="+mn-ea"/>
                <a:cs typeface="Lato"/>
              </a:rPr>
              <a:t>public</a:t>
            </a:r>
            <a:r>
              <a:rPr sz="2108">
                <a:solidFill>
                  <a:srgbClr val="FFFFFF"/>
                </a:solidFill>
                <a:latin typeface="Titillium"/>
                <a:ea typeface="+mn-ea"/>
                <a:cs typeface="Titillium"/>
              </a:rPr>
              <a:t> </a:t>
            </a:r>
            <a:r>
              <a:rPr sz="2108">
                <a:solidFill>
                  <a:srgbClr val="FFFFFF"/>
                </a:solidFill>
                <a:latin typeface="Lato"/>
                <a:ea typeface="+mn-ea"/>
                <a:cs typeface="Lato"/>
              </a:rPr>
              <a:t>information</a:t>
            </a:r>
            <a:r>
              <a:rPr sz="2108">
                <a:solidFill>
                  <a:srgbClr val="FFFFFF"/>
                </a:solidFill>
                <a:latin typeface="Titillium"/>
                <a:ea typeface="+mn-ea"/>
                <a:cs typeface="Titillium"/>
              </a:rPr>
              <a:t>    </a:t>
            </a:r>
          </a:p>
        </p:txBody>
      </p:sp>
      <p:pic>
        <p:nvPicPr>
          <p:cNvPr id="5" name="Flow-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420" y="1510054"/>
            <a:ext cx="3186343" cy="3186343"/>
          </a:xfrm>
          <a:prstGeom prst="rect">
            <a:avLst/>
          </a:prstGeom>
        </p:spPr>
      </p:pic>
      <p:pic>
        <p:nvPicPr>
          <p:cNvPr id="6" name="2020_net_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286" y="4696397"/>
            <a:ext cx="1373837" cy="1329874"/>
          </a:xfrm>
          <a:prstGeom prst="rect">
            <a:avLst/>
          </a:prstGeom>
        </p:spPr>
      </p:pic>
      <p:pic>
        <p:nvPicPr>
          <p:cNvPr id="7" name="akos_logo_A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1397646" y="6026271"/>
            <a:ext cx="736340" cy="78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FD7"/>
        </a:solidFill>
        <a:effectLst/>
      </p:bgPr>
    </p:bg>
    <p:spTree>
      <p:nvGrpSpPr>
        <p:cNvPr id="1" name="Slid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4fe113af33e2-96405279.png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749365" y="-953337"/>
            <a:ext cx="7532978" cy="7532978"/>
          </a:xfrm>
          <a:prstGeom prst="rect">
            <a:avLst/>
          </a:prstGeom>
        </p:spPr>
      </p:pic>
      <p:pic>
        <p:nvPicPr>
          <p:cNvPr id="3" name="634fe113b01258-33825041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314854" y="1197667"/>
            <a:ext cx="3213119" cy="32131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416" y="376538"/>
            <a:ext cx="11602928" cy="606922"/>
          </a:xfrm>
          <a:prstGeom prst="rect">
            <a:avLst/>
          </a:prstGeom>
        </p:spPr>
        <p:txBody>
          <a:bodyPr spcFirstLastPara="0" lIns="89253" tIns="89253" rIns="89253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100000"/>
              </a:lnSpc>
            </a:pPr>
            <a:r>
              <a:rPr sz="2811" b="1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Legislation</a:t>
            </a:r>
            <a:r>
              <a:rPr sz="2811" b="1">
                <a:solidFill>
                  <a:srgbClr val="FFFFFF"/>
                </a:solidFill>
                <a:latin typeface="Verdana"/>
                <a:ea typeface="+mn-ea"/>
                <a:cs typeface="Verdana"/>
              </a:rPr>
              <a:t>     </a:t>
            </a:r>
          </a:p>
        </p:txBody>
      </p:sp>
      <p:pic>
        <p:nvPicPr>
          <p:cNvPr id="5" name="akos_logo_A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1397646" y="6026271"/>
            <a:ext cx="736340" cy="780967"/>
          </a:xfrm>
          <a:prstGeom prst="rect">
            <a:avLst/>
          </a:prstGeom>
        </p:spPr>
      </p:pic>
      <p:pic>
        <p:nvPicPr>
          <p:cNvPr id="6" name="Shape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301" y="1313698"/>
            <a:ext cx="4781294" cy="5268921"/>
          </a:xfrm>
          <a:prstGeom prst="rect">
            <a:avLst/>
          </a:prstGeom>
        </p:spPr>
      </p:pic>
      <p:sp>
        <p:nvSpPr>
          <p:cNvPr id="7" name="Body text copy"/>
          <p:cNvSpPr/>
          <p:nvPr/>
        </p:nvSpPr>
        <p:spPr>
          <a:xfrm>
            <a:off x="1017488" y="1447577"/>
            <a:ext cx="4132428" cy="403730"/>
          </a:xfrm>
          <a:prstGeom prst="rect">
            <a:avLst/>
          </a:prstGeom>
        </p:spPr>
        <p:txBody>
          <a:bodyPr spcFirstLastPara="0" lIns="72095" tIns="72095" rIns="72095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1703" b="1">
                <a:solidFill>
                  <a:srgbClr val="000000"/>
                </a:solidFill>
                <a:latin typeface="Libre-Baskerville"/>
                <a:ea typeface="+mn-ea"/>
                <a:cs typeface="Libre-Baskerville"/>
              </a:rPr>
              <a:t>Electronic communications act</a:t>
            </a:r>
          </a:p>
        </p:txBody>
      </p:sp>
      <p:sp>
        <p:nvSpPr>
          <p:cNvPr id="8" name="Body text copy"/>
          <p:cNvSpPr/>
          <p:nvPr/>
        </p:nvSpPr>
        <p:spPr>
          <a:xfrm>
            <a:off x="955085" y="2046990"/>
            <a:ext cx="4013347" cy="3755032"/>
          </a:xfrm>
          <a:prstGeom prst="rect">
            <a:avLst/>
          </a:prstGeom>
        </p:spPr>
        <p:txBody>
          <a:bodyPr spcFirstLastPara="0" lIns="83631" tIns="83631" rIns="83631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348" indent="-196348" algn="just" hangingPunct="0">
              <a:lnSpc>
                <a:spcPct val="125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449">
                <a:solidFill>
                  <a:srgbClr val="FFFFFF"/>
                </a:solidFill>
                <a:latin typeface="Arial"/>
                <a:ea typeface="+mn-ea"/>
                <a:cs typeface="Arial"/>
              </a:rPr>
              <a:t>The owner of the communications network is obliged to provide information on the types and location of networks directly to the authority responsible for land surveying. </a:t>
            </a:r>
          </a:p>
          <a:p>
            <a:pPr marL="196348" indent="-196348" algn="just" hangingPunct="0">
              <a:lnSpc>
                <a:spcPct val="125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449">
                <a:solidFill>
                  <a:srgbClr val="FFFFFF"/>
                </a:solidFill>
                <a:latin typeface="Arial"/>
                <a:ea typeface="+mn-ea"/>
                <a:cs typeface="Arial"/>
              </a:rPr>
              <a:t>All data are publicly available.</a:t>
            </a:r>
          </a:p>
          <a:p>
            <a:pPr marL="196348" indent="-196348" algn="just" hangingPunct="0">
              <a:lnSpc>
                <a:spcPct val="125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449">
                <a:solidFill>
                  <a:srgbClr val="FFFFFF"/>
                </a:solidFill>
                <a:latin typeface="Arial"/>
                <a:ea typeface="+mn-ea"/>
                <a:cs typeface="Arial"/>
              </a:rPr>
              <a:t>Any change should be reported to the authority within three months of such change.</a:t>
            </a:r>
          </a:p>
          <a:p>
            <a:pPr marL="196348" indent="-196348" algn="just" hangingPunct="0">
              <a:lnSpc>
                <a:spcPct val="125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449">
                <a:solidFill>
                  <a:srgbClr val="FFFFFF"/>
                </a:solidFill>
                <a:latin typeface="Arial"/>
                <a:ea typeface="+mn-ea"/>
                <a:cs typeface="Arial"/>
              </a:rPr>
              <a:t>The Agency oversees the implementation of the provisions (supervision).</a:t>
            </a:r>
          </a:p>
          <a:p>
            <a:pPr marL="196348" indent="-196348" algn="just" hangingPunct="0">
              <a:lnSpc>
                <a:spcPct val="125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449">
                <a:solidFill>
                  <a:srgbClr val="FFFFFF"/>
                </a:solidFill>
                <a:latin typeface="Arial"/>
                <a:ea typeface="+mn-ea"/>
                <a:cs typeface="Arial"/>
              </a:rPr>
              <a:t>The fine for the medium or large firm (in case they don‘t report data) is from 50.000 - 400.000 €</a:t>
            </a:r>
          </a:p>
        </p:txBody>
      </p:sp>
      <p:sp>
        <p:nvSpPr>
          <p:cNvPr id="9" name="Body text copy"/>
          <p:cNvSpPr/>
          <p:nvPr/>
        </p:nvSpPr>
        <p:spPr>
          <a:xfrm>
            <a:off x="116029" y="2185524"/>
            <a:ext cx="863280" cy="2017169"/>
          </a:xfrm>
          <a:prstGeom prst="rect">
            <a:avLst/>
          </a:prstGeom>
          <a:solidFill>
            <a:srgbClr val="314152"/>
          </a:solidFill>
        </p:spPr>
        <p:txBody>
          <a:bodyPr spcFirstLastPara="0" lIns="85473" tIns="85473" rIns="85473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100000"/>
              </a:lnSpc>
            </a:pPr>
            <a:r>
              <a:rPr sz="12114">
                <a:solidFill>
                  <a:srgbClr val="F8FAFB"/>
                </a:solidFill>
                <a:latin typeface="Libre-Baskerville"/>
                <a:ea typeface="+mn-ea"/>
                <a:cs typeface="Libre-Baskerville"/>
              </a:rPr>
              <a:t>1</a:t>
            </a:r>
          </a:p>
        </p:txBody>
      </p:sp>
      <p:pic>
        <p:nvPicPr>
          <p:cNvPr id="10" name="Shape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403" y="1340473"/>
            <a:ext cx="5303256" cy="5084777"/>
          </a:xfrm>
          <a:prstGeom prst="rect">
            <a:avLst/>
          </a:prstGeom>
        </p:spPr>
      </p:pic>
      <p:sp>
        <p:nvSpPr>
          <p:cNvPr id="11" name="Body text copy"/>
          <p:cNvSpPr/>
          <p:nvPr/>
        </p:nvSpPr>
        <p:spPr>
          <a:xfrm>
            <a:off x="7399098" y="2048550"/>
            <a:ext cx="3856913" cy="2873956"/>
          </a:xfrm>
          <a:prstGeom prst="rect">
            <a:avLst/>
          </a:prstGeom>
        </p:spPr>
        <p:txBody>
          <a:bodyPr spcFirstLastPara="0" lIns="89253" tIns="89253" rIns="89253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7423" indent="-187423" algn="just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476">
                <a:solidFill>
                  <a:srgbClr val="FFFFFF"/>
                </a:solidFill>
                <a:latin typeface="Arial"/>
                <a:ea typeface="+mn-ea"/>
                <a:cs typeface="Arial"/>
              </a:rPr>
              <a:t>Rules on the management and content of data on communication networks and associated infrastructure, network termination points and other electronic communication networks.</a:t>
            </a:r>
          </a:p>
          <a:p>
            <a:pPr algn="just" hangingPunct="0">
              <a:lnSpc>
                <a:spcPct val="100000"/>
              </a:lnSpc>
            </a:pPr>
            <a:endParaRPr sz="1476">
              <a:solidFill>
                <a:srgbClr val="FFFFFF"/>
              </a:solidFill>
              <a:latin typeface="Arial"/>
              <a:ea typeface="+mn-ea"/>
              <a:cs typeface="Arial"/>
            </a:endParaRPr>
          </a:p>
          <a:p>
            <a:pPr marL="187423" indent="-187423" algn="just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476">
                <a:solidFill>
                  <a:srgbClr val="FFFFFF"/>
                </a:solidFill>
                <a:latin typeface="Arial"/>
                <a:ea typeface="+mn-ea"/>
                <a:cs typeface="Arial"/>
              </a:rPr>
              <a:t>An exchange format for providing data.</a:t>
            </a:r>
          </a:p>
          <a:p>
            <a:pPr algn="just" hangingPunct="0">
              <a:lnSpc>
                <a:spcPct val="100000"/>
              </a:lnSpc>
            </a:pPr>
            <a:endParaRPr sz="1476">
              <a:solidFill>
                <a:srgbClr val="FFFFFF"/>
              </a:solidFill>
              <a:latin typeface="Arial"/>
              <a:ea typeface="+mn-ea"/>
              <a:cs typeface="Arial"/>
            </a:endParaRPr>
          </a:p>
          <a:p>
            <a:pPr marL="187423" indent="-187423" algn="just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476">
                <a:solidFill>
                  <a:srgbClr val="FFFFFF"/>
                </a:solidFill>
                <a:latin typeface="Arial"/>
                <a:ea typeface="+mn-ea"/>
                <a:cs typeface="Arial"/>
              </a:rPr>
              <a:t>Technical support from authority.</a:t>
            </a:r>
          </a:p>
          <a:p>
            <a:pPr algn="l" hangingPunct="0">
              <a:lnSpc>
                <a:spcPct val="100000"/>
              </a:lnSpc>
            </a:pPr>
            <a:endParaRPr sz="1476">
              <a:solidFill>
                <a:srgbClr val="FFFFFF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sz="1476">
              <a:solidFill>
                <a:srgbClr val="FFFFFF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sz="1476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2" name="Body text copy"/>
          <p:cNvSpPr/>
          <p:nvPr/>
        </p:nvSpPr>
        <p:spPr>
          <a:xfrm>
            <a:off x="5921414" y="2188379"/>
            <a:ext cx="1222770" cy="1932554"/>
          </a:xfrm>
          <a:prstGeom prst="rect">
            <a:avLst/>
          </a:prstGeom>
          <a:solidFill>
            <a:srgbClr val="314152"/>
          </a:solidFill>
        </p:spPr>
        <p:txBody>
          <a:bodyPr spcFirstLastPara="0" lIns="81888" tIns="81888" rIns="81888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100000"/>
              </a:lnSpc>
            </a:pPr>
            <a:r>
              <a:rPr sz="11606">
                <a:solidFill>
                  <a:srgbClr val="F8FAFB"/>
                </a:solidFill>
                <a:latin typeface="Libre-Baskerville"/>
                <a:ea typeface="+mn-ea"/>
                <a:cs typeface="Libre-Baskerville"/>
              </a:rPr>
              <a:t>2</a:t>
            </a:r>
          </a:p>
        </p:txBody>
      </p:sp>
      <p:sp>
        <p:nvSpPr>
          <p:cNvPr id="13" name="Body text copy copy 1"/>
          <p:cNvSpPr/>
          <p:nvPr/>
        </p:nvSpPr>
        <p:spPr>
          <a:xfrm>
            <a:off x="6622595" y="1536831"/>
            <a:ext cx="5132064" cy="437341"/>
          </a:xfrm>
          <a:prstGeom prst="rect">
            <a:avLst/>
          </a:prstGeom>
        </p:spPr>
        <p:txBody>
          <a:bodyPr spcFirstLastPara="0" lIns="89253" tIns="89253" rIns="89253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1687">
                <a:solidFill>
                  <a:srgbClr val="000000"/>
                </a:solidFill>
                <a:latin typeface="Libre-Baskerville"/>
                <a:ea typeface="+mn-ea"/>
                <a:cs typeface="Libre-Baskerville"/>
              </a:rPr>
              <a:t>Se</a:t>
            </a:r>
            <a:r>
              <a:rPr sz="1687" b="1">
                <a:solidFill>
                  <a:srgbClr val="000000"/>
                </a:solidFill>
                <a:latin typeface="Libre-Baskerville"/>
                <a:ea typeface="+mn-ea"/>
                <a:cs typeface="Libre-Baskerville"/>
              </a:rPr>
              <a:t>condary legislation and other documents</a:t>
            </a:r>
          </a:p>
        </p:txBody>
      </p:sp>
      <p:pic>
        <p:nvPicPr>
          <p:cNvPr id="14" name="Document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7987365" y="4410787"/>
            <a:ext cx="2231332" cy="181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8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FD7"/>
        </a:solidFill>
        <a:effectLst/>
      </p:bgPr>
    </p:bg>
    <p:spTree>
      <p:nvGrpSpPr>
        <p:cNvPr id="1" name="Slid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/>
          <p:cNvSpPr/>
          <p:nvPr/>
        </p:nvSpPr>
        <p:spPr>
          <a:xfrm>
            <a:off x="7595455" y="1322623"/>
            <a:ext cx="4345774" cy="4486787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198" indent="-214198" algn="just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615">
                <a:solidFill>
                  <a:srgbClr val="FFFFFF"/>
                </a:solidFill>
                <a:latin typeface="Lato"/>
                <a:ea typeface="+mn-ea"/>
                <a:cs typeface="Lato"/>
              </a:rPr>
              <a:t>Published in May 2019</a:t>
            </a:r>
          </a:p>
          <a:p>
            <a:pPr algn="just" hangingPunct="0">
              <a:lnSpc>
                <a:spcPct val="100000"/>
              </a:lnSpc>
            </a:pPr>
            <a:endParaRPr sz="1615">
              <a:solidFill>
                <a:srgbClr val="FFFFFF"/>
              </a:solidFill>
              <a:latin typeface="Lato"/>
              <a:ea typeface="+mn-ea"/>
              <a:cs typeface="Lato"/>
            </a:endParaRPr>
          </a:p>
          <a:p>
            <a:pPr marL="214198" indent="-214198" algn="just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615">
                <a:solidFill>
                  <a:srgbClr val="FFFFFF"/>
                </a:solidFill>
                <a:latin typeface="Lato"/>
                <a:ea typeface="+mn-ea"/>
                <a:cs typeface="Lato"/>
              </a:rPr>
              <a:t>The main purpose of the Geoportal is to lower the costs of building very high capacity networks (VHCN) and to encourage shared use and joint construction.</a:t>
            </a:r>
          </a:p>
          <a:p>
            <a:pPr algn="just" hangingPunct="0">
              <a:lnSpc>
                <a:spcPct val="100000"/>
              </a:lnSpc>
            </a:pPr>
            <a:endParaRPr sz="1615">
              <a:solidFill>
                <a:srgbClr val="FFFFFF"/>
              </a:solidFill>
              <a:latin typeface="Lato"/>
              <a:ea typeface="+mn-ea"/>
              <a:cs typeface="Lato"/>
            </a:endParaRPr>
          </a:p>
          <a:p>
            <a:pPr marL="214198" indent="-214198" algn="just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615">
                <a:solidFill>
                  <a:srgbClr val="FFFFFF"/>
                </a:solidFill>
                <a:latin typeface="Lato"/>
                <a:ea typeface="+mn-ea"/>
                <a:cs typeface="Lato"/>
              </a:rPr>
              <a:t>Geoportal allows public access to AKOS data and also to the data that has not been accessible so far in a single portal. Main goals of providing these data to public are related to higher transparency of operation and proactive publication of spatial information.</a:t>
            </a:r>
          </a:p>
          <a:p>
            <a:pPr algn="just" hangingPunct="0">
              <a:lnSpc>
                <a:spcPct val="100000"/>
              </a:lnSpc>
            </a:pPr>
            <a:endParaRPr sz="1615">
              <a:solidFill>
                <a:srgbClr val="FFFFFF"/>
              </a:solidFill>
              <a:latin typeface="Lato"/>
              <a:ea typeface="+mn-ea"/>
              <a:cs typeface="Lato"/>
            </a:endParaRPr>
          </a:p>
          <a:p>
            <a:pPr marL="214198" indent="-214198" algn="just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615">
                <a:solidFill>
                  <a:srgbClr val="FFFFFF"/>
                </a:solidFill>
                <a:latin typeface="Lato"/>
                <a:ea typeface="+mn-ea"/>
                <a:cs typeface="Lato"/>
              </a:rPr>
              <a:t>Available also in English at: </a:t>
            </a:r>
            <a:r>
              <a:rPr sz="1615">
                <a:solidFill>
                  <a:srgbClr val="0C73CB"/>
                </a:solidFill>
                <a:latin typeface="Lato"/>
                <a:ea typeface="+mn-ea"/>
                <a:cs typeface="Lato"/>
              </a:rPr>
              <a:t>http://gis.akos-rs.si/ </a:t>
            </a:r>
          </a:p>
          <a:p>
            <a:pPr algn="just" hangingPunct="0">
              <a:lnSpc>
                <a:spcPct val="100000"/>
              </a:lnSpc>
            </a:pPr>
            <a:r>
              <a:rPr sz="1615">
                <a:solidFill>
                  <a:srgbClr val="FFFFFF"/>
                </a:solidFill>
                <a:latin typeface="Lato"/>
                <a:ea typeface="+mn-ea"/>
                <a:cs typeface="Lato"/>
              </a:rPr>
              <a:t> </a:t>
            </a:r>
          </a:p>
          <a:p>
            <a:pPr algn="just" hangingPunct="0">
              <a:lnSpc>
                <a:spcPct val="100000"/>
              </a:lnSpc>
            </a:pPr>
            <a:endParaRPr sz="1615">
              <a:solidFill>
                <a:srgbClr val="FFFFFF"/>
              </a:solidFill>
              <a:latin typeface="Lato"/>
              <a:ea typeface="+mn-ea"/>
              <a:cs typeface="Lato"/>
            </a:endParaRPr>
          </a:p>
        </p:txBody>
      </p:sp>
      <p:pic>
        <p:nvPicPr>
          <p:cNvPr id="3" name="634fe113b0fb23-61173759.png"/>
          <p:cNvPicPr/>
          <p:nvPr/>
        </p:nvPicPr>
        <p:blipFill rotWithShape="1">
          <a:blip r:embed="rId3"/>
          <a:stretch>
            <a:fillRect/>
          </a:stretch>
        </p:blipFill>
        <p:spPr>
          <a:xfrm rot="18900000">
            <a:off x="1401277" y="-105430"/>
            <a:ext cx="2543719" cy="1258471"/>
          </a:xfrm>
          <a:prstGeom prst="rect">
            <a:avLst/>
          </a:prstGeom>
        </p:spPr>
      </p:pic>
      <p:pic>
        <p:nvPicPr>
          <p:cNvPr id="4" name="634fe113b10592-84933686.png"/>
          <p:cNvPicPr/>
          <p:nvPr/>
        </p:nvPicPr>
        <p:blipFill rotWithShape="1">
          <a:blip r:embed="rId4"/>
          <a:stretch>
            <a:fillRect/>
          </a:stretch>
        </p:blipFill>
        <p:spPr>
          <a:xfrm rot="18900000">
            <a:off x="1660112" y="-150056"/>
            <a:ext cx="1178143" cy="633698"/>
          </a:xfrm>
          <a:prstGeom prst="rect">
            <a:avLst/>
          </a:prstGeom>
        </p:spPr>
      </p:pic>
      <p:sp>
        <p:nvSpPr>
          <p:cNvPr id="5" name="Body text copy"/>
          <p:cNvSpPr/>
          <p:nvPr/>
        </p:nvSpPr>
        <p:spPr>
          <a:xfrm>
            <a:off x="4185979" y="171255"/>
            <a:ext cx="7657933" cy="424458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100000"/>
              </a:lnSpc>
            </a:pPr>
            <a:r>
              <a:rPr sz="2785" b="1">
                <a:solidFill>
                  <a:srgbClr val="33343C"/>
                </a:solidFill>
                <a:latin typeface="Lato"/>
                <a:ea typeface="+mn-ea"/>
                <a:cs typeface="Lato"/>
              </a:rPr>
              <a:t>Geoportal AKOS</a:t>
            </a:r>
          </a:p>
        </p:txBody>
      </p:sp>
      <p:pic>
        <p:nvPicPr>
          <p:cNvPr id="6" name="Monitor-objec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8" y="1322623"/>
            <a:ext cx="7427773" cy="5489078"/>
          </a:xfrm>
          <a:prstGeom prst="rect">
            <a:avLst/>
          </a:prstGeom>
        </p:spPr>
      </p:pic>
      <p:pic>
        <p:nvPicPr>
          <p:cNvPr id="7" name="akos_logo_AN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1397646" y="6026271"/>
            <a:ext cx="736340" cy="780967"/>
          </a:xfrm>
          <a:prstGeom prst="rect">
            <a:avLst/>
          </a:prstGeom>
        </p:spPr>
      </p:pic>
      <p:pic>
        <p:nvPicPr>
          <p:cNvPr id="8" name="ezgif.com-gif-maker (3).gif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365938" y="1849217"/>
            <a:ext cx="6961757" cy="34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8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FD7"/>
        </a:solidFill>
        <a:effectLst/>
      </p:bgPr>
    </p:bg>
    <p:spTree>
      <p:nvGrpSpPr>
        <p:cNvPr id="1" name="Slid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4fe113b0fb23-61173759.png"/>
          <p:cNvPicPr/>
          <p:nvPr/>
        </p:nvPicPr>
        <p:blipFill rotWithShape="1">
          <a:blip r:embed="rId3"/>
          <a:stretch>
            <a:fillRect/>
          </a:stretch>
        </p:blipFill>
        <p:spPr>
          <a:xfrm rot="18900000">
            <a:off x="1401277" y="-105430"/>
            <a:ext cx="2543719" cy="1258471"/>
          </a:xfrm>
          <a:prstGeom prst="rect">
            <a:avLst/>
          </a:prstGeom>
        </p:spPr>
      </p:pic>
      <p:pic>
        <p:nvPicPr>
          <p:cNvPr id="3" name="634fe113b10592-84933686.png"/>
          <p:cNvPicPr/>
          <p:nvPr/>
        </p:nvPicPr>
        <p:blipFill rotWithShape="1">
          <a:blip r:embed="rId4"/>
          <a:stretch>
            <a:fillRect/>
          </a:stretch>
        </p:blipFill>
        <p:spPr>
          <a:xfrm rot="18900000">
            <a:off x="1660112" y="-150056"/>
            <a:ext cx="1178143" cy="633698"/>
          </a:xfrm>
          <a:prstGeom prst="rect">
            <a:avLst/>
          </a:prstGeom>
        </p:spPr>
      </p:pic>
      <p:sp>
        <p:nvSpPr>
          <p:cNvPr id="4" name="Body text copy"/>
          <p:cNvSpPr/>
          <p:nvPr/>
        </p:nvSpPr>
        <p:spPr>
          <a:xfrm>
            <a:off x="5277844" y="644297"/>
            <a:ext cx="6628546" cy="427840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100000"/>
              </a:lnSpc>
            </a:pPr>
            <a:r>
              <a:rPr sz="2807" b="1">
                <a:solidFill>
                  <a:srgbClr val="33343C"/>
                </a:solidFill>
                <a:latin typeface="Lato"/>
                <a:ea typeface="+mn-ea"/>
                <a:cs typeface="Lato"/>
              </a:rPr>
              <a:t>Geoportal AKOS- layers, tools</a:t>
            </a:r>
          </a:p>
        </p:txBody>
      </p:sp>
      <p:sp>
        <p:nvSpPr>
          <p:cNvPr id="5" name="Body text copy"/>
          <p:cNvSpPr/>
          <p:nvPr/>
        </p:nvSpPr>
        <p:spPr>
          <a:xfrm>
            <a:off x="294536" y="2036649"/>
            <a:ext cx="4551918" cy="4426963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198" indent="-214198" algn="l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687">
                <a:solidFill>
                  <a:srgbClr val="FFFFFF"/>
                </a:solidFill>
                <a:latin typeface="Lato"/>
                <a:ea typeface="+mn-ea"/>
                <a:cs typeface="Lato"/>
              </a:rPr>
              <a:t>More than 110 layers in the fields of telecommunications, public infrastructure, postal services and railways</a:t>
            </a:r>
          </a:p>
          <a:p>
            <a:pPr algn="l" hangingPunct="0">
              <a:lnSpc>
                <a:spcPct val="100000"/>
              </a:lnSpc>
            </a:pPr>
            <a:endParaRPr sz="1687">
              <a:solidFill>
                <a:srgbClr val="FFFFFF"/>
              </a:solidFill>
              <a:latin typeface="Lato"/>
              <a:ea typeface="+mn-ea"/>
              <a:cs typeface="Lato"/>
            </a:endParaRPr>
          </a:p>
          <a:p>
            <a:pPr marL="214198" indent="-214198" algn="l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687">
                <a:solidFill>
                  <a:srgbClr val="FFFFFF"/>
                </a:solidFill>
                <a:latin typeface="Lato"/>
                <a:ea typeface="+mn-ea"/>
                <a:cs typeface="Lato"/>
              </a:rPr>
              <a:t>Additional tools and analyses (some on request of users) to ensure smooth usage</a:t>
            </a:r>
          </a:p>
          <a:p>
            <a:pPr algn="l" hangingPunct="0">
              <a:lnSpc>
                <a:spcPct val="100000"/>
              </a:lnSpc>
            </a:pPr>
            <a:endParaRPr sz="1687">
              <a:solidFill>
                <a:srgbClr val="FFFFFF"/>
              </a:solidFill>
              <a:latin typeface="Lato"/>
              <a:ea typeface="+mn-ea"/>
              <a:cs typeface="Lato"/>
            </a:endParaRPr>
          </a:p>
          <a:p>
            <a:pPr marL="214198" indent="-214198" algn="l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687">
                <a:solidFill>
                  <a:srgbClr val="FFFFFF"/>
                </a:solidFill>
                <a:latin typeface="Lato"/>
                <a:ea typeface="+mn-ea"/>
                <a:cs typeface="Lato"/>
              </a:rPr>
              <a:t>Simple and minimalistic design is created to ensure all users regardless of their GIS knowledge can browse and analyse the data and create maps</a:t>
            </a:r>
          </a:p>
          <a:p>
            <a:pPr algn="l" hangingPunct="0">
              <a:lnSpc>
                <a:spcPct val="100000"/>
              </a:lnSpc>
            </a:pPr>
            <a:endParaRPr sz="1687">
              <a:solidFill>
                <a:srgbClr val="FFFFFF"/>
              </a:solidFill>
              <a:latin typeface="Lato"/>
              <a:ea typeface="+mn-ea"/>
              <a:cs typeface="Lato"/>
            </a:endParaRPr>
          </a:p>
          <a:p>
            <a:pPr marL="214198" indent="-214198" algn="l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687">
                <a:solidFill>
                  <a:srgbClr val="FFFFFF"/>
                </a:solidFill>
                <a:latin typeface="Lato"/>
                <a:ea typeface="+mn-ea"/>
                <a:cs typeface="Lato"/>
              </a:rPr>
              <a:t>Most important data is updated daily (realtime, WFS)</a:t>
            </a:r>
          </a:p>
          <a:p>
            <a:pPr algn="l" hangingPunct="0">
              <a:lnSpc>
                <a:spcPct val="100000"/>
              </a:lnSpc>
            </a:pPr>
            <a:r>
              <a:rPr sz="1687">
                <a:solidFill>
                  <a:srgbClr val="FFFFFF"/>
                </a:solidFill>
                <a:latin typeface="Lato"/>
                <a:ea typeface="+mn-ea"/>
                <a:cs typeface="Lato"/>
              </a:rPr>
              <a:t> </a:t>
            </a:r>
          </a:p>
          <a:p>
            <a:pPr algn="l" hangingPunct="0">
              <a:lnSpc>
                <a:spcPct val="100000"/>
              </a:lnSpc>
            </a:pPr>
            <a:r>
              <a:rPr sz="1687">
                <a:solidFill>
                  <a:srgbClr val="FFFFFF"/>
                </a:solidFill>
                <a:latin typeface="Lato"/>
                <a:ea typeface="+mn-ea"/>
                <a:cs typeface="Lato"/>
              </a:rPr>
              <a:t> </a:t>
            </a:r>
          </a:p>
          <a:p>
            <a:pPr algn="l" hangingPunct="0">
              <a:lnSpc>
                <a:spcPct val="100000"/>
              </a:lnSpc>
            </a:pPr>
            <a:r>
              <a:rPr sz="1687">
                <a:solidFill>
                  <a:srgbClr val="FFFFFF"/>
                </a:solidFill>
                <a:latin typeface="Lato"/>
                <a:ea typeface="+mn-ea"/>
                <a:cs typeface="Lato"/>
              </a:rPr>
              <a:t> </a:t>
            </a:r>
          </a:p>
        </p:txBody>
      </p:sp>
      <p:pic>
        <p:nvPicPr>
          <p:cNvPr id="6" name="akos_logo_A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1397646" y="6026271"/>
            <a:ext cx="736340" cy="780967"/>
          </a:xfrm>
          <a:prstGeom prst="rect">
            <a:avLst/>
          </a:prstGeom>
        </p:spPr>
      </p:pic>
      <p:pic>
        <p:nvPicPr>
          <p:cNvPr id="7" name="AppliancesOutline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8750" y="2036649"/>
            <a:ext cx="6451524" cy="4571554"/>
          </a:xfrm>
          <a:prstGeom prst="rect">
            <a:avLst/>
          </a:prstGeom>
        </p:spPr>
      </p:pic>
      <p:pic>
        <p:nvPicPr>
          <p:cNvPr id="8" name="ezgif.com-gif-maker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5673021" y="2340110"/>
            <a:ext cx="5888770" cy="33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FD7"/>
        </a:solidFill>
        <a:effectLst/>
      </p:bgPr>
    </p:bg>
    <p:spTree>
      <p:nvGrpSpPr>
        <p:cNvPr id="1" name="Slid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4fe113b0fb23-61173759.png"/>
          <p:cNvPicPr/>
          <p:nvPr/>
        </p:nvPicPr>
        <p:blipFill rotWithShape="1">
          <a:blip r:embed="rId4"/>
          <a:stretch>
            <a:fillRect/>
          </a:stretch>
        </p:blipFill>
        <p:spPr>
          <a:xfrm rot="18900000">
            <a:off x="1401277" y="-105430"/>
            <a:ext cx="2543719" cy="1258471"/>
          </a:xfrm>
          <a:prstGeom prst="rect">
            <a:avLst/>
          </a:prstGeom>
        </p:spPr>
      </p:pic>
      <p:pic>
        <p:nvPicPr>
          <p:cNvPr id="3" name="634fe113b10592-84933686.png"/>
          <p:cNvPicPr/>
          <p:nvPr/>
        </p:nvPicPr>
        <p:blipFill rotWithShape="1">
          <a:blip r:embed="rId5"/>
          <a:stretch>
            <a:fillRect/>
          </a:stretch>
        </p:blipFill>
        <p:spPr>
          <a:xfrm rot="18900000">
            <a:off x="1660112" y="-150056"/>
            <a:ext cx="1178143" cy="633698"/>
          </a:xfrm>
          <a:prstGeom prst="rect">
            <a:avLst/>
          </a:prstGeom>
        </p:spPr>
      </p:pic>
      <p:sp>
        <p:nvSpPr>
          <p:cNvPr id="4" name="Body text copy"/>
          <p:cNvSpPr/>
          <p:nvPr/>
        </p:nvSpPr>
        <p:spPr>
          <a:xfrm>
            <a:off x="4391262" y="171255"/>
            <a:ext cx="7524053" cy="428416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100000"/>
              </a:lnSpc>
            </a:pPr>
            <a:r>
              <a:rPr sz="2811" b="1">
                <a:solidFill>
                  <a:srgbClr val="33343C"/>
                </a:solidFill>
                <a:latin typeface="Lato"/>
                <a:ea typeface="+mn-ea"/>
                <a:cs typeface="Lato"/>
              </a:rPr>
              <a:t>Mobile Geoportal AKOS</a:t>
            </a:r>
          </a:p>
        </p:txBody>
      </p:sp>
      <p:sp>
        <p:nvSpPr>
          <p:cNvPr id="5" name="Body text copy"/>
          <p:cNvSpPr/>
          <p:nvPr/>
        </p:nvSpPr>
        <p:spPr>
          <a:xfrm>
            <a:off x="481968" y="2036648"/>
            <a:ext cx="4757201" cy="2891807"/>
          </a:xfrm>
          <a:prstGeom prst="rect">
            <a:avLst/>
          </a:prstGeom>
        </p:spPr>
        <p:txBody>
          <a:bodyPr spcFirstLastPara="0" lIns="0" tIns="0" rIns="0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198" indent="-214198" algn="l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687">
                <a:solidFill>
                  <a:srgbClr val="FFFFFF"/>
                </a:solidFill>
                <a:latin typeface="Lato"/>
                <a:ea typeface="+mn-ea"/>
                <a:cs typeface="Lato"/>
              </a:rPr>
              <a:t>1/3 of Geoportal users access it through mobile device</a:t>
            </a:r>
          </a:p>
          <a:p>
            <a:pPr algn="l" hangingPunct="0">
              <a:lnSpc>
                <a:spcPct val="100000"/>
              </a:lnSpc>
            </a:pPr>
            <a:endParaRPr sz="1687">
              <a:solidFill>
                <a:srgbClr val="FFFFFF"/>
              </a:solidFill>
              <a:latin typeface="Lato"/>
              <a:ea typeface="+mn-ea"/>
              <a:cs typeface="Lato"/>
            </a:endParaRPr>
          </a:p>
          <a:p>
            <a:pPr marL="214198" indent="-214198" algn="l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687">
                <a:solidFill>
                  <a:srgbClr val="FFFFFF"/>
                </a:solidFill>
                <a:latin typeface="Lato"/>
                <a:ea typeface="+mn-ea"/>
                <a:cs typeface="Lato"/>
              </a:rPr>
              <a:t>Publication in the first half of 2023</a:t>
            </a:r>
          </a:p>
          <a:p>
            <a:pPr algn="l" hangingPunct="0">
              <a:lnSpc>
                <a:spcPct val="100000"/>
              </a:lnSpc>
            </a:pPr>
            <a:endParaRPr sz="1687">
              <a:solidFill>
                <a:srgbClr val="FFFFFF"/>
              </a:solidFill>
              <a:latin typeface="Lato"/>
              <a:ea typeface="+mn-ea"/>
              <a:cs typeface="Lato"/>
            </a:endParaRPr>
          </a:p>
          <a:p>
            <a:pPr marL="214198" indent="-214198" algn="l" hangingPunct="0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1687">
                <a:solidFill>
                  <a:srgbClr val="FFFFFF"/>
                </a:solidFill>
                <a:latin typeface="Lato"/>
                <a:ea typeface="+mn-ea"/>
                <a:cs typeface="Lato"/>
              </a:rPr>
              <a:t>Less tools and layers in a comparison with desktop version, but data is served from the same databases</a:t>
            </a:r>
          </a:p>
          <a:p>
            <a:pPr algn="l" hangingPunct="0">
              <a:lnSpc>
                <a:spcPct val="100000"/>
              </a:lnSpc>
            </a:pPr>
            <a:r>
              <a:rPr sz="1687">
                <a:solidFill>
                  <a:srgbClr val="FFFFFF"/>
                </a:solidFill>
                <a:latin typeface="Titillium"/>
                <a:ea typeface="+mn-ea"/>
                <a:cs typeface="Titillium"/>
              </a:rPr>
              <a:t> </a:t>
            </a:r>
          </a:p>
          <a:p>
            <a:pPr algn="l" hangingPunct="0">
              <a:lnSpc>
                <a:spcPct val="100000"/>
              </a:lnSpc>
            </a:pPr>
            <a:r>
              <a:rPr sz="1687">
                <a:solidFill>
                  <a:srgbClr val="FFFFFF"/>
                </a:solidFill>
                <a:latin typeface="Titillium"/>
                <a:ea typeface="+mn-ea"/>
                <a:cs typeface="Titillium"/>
              </a:rPr>
              <a:t> </a:t>
            </a:r>
          </a:p>
          <a:p>
            <a:pPr algn="l" hangingPunct="0">
              <a:lnSpc>
                <a:spcPct val="100000"/>
              </a:lnSpc>
            </a:pPr>
            <a:r>
              <a:rPr sz="1687">
                <a:solidFill>
                  <a:srgbClr val="FFFFFF"/>
                </a:solidFill>
                <a:latin typeface="Titillium"/>
                <a:ea typeface="+mn-ea"/>
                <a:cs typeface="Titillium"/>
              </a:rPr>
              <a:t> </a:t>
            </a:r>
          </a:p>
        </p:txBody>
      </p:sp>
      <p:pic>
        <p:nvPicPr>
          <p:cNvPr id="6" name="Video 1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6"/>
          <a:stretch>
            <a:fillRect/>
          </a:stretch>
        </p:blipFill>
        <p:spPr>
          <a:xfrm>
            <a:off x="7366412" y="1635009"/>
            <a:ext cx="2582584" cy="4560843"/>
          </a:xfrm>
          <a:prstGeom prst="rect">
            <a:avLst/>
          </a:prstGeom>
        </p:spPr>
      </p:pic>
      <p:pic>
        <p:nvPicPr>
          <p:cNvPr id="7" name="2020_tech_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712" y="929908"/>
            <a:ext cx="3141983" cy="5881792"/>
          </a:xfrm>
          <a:prstGeom prst="rect">
            <a:avLst/>
          </a:prstGeom>
        </p:spPr>
      </p:pic>
      <p:pic>
        <p:nvPicPr>
          <p:cNvPr id="8" name="akos_logo_ANG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397646" y="6026271"/>
            <a:ext cx="736340" cy="78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9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FD7"/>
        </a:solidFill>
        <a:effectLst/>
      </p:bgPr>
    </p:bg>
    <p:spTree>
      <p:nvGrpSpPr>
        <p:cNvPr id="1" name="Slide 8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4fe113af33e2-96405279.png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749365" y="-953337"/>
            <a:ext cx="7532978" cy="7532978"/>
          </a:xfrm>
          <a:prstGeom prst="rect">
            <a:avLst/>
          </a:prstGeom>
        </p:spPr>
      </p:pic>
      <p:pic>
        <p:nvPicPr>
          <p:cNvPr id="3" name="634fe113b01258-33825041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314854" y="1197667"/>
            <a:ext cx="3213119" cy="32131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416" y="376538"/>
            <a:ext cx="11602928" cy="606922"/>
          </a:xfrm>
          <a:prstGeom prst="rect">
            <a:avLst/>
          </a:prstGeom>
        </p:spPr>
        <p:txBody>
          <a:bodyPr spcFirstLastPara="0" lIns="89253" tIns="89253" rIns="89253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100000"/>
              </a:lnSpc>
            </a:pPr>
            <a:r>
              <a:rPr sz="2811" b="1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Four types of broadband mapping</a:t>
            </a:r>
          </a:p>
        </p:txBody>
      </p:sp>
      <p:pic>
        <p:nvPicPr>
          <p:cNvPr id="5" name="akos_logo_A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1397646" y="6026271"/>
            <a:ext cx="736340" cy="780967"/>
          </a:xfrm>
          <a:prstGeom prst="rect">
            <a:avLst/>
          </a:prstGeom>
        </p:spPr>
      </p:pic>
      <p:pic>
        <p:nvPicPr>
          <p:cNvPr id="6" name="Document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7987365" y="4410787"/>
            <a:ext cx="2231332" cy="1814338"/>
          </a:xfrm>
          <a:prstGeom prst="rect">
            <a:avLst/>
          </a:prstGeom>
        </p:spPr>
      </p:pic>
      <p:pic>
        <p:nvPicPr>
          <p:cNvPr id="7" name="image.png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192954" y="1611711"/>
            <a:ext cx="7794411" cy="41484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4908" y="5762058"/>
            <a:ext cx="8090276" cy="348088"/>
          </a:xfrm>
          <a:prstGeom prst="rect">
            <a:avLst/>
          </a:prstGeom>
        </p:spPr>
        <p:txBody>
          <a:bodyPr spcFirstLastPara="0" lIns="89253" tIns="89253" rIns="89253" bIns="0" anchor="t"/>
          <a:lstStyle>
            <a:defPPr>
              <a:defRPr lang="en-US"/>
            </a:defPPr>
            <a:lvl1pPr marL="0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488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76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64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3951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439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0927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9415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903" algn="l" defTabSz="856976" rtl="0" eaLnBrk="1" latinLnBrk="0" hangingPunct="1"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1124">
                <a:solidFill>
                  <a:srgbClr val="000000"/>
                </a:solidFill>
                <a:latin typeface="Arimo"/>
                <a:ea typeface="+mn-ea"/>
                <a:cs typeface="Arimo"/>
              </a:rPr>
              <a:t>Source: </a:t>
            </a:r>
            <a:r>
              <a:rPr sz="1124">
                <a:latin typeface="Arimo"/>
                <a:ea typeface="+mn-ea"/>
                <a:cs typeface="Arimo"/>
              </a:rPr>
              <a:t>A study prepared for the European Commission DG Communications Networks, Content &amp; Technology 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B96F980CA0EC469711BDD8EB2984CE" ma:contentTypeVersion="18" ma:contentTypeDescription="Create a new document." ma:contentTypeScope="" ma:versionID="a5d55ff1fd74810a1d9de457f5c1c9c4">
  <xsd:schema xmlns:xsd="http://www.w3.org/2001/XMLSchema" xmlns:xs="http://www.w3.org/2001/XMLSchema" xmlns:p="http://schemas.microsoft.com/office/2006/metadata/properties" xmlns:ns2="1852a250-d143-4d1f-8398-96554ba0ccbc" xmlns:ns3="2070225d-f8cc-45f8-ade6-a00ef6a38cd3" xmlns:ns4="ad7bcb22-7a6b-4757-9a03-b66ef93c84c8" targetNamespace="http://schemas.microsoft.com/office/2006/metadata/properties" ma:root="true" ma:fieldsID="b431b779102b0fe2179cf437fe619f3b" ns2:_="" ns3:_="" ns4:_="">
    <xsd:import namespace="1852a250-d143-4d1f-8398-96554ba0ccbc"/>
    <xsd:import namespace="2070225d-f8cc-45f8-ade6-a00ef6a38cd3"/>
    <xsd:import namespace="ad7bcb22-7a6b-4757-9a03-b66ef93c84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52a250-d143-4d1f-8398-96554ba0c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e895586-ec57-4162-862b-4595312350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0225d-f8cc-45f8-ade6-a00ef6a38c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bcb22-7a6b-4757-9a03-b66ef93c84c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970ca2d-b64c-43e5-acd5-e061bbbb590b}" ma:internalName="TaxCatchAll" ma:showField="CatchAllData" ma:web="ad7bcb22-7a6b-4757-9a03-b66ef93c84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7bcb22-7a6b-4757-9a03-b66ef93c84c8" xsi:nil="true"/>
    <lcf76f155ced4ddcb4097134ff3c332f xmlns="1852a250-d143-4d1f-8398-96554ba0ccb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DCA818-E92F-464F-BE3B-36582EE807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969FEC-1F06-426E-9174-E41678B8EAB1}">
  <ds:schemaRefs>
    <ds:schemaRef ds:uri="1852a250-d143-4d1f-8398-96554ba0ccbc"/>
    <ds:schemaRef ds:uri="2070225d-f8cc-45f8-ade6-a00ef6a38cd3"/>
    <ds:schemaRef ds:uri="ad7bcb22-7a6b-4757-9a03-b66ef93c84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A7C275-E957-48C2-AAC7-6548CB669545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2070225d-f8cc-45f8-ade6-a00ef6a38cd3"/>
    <ds:schemaRef ds:uri="http://schemas.microsoft.com/office/2006/documentManagement/types"/>
    <ds:schemaRef ds:uri="http://schemas.microsoft.com/office/infopath/2007/PartnerControls"/>
    <ds:schemaRef ds:uri="ad7bcb22-7a6b-4757-9a03-b66ef93c84c8"/>
    <ds:schemaRef ds:uri="1852a250-d143-4d1f-8398-96554ba0ccb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1762</TotalTime>
  <Words>675</Words>
  <Application>Microsoft Macintosh PowerPoint</Application>
  <PresentationFormat>Widescreen</PresentationFormat>
  <Paragraphs>147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Arimo</vt:lpstr>
      <vt:lpstr>Libre-Baskerville</vt:lpstr>
      <vt:lpstr>Titillium</vt:lpstr>
      <vt:lpstr>Aptos</vt:lpstr>
      <vt:lpstr>Aptos Display</vt:lpstr>
      <vt:lpstr>Arial</vt:lpstr>
      <vt:lpstr>Lato</vt:lpstr>
      <vt:lpstr>Tahoma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Isabella Rinaldi</cp:lastModifiedBy>
  <cp:revision>3</cp:revision>
  <dcterms:created xsi:type="dcterms:W3CDTF">2025-03-21T10:23:35Z</dcterms:created>
  <dcterms:modified xsi:type="dcterms:W3CDTF">2025-03-31T15:30:47Z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0x0101009CB96F980CA0EC469711BDD8EB2984CE</vt:lpwstr>
  </property>
  <property fmtid="{D5CDD505-2E9C-101B-9397-08002B2CF9AE}" pid="3" name="MediaServiceImageTags">
    <vt:lpwstr/>
  </property>
</Properties>
</file>