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66" r:id="rId4"/>
    <p:sldId id="259" r:id="rId5"/>
    <p:sldId id="270" r:id="rId6"/>
    <p:sldId id="261" r:id="rId7"/>
    <p:sldId id="269" r:id="rId8"/>
    <p:sldId id="263" r:id="rId9"/>
    <p:sldId id="267" r:id="rId10"/>
    <p:sldId id="265" r:id="rId11"/>
  </p:sldIdLst>
  <p:sldSz cx="14630400" cy="8229600"/>
  <p:notesSz cx="8229600" cy="14630400"/>
  <p:embeddedFontLst>
    <p:embeddedFont>
      <p:font typeface="Inter" panose="02000503000000020004" pitchFamily="2" charset="0"/>
      <p:regular r:id="rId13"/>
    </p:embeddedFont>
  </p:embeddedFontLst>
  <p:defaultText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4B870B-49C8-2207-6677-FD24652610A9}" name="Rebecca Mukite" initials="RM" userId="S::rmukite@ucc.co.ug::e38a3260-eea4-42bc-a844-88139e8b77d5" providerId="AD"/>
  <p188:author id="{5AD8D1DB-E5B0-42A1-B7BD-71A26957789F}" name="Timothy Kibuuka" initials="TK" userId="S::tkibuuka@ucc.co.ug::f168c548-39d5-434f-a52f-774395656d3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91"/>
    <p:restoredTop sz="94610"/>
  </p:normalViewPr>
  <p:slideViewPr>
    <p:cSldViewPr snapToGrid="0" snapToObjects="1">
      <p:cViewPr varScale="1">
        <p:scale>
          <a:sx n="127" d="100"/>
          <a:sy n="127" d="100"/>
        </p:scale>
        <p:origin x="2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50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6300" y="3733800"/>
            <a:ext cx="3733800" cy="762000"/>
          </a:xfrm>
          <a:prstGeom prst="rect">
            <a:avLst/>
          </a:prstGeom>
        </p:spPr>
      </p:pic>
      <p:sp>
        <p:nvSpPr>
          <p:cNvPr id="3" name="Text 0"/>
          <p:cNvSpPr/>
          <p:nvPr/>
        </p:nvSpPr>
        <p:spPr>
          <a:xfrm>
            <a:off x="6280190" y="2656046"/>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Africa-BB-Maps: Uganda Broadband Report</a:t>
            </a:r>
            <a:endParaRPr lang="en-US" sz="4650" dirty="0"/>
          </a:p>
        </p:txBody>
      </p:sp>
      <p:sp>
        <p:nvSpPr>
          <p:cNvPr id="4" name="Text 1"/>
          <p:cNvSpPr/>
          <p:nvPr/>
        </p:nvSpPr>
        <p:spPr>
          <a:xfrm>
            <a:off x="6280190" y="448472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This report provides an overview of broadband development in Uganda. It covers policies, infrastructure, and mapping initiatives. Join us as we explore Uganda's digital landscape.</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209687"/>
            <a:ext cx="5954197"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Q&amp;A</a:t>
            </a:r>
            <a:endParaRPr lang="en-US" sz="4650" dirty="0"/>
          </a:p>
        </p:txBody>
      </p:sp>
      <p:sp>
        <p:nvSpPr>
          <p:cNvPr id="4" name="Text 1"/>
          <p:cNvSpPr/>
          <p:nvPr/>
        </p:nvSpPr>
        <p:spPr>
          <a:xfrm>
            <a:off x="6280190" y="429410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We hope this report has provided valuable insights into Uganda's broadband landscape. We are now happy to answer your questions.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694742"/>
            <a:ext cx="8558808"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Questionnaire Report Overview</a:t>
            </a:r>
            <a:endParaRPr lang="en-US" sz="4650" dirty="0"/>
          </a:p>
        </p:txBody>
      </p:sp>
      <p:sp>
        <p:nvSpPr>
          <p:cNvPr id="3" name="Text 1"/>
          <p:cNvSpPr/>
          <p:nvPr/>
        </p:nvSpPr>
        <p:spPr>
          <a:xfrm>
            <a:off x="793790" y="400597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Focus</a:t>
            </a:r>
            <a:endParaRPr lang="en-US" sz="2300" dirty="0"/>
          </a:p>
        </p:txBody>
      </p:sp>
      <p:sp>
        <p:nvSpPr>
          <p:cNvPr id="4" name="Text 2"/>
          <p:cNvSpPr/>
          <p:nvPr/>
        </p:nvSpPr>
        <p:spPr>
          <a:xfrm>
            <a:off x="793790" y="460486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Examine broadband penetration. Investigate expansion strategies.</a:t>
            </a:r>
            <a:endParaRPr lang="en-US" sz="1750" dirty="0"/>
          </a:p>
        </p:txBody>
      </p:sp>
      <p:sp>
        <p:nvSpPr>
          <p:cNvPr id="5" name="Text 3"/>
          <p:cNvSpPr/>
          <p:nvPr/>
        </p:nvSpPr>
        <p:spPr>
          <a:xfrm>
            <a:off x="7599521" y="400597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Objectives</a:t>
            </a:r>
            <a:endParaRPr lang="en-US" sz="2300" dirty="0"/>
          </a:p>
        </p:txBody>
      </p:sp>
      <p:sp>
        <p:nvSpPr>
          <p:cNvPr id="6" name="Text 4"/>
          <p:cNvSpPr/>
          <p:nvPr/>
        </p:nvSpPr>
        <p:spPr>
          <a:xfrm>
            <a:off x="7599521" y="4604861"/>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Understand mapping systems. Identify policy frameworks.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83488" y="2165509"/>
            <a:ext cx="4919305" cy="3898582"/>
          </a:xfrm>
          <a:prstGeom prst="rect">
            <a:avLst/>
          </a:prstGeom>
        </p:spPr>
      </p:pic>
      <p:sp>
        <p:nvSpPr>
          <p:cNvPr id="4" name="Text 0"/>
          <p:cNvSpPr/>
          <p:nvPr/>
        </p:nvSpPr>
        <p:spPr>
          <a:xfrm>
            <a:off x="5960150" y="376339"/>
            <a:ext cx="6412706"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Introduction to Uganda</a:t>
            </a:r>
            <a:endParaRPr lang="en-US" sz="4650" dirty="0"/>
          </a:p>
        </p:txBody>
      </p:sp>
      <p:sp>
        <p:nvSpPr>
          <p:cNvPr id="5" name="Shape 1"/>
          <p:cNvSpPr/>
          <p:nvPr/>
        </p:nvSpPr>
        <p:spPr>
          <a:xfrm>
            <a:off x="5924874" y="1410516"/>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6" name="Text 2"/>
          <p:cNvSpPr/>
          <p:nvPr/>
        </p:nvSpPr>
        <p:spPr>
          <a:xfrm>
            <a:off x="6001431" y="1555823"/>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7" name="Text 3"/>
          <p:cNvSpPr/>
          <p:nvPr/>
        </p:nvSpPr>
        <p:spPr>
          <a:xfrm>
            <a:off x="6713935" y="1428256"/>
            <a:ext cx="2927747"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Country Profile</a:t>
            </a:r>
            <a:endParaRPr lang="en-US" sz="2300" dirty="0"/>
          </a:p>
        </p:txBody>
      </p:sp>
      <p:sp>
        <p:nvSpPr>
          <p:cNvPr id="8" name="Text 4"/>
          <p:cNvSpPr/>
          <p:nvPr/>
        </p:nvSpPr>
        <p:spPr>
          <a:xfrm>
            <a:off x="6836409" y="1970126"/>
            <a:ext cx="7153911" cy="1897381"/>
          </a:xfrm>
          <a:prstGeom prst="rect">
            <a:avLst/>
          </a:prstGeom>
          <a:noFill/>
          <a:ln/>
        </p:spPr>
        <p:txBody>
          <a:bodyPr wrap="square" lIns="0" tIns="0" rIns="0" bIns="0" rtlCol="0" anchor="t"/>
          <a:lstStyle/>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Landlocked East African nation</a:t>
            </a:r>
          </a:p>
          <a:p>
            <a:pPr marL="285750" indent="-285750">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Capital is Kampala</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Known for wildlife and the River Nile</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Mainly rural, growing urbanization</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Main economic activity- Agriculture</a:t>
            </a:r>
          </a:p>
          <a:p>
            <a:pPr marL="0" indent="0" algn="l">
              <a:lnSpc>
                <a:spcPts val="2850"/>
              </a:lnSpc>
              <a:buNone/>
            </a:pPr>
            <a:endParaRPr lang="en-US" sz="1750" dirty="0"/>
          </a:p>
        </p:txBody>
      </p:sp>
      <p:sp>
        <p:nvSpPr>
          <p:cNvPr id="9" name="Shape 5"/>
          <p:cNvSpPr/>
          <p:nvPr/>
        </p:nvSpPr>
        <p:spPr>
          <a:xfrm>
            <a:off x="5857061" y="4050838"/>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10" name="Text 6"/>
          <p:cNvSpPr/>
          <p:nvPr/>
        </p:nvSpPr>
        <p:spPr>
          <a:xfrm>
            <a:off x="5982810" y="4138851"/>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1" name="Text 7"/>
          <p:cNvSpPr/>
          <p:nvPr/>
        </p:nvSpPr>
        <p:spPr>
          <a:xfrm>
            <a:off x="6799165" y="4049937"/>
            <a:ext cx="2927747"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Population</a:t>
            </a:r>
            <a:endParaRPr lang="en-US" sz="2300" dirty="0"/>
          </a:p>
        </p:txBody>
      </p:sp>
      <p:sp>
        <p:nvSpPr>
          <p:cNvPr id="12" name="Text 8"/>
          <p:cNvSpPr/>
          <p:nvPr/>
        </p:nvSpPr>
        <p:spPr>
          <a:xfrm>
            <a:off x="6863773" y="4401741"/>
            <a:ext cx="5876862" cy="1088708"/>
          </a:xfrm>
          <a:prstGeom prst="rect">
            <a:avLst/>
          </a:prstGeom>
          <a:noFill/>
          <a:ln/>
        </p:spPr>
        <p:txBody>
          <a:bodyPr wrap="square" lIns="0" tIns="0" rIns="0" bIns="0" rtlCol="0" anchor="t"/>
          <a:lstStyle/>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Approximately 51.4 million (Census 2024)</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Half the population &lt;18yrs</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Literacy rate of 54%</a:t>
            </a:r>
          </a:p>
          <a:p>
            <a:pPr marL="0" indent="0" algn="l">
              <a:lnSpc>
                <a:spcPts val="2850"/>
              </a:lnSpc>
              <a:buNone/>
            </a:pPr>
            <a:endParaRPr lang="en-US" sz="1750" dirty="0">
              <a:solidFill>
                <a:srgbClr val="272525"/>
              </a:solidFill>
              <a:latin typeface="Inter" pitchFamily="34" charset="0"/>
              <a:ea typeface="Inter" pitchFamily="34" charset="-122"/>
              <a:cs typeface="Inter" pitchFamily="34" charset="-120"/>
            </a:endParaRPr>
          </a:p>
          <a:p>
            <a:pPr marL="0" indent="0" algn="l">
              <a:lnSpc>
                <a:spcPts val="2850"/>
              </a:lnSpc>
              <a:buNone/>
            </a:pPr>
            <a:endParaRPr lang="en-US" sz="1750" dirty="0">
              <a:solidFill>
                <a:srgbClr val="272525"/>
              </a:solidFill>
              <a:latin typeface="Inter" pitchFamily="34" charset="0"/>
              <a:ea typeface="Inter" pitchFamily="34" charset="-122"/>
              <a:cs typeface="Inter" pitchFamily="34" charset="-120"/>
            </a:endParaRPr>
          </a:p>
          <a:p>
            <a:pPr marL="0" indent="0" algn="l">
              <a:lnSpc>
                <a:spcPts val="2850"/>
              </a:lnSpc>
              <a:buNone/>
            </a:pPr>
            <a:endParaRPr lang="en-US" sz="1750" dirty="0">
              <a:solidFill>
                <a:srgbClr val="272525"/>
              </a:solidFill>
              <a:latin typeface="Inter" pitchFamily="34" charset="0"/>
              <a:ea typeface="Inter" pitchFamily="34" charset="-122"/>
              <a:cs typeface="Inter" pitchFamily="34" charset="-120"/>
            </a:endParaRPr>
          </a:p>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 </a:t>
            </a:r>
            <a:endParaRPr lang="en-US" sz="1750" dirty="0"/>
          </a:p>
        </p:txBody>
      </p:sp>
      <p:sp>
        <p:nvSpPr>
          <p:cNvPr id="13" name="Shape 9"/>
          <p:cNvSpPr/>
          <p:nvPr/>
        </p:nvSpPr>
        <p:spPr>
          <a:xfrm>
            <a:off x="5859135" y="5938954"/>
            <a:ext cx="510302" cy="510302"/>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14" name="Text 10"/>
          <p:cNvSpPr/>
          <p:nvPr/>
        </p:nvSpPr>
        <p:spPr>
          <a:xfrm>
            <a:off x="5946735" y="6059122"/>
            <a:ext cx="357188" cy="446484"/>
          </a:xfrm>
          <a:prstGeom prst="rect">
            <a:avLst/>
          </a:prstGeom>
          <a:noFill/>
          <a:ln/>
        </p:spPr>
        <p:txBody>
          <a:bodyPr wrap="none" lIns="0" tIns="0" rIns="0" bIns="0" rtlCol="0" anchor="t"/>
          <a:lstStyle/>
          <a:p>
            <a:pPr marL="0" indent="0" algn="ctr">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5" name="Text 11"/>
          <p:cNvSpPr/>
          <p:nvPr/>
        </p:nvSpPr>
        <p:spPr>
          <a:xfrm>
            <a:off x="6829772" y="5938954"/>
            <a:ext cx="3368516"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Broadband Technologies</a:t>
            </a:r>
            <a:endParaRPr lang="en-US" sz="2300" dirty="0"/>
          </a:p>
        </p:txBody>
      </p:sp>
      <p:sp>
        <p:nvSpPr>
          <p:cNvPr id="16" name="Text 12"/>
          <p:cNvSpPr/>
          <p:nvPr/>
        </p:nvSpPr>
        <p:spPr>
          <a:xfrm>
            <a:off x="6863773" y="6311024"/>
            <a:ext cx="6791941" cy="1583294"/>
          </a:xfrm>
          <a:prstGeom prst="rect">
            <a:avLst/>
          </a:prstGeom>
          <a:noFill/>
          <a:ln/>
        </p:spPr>
        <p:txBody>
          <a:bodyPr wrap="none" lIns="0" tIns="0" rIns="0" bIns="0" rtlCol="0" anchor="t"/>
          <a:lstStyle/>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Fiber</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Mobile (3G, 4G, 5G)</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FWA</a:t>
            </a:r>
          </a:p>
          <a:p>
            <a:pPr marL="285750" indent="-285750" algn="l">
              <a:lnSpc>
                <a:spcPts val="2850"/>
              </a:lnSpc>
              <a:buFont typeface="Wingdings" panose="05000000000000000000" pitchFamily="2" charset="2"/>
              <a:buChar char="§"/>
            </a:pPr>
            <a:r>
              <a:rPr lang="en-US" sz="1750" dirty="0">
                <a:solidFill>
                  <a:srgbClr val="272525"/>
                </a:solidFill>
                <a:latin typeface="Inter" pitchFamily="34" charset="0"/>
                <a:ea typeface="Inter" pitchFamily="34" charset="-122"/>
                <a:cs typeface="Inter" pitchFamily="34" charset="-120"/>
              </a:rPr>
              <a:t>Satellite </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22181" y="647105"/>
            <a:ext cx="2612350" cy="326469"/>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Policy Frameworks</a:t>
            </a:r>
            <a:endParaRPr lang="en-US" sz="2050" dirty="0"/>
          </a:p>
        </p:txBody>
      </p:sp>
      <p:pic>
        <p:nvPicPr>
          <p:cNvPr id="4" name="Image 1" descr="preencoded.png"/>
          <p:cNvPicPr>
            <a:picLocks noChangeAspect="1"/>
          </p:cNvPicPr>
          <p:nvPr/>
        </p:nvPicPr>
        <p:blipFill>
          <a:blip r:embed="rId4"/>
          <a:stretch>
            <a:fillRect/>
          </a:stretch>
        </p:blipFill>
        <p:spPr>
          <a:xfrm>
            <a:off x="6022181" y="1122759"/>
            <a:ext cx="497562" cy="597098"/>
          </a:xfrm>
          <a:prstGeom prst="rect">
            <a:avLst/>
          </a:prstGeom>
        </p:spPr>
      </p:pic>
      <p:sp>
        <p:nvSpPr>
          <p:cNvPr id="5" name="Text 1"/>
          <p:cNvSpPr/>
          <p:nvPr/>
        </p:nvSpPr>
        <p:spPr>
          <a:xfrm>
            <a:off x="6668929" y="1222177"/>
            <a:ext cx="2022634"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National Broadband Policy (2018)</a:t>
            </a:r>
            <a:endParaRPr lang="en-US" sz="1000" dirty="0"/>
          </a:p>
        </p:txBody>
      </p:sp>
      <p:sp>
        <p:nvSpPr>
          <p:cNvPr id="6" name="Text 2"/>
          <p:cNvSpPr/>
          <p:nvPr/>
        </p:nvSpPr>
        <p:spPr>
          <a:xfrm>
            <a:off x="6668929" y="1445062"/>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Enhance ICT penetration and affordability.</a:t>
            </a:r>
            <a:endParaRPr lang="en-US" sz="750" dirty="0"/>
          </a:p>
        </p:txBody>
      </p:sp>
      <p:pic>
        <p:nvPicPr>
          <p:cNvPr id="7" name="Image 2" descr="preencoded.png"/>
          <p:cNvPicPr>
            <a:picLocks noChangeAspect="1"/>
          </p:cNvPicPr>
          <p:nvPr/>
        </p:nvPicPr>
        <p:blipFill>
          <a:blip r:embed="rId5"/>
          <a:stretch>
            <a:fillRect/>
          </a:stretch>
        </p:blipFill>
        <p:spPr>
          <a:xfrm>
            <a:off x="6022181" y="1719858"/>
            <a:ext cx="497562" cy="597098"/>
          </a:xfrm>
          <a:prstGeom prst="rect">
            <a:avLst/>
          </a:prstGeom>
        </p:spPr>
      </p:pic>
      <p:sp>
        <p:nvSpPr>
          <p:cNvPr id="8" name="Text 3"/>
          <p:cNvSpPr/>
          <p:nvPr/>
        </p:nvSpPr>
        <p:spPr>
          <a:xfrm>
            <a:off x="6668929" y="1819275"/>
            <a:ext cx="2164080"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Uganda Communications Act (2013)</a:t>
            </a:r>
            <a:endParaRPr lang="en-US" sz="1000" dirty="0"/>
          </a:p>
        </p:txBody>
      </p:sp>
      <p:sp>
        <p:nvSpPr>
          <p:cNvPr id="9" name="Text 4"/>
          <p:cNvSpPr/>
          <p:nvPr/>
        </p:nvSpPr>
        <p:spPr>
          <a:xfrm>
            <a:off x="6668929" y="2042160"/>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UCC regulates broadband deployment.</a:t>
            </a:r>
            <a:endParaRPr lang="en-US" sz="750" dirty="0"/>
          </a:p>
        </p:txBody>
      </p:sp>
      <p:pic>
        <p:nvPicPr>
          <p:cNvPr id="10" name="Image 3" descr="preencoded.png"/>
          <p:cNvPicPr>
            <a:picLocks noChangeAspect="1"/>
          </p:cNvPicPr>
          <p:nvPr/>
        </p:nvPicPr>
        <p:blipFill>
          <a:blip r:embed="rId6"/>
          <a:stretch>
            <a:fillRect/>
          </a:stretch>
        </p:blipFill>
        <p:spPr>
          <a:xfrm>
            <a:off x="6022181" y="2316956"/>
            <a:ext cx="497562" cy="740093"/>
          </a:xfrm>
          <a:prstGeom prst="rect">
            <a:avLst/>
          </a:prstGeom>
        </p:spPr>
      </p:pic>
      <p:sp>
        <p:nvSpPr>
          <p:cNvPr id="11" name="Text 5"/>
          <p:cNvSpPr/>
          <p:nvPr/>
        </p:nvSpPr>
        <p:spPr>
          <a:xfrm>
            <a:off x="6668929" y="2416373"/>
            <a:ext cx="3491984"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Digital Transformation Roadmap (2023/2024-2027/2028)</a:t>
            </a:r>
            <a:endParaRPr lang="en-US" sz="1000" dirty="0"/>
          </a:p>
        </p:txBody>
      </p:sp>
      <p:sp>
        <p:nvSpPr>
          <p:cNvPr id="12" name="Text 6"/>
          <p:cNvSpPr/>
          <p:nvPr/>
        </p:nvSpPr>
        <p:spPr>
          <a:xfrm>
            <a:off x="6668929" y="2639258"/>
            <a:ext cx="7425690" cy="318373"/>
          </a:xfrm>
          <a:prstGeom prst="rect">
            <a:avLst/>
          </a:prstGeom>
          <a:noFill/>
          <a:ln/>
        </p:spPr>
        <p:txBody>
          <a:bodyPr wrap="squar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Guide the digital transformation efforts of Uganda, enabling it to capitalize on emerging technologies, enhance economic competitiveness, and improve the lives of our citizens. This aligns with Uganda's current  National Development Plan.</a:t>
            </a:r>
            <a:endParaRPr lang="en-US" sz="750" dirty="0"/>
          </a:p>
        </p:txBody>
      </p:sp>
      <p:pic>
        <p:nvPicPr>
          <p:cNvPr id="13" name="Image 4" descr="preencoded.png"/>
          <p:cNvPicPr>
            <a:picLocks noChangeAspect="1"/>
          </p:cNvPicPr>
          <p:nvPr/>
        </p:nvPicPr>
        <p:blipFill>
          <a:blip r:embed="rId7"/>
          <a:stretch>
            <a:fillRect/>
          </a:stretch>
        </p:blipFill>
        <p:spPr>
          <a:xfrm>
            <a:off x="6022181" y="3057049"/>
            <a:ext cx="497562" cy="597098"/>
          </a:xfrm>
          <a:prstGeom prst="rect">
            <a:avLst/>
          </a:prstGeom>
        </p:spPr>
      </p:pic>
      <p:sp>
        <p:nvSpPr>
          <p:cNvPr id="14" name="Text 7"/>
          <p:cNvSpPr/>
          <p:nvPr/>
        </p:nvSpPr>
        <p:spPr>
          <a:xfrm>
            <a:off x="6668929" y="3156466"/>
            <a:ext cx="1734145"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Licensing Framework (2020)</a:t>
            </a:r>
            <a:endParaRPr lang="en-US" sz="1000" dirty="0"/>
          </a:p>
        </p:txBody>
      </p:sp>
      <p:sp>
        <p:nvSpPr>
          <p:cNvPr id="15" name="Text 8"/>
          <p:cNvSpPr/>
          <p:nvPr/>
        </p:nvSpPr>
        <p:spPr>
          <a:xfrm>
            <a:off x="6668929" y="3379351"/>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Through this framework, infrastructure and service providers are licensed separately allowing the respective provider to focus on their niche.</a:t>
            </a:r>
            <a:endParaRPr lang="en-US" sz="750" dirty="0"/>
          </a:p>
        </p:txBody>
      </p:sp>
      <p:pic>
        <p:nvPicPr>
          <p:cNvPr id="16" name="Image 5" descr="preencoded.png"/>
          <p:cNvPicPr>
            <a:picLocks noChangeAspect="1"/>
          </p:cNvPicPr>
          <p:nvPr/>
        </p:nvPicPr>
        <p:blipFill>
          <a:blip r:embed="rId8"/>
          <a:stretch>
            <a:fillRect/>
          </a:stretch>
        </p:blipFill>
        <p:spPr>
          <a:xfrm>
            <a:off x="6022181" y="3654147"/>
            <a:ext cx="497562" cy="740093"/>
          </a:xfrm>
          <a:prstGeom prst="rect">
            <a:avLst/>
          </a:prstGeom>
        </p:spPr>
      </p:pic>
      <p:sp>
        <p:nvSpPr>
          <p:cNvPr id="17" name="Text 9"/>
          <p:cNvSpPr/>
          <p:nvPr/>
        </p:nvSpPr>
        <p:spPr>
          <a:xfrm>
            <a:off x="6668929" y="3753564"/>
            <a:ext cx="7046000"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Uganda Communications Commission Guidelines on Communications Infrastructure Deployment and Sharing.(2021)</a:t>
            </a:r>
            <a:endParaRPr lang="en-US" sz="1000" dirty="0"/>
          </a:p>
        </p:txBody>
      </p:sp>
      <p:sp>
        <p:nvSpPr>
          <p:cNvPr id="18" name="Text 10"/>
          <p:cNvSpPr/>
          <p:nvPr/>
        </p:nvSpPr>
        <p:spPr>
          <a:xfrm>
            <a:off x="6668929" y="3976449"/>
            <a:ext cx="7425690" cy="318373"/>
          </a:xfrm>
          <a:prstGeom prst="rect">
            <a:avLst/>
          </a:prstGeom>
          <a:noFill/>
          <a:ln/>
        </p:spPr>
        <p:txBody>
          <a:bodyPr wrap="squar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These guidelines aim to reduce the high costs associated with constructing and maintaining communication infrastructure, which often contribute to elevated service prices for consumers.</a:t>
            </a:r>
            <a:endParaRPr lang="en-US" sz="750" dirty="0"/>
          </a:p>
        </p:txBody>
      </p:sp>
      <p:pic>
        <p:nvPicPr>
          <p:cNvPr id="19" name="Image 6" descr="preencoded.png"/>
          <p:cNvPicPr>
            <a:picLocks noChangeAspect="1"/>
          </p:cNvPicPr>
          <p:nvPr/>
        </p:nvPicPr>
        <p:blipFill>
          <a:blip r:embed="rId9"/>
          <a:stretch>
            <a:fillRect/>
          </a:stretch>
        </p:blipFill>
        <p:spPr>
          <a:xfrm>
            <a:off x="6022181" y="4394240"/>
            <a:ext cx="497562" cy="597098"/>
          </a:xfrm>
          <a:prstGeom prst="rect">
            <a:avLst/>
          </a:prstGeom>
        </p:spPr>
      </p:pic>
      <p:sp>
        <p:nvSpPr>
          <p:cNvPr id="20" name="Text 11"/>
          <p:cNvSpPr/>
          <p:nvPr/>
        </p:nvSpPr>
        <p:spPr>
          <a:xfrm>
            <a:off x="6668929" y="4493657"/>
            <a:ext cx="1306116"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UCUCSAF Strategy IV</a:t>
            </a:r>
            <a:endParaRPr lang="en-US" sz="1000" dirty="0"/>
          </a:p>
        </p:txBody>
      </p:sp>
      <p:sp>
        <p:nvSpPr>
          <p:cNvPr id="21" name="Text 12"/>
          <p:cNvSpPr/>
          <p:nvPr/>
        </p:nvSpPr>
        <p:spPr>
          <a:xfrm>
            <a:off x="6668929" y="4716542"/>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Increased broadband access</a:t>
            </a:r>
            <a:endParaRPr lang="en-US" sz="750" dirty="0"/>
          </a:p>
        </p:txBody>
      </p:sp>
      <p:pic>
        <p:nvPicPr>
          <p:cNvPr id="22" name="Image 7" descr="preencoded.png"/>
          <p:cNvPicPr>
            <a:picLocks noChangeAspect="1"/>
          </p:cNvPicPr>
          <p:nvPr/>
        </p:nvPicPr>
        <p:blipFill>
          <a:blip r:embed="rId10"/>
          <a:stretch>
            <a:fillRect/>
          </a:stretch>
        </p:blipFill>
        <p:spPr>
          <a:xfrm>
            <a:off x="6022181" y="4991338"/>
            <a:ext cx="497562" cy="597098"/>
          </a:xfrm>
          <a:prstGeom prst="rect">
            <a:avLst/>
          </a:prstGeom>
        </p:spPr>
      </p:pic>
      <p:sp>
        <p:nvSpPr>
          <p:cNvPr id="23" name="Text 13"/>
          <p:cNvSpPr/>
          <p:nvPr/>
        </p:nvSpPr>
        <p:spPr>
          <a:xfrm>
            <a:off x="6668929" y="5090755"/>
            <a:ext cx="1380411"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QoS Framework (2007)</a:t>
            </a:r>
            <a:endParaRPr lang="en-US" sz="1000" dirty="0"/>
          </a:p>
        </p:txBody>
      </p:sp>
      <p:sp>
        <p:nvSpPr>
          <p:cNvPr id="24" name="Text 14"/>
          <p:cNvSpPr/>
          <p:nvPr/>
        </p:nvSpPr>
        <p:spPr>
          <a:xfrm>
            <a:off x="6668929" y="5313640"/>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It includes parameters and benchmarks for evaluating the performance of mobile and data services</a:t>
            </a:r>
            <a:endParaRPr lang="en-US" sz="750" dirty="0"/>
          </a:p>
        </p:txBody>
      </p:sp>
      <p:pic>
        <p:nvPicPr>
          <p:cNvPr id="25" name="Image 8" descr="preencoded.png"/>
          <p:cNvPicPr>
            <a:picLocks noChangeAspect="1"/>
          </p:cNvPicPr>
          <p:nvPr/>
        </p:nvPicPr>
        <p:blipFill>
          <a:blip r:embed="rId11"/>
          <a:stretch>
            <a:fillRect/>
          </a:stretch>
        </p:blipFill>
        <p:spPr>
          <a:xfrm>
            <a:off x="6022181" y="5588437"/>
            <a:ext cx="497562" cy="597098"/>
          </a:xfrm>
          <a:prstGeom prst="rect">
            <a:avLst/>
          </a:prstGeom>
        </p:spPr>
      </p:pic>
      <p:sp>
        <p:nvSpPr>
          <p:cNvPr id="26" name="Text 15"/>
          <p:cNvSpPr/>
          <p:nvPr/>
        </p:nvSpPr>
        <p:spPr>
          <a:xfrm>
            <a:off x="6668929" y="5687854"/>
            <a:ext cx="5975628"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Framework for Monitoring Mobile Network Operator Service Coverage Obligations in Uganda (2024)</a:t>
            </a:r>
            <a:endParaRPr lang="en-US" sz="1000" dirty="0"/>
          </a:p>
        </p:txBody>
      </p:sp>
      <p:sp>
        <p:nvSpPr>
          <p:cNvPr id="27" name="Text 16"/>
          <p:cNvSpPr/>
          <p:nvPr/>
        </p:nvSpPr>
        <p:spPr>
          <a:xfrm>
            <a:off x="6668929" y="5910739"/>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This stipulates the data collection, reporting and verification of implementation of coverage obligations of Mobile Network Operators and spectrum assignees.</a:t>
            </a:r>
            <a:endParaRPr lang="en-US" sz="750" dirty="0"/>
          </a:p>
        </p:txBody>
      </p:sp>
      <p:pic>
        <p:nvPicPr>
          <p:cNvPr id="28" name="Image 9" descr="preencoded.png"/>
          <p:cNvPicPr>
            <a:picLocks noChangeAspect="1"/>
          </p:cNvPicPr>
          <p:nvPr/>
        </p:nvPicPr>
        <p:blipFill>
          <a:blip r:embed="rId12"/>
          <a:stretch>
            <a:fillRect/>
          </a:stretch>
        </p:blipFill>
        <p:spPr>
          <a:xfrm>
            <a:off x="6022181" y="6185535"/>
            <a:ext cx="497562" cy="597098"/>
          </a:xfrm>
          <a:prstGeom prst="rect">
            <a:avLst/>
          </a:prstGeom>
        </p:spPr>
      </p:pic>
      <p:sp>
        <p:nvSpPr>
          <p:cNvPr id="29" name="Text 17"/>
          <p:cNvSpPr/>
          <p:nvPr/>
        </p:nvSpPr>
        <p:spPr>
          <a:xfrm>
            <a:off x="6668929" y="6284952"/>
            <a:ext cx="2328624"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UCC spectrum management guidelines</a:t>
            </a:r>
            <a:endParaRPr lang="en-US" sz="1000" dirty="0"/>
          </a:p>
        </p:txBody>
      </p:sp>
      <p:sp>
        <p:nvSpPr>
          <p:cNvPr id="30" name="Text 18"/>
          <p:cNvSpPr/>
          <p:nvPr/>
        </p:nvSpPr>
        <p:spPr>
          <a:xfrm>
            <a:off x="6668929" y="6507837"/>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Support broadband adoptionby ensuring efficient allocation, licensing and utilisation of spectrum resources</a:t>
            </a:r>
            <a:endParaRPr lang="en-US" sz="750" dirty="0"/>
          </a:p>
        </p:txBody>
      </p:sp>
      <p:pic>
        <p:nvPicPr>
          <p:cNvPr id="31" name="Image 10" descr="preencoded.png"/>
          <p:cNvPicPr>
            <a:picLocks noChangeAspect="1"/>
          </p:cNvPicPr>
          <p:nvPr/>
        </p:nvPicPr>
        <p:blipFill>
          <a:blip r:embed="rId13"/>
          <a:stretch>
            <a:fillRect/>
          </a:stretch>
        </p:blipFill>
        <p:spPr>
          <a:xfrm>
            <a:off x="6022181" y="6782633"/>
            <a:ext cx="497562" cy="799743"/>
          </a:xfrm>
          <a:prstGeom prst="rect">
            <a:avLst/>
          </a:prstGeom>
        </p:spPr>
      </p:pic>
      <p:sp>
        <p:nvSpPr>
          <p:cNvPr id="32" name="Text 19"/>
          <p:cNvSpPr/>
          <p:nvPr/>
        </p:nvSpPr>
        <p:spPr>
          <a:xfrm>
            <a:off x="6668929" y="6882051"/>
            <a:ext cx="2536031" cy="163235"/>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Petrona Bold" pitchFamily="34" charset="0"/>
                <a:ea typeface="Petrona Bold" pitchFamily="34" charset="-122"/>
                <a:cs typeface="Petrona Bold" pitchFamily="34" charset="-120"/>
              </a:rPr>
              <a:t>Sector Cybersecurity Strategy (2022-2027)</a:t>
            </a:r>
            <a:endParaRPr lang="en-US" sz="1000" dirty="0"/>
          </a:p>
        </p:txBody>
      </p:sp>
      <p:sp>
        <p:nvSpPr>
          <p:cNvPr id="33" name="Text 20"/>
          <p:cNvSpPr/>
          <p:nvPr/>
        </p:nvSpPr>
        <p:spPr>
          <a:xfrm>
            <a:off x="6668929" y="7104936"/>
            <a:ext cx="7425690" cy="159187"/>
          </a:xfrm>
          <a:prstGeom prst="rect">
            <a:avLst/>
          </a:prstGeom>
          <a:noFill/>
          <a:ln/>
        </p:spPr>
        <p:txBody>
          <a:bodyPr wrap="none" lIns="0" tIns="0" rIns="0" bIns="0" rtlCol="0" anchor="t"/>
          <a:lstStyle/>
          <a:p>
            <a:pPr marL="0" indent="0" algn="l">
              <a:lnSpc>
                <a:spcPts val="1250"/>
              </a:lnSpc>
              <a:buNone/>
            </a:pPr>
            <a:r>
              <a:rPr lang="en-US" sz="750" dirty="0">
                <a:solidFill>
                  <a:srgbClr val="272525"/>
                </a:solidFill>
                <a:latin typeface="Inter" pitchFamily="34" charset="0"/>
                <a:ea typeface="Inter" pitchFamily="34" charset="-122"/>
                <a:cs typeface="Inter" pitchFamily="34" charset="-120"/>
              </a:rPr>
              <a:t>Building confidence in the use of ICT</a:t>
            </a:r>
            <a:endParaRPr lang="en-US" sz="750" dirty="0"/>
          </a:p>
        </p:txBody>
      </p:sp>
      <p:sp>
        <p:nvSpPr>
          <p:cNvPr id="34" name="Text 21"/>
          <p:cNvSpPr/>
          <p:nvPr/>
        </p:nvSpPr>
        <p:spPr>
          <a:xfrm>
            <a:off x="6668929" y="7323773"/>
            <a:ext cx="7425690" cy="159187"/>
          </a:xfrm>
          <a:prstGeom prst="rect">
            <a:avLst/>
          </a:prstGeom>
          <a:noFill/>
          <a:ln/>
        </p:spPr>
        <p:txBody>
          <a:bodyPr wrap="none" lIns="0" tIns="0" rIns="0" bIns="0" rtlCol="0" anchor="t"/>
          <a:lstStyle/>
          <a:p>
            <a:pPr marL="0" indent="0" algn="l">
              <a:lnSpc>
                <a:spcPts val="1250"/>
              </a:lnSpc>
              <a:buNone/>
            </a:pPr>
            <a:endParaRPr lang="en-US" sz="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6618" y="620911"/>
            <a:ext cx="7563564" cy="1333500"/>
          </a:xfrm>
          <a:prstGeom prst="rect">
            <a:avLst/>
          </a:prstGeom>
          <a:noFill/>
          <a:ln/>
        </p:spPr>
        <p:txBody>
          <a:bodyPr wrap="square" lIns="0" tIns="0" rIns="0" bIns="0" rtlCol="0" anchor="t"/>
          <a:lstStyle/>
          <a:p>
            <a:pPr marL="0" indent="0" algn="l">
              <a:lnSpc>
                <a:spcPts val="5250"/>
              </a:lnSpc>
              <a:buNone/>
            </a:pPr>
            <a:r>
              <a:rPr lang="en-US" sz="4200" b="1" dirty="0">
                <a:solidFill>
                  <a:srgbClr val="000000"/>
                </a:solidFill>
                <a:latin typeface="Petrona Bold" pitchFamily="34" charset="0"/>
                <a:ea typeface="Petrona Bold" pitchFamily="34" charset="-122"/>
                <a:cs typeface="Petrona Bold" pitchFamily="34" charset="-120"/>
              </a:rPr>
              <a:t>Broadband Penetration and Expansion</a:t>
            </a:r>
            <a:endParaRPr lang="en-US" sz="4200" dirty="0"/>
          </a:p>
        </p:txBody>
      </p:sp>
      <p:sp>
        <p:nvSpPr>
          <p:cNvPr id="4" name="Text 1"/>
          <p:cNvSpPr/>
          <p:nvPr/>
        </p:nvSpPr>
        <p:spPr>
          <a:xfrm>
            <a:off x="6276618" y="2259211"/>
            <a:ext cx="7563564" cy="650319"/>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Internet Penetration is 64% (UCC annual communications sector report 2023).</a:t>
            </a:r>
            <a:endParaRPr lang="en-US" sz="1600" dirty="0"/>
          </a:p>
        </p:txBody>
      </p:sp>
      <p:sp>
        <p:nvSpPr>
          <p:cNvPr id="5" name="Text 2"/>
          <p:cNvSpPr/>
          <p:nvPr/>
        </p:nvSpPr>
        <p:spPr>
          <a:xfrm>
            <a:off x="6276618" y="2980611"/>
            <a:ext cx="7563564" cy="650319"/>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Smart phone penetration stands at 33%. (UCC annual communications sector report 2023).</a:t>
            </a:r>
            <a:endParaRPr lang="en-US" sz="1600" dirty="0"/>
          </a:p>
        </p:txBody>
      </p:sp>
      <p:sp>
        <p:nvSpPr>
          <p:cNvPr id="6" name="Text 3"/>
          <p:cNvSpPr/>
          <p:nvPr/>
        </p:nvSpPr>
        <p:spPr>
          <a:xfrm>
            <a:off x="6276618" y="3702010"/>
            <a:ext cx="7563564" cy="325160"/>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Usage of online government services stands at 2% (UBOS,2024 Census)</a:t>
            </a:r>
            <a:endParaRPr lang="en-US" sz="1600" dirty="0"/>
          </a:p>
        </p:txBody>
      </p:sp>
      <p:sp>
        <p:nvSpPr>
          <p:cNvPr id="7" name="Text 4"/>
          <p:cNvSpPr/>
          <p:nvPr/>
        </p:nvSpPr>
        <p:spPr>
          <a:xfrm>
            <a:off x="6276618" y="4098250"/>
            <a:ext cx="7563564" cy="650319"/>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Over 5000 Towers constructed. (UCC annual communications sector report 2023).</a:t>
            </a:r>
            <a:endParaRPr lang="en-US" sz="1600" dirty="0"/>
          </a:p>
        </p:txBody>
      </p:sp>
      <p:sp>
        <p:nvSpPr>
          <p:cNvPr id="8" name="Text 5"/>
          <p:cNvSpPr/>
          <p:nvPr/>
        </p:nvSpPr>
        <p:spPr>
          <a:xfrm>
            <a:off x="6276618" y="4819650"/>
            <a:ext cx="7563564" cy="650319"/>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Uganda aims for 90% broadband coverage by 2030. They also plan to increase household connectivity.</a:t>
            </a:r>
            <a:endParaRPr lang="en-US" sz="1600" dirty="0"/>
          </a:p>
        </p:txBody>
      </p:sp>
      <p:sp>
        <p:nvSpPr>
          <p:cNvPr id="9" name="Text 6"/>
          <p:cNvSpPr/>
          <p:nvPr/>
        </p:nvSpPr>
        <p:spPr>
          <a:xfrm>
            <a:off x="6276618" y="5541050"/>
            <a:ext cx="7563564" cy="325160"/>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272525"/>
                </a:solidFill>
                <a:latin typeface="Inter" pitchFamily="34" charset="0"/>
                <a:ea typeface="Inter" pitchFamily="34" charset="-122"/>
                <a:cs typeface="Inter" pitchFamily="34" charset="-120"/>
              </a:rPr>
              <a:t>UCUSAF interventions;</a:t>
            </a:r>
            <a:endParaRPr lang="en-US" sz="1600" dirty="0"/>
          </a:p>
        </p:txBody>
      </p:sp>
      <p:sp>
        <p:nvSpPr>
          <p:cNvPr id="10" name="Text 7"/>
          <p:cNvSpPr/>
          <p:nvPr/>
        </p:nvSpPr>
        <p:spPr>
          <a:xfrm>
            <a:off x="6276618" y="5937290"/>
            <a:ext cx="7563564" cy="325160"/>
          </a:xfrm>
          <a:prstGeom prst="rect">
            <a:avLst/>
          </a:prstGeom>
          <a:noFill/>
          <a:ln/>
        </p:spPr>
        <p:txBody>
          <a:bodyPr wrap="none" lIns="0" tIns="0" rIns="0" bIns="0" rtlCol="0" anchor="t"/>
          <a:lstStyle/>
          <a:p>
            <a:pPr marL="742950" lvl="1" indent="-285750">
              <a:lnSpc>
                <a:spcPts val="2550"/>
              </a:lnSpc>
              <a:buSzPct val="100000"/>
              <a:buFont typeface="Arial" panose="020B0604020202020204" pitchFamily="34" charset="0"/>
              <a:buChar char="•"/>
            </a:pPr>
            <a:r>
              <a:rPr lang="en-US" sz="1600" dirty="0">
                <a:solidFill>
                  <a:srgbClr val="272525"/>
                </a:solidFill>
                <a:latin typeface="Inter" pitchFamily="34" charset="0"/>
                <a:ea typeface="Inter" pitchFamily="34" charset="-122"/>
                <a:cs typeface="Inter" pitchFamily="34" charset="-120"/>
              </a:rPr>
              <a:t>Infrastructure subsidies for 86 sites.</a:t>
            </a:r>
            <a:endParaRPr lang="en-US" sz="1600" dirty="0"/>
          </a:p>
        </p:txBody>
      </p:sp>
      <p:sp>
        <p:nvSpPr>
          <p:cNvPr id="11" name="Text 8"/>
          <p:cNvSpPr/>
          <p:nvPr/>
        </p:nvSpPr>
        <p:spPr>
          <a:xfrm>
            <a:off x="6276618" y="6333530"/>
            <a:ext cx="7563564" cy="325160"/>
          </a:xfrm>
          <a:prstGeom prst="rect">
            <a:avLst/>
          </a:prstGeom>
          <a:noFill/>
          <a:ln/>
        </p:spPr>
        <p:txBody>
          <a:bodyPr wrap="none" lIns="0" tIns="0" rIns="0" bIns="0" rtlCol="0" anchor="t"/>
          <a:lstStyle/>
          <a:p>
            <a:pPr marL="742950" lvl="1" indent="-285750">
              <a:lnSpc>
                <a:spcPts val="2550"/>
              </a:lnSpc>
              <a:buSzPct val="100000"/>
              <a:buFont typeface="Arial" panose="020B0604020202020204" pitchFamily="34" charset="0"/>
              <a:buChar char="•"/>
            </a:pPr>
            <a:r>
              <a:rPr lang="en-US" sz="1600" dirty="0">
                <a:solidFill>
                  <a:srgbClr val="272525"/>
                </a:solidFill>
                <a:latin typeface="Inter" pitchFamily="34" charset="0"/>
                <a:ea typeface="Inter" pitchFamily="34" charset="-122"/>
                <a:cs typeface="Inter" pitchFamily="34" charset="-120"/>
              </a:rPr>
              <a:t>Over 10,000 Household smart devices.</a:t>
            </a:r>
            <a:endParaRPr lang="en-US" sz="1600" dirty="0"/>
          </a:p>
        </p:txBody>
      </p:sp>
      <p:sp>
        <p:nvSpPr>
          <p:cNvPr id="12" name="Text 9"/>
          <p:cNvSpPr/>
          <p:nvPr/>
        </p:nvSpPr>
        <p:spPr>
          <a:xfrm>
            <a:off x="6276618" y="6729770"/>
            <a:ext cx="7563564" cy="325160"/>
          </a:xfrm>
          <a:prstGeom prst="rect">
            <a:avLst/>
          </a:prstGeom>
          <a:noFill/>
          <a:ln/>
        </p:spPr>
        <p:txBody>
          <a:bodyPr wrap="none" lIns="0" tIns="0" rIns="0" bIns="0" rtlCol="0" anchor="t"/>
          <a:lstStyle/>
          <a:p>
            <a:pPr marL="742950" lvl="1" indent="-285750">
              <a:lnSpc>
                <a:spcPts val="2550"/>
              </a:lnSpc>
              <a:buSzPct val="100000"/>
              <a:buFont typeface="Arial" panose="020B0604020202020204" pitchFamily="34" charset="0"/>
              <a:buChar char="•"/>
            </a:pPr>
            <a:r>
              <a:rPr lang="en-US" sz="1600" dirty="0">
                <a:solidFill>
                  <a:srgbClr val="272525"/>
                </a:solidFill>
                <a:latin typeface="Inter" pitchFamily="34" charset="0"/>
                <a:ea typeface="Inter" pitchFamily="34" charset="-122"/>
                <a:cs typeface="Inter" pitchFamily="34" charset="-120"/>
              </a:rPr>
              <a:t>Digital Skilling for over 52,000 people.</a:t>
            </a:r>
            <a:endParaRPr lang="en-US" sz="1600" dirty="0"/>
          </a:p>
        </p:txBody>
      </p:sp>
      <p:sp>
        <p:nvSpPr>
          <p:cNvPr id="13" name="Text 10"/>
          <p:cNvSpPr/>
          <p:nvPr/>
        </p:nvSpPr>
        <p:spPr>
          <a:xfrm>
            <a:off x="6276618" y="7283529"/>
            <a:ext cx="7563564" cy="325160"/>
          </a:xfrm>
          <a:prstGeom prst="rect">
            <a:avLst/>
          </a:prstGeom>
          <a:noFill/>
          <a:ln/>
        </p:spPr>
        <p:txBody>
          <a:bodyPr wrap="none" lIns="0" tIns="0" rIns="0" bIns="0" rtlCol="0" anchor="t"/>
          <a:lstStyle/>
          <a:p>
            <a:pPr marL="0" indent="0" algn="l">
              <a:lnSpc>
                <a:spcPts val="2550"/>
              </a:lnSpc>
              <a:buNone/>
            </a:pP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23680"/>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Broadband Mapping Details</a:t>
            </a:r>
            <a:endParaRPr lang="en-US" sz="4650" dirty="0"/>
          </a:p>
        </p:txBody>
      </p:sp>
      <p:pic>
        <p:nvPicPr>
          <p:cNvPr id="4" name="Image 1" descr="preencoded.png"/>
          <p:cNvPicPr>
            <a:picLocks noChangeAspect="1"/>
          </p:cNvPicPr>
          <p:nvPr/>
        </p:nvPicPr>
        <p:blipFill>
          <a:blip r:embed="rId4"/>
          <a:stretch>
            <a:fillRect/>
          </a:stretch>
        </p:blipFill>
        <p:spPr>
          <a:xfrm>
            <a:off x="6280190" y="3652361"/>
            <a:ext cx="566976" cy="566976"/>
          </a:xfrm>
          <a:prstGeom prst="rect">
            <a:avLst/>
          </a:prstGeom>
        </p:spPr>
      </p:pic>
      <p:sp>
        <p:nvSpPr>
          <p:cNvPr id="5" name="Text 1"/>
          <p:cNvSpPr/>
          <p:nvPr/>
        </p:nvSpPr>
        <p:spPr>
          <a:xfrm>
            <a:off x="6280190" y="444615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Fiber Networks</a:t>
            </a:r>
            <a:endParaRPr lang="en-US" sz="2300" dirty="0"/>
          </a:p>
        </p:txBody>
      </p:sp>
      <p:sp>
        <p:nvSpPr>
          <p:cNvPr id="6" name="Text 2"/>
          <p:cNvSpPr/>
          <p:nvPr/>
        </p:nvSpPr>
        <p:spPr>
          <a:xfrm>
            <a:off x="6280190" y="4954310"/>
            <a:ext cx="3608070"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30,000Km of fiber have been laid including the National Backbone Infrastructure(NBI). (UCC annual communications sector report 2023).</a:t>
            </a:r>
            <a:endParaRPr lang="en-US" sz="1750" dirty="0"/>
          </a:p>
        </p:txBody>
      </p:sp>
      <p:pic>
        <p:nvPicPr>
          <p:cNvPr id="7" name="Image 2" descr="preencoded.png"/>
          <p:cNvPicPr>
            <a:picLocks noChangeAspect="1"/>
          </p:cNvPicPr>
          <p:nvPr/>
        </p:nvPicPr>
        <p:blipFill>
          <a:blip r:embed="rId5"/>
          <a:stretch>
            <a:fillRect/>
          </a:stretch>
        </p:blipFill>
        <p:spPr>
          <a:xfrm>
            <a:off x="10228421" y="3652361"/>
            <a:ext cx="566976" cy="566976"/>
          </a:xfrm>
          <a:prstGeom prst="rect">
            <a:avLst/>
          </a:prstGeom>
        </p:spPr>
      </p:pic>
      <p:sp>
        <p:nvSpPr>
          <p:cNvPr id="8" name="Text 3"/>
          <p:cNvSpPr/>
          <p:nvPr/>
        </p:nvSpPr>
        <p:spPr>
          <a:xfrm>
            <a:off x="10228421" y="444615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Mobile Coverage</a:t>
            </a:r>
            <a:endParaRPr lang="en-US" sz="2300" dirty="0"/>
          </a:p>
        </p:txBody>
      </p:sp>
      <p:sp>
        <p:nvSpPr>
          <p:cNvPr id="9" name="Text 4"/>
          <p:cNvSpPr/>
          <p:nvPr/>
        </p:nvSpPr>
        <p:spPr>
          <a:xfrm>
            <a:off x="10228421" y="4954310"/>
            <a:ext cx="3608189"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77% of the country covered by 3G and 31% by 4G. (UCC annual communications sector report 2023).</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342358" y="1396008"/>
            <a:ext cx="5089565" cy="5437465"/>
          </a:xfrm>
          <a:prstGeom prst="rect">
            <a:avLst/>
          </a:prstGeom>
        </p:spPr>
      </p:pic>
      <p:sp>
        <p:nvSpPr>
          <p:cNvPr id="4" name="Text 0"/>
          <p:cNvSpPr/>
          <p:nvPr/>
        </p:nvSpPr>
        <p:spPr>
          <a:xfrm>
            <a:off x="793790" y="809268"/>
            <a:ext cx="7233880" cy="521017"/>
          </a:xfrm>
          <a:prstGeom prst="rect">
            <a:avLst/>
          </a:prstGeom>
          <a:noFill/>
          <a:ln/>
        </p:spPr>
        <p:txBody>
          <a:bodyPr wrap="none" lIns="0" tIns="0" rIns="0" bIns="0" rtlCol="0" anchor="t"/>
          <a:lstStyle/>
          <a:p>
            <a:pPr marL="0" indent="0" algn="l">
              <a:lnSpc>
                <a:spcPts val="4100"/>
              </a:lnSpc>
              <a:buNone/>
            </a:pPr>
            <a:r>
              <a:rPr lang="en-US" sz="3250" b="1" dirty="0">
                <a:solidFill>
                  <a:srgbClr val="000000"/>
                </a:solidFill>
                <a:latin typeface="Petrona Bold" pitchFamily="34" charset="0"/>
                <a:ea typeface="Petrona Bold" pitchFamily="34" charset="-122"/>
                <a:cs typeface="Petrona Bold" pitchFamily="34" charset="-120"/>
              </a:rPr>
              <a:t>Broadband Mapping Systems - ArcGIS</a:t>
            </a:r>
            <a:endParaRPr lang="en-US" sz="3250" dirty="0"/>
          </a:p>
        </p:txBody>
      </p:sp>
      <p:sp>
        <p:nvSpPr>
          <p:cNvPr id="5" name="Shape 1"/>
          <p:cNvSpPr/>
          <p:nvPr/>
        </p:nvSpPr>
        <p:spPr>
          <a:xfrm>
            <a:off x="972383" y="1568410"/>
            <a:ext cx="22860" cy="5851803"/>
          </a:xfrm>
          <a:prstGeom prst="roundRect">
            <a:avLst>
              <a:gd name="adj" fmla="val 291721"/>
            </a:avLst>
          </a:prstGeom>
          <a:solidFill>
            <a:srgbClr val="B2D4E5"/>
          </a:solidFill>
          <a:ln/>
        </p:spPr>
        <p:txBody>
          <a:bodyPr/>
          <a:lstStyle/>
          <a:p>
            <a:endParaRPr lang="en-UG"/>
          </a:p>
        </p:txBody>
      </p:sp>
      <p:sp>
        <p:nvSpPr>
          <p:cNvPr id="6" name="Shape 2"/>
          <p:cNvSpPr/>
          <p:nvPr/>
        </p:nvSpPr>
        <p:spPr>
          <a:xfrm>
            <a:off x="1128117" y="1914168"/>
            <a:ext cx="476250" cy="22860"/>
          </a:xfrm>
          <a:prstGeom prst="roundRect">
            <a:avLst>
              <a:gd name="adj" fmla="val 291721"/>
            </a:avLst>
          </a:prstGeom>
          <a:solidFill>
            <a:srgbClr val="B2D4E5"/>
          </a:solidFill>
          <a:ln/>
        </p:spPr>
        <p:txBody>
          <a:bodyPr/>
          <a:lstStyle/>
          <a:p>
            <a:endParaRPr lang="en-UG"/>
          </a:p>
        </p:txBody>
      </p:sp>
      <p:sp>
        <p:nvSpPr>
          <p:cNvPr id="7" name="Shape 3"/>
          <p:cNvSpPr/>
          <p:nvPr/>
        </p:nvSpPr>
        <p:spPr>
          <a:xfrm>
            <a:off x="793790" y="1747004"/>
            <a:ext cx="357188" cy="357188"/>
          </a:xfrm>
          <a:prstGeom prst="roundRect">
            <a:avLst>
              <a:gd name="adj" fmla="val 18670"/>
            </a:avLst>
          </a:prstGeom>
          <a:solidFill>
            <a:srgbClr val="CCEEFF"/>
          </a:solidFill>
          <a:ln w="7620">
            <a:solidFill>
              <a:srgbClr val="B2D4E5"/>
            </a:solidFill>
            <a:prstDash val="solid"/>
          </a:ln>
        </p:spPr>
        <p:txBody>
          <a:bodyPr/>
          <a:lstStyle/>
          <a:p>
            <a:endParaRPr lang="en-UG"/>
          </a:p>
        </p:txBody>
      </p:sp>
      <p:sp>
        <p:nvSpPr>
          <p:cNvPr id="8" name="Text 4"/>
          <p:cNvSpPr/>
          <p:nvPr/>
        </p:nvSpPr>
        <p:spPr>
          <a:xfrm>
            <a:off x="847368" y="1769328"/>
            <a:ext cx="250031" cy="312539"/>
          </a:xfrm>
          <a:prstGeom prst="rect">
            <a:avLst/>
          </a:prstGeom>
          <a:noFill/>
          <a:ln/>
        </p:spPr>
        <p:txBody>
          <a:bodyPr wrap="none" lIns="0" tIns="0" rIns="0" bIns="0" rtlCol="0" anchor="t"/>
          <a:lstStyle/>
          <a:p>
            <a:pPr marL="0" indent="0" algn="ctr">
              <a:lnSpc>
                <a:spcPts val="1950"/>
              </a:lnSpc>
              <a:buNone/>
            </a:pPr>
            <a:r>
              <a:rPr lang="en-US" sz="1950" b="1" dirty="0">
                <a:solidFill>
                  <a:srgbClr val="272525"/>
                </a:solidFill>
                <a:latin typeface="Petrona Bold" pitchFamily="34" charset="0"/>
                <a:ea typeface="Petrona Bold" pitchFamily="34" charset="-122"/>
                <a:cs typeface="Petrona Bold" pitchFamily="34" charset="-120"/>
              </a:rPr>
              <a:t>1</a:t>
            </a:r>
            <a:endParaRPr lang="en-US" sz="1950" dirty="0"/>
          </a:p>
        </p:txBody>
      </p:sp>
      <p:sp>
        <p:nvSpPr>
          <p:cNvPr id="9" name="Text 5"/>
          <p:cNvSpPr/>
          <p:nvPr/>
        </p:nvSpPr>
        <p:spPr>
          <a:xfrm>
            <a:off x="1766292" y="1727121"/>
            <a:ext cx="2083951"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Tools Used</a:t>
            </a:r>
            <a:endParaRPr lang="en-US" sz="1600" dirty="0"/>
          </a:p>
        </p:txBody>
      </p:sp>
      <p:sp>
        <p:nvSpPr>
          <p:cNvPr id="10" name="Text 6"/>
          <p:cNvSpPr/>
          <p:nvPr/>
        </p:nvSpPr>
        <p:spPr>
          <a:xfrm>
            <a:off x="1766292" y="2082760"/>
            <a:ext cx="6583918" cy="254079"/>
          </a:xfrm>
          <a:prstGeom prst="rect">
            <a:avLst/>
          </a:prstGeom>
          <a:noFill/>
          <a:ln/>
        </p:spPr>
        <p:txBody>
          <a:bodyPr wrap="none" lIns="0" tIns="0" rIns="0" bIns="0" rtlCol="0" anchor="t"/>
          <a:lstStyle/>
          <a:p>
            <a:pPr marL="285750" indent="-285750" algn="l">
              <a:lnSpc>
                <a:spcPts val="2000"/>
              </a:lnSpc>
              <a:buFont typeface="Arial" panose="020B0604020202020204" pitchFamily="34" charset="0"/>
              <a:buChar char="•"/>
            </a:pPr>
            <a:r>
              <a:rPr lang="en-US" sz="1250" dirty="0">
                <a:solidFill>
                  <a:srgbClr val="272525"/>
                </a:solidFill>
                <a:latin typeface="Inter" pitchFamily="34" charset="0"/>
                <a:ea typeface="Inter" pitchFamily="34" charset="-122"/>
                <a:cs typeface="Inter" pitchFamily="34" charset="-120"/>
              </a:rPr>
              <a:t>Filemaker for operator data submission.</a:t>
            </a:r>
            <a:endParaRPr lang="en-US" sz="1250" dirty="0"/>
          </a:p>
        </p:txBody>
      </p:sp>
      <p:sp>
        <p:nvSpPr>
          <p:cNvPr id="11" name="Text 7"/>
          <p:cNvSpPr/>
          <p:nvPr/>
        </p:nvSpPr>
        <p:spPr>
          <a:xfrm>
            <a:off x="1766292" y="2432090"/>
            <a:ext cx="6583918" cy="254079"/>
          </a:xfrm>
          <a:prstGeom prst="rect">
            <a:avLst/>
          </a:prstGeom>
          <a:noFill/>
          <a:ln/>
        </p:spPr>
        <p:txBody>
          <a:bodyPr wrap="none" lIns="0" tIns="0" rIns="0" bIns="0" rtlCol="0" anchor="t"/>
          <a:lstStyle/>
          <a:p>
            <a:pPr marL="285750" indent="-285750" algn="l">
              <a:lnSpc>
                <a:spcPts val="2000"/>
              </a:lnSpc>
              <a:buFont typeface="Arial" panose="020B0604020202020204" pitchFamily="34" charset="0"/>
              <a:buChar char="•"/>
            </a:pPr>
            <a:r>
              <a:rPr lang="en-US" sz="1250" dirty="0">
                <a:solidFill>
                  <a:srgbClr val="272525"/>
                </a:solidFill>
                <a:latin typeface="Inter" pitchFamily="34" charset="0"/>
                <a:ea typeface="Inter" pitchFamily="34" charset="-122"/>
                <a:cs typeface="Inter" pitchFamily="34" charset="-120"/>
              </a:rPr>
              <a:t>ArcGIS for operator data mapping. </a:t>
            </a:r>
            <a:endParaRPr lang="en-US" sz="1250" dirty="0"/>
          </a:p>
        </p:txBody>
      </p:sp>
      <p:sp>
        <p:nvSpPr>
          <p:cNvPr id="12" name="Text 8"/>
          <p:cNvSpPr/>
          <p:nvPr/>
        </p:nvSpPr>
        <p:spPr>
          <a:xfrm>
            <a:off x="1766292" y="2781419"/>
            <a:ext cx="6583918" cy="254079"/>
          </a:xfrm>
          <a:prstGeom prst="rect">
            <a:avLst/>
          </a:prstGeom>
          <a:noFill/>
          <a:ln/>
        </p:spPr>
        <p:txBody>
          <a:bodyPr wrap="none" lIns="0" tIns="0" rIns="0" bIns="0" rtlCol="0" anchor="t"/>
          <a:lstStyle/>
          <a:p>
            <a:pPr marL="285750" indent="-285750" algn="l">
              <a:lnSpc>
                <a:spcPts val="2000"/>
              </a:lnSpc>
              <a:buFont typeface="Arial" panose="020B0604020202020204" pitchFamily="34" charset="0"/>
              <a:buChar char="•"/>
            </a:pPr>
            <a:r>
              <a:rPr lang="en-US" sz="1250" dirty="0">
                <a:solidFill>
                  <a:srgbClr val="272525"/>
                </a:solidFill>
                <a:latin typeface="Inter" pitchFamily="34" charset="0"/>
                <a:ea typeface="Inter" pitchFamily="34" charset="-122"/>
                <a:cs typeface="Inter" pitchFamily="34" charset="-120"/>
              </a:rPr>
              <a:t>Tems for monitoring QoS.</a:t>
            </a:r>
            <a:endParaRPr lang="en-US" sz="1250" dirty="0"/>
          </a:p>
        </p:txBody>
      </p:sp>
      <p:sp>
        <p:nvSpPr>
          <p:cNvPr id="13" name="Text 9"/>
          <p:cNvSpPr/>
          <p:nvPr/>
        </p:nvSpPr>
        <p:spPr>
          <a:xfrm>
            <a:off x="1766292" y="3130748"/>
            <a:ext cx="6583918" cy="254079"/>
          </a:xfrm>
          <a:prstGeom prst="rect">
            <a:avLst/>
          </a:prstGeom>
          <a:noFill/>
          <a:ln/>
        </p:spPr>
        <p:txBody>
          <a:bodyPr wrap="none" lIns="0" tIns="0" rIns="0" bIns="0" rtlCol="0" anchor="t"/>
          <a:lstStyle/>
          <a:p>
            <a:pPr marL="285750" indent="-285750" algn="l">
              <a:lnSpc>
                <a:spcPts val="2000"/>
              </a:lnSpc>
              <a:buFont typeface="Arial" panose="020B0604020202020204" pitchFamily="34" charset="0"/>
              <a:buChar char="•"/>
            </a:pPr>
            <a:r>
              <a:rPr lang="en-US" sz="1250" dirty="0">
                <a:solidFill>
                  <a:srgbClr val="272525"/>
                </a:solidFill>
                <a:latin typeface="Inter" pitchFamily="34" charset="0"/>
                <a:ea typeface="Inter" pitchFamily="34" charset="-122"/>
                <a:cs typeface="Inter" pitchFamily="34" charset="-120"/>
              </a:rPr>
              <a:t>The tools are used by various departments.</a:t>
            </a:r>
            <a:endParaRPr lang="en-US" sz="1250" dirty="0"/>
          </a:p>
        </p:txBody>
      </p:sp>
      <p:sp>
        <p:nvSpPr>
          <p:cNvPr id="14" name="Shape 10"/>
          <p:cNvSpPr/>
          <p:nvPr/>
        </p:nvSpPr>
        <p:spPr>
          <a:xfrm>
            <a:off x="1128117" y="4048006"/>
            <a:ext cx="476250" cy="22860"/>
          </a:xfrm>
          <a:prstGeom prst="roundRect">
            <a:avLst>
              <a:gd name="adj" fmla="val 291721"/>
            </a:avLst>
          </a:prstGeom>
          <a:solidFill>
            <a:srgbClr val="B2D4E5"/>
          </a:solidFill>
          <a:ln/>
        </p:spPr>
        <p:txBody>
          <a:bodyPr/>
          <a:lstStyle/>
          <a:p>
            <a:endParaRPr lang="en-UG"/>
          </a:p>
        </p:txBody>
      </p:sp>
      <p:sp>
        <p:nvSpPr>
          <p:cNvPr id="15" name="Shape 11"/>
          <p:cNvSpPr/>
          <p:nvPr/>
        </p:nvSpPr>
        <p:spPr>
          <a:xfrm>
            <a:off x="793790" y="3880842"/>
            <a:ext cx="357188" cy="357188"/>
          </a:xfrm>
          <a:prstGeom prst="roundRect">
            <a:avLst>
              <a:gd name="adj" fmla="val 18670"/>
            </a:avLst>
          </a:prstGeom>
          <a:solidFill>
            <a:srgbClr val="CCEEFF"/>
          </a:solidFill>
          <a:ln w="7620">
            <a:solidFill>
              <a:srgbClr val="B2D4E5"/>
            </a:solidFill>
            <a:prstDash val="solid"/>
          </a:ln>
        </p:spPr>
        <p:txBody>
          <a:bodyPr/>
          <a:lstStyle/>
          <a:p>
            <a:endParaRPr lang="en-UG"/>
          </a:p>
        </p:txBody>
      </p:sp>
      <p:sp>
        <p:nvSpPr>
          <p:cNvPr id="16" name="Text 12"/>
          <p:cNvSpPr/>
          <p:nvPr/>
        </p:nvSpPr>
        <p:spPr>
          <a:xfrm>
            <a:off x="847368" y="3903166"/>
            <a:ext cx="250031" cy="312539"/>
          </a:xfrm>
          <a:prstGeom prst="rect">
            <a:avLst/>
          </a:prstGeom>
          <a:noFill/>
          <a:ln/>
        </p:spPr>
        <p:txBody>
          <a:bodyPr wrap="none" lIns="0" tIns="0" rIns="0" bIns="0" rtlCol="0" anchor="t"/>
          <a:lstStyle/>
          <a:p>
            <a:pPr marL="0" indent="0" algn="ctr">
              <a:lnSpc>
                <a:spcPts val="1950"/>
              </a:lnSpc>
              <a:buNone/>
            </a:pPr>
            <a:r>
              <a:rPr lang="en-US" sz="1950" b="1" dirty="0">
                <a:solidFill>
                  <a:srgbClr val="272525"/>
                </a:solidFill>
                <a:latin typeface="Petrona Bold" pitchFamily="34" charset="0"/>
                <a:ea typeface="Petrona Bold" pitchFamily="34" charset="-122"/>
                <a:cs typeface="Petrona Bold" pitchFamily="34" charset="-120"/>
              </a:rPr>
              <a:t>2</a:t>
            </a:r>
            <a:endParaRPr lang="en-US" sz="1950" dirty="0"/>
          </a:p>
        </p:txBody>
      </p:sp>
      <p:sp>
        <p:nvSpPr>
          <p:cNvPr id="17" name="Text 13"/>
          <p:cNvSpPr/>
          <p:nvPr/>
        </p:nvSpPr>
        <p:spPr>
          <a:xfrm>
            <a:off x="1766292" y="3860959"/>
            <a:ext cx="2265878"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Data Collected Includes</a:t>
            </a:r>
            <a:endParaRPr lang="en-US" sz="1600" dirty="0"/>
          </a:p>
        </p:txBody>
      </p:sp>
      <p:sp>
        <p:nvSpPr>
          <p:cNvPr id="18" name="Text 14"/>
          <p:cNvSpPr/>
          <p:nvPr/>
        </p:nvSpPr>
        <p:spPr>
          <a:xfrm>
            <a:off x="1766292" y="4216598"/>
            <a:ext cx="6583918" cy="254079"/>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Inter" pitchFamily="34" charset="0"/>
                <a:ea typeface="Inter" pitchFamily="34" charset="-122"/>
                <a:cs typeface="Inter" pitchFamily="34" charset="-120"/>
              </a:rPr>
              <a:t>Fiber infrastructure, Mobile Coverage, Site and Cell information. </a:t>
            </a:r>
            <a:endParaRPr lang="en-US" sz="1250" dirty="0"/>
          </a:p>
        </p:txBody>
      </p:sp>
      <p:sp>
        <p:nvSpPr>
          <p:cNvPr id="19" name="Shape 15"/>
          <p:cNvSpPr/>
          <p:nvPr/>
        </p:nvSpPr>
        <p:spPr>
          <a:xfrm>
            <a:off x="1128117" y="5133856"/>
            <a:ext cx="476250" cy="22860"/>
          </a:xfrm>
          <a:prstGeom prst="roundRect">
            <a:avLst>
              <a:gd name="adj" fmla="val 291721"/>
            </a:avLst>
          </a:prstGeom>
          <a:solidFill>
            <a:srgbClr val="B2D4E5"/>
          </a:solidFill>
          <a:ln/>
        </p:spPr>
        <p:txBody>
          <a:bodyPr/>
          <a:lstStyle/>
          <a:p>
            <a:endParaRPr lang="en-UG"/>
          </a:p>
        </p:txBody>
      </p:sp>
      <p:sp>
        <p:nvSpPr>
          <p:cNvPr id="20" name="Shape 16"/>
          <p:cNvSpPr/>
          <p:nvPr/>
        </p:nvSpPr>
        <p:spPr>
          <a:xfrm>
            <a:off x="793790" y="4966692"/>
            <a:ext cx="357188" cy="357188"/>
          </a:xfrm>
          <a:prstGeom prst="roundRect">
            <a:avLst>
              <a:gd name="adj" fmla="val 18670"/>
            </a:avLst>
          </a:prstGeom>
          <a:solidFill>
            <a:srgbClr val="CCEEFF"/>
          </a:solidFill>
          <a:ln w="7620">
            <a:solidFill>
              <a:srgbClr val="B2D4E5"/>
            </a:solidFill>
            <a:prstDash val="solid"/>
          </a:ln>
        </p:spPr>
        <p:txBody>
          <a:bodyPr/>
          <a:lstStyle/>
          <a:p>
            <a:endParaRPr lang="en-UG"/>
          </a:p>
        </p:txBody>
      </p:sp>
      <p:sp>
        <p:nvSpPr>
          <p:cNvPr id="21" name="Text 17"/>
          <p:cNvSpPr/>
          <p:nvPr/>
        </p:nvSpPr>
        <p:spPr>
          <a:xfrm>
            <a:off x="847368" y="4989016"/>
            <a:ext cx="250031" cy="312539"/>
          </a:xfrm>
          <a:prstGeom prst="rect">
            <a:avLst/>
          </a:prstGeom>
          <a:noFill/>
          <a:ln/>
        </p:spPr>
        <p:txBody>
          <a:bodyPr wrap="none" lIns="0" tIns="0" rIns="0" bIns="0" rtlCol="0" anchor="t"/>
          <a:lstStyle/>
          <a:p>
            <a:pPr marL="0" indent="0" algn="ctr">
              <a:lnSpc>
                <a:spcPts val="1950"/>
              </a:lnSpc>
              <a:buNone/>
            </a:pPr>
            <a:r>
              <a:rPr lang="en-US" sz="1950" b="1" dirty="0">
                <a:solidFill>
                  <a:srgbClr val="272525"/>
                </a:solidFill>
                <a:latin typeface="Petrona Bold" pitchFamily="34" charset="0"/>
                <a:ea typeface="Petrona Bold" pitchFamily="34" charset="-122"/>
                <a:cs typeface="Petrona Bold" pitchFamily="34" charset="-120"/>
              </a:rPr>
              <a:t>3</a:t>
            </a:r>
            <a:endParaRPr lang="en-US" sz="1950" dirty="0"/>
          </a:p>
        </p:txBody>
      </p:sp>
      <p:sp>
        <p:nvSpPr>
          <p:cNvPr id="22" name="Text 18"/>
          <p:cNvSpPr/>
          <p:nvPr/>
        </p:nvSpPr>
        <p:spPr>
          <a:xfrm>
            <a:off x="1766292" y="4946809"/>
            <a:ext cx="2083951"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Accessibility</a:t>
            </a:r>
            <a:endParaRPr lang="en-US" sz="1600" dirty="0"/>
          </a:p>
        </p:txBody>
      </p:sp>
      <p:sp>
        <p:nvSpPr>
          <p:cNvPr id="23" name="Text 19"/>
          <p:cNvSpPr/>
          <p:nvPr/>
        </p:nvSpPr>
        <p:spPr>
          <a:xfrm>
            <a:off x="1766292" y="5302448"/>
            <a:ext cx="6583918"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Not fully public, but reports are available.</a:t>
            </a:r>
            <a:endParaRPr lang="en-US" sz="1250" dirty="0"/>
          </a:p>
        </p:txBody>
      </p:sp>
      <p:sp>
        <p:nvSpPr>
          <p:cNvPr id="24" name="Text 20"/>
          <p:cNvSpPr/>
          <p:nvPr/>
        </p:nvSpPr>
        <p:spPr>
          <a:xfrm>
            <a:off x="1766292" y="5612011"/>
            <a:ext cx="6583918"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Operator maps are publicly accessible on their websites.</a:t>
            </a:r>
            <a:endParaRPr lang="en-US" sz="1250" dirty="0"/>
          </a:p>
        </p:txBody>
      </p:sp>
      <p:sp>
        <p:nvSpPr>
          <p:cNvPr id="25" name="Shape 21"/>
          <p:cNvSpPr/>
          <p:nvPr/>
        </p:nvSpPr>
        <p:spPr>
          <a:xfrm>
            <a:off x="1128117" y="6529268"/>
            <a:ext cx="476250" cy="22860"/>
          </a:xfrm>
          <a:prstGeom prst="roundRect">
            <a:avLst>
              <a:gd name="adj" fmla="val 291721"/>
            </a:avLst>
          </a:prstGeom>
          <a:solidFill>
            <a:srgbClr val="B2D4E5"/>
          </a:solidFill>
          <a:ln/>
        </p:spPr>
        <p:txBody>
          <a:bodyPr/>
          <a:lstStyle/>
          <a:p>
            <a:endParaRPr lang="en-UG"/>
          </a:p>
        </p:txBody>
      </p:sp>
      <p:sp>
        <p:nvSpPr>
          <p:cNvPr id="26" name="Shape 22"/>
          <p:cNvSpPr/>
          <p:nvPr/>
        </p:nvSpPr>
        <p:spPr>
          <a:xfrm>
            <a:off x="793790" y="6362105"/>
            <a:ext cx="357188" cy="357188"/>
          </a:xfrm>
          <a:prstGeom prst="roundRect">
            <a:avLst>
              <a:gd name="adj" fmla="val 18670"/>
            </a:avLst>
          </a:prstGeom>
          <a:solidFill>
            <a:srgbClr val="CCEEFF"/>
          </a:solidFill>
          <a:ln w="7620">
            <a:solidFill>
              <a:srgbClr val="B2D4E5"/>
            </a:solidFill>
            <a:prstDash val="solid"/>
          </a:ln>
        </p:spPr>
        <p:txBody>
          <a:bodyPr/>
          <a:lstStyle/>
          <a:p>
            <a:endParaRPr lang="en-UG"/>
          </a:p>
        </p:txBody>
      </p:sp>
      <p:sp>
        <p:nvSpPr>
          <p:cNvPr id="27" name="Text 23"/>
          <p:cNvSpPr/>
          <p:nvPr/>
        </p:nvSpPr>
        <p:spPr>
          <a:xfrm>
            <a:off x="847368" y="6384429"/>
            <a:ext cx="250031" cy="312539"/>
          </a:xfrm>
          <a:prstGeom prst="rect">
            <a:avLst/>
          </a:prstGeom>
          <a:noFill/>
          <a:ln/>
        </p:spPr>
        <p:txBody>
          <a:bodyPr wrap="none" lIns="0" tIns="0" rIns="0" bIns="0" rtlCol="0" anchor="t"/>
          <a:lstStyle/>
          <a:p>
            <a:pPr marL="0" indent="0" algn="ctr">
              <a:lnSpc>
                <a:spcPts val="1950"/>
              </a:lnSpc>
              <a:buNone/>
            </a:pPr>
            <a:r>
              <a:rPr lang="en-US" sz="1950" b="1" dirty="0">
                <a:solidFill>
                  <a:srgbClr val="272525"/>
                </a:solidFill>
                <a:latin typeface="Petrona Bold" pitchFamily="34" charset="0"/>
                <a:ea typeface="Petrona Bold" pitchFamily="34" charset="-122"/>
                <a:cs typeface="Petrona Bold" pitchFamily="34" charset="-120"/>
              </a:rPr>
              <a:t>4</a:t>
            </a:r>
            <a:endParaRPr lang="en-US" sz="1950" dirty="0"/>
          </a:p>
        </p:txBody>
      </p:sp>
      <p:sp>
        <p:nvSpPr>
          <p:cNvPr id="28" name="Text 24"/>
          <p:cNvSpPr/>
          <p:nvPr/>
        </p:nvSpPr>
        <p:spPr>
          <a:xfrm>
            <a:off x="1766292" y="6342221"/>
            <a:ext cx="2083951" cy="26039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Petrona Bold" pitchFamily="34" charset="0"/>
                <a:ea typeface="Petrona Bold" pitchFamily="34" charset="-122"/>
                <a:cs typeface="Petrona Bold" pitchFamily="34" charset="-120"/>
              </a:rPr>
              <a:t>Usage</a:t>
            </a:r>
            <a:endParaRPr lang="en-US" sz="1600" dirty="0"/>
          </a:p>
        </p:txBody>
      </p:sp>
      <p:sp>
        <p:nvSpPr>
          <p:cNvPr id="29" name="Text 25"/>
          <p:cNvSpPr/>
          <p:nvPr/>
        </p:nvSpPr>
        <p:spPr>
          <a:xfrm>
            <a:off x="1766292" y="6697861"/>
            <a:ext cx="6583918"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Monitoring compliance of licensing coverage obligations.</a:t>
            </a:r>
            <a:endParaRPr lang="en-US" sz="1250" dirty="0"/>
          </a:p>
        </p:txBody>
      </p:sp>
      <p:sp>
        <p:nvSpPr>
          <p:cNvPr id="30" name="Text 26"/>
          <p:cNvSpPr/>
          <p:nvPr/>
        </p:nvSpPr>
        <p:spPr>
          <a:xfrm>
            <a:off x="1766292" y="7007423"/>
            <a:ext cx="6583918"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72525"/>
                </a:solidFill>
                <a:latin typeface="Inter" pitchFamily="34" charset="0"/>
                <a:ea typeface="Inter" pitchFamily="34" charset="-122"/>
                <a:cs typeface="Inter" pitchFamily="34" charset="-120"/>
              </a:rPr>
              <a:t>Informs critical areas for UCUSAF interventions.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427488" y="1976914"/>
            <a:ext cx="4919305" cy="4275773"/>
          </a:xfrm>
          <a:prstGeom prst="rect">
            <a:avLst/>
          </a:prstGeom>
        </p:spPr>
      </p:pic>
      <p:sp>
        <p:nvSpPr>
          <p:cNvPr id="4" name="Text 0"/>
          <p:cNvSpPr/>
          <p:nvPr/>
        </p:nvSpPr>
        <p:spPr>
          <a:xfrm>
            <a:off x="793790" y="939760"/>
            <a:ext cx="7009805"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Broadband Coverage Data</a:t>
            </a:r>
            <a:endParaRPr lang="en-US" sz="4650" dirty="0"/>
          </a:p>
        </p:txBody>
      </p:sp>
      <p:sp>
        <p:nvSpPr>
          <p:cNvPr id="5" name="Shape 1"/>
          <p:cNvSpPr/>
          <p:nvPr/>
        </p:nvSpPr>
        <p:spPr>
          <a:xfrm>
            <a:off x="793790" y="2024182"/>
            <a:ext cx="7556421" cy="2836902"/>
          </a:xfrm>
          <a:prstGeom prst="roundRect">
            <a:avLst>
              <a:gd name="adj" fmla="val 3358"/>
            </a:avLst>
          </a:prstGeom>
          <a:solidFill>
            <a:srgbClr val="CCEEFF"/>
          </a:solidFill>
          <a:ln w="7620">
            <a:solidFill>
              <a:srgbClr val="B2D4E5"/>
            </a:solidFill>
            <a:prstDash val="solid"/>
          </a:ln>
        </p:spPr>
        <p:txBody>
          <a:bodyPr/>
          <a:lstStyle/>
          <a:p>
            <a:endParaRPr lang="en-UG"/>
          </a:p>
        </p:txBody>
      </p:sp>
      <p:sp>
        <p:nvSpPr>
          <p:cNvPr id="6" name="Text 2"/>
          <p:cNvSpPr/>
          <p:nvPr/>
        </p:nvSpPr>
        <p:spPr>
          <a:xfrm>
            <a:off x="1028224" y="225861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Data Submission</a:t>
            </a:r>
            <a:endParaRPr lang="en-US" sz="2300" dirty="0"/>
          </a:p>
        </p:txBody>
      </p:sp>
      <p:sp>
        <p:nvSpPr>
          <p:cNvPr id="7" name="Text 3"/>
          <p:cNvSpPr/>
          <p:nvPr/>
        </p:nvSpPr>
        <p:spPr>
          <a:xfrm>
            <a:off x="1028224" y="2766774"/>
            <a:ext cx="7087553"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All licensees are required to submit their network information. </a:t>
            </a:r>
            <a:endParaRPr lang="en-US" sz="1750" dirty="0"/>
          </a:p>
        </p:txBody>
      </p:sp>
      <p:sp>
        <p:nvSpPr>
          <p:cNvPr id="8" name="Text 4"/>
          <p:cNvSpPr/>
          <p:nvPr/>
        </p:nvSpPr>
        <p:spPr>
          <a:xfrm>
            <a:off x="1028224" y="3265765"/>
            <a:ext cx="7087553"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Coverage and QoS on a quarterly basis.</a:t>
            </a:r>
            <a:endParaRPr lang="en-US" sz="1750" dirty="0"/>
          </a:p>
        </p:txBody>
      </p:sp>
      <p:sp>
        <p:nvSpPr>
          <p:cNvPr id="9" name="Text 5"/>
          <p:cNvSpPr/>
          <p:nvPr/>
        </p:nvSpPr>
        <p:spPr>
          <a:xfrm>
            <a:off x="1028224" y="3764756"/>
            <a:ext cx="7087553"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There are penalties for non-compliance to data submission.</a:t>
            </a:r>
            <a:endParaRPr lang="en-US" sz="1750" dirty="0"/>
          </a:p>
        </p:txBody>
      </p:sp>
      <p:sp>
        <p:nvSpPr>
          <p:cNvPr id="10" name="Text 6"/>
          <p:cNvSpPr/>
          <p:nvPr/>
        </p:nvSpPr>
        <p:spPr>
          <a:xfrm>
            <a:off x="1028224" y="4263747"/>
            <a:ext cx="7087553"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Currently no enforcement for non-compliance.</a:t>
            </a:r>
            <a:endParaRPr lang="en-US" sz="1750" dirty="0"/>
          </a:p>
        </p:txBody>
      </p:sp>
      <p:sp>
        <p:nvSpPr>
          <p:cNvPr id="11" name="Shape 7"/>
          <p:cNvSpPr/>
          <p:nvPr/>
        </p:nvSpPr>
        <p:spPr>
          <a:xfrm>
            <a:off x="793790" y="5087898"/>
            <a:ext cx="7556421" cy="2201823"/>
          </a:xfrm>
          <a:prstGeom prst="roundRect">
            <a:avLst>
              <a:gd name="adj" fmla="val 4327"/>
            </a:avLst>
          </a:prstGeom>
          <a:solidFill>
            <a:srgbClr val="CCEEFF"/>
          </a:solidFill>
          <a:ln w="7620">
            <a:solidFill>
              <a:srgbClr val="B2D4E5"/>
            </a:solidFill>
            <a:prstDash val="solid"/>
          </a:ln>
        </p:spPr>
        <p:txBody>
          <a:bodyPr/>
          <a:lstStyle/>
          <a:p>
            <a:endParaRPr lang="en-UG"/>
          </a:p>
        </p:txBody>
      </p:sp>
      <p:sp>
        <p:nvSpPr>
          <p:cNvPr id="12" name="Text 8"/>
          <p:cNvSpPr/>
          <p:nvPr/>
        </p:nvSpPr>
        <p:spPr>
          <a:xfrm>
            <a:off x="1028224" y="5322332"/>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Publications</a:t>
            </a:r>
            <a:endParaRPr lang="en-US" sz="2300" dirty="0"/>
          </a:p>
        </p:txBody>
      </p:sp>
      <p:sp>
        <p:nvSpPr>
          <p:cNvPr id="13" name="Text 9"/>
          <p:cNvSpPr/>
          <p:nvPr/>
        </p:nvSpPr>
        <p:spPr>
          <a:xfrm>
            <a:off x="1028224" y="5830491"/>
            <a:ext cx="7087553" cy="725805"/>
          </a:xfrm>
          <a:prstGeom prst="rect">
            <a:avLst/>
          </a:prstGeom>
          <a:noFill/>
          <a:ln/>
        </p:spPr>
        <p:txBody>
          <a:bodyPr wrap="squar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Coverage statistics published in market performance reports. (Not verified independently).</a:t>
            </a:r>
            <a:endParaRPr lang="en-US" sz="1750" dirty="0"/>
          </a:p>
        </p:txBody>
      </p:sp>
      <p:sp>
        <p:nvSpPr>
          <p:cNvPr id="14" name="Text 10"/>
          <p:cNvSpPr/>
          <p:nvPr/>
        </p:nvSpPr>
        <p:spPr>
          <a:xfrm>
            <a:off x="1028224" y="6692384"/>
            <a:ext cx="7087553"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1750" dirty="0">
                <a:solidFill>
                  <a:srgbClr val="272525"/>
                </a:solidFill>
                <a:latin typeface="Inter" pitchFamily="34" charset="0"/>
                <a:ea typeface="Inter" pitchFamily="34" charset="-122"/>
                <a:cs typeface="Inter" pitchFamily="34" charset="-120"/>
              </a:rPr>
              <a:t>QoS performance monitored independently and published.</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27841"/>
            <a:ext cx="5954197"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Challenges</a:t>
            </a:r>
            <a:endParaRPr lang="en-US" sz="4650" dirty="0"/>
          </a:p>
        </p:txBody>
      </p:sp>
      <p:sp>
        <p:nvSpPr>
          <p:cNvPr id="4" name="Text 1"/>
          <p:cNvSpPr/>
          <p:nvPr/>
        </p:nvSpPr>
        <p:spPr>
          <a:xfrm>
            <a:off x="793790" y="381226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Data is submitted in different unsupported formats.</a:t>
            </a:r>
            <a:endParaRPr lang="en-US" sz="1750" dirty="0"/>
          </a:p>
        </p:txBody>
      </p:sp>
      <p:sp>
        <p:nvSpPr>
          <p:cNvPr id="5" name="Text 2"/>
          <p:cNvSpPr/>
          <p:nvPr/>
        </p:nvSpPr>
        <p:spPr>
          <a:xfrm>
            <a:off x="793790" y="425446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Limited capacity to verify submitted data.</a:t>
            </a:r>
            <a:endParaRPr lang="en-US" sz="1750" dirty="0"/>
          </a:p>
        </p:txBody>
      </p:sp>
      <p:sp>
        <p:nvSpPr>
          <p:cNvPr id="6" name="Text 3"/>
          <p:cNvSpPr/>
          <p:nvPr/>
        </p:nvSpPr>
        <p:spPr>
          <a:xfrm>
            <a:off x="793790" y="469665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Capacity building needed in map analysis tools.</a:t>
            </a:r>
            <a:endParaRPr lang="en-US" sz="1750" dirty="0"/>
          </a:p>
        </p:txBody>
      </p:sp>
      <p:sp>
        <p:nvSpPr>
          <p:cNvPr id="7" name="Text 4"/>
          <p:cNvSpPr/>
          <p:nvPr/>
        </p:nvSpPr>
        <p:spPr>
          <a:xfrm>
            <a:off x="793790" y="513885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Limited access to administrative geospatial data.</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TotalTime>
  <Words>703</Words>
  <Application>Microsoft Macintosh PowerPoint</Application>
  <PresentationFormat>Custom</PresentationFormat>
  <Paragraphs>110</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Wingdings</vt:lpstr>
      <vt:lpstr>Inter</vt:lpstr>
      <vt:lpstr>Petrona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Timothy Kibuuka</cp:lastModifiedBy>
  <cp:revision>6</cp:revision>
  <dcterms:created xsi:type="dcterms:W3CDTF">2025-03-18T19:18:14Z</dcterms:created>
  <dcterms:modified xsi:type="dcterms:W3CDTF">2025-03-20T19:21:37Z</dcterms:modified>
</cp:coreProperties>
</file>