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84" r:id="rId5"/>
    <p:sldId id="304" r:id="rId6"/>
    <p:sldId id="275" r:id="rId7"/>
    <p:sldId id="312" r:id="rId8"/>
    <p:sldId id="313" r:id="rId9"/>
    <p:sldId id="314" r:id="rId10"/>
    <p:sldId id="305" r:id="rId11"/>
    <p:sldId id="315" r:id="rId12"/>
    <p:sldId id="316" r:id="rId13"/>
    <p:sldId id="317" r:id="rId14"/>
    <p:sldId id="306" r:id="rId15"/>
    <p:sldId id="318" r:id="rId16"/>
    <p:sldId id="310" r:id="rId17"/>
    <p:sldId id="308" r:id="rId18"/>
    <p:sldId id="311" r:id="rId19"/>
    <p:sldId id="300" r:id="rId20"/>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8"/>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3632-8533-3D06-E80A-2BFA0B8CB8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0C68AFA0-9C33-C793-3A32-20002D4EA3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0B43B427-6345-B54C-083E-F56FBF92215E}"/>
              </a:ext>
            </a:extLst>
          </p:cNvPr>
          <p:cNvSpPr>
            <a:spLocks noGrp="1"/>
          </p:cNvSpPr>
          <p:nvPr>
            <p:ph type="dt" sz="half" idx="10"/>
          </p:nvPr>
        </p:nvSpPr>
        <p:spPr/>
        <p:txBody>
          <a:bodyPr/>
          <a:lstStyle/>
          <a:p>
            <a:fld id="{C483EA3F-71E4-9B47-9A60-8356E44FFAE7}" type="datetimeFigureOut">
              <a:rPr lang="en-IT" smtClean="0"/>
              <a:t>03/20/2025</a:t>
            </a:fld>
            <a:endParaRPr lang="en-IT"/>
          </a:p>
        </p:txBody>
      </p:sp>
      <p:sp>
        <p:nvSpPr>
          <p:cNvPr id="5" name="Footer Placeholder 4">
            <a:extLst>
              <a:ext uri="{FF2B5EF4-FFF2-40B4-BE49-F238E27FC236}">
                <a16:creationId xmlns:a16="http://schemas.microsoft.com/office/drawing/2014/main" id="{0152FCBD-3BB4-8B66-0B30-8B9330EB5012}"/>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A8A27283-4A1F-D220-6B78-25AAD148F360}"/>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32017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4EEE-1E84-0B7C-B547-8145BBEB1C1E}"/>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C4EB4260-534E-111D-A6F5-6EF011A7C3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671022F5-35E8-2F34-BE0B-2AA951B9CC23}"/>
              </a:ext>
            </a:extLst>
          </p:cNvPr>
          <p:cNvSpPr>
            <a:spLocks noGrp="1"/>
          </p:cNvSpPr>
          <p:nvPr>
            <p:ph type="dt" sz="half" idx="10"/>
          </p:nvPr>
        </p:nvSpPr>
        <p:spPr/>
        <p:txBody>
          <a:bodyPr/>
          <a:lstStyle/>
          <a:p>
            <a:fld id="{C483EA3F-71E4-9B47-9A60-8356E44FFAE7}" type="datetimeFigureOut">
              <a:rPr lang="en-IT" smtClean="0"/>
              <a:t>03/20/2025</a:t>
            </a:fld>
            <a:endParaRPr lang="en-IT"/>
          </a:p>
        </p:txBody>
      </p:sp>
      <p:sp>
        <p:nvSpPr>
          <p:cNvPr id="5" name="Footer Placeholder 4">
            <a:extLst>
              <a:ext uri="{FF2B5EF4-FFF2-40B4-BE49-F238E27FC236}">
                <a16:creationId xmlns:a16="http://schemas.microsoft.com/office/drawing/2014/main" id="{265DBB64-B51B-C4F2-55EA-DDE11F84588E}"/>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341248C9-5A86-474E-E4D0-285D34C637BE}"/>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993564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F4D1C-5705-E502-FA11-EFA706DA65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B02AEA1A-3314-15F5-CEC9-8F4B8B7C15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76325BCA-3E8D-9B85-5141-2207CDEB33BC}"/>
              </a:ext>
            </a:extLst>
          </p:cNvPr>
          <p:cNvSpPr>
            <a:spLocks noGrp="1"/>
          </p:cNvSpPr>
          <p:nvPr>
            <p:ph type="dt" sz="half" idx="10"/>
          </p:nvPr>
        </p:nvSpPr>
        <p:spPr/>
        <p:txBody>
          <a:bodyPr/>
          <a:lstStyle/>
          <a:p>
            <a:fld id="{C483EA3F-71E4-9B47-9A60-8356E44FFAE7}" type="datetimeFigureOut">
              <a:rPr lang="en-IT" smtClean="0"/>
              <a:t>03/20/2025</a:t>
            </a:fld>
            <a:endParaRPr lang="en-IT"/>
          </a:p>
        </p:txBody>
      </p:sp>
      <p:sp>
        <p:nvSpPr>
          <p:cNvPr id="5" name="Footer Placeholder 4">
            <a:extLst>
              <a:ext uri="{FF2B5EF4-FFF2-40B4-BE49-F238E27FC236}">
                <a16:creationId xmlns:a16="http://schemas.microsoft.com/office/drawing/2014/main" id="{072055C3-BE9D-9416-49F3-092F312B24CD}"/>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F6BA709C-B0BE-EC15-9548-B91811DCA7CE}"/>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44335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986D-A2CA-ECCA-0CD0-B33E3F438FB8}"/>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085622F6-CD28-BF3C-63C3-4F8F5F5324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B1B8356C-A047-1966-0EE1-F124FA6CBDCE}"/>
              </a:ext>
            </a:extLst>
          </p:cNvPr>
          <p:cNvSpPr>
            <a:spLocks noGrp="1"/>
          </p:cNvSpPr>
          <p:nvPr>
            <p:ph type="dt" sz="half" idx="10"/>
          </p:nvPr>
        </p:nvSpPr>
        <p:spPr/>
        <p:txBody>
          <a:bodyPr/>
          <a:lstStyle/>
          <a:p>
            <a:fld id="{C483EA3F-71E4-9B47-9A60-8356E44FFAE7}" type="datetimeFigureOut">
              <a:rPr lang="en-IT" smtClean="0"/>
              <a:t>03/20/2025</a:t>
            </a:fld>
            <a:endParaRPr lang="en-IT"/>
          </a:p>
        </p:txBody>
      </p:sp>
      <p:sp>
        <p:nvSpPr>
          <p:cNvPr id="5" name="Footer Placeholder 4">
            <a:extLst>
              <a:ext uri="{FF2B5EF4-FFF2-40B4-BE49-F238E27FC236}">
                <a16:creationId xmlns:a16="http://schemas.microsoft.com/office/drawing/2014/main" id="{2582D875-0300-906B-4CE8-47F6CEE99F29}"/>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68EBCBF-4B8C-1E74-00CB-B9FA221C7606}"/>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70116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1387-6AB4-F10F-7920-DFCA62F9D70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6AF49B54-6175-5EB3-57D9-A02815123D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749DF9-D6F0-F129-FFD9-22C9F6E84840}"/>
              </a:ext>
            </a:extLst>
          </p:cNvPr>
          <p:cNvSpPr>
            <a:spLocks noGrp="1"/>
          </p:cNvSpPr>
          <p:nvPr>
            <p:ph type="dt" sz="half" idx="10"/>
          </p:nvPr>
        </p:nvSpPr>
        <p:spPr/>
        <p:txBody>
          <a:bodyPr/>
          <a:lstStyle/>
          <a:p>
            <a:fld id="{C483EA3F-71E4-9B47-9A60-8356E44FFAE7}" type="datetimeFigureOut">
              <a:rPr lang="en-IT" smtClean="0"/>
              <a:t>03/20/2025</a:t>
            </a:fld>
            <a:endParaRPr lang="en-IT"/>
          </a:p>
        </p:txBody>
      </p:sp>
      <p:sp>
        <p:nvSpPr>
          <p:cNvPr id="5" name="Footer Placeholder 4">
            <a:extLst>
              <a:ext uri="{FF2B5EF4-FFF2-40B4-BE49-F238E27FC236}">
                <a16:creationId xmlns:a16="http://schemas.microsoft.com/office/drawing/2014/main" id="{332EA22F-36C7-B046-9310-EBBCC69FAC2A}"/>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078DAC86-FD7F-4E9B-9E0F-A0F4EA28D07B}"/>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422117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2991-58A3-49CE-F2E6-D5C29B65D393}"/>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4561599A-ECC1-5A50-EFF5-58163CD915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A1261987-6228-7383-9B73-204B29586E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EDE216B6-ECBE-7E86-8512-8CCDBC4B8C42}"/>
              </a:ext>
            </a:extLst>
          </p:cNvPr>
          <p:cNvSpPr>
            <a:spLocks noGrp="1"/>
          </p:cNvSpPr>
          <p:nvPr>
            <p:ph type="dt" sz="half" idx="10"/>
          </p:nvPr>
        </p:nvSpPr>
        <p:spPr/>
        <p:txBody>
          <a:bodyPr/>
          <a:lstStyle/>
          <a:p>
            <a:fld id="{C483EA3F-71E4-9B47-9A60-8356E44FFAE7}" type="datetimeFigureOut">
              <a:rPr lang="en-IT" smtClean="0"/>
              <a:t>03/20/2025</a:t>
            </a:fld>
            <a:endParaRPr lang="en-IT"/>
          </a:p>
        </p:txBody>
      </p:sp>
      <p:sp>
        <p:nvSpPr>
          <p:cNvPr id="6" name="Footer Placeholder 5">
            <a:extLst>
              <a:ext uri="{FF2B5EF4-FFF2-40B4-BE49-F238E27FC236}">
                <a16:creationId xmlns:a16="http://schemas.microsoft.com/office/drawing/2014/main" id="{AC3172AE-FD9E-9931-96B2-4CAC3E26A3D6}"/>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59AA6A61-900A-D9C4-0401-EE42D050F690}"/>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49820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7568-FCCB-EEDA-5A7F-1EADF1762B72}"/>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9C747F8A-7162-6AB7-A038-C39B1FFFE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7D11A61-E6C6-6132-392E-1F2C32412FE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D9A7BA75-A227-7301-7E14-29D8433AE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050787-D2B4-B5D0-4F4C-45D347EB4B1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E921A4CB-CA6E-3076-D883-F4FBF9F41FE3}"/>
              </a:ext>
            </a:extLst>
          </p:cNvPr>
          <p:cNvSpPr>
            <a:spLocks noGrp="1"/>
          </p:cNvSpPr>
          <p:nvPr>
            <p:ph type="dt" sz="half" idx="10"/>
          </p:nvPr>
        </p:nvSpPr>
        <p:spPr/>
        <p:txBody>
          <a:bodyPr/>
          <a:lstStyle/>
          <a:p>
            <a:fld id="{C483EA3F-71E4-9B47-9A60-8356E44FFAE7}" type="datetimeFigureOut">
              <a:rPr lang="en-IT" smtClean="0"/>
              <a:t>03/20/2025</a:t>
            </a:fld>
            <a:endParaRPr lang="en-IT"/>
          </a:p>
        </p:txBody>
      </p:sp>
      <p:sp>
        <p:nvSpPr>
          <p:cNvPr id="8" name="Footer Placeholder 7">
            <a:extLst>
              <a:ext uri="{FF2B5EF4-FFF2-40B4-BE49-F238E27FC236}">
                <a16:creationId xmlns:a16="http://schemas.microsoft.com/office/drawing/2014/main" id="{FDBC12AA-A713-AB10-CFA8-063FD5DAE98A}"/>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80FFD3DA-A4E8-070E-BACB-A40CF94A02C1}"/>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45852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4AED-2E44-9B3A-4652-F91975698B55}"/>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86AAEF9D-A41D-3F3E-0A9F-6814BE6F9C25}"/>
              </a:ext>
            </a:extLst>
          </p:cNvPr>
          <p:cNvSpPr>
            <a:spLocks noGrp="1"/>
          </p:cNvSpPr>
          <p:nvPr>
            <p:ph type="dt" sz="half" idx="10"/>
          </p:nvPr>
        </p:nvSpPr>
        <p:spPr/>
        <p:txBody>
          <a:bodyPr/>
          <a:lstStyle/>
          <a:p>
            <a:fld id="{C483EA3F-71E4-9B47-9A60-8356E44FFAE7}" type="datetimeFigureOut">
              <a:rPr lang="en-IT" smtClean="0"/>
              <a:t>03/20/2025</a:t>
            </a:fld>
            <a:endParaRPr lang="en-IT"/>
          </a:p>
        </p:txBody>
      </p:sp>
      <p:sp>
        <p:nvSpPr>
          <p:cNvPr id="4" name="Footer Placeholder 3">
            <a:extLst>
              <a:ext uri="{FF2B5EF4-FFF2-40B4-BE49-F238E27FC236}">
                <a16:creationId xmlns:a16="http://schemas.microsoft.com/office/drawing/2014/main" id="{A5C196B5-29D6-69B6-B344-9F31F35F7A0C}"/>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2B18B648-410F-82C1-CF0C-4E70F964B8C4}"/>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57322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A77127-B9A1-F28A-9E8F-D08BD2D6FB6F}"/>
              </a:ext>
            </a:extLst>
          </p:cNvPr>
          <p:cNvSpPr>
            <a:spLocks noGrp="1"/>
          </p:cNvSpPr>
          <p:nvPr>
            <p:ph type="dt" sz="half" idx="10"/>
          </p:nvPr>
        </p:nvSpPr>
        <p:spPr/>
        <p:txBody>
          <a:bodyPr/>
          <a:lstStyle/>
          <a:p>
            <a:fld id="{C483EA3F-71E4-9B47-9A60-8356E44FFAE7}" type="datetimeFigureOut">
              <a:rPr lang="en-IT" smtClean="0"/>
              <a:t>03/20/2025</a:t>
            </a:fld>
            <a:endParaRPr lang="en-IT"/>
          </a:p>
        </p:txBody>
      </p:sp>
      <p:sp>
        <p:nvSpPr>
          <p:cNvPr id="3" name="Footer Placeholder 2">
            <a:extLst>
              <a:ext uri="{FF2B5EF4-FFF2-40B4-BE49-F238E27FC236}">
                <a16:creationId xmlns:a16="http://schemas.microsoft.com/office/drawing/2014/main" id="{50106B4C-D04B-AD27-BA16-259115ACA362}"/>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54ACEB96-4CF9-5157-4903-4DD99FF4B62D}"/>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71818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0B25-ADD4-4618-195B-E9097C8C56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FD3966D4-5269-1B5A-8551-196574217D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070639C1-EBFF-5958-41F1-AFEBCB5E9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B16D21-25E2-FF22-EF7E-BA090E129337}"/>
              </a:ext>
            </a:extLst>
          </p:cNvPr>
          <p:cNvSpPr>
            <a:spLocks noGrp="1"/>
          </p:cNvSpPr>
          <p:nvPr>
            <p:ph type="dt" sz="half" idx="10"/>
          </p:nvPr>
        </p:nvSpPr>
        <p:spPr/>
        <p:txBody>
          <a:bodyPr/>
          <a:lstStyle/>
          <a:p>
            <a:fld id="{C483EA3F-71E4-9B47-9A60-8356E44FFAE7}" type="datetimeFigureOut">
              <a:rPr lang="en-IT" smtClean="0"/>
              <a:t>03/20/2025</a:t>
            </a:fld>
            <a:endParaRPr lang="en-IT"/>
          </a:p>
        </p:txBody>
      </p:sp>
      <p:sp>
        <p:nvSpPr>
          <p:cNvPr id="6" name="Footer Placeholder 5">
            <a:extLst>
              <a:ext uri="{FF2B5EF4-FFF2-40B4-BE49-F238E27FC236}">
                <a16:creationId xmlns:a16="http://schemas.microsoft.com/office/drawing/2014/main" id="{1144D390-828E-CB47-CA34-EFB84A018971}"/>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01C31A3E-18A0-38B7-7F42-4EA2892FED53}"/>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14301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0A51-CB96-2D5E-5B42-6FCDBE04EF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5A2A4F51-A8E9-3E61-B539-81CD155E02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B0DD8979-6F92-BB1D-A526-DD4686DB6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D319EE-42C1-1098-3D7E-BDD28B53BDE7}"/>
              </a:ext>
            </a:extLst>
          </p:cNvPr>
          <p:cNvSpPr>
            <a:spLocks noGrp="1"/>
          </p:cNvSpPr>
          <p:nvPr>
            <p:ph type="dt" sz="half" idx="10"/>
          </p:nvPr>
        </p:nvSpPr>
        <p:spPr/>
        <p:txBody>
          <a:bodyPr/>
          <a:lstStyle/>
          <a:p>
            <a:fld id="{C483EA3F-71E4-9B47-9A60-8356E44FFAE7}" type="datetimeFigureOut">
              <a:rPr lang="en-IT" smtClean="0"/>
              <a:t>03/20/2025</a:t>
            </a:fld>
            <a:endParaRPr lang="en-IT"/>
          </a:p>
        </p:txBody>
      </p:sp>
      <p:sp>
        <p:nvSpPr>
          <p:cNvPr id="6" name="Footer Placeholder 5">
            <a:extLst>
              <a:ext uri="{FF2B5EF4-FFF2-40B4-BE49-F238E27FC236}">
                <a16:creationId xmlns:a16="http://schemas.microsoft.com/office/drawing/2014/main" id="{622EE156-6851-1B44-F0A8-A6656BA9CF93}"/>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EA5B1D7B-DABF-2B9C-3BA1-41DEDFC6A070}"/>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34409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1660E4-6A8F-D1D7-75B2-F9AD33E1C3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F5AC4E52-7201-9B82-1AAE-C8C0E1371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5E7B3EFB-E2F0-7582-10E4-72D2C5657E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83EA3F-71E4-9B47-9A60-8356E44FFAE7}" type="datetimeFigureOut">
              <a:rPr lang="en-IT" smtClean="0"/>
              <a:t>03/20/2025</a:t>
            </a:fld>
            <a:endParaRPr lang="en-IT"/>
          </a:p>
        </p:txBody>
      </p:sp>
      <p:sp>
        <p:nvSpPr>
          <p:cNvPr id="5" name="Footer Placeholder 4">
            <a:extLst>
              <a:ext uri="{FF2B5EF4-FFF2-40B4-BE49-F238E27FC236}">
                <a16:creationId xmlns:a16="http://schemas.microsoft.com/office/drawing/2014/main" id="{0F8FA1AF-7A99-8D4E-EA3D-4656098F2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840C8914-5F4E-71E7-EA83-034D279AA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DA2E96-DFDD-ED42-9083-514679DCC81E}" type="slidenum">
              <a:rPr lang="en-IT" smtClean="0"/>
              <a:t>‹#›</a:t>
            </a:fld>
            <a:endParaRPr lang="en-IT"/>
          </a:p>
        </p:txBody>
      </p:sp>
    </p:spTree>
    <p:extLst>
      <p:ext uri="{BB962C8B-B14F-4D97-AF65-F5344CB8AC3E}">
        <p14:creationId xmlns:p14="http://schemas.microsoft.com/office/powerpoint/2010/main" val="139965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DB0691-174D-2463-A62A-2437CA581338}"/>
              </a:ext>
            </a:extLst>
          </p:cNvPr>
          <p:cNvGrpSpPr/>
          <p:nvPr/>
        </p:nvGrpSpPr>
        <p:grpSpPr>
          <a:xfrm>
            <a:off x="3051582" y="2578435"/>
            <a:ext cx="6376740" cy="930165"/>
            <a:chOff x="2980831" y="4369965"/>
            <a:chExt cx="5956664" cy="930165"/>
          </a:xfrm>
        </p:grpSpPr>
        <p:sp>
          <p:nvSpPr>
            <p:cNvPr id="9" name="Title 1">
              <a:extLst>
                <a:ext uri="{FF2B5EF4-FFF2-40B4-BE49-F238E27FC236}">
                  <a16:creationId xmlns:a16="http://schemas.microsoft.com/office/drawing/2014/main" id="{288DC883-517D-A8E1-784D-F84BB846ECF6}"/>
                </a:ext>
              </a:extLst>
            </p:cNvPr>
            <p:cNvSpPr txBox="1">
              <a:spLocks/>
            </p:cNvSpPr>
            <p:nvPr/>
          </p:nvSpPr>
          <p:spPr>
            <a:xfrm>
              <a:off x="4652275" y="4369965"/>
              <a:ext cx="4285220" cy="9271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200000"/>
                </a:lnSpc>
              </a:pPr>
              <a:r>
                <a:rPr lang="it-IT" sz="4400" b="1">
                  <a:solidFill>
                    <a:srgbClr val="009DD8"/>
                  </a:solidFill>
                  <a:latin typeface="Avenir Book" panose="02000503020000020003" pitchFamily="2" charset="0"/>
                  <a:ea typeface="DengXian" panose="02010600030101010101" pitchFamily="2" charset="-122"/>
                  <a:cs typeface="Times New Roman" panose="02020603050405020304" pitchFamily="18" charset="0"/>
                </a:rPr>
                <a:t>Africa-BB-Maps</a:t>
              </a:r>
              <a:endParaRPr lang="en-IT" sz="4400" b="1">
                <a:solidFill>
                  <a:srgbClr val="009DD8"/>
                </a:solidFill>
                <a:latin typeface="Avenir Book" panose="02000503020000020003" pitchFamily="2" charset="0"/>
              </a:endParaRPr>
            </a:p>
          </p:txBody>
        </p:sp>
        <p:pic>
          <p:nvPicPr>
            <p:cNvPr id="10" name="Picture 9" descr="A close-up of a logo&#10;&#10;Description automatically generated">
              <a:extLst>
                <a:ext uri="{FF2B5EF4-FFF2-40B4-BE49-F238E27FC236}">
                  <a16:creationId xmlns:a16="http://schemas.microsoft.com/office/drawing/2014/main" id="{9FCC3F11-005F-2E0E-F011-F0A0A86CDA19}"/>
                </a:ext>
              </a:extLst>
            </p:cNvPr>
            <p:cNvPicPr>
              <a:picLocks noChangeAspect="1"/>
            </p:cNvPicPr>
            <p:nvPr/>
          </p:nvPicPr>
          <p:blipFill rotWithShape="1">
            <a:blip r:embed="rId2"/>
            <a:srcRect r="49609"/>
            <a:stretch/>
          </p:blipFill>
          <p:spPr>
            <a:xfrm>
              <a:off x="2980831" y="4369965"/>
              <a:ext cx="1793364" cy="930165"/>
            </a:xfrm>
            <a:prstGeom prst="rect">
              <a:avLst/>
            </a:prstGeom>
          </p:spPr>
        </p:pic>
      </p:grpSp>
      <p:sp>
        <p:nvSpPr>
          <p:cNvPr id="3" name="Title 1">
            <a:extLst>
              <a:ext uri="{FF2B5EF4-FFF2-40B4-BE49-F238E27FC236}">
                <a16:creationId xmlns:a16="http://schemas.microsoft.com/office/drawing/2014/main" id="{B7E0A837-8D9D-EFFA-D86C-581FEE55EA08}"/>
              </a:ext>
            </a:extLst>
          </p:cNvPr>
          <p:cNvSpPr txBox="1">
            <a:spLocks/>
          </p:cNvSpPr>
          <p:nvPr/>
        </p:nvSpPr>
        <p:spPr>
          <a:xfrm>
            <a:off x="2508" y="3425787"/>
            <a:ext cx="12338346" cy="9221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009DD8"/>
                </a:solidFill>
                <a:latin typeface="Avenir Book"/>
                <a:cs typeface="Calibri"/>
              </a:rPr>
              <a:t>Questionnaire Report / Template case study</a:t>
            </a:r>
            <a:endParaRPr lang="en-US" sz="4000" dirty="0"/>
          </a:p>
        </p:txBody>
      </p:sp>
      <p:sp>
        <p:nvSpPr>
          <p:cNvPr id="5" name="Title 1">
            <a:extLst>
              <a:ext uri="{FF2B5EF4-FFF2-40B4-BE49-F238E27FC236}">
                <a16:creationId xmlns:a16="http://schemas.microsoft.com/office/drawing/2014/main" id="{329F8EA6-586C-2E77-F4CC-D5A248315468}"/>
              </a:ext>
            </a:extLst>
          </p:cNvPr>
          <p:cNvSpPr txBox="1">
            <a:spLocks/>
          </p:cNvSpPr>
          <p:nvPr/>
        </p:nvSpPr>
        <p:spPr>
          <a:xfrm>
            <a:off x="70892" y="3884940"/>
            <a:ext cx="12338346" cy="9221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a:solidFill>
                  <a:srgbClr val="009DD8"/>
                </a:solidFill>
                <a:latin typeface="Avenir Book"/>
                <a:cs typeface="Calibri"/>
              </a:rPr>
              <a:t>26-27 March, Abidjan, Cote d'Ivoire</a:t>
            </a:r>
            <a:endParaRPr lang="en-US"/>
          </a:p>
        </p:txBody>
      </p:sp>
    </p:spTree>
    <p:extLst>
      <p:ext uri="{BB962C8B-B14F-4D97-AF65-F5344CB8AC3E}">
        <p14:creationId xmlns:p14="http://schemas.microsoft.com/office/powerpoint/2010/main" val="112570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F7128-630A-14C1-CBA3-41772962A3B3}"/>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D7F4F143-44AC-B1B2-89C7-F3F0D4BE7B49}"/>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622CE763-0AB0-6207-088F-8457B6C4B808}"/>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EEE01259-A1F5-C599-3608-A589A33E9C89}"/>
              </a:ext>
            </a:extLst>
          </p:cNvPr>
          <p:cNvSpPr>
            <a:spLocks noGrp="1"/>
          </p:cNvSpPr>
          <p:nvPr>
            <p:ph type="title"/>
          </p:nvPr>
        </p:nvSpPr>
        <p:spPr>
          <a:xfrm>
            <a:off x="838200" y="255859"/>
            <a:ext cx="10515600" cy="1325563"/>
          </a:xfrm>
        </p:spPr>
        <p:txBody>
          <a:bodyPr>
            <a:normAutofit/>
          </a:bodyPr>
          <a:lstStyle/>
          <a:p>
            <a:r>
              <a:rPr lang="en-US" sz="6000" b="1" dirty="0">
                <a:solidFill>
                  <a:srgbClr val="009DD8"/>
                </a:solidFill>
                <a:latin typeface="Avenir Book"/>
                <a:cs typeface="Calibri"/>
              </a:rPr>
              <a:t>GIGA – Sample Maps/Statistics</a:t>
            </a:r>
            <a:endParaRPr lang="en-GB" sz="6000" b="1" dirty="0">
              <a:solidFill>
                <a:srgbClr val="009DD8"/>
              </a:solidFill>
              <a:latin typeface="Avenir Book"/>
              <a:cs typeface="Calibri"/>
            </a:endParaRPr>
          </a:p>
        </p:txBody>
      </p:sp>
      <p:pic>
        <p:nvPicPr>
          <p:cNvPr id="3" name="Picture 2">
            <a:extLst>
              <a:ext uri="{FF2B5EF4-FFF2-40B4-BE49-F238E27FC236}">
                <a16:creationId xmlns:a16="http://schemas.microsoft.com/office/drawing/2014/main" id="{E6F67899-B39C-F6F9-F092-5E11D05A8B3C}"/>
              </a:ext>
            </a:extLst>
          </p:cNvPr>
          <p:cNvPicPr>
            <a:picLocks noChangeAspect="1"/>
          </p:cNvPicPr>
          <p:nvPr/>
        </p:nvPicPr>
        <p:blipFill>
          <a:blip r:embed="rId3"/>
          <a:stretch>
            <a:fillRect/>
          </a:stretch>
        </p:blipFill>
        <p:spPr>
          <a:xfrm>
            <a:off x="838200" y="1275630"/>
            <a:ext cx="10524132" cy="4816257"/>
          </a:xfrm>
          <a:prstGeom prst="rect">
            <a:avLst/>
          </a:prstGeom>
        </p:spPr>
      </p:pic>
    </p:spTree>
    <p:extLst>
      <p:ext uri="{BB962C8B-B14F-4D97-AF65-F5344CB8AC3E}">
        <p14:creationId xmlns:p14="http://schemas.microsoft.com/office/powerpoint/2010/main" val="27436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658DA-6060-ECA3-AA3A-BCE779EA2B2D}"/>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89503725-B321-09CC-676C-F7FA8C07CB6A}"/>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767F197F-5459-29F8-7E07-5D1E53C3FB56}"/>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C27FF5D6-34EC-CD6D-D6B5-18110AA09927}"/>
              </a:ext>
            </a:extLst>
          </p:cNvPr>
          <p:cNvSpPr>
            <a:spLocks noGrp="1"/>
          </p:cNvSpPr>
          <p:nvPr>
            <p:ph type="title"/>
          </p:nvPr>
        </p:nvSpPr>
        <p:spPr>
          <a:xfrm>
            <a:off x="838200" y="255859"/>
            <a:ext cx="10515600" cy="1325563"/>
          </a:xfrm>
        </p:spPr>
        <p:txBody>
          <a:bodyPr>
            <a:normAutofit fontScale="90000"/>
          </a:bodyPr>
          <a:lstStyle/>
          <a:p>
            <a:r>
              <a:rPr lang="en-US" sz="6000" b="1" dirty="0">
                <a:solidFill>
                  <a:srgbClr val="009DD8"/>
                </a:solidFill>
                <a:latin typeface="Avenir Book"/>
                <a:cs typeface="Calibri"/>
              </a:rPr>
              <a:t>Broadband/Internet penetration and expansion</a:t>
            </a:r>
            <a:endParaRPr lang="en-GB" sz="6000" b="1" dirty="0">
              <a:solidFill>
                <a:srgbClr val="009DD8"/>
              </a:solidFill>
              <a:latin typeface="Avenir Book"/>
              <a:cs typeface="Calibri"/>
            </a:endParaRPr>
          </a:p>
        </p:txBody>
      </p:sp>
      <p:sp>
        <p:nvSpPr>
          <p:cNvPr id="2" name="TextBox 1">
            <a:extLst>
              <a:ext uri="{FF2B5EF4-FFF2-40B4-BE49-F238E27FC236}">
                <a16:creationId xmlns:a16="http://schemas.microsoft.com/office/drawing/2014/main" id="{5B12569B-6252-2420-435F-C608B3C34448}"/>
              </a:ext>
            </a:extLst>
          </p:cNvPr>
          <p:cNvSpPr txBox="1"/>
          <p:nvPr/>
        </p:nvSpPr>
        <p:spPr>
          <a:xfrm>
            <a:off x="1381125" y="1625279"/>
            <a:ext cx="7832026" cy="646331"/>
          </a:xfrm>
          <a:prstGeom prst="rect">
            <a:avLst/>
          </a:prstGeom>
          <a:noFill/>
        </p:spPr>
        <p:txBody>
          <a:bodyPr wrap="square" rtlCol="0">
            <a:spAutoFit/>
          </a:bodyPr>
          <a:lstStyle/>
          <a:p>
            <a:r>
              <a:rPr lang="en-US" dirty="0"/>
              <a:t>POSTAL &amp; TELECOMMUNICATIONS SECTOR ABRIDGED PERFORMANCE REPORT THIRD QUARTER 2024</a:t>
            </a:r>
            <a:endParaRPr lang="en-GB" dirty="0"/>
          </a:p>
        </p:txBody>
      </p:sp>
      <p:pic>
        <p:nvPicPr>
          <p:cNvPr id="4" name="Picture 3">
            <a:extLst>
              <a:ext uri="{FF2B5EF4-FFF2-40B4-BE49-F238E27FC236}">
                <a16:creationId xmlns:a16="http://schemas.microsoft.com/office/drawing/2014/main" id="{8E9E4343-9932-6A53-F2BA-97FD8E0062D4}"/>
              </a:ext>
            </a:extLst>
          </p:cNvPr>
          <p:cNvPicPr>
            <a:picLocks noChangeAspect="1"/>
          </p:cNvPicPr>
          <p:nvPr/>
        </p:nvPicPr>
        <p:blipFill>
          <a:blip r:embed="rId3"/>
          <a:stretch>
            <a:fillRect/>
          </a:stretch>
        </p:blipFill>
        <p:spPr>
          <a:xfrm>
            <a:off x="1473200" y="2373078"/>
            <a:ext cx="6925733" cy="2629128"/>
          </a:xfrm>
          <a:prstGeom prst="rect">
            <a:avLst/>
          </a:prstGeom>
        </p:spPr>
      </p:pic>
    </p:spTree>
    <p:extLst>
      <p:ext uri="{BB962C8B-B14F-4D97-AF65-F5344CB8AC3E}">
        <p14:creationId xmlns:p14="http://schemas.microsoft.com/office/powerpoint/2010/main" val="100920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ED681-FDCE-0A95-E6BD-2EAF9E55D240}"/>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A66C59AE-2167-6455-2BB1-0FB241BA13D7}"/>
              </a:ext>
            </a:extLst>
          </p:cNvPr>
          <p:cNvPicPr>
            <a:picLocks noChangeAspect="1"/>
          </p:cNvPicPr>
          <p:nvPr/>
        </p:nvPicPr>
        <p:blipFill>
          <a:blip r:embed="rId2"/>
          <a:stretch>
            <a:fillRect/>
          </a:stretch>
        </p:blipFill>
        <p:spPr>
          <a:xfrm>
            <a:off x="9220200" y="6231467"/>
            <a:ext cx="2971800" cy="483217"/>
          </a:xfrm>
          <a:prstGeom prst="rect">
            <a:avLst/>
          </a:prstGeom>
        </p:spPr>
      </p:pic>
      <p:sp>
        <p:nvSpPr>
          <p:cNvPr id="5" name="TextBox 4">
            <a:extLst>
              <a:ext uri="{FF2B5EF4-FFF2-40B4-BE49-F238E27FC236}">
                <a16:creationId xmlns:a16="http://schemas.microsoft.com/office/drawing/2014/main" id="{9B926CF0-7937-7984-326B-CB94047151B0}"/>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FF42D855-9938-6C0B-4C97-1C4D8D89880F}"/>
              </a:ext>
            </a:extLst>
          </p:cNvPr>
          <p:cNvSpPr>
            <a:spLocks noGrp="1"/>
          </p:cNvSpPr>
          <p:nvPr>
            <p:ph type="title"/>
          </p:nvPr>
        </p:nvSpPr>
        <p:spPr>
          <a:xfrm>
            <a:off x="838200" y="255859"/>
            <a:ext cx="10515600" cy="1325563"/>
          </a:xfrm>
        </p:spPr>
        <p:txBody>
          <a:bodyPr>
            <a:normAutofit fontScale="90000"/>
          </a:bodyPr>
          <a:lstStyle/>
          <a:p>
            <a:r>
              <a:rPr lang="en-US" sz="6000" b="1" dirty="0">
                <a:solidFill>
                  <a:srgbClr val="009DD8"/>
                </a:solidFill>
                <a:latin typeface="Avenir Book"/>
                <a:cs typeface="Calibri"/>
              </a:rPr>
              <a:t>Broadband/Internet penetration and expansion/Targets</a:t>
            </a:r>
            <a:endParaRPr lang="en-GB" sz="6000" b="1" dirty="0">
              <a:solidFill>
                <a:srgbClr val="009DD8"/>
              </a:solidFill>
              <a:latin typeface="Avenir Book"/>
              <a:cs typeface="Calibri"/>
            </a:endParaRPr>
          </a:p>
        </p:txBody>
      </p:sp>
      <p:pic>
        <p:nvPicPr>
          <p:cNvPr id="7" name="Picture 6">
            <a:extLst>
              <a:ext uri="{FF2B5EF4-FFF2-40B4-BE49-F238E27FC236}">
                <a16:creationId xmlns:a16="http://schemas.microsoft.com/office/drawing/2014/main" id="{A4D8B1C5-82EF-86A5-9D73-7106949FF1A9}"/>
              </a:ext>
            </a:extLst>
          </p:cNvPr>
          <p:cNvPicPr>
            <a:picLocks noChangeAspect="1"/>
          </p:cNvPicPr>
          <p:nvPr/>
        </p:nvPicPr>
        <p:blipFill>
          <a:blip r:embed="rId3"/>
          <a:stretch>
            <a:fillRect/>
          </a:stretch>
        </p:blipFill>
        <p:spPr>
          <a:xfrm>
            <a:off x="281436" y="1637622"/>
            <a:ext cx="5814564" cy="4475933"/>
          </a:xfrm>
          <a:prstGeom prst="rect">
            <a:avLst/>
          </a:prstGeom>
        </p:spPr>
      </p:pic>
      <p:pic>
        <p:nvPicPr>
          <p:cNvPr id="9" name="Picture 8">
            <a:extLst>
              <a:ext uri="{FF2B5EF4-FFF2-40B4-BE49-F238E27FC236}">
                <a16:creationId xmlns:a16="http://schemas.microsoft.com/office/drawing/2014/main" id="{EAE9DFB3-5EB0-8AD4-CC73-E9AB32F18DDA}"/>
              </a:ext>
            </a:extLst>
          </p:cNvPr>
          <p:cNvPicPr>
            <a:picLocks noChangeAspect="1"/>
          </p:cNvPicPr>
          <p:nvPr/>
        </p:nvPicPr>
        <p:blipFill>
          <a:blip r:embed="rId4"/>
          <a:stretch>
            <a:fillRect/>
          </a:stretch>
        </p:blipFill>
        <p:spPr>
          <a:xfrm>
            <a:off x="6277084" y="1615954"/>
            <a:ext cx="5753599" cy="4475933"/>
          </a:xfrm>
          <a:prstGeom prst="rect">
            <a:avLst/>
          </a:prstGeom>
        </p:spPr>
      </p:pic>
      <p:sp>
        <p:nvSpPr>
          <p:cNvPr id="11" name="TextBox 10">
            <a:extLst>
              <a:ext uri="{FF2B5EF4-FFF2-40B4-BE49-F238E27FC236}">
                <a16:creationId xmlns:a16="http://schemas.microsoft.com/office/drawing/2014/main" id="{FD27255D-D80A-80D8-9B4E-AF8CAC76685B}"/>
              </a:ext>
            </a:extLst>
          </p:cNvPr>
          <p:cNvSpPr txBox="1"/>
          <p:nvPr/>
        </p:nvSpPr>
        <p:spPr>
          <a:xfrm>
            <a:off x="355600" y="6231467"/>
            <a:ext cx="7704667" cy="430887"/>
          </a:xfrm>
          <a:prstGeom prst="rect">
            <a:avLst/>
          </a:prstGeom>
          <a:noFill/>
        </p:spPr>
        <p:txBody>
          <a:bodyPr wrap="square" rtlCol="0">
            <a:spAutoFit/>
          </a:bodyPr>
          <a:lstStyle/>
          <a:p>
            <a:r>
              <a:rPr lang="en-US" sz="2200" b="1" dirty="0">
                <a:solidFill>
                  <a:srgbClr val="CC9900"/>
                </a:solidFill>
              </a:rPr>
              <a:t>Targets  According to Zimbabwe National Broadband Plan</a:t>
            </a:r>
          </a:p>
        </p:txBody>
      </p:sp>
    </p:spTree>
    <p:extLst>
      <p:ext uri="{BB962C8B-B14F-4D97-AF65-F5344CB8AC3E}">
        <p14:creationId xmlns:p14="http://schemas.microsoft.com/office/powerpoint/2010/main" val="54006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F2FFB-FE6F-A323-42D8-DCE5DF8999A4}"/>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60BB11E2-0EF7-8C5B-D852-0306BD7F5600}"/>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2BB624C3-D5B4-8EA4-29E1-C999791040C3}"/>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BA8CA993-6CD8-2804-0A82-769A64EEF3B4}"/>
              </a:ext>
            </a:extLst>
          </p:cNvPr>
          <p:cNvSpPr>
            <a:spLocks noGrp="1"/>
          </p:cNvSpPr>
          <p:nvPr>
            <p:ph type="title"/>
          </p:nvPr>
        </p:nvSpPr>
        <p:spPr>
          <a:xfrm>
            <a:off x="838200" y="-45234"/>
            <a:ext cx="10515600" cy="1325563"/>
          </a:xfrm>
        </p:spPr>
        <p:txBody>
          <a:bodyPr>
            <a:normAutofit/>
          </a:bodyPr>
          <a:lstStyle/>
          <a:p>
            <a:r>
              <a:rPr lang="en-US" sz="6000" b="1" dirty="0">
                <a:solidFill>
                  <a:srgbClr val="009DD8"/>
                </a:solidFill>
                <a:latin typeface="Avenir Book"/>
                <a:cs typeface="Calibri"/>
              </a:rPr>
              <a:t>Broadband Mapping</a:t>
            </a:r>
            <a:endParaRPr lang="en-GB" sz="6000" b="1" dirty="0">
              <a:solidFill>
                <a:srgbClr val="009DD8"/>
              </a:solidFill>
              <a:latin typeface="Avenir Book"/>
              <a:cs typeface="Calibri"/>
            </a:endParaRPr>
          </a:p>
        </p:txBody>
      </p:sp>
      <p:sp>
        <p:nvSpPr>
          <p:cNvPr id="2" name="TextBox 1">
            <a:extLst>
              <a:ext uri="{FF2B5EF4-FFF2-40B4-BE49-F238E27FC236}">
                <a16:creationId xmlns:a16="http://schemas.microsoft.com/office/drawing/2014/main" id="{9344A047-1955-58ED-68DC-B2C9B8368A4C}"/>
              </a:ext>
            </a:extLst>
          </p:cNvPr>
          <p:cNvSpPr txBox="1"/>
          <p:nvPr/>
        </p:nvSpPr>
        <p:spPr>
          <a:xfrm>
            <a:off x="618066" y="969321"/>
            <a:ext cx="10989733" cy="2585323"/>
          </a:xfrm>
          <a:prstGeom prst="rect">
            <a:avLst/>
          </a:prstGeom>
          <a:noFill/>
        </p:spPr>
        <p:txBody>
          <a:bodyPr wrap="square" rtlCol="0">
            <a:spAutoFit/>
          </a:bodyPr>
          <a:lstStyle/>
          <a:p>
            <a:pPr marL="285750" indent="-285750">
              <a:buFont typeface="Arial" panose="020B0604020202020204" pitchFamily="34" charset="0"/>
              <a:buChar char="•"/>
            </a:pPr>
            <a:r>
              <a:rPr lang="en-US" dirty="0"/>
              <a:t>POTRAZ collects infrastructure information on Fiber and wireless technologies using templates. Using Quarterly reports other relevant information is collected such as number  of customers connected, growth, consumer statistics etc.  Some consumer statistics are done through surveys as required. Quality of Service information is collected by an Automated QoS  Monitoring System</a:t>
            </a:r>
          </a:p>
          <a:p>
            <a:endParaRPr lang="en-US" dirty="0"/>
          </a:p>
          <a:p>
            <a:pPr marL="285750" indent="-285750">
              <a:buFont typeface="Arial" panose="020B0604020202020204" pitchFamily="34" charset="0"/>
              <a:buChar char="•"/>
            </a:pPr>
            <a:r>
              <a:rPr lang="en-US" dirty="0"/>
              <a:t>Potraz Send out a template with requirements for operators to fill in and return on or before set deadline. The example below is from the LTE network Infrastructure information template</a:t>
            </a:r>
          </a:p>
          <a:p>
            <a:endParaRPr lang="en-US" dirty="0"/>
          </a:p>
          <a:p>
            <a:pPr marL="285750" indent="-285750">
              <a:buFont typeface="Arial" panose="020B0604020202020204" pitchFamily="34" charset="0"/>
              <a:buChar char="•"/>
            </a:pPr>
            <a:r>
              <a:rPr lang="en-US" dirty="0"/>
              <a:t>Currently other sectors are not involved in the broadband mapping process</a:t>
            </a:r>
            <a:endParaRPr lang="en-GB" dirty="0"/>
          </a:p>
        </p:txBody>
      </p:sp>
      <p:pic>
        <p:nvPicPr>
          <p:cNvPr id="4" name="Picture 3">
            <a:extLst>
              <a:ext uri="{FF2B5EF4-FFF2-40B4-BE49-F238E27FC236}">
                <a16:creationId xmlns:a16="http://schemas.microsoft.com/office/drawing/2014/main" id="{49809AFE-CB26-FB71-8E01-DF1BA5699149}"/>
              </a:ext>
            </a:extLst>
          </p:cNvPr>
          <p:cNvPicPr>
            <a:picLocks noChangeAspect="1"/>
          </p:cNvPicPr>
          <p:nvPr/>
        </p:nvPicPr>
        <p:blipFill>
          <a:blip r:embed="rId3"/>
          <a:stretch>
            <a:fillRect/>
          </a:stretch>
        </p:blipFill>
        <p:spPr>
          <a:xfrm>
            <a:off x="1379888" y="3585393"/>
            <a:ext cx="8230313" cy="967824"/>
          </a:xfrm>
          <a:prstGeom prst="rect">
            <a:avLst/>
          </a:prstGeom>
        </p:spPr>
      </p:pic>
      <p:pic>
        <p:nvPicPr>
          <p:cNvPr id="8" name="Picture 7">
            <a:extLst>
              <a:ext uri="{FF2B5EF4-FFF2-40B4-BE49-F238E27FC236}">
                <a16:creationId xmlns:a16="http://schemas.microsoft.com/office/drawing/2014/main" id="{81448B46-4E68-6FC2-47C2-42A7A14E9AC1}"/>
              </a:ext>
            </a:extLst>
          </p:cNvPr>
          <p:cNvPicPr>
            <a:picLocks noChangeAspect="1"/>
          </p:cNvPicPr>
          <p:nvPr/>
        </p:nvPicPr>
        <p:blipFill>
          <a:blip r:embed="rId4"/>
          <a:stretch>
            <a:fillRect/>
          </a:stretch>
        </p:blipFill>
        <p:spPr>
          <a:xfrm>
            <a:off x="1379888" y="4681613"/>
            <a:ext cx="8230313" cy="967824"/>
          </a:xfrm>
          <a:prstGeom prst="rect">
            <a:avLst/>
          </a:prstGeom>
        </p:spPr>
      </p:pic>
      <p:pic>
        <p:nvPicPr>
          <p:cNvPr id="10" name="Picture 9">
            <a:extLst>
              <a:ext uri="{FF2B5EF4-FFF2-40B4-BE49-F238E27FC236}">
                <a16:creationId xmlns:a16="http://schemas.microsoft.com/office/drawing/2014/main" id="{98093A45-F526-A099-E0DA-8374F5C319FE}"/>
              </a:ext>
            </a:extLst>
          </p:cNvPr>
          <p:cNvPicPr>
            <a:picLocks noChangeAspect="1"/>
          </p:cNvPicPr>
          <p:nvPr/>
        </p:nvPicPr>
        <p:blipFill>
          <a:blip r:embed="rId5"/>
          <a:stretch>
            <a:fillRect/>
          </a:stretch>
        </p:blipFill>
        <p:spPr>
          <a:xfrm>
            <a:off x="1420725" y="5821838"/>
            <a:ext cx="7087214" cy="998307"/>
          </a:xfrm>
          <a:prstGeom prst="rect">
            <a:avLst/>
          </a:prstGeom>
        </p:spPr>
      </p:pic>
    </p:spTree>
    <p:extLst>
      <p:ext uri="{BB962C8B-B14F-4D97-AF65-F5344CB8AC3E}">
        <p14:creationId xmlns:p14="http://schemas.microsoft.com/office/powerpoint/2010/main" val="303472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32DA4-98BD-07A9-571F-DA265C76D55E}"/>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00C2B567-DBA8-7E4B-6AA8-90140EFFD2F9}"/>
              </a:ext>
            </a:extLst>
          </p:cNvPr>
          <p:cNvPicPr>
            <a:picLocks noChangeAspect="1"/>
          </p:cNvPicPr>
          <p:nvPr/>
        </p:nvPicPr>
        <p:blipFill>
          <a:blip r:embed="rId2"/>
          <a:stretch>
            <a:fillRect/>
          </a:stretch>
        </p:blipFill>
        <p:spPr>
          <a:xfrm>
            <a:off x="9153884" y="6413621"/>
            <a:ext cx="3113988" cy="622797"/>
          </a:xfrm>
          <a:prstGeom prst="rect">
            <a:avLst/>
          </a:prstGeom>
        </p:spPr>
      </p:pic>
      <p:sp>
        <p:nvSpPr>
          <p:cNvPr id="5" name="TextBox 4">
            <a:extLst>
              <a:ext uri="{FF2B5EF4-FFF2-40B4-BE49-F238E27FC236}">
                <a16:creationId xmlns:a16="http://schemas.microsoft.com/office/drawing/2014/main" id="{E4AA50BC-8C6C-5501-CDE8-6D6AEA76FAF1}"/>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F3685C00-94D1-F383-8CEA-CE8362834A61}"/>
              </a:ext>
            </a:extLst>
          </p:cNvPr>
          <p:cNvSpPr>
            <a:spLocks noGrp="1"/>
          </p:cNvSpPr>
          <p:nvPr>
            <p:ph type="title"/>
          </p:nvPr>
        </p:nvSpPr>
        <p:spPr>
          <a:xfrm>
            <a:off x="838200" y="255859"/>
            <a:ext cx="10515600" cy="1325563"/>
          </a:xfrm>
        </p:spPr>
        <p:txBody>
          <a:bodyPr>
            <a:normAutofit/>
          </a:bodyPr>
          <a:lstStyle/>
          <a:p>
            <a:r>
              <a:rPr lang="en-US" sz="6000" b="1" dirty="0">
                <a:solidFill>
                  <a:srgbClr val="009DD8"/>
                </a:solidFill>
                <a:latin typeface="Avenir Book"/>
                <a:cs typeface="Calibri"/>
              </a:rPr>
              <a:t>Broadband Mapping Systems</a:t>
            </a:r>
            <a:endParaRPr lang="en-GB" sz="6000" b="1" dirty="0">
              <a:solidFill>
                <a:srgbClr val="009DD8"/>
              </a:solidFill>
              <a:latin typeface="Avenir Book"/>
              <a:cs typeface="Calibri"/>
            </a:endParaRPr>
          </a:p>
        </p:txBody>
      </p:sp>
      <p:sp>
        <p:nvSpPr>
          <p:cNvPr id="2" name="TextBox 1">
            <a:extLst>
              <a:ext uri="{FF2B5EF4-FFF2-40B4-BE49-F238E27FC236}">
                <a16:creationId xmlns:a16="http://schemas.microsoft.com/office/drawing/2014/main" id="{29AF1D51-5F6A-248C-246A-8A653AD1636A}"/>
              </a:ext>
            </a:extLst>
          </p:cNvPr>
          <p:cNvSpPr txBox="1"/>
          <p:nvPr/>
        </p:nvSpPr>
        <p:spPr>
          <a:xfrm>
            <a:off x="719668" y="1223844"/>
            <a:ext cx="11074400" cy="5909310"/>
          </a:xfrm>
          <a:prstGeom prst="rect">
            <a:avLst/>
          </a:prstGeom>
          <a:noFill/>
        </p:spPr>
        <p:txBody>
          <a:bodyPr wrap="square" rtlCol="0">
            <a:spAutoFit/>
          </a:bodyPr>
          <a:lstStyle/>
          <a:p>
            <a:r>
              <a:rPr lang="en-US" dirty="0"/>
              <a:t>Broadband mapping systems are not currently available to the public. We  however expect the GIGA project output to go public once ongoing discussions are concluded between ITU and POTRAZ</a:t>
            </a:r>
          </a:p>
          <a:p>
            <a:endParaRPr lang="en-US" dirty="0"/>
          </a:p>
          <a:p>
            <a:r>
              <a:rPr lang="en-US" b="1" dirty="0"/>
              <a:t>Internal broadband Maps are produced form data collected and used for:</a:t>
            </a:r>
          </a:p>
          <a:p>
            <a:pPr marL="285750" indent="-285750">
              <a:buFontTx/>
              <a:buChar char="-"/>
            </a:pPr>
            <a:r>
              <a:rPr lang="en-US" dirty="0"/>
              <a:t>Evaluation of network roll out targets set in the operator’s license</a:t>
            </a:r>
          </a:p>
          <a:p>
            <a:pPr marL="285750" indent="-285750">
              <a:buFontTx/>
              <a:buChar char="-"/>
            </a:pPr>
            <a:r>
              <a:rPr lang="en-US" dirty="0"/>
              <a:t>Provide network coverage statistics on government request</a:t>
            </a:r>
          </a:p>
          <a:p>
            <a:pPr marL="285750" indent="-285750">
              <a:buFontTx/>
              <a:buChar char="-"/>
            </a:pPr>
            <a:r>
              <a:rPr lang="en-US" dirty="0"/>
              <a:t>Provide parent Ministry with extend of coverage per technology </a:t>
            </a:r>
          </a:p>
          <a:p>
            <a:pPr marL="285750" indent="-285750">
              <a:buFontTx/>
              <a:buChar char="-"/>
            </a:pPr>
            <a:r>
              <a:rPr lang="en-US" dirty="0"/>
              <a:t>Internal use to assess efficient utilization of spectrum and other resources</a:t>
            </a:r>
          </a:p>
          <a:p>
            <a:pPr marL="285750" indent="-285750">
              <a:buFontTx/>
              <a:buChar char="-"/>
            </a:pPr>
            <a:r>
              <a:rPr lang="en-US" dirty="0"/>
              <a:t>USF projects to facilitate rural coverage and location of connectivity points</a:t>
            </a:r>
          </a:p>
          <a:p>
            <a:pPr marL="285750" indent="-285750">
              <a:buFontTx/>
              <a:buChar char="-"/>
            </a:pPr>
            <a:r>
              <a:rPr lang="en-US" dirty="0"/>
              <a:t>As a measure to agree with operators on expanse of their network</a:t>
            </a:r>
          </a:p>
          <a:p>
            <a:pPr marL="285750" indent="-285750">
              <a:buFontTx/>
              <a:buChar char="-"/>
            </a:pPr>
            <a:r>
              <a:rPr lang="en-US" dirty="0"/>
              <a:t>Assist in determining technology to provide broadband to need areas</a:t>
            </a:r>
          </a:p>
          <a:p>
            <a:endParaRPr lang="en-US" dirty="0"/>
          </a:p>
          <a:p>
            <a:r>
              <a:rPr lang="en-US" b="1" dirty="0"/>
              <a:t>The technical service department manages the mapping portfolio and following challenges arise</a:t>
            </a:r>
            <a:r>
              <a:rPr lang="en-US" dirty="0"/>
              <a:t>:</a:t>
            </a:r>
          </a:p>
          <a:p>
            <a:pPr marL="285750" indent="-285750">
              <a:buFontTx/>
              <a:buChar char="-"/>
            </a:pPr>
            <a:r>
              <a:rPr lang="en-US" dirty="0"/>
              <a:t>Quality of information received from operators despite orientation</a:t>
            </a:r>
          </a:p>
          <a:p>
            <a:pPr marL="285750" indent="-285750">
              <a:buFontTx/>
              <a:buChar char="-"/>
            </a:pPr>
            <a:r>
              <a:rPr lang="en-US" dirty="0"/>
              <a:t>Expertise to effectively analyze collected information for national  economic benefit</a:t>
            </a:r>
          </a:p>
          <a:p>
            <a:pPr marL="285750" indent="-285750">
              <a:buFontTx/>
              <a:buChar char="-"/>
            </a:pPr>
            <a:r>
              <a:rPr lang="en-US" dirty="0"/>
              <a:t>Absence of peer review mechanism</a:t>
            </a:r>
          </a:p>
          <a:p>
            <a:pPr marL="285750" indent="-285750">
              <a:buFontTx/>
              <a:buChar char="-"/>
            </a:pPr>
            <a:r>
              <a:rPr lang="en-US" dirty="0"/>
              <a:t>Inadequate tools and expertise to produce high quality work</a:t>
            </a:r>
          </a:p>
          <a:p>
            <a:pPr marL="285750" indent="-285750">
              <a:buFontTx/>
              <a:buChar char="-"/>
            </a:pPr>
            <a:r>
              <a:rPr lang="en-US" dirty="0"/>
              <a:t>Inadequate collaboration with all stakeholders</a:t>
            </a:r>
          </a:p>
          <a:p>
            <a:pPr marL="285750" indent="-285750">
              <a:buFontTx/>
              <a:buChar char="-"/>
            </a:pPr>
            <a:r>
              <a:rPr lang="en-US" dirty="0"/>
              <a:t>Absence of legislation  allowing public access to the mapping output for national benefit</a:t>
            </a:r>
          </a:p>
          <a:p>
            <a:pPr marL="285750" indent="-285750">
              <a:buFontTx/>
              <a:buChar char="-"/>
            </a:pPr>
            <a:endParaRPr lang="en-US" dirty="0"/>
          </a:p>
          <a:p>
            <a:endParaRPr lang="en-GB" dirty="0"/>
          </a:p>
        </p:txBody>
      </p:sp>
    </p:spTree>
    <p:extLst>
      <p:ext uri="{BB962C8B-B14F-4D97-AF65-F5344CB8AC3E}">
        <p14:creationId xmlns:p14="http://schemas.microsoft.com/office/powerpoint/2010/main" val="180809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8E974-9477-9A01-D368-245E25FE4709}"/>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5A2BCEFD-5723-F0C1-4864-9BDC2FB722D5}"/>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5800EBCF-5A12-B063-7498-C6D5BD5E3B2D}"/>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9F7ADA1E-91AB-4E69-4B19-9F9E8690EC36}"/>
              </a:ext>
            </a:extLst>
          </p:cNvPr>
          <p:cNvSpPr>
            <a:spLocks noGrp="1"/>
          </p:cNvSpPr>
          <p:nvPr>
            <p:ph type="title"/>
          </p:nvPr>
        </p:nvSpPr>
        <p:spPr>
          <a:xfrm>
            <a:off x="838200" y="255859"/>
            <a:ext cx="10515600" cy="1325563"/>
          </a:xfrm>
        </p:spPr>
        <p:txBody>
          <a:bodyPr>
            <a:normAutofit/>
          </a:bodyPr>
          <a:lstStyle/>
          <a:p>
            <a:r>
              <a:rPr lang="en-US" sz="6000" b="1" dirty="0">
                <a:solidFill>
                  <a:srgbClr val="009DD8"/>
                </a:solidFill>
                <a:latin typeface="Avenir Book"/>
                <a:cs typeface="Calibri"/>
              </a:rPr>
              <a:t>Broadband coverage</a:t>
            </a:r>
            <a:endParaRPr lang="en-GB" sz="6000" b="1" dirty="0">
              <a:solidFill>
                <a:srgbClr val="009DD8"/>
              </a:solidFill>
              <a:latin typeface="Avenir Book"/>
              <a:cs typeface="Calibri"/>
            </a:endParaRPr>
          </a:p>
        </p:txBody>
      </p:sp>
      <p:sp>
        <p:nvSpPr>
          <p:cNvPr id="2" name="TextBox 1">
            <a:extLst>
              <a:ext uri="{FF2B5EF4-FFF2-40B4-BE49-F238E27FC236}">
                <a16:creationId xmlns:a16="http://schemas.microsoft.com/office/drawing/2014/main" id="{666CC4A6-4C30-88E0-8A35-ABD4129075F5}"/>
              </a:ext>
            </a:extLst>
          </p:cNvPr>
          <p:cNvSpPr txBox="1"/>
          <p:nvPr/>
        </p:nvSpPr>
        <p:spPr>
          <a:xfrm>
            <a:off x="609600" y="1581422"/>
            <a:ext cx="10896600" cy="489364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Operators are required to submit biannual Regulatory Reports as well as any other data that may be requested by the Regulator from time to time. </a:t>
            </a:r>
          </a:p>
          <a:p>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Operators are also required to comply with Quality of Service Regulations (Statutory Instrument 42 of 2016 and Statutory instrument 154 of 2024). The Regulations provide for penalization of Operators that fail to meet set KPI thresholds.</a:t>
            </a:r>
          </a:p>
          <a:p>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Coverage data is currently not being published for public consultation, however, the Authority is in the final stages of the deployment of a Mobile Application that will provide consumers with information on network coverage data as well as Quality of Service delivered in various districts and provinces of the country</a:t>
            </a:r>
          </a:p>
        </p:txBody>
      </p:sp>
    </p:spTree>
    <p:extLst>
      <p:ext uri="{BB962C8B-B14F-4D97-AF65-F5344CB8AC3E}">
        <p14:creationId xmlns:p14="http://schemas.microsoft.com/office/powerpoint/2010/main" val="1674485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83C6420B-D4D3-09C6-6C44-068837B87C2A}"/>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itle 1">
            <a:extLst>
              <a:ext uri="{FF2B5EF4-FFF2-40B4-BE49-F238E27FC236}">
                <a16:creationId xmlns:a16="http://schemas.microsoft.com/office/drawing/2014/main" id="{1BC617CE-6977-B452-51DC-9B9D3B14AB49}"/>
              </a:ext>
            </a:extLst>
          </p:cNvPr>
          <p:cNvSpPr txBox="1">
            <a:spLocks/>
          </p:cNvSpPr>
          <p:nvPr/>
        </p:nvSpPr>
        <p:spPr>
          <a:xfrm>
            <a:off x="433456" y="2972464"/>
            <a:ext cx="11325087" cy="91307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rgbClr val="009DD8"/>
                </a:solidFill>
              </a:rPr>
              <a:t>Q&amp;As</a:t>
            </a:r>
            <a:endParaRPr lang="en-GB" sz="1600">
              <a:solidFill>
                <a:srgbClr val="009DD8"/>
              </a:solidFill>
            </a:endParaRPr>
          </a:p>
        </p:txBody>
      </p:sp>
    </p:spTree>
    <p:extLst>
      <p:ext uri="{BB962C8B-B14F-4D97-AF65-F5344CB8AC3E}">
        <p14:creationId xmlns:p14="http://schemas.microsoft.com/office/powerpoint/2010/main" val="15087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13605-FCC2-94F0-4C8D-8C46763EE55F}"/>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D1D37E01-3BF7-A476-5DFB-4207E980BC57}"/>
              </a:ext>
            </a:extLst>
          </p:cNvPr>
          <p:cNvGrpSpPr/>
          <p:nvPr/>
        </p:nvGrpSpPr>
        <p:grpSpPr>
          <a:xfrm>
            <a:off x="3051582" y="2578435"/>
            <a:ext cx="6376740" cy="930165"/>
            <a:chOff x="2980831" y="4369965"/>
            <a:chExt cx="5956664" cy="930165"/>
          </a:xfrm>
        </p:grpSpPr>
        <p:sp>
          <p:nvSpPr>
            <p:cNvPr id="9" name="Title 1">
              <a:extLst>
                <a:ext uri="{FF2B5EF4-FFF2-40B4-BE49-F238E27FC236}">
                  <a16:creationId xmlns:a16="http://schemas.microsoft.com/office/drawing/2014/main" id="{662F1307-97BE-41A2-76D8-052A5723B891}"/>
                </a:ext>
              </a:extLst>
            </p:cNvPr>
            <p:cNvSpPr txBox="1">
              <a:spLocks/>
            </p:cNvSpPr>
            <p:nvPr/>
          </p:nvSpPr>
          <p:spPr>
            <a:xfrm>
              <a:off x="4652275" y="4369965"/>
              <a:ext cx="4285220" cy="9271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200000"/>
                </a:lnSpc>
              </a:pPr>
              <a:r>
                <a:rPr lang="it-IT" sz="4400" b="1">
                  <a:solidFill>
                    <a:srgbClr val="009DD8"/>
                  </a:solidFill>
                  <a:latin typeface="Avenir Book" panose="02000503020000020003" pitchFamily="2" charset="0"/>
                  <a:ea typeface="DengXian" panose="02010600030101010101" pitchFamily="2" charset="-122"/>
                  <a:cs typeface="Times New Roman" panose="02020603050405020304" pitchFamily="18" charset="0"/>
                </a:rPr>
                <a:t>Africa-BB-Maps</a:t>
              </a:r>
              <a:endParaRPr lang="en-IT" sz="4400" b="1">
                <a:solidFill>
                  <a:srgbClr val="009DD8"/>
                </a:solidFill>
                <a:latin typeface="Avenir Book" panose="02000503020000020003" pitchFamily="2" charset="0"/>
              </a:endParaRPr>
            </a:p>
          </p:txBody>
        </p:sp>
        <p:pic>
          <p:nvPicPr>
            <p:cNvPr id="10" name="Picture 9" descr="A close-up of a logo&#10;&#10;Description automatically generated">
              <a:extLst>
                <a:ext uri="{FF2B5EF4-FFF2-40B4-BE49-F238E27FC236}">
                  <a16:creationId xmlns:a16="http://schemas.microsoft.com/office/drawing/2014/main" id="{E5E9E6A3-614E-8E6C-3B55-50D6334C7650}"/>
                </a:ext>
              </a:extLst>
            </p:cNvPr>
            <p:cNvPicPr>
              <a:picLocks noChangeAspect="1"/>
            </p:cNvPicPr>
            <p:nvPr/>
          </p:nvPicPr>
          <p:blipFill rotWithShape="1">
            <a:blip r:embed="rId2"/>
            <a:srcRect r="49609"/>
            <a:stretch/>
          </p:blipFill>
          <p:spPr>
            <a:xfrm>
              <a:off x="2980831" y="4369965"/>
              <a:ext cx="1793364" cy="930165"/>
            </a:xfrm>
            <a:prstGeom prst="rect">
              <a:avLst/>
            </a:prstGeom>
          </p:spPr>
        </p:pic>
      </p:grpSp>
      <p:sp>
        <p:nvSpPr>
          <p:cNvPr id="3" name="Title 1">
            <a:extLst>
              <a:ext uri="{FF2B5EF4-FFF2-40B4-BE49-F238E27FC236}">
                <a16:creationId xmlns:a16="http://schemas.microsoft.com/office/drawing/2014/main" id="{4477FAE2-59EA-907E-35EA-2B9218271E58}"/>
              </a:ext>
            </a:extLst>
          </p:cNvPr>
          <p:cNvSpPr txBox="1">
            <a:spLocks/>
          </p:cNvSpPr>
          <p:nvPr/>
        </p:nvSpPr>
        <p:spPr>
          <a:xfrm>
            <a:off x="2508" y="3425787"/>
            <a:ext cx="12338346" cy="9221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9DD8"/>
                </a:solidFill>
                <a:latin typeface="Avenir Book"/>
                <a:cs typeface="Calibri"/>
              </a:rPr>
              <a:t>Questionnaire Report</a:t>
            </a:r>
            <a:endParaRPr lang="en-US" dirty="0"/>
          </a:p>
        </p:txBody>
      </p:sp>
      <p:pic>
        <p:nvPicPr>
          <p:cNvPr id="5" name="Picture 4" descr="A blue text on a black background&#10;&#10;Description automatically generated">
            <a:extLst>
              <a:ext uri="{FF2B5EF4-FFF2-40B4-BE49-F238E27FC236}">
                <a16:creationId xmlns:a16="http://schemas.microsoft.com/office/drawing/2014/main" id="{4789C9EA-BF67-2FD0-2ED9-DEA6D9DA30E7}"/>
              </a:ext>
            </a:extLst>
          </p:cNvPr>
          <p:cNvPicPr>
            <a:picLocks noChangeAspect="1"/>
          </p:cNvPicPr>
          <p:nvPr/>
        </p:nvPicPr>
        <p:blipFill>
          <a:blip r:embed="rId3"/>
          <a:stretch>
            <a:fillRect/>
          </a:stretch>
        </p:blipFill>
        <p:spPr>
          <a:xfrm>
            <a:off x="9078012" y="6091887"/>
            <a:ext cx="3113988" cy="622797"/>
          </a:xfrm>
          <a:prstGeom prst="rect">
            <a:avLst/>
          </a:prstGeom>
        </p:spPr>
      </p:pic>
    </p:spTree>
    <p:extLst>
      <p:ext uri="{BB962C8B-B14F-4D97-AF65-F5344CB8AC3E}">
        <p14:creationId xmlns:p14="http://schemas.microsoft.com/office/powerpoint/2010/main" val="374940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83C6420B-D4D3-09C6-6C44-068837B87C2A}"/>
              </a:ext>
            </a:extLst>
          </p:cNvPr>
          <p:cNvPicPr>
            <a:picLocks noChangeAspect="1"/>
          </p:cNvPicPr>
          <p:nvPr/>
        </p:nvPicPr>
        <p:blipFill>
          <a:blip r:embed="rId2"/>
          <a:stretch>
            <a:fillRect/>
          </a:stretch>
        </p:blipFill>
        <p:spPr>
          <a:xfrm>
            <a:off x="680699" y="6230003"/>
            <a:ext cx="3113988" cy="622797"/>
          </a:xfrm>
          <a:prstGeom prst="rect">
            <a:avLst/>
          </a:prstGeom>
        </p:spPr>
      </p:pic>
      <p:sp>
        <p:nvSpPr>
          <p:cNvPr id="5" name="TextBox 4">
            <a:extLst>
              <a:ext uri="{FF2B5EF4-FFF2-40B4-BE49-F238E27FC236}">
                <a16:creationId xmlns:a16="http://schemas.microsoft.com/office/drawing/2014/main" id="{B7097C74-F1FC-5BFB-B556-EE3306558AB5}"/>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24A88487-CD86-6EA3-076F-0307CEDFA2D1}"/>
              </a:ext>
            </a:extLst>
          </p:cNvPr>
          <p:cNvSpPr>
            <a:spLocks noGrp="1"/>
          </p:cNvSpPr>
          <p:nvPr>
            <p:ph type="title"/>
          </p:nvPr>
        </p:nvSpPr>
        <p:spPr>
          <a:xfrm>
            <a:off x="838200" y="255859"/>
            <a:ext cx="4385733" cy="1325563"/>
          </a:xfrm>
        </p:spPr>
        <p:txBody>
          <a:bodyPr>
            <a:normAutofit fontScale="90000"/>
          </a:bodyPr>
          <a:lstStyle/>
          <a:p>
            <a:r>
              <a:rPr lang="en-US" sz="6000" b="1" dirty="0">
                <a:solidFill>
                  <a:srgbClr val="009DD8"/>
                </a:solidFill>
                <a:latin typeface="Avenir Book"/>
                <a:cs typeface="Calibri"/>
              </a:rPr>
              <a:t>Introduction</a:t>
            </a:r>
            <a:br>
              <a:rPr lang="en-US" sz="6000" b="1" dirty="0">
                <a:solidFill>
                  <a:srgbClr val="009DD8"/>
                </a:solidFill>
                <a:latin typeface="Avenir Book"/>
                <a:cs typeface="Calibri"/>
              </a:rPr>
            </a:br>
            <a:r>
              <a:rPr lang="en-US" sz="6000" b="1" dirty="0">
                <a:solidFill>
                  <a:srgbClr val="009DD8"/>
                </a:solidFill>
                <a:latin typeface="Avenir Book"/>
                <a:cs typeface="Calibri"/>
              </a:rPr>
              <a:t>Zimbabwe</a:t>
            </a:r>
            <a:endParaRPr lang="en-GB" sz="6000" b="1" dirty="0">
              <a:solidFill>
                <a:srgbClr val="009DD8"/>
              </a:solidFill>
              <a:latin typeface="Avenir Book"/>
              <a:cs typeface="Calibri"/>
            </a:endParaRPr>
          </a:p>
        </p:txBody>
      </p:sp>
      <p:sp>
        <p:nvSpPr>
          <p:cNvPr id="2" name="TextBox 1">
            <a:extLst>
              <a:ext uri="{FF2B5EF4-FFF2-40B4-BE49-F238E27FC236}">
                <a16:creationId xmlns:a16="http://schemas.microsoft.com/office/drawing/2014/main" id="{2FC3D7A0-8EB4-3F49-2480-42865EFAEA80}"/>
              </a:ext>
            </a:extLst>
          </p:cNvPr>
          <p:cNvSpPr txBox="1"/>
          <p:nvPr/>
        </p:nvSpPr>
        <p:spPr>
          <a:xfrm>
            <a:off x="579436" y="2176970"/>
            <a:ext cx="5364164" cy="3046988"/>
          </a:xfrm>
          <a:prstGeom prst="rect">
            <a:avLst/>
          </a:prstGeom>
          <a:noFill/>
        </p:spPr>
        <p:txBody>
          <a:bodyPr wrap="square" rtlCol="0">
            <a:spAutoFit/>
          </a:bodyPr>
          <a:lstStyle/>
          <a:p>
            <a:pPr algn="just"/>
            <a:r>
              <a:rPr lang="en-US" sz="2400" dirty="0">
                <a:solidFill>
                  <a:srgbClr val="CC9900"/>
                </a:solidFill>
                <a:latin typeface="Arial" panose="020B0604020202020204" pitchFamily="34" charset="0"/>
                <a:cs typeface="Arial" panose="020B0604020202020204" pitchFamily="34" charset="0"/>
              </a:rPr>
              <a:t>Member State: Zimbabwe (Member of AU, ATU,ITU, SADC, COMESA,… )</a:t>
            </a:r>
          </a:p>
          <a:p>
            <a:pPr algn="just"/>
            <a:r>
              <a:rPr lang="en-US" sz="2400" dirty="0">
                <a:solidFill>
                  <a:srgbClr val="CC9900"/>
                </a:solidFill>
                <a:latin typeface="Arial" panose="020B0604020202020204" pitchFamily="34" charset="0"/>
                <a:cs typeface="Arial" panose="020B0604020202020204" pitchFamily="34" charset="0"/>
              </a:rPr>
              <a:t>Population: 16.34 Million</a:t>
            </a:r>
          </a:p>
          <a:p>
            <a:pPr algn="just"/>
            <a:r>
              <a:rPr lang="en-US" sz="2400" dirty="0">
                <a:solidFill>
                  <a:srgbClr val="CC9900"/>
                </a:solidFill>
                <a:latin typeface="Arial" panose="020B0604020202020204" pitchFamily="34" charset="0"/>
                <a:cs typeface="Arial" panose="020B0604020202020204" pitchFamily="34" charset="0"/>
              </a:rPr>
              <a:t>Land Area: 390.757 square KMs, The country is landlocked</a:t>
            </a:r>
          </a:p>
          <a:p>
            <a:pPr algn="just"/>
            <a:r>
              <a:rPr lang="it-IT" sz="2400" dirty="0">
                <a:solidFill>
                  <a:srgbClr val="CC9900"/>
                </a:solidFill>
                <a:latin typeface="Arial" panose="020B0604020202020204" pitchFamily="34" charset="0"/>
                <a:cs typeface="Arial" panose="020B0604020202020204" pitchFamily="34" charset="0"/>
              </a:rPr>
              <a:t>GDP Per Capita:  USD2156.03 [2023]</a:t>
            </a:r>
          </a:p>
          <a:p>
            <a:pPr algn="just"/>
            <a:r>
              <a:rPr lang="en-US" sz="2400" dirty="0">
                <a:solidFill>
                  <a:srgbClr val="CC9900"/>
                </a:solidFill>
                <a:latin typeface="Arial" panose="020B0604020202020204" pitchFamily="34" charset="0"/>
                <a:cs typeface="Arial" panose="020B0604020202020204" pitchFamily="34" charset="0"/>
              </a:rPr>
              <a:t>Mobile Penetration: 98.6%</a:t>
            </a:r>
          </a:p>
          <a:p>
            <a:pPr algn="just"/>
            <a:r>
              <a:rPr lang="en-US" sz="2400" dirty="0">
                <a:solidFill>
                  <a:srgbClr val="CC9900"/>
                </a:solidFill>
                <a:latin typeface="Arial" panose="020B0604020202020204" pitchFamily="34" charset="0"/>
                <a:cs typeface="Arial" panose="020B0604020202020204" pitchFamily="34" charset="0"/>
              </a:rPr>
              <a:t>Internet User Penetration: 83.52%</a:t>
            </a:r>
          </a:p>
        </p:txBody>
      </p:sp>
      <p:pic>
        <p:nvPicPr>
          <p:cNvPr id="4" name="Picture 3" descr="A map of zimbabwe with roads and cities&#10;&#10;AI-generated content may be incorrect.">
            <a:extLst>
              <a:ext uri="{FF2B5EF4-FFF2-40B4-BE49-F238E27FC236}">
                <a16:creationId xmlns:a16="http://schemas.microsoft.com/office/drawing/2014/main" id="{CBD8118B-DFF4-4FFB-E668-42EC97DC9983}"/>
              </a:ext>
            </a:extLst>
          </p:cNvPr>
          <p:cNvPicPr>
            <a:picLocks noChangeAspect="1"/>
          </p:cNvPicPr>
          <p:nvPr/>
        </p:nvPicPr>
        <p:blipFill>
          <a:blip r:embed="rId3"/>
          <a:stretch>
            <a:fillRect/>
          </a:stretch>
        </p:blipFill>
        <p:spPr>
          <a:xfrm>
            <a:off x="6090772" y="0"/>
            <a:ext cx="6101228" cy="6852800"/>
          </a:xfrm>
          <a:prstGeom prst="rect">
            <a:avLst/>
          </a:prstGeom>
        </p:spPr>
      </p:pic>
    </p:spTree>
    <p:extLst>
      <p:ext uri="{BB962C8B-B14F-4D97-AF65-F5344CB8AC3E}">
        <p14:creationId xmlns:p14="http://schemas.microsoft.com/office/powerpoint/2010/main" val="385891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74EA8-1FCB-9900-1EFA-04875598E749}"/>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90DFFBAA-046E-0318-5A1C-418CA54242C7}"/>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22993AE3-4602-F135-CEF9-931EA568397D}"/>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8F2747B3-3DEF-C3AE-9D73-C2B9BE0D7C00}"/>
              </a:ext>
            </a:extLst>
          </p:cNvPr>
          <p:cNvSpPr>
            <a:spLocks noGrp="1"/>
          </p:cNvSpPr>
          <p:nvPr>
            <p:ph type="title"/>
          </p:nvPr>
        </p:nvSpPr>
        <p:spPr>
          <a:xfrm>
            <a:off x="838200" y="255859"/>
            <a:ext cx="10515600" cy="1325563"/>
          </a:xfrm>
        </p:spPr>
        <p:txBody>
          <a:bodyPr>
            <a:normAutofit/>
          </a:bodyPr>
          <a:lstStyle/>
          <a:p>
            <a:r>
              <a:rPr lang="en-US" sz="6000" b="1" dirty="0">
                <a:solidFill>
                  <a:srgbClr val="009DD8"/>
                </a:solidFill>
                <a:latin typeface="Avenir Book"/>
                <a:cs typeface="Calibri"/>
              </a:rPr>
              <a:t>Introduction</a:t>
            </a:r>
            <a:endParaRPr lang="en-GB" sz="6000" b="1" dirty="0">
              <a:solidFill>
                <a:srgbClr val="009DD8"/>
              </a:solidFill>
              <a:latin typeface="Avenir Book"/>
              <a:cs typeface="Calibri"/>
            </a:endParaRPr>
          </a:p>
        </p:txBody>
      </p:sp>
      <p:sp>
        <p:nvSpPr>
          <p:cNvPr id="2" name="TextBox 1">
            <a:extLst>
              <a:ext uri="{FF2B5EF4-FFF2-40B4-BE49-F238E27FC236}">
                <a16:creationId xmlns:a16="http://schemas.microsoft.com/office/drawing/2014/main" id="{540E8926-C021-CEA1-7DEA-4730BF7B8E9E}"/>
              </a:ext>
            </a:extLst>
          </p:cNvPr>
          <p:cNvSpPr txBox="1"/>
          <p:nvPr/>
        </p:nvSpPr>
        <p:spPr>
          <a:xfrm>
            <a:off x="435429" y="1295190"/>
            <a:ext cx="11440885" cy="526297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following technologies are being used to deliver broadband services to consumers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3G</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4G</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5G</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Fiber</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Satellite </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Zimbabwe has National Broadband Plan which is a is a blueprint for inclusive ICT development and adoption in Zimbabwe. The Plan seeks to enhance universal access to and adoption of Broadband services across the nation. The plan defines Broadband as Internet speed of at least 1 Mbps in line with the SADC definition. The plan identifies five broad  goals and a set of objectives for realizing the Broadband dream</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78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1CF3C-B546-C4DD-1964-0FAED300C89F}"/>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3103DEF0-A8B9-3AA2-7AAA-CCEAD932CC1E}"/>
              </a:ext>
            </a:extLst>
          </p:cNvPr>
          <p:cNvPicPr>
            <a:picLocks noChangeAspect="1"/>
          </p:cNvPicPr>
          <p:nvPr/>
        </p:nvPicPr>
        <p:blipFill>
          <a:blip r:embed="rId2"/>
          <a:stretch>
            <a:fillRect/>
          </a:stretch>
        </p:blipFill>
        <p:spPr>
          <a:xfrm>
            <a:off x="9326629" y="6338464"/>
            <a:ext cx="2636771" cy="527354"/>
          </a:xfrm>
          <a:prstGeom prst="rect">
            <a:avLst/>
          </a:prstGeom>
        </p:spPr>
      </p:pic>
      <p:sp>
        <p:nvSpPr>
          <p:cNvPr id="5" name="TextBox 4">
            <a:extLst>
              <a:ext uri="{FF2B5EF4-FFF2-40B4-BE49-F238E27FC236}">
                <a16:creationId xmlns:a16="http://schemas.microsoft.com/office/drawing/2014/main" id="{34F4712B-13B5-7A38-4D63-A261DCC0A6AF}"/>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9DF76187-E6DC-7D9D-5966-6F250181246C}"/>
              </a:ext>
            </a:extLst>
          </p:cNvPr>
          <p:cNvSpPr>
            <a:spLocks noGrp="1"/>
          </p:cNvSpPr>
          <p:nvPr>
            <p:ph type="title"/>
          </p:nvPr>
        </p:nvSpPr>
        <p:spPr>
          <a:xfrm>
            <a:off x="838200" y="255859"/>
            <a:ext cx="10515600" cy="1325563"/>
          </a:xfrm>
        </p:spPr>
        <p:txBody>
          <a:bodyPr>
            <a:normAutofit fontScale="90000"/>
          </a:bodyPr>
          <a:lstStyle/>
          <a:p>
            <a:r>
              <a:rPr lang="en-US" sz="6000" b="1" dirty="0">
                <a:solidFill>
                  <a:srgbClr val="009DD8"/>
                </a:solidFill>
                <a:latin typeface="Avenir Book"/>
                <a:cs typeface="Calibri"/>
              </a:rPr>
              <a:t>Fiber Backbone and 5G Coverage</a:t>
            </a:r>
            <a:endParaRPr lang="en-GB" sz="6000" b="1" dirty="0">
              <a:solidFill>
                <a:srgbClr val="009DD8"/>
              </a:solidFill>
              <a:latin typeface="Avenir Book"/>
              <a:cs typeface="Calibri"/>
            </a:endParaRPr>
          </a:p>
        </p:txBody>
      </p:sp>
      <p:pic>
        <p:nvPicPr>
          <p:cNvPr id="7" name="Picture 6">
            <a:extLst>
              <a:ext uri="{FF2B5EF4-FFF2-40B4-BE49-F238E27FC236}">
                <a16:creationId xmlns:a16="http://schemas.microsoft.com/office/drawing/2014/main" id="{9A2A6822-F4F0-EA1F-9346-C8787CFCF98A}"/>
              </a:ext>
            </a:extLst>
          </p:cNvPr>
          <p:cNvPicPr>
            <a:picLocks noChangeAspect="1"/>
          </p:cNvPicPr>
          <p:nvPr/>
        </p:nvPicPr>
        <p:blipFill>
          <a:blip r:embed="rId3"/>
          <a:stretch>
            <a:fillRect/>
          </a:stretch>
        </p:blipFill>
        <p:spPr>
          <a:xfrm>
            <a:off x="6733283" y="1775905"/>
            <a:ext cx="5334462" cy="4633362"/>
          </a:xfrm>
          <a:prstGeom prst="rect">
            <a:avLst/>
          </a:prstGeom>
        </p:spPr>
      </p:pic>
      <p:pic>
        <p:nvPicPr>
          <p:cNvPr id="9" name="Picture 8">
            <a:extLst>
              <a:ext uri="{FF2B5EF4-FFF2-40B4-BE49-F238E27FC236}">
                <a16:creationId xmlns:a16="http://schemas.microsoft.com/office/drawing/2014/main" id="{0483FB71-8B24-4F9C-3E50-861538FB9D69}"/>
              </a:ext>
            </a:extLst>
          </p:cNvPr>
          <p:cNvPicPr>
            <a:picLocks noChangeAspect="1"/>
          </p:cNvPicPr>
          <p:nvPr/>
        </p:nvPicPr>
        <p:blipFill>
          <a:blip r:embed="rId4"/>
          <a:stretch>
            <a:fillRect/>
          </a:stretch>
        </p:blipFill>
        <p:spPr>
          <a:xfrm>
            <a:off x="838199" y="2069300"/>
            <a:ext cx="5895083" cy="4658168"/>
          </a:xfrm>
          <a:prstGeom prst="rect">
            <a:avLst/>
          </a:prstGeom>
        </p:spPr>
      </p:pic>
    </p:spTree>
    <p:extLst>
      <p:ext uri="{BB962C8B-B14F-4D97-AF65-F5344CB8AC3E}">
        <p14:creationId xmlns:p14="http://schemas.microsoft.com/office/powerpoint/2010/main" val="343747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0DF46-C0AC-7FB4-4620-17E10CDBB07C}"/>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175F5474-EF8D-C543-056F-7D7C6B939708}"/>
              </a:ext>
            </a:extLst>
          </p:cNvPr>
          <p:cNvPicPr>
            <a:picLocks noChangeAspect="1"/>
          </p:cNvPicPr>
          <p:nvPr/>
        </p:nvPicPr>
        <p:blipFill>
          <a:blip r:embed="rId2"/>
          <a:stretch>
            <a:fillRect/>
          </a:stretch>
        </p:blipFill>
        <p:spPr>
          <a:xfrm>
            <a:off x="9282101" y="6345352"/>
            <a:ext cx="2673721" cy="534744"/>
          </a:xfrm>
          <a:prstGeom prst="rect">
            <a:avLst/>
          </a:prstGeom>
        </p:spPr>
      </p:pic>
      <p:sp>
        <p:nvSpPr>
          <p:cNvPr id="5" name="TextBox 4">
            <a:extLst>
              <a:ext uri="{FF2B5EF4-FFF2-40B4-BE49-F238E27FC236}">
                <a16:creationId xmlns:a16="http://schemas.microsoft.com/office/drawing/2014/main" id="{50634C3F-171E-91D9-DBEC-D20EF2D3008C}"/>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F5E6D360-C04C-0C72-C36C-95DEA9192B5B}"/>
              </a:ext>
            </a:extLst>
          </p:cNvPr>
          <p:cNvSpPr>
            <a:spLocks noGrp="1"/>
          </p:cNvSpPr>
          <p:nvPr>
            <p:ph type="title"/>
          </p:nvPr>
        </p:nvSpPr>
        <p:spPr>
          <a:xfrm>
            <a:off x="838200" y="255859"/>
            <a:ext cx="10515600" cy="1325563"/>
          </a:xfrm>
        </p:spPr>
        <p:txBody>
          <a:bodyPr>
            <a:normAutofit/>
          </a:bodyPr>
          <a:lstStyle/>
          <a:p>
            <a:r>
              <a:rPr lang="en-US" sz="6000" b="1" dirty="0">
                <a:solidFill>
                  <a:srgbClr val="009DD8"/>
                </a:solidFill>
                <a:latin typeface="Avenir Book"/>
                <a:cs typeface="Calibri"/>
              </a:rPr>
              <a:t>UMTS and LTE Coverage Maps</a:t>
            </a:r>
            <a:endParaRPr lang="en-GB" sz="6000" b="1" dirty="0">
              <a:solidFill>
                <a:srgbClr val="009DD8"/>
              </a:solidFill>
              <a:latin typeface="Avenir Book"/>
              <a:cs typeface="Calibri"/>
            </a:endParaRPr>
          </a:p>
        </p:txBody>
      </p:sp>
      <p:pic>
        <p:nvPicPr>
          <p:cNvPr id="4" name="Picture 3">
            <a:extLst>
              <a:ext uri="{FF2B5EF4-FFF2-40B4-BE49-F238E27FC236}">
                <a16:creationId xmlns:a16="http://schemas.microsoft.com/office/drawing/2014/main" id="{4378B831-F612-2A5A-689B-C21E72AEB8B0}"/>
              </a:ext>
            </a:extLst>
          </p:cNvPr>
          <p:cNvPicPr>
            <a:picLocks noChangeAspect="1"/>
          </p:cNvPicPr>
          <p:nvPr/>
        </p:nvPicPr>
        <p:blipFill>
          <a:blip r:embed="rId3"/>
          <a:stretch>
            <a:fillRect/>
          </a:stretch>
        </p:blipFill>
        <p:spPr>
          <a:xfrm>
            <a:off x="838200" y="1442235"/>
            <a:ext cx="5425910" cy="4961050"/>
          </a:xfrm>
          <a:prstGeom prst="rect">
            <a:avLst/>
          </a:prstGeom>
        </p:spPr>
      </p:pic>
      <p:pic>
        <p:nvPicPr>
          <p:cNvPr id="8" name="Picture 7">
            <a:extLst>
              <a:ext uri="{FF2B5EF4-FFF2-40B4-BE49-F238E27FC236}">
                <a16:creationId xmlns:a16="http://schemas.microsoft.com/office/drawing/2014/main" id="{65E9D45F-6A18-F3D8-0ED9-3FD749C16D63}"/>
              </a:ext>
            </a:extLst>
          </p:cNvPr>
          <p:cNvPicPr>
            <a:picLocks noChangeAspect="1"/>
          </p:cNvPicPr>
          <p:nvPr/>
        </p:nvPicPr>
        <p:blipFill>
          <a:blip r:embed="rId4"/>
          <a:stretch>
            <a:fillRect/>
          </a:stretch>
        </p:blipFill>
        <p:spPr>
          <a:xfrm>
            <a:off x="6498084" y="1257512"/>
            <a:ext cx="5311600" cy="4884843"/>
          </a:xfrm>
          <a:prstGeom prst="rect">
            <a:avLst/>
          </a:prstGeom>
        </p:spPr>
      </p:pic>
    </p:spTree>
    <p:extLst>
      <p:ext uri="{BB962C8B-B14F-4D97-AF65-F5344CB8AC3E}">
        <p14:creationId xmlns:p14="http://schemas.microsoft.com/office/powerpoint/2010/main" val="91013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4C6E4-3039-FC7E-772B-DC54404773F3}"/>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11665A99-4C4C-628F-D10A-14266CEB4793}"/>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88019AA0-0330-6235-CA69-905DFBD2A6F6}"/>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6032169F-8FE1-D92D-4BBA-AA65D5E03989}"/>
              </a:ext>
            </a:extLst>
          </p:cNvPr>
          <p:cNvSpPr>
            <a:spLocks noGrp="1"/>
          </p:cNvSpPr>
          <p:nvPr>
            <p:ph type="title"/>
          </p:nvPr>
        </p:nvSpPr>
        <p:spPr>
          <a:xfrm>
            <a:off x="838200" y="255859"/>
            <a:ext cx="10515600" cy="1325563"/>
          </a:xfrm>
        </p:spPr>
        <p:txBody>
          <a:bodyPr>
            <a:normAutofit/>
          </a:bodyPr>
          <a:lstStyle/>
          <a:p>
            <a:r>
              <a:rPr lang="en-US" sz="6000" b="1" dirty="0">
                <a:solidFill>
                  <a:srgbClr val="009DD8"/>
                </a:solidFill>
                <a:latin typeface="Avenir Book"/>
                <a:cs typeface="Calibri"/>
              </a:rPr>
              <a:t>Policy frameworks</a:t>
            </a:r>
            <a:endParaRPr lang="en-GB" sz="6000" b="1" dirty="0">
              <a:solidFill>
                <a:srgbClr val="009DD8"/>
              </a:solidFill>
              <a:latin typeface="Avenir Book"/>
              <a:cs typeface="Calibri"/>
            </a:endParaRPr>
          </a:p>
        </p:txBody>
      </p:sp>
      <p:sp>
        <p:nvSpPr>
          <p:cNvPr id="2" name="TextBox 1">
            <a:extLst>
              <a:ext uri="{FF2B5EF4-FFF2-40B4-BE49-F238E27FC236}">
                <a16:creationId xmlns:a16="http://schemas.microsoft.com/office/drawing/2014/main" id="{8A3B85DD-8F3F-335D-0520-CF16433FE4F9}"/>
              </a:ext>
            </a:extLst>
          </p:cNvPr>
          <p:cNvSpPr txBox="1"/>
          <p:nvPr/>
        </p:nvSpPr>
        <p:spPr>
          <a:xfrm>
            <a:off x="838200" y="1581422"/>
            <a:ext cx="10210800" cy="5447645"/>
          </a:xfrm>
          <a:prstGeom prst="rect">
            <a:avLst/>
          </a:prstGeom>
          <a:noFill/>
        </p:spPr>
        <p:txBody>
          <a:bodyPr wrap="square" rtlCol="0">
            <a:spAutoFit/>
          </a:bodyPr>
          <a:lstStyle/>
          <a:p>
            <a:pPr algn="l"/>
            <a:endParaRPr lang="en-US" sz="1800" b="0" i="0" u="none" strike="noStrike" baseline="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cs typeface="Arial" panose="020B0604020202020204" pitchFamily="34" charset="0"/>
              </a:rPr>
              <a:t> </a:t>
            </a:r>
            <a:r>
              <a:rPr lang="en-US" sz="2400" b="0" i="0" u="none" strike="noStrike" baseline="0" dirty="0">
                <a:solidFill>
                  <a:srgbClr val="000000"/>
                </a:solidFill>
                <a:latin typeface="Arial" panose="020B0604020202020204" pitchFamily="34" charset="0"/>
                <a:cs typeface="Arial" panose="020B0604020202020204" pitchFamily="34" charset="0"/>
              </a:rPr>
              <a:t>The main Act</a:t>
            </a:r>
            <a:r>
              <a:rPr lang="en-US" sz="2400" b="1" i="0" u="none" strike="noStrike" baseline="0" dirty="0">
                <a:solidFill>
                  <a:srgbClr val="000000"/>
                </a:solidFill>
                <a:latin typeface="Arial" panose="020B0604020202020204" pitchFamily="34" charset="0"/>
                <a:cs typeface="Arial" panose="020B0604020202020204" pitchFamily="34" charset="0"/>
              </a:rPr>
              <a:t>, Postal and Telecommunications Act [Chapter 12:05] </a:t>
            </a:r>
            <a:r>
              <a:rPr lang="en-US" sz="2400" b="0" i="0" u="none" strike="noStrike" baseline="0" dirty="0">
                <a:solidFill>
                  <a:srgbClr val="000000"/>
                </a:solidFill>
                <a:latin typeface="Arial" panose="020B0604020202020204" pitchFamily="34" charset="0"/>
                <a:cs typeface="Arial" panose="020B0604020202020204" pitchFamily="34" charset="0"/>
              </a:rPr>
              <a:t>provides for regulation of ICT services in Zimbabwe.</a:t>
            </a:r>
          </a:p>
          <a:p>
            <a:pPr marL="285750" indent="-28575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Statutory Instrument 12 of 2021 provides </a:t>
            </a:r>
            <a:r>
              <a:rPr lang="en-US" sz="2400" b="0" i="0" u="none" strike="noStrike" baseline="0" dirty="0">
                <a:solidFill>
                  <a:srgbClr val="000000"/>
                </a:solidFill>
                <a:latin typeface="Arial" panose="020B0604020202020204" pitchFamily="34" charset="0"/>
                <a:cs typeface="Arial" panose="020B0604020202020204" pitchFamily="34" charset="0"/>
              </a:rPr>
              <a:t> Converged </a:t>
            </a:r>
            <a:r>
              <a:rPr lang="en-US" sz="2400" dirty="0">
                <a:solidFill>
                  <a:srgbClr val="000000"/>
                </a:solidFill>
                <a:latin typeface="Arial" panose="020B0604020202020204" pitchFamily="34" charset="0"/>
                <a:cs typeface="Arial" panose="020B0604020202020204" pitchFamily="34" charset="0"/>
              </a:rPr>
              <a:t>L</a:t>
            </a:r>
            <a:r>
              <a:rPr lang="en-US" sz="2400" b="0" i="0" u="none" strike="noStrike" baseline="0" dirty="0">
                <a:solidFill>
                  <a:srgbClr val="000000"/>
                </a:solidFill>
                <a:latin typeface="Arial" panose="020B0604020202020204" pitchFamily="34" charset="0"/>
                <a:cs typeface="Arial" panose="020B0604020202020204" pitchFamily="34" charset="0"/>
              </a:rPr>
              <a:t>icensing </a:t>
            </a:r>
            <a:r>
              <a:rPr lang="en-US" sz="2400" dirty="0">
                <a:solidFill>
                  <a:srgbClr val="000000"/>
                </a:solidFill>
                <a:latin typeface="Arial" panose="020B0604020202020204" pitchFamily="34" charset="0"/>
                <a:cs typeface="Arial" panose="020B0604020202020204" pitchFamily="34" charset="0"/>
              </a:rPr>
              <a:t>F</a:t>
            </a:r>
            <a:r>
              <a:rPr lang="en-US" sz="2400" b="0" i="0" u="none" strike="noStrike" baseline="0" dirty="0">
                <a:solidFill>
                  <a:srgbClr val="000000"/>
                </a:solidFill>
                <a:latin typeface="Arial" panose="020B0604020202020204" pitchFamily="34" charset="0"/>
                <a:cs typeface="Arial" panose="020B0604020202020204" pitchFamily="34" charset="0"/>
              </a:rPr>
              <a:t>ramework</a:t>
            </a:r>
            <a:r>
              <a:rPr lang="en-US" sz="2400" dirty="0">
                <a:solidFill>
                  <a:srgbClr val="000000"/>
                </a:solidFill>
                <a:latin typeface="Arial" panose="020B0604020202020204" pitchFamily="34" charset="0"/>
                <a:cs typeface="Arial" panose="020B0604020202020204" pitchFamily="34" charset="0"/>
              </a:rPr>
              <a:t> which introduced technology neutral licenses and allows POTRAZ to have oversight on </a:t>
            </a:r>
            <a:r>
              <a:rPr lang="en-US" sz="2400" b="0" i="0" u="none" strike="noStrike" baseline="0" dirty="0">
                <a:solidFill>
                  <a:srgbClr val="000000"/>
                </a:solidFill>
                <a:latin typeface="Arial" panose="020B0604020202020204" pitchFamily="34" charset="0"/>
                <a:cs typeface="Arial" panose="020B0604020202020204" pitchFamily="34" charset="0"/>
              </a:rPr>
              <a:t>national broadband roll out and implementation  </a:t>
            </a:r>
          </a:p>
          <a:p>
            <a:pPr marL="285750" indent="-285750">
              <a:buFont typeface="Arial" panose="020B0604020202020204" pitchFamily="34" charset="0"/>
              <a:buChar char="•"/>
            </a:pPr>
            <a:r>
              <a:rPr lang="en-US" sz="2400" b="0" i="0" u="none" strike="noStrike" baseline="0" dirty="0">
                <a:solidFill>
                  <a:srgbClr val="000000"/>
                </a:solidFill>
                <a:latin typeface="Arial" panose="020B0604020202020204" pitchFamily="34" charset="0"/>
                <a:cs typeface="Arial" panose="020B0604020202020204" pitchFamily="34" charset="0"/>
              </a:rPr>
              <a:t>The </a:t>
            </a:r>
            <a:r>
              <a:rPr lang="en-US" sz="2400" b="1" i="0" u="none" strike="noStrike" baseline="0" dirty="0">
                <a:solidFill>
                  <a:srgbClr val="000000"/>
                </a:solidFill>
                <a:latin typeface="Arial" panose="020B0604020202020204" pitchFamily="34" charset="0"/>
                <a:cs typeface="Arial" panose="020B0604020202020204" pitchFamily="34" charset="0"/>
              </a:rPr>
              <a:t>National Broadband Plan </a:t>
            </a:r>
            <a:r>
              <a:rPr lang="en-US" sz="2400" b="0" i="0" u="none" strike="noStrike" baseline="0" dirty="0">
                <a:solidFill>
                  <a:srgbClr val="000000"/>
                </a:solidFill>
                <a:latin typeface="Arial" panose="020B0604020202020204" pitchFamily="34" charset="0"/>
                <a:cs typeface="Arial" panose="020B0604020202020204" pitchFamily="34" charset="0"/>
              </a:rPr>
              <a:t>augments the </a:t>
            </a:r>
            <a:r>
              <a:rPr lang="en-US" sz="2400" b="1" i="0" u="none" strike="noStrike" baseline="0" dirty="0">
                <a:solidFill>
                  <a:srgbClr val="000000"/>
                </a:solidFill>
                <a:latin typeface="Arial" panose="020B0604020202020204" pitchFamily="34" charset="0"/>
                <a:cs typeface="Arial" panose="020B0604020202020204" pitchFamily="34" charset="0"/>
              </a:rPr>
              <a:t>National ICT Policy</a:t>
            </a:r>
            <a:r>
              <a:rPr lang="en-US" sz="2400" b="0" i="0" u="none" strike="noStrike" baseline="0" dirty="0">
                <a:solidFill>
                  <a:srgbClr val="000000"/>
                </a:solidFill>
                <a:latin typeface="Arial" panose="020B0604020202020204" pitchFamily="34" charset="0"/>
                <a:cs typeface="Arial" panose="020B0604020202020204" pitchFamily="34" charset="0"/>
              </a:rPr>
              <a:t>, which is periodically reviewed. As a living document, the National Broadband Plan of necessity should be subjected to continual review and updates to keep </a:t>
            </a:r>
            <a:r>
              <a:rPr lang="en-US" sz="2400" dirty="0">
                <a:solidFill>
                  <a:srgbClr val="000000"/>
                </a:solidFill>
                <a:latin typeface="Arial" panose="020B0604020202020204" pitchFamily="34" charset="0"/>
                <a:cs typeface="Arial" panose="020B0604020202020204" pitchFamily="34" charset="0"/>
              </a:rPr>
              <a:t>pace</a:t>
            </a:r>
            <a:r>
              <a:rPr lang="en-US" sz="2400" b="0" i="0" u="none" strike="noStrike" baseline="0" dirty="0">
                <a:solidFill>
                  <a:srgbClr val="000000"/>
                </a:solidFill>
                <a:latin typeface="Arial" panose="020B0604020202020204" pitchFamily="34" charset="0"/>
                <a:cs typeface="Arial" panose="020B0604020202020204" pitchFamily="34" charset="0"/>
              </a:rPr>
              <a:t> with technological developments and evolving consumer needs and choices</a:t>
            </a:r>
          </a:p>
          <a:p>
            <a:pPr marL="285750" indent="-285750">
              <a:buFont typeface="Arial" panose="020B0604020202020204" pitchFamily="34" charset="0"/>
              <a:buChar char="•"/>
            </a:pPr>
            <a:r>
              <a:rPr lang="en-US" sz="2400" b="1" i="0" u="none" strike="noStrike" baseline="0" dirty="0">
                <a:solidFill>
                  <a:srgbClr val="000000"/>
                </a:solidFill>
                <a:latin typeface="Arial" panose="020B0604020202020204" pitchFamily="34" charset="0"/>
                <a:cs typeface="Arial" panose="020B0604020202020204" pitchFamily="34" charset="0"/>
              </a:rPr>
              <a:t>National Development Strategy (NDS 1) </a:t>
            </a:r>
            <a:r>
              <a:rPr lang="en-US" sz="2400" b="0" i="0" u="none" strike="noStrike" baseline="0" dirty="0">
                <a:solidFill>
                  <a:srgbClr val="000000"/>
                </a:solidFill>
                <a:latin typeface="Arial" panose="020B0604020202020204" pitchFamily="34" charset="0"/>
                <a:cs typeface="Arial" panose="020B0604020202020204" pitchFamily="34" charset="0"/>
              </a:rPr>
              <a:t>comes in with required monitoring and evaluation of the Broadband </a:t>
            </a:r>
          </a:p>
          <a:p>
            <a:endParaRPr lang="en-US" dirty="0"/>
          </a:p>
        </p:txBody>
      </p:sp>
    </p:spTree>
    <p:extLst>
      <p:ext uri="{BB962C8B-B14F-4D97-AF65-F5344CB8AC3E}">
        <p14:creationId xmlns:p14="http://schemas.microsoft.com/office/powerpoint/2010/main" val="169451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2B985-A5AE-EDB8-54CA-B83A447528E5}"/>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5B5EA388-A288-7524-BC1D-3896815651FC}"/>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D5E35684-D4B4-4657-FF31-3CE260DB6104}"/>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D6886189-AF35-373E-CE24-3108D489F242}"/>
              </a:ext>
            </a:extLst>
          </p:cNvPr>
          <p:cNvSpPr>
            <a:spLocks noGrp="1"/>
          </p:cNvSpPr>
          <p:nvPr>
            <p:ph type="title"/>
          </p:nvPr>
        </p:nvSpPr>
        <p:spPr>
          <a:xfrm>
            <a:off x="838200" y="255859"/>
            <a:ext cx="10515600" cy="1325563"/>
          </a:xfrm>
        </p:spPr>
        <p:txBody>
          <a:bodyPr>
            <a:normAutofit/>
          </a:bodyPr>
          <a:lstStyle/>
          <a:p>
            <a:r>
              <a:rPr lang="en-US" sz="6000" b="1" dirty="0">
                <a:solidFill>
                  <a:srgbClr val="009DD8"/>
                </a:solidFill>
                <a:latin typeface="Avenir Book"/>
                <a:cs typeface="Calibri"/>
              </a:rPr>
              <a:t>GIGA Initiative</a:t>
            </a:r>
            <a:endParaRPr lang="en-GB" sz="6000" b="1" dirty="0">
              <a:solidFill>
                <a:srgbClr val="009DD8"/>
              </a:solidFill>
              <a:latin typeface="Avenir Book"/>
              <a:cs typeface="Calibri"/>
            </a:endParaRPr>
          </a:p>
        </p:txBody>
      </p:sp>
      <p:sp>
        <p:nvSpPr>
          <p:cNvPr id="2" name="TextBox 1">
            <a:extLst>
              <a:ext uri="{FF2B5EF4-FFF2-40B4-BE49-F238E27FC236}">
                <a16:creationId xmlns:a16="http://schemas.microsoft.com/office/drawing/2014/main" id="{6B748ED2-F970-E70A-2714-689D82EC35DD}"/>
              </a:ext>
            </a:extLst>
          </p:cNvPr>
          <p:cNvSpPr txBox="1"/>
          <p:nvPr/>
        </p:nvSpPr>
        <p:spPr>
          <a:xfrm>
            <a:off x="838201" y="1581422"/>
            <a:ext cx="9448454" cy="4154984"/>
          </a:xfrm>
          <a:prstGeom prst="rect">
            <a:avLst/>
          </a:prstGeom>
          <a:noFill/>
        </p:spPr>
        <p:txBody>
          <a:bodyPr wrap="square" rtlCol="0">
            <a:spAutoFit/>
          </a:bodyPr>
          <a:lstStyle/>
          <a:p>
            <a:pPr marL="285750" marR="0" indent="-285750" algn="just">
              <a:buFont typeface="Arial" panose="020B0604020202020204" pitchFamily="34" charset="0"/>
              <a:buChar char="•"/>
            </a:pPr>
            <a:r>
              <a:rPr lang="en-US" sz="2400" dirty="0">
                <a:effectLst/>
                <a:latin typeface="Aptos" panose="020B0004020202020204" pitchFamily="34" charset="0"/>
                <a:ea typeface="Aptos" panose="020B0004020202020204" pitchFamily="34" charset="0"/>
              </a:rPr>
              <a:t>The GIGA Project is collaboration between ITU and Zimbabwe Government. In summary the GIGA project seeks to provide the cheapest available means to connect schools to Internet. This is done using Data on available infrastructure. Data was supplied on</a:t>
            </a:r>
            <a:endParaRPr lang="en-US" sz="2400" dirty="0">
              <a:effectLst/>
              <a:latin typeface="Calibri" panose="020F0502020204030204" pitchFamily="34" charset="0"/>
              <a:ea typeface="Aptos" panose="020B0004020202020204" pitchFamily="34" charset="0"/>
            </a:endParaRPr>
          </a:p>
          <a:p>
            <a:pPr marL="742950" lvl="1" indent="-285750" algn="just">
              <a:buFont typeface="Wingdings" panose="05000000000000000000" pitchFamily="2" charset="2"/>
              <a:buChar char="Ø"/>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Coverage maps 2G/3G/4G but the project only considered 4G</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Ø"/>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Fiber map</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Ø"/>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Schools’ location data</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Ø"/>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School Internet connectivity Data</a:t>
            </a:r>
            <a:endParaRPr lang="en-US" sz="2400" dirty="0">
              <a:effectLst/>
              <a:latin typeface="Calibri" panose="020F0502020204030204" pitchFamily="34" charset="0"/>
              <a:ea typeface="Aptos" panose="020B0004020202020204" pitchFamily="34" charset="0"/>
              <a:cs typeface="Times New Roman" panose="02020603050405020304" pitchFamily="18" charset="0"/>
            </a:endParaRPr>
          </a:p>
          <a:p>
            <a:pPr marL="285750" marR="0" indent="-285750" algn="just">
              <a:buFont typeface="Arial" panose="020B0604020202020204" pitchFamily="34" charset="0"/>
              <a:buChar char="•"/>
            </a:pPr>
            <a:r>
              <a:rPr lang="en-US" sz="2400" dirty="0">
                <a:effectLst/>
                <a:latin typeface="Aptos" panose="020B0004020202020204" pitchFamily="34" charset="0"/>
                <a:ea typeface="Aptos" panose="020B0004020202020204" pitchFamily="34" charset="0"/>
              </a:rPr>
              <a:t>Cost and technical analysis was done by the ITU Team. </a:t>
            </a:r>
          </a:p>
          <a:p>
            <a:pPr marL="285750" marR="0" indent="-285750" algn="just">
              <a:buFont typeface="Arial" panose="020B0604020202020204" pitchFamily="34" charset="0"/>
              <a:buChar char="•"/>
            </a:pPr>
            <a:r>
              <a:rPr lang="en-US" sz="2400" dirty="0">
                <a:effectLst/>
                <a:latin typeface="Aptos" panose="020B0004020202020204" pitchFamily="34" charset="0"/>
                <a:ea typeface="Aptos" panose="020B0004020202020204" pitchFamily="34" charset="0"/>
              </a:rPr>
              <a:t>For schools beyond a threshold distance from existing infrastructure, satellite option was put as the viable option.</a:t>
            </a:r>
            <a:endParaRPr lang="en-US" sz="2400" dirty="0">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217506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356A8-4D42-3FCC-9C52-11575580DEB0}"/>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1161E179-072B-5CDD-B1D4-71F8B891BC07}"/>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5EB4FA51-4967-7E50-066D-B37E0E2DB9A2}"/>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B47BA781-D1DA-2D8E-0EDF-3351E8566E51}"/>
              </a:ext>
            </a:extLst>
          </p:cNvPr>
          <p:cNvSpPr>
            <a:spLocks noGrp="1"/>
          </p:cNvSpPr>
          <p:nvPr>
            <p:ph type="title"/>
          </p:nvPr>
        </p:nvSpPr>
        <p:spPr>
          <a:xfrm>
            <a:off x="838200" y="255859"/>
            <a:ext cx="10515600" cy="1325563"/>
          </a:xfrm>
        </p:spPr>
        <p:txBody>
          <a:bodyPr>
            <a:normAutofit/>
          </a:bodyPr>
          <a:lstStyle/>
          <a:p>
            <a:r>
              <a:rPr lang="en-US" sz="6000" b="1" dirty="0">
                <a:solidFill>
                  <a:srgbClr val="009DD8"/>
                </a:solidFill>
                <a:latin typeface="Avenir Book"/>
                <a:cs typeface="Calibri"/>
              </a:rPr>
              <a:t>GIGA – Sample Maps/Statistics</a:t>
            </a:r>
            <a:endParaRPr lang="en-GB" sz="6000" b="1" dirty="0">
              <a:solidFill>
                <a:srgbClr val="009DD8"/>
              </a:solidFill>
              <a:latin typeface="Avenir Book"/>
              <a:cs typeface="Calibri"/>
            </a:endParaRPr>
          </a:p>
        </p:txBody>
      </p:sp>
      <p:pic>
        <p:nvPicPr>
          <p:cNvPr id="4" name="Picture 3">
            <a:extLst>
              <a:ext uri="{FF2B5EF4-FFF2-40B4-BE49-F238E27FC236}">
                <a16:creationId xmlns:a16="http://schemas.microsoft.com/office/drawing/2014/main" id="{1A497649-351C-4A40-166A-805E6CC8FFB2}"/>
              </a:ext>
            </a:extLst>
          </p:cNvPr>
          <p:cNvPicPr>
            <a:picLocks noChangeAspect="1"/>
          </p:cNvPicPr>
          <p:nvPr/>
        </p:nvPicPr>
        <p:blipFill>
          <a:blip r:embed="rId3"/>
          <a:stretch>
            <a:fillRect/>
          </a:stretch>
        </p:blipFill>
        <p:spPr>
          <a:xfrm>
            <a:off x="557478" y="1200777"/>
            <a:ext cx="10958510" cy="5082980"/>
          </a:xfrm>
          <a:prstGeom prst="rect">
            <a:avLst/>
          </a:prstGeom>
        </p:spPr>
      </p:pic>
    </p:spTree>
    <p:extLst>
      <p:ext uri="{BB962C8B-B14F-4D97-AF65-F5344CB8AC3E}">
        <p14:creationId xmlns:p14="http://schemas.microsoft.com/office/powerpoint/2010/main" val="153848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E61AAD99A901438D9BC061B6D8E5BF" ma:contentTypeVersion="4" ma:contentTypeDescription="Create a new document." ma:contentTypeScope="" ma:versionID="098befd53edc140e6a38b8b5e7e076b7">
  <xsd:schema xmlns:xsd="http://www.w3.org/2001/XMLSchema" xmlns:xs="http://www.w3.org/2001/XMLSchema" xmlns:p="http://schemas.microsoft.com/office/2006/metadata/properties" xmlns:ns2="7bbce149-ba0e-4c7d-b138-75737535ebd3" targetNamespace="http://schemas.microsoft.com/office/2006/metadata/properties" ma:root="true" ma:fieldsID="072f68eb08736e4a615e48af1997bbbd" ns2:_="">
    <xsd:import namespace="7bbce149-ba0e-4c7d-b138-75737535eb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bce149-ba0e-4c7d-b138-75737535e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89579F-66C8-49DD-B5BA-5C739ACC748E}">
  <ds:schemaRefs>
    <ds:schemaRef ds:uri="http://schemas.microsoft.com/sharepoint/v3/contenttype/forms"/>
  </ds:schemaRefs>
</ds:datastoreItem>
</file>

<file path=customXml/itemProps2.xml><?xml version="1.0" encoding="utf-8"?>
<ds:datastoreItem xmlns:ds="http://schemas.openxmlformats.org/officeDocument/2006/customXml" ds:itemID="{7BD04F94-A542-427E-B92F-C5A581A878CF}">
  <ds:schemaRefs>
    <ds:schemaRef ds:uri="1852a250-d143-4d1f-8398-96554ba0ccbc"/>
    <ds:schemaRef ds:uri="2070225d-f8cc-45f8-ade6-a00ef6a38cd3"/>
    <ds:schemaRef ds:uri="ad7bcb22-7a6b-4757-9a03-b66ef93c84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81D3316-0A8A-4DD9-B11D-A8C664A4C46B}">
  <ds:schemaRefs>
    <ds:schemaRef ds:uri="7bbce149-ba0e-4c7d-b138-75737535eb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235</TotalTime>
  <Words>839</Words>
  <Application>Microsoft Office PowerPoint</Application>
  <PresentationFormat>Widescreen</PresentationFormat>
  <Paragraphs>87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Aptos Display</vt:lpstr>
      <vt:lpstr>Arial</vt:lpstr>
      <vt:lpstr>avenir</vt:lpstr>
      <vt:lpstr>Avenir Book</vt:lpstr>
      <vt:lpstr>Calibri</vt:lpstr>
      <vt:lpstr>Wingdings</vt:lpstr>
      <vt:lpstr>Office Theme</vt:lpstr>
      <vt:lpstr>PowerPoint Presentation</vt:lpstr>
      <vt:lpstr>PowerPoint Presentation</vt:lpstr>
      <vt:lpstr>Introduction Zimbabwe</vt:lpstr>
      <vt:lpstr>Introduction</vt:lpstr>
      <vt:lpstr>Fiber Backbone and 5G Coverage</vt:lpstr>
      <vt:lpstr>UMTS and LTE Coverage Maps</vt:lpstr>
      <vt:lpstr>Policy frameworks</vt:lpstr>
      <vt:lpstr>GIGA Initiative</vt:lpstr>
      <vt:lpstr>GIGA – Sample Maps/Statistics</vt:lpstr>
      <vt:lpstr>GIGA – Sample Maps/Statistics</vt:lpstr>
      <vt:lpstr>Broadband/Internet penetration and expansion</vt:lpstr>
      <vt:lpstr>Broadband/Internet penetration and expansion/Targets</vt:lpstr>
      <vt:lpstr>Broadband Mapping</vt:lpstr>
      <vt:lpstr>Broadband Mapping Systems</vt:lpstr>
      <vt:lpstr>Broadband coverage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Support to Africa’s National Broadband Mapping Systems (Africa-BB-Maps)</dc:title>
  <dc:creator>Isabella Rinaldi</dc:creator>
  <cp:lastModifiedBy>Addmore Matare</cp:lastModifiedBy>
  <cp:revision>66</cp:revision>
  <dcterms:created xsi:type="dcterms:W3CDTF">2024-10-31T21:56:45Z</dcterms:created>
  <dcterms:modified xsi:type="dcterms:W3CDTF">2025-03-20T13:32:04Z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0x010100D1E61AAD99A901438D9BC061B6D8E5BF</vt:lpwstr>
  </property>
  <property fmtid="{D5CDD505-2E9C-101B-9397-08002B2CF9AE}" pid="3" name="MediaServiceImageTags">
    <vt:lpwstr/>
  </property>
</Properties>
</file>