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4" r:id="rId6"/>
  </p:sldMasterIdLst>
  <p:notesMasterIdLst>
    <p:notesMasterId r:id="rId24"/>
  </p:notesMasterIdLst>
  <p:sldIdLst>
    <p:sldId id="304" r:id="rId7"/>
    <p:sldId id="275" r:id="rId8"/>
    <p:sldId id="316" r:id="rId9"/>
    <p:sldId id="335" r:id="rId10"/>
    <p:sldId id="334" r:id="rId11"/>
    <p:sldId id="336" r:id="rId12"/>
    <p:sldId id="338" r:id="rId13"/>
    <p:sldId id="319" r:id="rId14"/>
    <p:sldId id="305" r:id="rId15"/>
    <p:sldId id="320" r:id="rId16"/>
    <p:sldId id="332" r:id="rId17"/>
    <p:sldId id="333" r:id="rId18"/>
    <p:sldId id="310" r:id="rId19"/>
    <p:sldId id="308" r:id="rId20"/>
    <p:sldId id="311" r:id="rId21"/>
    <p:sldId id="326" r:id="rId22"/>
    <p:sldId id="300"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26891-F29E-1639-68DC-07AA541C9883}" v="112" dt="2025-03-07T15:19:16.177"/>
    <p1510:client id="{7ED9EDD9-72BF-63C0-7A36-799E2A3966CB}" v="13" dt="2025-03-07T15:19:42.0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86399" autoAdjust="0"/>
  </p:normalViewPr>
  <p:slideViewPr>
    <p:cSldViewPr snapToGrid="0">
      <p:cViewPr varScale="1">
        <p:scale>
          <a:sx n="61" d="100"/>
          <a:sy n="61" d="100"/>
        </p:scale>
        <p:origin x="1188"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83656419759982E-2"/>
          <c:y val="5.0541207347820971E-2"/>
          <c:w val="0.97811630066166466"/>
          <c:h val="0.9082834224377152"/>
        </c:manualLayout>
      </c:layout>
      <c:barChart>
        <c:barDir val="col"/>
        <c:grouping val="clustered"/>
        <c:varyColors val="0"/>
        <c:ser>
          <c:idx val="0"/>
          <c:order val="0"/>
          <c:tx>
            <c:strRef>
              <c:f>Feuil1!$B$1</c:f>
              <c:strCache>
                <c:ptCount val="1"/>
                <c:pt idx="0">
                  <c:v>2017</c:v>
                </c:pt>
              </c:strCache>
            </c:strRef>
          </c:tx>
          <c:spPr>
            <a:solidFill>
              <a:schemeClr val="accent1"/>
            </a:solidFill>
            <a:ln>
              <a:noFill/>
            </a:ln>
            <a:effectLst/>
          </c:spPr>
          <c:invertIfNegative val="0"/>
          <c:cat>
            <c:strRef>
              <c:f>Feuil1!$A$2:$A$3</c:f>
              <c:strCache>
                <c:ptCount val="2"/>
                <c:pt idx="0">
                  <c:v>Catégorie 1</c:v>
                </c:pt>
                <c:pt idx="1">
                  <c:v>Catégorie 2</c:v>
                </c:pt>
              </c:strCache>
            </c:strRef>
          </c:cat>
          <c:val>
            <c:numRef>
              <c:f>Feuil1!$B$2:$B$3</c:f>
              <c:numCache>
                <c:formatCode>General</c:formatCode>
                <c:ptCount val="2"/>
                <c:pt idx="0">
                  <c:v>7</c:v>
                </c:pt>
                <c:pt idx="1">
                  <c:v>50</c:v>
                </c:pt>
              </c:numCache>
            </c:numRef>
          </c:val>
          <c:extLst xmlns:c16r2="http://schemas.microsoft.com/office/drawing/2015/06/chart">
            <c:ext xmlns:c16="http://schemas.microsoft.com/office/drawing/2014/chart" uri="{C3380CC4-5D6E-409C-BE32-E72D297353CC}">
              <c16:uniqueId val="{00000000-4415-4BD2-B094-D16E1D606E3C}"/>
            </c:ext>
          </c:extLst>
        </c:ser>
        <c:ser>
          <c:idx val="1"/>
          <c:order val="1"/>
          <c:tx>
            <c:strRef>
              <c:f>Feuil1!$C$1</c:f>
              <c:strCache>
                <c:ptCount val="1"/>
                <c:pt idx="0">
                  <c:v>2018</c:v>
                </c:pt>
              </c:strCache>
            </c:strRef>
          </c:tx>
          <c:spPr>
            <a:solidFill>
              <a:schemeClr val="accent2"/>
            </a:solidFill>
            <a:ln>
              <a:noFill/>
            </a:ln>
            <a:effectLst/>
          </c:spPr>
          <c:invertIfNegative val="0"/>
          <c:cat>
            <c:strRef>
              <c:f>Feuil1!$A$2:$A$3</c:f>
              <c:strCache>
                <c:ptCount val="2"/>
                <c:pt idx="0">
                  <c:v>Catégorie 1</c:v>
                </c:pt>
                <c:pt idx="1">
                  <c:v>Catégorie 2</c:v>
                </c:pt>
              </c:strCache>
            </c:strRef>
          </c:cat>
          <c:val>
            <c:numRef>
              <c:f>Feuil1!$C$2:$C$3</c:f>
              <c:numCache>
                <c:formatCode>General</c:formatCode>
                <c:ptCount val="2"/>
                <c:pt idx="0">
                  <c:v>9</c:v>
                </c:pt>
                <c:pt idx="1">
                  <c:v>53</c:v>
                </c:pt>
              </c:numCache>
            </c:numRef>
          </c:val>
          <c:extLst xmlns:c16r2="http://schemas.microsoft.com/office/drawing/2015/06/chart">
            <c:ext xmlns:c16="http://schemas.microsoft.com/office/drawing/2014/chart" uri="{C3380CC4-5D6E-409C-BE32-E72D297353CC}">
              <c16:uniqueId val="{00000001-4415-4BD2-B094-D16E1D606E3C}"/>
            </c:ext>
          </c:extLst>
        </c:ser>
        <c:ser>
          <c:idx val="2"/>
          <c:order val="2"/>
          <c:tx>
            <c:strRef>
              <c:f>Feuil1!$D$1</c:f>
              <c:strCache>
                <c:ptCount val="1"/>
                <c:pt idx="0">
                  <c:v>2019</c:v>
                </c:pt>
              </c:strCache>
            </c:strRef>
          </c:tx>
          <c:spPr>
            <a:solidFill>
              <a:schemeClr val="accent3"/>
            </a:solidFill>
            <a:ln>
              <a:noFill/>
            </a:ln>
            <a:effectLst/>
          </c:spPr>
          <c:invertIfNegative val="0"/>
          <c:cat>
            <c:strRef>
              <c:f>Feuil1!$A$2:$A$3</c:f>
              <c:strCache>
                <c:ptCount val="2"/>
                <c:pt idx="0">
                  <c:v>Catégorie 1</c:v>
                </c:pt>
                <c:pt idx="1">
                  <c:v>Catégorie 2</c:v>
                </c:pt>
              </c:strCache>
            </c:strRef>
          </c:cat>
          <c:val>
            <c:numRef>
              <c:f>Feuil1!$D$2:$D$3</c:f>
              <c:numCache>
                <c:formatCode>General</c:formatCode>
                <c:ptCount val="2"/>
                <c:pt idx="0">
                  <c:v>10</c:v>
                </c:pt>
                <c:pt idx="1">
                  <c:v>54</c:v>
                </c:pt>
              </c:numCache>
            </c:numRef>
          </c:val>
          <c:extLst xmlns:c16r2="http://schemas.microsoft.com/office/drawing/2015/06/chart">
            <c:ext xmlns:c16="http://schemas.microsoft.com/office/drawing/2014/chart" uri="{C3380CC4-5D6E-409C-BE32-E72D297353CC}">
              <c16:uniqueId val="{00000002-4415-4BD2-B094-D16E1D606E3C}"/>
            </c:ext>
          </c:extLst>
        </c:ser>
        <c:ser>
          <c:idx val="3"/>
          <c:order val="3"/>
          <c:tx>
            <c:strRef>
              <c:f>Feuil1!$E$1</c:f>
              <c:strCache>
                <c:ptCount val="1"/>
                <c:pt idx="0">
                  <c:v>2020</c:v>
                </c:pt>
              </c:strCache>
            </c:strRef>
          </c:tx>
          <c:spPr>
            <a:solidFill>
              <a:schemeClr val="accent4"/>
            </a:solidFill>
            <a:ln>
              <a:noFill/>
            </a:ln>
            <a:effectLst/>
          </c:spPr>
          <c:invertIfNegative val="0"/>
          <c:cat>
            <c:strRef>
              <c:f>Feuil1!$A$2:$A$3</c:f>
              <c:strCache>
                <c:ptCount val="2"/>
                <c:pt idx="0">
                  <c:v>Catégorie 1</c:v>
                </c:pt>
                <c:pt idx="1">
                  <c:v>Catégorie 2</c:v>
                </c:pt>
              </c:strCache>
            </c:strRef>
          </c:cat>
          <c:val>
            <c:numRef>
              <c:f>Feuil1!$E$2:$E$3</c:f>
              <c:numCache>
                <c:formatCode>General</c:formatCode>
                <c:ptCount val="2"/>
                <c:pt idx="0">
                  <c:v>12</c:v>
                </c:pt>
                <c:pt idx="1">
                  <c:v>55</c:v>
                </c:pt>
              </c:numCache>
            </c:numRef>
          </c:val>
          <c:extLst xmlns:c16r2="http://schemas.microsoft.com/office/drawing/2015/06/chart">
            <c:ext xmlns:c16="http://schemas.microsoft.com/office/drawing/2014/chart" uri="{C3380CC4-5D6E-409C-BE32-E72D297353CC}">
              <c16:uniqueId val="{00000003-4415-4BD2-B094-D16E1D606E3C}"/>
            </c:ext>
          </c:extLst>
        </c:ser>
        <c:ser>
          <c:idx val="4"/>
          <c:order val="4"/>
          <c:tx>
            <c:strRef>
              <c:f>Feuil1!$F$1</c:f>
              <c:strCache>
                <c:ptCount val="1"/>
                <c:pt idx="0">
                  <c:v>2021</c:v>
                </c:pt>
              </c:strCache>
            </c:strRef>
          </c:tx>
          <c:spPr>
            <a:solidFill>
              <a:schemeClr val="accent5"/>
            </a:solidFill>
            <a:ln>
              <a:noFill/>
            </a:ln>
            <a:effectLst/>
          </c:spPr>
          <c:invertIfNegative val="0"/>
          <c:cat>
            <c:strRef>
              <c:f>Feuil1!$A$2:$A$3</c:f>
              <c:strCache>
                <c:ptCount val="2"/>
                <c:pt idx="0">
                  <c:v>Catégorie 1</c:v>
                </c:pt>
                <c:pt idx="1">
                  <c:v>Catégorie 2</c:v>
                </c:pt>
              </c:strCache>
            </c:strRef>
          </c:cat>
          <c:val>
            <c:numRef>
              <c:f>Feuil1!$F$2:$F$3</c:f>
              <c:numCache>
                <c:formatCode>General</c:formatCode>
                <c:ptCount val="2"/>
                <c:pt idx="0">
                  <c:v>21</c:v>
                </c:pt>
                <c:pt idx="1">
                  <c:v>64</c:v>
                </c:pt>
              </c:numCache>
            </c:numRef>
          </c:val>
          <c:extLst xmlns:c16r2="http://schemas.microsoft.com/office/drawing/2015/06/chart">
            <c:ext xmlns:c16="http://schemas.microsoft.com/office/drawing/2014/chart" uri="{C3380CC4-5D6E-409C-BE32-E72D297353CC}">
              <c16:uniqueId val="{00000005-4415-4BD2-B094-D16E1D606E3C}"/>
            </c:ext>
          </c:extLst>
        </c:ser>
        <c:dLbls>
          <c:showLegendKey val="0"/>
          <c:showVal val="0"/>
          <c:showCatName val="0"/>
          <c:showSerName val="0"/>
          <c:showPercent val="0"/>
          <c:showBubbleSize val="0"/>
        </c:dLbls>
        <c:gapWidth val="219"/>
        <c:overlap val="-27"/>
        <c:axId val="371034816"/>
        <c:axId val="371036384"/>
      </c:barChart>
      <c:catAx>
        <c:axId val="37103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71036384"/>
        <c:crosses val="autoZero"/>
        <c:auto val="1"/>
        <c:lblAlgn val="ctr"/>
        <c:lblOffset val="100"/>
        <c:noMultiLvlLbl val="0"/>
      </c:catAx>
      <c:valAx>
        <c:axId val="3710363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1034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0.04219</cdr:x>
      <cdr:y>0.66238</cdr:y>
    </cdr:from>
    <cdr:to>
      <cdr:x>0.3125</cdr:x>
      <cdr:y>0.78927</cdr:y>
    </cdr:to>
    <cdr:sp macro="" textlink="">
      <cdr:nvSpPr>
        <cdr:cNvPr id="2" name="ZoneTexte 1">
          <a:extLst xmlns:a="http://schemas.openxmlformats.org/drawingml/2006/main">
            <a:ext uri="{FF2B5EF4-FFF2-40B4-BE49-F238E27FC236}">
              <a16:creationId xmlns:a16="http://schemas.microsoft.com/office/drawing/2014/main" xmlns="" id="{13F63D51-012F-4520-829E-39E5BC461295}"/>
            </a:ext>
          </a:extLst>
        </cdr:cNvPr>
        <cdr:cNvSpPr txBox="1"/>
      </cdr:nvSpPr>
      <cdr:spPr>
        <a:xfrm xmlns:a="http://schemas.openxmlformats.org/drawingml/2006/main">
          <a:off x="259881" y="3034590"/>
          <a:ext cx="1665170" cy="5813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3200" b="1" dirty="0"/>
            <a:t>Internet </a:t>
          </a:r>
        </a:p>
      </cdr:txBody>
    </cdr:sp>
  </cdr:relSizeAnchor>
  <cdr:relSizeAnchor xmlns:cdr="http://schemas.openxmlformats.org/drawingml/2006/chartDrawing">
    <cdr:from>
      <cdr:x>0.59219</cdr:x>
      <cdr:y>0.07545</cdr:y>
    </cdr:from>
    <cdr:to>
      <cdr:x>0.84531</cdr:x>
      <cdr:y>0.20318</cdr:y>
    </cdr:to>
    <cdr:sp macro="" textlink="">
      <cdr:nvSpPr>
        <cdr:cNvPr id="3" name="ZoneTexte 1">
          <a:extLst xmlns:a="http://schemas.openxmlformats.org/drawingml/2006/main">
            <a:ext uri="{FF2B5EF4-FFF2-40B4-BE49-F238E27FC236}">
              <a16:creationId xmlns:a16="http://schemas.microsoft.com/office/drawing/2014/main" xmlns="" id="{6B077177-6436-462F-BDB4-D848D2AFDABD}"/>
            </a:ext>
          </a:extLst>
        </cdr:cNvPr>
        <cdr:cNvSpPr txBox="1"/>
      </cdr:nvSpPr>
      <cdr:spPr>
        <a:xfrm xmlns:a="http://schemas.openxmlformats.org/drawingml/2006/main">
          <a:off x="3647974" y="345657"/>
          <a:ext cx="1559292" cy="585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3200" b="1" dirty="0"/>
            <a:t>Mobile </a:t>
          </a:r>
        </a:p>
      </cdr:txBody>
    </cdr:sp>
  </cdr:relSizeAnchor>
  <cdr:relSizeAnchor xmlns:cdr="http://schemas.openxmlformats.org/drawingml/2006/chartDrawing">
    <cdr:from>
      <cdr:x>0.01027</cdr:x>
      <cdr:y>0.78768</cdr:y>
    </cdr:from>
    <cdr:to>
      <cdr:x>0.16211</cdr:x>
      <cdr:y>0.87675</cdr:y>
    </cdr:to>
    <cdr:sp macro="" textlink="">
      <cdr:nvSpPr>
        <cdr:cNvPr id="4" name="ZoneTexte 1">
          <a:extLst xmlns:a="http://schemas.openxmlformats.org/drawingml/2006/main">
            <a:ext uri="{FF2B5EF4-FFF2-40B4-BE49-F238E27FC236}">
              <a16:creationId xmlns:a16="http://schemas.microsoft.com/office/drawing/2014/main" xmlns="" id="{195547BD-ECE7-44D6-A77F-C770F397475D}"/>
            </a:ext>
          </a:extLst>
        </cdr:cNvPr>
        <cdr:cNvSpPr txBox="1"/>
      </cdr:nvSpPr>
      <cdr:spPr>
        <a:xfrm xmlns:a="http://schemas.openxmlformats.org/drawingml/2006/main">
          <a:off x="63251" y="3608623"/>
          <a:ext cx="935374" cy="408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fr-FR" sz="2000" b="1" dirty="0">
              <a:latin typeface="+mn-lt"/>
              <a:ea typeface="+mn-ea"/>
              <a:cs typeface="+mn-cs"/>
            </a:rPr>
            <a:t>7% </a:t>
          </a:r>
        </a:p>
        <a:p xmlns:a="http://schemas.openxmlformats.org/drawingml/2006/main">
          <a:pPr marL="0" indent="0" algn="ctr"/>
          <a:r>
            <a:rPr lang="fr-FR" sz="2000" b="1" dirty="0">
              <a:latin typeface="+mn-lt"/>
              <a:ea typeface="+mn-ea"/>
              <a:cs typeface="+mn-cs"/>
            </a:rPr>
            <a:t>2017 </a:t>
          </a:r>
        </a:p>
      </cdr:txBody>
    </cdr:sp>
  </cdr:relSizeAnchor>
  <cdr:relSizeAnchor xmlns:cdr="http://schemas.openxmlformats.org/drawingml/2006/chartDrawing">
    <cdr:from>
      <cdr:x>0.35697</cdr:x>
      <cdr:y>0.51749</cdr:y>
    </cdr:from>
    <cdr:to>
      <cdr:x>0.51104</cdr:x>
      <cdr:y>0.59952</cdr:y>
    </cdr:to>
    <cdr:sp macro="" textlink="">
      <cdr:nvSpPr>
        <cdr:cNvPr id="5" name="ZoneTexte 1">
          <a:extLst xmlns:a="http://schemas.openxmlformats.org/drawingml/2006/main">
            <a:ext uri="{FF2B5EF4-FFF2-40B4-BE49-F238E27FC236}">
              <a16:creationId xmlns:a16="http://schemas.microsoft.com/office/drawing/2014/main" xmlns="" id="{DE640878-F94F-4548-8C66-F151340779D0}"/>
            </a:ext>
          </a:extLst>
        </cdr:cNvPr>
        <cdr:cNvSpPr txBox="1"/>
      </cdr:nvSpPr>
      <cdr:spPr>
        <a:xfrm xmlns:a="http://schemas.openxmlformats.org/drawingml/2006/main">
          <a:off x="2198967" y="2370784"/>
          <a:ext cx="949128" cy="37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b="1" dirty="0"/>
            <a:t>25,14% 2024</a:t>
          </a:r>
        </a:p>
      </cdr:txBody>
    </cdr:sp>
  </cdr:relSizeAnchor>
  <cdr:relSizeAnchor xmlns:cdr="http://schemas.openxmlformats.org/drawingml/2006/chartDrawing">
    <cdr:from>
      <cdr:x>0.49147</cdr:x>
      <cdr:y>0.24501</cdr:y>
    </cdr:from>
    <cdr:to>
      <cdr:x>0.63381</cdr:x>
      <cdr:y>0.33408</cdr:y>
    </cdr:to>
    <cdr:sp macro="" textlink="">
      <cdr:nvSpPr>
        <cdr:cNvPr id="6" name="ZoneTexte 1">
          <a:extLst xmlns:a="http://schemas.openxmlformats.org/drawingml/2006/main">
            <a:ext uri="{FF2B5EF4-FFF2-40B4-BE49-F238E27FC236}">
              <a16:creationId xmlns:a16="http://schemas.microsoft.com/office/drawing/2014/main" xmlns="" id="{194F2AE9-CF8D-4FF3-8A47-86AF90C38B02}"/>
            </a:ext>
          </a:extLst>
        </cdr:cNvPr>
        <cdr:cNvSpPr txBox="1"/>
      </cdr:nvSpPr>
      <cdr:spPr>
        <a:xfrm xmlns:a="http://schemas.openxmlformats.org/drawingml/2006/main">
          <a:off x="3027514" y="1122472"/>
          <a:ext cx="876862" cy="408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fr-FR" sz="2000" b="1" dirty="0"/>
            <a:t>52</a:t>
          </a:r>
          <a:r>
            <a:rPr lang="fr-FR" sz="2000" b="1" dirty="0">
              <a:latin typeface="+mn-lt"/>
              <a:ea typeface="+mn-ea"/>
              <a:cs typeface="+mn-cs"/>
            </a:rPr>
            <a:t>% </a:t>
          </a:r>
        </a:p>
        <a:p xmlns:a="http://schemas.openxmlformats.org/drawingml/2006/main">
          <a:pPr marL="0" indent="0" algn="ctr"/>
          <a:r>
            <a:rPr lang="fr-FR" sz="2000" b="1" dirty="0">
              <a:latin typeface="+mn-lt"/>
              <a:ea typeface="+mn-ea"/>
              <a:cs typeface="+mn-cs"/>
            </a:rPr>
            <a:t>2017 </a:t>
          </a:r>
        </a:p>
      </cdr:txBody>
    </cdr:sp>
  </cdr:relSizeAnchor>
  <cdr:relSizeAnchor xmlns:cdr="http://schemas.openxmlformats.org/drawingml/2006/chartDrawing">
    <cdr:from>
      <cdr:x>0.80757</cdr:x>
      <cdr:y>0.00747</cdr:y>
    </cdr:from>
    <cdr:to>
      <cdr:x>0.9872</cdr:x>
      <cdr:y>0.09654</cdr:y>
    </cdr:to>
    <cdr:sp macro="" textlink="">
      <cdr:nvSpPr>
        <cdr:cNvPr id="7" name="ZoneTexte 1">
          <a:extLst xmlns:a="http://schemas.openxmlformats.org/drawingml/2006/main">
            <a:ext uri="{FF2B5EF4-FFF2-40B4-BE49-F238E27FC236}">
              <a16:creationId xmlns:a16="http://schemas.microsoft.com/office/drawing/2014/main" xmlns="" id="{258D367B-3D1B-4A23-B5E9-C2EF1A37E0E7}"/>
            </a:ext>
          </a:extLst>
        </cdr:cNvPr>
        <cdr:cNvSpPr txBox="1"/>
      </cdr:nvSpPr>
      <cdr:spPr>
        <a:xfrm xmlns:a="http://schemas.openxmlformats.org/drawingml/2006/main">
          <a:off x="4974745" y="34242"/>
          <a:ext cx="1106555" cy="408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fr-FR" sz="2000" b="1" dirty="0">
              <a:latin typeface="+mn-lt"/>
              <a:ea typeface="+mn-ea"/>
              <a:cs typeface="+mn-cs"/>
            </a:rPr>
            <a:t>63,63% </a:t>
          </a:r>
        </a:p>
        <a:p xmlns:a="http://schemas.openxmlformats.org/drawingml/2006/main">
          <a:pPr marL="0" indent="0" algn="ctr"/>
          <a:r>
            <a:rPr lang="fr-FR" sz="2000" b="1" dirty="0">
              <a:latin typeface="+mn-lt"/>
              <a:ea typeface="+mn-ea"/>
              <a:cs typeface="+mn-cs"/>
            </a:rPr>
            <a:t>2024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71C75-AF72-4C5C-B719-2D5006046F6B}" type="datetimeFigureOut">
              <a:rPr lang="fr-FR" smtClean="0"/>
              <a:t>25/03/2025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1785B-FAD7-420B-A98C-D4A496B4BBB5}" type="slidenum">
              <a:rPr lang="fr-FR" smtClean="0"/>
              <a:t>‹N°›</a:t>
            </a:fld>
            <a:endParaRPr lang="fr-FR"/>
          </a:p>
        </p:txBody>
      </p:sp>
    </p:spTree>
    <p:extLst>
      <p:ext uri="{BB962C8B-B14F-4D97-AF65-F5344CB8AC3E}">
        <p14:creationId xmlns:p14="http://schemas.microsoft.com/office/powerpoint/2010/main" val="265224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dqos.clou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00000"/>
                </a:solidFill>
                <a:effectLst/>
              </a:rPr>
              <a:t>Mobile Networks</a:t>
            </a:r>
            <a:r>
              <a:rPr lang="en-GB" b="0" i="0" u="none" strike="noStrike" dirty="0">
                <a:solidFill>
                  <a:srgbClr val="000000"/>
                </a:solidFill>
                <a:effectLst/>
              </a:rPr>
              <a:t>: Operators like Viettel (</a:t>
            </a:r>
            <a:r>
              <a:rPr lang="en-GB" b="0" i="0" u="none" strike="noStrike" dirty="0" err="1">
                <a:solidFill>
                  <a:srgbClr val="000000"/>
                </a:solidFill>
                <a:effectLst/>
              </a:rPr>
              <a:t>Lumitel</a:t>
            </a:r>
            <a:r>
              <a:rPr lang="en-GB" b="0" i="0" u="none" strike="noStrike" dirty="0">
                <a:solidFill>
                  <a:srgbClr val="000000"/>
                </a:solidFill>
                <a:effectLst/>
              </a:rPr>
              <a:t>) and Econet-Leo provided 4G in urban areas and 3G elsewhere, but rural coverage was patchy.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rPr>
              <a:t>Lumitel</a:t>
            </a:r>
            <a:r>
              <a:rPr lang="en-GB" sz="1200" b="0" i="0" u="none" strike="noStrike" dirty="0">
                <a:solidFill>
                  <a:srgbClr val="000000"/>
                </a:solidFill>
                <a:effectLst/>
              </a:rPr>
              <a:t> with a 5m DTM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4</a:t>
            </a:fld>
            <a:endParaRPr lang="fr-FR"/>
          </a:p>
        </p:txBody>
      </p:sp>
    </p:spTree>
    <p:extLst>
      <p:ext uri="{BB962C8B-B14F-4D97-AF65-F5344CB8AC3E}">
        <p14:creationId xmlns:p14="http://schemas.microsoft.com/office/powerpoint/2010/main" val="393574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The </a:t>
            </a:r>
            <a:r>
              <a:rPr lang="en-GB" b="0" i="1" u="none" strike="noStrike" dirty="0">
                <a:solidFill>
                  <a:srgbClr val="000000"/>
                </a:solidFill>
                <a:effectLst/>
              </a:rPr>
              <a:t>Burundi Backbone System</a:t>
            </a:r>
            <a:r>
              <a:rPr lang="en-GB" b="0" i="0" u="none" strike="noStrike" dirty="0">
                <a:solidFill>
                  <a:srgbClr val="000000"/>
                </a:solidFill>
                <a:effectLst/>
              </a:rPr>
              <a:t> (BBS) and Viettel’s networks cover all 18 provinces with 1,750 km and 3,400 km of </a:t>
            </a:r>
            <a:r>
              <a:rPr lang="en-GB" b="0" i="0" u="none" strike="noStrike" dirty="0" err="1">
                <a:solidFill>
                  <a:srgbClr val="000000"/>
                </a:solidFill>
                <a:effectLst/>
              </a:rPr>
              <a:t>fiber</a:t>
            </a:r>
            <a:r>
              <a:rPr lang="en-GB" b="0" i="0" u="none" strike="noStrike" dirty="0">
                <a:solidFill>
                  <a:srgbClr val="000000"/>
                </a:solidFill>
                <a:effectLst/>
              </a:rPr>
              <a:t>, respectively, but last-mile connectivity is limited outside cities like Bujumbura and </a:t>
            </a:r>
            <a:r>
              <a:rPr lang="en-GB" b="0" i="0" u="none" strike="noStrike" dirty="0" err="1">
                <a:solidFill>
                  <a:srgbClr val="000000"/>
                </a:solidFill>
                <a:effectLst/>
              </a:rPr>
              <a:t>Gitega</a:t>
            </a:r>
            <a:r>
              <a:rPr lang="en-GB" b="0" i="0" u="none" strike="noStrike" dirty="0">
                <a:solidFill>
                  <a:srgbClr val="000000"/>
                </a:solidFill>
                <a:effectLst/>
              </a:rPr>
              <a:t>.</a:t>
            </a:r>
          </a:p>
          <a:p>
            <a:pPr algn="l"/>
            <a:endParaRPr lang="en-GB" b="0" i="0" u="none" strike="noStrike" dirty="0">
              <a:solidFill>
                <a:srgbClr val="000000"/>
              </a:solidFill>
              <a:effectLst/>
            </a:endParaRPr>
          </a:p>
          <a:p>
            <a:pPr algn="l"/>
            <a:r>
              <a:rPr lang="en-GB" b="0" i="0" u="none" strike="noStrike" dirty="0">
                <a:solidFill>
                  <a:srgbClr val="000000"/>
                </a:solidFill>
                <a:effectLst/>
              </a:rPr>
              <a:t>Currently, all 18 provinces of Burundi are covered by </a:t>
            </a:r>
            <a:r>
              <a:rPr lang="en-GB" b="0" i="0" u="none" strike="noStrike" dirty="0" err="1">
                <a:solidFill>
                  <a:srgbClr val="000000"/>
                </a:solidFill>
                <a:effectLst/>
              </a:rPr>
              <a:t>fiber</a:t>
            </a:r>
            <a:r>
              <a:rPr lang="en-GB" b="0" i="0" u="none" strike="noStrike" dirty="0">
                <a:solidFill>
                  <a:srgbClr val="000000"/>
                </a:solidFill>
                <a:effectLst/>
              </a:rPr>
              <a:t> optic networks. Three main networks have been deployed:</a:t>
            </a:r>
          </a:p>
          <a:p>
            <a:pPr algn="l">
              <a:buFont typeface="+mj-lt"/>
              <a:buAutoNum type="arabicPeriod"/>
            </a:pPr>
            <a:r>
              <a:rPr lang="en-GB" b="1" i="0" u="none" strike="noStrike" dirty="0">
                <a:solidFill>
                  <a:srgbClr val="000000"/>
                </a:solidFill>
                <a:effectLst/>
              </a:rPr>
              <a:t>BBS National Network</a:t>
            </a:r>
            <a:endParaRPr lang="en-GB" b="0" i="0" u="none" strike="noStrike" dirty="0">
              <a:solidFill>
                <a:srgbClr val="000000"/>
              </a:solidFill>
              <a:effectLst/>
            </a:endParaRPr>
          </a:p>
          <a:p>
            <a:pPr algn="l">
              <a:buFont typeface="+mj-lt"/>
              <a:buAutoNum type="arabicPeriod"/>
            </a:pPr>
            <a:r>
              <a:rPr lang="en-GB" b="1" i="0" u="none" strike="noStrike" dirty="0">
                <a:solidFill>
                  <a:srgbClr val="000000"/>
                </a:solidFill>
                <a:effectLst/>
              </a:rPr>
              <a:t>Viettel National Network</a:t>
            </a:r>
            <a:endParaRPr lang="en-GB" b="0" i="0" u="none" strike="noStrike" dirty="0">
              <a:solidFill>
                <a:srgbClr val="000000"/>
              </a:solidFill>
              <a:effectLst/>
            </a:endParaRPr>
          </a:p>
          <a:p>
            <a:pPr algn="l">
              <a:buFont typeface="+mj-lt"/>
              <a:buAutoNum type="arabicPeriod"/>
            </a:pPr>
            <a:r>
              <a:rPr lang="en-GB" b="1" i="0" u="none" strike="noStrike" dirty="0" err="1">
                <a:solidFill>
                  <a:srgbClr val="000000"/>
                </a:solidFill>
                <a:effectLst/>
              </a:rPr>
              <a:t>Onatel</a:t>
            </a:r>
            <a:r>
              <a:rPr lang="en-GB" b="1" i="0" u="none" strike="noStrike" dirty="0">
                <a:solidFill>
                  <a:srgbClr val="000000"/>
                </a:solidFill>
                <a:effectLst/>
              </a:rPr>
              <a:t> Metropolitan Network (MAN)</a:t>
            </a:r>
            <a:endParaRPr lang="en-GB" b="0" i="0" u="none" strike="noStrike" dirty="0">
              <a:solidFill>
                <a:srgbClr val="000000"/>
              </a:solidFill>
              <a:effectLst/>
            </a:endParaRPr>
          </a:p>
          <a:p>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5</a:t>
            </a:fld>
            <a:endParaRPr lang="fr-FR"/>
          </a:p>
        </p:txBody>
      </p:sp>
    </p:spTree>
    <p:extLst>
      <p:ext uri="{BB962C8B-B14F-4D97-AF65-F5344CB8AC3E}">
        <p14:creationId xmlns:p14="http://schemas.microsoft.com/office/powerpoint/2010/main" val="280487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entury Gothic" panose="020B0502020202020204" pitchFamily="34" charset="0"/>
              </a:rPr>
              <a:t>As a satellite-based broadband technology, Starlink provides coverage across the entire country, regardless of terrestrial infrastructure limitations, as long as users have a clear view of the sky</a:t>
            </a:r>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6</a:t>
            </a:fld>
            <a:endParaRPr lang="fr-FR"/>
          </a:p>
        </p:txBody>
      </p:sp>
    </p:spTree>
    <p:extLst>
      <p:ext uri="{BB962C8B-B14F-4D97-AF65-F5344CB8AC3E}">
        <p14:creationId xmlns:p14="http://schemas.microsoft.com/office/powerpoint/2010/main" val="358238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Times New Roman" panose="02020603050405020304" pitchFamily="18" charset="0"/>
              </a:rPr>
              <a:t>Les FAI déploient des réseaux d’accès hertziens : WiMax, Wifi et VSAT et utilisent la FO de BBS au cas par cas.</a:t>
            </a:r>
            <a:endParaRPr lang="x-none" sz="1200" dirty="0">
              <a:effectLst/>
              <a:latin typeface="Arial" panose="020B0604020202020204" pitchFamily="34" charset="0"/>
              <a:ea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7</a:t>
            </a:fld>
            <a:endParaRPr lang="fr-FR"/>
          </a:p>
        </p:txBody>
      </p:sp>
    </p:spTree>
    <p:extLst>
      <p:ext uri="{BB962C8B-B14F-4D97-AF65-F5344CB8AC3E}">
        <p14:creationId xmlns:p14="http://schemas.microsoft.com/office/powerpoint/2010/main" val="122486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11785B-FAD7-420B-A98C-D4A496B4BBB5}" type="slidenum">
              <a:rPr lang="fr-FR" smtClean="0"/>
              <a:t>10</a:t>
            </a:fld>
            <a:endParaRPr lang="fr-FR"/>
          </a:p>
        </p:txBody>
      </p:sp>
    </p:spTree>
    <p:extLst>
      <p:ext uri="{BB962C8B-B14F-4D97-AF65-F5344CB8AC3E}">
        <p14:creationId xmlns:p14="http://schemas.microsoft.com/office/powerpoint/2010/main" val="176323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latin typeface="Century Gothic" panose="020B0502020202020204" pitchFamily="34" charset="0"/>
              </a:rPr>
              <a:t>The government of Burundi, through the Ministry of ICT, ARCT, and the Universal Service Fund, plans several actions for the development of broadband, including:</a:t>
            </a:r>
            <a:endParaRPr lang="fr-FR" sz="1200" dirty="0">
              <a:latin typeface="Century Gothic" panose="020B0502020202020204" pitchFamily="34" charset="0"/>
            </a:endParaRPr>
          </a:p>
          <a:p>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11</a:t>
            </a:fld>
            <a:endParaRPr lang="fr-FR"/>
          </a:p>
        </p:txBody>
      </p:sp>
    </p:spTree>
    <p:extLst>
      <p:ext uri="{BB962C8B-B14F-4D97-AF65-F5344CB8AC3E}">
        <p14:creationId xmlns:p14="http://schemas.microsoft.com/office/powerpoint/2010/main" val="342297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The ARCT has recently launched a mobile and web platform to check in real-time the coverage and performance of mobile networks nationwide. This innovation will help us make informed decisions to improve network connectivity throughout the country!</a:t>
            </a:r>
          </a:p>
          <a:p>
            <a:endParaRPr lang="fr-FR" dirty="0"/>
          </a:p>
          <a:p>
            <a:pPr algn="just"/>
            <a:r>
              <a:rPr lang="en-US" sz="1200" dirty="0">
                <a:latin typeface="Century Gothic" panose="020B0502020202020204" pitchFamily="34" charset="0"/>
              </a:rPr>
              <a:t>This platform complements other tools aimed at monitoring the quality of service(2G, 3G, 4G) provided by telecom operators to their customers. :</a:t>
            </a:r>
          </a:p>
          <a:p>
            <a:pPr algn="just"/>
            <a:endParaRPr lang="en-US" sz="1200" dirty="0">
              <a:latin typeface="Century Gothic" panose="020B0502020202020204" pitchFamily="34" charset="0"/>
            </a:endParaRPr>
          </a:p>
          <a:p>
            <a:pPr algn="just"/>
            <a:r>
              <a:rPr lang="en-US" sz="1200" dirty="0">
                <a:latin typeface="Century Gothic" panose="020B0502020202020204" pitchFamily="34" charset="0"/>
              </a:rPr>
              <a:t>Android App </a:t>
            </a:r>
            <a:r>
              <a:rPr lang="en-US" sz="1200" dirty="0" err="1">
                <a:latin typeface="Century Gothic" panose="020B0502020202020204" pitchFamily="34" charset="0"/>
              </a:rPr>
              <a:t>DQoSARCT</a:t>
            </a:r>
            <a:r>
              <a:rPr lang="en-US" sz="1200" dirty="0">
                <a:latin typeface="Century Gothic" panose="020B0502020202020204" pitchFamily="34" charset="0"/>
              </a:rPr>
              <a:t>: Available on the Play Store</a:t>
            </a:r>
          </a:p>
          <a:p>
            <a:pPr algn="just"/>
            <a:r>
              <a:rPr lang="en-US" sz="1200" dirty="0">
                <a:latin typeface="Century Gothic" panose="020B0502020202020204" pitchFamily="34" charset="0"/>
              </a:rPr>
              <a:t>Web: </a:t>
            </a:r>
            <a:r>
              <a:rPr lang="en-US" sz="1200" dirty="0">
                <a:latin typeface="Century Gothic" panose="020B0502020202020204" pitchFamily="34" charset="0"/>
                <a:hlinkClick r:id="rId3"/>
              </a:rPr>
              <a:t>https://bi.dqos.cloud</a:t>
            </a:r>
            <a:r>
              <a:rPr lang="en-US" sz="1200" dirty="0">
                <a:latin typeface="Century Gothic" panose="020B0502020202020204" pitchFamily="34" charset="0"/>
              </a:rPr>
              <a:t> </a:t>
            </a:r>
            <a:endParaRPr lang="en-GB" sz="1200" dirty="0">
              <a:latin typeface="Century Gothic" panose="020B0502020202020204" pitchFamily="34" charset="0"/>
            </a:endParaRPr>
          </a:p>
          <a:p>
            <a:endParaRPr lang="fr-FR" dirty="0"/>
          </a:p>
        </p:txBody>
      </p:sp>
      <p:sp>
        <p:nvSpPr>
          <p:cNvPr id="4" name="Slide Number Placeholder 3"/>
          <p:cNvSpPr>
            <a:spLocks noGrp="1"/>
          </p:cNvSpPr>
          <p:nvPr>
            <p:ph type="sldNum" sz="quarter" idx="5"/>
          </p:nvPr>
        </p:nvSpPr>
        <p:spPr/>
        <p:txBody>
          <a:bodyPr/>
          <a:lstStyle/>
          <a:p>
            <a:fld id="{AE11785B-FAD7-420B-A98C-D4A496B4BBB5}" type="slidenum">
              <a:rPr lang="fr-FR" smtClean="0"/>
              <a:t>14</a:t>
            </a:fld>
            <a:endParaRPr lang="fr-FR"/>
          </a:p>
        </p:txBody>
      </p:sp>
    </p:spTree>
    <p:extLst>
      <p:ext uri="{BB962C8B-B14F-4D97-AF65-F5344CB8AC3E}">
        <p14:creationId xmlns:p14="http://schemas.microsoft.com/office/powerpoint/2010/main" val="337932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11785B-FAD7-420B-A98C-D4A496B4BBB5}" type="slidenum">
              <a:rPr lang="fr-FR" smtClean="0"/>
              <a:t>17</a:t>
            </a:fld>
            <a:endParaRPr lang="fr-FR"/>
          </a:p>
        </p:txBody>
      </p:sp>
    </p:spTree>
    <p:extLst>
      <p:ext uri="{BB962C8B-B14F-4D97-AF65-F5344CB8AC3E}">
        <p14:creationId xmlns:p14="http://schemas.microsoft.com/office/powerpoint/2010/main" val="136700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C3632-8533-3D06-E80A-2BFA0B8CB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0C68AFA0-9C33-C793-3A32-20002D4EA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0B43B427-6345-B54C-083E-F56FBF92215E}"/>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0152FCBD-3BB4-8B66-0B30-8B9330EB501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8A27283-4A1F-D220-6B78-25AAD148F360}"/>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3201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6A4EEE-1E84-0B7C-B547-8145BBEB1C1E}"/>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C4EB4260-534E-111D-A6F5-6EF011A7C3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71022F5-35E8-2F34-BE0B-2AA951B9CC23}"/>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265DBB64-B51B-C4F2-55EA-DDE11F84588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41248C9-5A86-474E-E4D0-285D34C637BE}"/>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9935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33F4D1C-5705-E502-FA11-EFA706DA65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B02AEA1A-3314-15F5-CEC9-8F4B8B7C1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76325BCA-3E8D-9B85-5141-2207CDEB33BC}"/>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072055C3-BE9D-9416-49F3-092F312B24C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6BA709C-B0BE-EC15-9548-B91811DCA7CE}"/>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4433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034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0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44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0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2986D-A2CA-ECCA-0CD0-B33E3F438FB8}"/>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085622F6-CD28-BF3C-63C3-4F8F5F5324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B1B8356C-A047-1966-0EE1-F124FA6CBDCE}"/>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2582D875-0300-906B-4CE8-47F6CEE99F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68EBCBF-4B8C-1E74-00CB-B9FA221C7606}"/>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70116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01387-6AB4-F10F-7920-DFCA62F9D7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6AF49B54-6175-5EB3-57D9-A02815123D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50749DF9-D6F0-F129-FFD9-22C9F6E84840}"/>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332EA22F-36C7-B046-9310-EBBCC69FAC2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78DAC86-FD7F-4E9B-9E0F-A0F4EA28D07B}"/>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422117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72991-58A3-49CE-F2E6-D5C29B65D393}"/>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4561599A-ECC1-5A50-EFF5-58163CD915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1261987-6228-7383-9B73-204B29586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EDE216B6-ECBE-7E86-8512-8CCDBC4B8C42}"/>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6" name="Footer Placeholder 5">
            <a:extLst>
              <a:ext uri="{FF2B5EF4-FFF2-40B4-BE49-F238E27FC236}">
                <a16:creationId xmlns:a16="http://schemas.microsoft.com/office/drawing/2014/main" xmlns="" id="{AC3172AE-FD9E-9931-96B2-4CAC3E26A3D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9AA6A61-900A-D9C4-0401-EE42D050F690}"/>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49820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B7568-FCCB-EEDA-5A7F-1EADF1762B72}"/>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9C747F8A-7162-6AB7-A038-C39B1FFFE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67D11A61-E6C6-6132-392E-1F2C32412F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D9A7BA75-A227-7301-7E14-29D8433AE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EF050787-D2B4-B5D0-4F4C-45D347EB4B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E921A4CB-CA6E-3076-D883-F4FBF9F41FE3}"/>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8" name="Footer Placeholder 7">
            <a:extLst>
              <a:ext uri="{FF2B5EF4-FFF2-40B4-BE49-F238E27FC236}">
                <a16:creationId xmlns:a16="http://schemas.microsoft.com/office/drawing/2014/main" xmlns="" id="{FDBC12AA-A713-AB10-CFA8-063FD5DAE98A}"/>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80FFD3DA-A4E8-070E-BACB-A40CF94A02C1}"/>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45852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A4AED-2E44-9B3A-4652-F91975698B55}"/>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6AAEF9D-A41D-3F3E-0A9F-6814BE6F9C25}"/>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4" name="Footer Placeholder 3">
            <a:extLst>
              <a:ext uri="{FF2B5EF4-FFF2-40B4-BE49-F238E27FC236}">
                <a16:creationId xmlns:a16="http://schemas.microsoft.com/office/drawing/2014/main" xmlns="" id="{A5C196B5-29D6-69B6-B344-9F31F35F7A0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2B18B648-410F-82C1-CF0C-4E70F964B8C4}"/>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5732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A77127-B9A1-F28A-9E8F-D08BD2D6FB6F}"/>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3" name="Footer Placeholder 2">
            <a:extLst>
              <a:ext uri="{FF2B5EF4-FFF2-40B4-BE49-F238E27FC236}">
                <a16:creationId xmlns:a16="http://schemas.microsoft.com/office/drawing/2014/main" xmlns="" id="{50106B4C-D04B-AD27-BA16-259115ACA36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54ACEB96-4CF9-5157-4903-4DD99FF4B62D}"/>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71818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E0B25-ADD4-4618-195B-E9097C8C56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FD3966D4-5269-1B5A-8551-196574217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070639C1-EBFF-5958-41F1-AFEBCB5E9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DB16D21-25E2-FF22-EF7E-BA090E129337}"/>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6" name="Footer Placeholder 5">
            <a:extLst>
              <a:ext uri="{FF2B5EF4-FFF2-40B4-BE49-F238E27FC236}">
                <a16:creationId xmlns:a16="http://schemas.microsoft.com/office/drawing/2014/main" xmlns="" id="{1144D390-828E-CB47-CA34-EFB84A01897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1C31A3E-18A0-38B7-7F42-4EA2892FED53}"/>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14301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50A51-CB96-2D5E-5B42-6FCDBE04EF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5A2A4F51-A8E9-3E61-B539-81CD155E0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B0DD8979-6F92-BB1D-A526-DD4686DB6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5D319EE-42C1-1098-3D7E-BDD28B53BDE7}"/>
              </a:ext>
            </a:extLst>
          </p:cNvPr>
          <p:cNvSpPr>
            <a:spLocks noGrp="1"/>
          </p:cNvSpPr>
          <p:nvPr>
            <p:ph type="dt" sz="half" idx="10"/>
          </p:nvPr>
        </p:nvSpPr>
        <p:spPr/>
        <p:txBody>
          <a:bodyPr/>
          <a:lstStyle/>
          <a:p>
            <a:fld id="{C483EA3F-71E4-9B47-9A60-8356E44FFAE7}" type="datetimeFigureOut">
              <a:rPr lang="x-none" smtClean="0"/>
              <a:t>25/03/2025</a:t>
            </a:fld>
            <a:endParaRPr lang="x-none"/>
          </a:p>
        </p:txBody>
      </p:sp>
      <p:sp>
        <p:nvSpPr>
          <p:cNvPr id="6" name="Footer Placeholder 5">
            <a:extLst>
              <a:ext uri="{FF2B5EF4-FFF2-40B4-BE49-F238E27FC236}">
                <a16:creationId xmlns:a16="http://schemas.microsoft.com/office/drawing/2014/main" xmlns="" id="{622EE156-6851-1B44-F0A8-A6656BA9CF9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A5B1D7B-DABF-2B9C-3BA1-41DEDFC6A070}"/>
              </a:ext>
            </a:extLst>
          </p:cNvPr>
          <p:cNvSpPr>
            <a:spLocks noGrp="1"/>
          </p:cNvSpPr>
          <p:nvPr>
            <p:ph type="sldNum" sz="quarter" idx="12"/>
          </p:nvPr>
        </p:nvSpPr>
        <p:spPr/>
        <p:txBody>
          <a:bodyPr/>
          <a:lstStyle/>
          <a:p>
            <a:fld id="{F2DA2E96-DFDD-ED42-9083-514679DCC81E}" type="slidenum">
              <a:rPr lang="x-none" smtClean="0"/>
              <a:t>‹N°›</a:t>
            </a:fld>
            <a:endParaRPr lang="x-none"/>
          </a:p>
        </p:txBody>
      </p:sp>
    </p:spTree>
    <p:extLst>
      <p:ext uri="{BB962C8B-B14F-4D97-AF65-F5344CB8AC3E}">
        <p14:creationId xmlns:p14="http://schemas.microsoft.com/office/powerpoint/2010/main" val="23440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E1660E4-6A8F-D1D7-75B2-F9AD33E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5AC4E52-7201-9B82-1AAE-C8C0E137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E7B3EFB-E2F0-7582-10E4-72D2C5657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3EA3F-71E4-9B47-9A60-8356E44FFAE7}" type="datetimeFigureOut">
              <a:rPr lang="x-none" smtClean="0"/>
              <a:t>25/03/2025</a:t>
            </a:fld>
            <a:endParaRPr lang="x-none"/>
          </a:p>
        </p:txBody>
      </p:sp>
      <p:sp>
        <p:nvSpPr>
          <p:cNvPr id="5" name="Footer Placeholder 4">
            <a:extLst>
              <a:ext uri="{FF2B5EF4-FFF2-40B4-BE49-F238E27FC236}">
                <a16:creationId xmlns:a16="http://schemas.microsoft.com/office/drawing/2014/main" xmlns="" id="{0F8FA1AF-7A99-8D4E-EA3D-4656098F2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x-none"/>
          </a:p>
        </p:txBody>
      </p:sp>
      <p:sp>
        <p:nvSpPr>
          <p:cNvPr id="6" name="Slide Number Placeholder 5">
            <a:extLst>
              <a:ext uri="{FF2B5EF4-FFF2-40B4-BE49-F238E27FC236}">
                <a16:creationId xmlns:a16="http://schemas.microsoft.com/office/drawing/2014/main" xmlns="" id="{840C8914-5F4E-71E7-EA83-034D279A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DA2E96-DFDD-ED42-9083-514679DCC81E}" type="slidenum">
              <a:rPr lang="x-none" smtClean="0"/>
              <a:t>‹N°›</a:t>
            </a:fld>
            <a:endParaRPr lang="x-none"/>
          </a:p>
        </p:txBody>
      </p:sp>
    </p:spTree>
    <p:extLst>
      <p:ext uri="{BB962C8B-B14F-4D97-AF65-F5344CB8AC3E}">
        <p14:creationId xmlns:p14="http://schemas.microsoft.com/office/powerpoint/2010/main" val="139965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0035F436-2213-124C-955D-88F769048DA7}"/>
              </a:ext>
            </a:extLst>
          </p:cNvPr>
          <p:cNvSpPr/>
          <p:nvPr userDrawn="1"/>
        </p:nvSpPr>
        <p:spPr>
          <a:xfrm>
            <a:off x="11000127" y="338470"/>
            <a:ext cx="464757" cy="4646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dirty="0">
              <a:solidFill>
                <a:srgbClr val="FFFFFF"/>
              </a:solidFill>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xmlns="" id="{F4AFA0A0-434E-E340-A675-5E45B45DDFED}"/>
              </a:ext>
            </a:extLst>
          </p:cNvPr>
          <p:cNvSpPr txBox="1"/>
          <p:nvPr userDrawn="1"/>
        </p:nvSpPr>
        <p:spPr>
          <a:xfrm>
            <a:off x="11042668" y="381000"/>
            <a:ext cx="388721" cy="388620"/>
          </a:xfrm>
          <a:prstGeom prst="ellipse">
            <a:avLst/>
          </a:prstGeom>
          <a:noFill/>
        </p:spPr>
        <p:txBody>
          <a:bodyPr wrap="square" lIns="0" tIns="0" rIns="0" bIns="0" rtlCol="0" anchor="ctr">
            <a:noAutofit/>
          </a:bodyPr>
          <a:lstStyle/>
          <a:p>
            <a:pPr algn="ctr" defTabSz="914217"/>
            <a:fld id="{C2130A1F-96FE-9345-9E91-FD9BE4197128}" type="slidenum">
              <a:rPr lang="en-US" sz="1200" smtClean="0">
                <a:solidFill>
                  <a:srgbClr val="FFFFFF"/>
                </a:solidFill>
                <a:latin typeface="Poppins Medium" pitchFamily="2" charset="77"/>
                <a:cs typeface="Poppins Medium" pitchFamily="2" charset="77"/>
              </a:rPr>
              <a:pPr algn="ctr" defTabSz="914217"/>
              <a:t>‹N°›</a:t>
            </a:fld>
            <a:endParaRPr lang="en-US" sz="1400" dirty="0">
              <a:solidFill>
                <a:srgbClr val="FFFFFF"/>
              </a:solidFill>
              <a:latin typeface="Poppins Medium" pitchFamily="2" charset="77"/>
              <a:cs typeface="Poppins Medium" pitchFamily="2" charset="77"/>
            </a:endParaRPr>
          </a:p>
        </p:txBody>
      </p:sp>
    </p:spTree>
    <p:extLst>
      <p:ext uri="{BB962C8B-B14F-4D97-AF65-F5344CB8AC3E}">
        <p14:creationId xmlns:p14="http://schemas.microsoft.com/office/powerpoint/2010/main" val="248689197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0035F436-2213-124C-955D-88F769048DA7}"/>
              </a:ext>
            </a:extLst>
          </p:cNvPr>
          <p:cNvSpPr/>
          <p:nvPr userDrawn="1"/>
        </p:nvSpPr>
        <p:spPr>
          <a:xfrm>
            <a:off x="11000127" y="338470"/>
            <a:ext cx="464757" cy="4646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dirty="0">
              <a:solidFill>
                <a:srgbClr val="FFFFFF"/>
              </a:solidFill>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xmlns="" id="{F4AFA0A0-434E-E340-A675-5E45B45DDFED}"/>
              </a:ext>
            </a:extLst>
          </p:cNvPr>
          <p:cNvSpPr txBox="1"/>
          <p:nvPr userDrawn="1"/>
        </p:nvSpPr>
        <p:spPr>
          <a:xfrm>
            <a:off x="11042668" y="381000"/>
            <a:ext cx="388721" cy="388620"/>
          </a:xfrm>
          <a:prstGeom prst="ellipse">
            <a:avLst/>
          </a:prstGeom>
          <a:noFill/>
        </p:spPr>
        <p:txBody>
          <a:bodyPr wrap="square" lIns="0" tIns="0" rIns="0" bIns="0" rtlCol="0" anchor="ctr">
            <a:noAutofit/>
          </a:bodyPr>
          <a:lstStyle/>
          <a:p>
            <a:pPr algn="ctr" defTabSz="914217"/>
            <a:fld id="{C2130A1F-96FE-9345-9E91-FD9BE4197128}" type="slidenum">
              <a:rPr lang="en-US" sz="1200" smtClean="0">
                <a:solidFill>
                  <a:srgbClr val="FFFFFF"/>
                </a:solidFill>
                <a:latin typeface="Poppins Medium" pitchFamily="2" charset="77"/>
                <a:cs typeface="Poppins Medium" pitchFamily="2" charset="77"/>
              </a:rPr>
              <a:pPr algn="ctr" defTabSz="914217"/>
              <a:t>‹N°›</a:t>
            </a:fld>
            <a:endParaRPr lang="en-US" sz="1400" dirty="0">
              <a:solidFill>
                <a:srgbClr val="FFFFFF"/>
              </a:solidFill>
              <a:latin typeface="Poppins Medium" pitchFamily="2" charset="77"/>
              <a:cs typeface="Poppins Medium" pitchFamily="2" charset="77"/>
            </a:endParaRPr>
          </a:p>
        </p:txBody>
      </p:sp>
    </p:spTree>
    <p:extLst>
      <p:ext uri="{BB962C8B-B14F-4D97-AF65-F5344CB8AC3E}">
        <p14:creationId xmlns:p14="http://schemas.microsoft.com/office/powerpoint/2010/main" val="1433352764"/>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1.xml"/><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jfif"/><Relationship Id="rId1" Type="http://schemas.openxmlformats.org/officeDocument/2006/relationships/slideLayout" Target="../slideLayouts/slideLayout13.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F13605-FCC2-94F0-4C8D-8C46763EE55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xmlns="" id="{D1D37E01-3BF7-A476-5DFB-4207E980BC57}"/>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xmlns="" id="{662F1307-97BE-41A2-76D8-052A5723B891}"/>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x-none"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xmlns="" id="{E5E9E6A3-614E-8E6C-3B55-50D6334C7650}"/>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xmlns="" id="{4477FAE2-59EA-907E-35EA-2B9218271E58}"/>
              </a:ext>
            </a:extLst>
          </p:cNvPr>
          <p:cNvSpPr txBox="1">
            <a:spLocks/>
          </p:cNvSpPr>
          <p:nvPr/>
        </p:nvSpPr>
        <p:spPr>
          <a:xfrm>
            <a:off x="2508" y="3425787"/>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9DD8"/>
                </a:solidFill>
                <a:latin typeface="Avenir Book"/>
                <a:cs typeface="Calibri"/>
              </a:rPr>
              <a:t>Questionnaire Report-BURUNDI</a:t>
            </a:r>
            <a:endParaRPr lang="en-US" dirty="0"/>
          </a:p>
        </p:txBody>
      </p:sp>
      <p:pic>
        <p:nvPicPr>
          <p:cNvPr id="5" name="Picture 4" descr="A blue text on a black background&#10;&#10;Description automatically generated">
            <a:extLst>
              <a:ext uri="{FF2B5EF4-FFF2-40B4-BE49-F238E27FC236}">
                <a16:creationId xmlns:a16="http://schemas.microsoft.com/office/drawing/2014/main" xmlns="" id="{4789C9EA-BF67-2FD0-2ED9-DEA6D9DA30E7}"/>
              </a:ext>
            </a:extLst>
          </p:cNvPr>
          <p:cNvPicPr>
            <a:picLocks noChangeAspect="1"/>
          </p:cNvPicPr>
          <p:nvPr/>
        </p:nvPicPr>
        <p:blipFill>
          <a:blip r:embed="rId3"/>
          <a:stretch>
            <a:fillRect/>
          </a:stretch>
        </p:blipFill>
        <p:spPr>
          <a:xfrm>
            <a:off x="9078012" y="6091887"/>
            <a:ext cx="3113988" cy="622797"/>
          </a:xfrm>
          <a:prstGeom prst="rect">
            <a:avLst/>
          </a:prstGeom>
        </p:spPr>
      </p:pic>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2" name="Rectangle 11"/>
          <p:cNvSpPr/>
          <p:nvPr/>
        </p:nvSpPr>
        <p:spPr>
          <a:xfrm>
            <a:off x="454415" y="192557"/>
            <a:ext cx="742703" cy="9565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 name="Title 1">
            <a:extLst>
              <a:ext uri="{FF2B5EF4-FFF2-40B4-BE49-F238E27FC236}">
                <a16:creationId xmlns:a16="http://schemas.microsoft.com/office/drawing/2014/main" xmlns="" id="{20BA5FF1-C514-FA0A-920A-DE303F2478FC}"/>
              </a:ext>
            </a:extLst>
          </p:cNvPr>
          <p:cNvSpPr txBox="1">
            <a:spLocks/>
          </p:cNvSpPr>
          <p:nvPr/>
        </p:nvSpPr>
        <p:spPr>
          <a:xfrm>
            <a:off x="70892" y="3884940"/>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rgbClr val="009DD8"/>
                </a:solidFill>
                <a:latin typeface="Avenir Book"/>
                <a:cs typeface="Calibri"/>
              </a:rPr>
              <a:t>26-27 March, Abidjan, Cote d'Ivoire</a:t>
            </a:r>
            <a:endParaRPr lang="en-US" dirty="0"/>
          </a:p>
        </p:txBody>
      </p:sp>
      <p:sp>
        <p:nvSpPr>
          <p:cNvPr id="6" name="TextBox 5">
            <a:extLst>
              <a:ext uri="{FF2B5EF4-FFF2-40B4-BE49-F238E27FC236}">
                <a16:creationId xmlns:a16="http://schemas.microsoft.com/office/drawing/2014/main" xmlns="" id="{9528A2FE-8303-25E0-06AB-294C7425E18C}"/>
              </a:ext>
            </a:extLst>
          </p:cNvPr>
          <p:cNvSpPr txBox="1"/>
          <p:nvPr/>
        </p:nvSpPr>
        <p:spPr>
          <a:xfrm>
            <a:off x="1055077" y="6033953"/>
            <a:ext cx="6217920" cy="369332"/>
          </a:xfrm>
          <a:prstGeom prst="rect">
            <a:avLst/>
          </a:prstGeom>
          <a:noFill/>
        </p:spPr>
        <p:txBody>
          <a:bodyPr wrap="square">
            <a:spAutoFit/>
          </a:bodyPr>
          <a:lstStyle/>
          <a:p>
            <a:pPr algn="ctr"/>
            <a:r>
              <a:rPr lang="en-GB" b="1" dirty="0">
                <a:latin typeface="Century Gothic" panose="020B0502020202020204" pitchFamily="34" charset="0"/>
              </a:rPr>
              <a:t>Dr Samuel MUHIZI, Director General of ARCT </a:t>
            </a:r>
          </a:p>
        </p:txBody>
      </p:sp>
      <p:pic>
        <p:nvPicPr>
          <p:cNvPr id="4" name="Image 3"/>
          <p:cNvPicPr>
            <a:picLocks noChangeAspect="1"/>
          </p:cNvPicPr>
          <p:nvPr/>
        </p:nvPicPr>
        <p:blipFill>
          <a:blip r:embed="rId5"/>
          <a:stretch>
            <a:fillRect/>
          </a:stretch>
        </p:blipFill>
        <p:spPr>
          <a:xfrm>
            <a:off x="11346785" y="536385"/>
            <a:ext cx="530398" cy="499915"/>
          </a:xfrm>
          <a:prstGeom prst="rect">
            <a:avLst/>
          </a:prstGeom>
        </p:spPr>
      </p:pic>
    </p:spTree>
    <p:extLst>
      <p:ext uri="{BB962C8B-B14F-4D97-AF65-F5344CB8AC3E}">
        <p14:creationId xmlns:p14="http://schemas.microsoft.com/office/powerpoint/2010/main" val="374940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72111BC-17C4-9045-93FC-7674273B2359}"/>
              </a:ext>
            </a:extLst>
          </p:cNvPr>
          <p:cNvSpPr/>
          <p:nvPr/>
        </p:nvSpPr>
        <p:spPr>
          <a:xfrm>
            <a:off x="762000" y="1276350"/>
            <a:ext cx="4093428" cy="292388"/>
          </a:xfrm>
          <a:prstGeom prst="rect">
            <a:avLst/>
          </a:prstGeom>
          <a:ln>
            <a:noFill/>
          </a:ln>
        </p:spPr>
        <p:txBody>
          <a:bodyPr wrap="none" lIns="45720" tIns="22860" rIns="45720" bIns="22860">
            <a:spAutoFit/>
          </a:bodyPr>
          <a:lstStyle/>
          <a:p>
            <a:pPr defTabSz="914217"/>
            <a:r>
              <a:rPr lang="en-US" sz="1600" b="1" dirty="0">
                <a:solidFill>
                  <a:srgbClr val="08204D"/>
                </a:solidFill>
                <a:latin typeface="Century Gothic" panose="020B0502020202020204" pitchFamily="34" charset="0"/>
                <a:ea typeface="Open Sans Semibold" pitchFamily="34" charset="0"/>
                <a:cs typeface="Poppins" pitchFamily="2" charset="77"/>
              </a:rPr>
              <a:t>Internet and Mobile penetration rate (%)</a:t>
            </a:r>
          </a:p>
        </p:txBody>
      </p:sp>
      <p:sp>
        <p:nvSpPr>
          <p:cNvPr id="6" name="Round Same Side Corner Rectangle 59">
            <a:extLst>
              <a:ext uri="{FF2B5EF4-FFF2-40B4-BE49-F238E27FC236}">
                <a16:creationId xmlns:a16="http://schemas.microsoft.com/office/drawing/2014/main" xmlns="" id="{C9C6E362-A56B-614B-A73F-23445249B48A}"/>
              </a:ext>
            </a:extLst>
          </p:cNvPr>
          <p:cNvSpPr/>
          <p:nvPr/>
        </p:nvSpPr>
        <p:spPr>
          <a:xfrm>
            <a:off x="6967341" y="2144051"/>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914217"/>
            <a:endParaRPr lang="bg-BG" dirty="0">
              <a:solidFill>
                <a:srgbClr val="FFFFFF"/>
              </a:solidFill>
              <a:latin typeface="Lato Light"/>
            </a:endParaRPr>
          </a:p>
        </p:txBody>
      </p:sp>
      <p:sp>
        <p:nvSpPr>
          <p:cNvPr id="7" name="TextBox 6">
            <a:extLst>
              <a:ext uri="{FF2B5EF4-FFF2-40B4-BE49-F238E27FC236}">
                <a16:creationId xmlns:a16="http://schemas.microsoft.com/office/drawing/2014/main" xmlns="" id="{F822623D-333C-3348-A354-D61284DEE4FB}"/>
              </a:ext>
            </a:extLst>
          </p:cNvPr>
          <p:cNvSpPr txBox="1"/>
          <p:nvPr/>
        </p:nvSpPr>
        <p:spPr>
          <a:xfrm>
            <a:off x="7030706" y="2249094"/>
            <a:ext cx="421911"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01</a:t>
            </a:r>
          </a:p>
        </p:txBody>
      </p:sp>
      <p:sp>
        <p:nvSpPr>
          <p:cNvPr id="8" name="Subtitle 2">
            <a:extLst>
              <a:ext uri="{FF2B5EF4-FFF2-40B4-BE49-F238E27FC236}">
                <a16:creationId xmlns:a16="http://schemas.microsoft.com/office/drawing/2014/main" xmlns="" id="{7136AE1E-846B-AC4B-B468-DADAD189E7EB}"/>
              </a:ext>
            </a:extLst>
          </p:cNvPr>
          <p:cNvSpPr txBox="1">
            <a:spLocks/>
          </p:cNvSpPr>
          <p:nvPr/>
        </p:nvSpPr>
        <p:spPr>
          <a:xfrm>
            <a:off x="7791833" y="1844739"/>
            <a:ext cx="1366405" cy="111928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600" b="1" dirty="0">
                <a:solidFill>
                  <a:srgbClr val="18526A"/>
                </a:solidFill>
                <a:latin typeface="Lato Light" panose="020F0502020204030203" pitchFamily="34" charset="0"/>
                <a:ea typeface="Lato Light" panose="020F0502020204030203" pitchFamily="34" charset="0"/>
                <a:cs typeface="Mukta ExtraLight" panose="020B0000000000000000" pitchFamily="34" charset="77"/>
              </a:rPr>
              <a:t>   +12M Habitants</a:t>
            </a:r>
          </a:p>
          <a:p>
            <a:pPr algn="l">
              <a:lnSpc>
                <a:spcPts val="1850"/>
              </a:lnSpc>
            </a:pPr>
            <a:r>
              <a:rPr lang="en-US" sz="1600" b="1" dirty="0">
                <a:solidFill>
                  <a:srgbClr val="18526A"/>
                </a:solidFill>
                <a:latin typeface="Lato Light" panose="020F0502020204030203" pitchFamily="34" charset="0"/>
                <a:ea typeface="Lato Light" panose="020F0502020204030203" pitchFamily="34" charset="0"/>
                <a:cs typeface="Mukta ExtraLight" panose="020B0000000000000000" pitchFamily="34" charset="77"/>
              </a:rPr>
              <a:t>64 % young</a:t>
            </a:r>
          </a:p>
          <a:p>
            <a:pPr algn="l">
              <a:lnSpc>
                <a:spcPts val="1850"/>
              </a:lnSpc>
            </a:pPr>
            <a:r>
              <a:rPr lang="en-US" sz="1600" b="1" dirty="0">
                <a:solidFill>
                  <a:srgbClr val="18526A"/>
                </a:solidFill>
                <a:latin typeface="Lato Light" panose="020F0502020204030203" pitchFamily="34" charset="0"/>
                <a:ea typeface="Lato Light" panose="020F0502020204030203" pitchFamily="34" charset="0"/>
                <a:cs typeface="Mukta ExtraLight" panose="020B0000000000000000" pitchFamily="34" charset="77"/>
              </a:rPr>
              <a:t>54% Women </a:t>
            </a:r>
          </a:p>
        </p:txBody>
      </p:sp>
      <p:sp>
        <p:nvSpPr>
          <p:cNvPr id="11" name="Subtitle 2">
            <a:extLst>
              <a:ext uri="{FF2B5EF4-FFF2-40B4-BE49-F238E27FC236}">
                <a16:creationId xmlns:a16="http://schemas.microsoft.com/office/drawing/2014/main" xmlns="" id="{8BCB8EB1-0D3A-EF42-92AD-D3242F1D86DF}"/>
              </a:ext>
            </a:extLst>
          </p:cNvPr>
          <p:cNvSpPr txBox="1">
            <a:spLocks/>
          </p:cNvSpPr>
          <p:nvPr/>
        </p:nvSpPr>
        <p:spPr>
          <a:xfrm>
            <a:off x="7286325" y="3326887"/>
            <a:ext cx="1295876" cy="1044388"/>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600" dirty="0">
                <a:solidFill>
                  <a:srgbClr val="18526A"/>
                </a:solidFill>
              </a:rPr>
              <a:t>10 ISPs </a:t>
            </a:r>
          </a:p>
          <a:p>
            <a:r>
              <a:rPr lang="en-US" sz="1600" dirty="0">
                <a:solidFill>
                  <a:srgbClr val="18526A"/>
                </a:solidFill>
              </a:rPr>
              <a:t>   21%</a:t>
            </a:r>
          </a:p>
        </p:txBody>
      </p:sp>
      <p:sp>
        <p:nvSpPr>
          <p:cNvPr id="14" name="Subtitle 2">
            <a:extLst>
              <a:ext uri="{FF2B5EF4-FFF2-40B4-BE49-F238E27FC236}">
                <a16:creationId xmlns:a16="http://schemas.microsoft.com/office/drawing/2014/main" xmlns="" id="{7B6B0758-DD78-3544-9355-7F091897828C}"/>
              </a:ext>
            </a:extLst>
          </p:cNvPr>
          <p:cNvSpPr txBox="1">
            <a:spLocks/>
          </p:cNvSpPr>
          <p:nvPr/>
        </p:nvSpPr>
        <p:spPr>
          <a:xfrm>
            <a:off x="7058626" y="5404152"/>
            <a:ext cx="927616" cy="1044388"/>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600" dirty="0">
                <a:solidFill>
                  <a:srgbClr val="18526A"/>
                </a:solidFill>
              </a:rPr>
              <a:t>   1 IXP </a:t>
            </a:r>
          </a:p>
          <a:p>
            <a:pPr algn="ctr"/>
            <a:r>
              <a:rPr lang="en-US" sz="1600" dirty="0">
                <a:solidFill>
                  <a:srgbClr val="18526A"/>
                </a:solidFill>
              </a:rPr>
              <a:t>BDIXP</a:t>
            </a:r>
          </a:p>
        </p:txBody>
      </p:sp>
      <p:sp>
        <p:nvSpPr>
          <p:cNvPr id="17" name="Subtitle 2">
            <a:extLst>
              <a:ext uri="{FF2B5EF4-FFF2-40B4-BE49-F238E27FC236}">
                <a16:creationId xmlns:a16="http://schemas.microsoft.com/office/drawing/2014/main" xmlns="" id="{ABBCA983-00CD-FA43-BCE0-A172D46CA7FC}"/>
              </a:ext>
            </a:extLst>
          </p:cNvPr>
          <p:cNvSpPr txBox="1">
            <a:spLocks/>
          </p:cNvSpPr>
          <p:nvPr/>
        </p:nvSpPr>
        <p:spPr>
          <a:xfrm>
            <a:off x="9590705" y="802016"/>
            <a:ext cx="2212059" cy="2395977"/>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ctr">
              <a:lnSpc>
                <a:spcPct val="150000"/>
              </a:lnSpc>
            </a:pPr>
            <a:r>
              <a:rPr lang="en-US" sz="1400" dirty="0">
                <a:solidFill>
                  <a:srgbClr val="18526A"/>
                </a:solidFill>
                <a:latin typeface="Century Gothic" panose="020B0502020202020204" pitchFamily="34" charset="0"/>
              </a:rPr>
              <a:t>3 Telecoms operators 8,33 </a:t>
            </a:r>
            <a:r>
              <a:rPr lang="fr-FR" sz="1400" dirty="0">
                <a:solidFill>
                  <a:srgbClr val="18526A"/>
                </a:solidFill>
                <a:latin typeface="Century Gothic" panose="020B0502020202020204" pitchFamily="34" charset="0"/>
              </a:rPr>
              <a:t>M  Mobiles </a:t>
            </a:r>
            <a:r>
              <a:rPr lang="en-US" sz="1400" dirty="0">
                <a:solidFill>
                  <a:srgbClr val="18526A"/>
                </a:solidFill>
                <a:latin typeface="Century Gothic" panose="020B0502020202020204" pitchFamily="34" charset="0"/>
              </a:rPr>
              <a:t>subscribers</a:t>
            </a:r>
          </a:p>
          <a:p>
            <a:pPr algn="ctr">
              <a:lnSpc>
                <a:spcPct val="150000"/>
              </a:lnSpc>
            </a:pPr>
            <a:r>
              <a:rPr lang="en-US" sz="1400" dirty="0">
                <a:solidFill>
                  <a:srgbClr val="18526A"/>
                </a:solidFill>
                <a:latin typeface="Century Gothic" panose="020B0502020202020204" pitchFamily="34" charset="0"/>
              </a:rPr>
              <a:t>11 ISP operators</a:t>
            </a:r>
          </a:p>
          <a:p>
            <a:pPr algn="ctr">
              <a:lnSpc>
                <a:spcPct val="150000"/>
              </a:lnSpc>
            </a:pPr>
            <a:r>
              <a:rPr lang="en-US" sz="1400" dirty="0">
                <a:solidFill>
                  <a:srgbClr val="18526A"/>
                </a:solidFill>
                <a:latin typeface="Century Gothic" panose="020B0502020202020204" pitchFamily="34" charset="0"/>
              </a:rPr>
              <a:t>3,28 M  Internet Subscribers</a:t>
            </a:r>
          </a:p>
          <a:p>
            <a:pPr algn="ctr">
              <a:lnSpc>
                <a:spcPct val="150000"/>
              </a:lnSpc>
            </a:pPr>
            <a:r>
              <a:rPr lang="en-US" sz="1400" dirty="0">
                <a:solidFill>
                  <a:srgbClr val="18526A"/>
                </a:solidFill>
                <a:latin typeface="Century Gothic" panose="020B0502020202020204" pitchFamily="34" charset="0"/>
              </a:rPr>
              <a:t>(year 2024)</a:t>
            </a:r>
          </a:p>
        </p:txBody>
      </p:sp>
      <p:sp>
        <p:nvSpPr>
          <p:cNvPr id="20" name="Subtitle 2">
            <a:extLst>
              <a:ext uri="{FF2B5EF4-FFF2-40B4-BE49-F238E27FC236}">
                <a16:creationId xmlns:a16="http://schemas.microsoft.com/office/drawing/2014/main" xmlns="" id="{DA0FBC5A-D2DE-7F4B-A1A1-E848150EE88D}"/>
              </a:ext>
            </a:extLst>
          </p:cNvPr>
          <p:cNvSpPr txBox="1">
            <a:spLocks/>
          </p:cNvSpPr>
          <p:nvPr/>
        </p:nvSpPr>
        <p:spPr>
          <a:xfrm>
            <a:off x="9577136" y="3408307"/>
            <a:ext cx="2512193" cy="1621982"/>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ctr">
              <a:lnSpc>
                <a:spcPct val="100000"/>
              </a:lnSpc>
            </a:pPr>
            <a:r>
              <a:rPr lang="en-US" sz="1600" dirty="0">
                <a:solidFill>
                  <a:srgbClr val="18526A"/>
                </a:solidFill>
                <a:latin typeface="Century Gothic" panose="020B0502020202020204" pitchFamily="34" charset="0"/>
              </a:rPr>
              <a:t>Nationals Backbones optical fiber (BBS): 1750 Km</a:t>
            </a:r>
          </a:p>
          <a:p>
            <a:pPr algn="ctr">
              <a:lnSpc>
                <a:spcPct val="100000"/>
              </a:lnSpc>
            </a:pPr>
            <a:r>
              <a:rPr lang="en-US" sz="1600" dirty="0">
                <a:solidFill>
                  <a:srgbClr val="18526A"/>
                </a:solidFill>
                <a:latin typeface="Century Gothic" panose="020B0502020202020204" pitchFamily="34" charset="0"/>
              </a:rPr>
              <a:t>MAN : ONATEL: 350km</a:t>
            </a:r>
          </a:p>
          <a:p>
            <a:pPr algn="ctr">
              <a:lnSpc>
                <a:spcPct val="100000"/>
              </a:lnSpc>
            </a:pPr>
            <a:r>
              <a:rPr lang="en-US" sz="1600" dirty="0">
                <a:solidFill>
                  <a:srgbClr val="18526A"/>
                </a:solidFill>
                <a:latin typeface="Century Gothic" panose="020B0502020202020204" pitchFamily="34" charset="0"/>
              </a:rPr>
              <a:t>VIETTEL Fiber optic : 3400km</a:t>
            </a:r>
          </a:p>
        </p:txBody>
      </p:sp>
      <p:sp>
        <p:nvSpPr>
          <p:cNvPr id="22" name="TextBox 21">
            <a:extLst>
              <a:ext uri="{FF2B5EF4-FFF2-40B4-BE49-F238E27FC236}">
                <a16:creationId xmlns:a16="http://schemas.microsoft.com/office/drawing/2014/main" xmlns="" id="{5FB764CC-E504-0148-BE9B-6641718F5E28}"/>
              </a:ext>
            </a:extLst>
          </p:cNvPr>
          <p:cNvSpPr txBox="1"/>
          <p:nvPr/>
        </p:nvSpPr>
        <p:spPr>
          <a:xfrm>
            <a:off x="9455563" y="5535454"/>
            <a:ext cx="421911"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06</a:t>
            </a:r>
          </a:p>
        </p:txBody>
      </p:sp>
      <p:graphicFrame>
        <p:nvGraphicFramePr>
          <p:cNvPr id="26" name="Graphique 25">
            <a:extLst>
              <a:ext uri="{FF2B5EF4-FFF2-40B4-BE49-F238E27FC236}">
                <a16:creationId xmlns:a16="http://schemas.microsoft.com/office/drawing/2014/main" xmlns="" id="{2F7D01C7-D7F3-4C8C-84BB-976DF1BEB8F3}"/>
              </a:ext>
            </a:extLst>
          </p:cNvPr>
          <p:cNvGraphicFramePr/>
          <p:nvPr>
            <p:extLst>
              <p:ext uri="{D42A27DB-BD31-4B8C-83A1-F6EECF244321}">
                <p14:modId xmlns:p14="http://schemas.microsoft.com/office/powerpoint/2010/main" val="3491675070"/>
              </p:ext>
            </p:extLst>
          </p:nvPr>
        </p:nvGraphicFramePr>
        <p:xfrm>
          <a:off x="178476" y="1778013"/>
          <a:ext cx="6160168" cy="4698754"/>
        </p:xfrm>
        <a:graphic>
          <a:graphicData uri="http://schemas.openxmlformats.org/drawingml/2006/chart">
            <c:chart xmlns:c="http://schemas.openxmlformats.org/drawingml/2006/chart" xmlns:r="http://schemas.openxmlformats.org/officeDocument/2006/relationships" r:id="rId3"/>
          </a:graphicData>
        </a:graphic>
      </p:graphicFrame>
      <p:pic>
        <p:nvPicPr>
          <p:cNvPr id="28" name="Image 27">
            <a:extLst>
              <a:ext uri="{FF2B5EF4-FFF2-40B4-BE49-F238E27FC236}">
                <a16:creationId xmlns:a16="http://schemas.microsoft.com/office/drawing/2014/main" xmlns="" id="{15BC0EBC-571F-461A-9428-12C56034FAD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2640" y="1827820"/>
            <a:ext cx="1417320" cy="1181100"/>
          </a:xfrm>
          <a:prstGeom prst="rect">
            <a:avLst/>
          </a:prstGeom>
        </p:spPr>
      </p:pic>
      <p:pic>
        <p:nvPicPr>
          <p:cNvPr id="29" name="Image 28">
            <a:extLst>
              <a:ext uri="{FF2B5EF4-FFF2-40B4-BE49-F238E27FC236}">
                <a16:creationId xmlns:a16="http://schemas.microsoft.com/office/drawing/2014/main" xmlns="" id="{B81E4D5A-E296-482E-A076-AD2461C15B41}"/>
              </a:ext>
            </a:extLst>
          </p:cNvPr>
          <p:cNvPicPr>
            <a:picLocks noChangeAspect="1"/>
          </p:cNvPicPr>
          <p:nvPr/>
        </p:nvPicPr>
        <p:blipFill>
          <a:blip r:embed="rId5"/>
          <a:stretch>
            <a:fillRect/>
          </a:stretch>
        </p:blipFill>
        <p:spPr>
          <a:xfrm>
            <a:off x="8720962" y="998398"/>
            <a:ext cx="1052086" cy="1186312"/>
          </a:xfrm>
          <a:prstGeom prst="rect">
            <a:avLst/>
          </a:prstGeom>
        </p:spPr>
      </p:pic>
      <p:pic>
        <p:nvPicPr>
          <p:cNvPr id="31" name="Image 30">
            <a:extLst>
              <a:ext uri="{FF2B5EF4-FFF2-40B4-BE49-F238E27FC236}">
                <a16:creationId xmlns:a16="http://schemas.microsoft.com/office/drawing/2014/main" xmlns="" id="{305BEC16-6A7D-4819-89E1-B4C88FA2398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5222" y="3326887"/>
            <a:ext cx="1491916" cy="1332394"/>
          </a:xfrm>
          <a:prstGeom prst="rect">
            <a:avLst/>
          </a:prstGeom>
        </p:spPr>
      </p:pic>
      <p:pic>
        <p:nvPicPr>
          <p:cNvPr id="34" name="Image 33">
            <a:extLst>
              <a:ext uri="{FF2B5EF4-FFF2-40B4-BE49-F238E27FC236}">
                <a16:creationId xmlns:a16="http://schemas.microsoft.com/office/drawing/2014/main" xmlns="" id="{1935BC62-E43B-4372-B328-CA218A76C8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6243" y="5263558"/>
            <a:ext cx="1497856" cy="947738"/>
          </a:xfrm>
          <a:prstGeom prst="rect">
            <a:avLst/>
          </a:prstGeom>
        </p:spPr>
      </p:pic>
      <p:pic>
        <p:nvPicPr>
          <p:cNvPr id="36" name="Image 35">
            <a:extLst>
              <a:ext uri="{FF2B5EF4-FFF2-40B4-BE49-F238E27FC236}">
                <a16:creationId xmlns:a16="http://schemas.microsoft.com/office/drawing/2014/main" xmlns="" id="{A6A2DA6E-6195-4BDE-9192-9DFD437307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104" y="5302185"/>
            <a:ext cx="790575" cy="533400"/>
          </a:xfrm>
          <a:prstGeom prst="rect">
            <a:avLst/>
          </a:prstGeom>
        </p:spPr>
      </p:pic>
      <p:sp>
        <p:nvSpPr>
          <p:cNvPr id="37" name="Subtitle 2">
            <a:extLst>
              <a:ext uri="{FF2B5EF4-FFF2-40B4-BE49-F238E27FC236}">
                <a16:creationId xmlns:a16="http://schemas.microsoft.com/office/drawing/2014/main" xmlns="" id="{7235DA52-862C-4033-A0AF-F1E9942A356F}"/>
              </a:ext>
            </a:extLst>
          </p:cNvPr>
          <p:cNvSpPr txBox="1">
            <a:spLocks/>
          </p:cNvSpPr>
          <p:nvPr/>
        </p:nvSpPr>
        <p:spPr>
          <a:xfrm>
            <a:off x="10655729" y="5240603"/>
            <a:ext cx="1398863" cy="445763"/>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ctr"/>
            <a:r>
              <a:rPr lang="en-US" sz="1600" dirty="0">
                <a:solidFill>
                  <a:srgbClr val="18526A"/>
                </a:solidFill>
              </a:rPr>
              <a:t>BERNET (14)</a:t>
            </a:r>
          </a:p>
        </p:txBody>
      </p:sp>
      <p:sp>
        <p:nvSpPr>
          <p:cNvPr id="3" name="ZoneTexte 2">
            <a:extLst>
              <a:ext uri="{FF2B5EF4-FFF2-40B4-BE49-F238E27FC236}">
                <a16:creationId xmlns:a16="http://schemas.microsoft.com/office/drawing/2014/main" xmlns="" id="{5701DA0F-AA8B-44F6-81AE-D8F1B423CE61}"/>
              </a:ext>
            </a:extLst>
          </p:cNvPr>
          <p:cNvSpPr txBox="1"/>
          <p:nvPr/>
        </p:nvSpPr>
        <p:spPr>
          <a:xfrm>
            <a:off x="10174689" y="6031004"/>
            <a:ext cx="1594610" cy="445763"/>
          </a:xfrm>
          <a:prstGeom prst="rect">
            <a:avLst/>
          </a:prstGeom>
        </p:spPr>
        <p:txBody>
          <a:bodyPr vert="horz" wrap="square" lIns="45720" tIns="22860" rIns="45720" bIns="22860" rtlCol="0" anchor="ctr">
            <a:spAutoFit/>
          </a:bodyPr>
          <a:lstStyle>
            <a:defPPr>
              <a:defRPr lang="en-US"/>
            </a:defPPr>
            <a:lvl1pPr indent="0" defTabSz="1087636">
              <a:lnSpc>
                <a:spcPts val="3700"/>
              </a:lnSpc>
              <a:spcBef>
                <a:spcPct val="20000"/>
              </a:spcBef>
              <a:buFont typeface="Arial"/>
              <a:buNone/>
              <a:defRPr sz="3200" b="1">
                <a:solidFill>
                  <a:schemeClr val="accent3"/>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fr-FR" sz="1600" dirty="0">
                <a:solidFill>
                  <a:srgbClr val="18526A"/>
                </a:solidFill>
              </a:rPr>
              <a:t>COMGOV (100)</a:t>
            </a:r>
          </a:p>
        </p:txBody>
      </p:sp>
      <p:sp>
        <p:nvSpPr>
          <p:cNvPr id="21"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23"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24" name="Rectangle 23"/>
          <p:cNvSpPr/>
          <p:nvPr/>
        </p:nvSpPr>
        <p:spPr>
          <a:xfrm>
            <a:off x="454415" y="192557"/>
            <a:ext cx="742703" cy="956503"/>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 name="Title 5">
            <a:extLst>
              <a:ext uri="{FF2B5EF4-FFF2-40B4-BE49-F238E27FC236}">
                <a16:creationId xmlns:a16="http://schemas.microsoft.com/office/drawing/2014/main" xmlns="" id="{CBF66452-BA94-9F75-95D5-8739B57AC35D}"/>
              </a:ext>
            </a:extLst>
          </p:cNvPr>
          <p:cNvSpPr txBox="1">
            <a:spLocks/>
          </p:cNvSpPr>
          <p:nvPr/>
        </p:nvSpPr>
        <p:spPr>
          <a:xfrm>
            <a:off x="615394" y="247360"/>
            <a:ext cx="10515600" cy="1325563"/>
          </a:xfrm>
          <a:prstGeom prst="rect">
            <a:avLst/>
          </a:prstGeom>
        </p:spPr>
        <p:txBody>
          <a:bodyPr>
            <a:noAutofit/>
          </a:bodyPr>
          <a:lst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a:lstStyle>
          <a:p>
            <a:pPr algn="ctr"/>
            <a:r>
              <a:rPr lang="en-US" sz="3200">
                <a:solidFill>
                  <a:srgbClr val="009DD8"/>
                </a:solidFill>
                <a:latin typeface="Century Gothic" panose="020B0502020202020204" pitchFamily="34" charset="0"/>
                <a:cs typeface="Calibri"/>
              </a:rPr>
              <a:t>Broadband penetration and expansion</a:t>
            </a:r>
            <a:endParaRPr lang="en-GB" sz="3200" dirty="0">
              <a:solidFill>
                <a:srgbClr val="009DD8"/>
              </a:solidFill>
              <a:latin typeface="Century Gothic" panose="020B0502020202020204" pitchFamily="34" charset="0"/>
              <a:cs typeface="Calibri"/>
            </a:endParaRPr>
          </a:p>
        </p:txBody>
      </p:sp>
    </p:spTree>
    <p:extLst>
      <p:ext uri="{BB962C8B-B14F-4D97-AF65-F5344CB8AC3E}">
        <p14:creationId xmlns:p14="http://schemas.microsoft.com/office/powerpoint/2010/main" val="29270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3658DA-6060-ECA3-AA3A-BCE779EA2B2D}"/>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89503725-B321-09CC-676C-F7FA8C07CB6A}"/>
              </a:ext>
            </a:extLst>
          </p:cNvPr>
          <p:cNvPicPr>
            <a:picLocks noChangeAspect="1"/>
          </p:cNvPicPr>
          <p:nvPr/>
        </p:nvPicPr>
        <p:blipFill>
          <a:blip r:embed="rId3"/>
          <a:stretch>
            <a:fillRect/>
          </a:stretch>
        </p:blipFill>
        <p:spPr>
          <a:xfrm>
            <a:off x="9045289" y="6267378"/>
            <a:ext cx="3113988" cy="622797"/>
          </a:xfrm>
          <a:prstGeom prst="rect">
            <a:avLst/>
          </a:prstGeom>
        </p:spPr>
      </p:pic>
      <p:sp>
        <p:nvSpPr>
          <p:cNvPr id="5" name="TextBox 4">
            <a:extLst>
              <a:ext uri="{FF2B5EF4-FFF2-40B4-BE49-F238E27FC236}">
                <a16:creationId xmlns:a16="http://schemas.microsoft.com/office/drawing/2014/main" xmlns="" id="{767F197F-5459-29F8-7E07-5D1E53C3FB5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C27FF5D6-34EC-CD6D-D6B5-18110AA09927}"/>
              </a:ext>
            </a:extLst>
          </p:cNvPr>
          <p:cNvSpPr>
            <a:spLocks noGrp="1"/>
          </p:cNvSpPr>
          <p:nvPr>
            <p:ph type="title"/>
          </p:nvPr>
        </p:nvSpPr>
        <p:spPr>
          <a:xfrm>
            <a:off x="652221" y="118862"/>
            <a:ext cx="10515600" cy="898632"/>
          </a:xfrm>
        </p:spPr>
        <p:txBody>
          <a:bodyPr>
            <a:noAutofit/>
          </a:bodyPr>
          <a:lstStyle/>
          <a:p>
            <a:pPr algn="ctr"/>
            <a:r>
              <a:rPr lang="en-US" sz="3600" b="1" dirty="0">
                <a:solidFill>
                  <a:srgbClr val="009DD8"/>
                </a:solidFill>
                <a:latin typeface="Century Gothic" panose="020B0502020202020204" pitchFamily="34" charset="0"/>
                <a:cs typeface="Calibri"/>
              </a:rPr>
              <a:t>Broadband penetration and expansion</a:t>
            </a:r>
            <a:endParaRPr lang="en-GB" sz="36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5B12569B-6252-2420-435F-C608B3C34448}"/>
              </a:ext>
            </a:extLst>
          </p:cNvPr>
          <p:cNvSpPr txBox="1"/>
          <p:nvPr/>
        </p:nvSpPr>
        <p:spPr>
          <a:xfrm>
            <a:off x="652220" y="910583"/>
            <a:ext cx="11018003" cy="5016758"/>
          </a:xfrm>
          <a:prstGeom prst="rect">
            <a:avLst/>
          </a:prstGeom>
          <a:noFill/>
        </p:spPr>
        <p:txBody>
          <a:bodyPr wrap="square" rtlCol="0">
            <a:spAutoFit/>
          </a:bodyPr>
          <a:lstStyle/>
          <a:p>
            <a:pPr algn="just"/>
            <a:r>
              <a:rPr lang="en-ZA" sz="2000" b="1" dirty="0">
                <a:latin typeface="Century Gothic" panose="020B0502020202020204" pitchFamily="34" charset="0"/>
              </a:rPr>
              <a:t>Objectives for the Next 5 Years</a:t>
            </a:r>
            <a:endParaRPr lang="fr-FR" sz="2000" dirty="0">
              <a:latin typeface="Century Gothic" panose="020B0502020202020204" pitchFamily="34" charset="0"/>
            </a:endParaRPr>
          </a:p>
          <a:p>
            <a:pPr algn="just"/>
            <a:endParaRPr lang="en-ZA" sz="2000" b="1" dirty="0">
              <a:latin typeface="Century Gothic" panose="020B0502020202020204" pitchFamily="34" charset="0"/>
            </a:endParaRPr>
          </a:p>
          <a:p>
            <a:pPr algn="just"/>
            <a:r>
              <a:rPr lang="en-ZA" sz="2000" b="1" dirty="0">
                <a:latin typeface="Century Gothic" panose="020B0502020202020204" pitchFamily="34" charset="0"/>
              </a:rPr>
              <a:t>Implementation of 3G,4G and 5G network: T</a:t>
            </a:r>
            <a:r>
              <a:rPr lang="en-GB" sz="2000" b="0" i="0" u="none" strike="noStrike" dirty="0">
                <a:solidFill>
                  <a:srgbClr val="000000"/>
                </a:solidFill>
                <a:effectLst/>
                <a:latin typeface="Century Gothic" panose="020B0502020202020204" pitchFamily="34" charset="0"/>
              </a:rPr>
              <a:t>he </a:t>
            </a:r>
            <a:r>
              <a:rPr lang="en-GB" sz="2000" b="1" i="0" u="none" strike="noStrike" dirty="0">
                <a:solidFill>
                  <a:srgbClr val="000000"/>
                </a:solidFill>
                <a:effectLst/>
                <a:latin typeface="Century Gothic" panose="020B0502020202020204" pitchFamily="34" charset="0"/>
              </a:rPr>
              <a:t>PAFEN project</a:t>
            </a:r>
            <a:r>
              <a:rPr lang="en-GB" sz="2000" b="0" i="0" u="none" strike="noStrike" dirty="0">
                <a:solidFill>
                  <a:srgbClr val="000000"/>
                </a:solidFill>
                <a:effectLst/>
                <a:latin typeface="Century Gothic" panose="020B0502020202020204" pitchFamily="34" charset="0"/>
              </a:rPr>
              <a:t>, led by SETIC, and (funded by the World Bank) aim to enhance broadband access nationwide. These efforts indirectly support 5G by improving underlying infrastructure like towers and power supply. Following spectrum release, testing and infrastructure upgrade have been done by LUMITEL.</a:t>
            </a:r>
          </a:p>
          <a:p>
            <a:pPr algn="just"/>
            <a:r>
              <a:rPr lang="en-GB" sz="2000" dirty="0">
                <a:solidFill>
                  <a:srgbClr val="000000"/>
                </a:solidFill>
                <a:latin typeface="Century Gothic" panose="020B0502020202020204" pitchFamily="34" charset="0"/>
              </a:rPr>
              <a:t>Direct private investments in 2025.</a:t>
            </a:r>
          </a:p>
          <a:p>
            <a:pPr algn="just"/>
            <a:r>
              <a:rPr lang="en-ZA" sz="2000" b="1" dirty="0">
                <a:latin typeface="Century Gothic" panose="020B0502020202020204" pitchFamily="34" charset="0"/>
              </a:rPr>
              <a:t>Rural connectivity</a:t>
            </a:r>
            <a:r>
              <a:rPr lang="en-ZA" sz="2000" dirty="0">
                <a:latin typeface="Century Gothic" panose="020B0502020202020204" pitchFamily="34" charset="0"/>
              </a:rPr>
              <a:t>: T</a:t>
            </a:r>
            <a:r>
              <a:rPr lang="en-GB" sz="2000" b="0" i="0" u="none" strike="noStrike" dirty="0">
                <a:solidFill>
                  <a:srgbClr val="000000"/>
                </a:solidFill>
                <a:effectLst/>
                <a:latin typeface="Century Gothic" panose="020B0502020202020204" pitchFamily="34" charset="0"/>
              </a:rPr>
              <a:t>his program led by the Ministry of ICT through various project aims to deploy broadband connectivity across the entire country, including along major road axes, which span approximately  of national roads.</a:t>
            </a:r>
          </a:p>
          <a:p>
            <a:pPr algn="just"/>
            <a:endParaRPr lang="en-ZA" sz="2000" b="1" dirty="0">
              <a:latin typeface="Century Gothic" panose="020B0502020202020204" pitchFamily="34" charset="0"/>
            </a:endParaRPr>
          </a:p>
          <a:p>
            <a:pPr algn="just"/>
            <a:r>
              <a:rPr lang="en-ZA" sz="2000" b="1" dirty="0">
                <a:latin typeface="Century Gothic" panose="020B0502020202020204" pitchFamily="34" charset="0"/>
              </a:rPr>
              <a:t>Optimization, and redeployment of Unified Communication Infrastructure</a:t>
            </a:r>
            <a:r>
              <a:rPr lang="en-ZA" sz="2000" dirty="0">
                <a:latin typeface="Century Gothic" panose="020B0502020202020204" pitchFamily="34" charset="0"/>
              </a:rPr>
              <a:t>: COMGOV, BERNET,SCHOOL CONNECTIVITY, etc.</a:t>
            </a:r>
          </a:p>
          <a:p>
            <a:pPr algn="just"/>
            <a:endParaRPr lang="en-ZA" sz="2000" b="1" dirty="0">
              <a:latin typeface="Century Gothic" panose="020B0502020202020204" pitchFamily="34" charset="0"/>
            </a:endParaRPr>
          </a:p>
          <a:p>
            <a:pPr algn="just"/>
            <a:r>
              <a:rPr lang="en-GB" sz="2000" b="0" i="0" u="none" strike="noStrike" dirty="0">
                <a:solidFill>
                  <a:srgbClr val="000000"/>
                </a:solidFill>
                <a:effectLst/>
                <a:latin typeface="Century Gothic" panose="020B0502020202020204" pitchFamily="34" charset="0"/>
              </a:rPr>
              <a:t>Public Wi-Fi Deployment in Burundi: Communities and Rural Centres</a:t>
            </a:r>
            <a:r>
              <a:rPr lang="en-GB" sz="2000" dirty="0">
                <a:solidFill>
                  <a:srgbClr val="000000"/>
                </a:solidFill>
                <a:latin typeface="Century Gothic" panose="020B0502020202020204" pitchFamily="34" charset="0"/>
              </a:rPr>
              <a:t> </a:t>
            </a:r>
            <a:r>
              <a:rPr lang="en-ZA" sz="2000" dirty="0">
                <a:latin typeface="Century Gothic" panose="020B0502020202020204" pitchFamily="34" charset="0"/>
              </a:rPr>
              <a:t>by FSU.</a:t>
            </a: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1167821" y="301476"/>
            <a:ext cx="737715" cy="369332"/>
          </a:xfrm>
          <a:prstGeom prst="rect">
            <a:avLst/>
          </a:prstGeom>
          <a:noFill/>
        </p:spPr>
        <p:txBody>
          <a:bodyPr wrap="square" rtlCol="0">
            <a:spAutoFit/>
          </a:bodyPr>
          <a:lstStyle/>
          <a:p>
            <a:r>
              <a:rPr lang="en-US" dirty="0" smtClean="0"/>
              <a:t>11</a:t>
            </a:r>
            <a:endParaRPr lang="fr-FR" dirty="0"/>
          </a:p>
        </p:txBody>
      </p:sp>
    </p:spTree>
    <p:extLst>
      <p:ext uri="{BB962C8B-B14F-4D97-AF65-F5344CB8AC3E}">
        <p14:creationId xmlns:p14="http://schemas.microsoft.com/office/powerpoint/2010/main" val="36782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3658DA-6060-ECA3-AA3A-BCE779EA2B2D}"/>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89503725-B321-09CC-676C-F7FA8C07CB6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767F197F-5459-29F8-7E07-5D1E53C3FB5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C27FF5D6-34EC-CD6D-D6B5-18110AA09927}"/>
              </a:ext>
            </a:extLst>
          </p:cNvPr>
          <p:cNvSpPr>
            <a:spLocks noGrp="1"/>
          </p:cNvSpPr>
          <p:nvPr>
            <p:ph type="title"/>
          </p:nvPr>
        </p:nvSpPr>
        <p:spPr>
          <a:xfrm>
            <a:off x="652221" y="118861"/>
            <a:ext cx="10515600" cy="1325563"/>
          </a:xfrm>
        </p:spPr>
        <p:txBody>
          <a:bodyPr>
            <a:noAutofit/>
          </a:bodyPr>
          <a:lstStyle/>
          <a:p>
            <a:pPr algn="ctr"/>
            <a:r>
              <a:rPr lang="en-US" sz="3600" b="1" dirty="0">
                <a:solidFill>
                  <a:srgbClr val="009DD8"/>
                </a:solidFill>
                <a:latin typeface="Century Gothic" panose="020B0502020202020204" pitchFamily="34" charset="0"/>
                <a:cs typeface="Calibri"/>
              </a:rPr>
              <a:t>Broadband penetration and expansion</a:t>
            </a:r>
            <a:endParaRPr lang="en-GB" sz="36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5B12569B-6252-2420-435F-C608B3C34448}"/>
              </a:ext>
            </a:extLst>
          </p:cNvPr>
          <p:cNvSpPr txBox="1"/>
          <p:nvPr/>
        </p:nvSpPr>
        <p:spPr>
          <a:xfrm>
            <a:off x="652221" y="1194498"/>
            <a:ext cx="10382572" cy="5170646"/>
          </a:xfrm>
          <a:prstGeom prst="rect">
            <a:avLst/>
          </a:prstGeom>
          <a:noFill/>
        </p:spPr>
        <p:txBody>
          <a:bodyPr wrap="square" rtlCol="0">
            <a:spAutoFit/>
          </a:bodyPr>
          <a:lstStyle/>
          <a:p>
            <a:pPr algn="just"/>
            <a:r>
              <a:rPr lang="en-ZA" sz="2200" b="1" dirty="0">
                <a:latin typeface="Century Gothic" panose="020B0502020202020204" pitchFamily="34" charset="0"/>
              </a:rPr>
              <a:t>Objectives for the Next 5 Years(2/2)</a:t>
            </a:r>
          </a:p>
          <a:p>
            <a:pPr lvl="0" algn="just"/>
            <a:endParaRPr lang="en-ZA" sz="2200" b="1" dirty="0">
              <a:latin typeface="Century Gothic" panose="020B0502020202020204" pitchFamily="34" charset="0"/>
            </a:endParaRPr>
          </a:p>
          <a:p>
            <a:pPr lvl="0" algn="just"/>
            <a:r>
              <a:rPr lang="en-ZA" sz="2200" b="1" dirty="0">
                <a:latin typeface="Century Gothic" panose="020B0502020202020204" pitchFamily="34" charset="0"/>
              </a:rPr>
              <a:t>Extension of ONATEL's MAN Network </a:t>
            </a:r>
            <a:r>
              <a:rPr lang="en-ZA" sz="2200" dirty="0">
                <a:latin typeface="Century Gothic" panose="020B0502020202020204" pitchFamily="34" charset="0"/>
              </a:rPr>
              <a:t>In the different cities,</a:t>
            </a:r>
          </a:p>
          <a:p>
            <a:pPr lvl="0" algn="just"/>
            <a:endParaRPr lang="en-ZA" sz="2200" dirty="0">
              <a:latin typeface="Century Gothic" panose="020B0502020202020204" pitchFamily="34" charset="0"/>
            </a:endParaRPr>
          </a:p>
          <a:p>
            <a:pPr algn="just"/>
            <a:r>
              <a:rPr lang="en-ZA" sz="2200" b="1" dirty="0">
                <a:latin typeface="Century Gothic" panose="020B0502020202020204" pitchFamily="34" charset="0"/>
              </a:rPr>
              <a:t>Last Mile Broadband Connectivity</a:t>
            </a:r>
            <a:endParaRPr lang="en-ZA" sz="2200" dirty="0">
              <a:latin typeface="Century Gothic" panose="020B0502020202020204" pitchFamily="34" charset="0"/>
            </a:endParaRPr>
          </a:p>
          <a:p>
            <a:pPr lvl="0" algn="just"/>
            <a:endParaRPr lang="en-ZA" sz="2200" b="1" dirty="0">
              <a:latin typeface="Century Gothic" panose="020B0502020202020204" pitchFamily="34" charset="0"/>
            </a:endParaRPr>
          </a:p>
          <a:p>
            <a:pPr lvl="0" algn="just"/>
            <a:r>
              <a:rPr lang="en-ZA" sz="2200" b="1" dirty="0">
                <a:latin typeface="Century Gothic" panose="020B0502020202020204" pitchFamily="34" charset="0"/>
              </a:rPr>
              <a:t>Development of a Green Infrastructure Policy and Regulatory Guidelines</a:t>
            </a:r>
            <a:r>
              <a:rPr lang="en-ZA" sz="2200" dirty="0">
                <a:latin typeface="Century Gothic" panose="020B0502020202020204" pitchFamily="34" charset="0"/>
              </a:rPr>
              <a:t>: Establishing a regulatory framework for infrastructure sharing by the ARCT as part of the PAFEN project.</a:t>
            </a:r>
            <a:endParaRPr lang="fr-FR" sz="2200" dirty="0">
              <a:latin typeface="Century Gothic" panose="020B0502020202020204" pitchFamily="34" charset="0"/>
            </a:endParaRPr>
          </a:p>
          <a:p>
            <a:pPr lvl="0" algn="just"/>
            <a:endParaRPr lang="en-ZA" sz="2200" b="1" dirty="0">
              <a:latin typeface="Century Gothic" panose="020B0502020202020204" pitchFamily="34" charset="0"/>
            </a:endParaRPr>
          </a:p>
          <a:p>
            <a:pPr lvl="0" algn="just"/>
            <a:r>
              <a:rPr lang="en-ZA" sz="2200" b="1" dirty="0">
                <a:latin typeface="Century Gothic" panose="020B0502020202020204" pitchFamily="34" charset="0"/>
              </a:rPr>
              <a:t>Development of a New Political and Broadband Strategy</a:t>
            </a:r>
            <a:r>
              <a:rPr lang="en-ZA" sz="2200" dirty="0">
                <a:latin typeface="Century Gothic" panose="020B0502020202020204" pitchFamily="34" charset="0"/>
              </a:rPr>
              <a:t>: For the broadband market and universal access, defining a reverse auction model to extend network coverage in underserved rural areas.</a:t>
            </a:r>
            <a:endParaRPr lang="fr-FR" sz="2200" dirty="0">
              <a:latin typeface="Century Gothic" panose="020B0502020202020204" pitchFamily="34" charset="0"/>
            </a:endParaRPr>
          </a:p>
          <a:p>
            <a:pPr lvl="0" algn="just"/>
            <a:endParaRPr lang="en-ZA" sz="2200" b="1" dirty="0">
              <a:latin typeface="Century Gothic" panose="020B0502020202020204" pitchFamily="34" charset="0"/>
            </a:endParaRPr>
          </a:p>
          <a:p>
            <a:pPr lvl="0" algn="just"/>
            <a:endParaRPr lang="fr-FR" sz="2200" dirty="0">
              <a:latin typeface="Century Gothic" panose="020B0502020202020204" pitchFamily="34" charset="0"/>
            </a:endParaRP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1134031" y="633845"/>
            <a:ext cx="459919" cy="369332"/>
          </a:xfrm>
          <a:prstGeom prst="rect">
            <a:avLst/>
          </a:prstGeom>
          <a:noFill/>
        </p:spPr>
        <p:txBody>
          <a:bodyPr wrap="square" rtlCol="0">
            <a:spAutoFit/>
          </a:bodyPr>
          <a:lstStyle/>
          <a:p>
            <a:r>
              <a:rPr lang="en-US" dirty="0" smtClean="0"/>
              <a:t>12</a:t>
            </a:r>
            <a:endParaRPr lang="fr-FR" dirty="0"/>
          </a:p>
        </p:txBody>
      </p:sp>
    </p:spTree>
    <p:extLst>
      <p:ext uri="{BB962C8B-B14F-4D97-AF65-F5344CB8AC3E}">
        <p14:creationId xmlns:p14="http://schemas.microsoft.com/office/powerpoint/2010/main" val="25680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1F2FFB-FE6F-A323-42D8-DCE5DF8999A4}"/>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60BB11E2-0EF7-8C5B-D852-0306BD7F5600}"/>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2BB624C3-D5B4-8EA4-29E1-C999791040C3}"/>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BA8CA993-6CD8-2804-0A82-769A64EEF3B4}"/>
              </a:ext>
            </a:extLst>
          </p:cNvPr>
          <p:cNvSpPr>
            <a:spLocks noGrp="1"/>
          </p:cNvSpPr>
          <p:nvPr>
            <p:ph type="title"/>
          </p:nvPr>
        </p:nvSpPr>
        <p:spPr>
          <a:xfrm>
            <a:off x="1554291" y="72768"/>
            <a:ext cx="9080715" cy="954109"/>
          </a:xfrm>
        </p:spPr>
        <p:txBody>
          <a:bodyPr>
            <a:normAutofit/>
          </a:bodyPr>
          <a:lstStyle/>
          <a:p>
            <a:r>
              <a:rPr lang="en-US" sz="4800" b="1" dirty="0">
                <a:solidFill>
                  <a:srgbClr val="009DD8"/>
                </a:solidFill>
                <a:latin typeface="Century Gothic" panose="020B0502020202020204" pitchFamily="34" charset="0"/>
                <a:cs typeface="Calibri"/>
              </a:rPr>
              <a:t>Broadband Mapping</a:t>
            </a:r>
            <a:endParaRPr lang="en-GB" sz="48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9344A047-1955-58ED-68DC-B2C9B8368A4C}"/>
              </a:ext>
            </a:extLst>
          </p:cNvPr>
          <p:cNvSpPr txBox="1"/>
          <p:nvPr/>
        </p:nvSpPr>
        <p:spPr>
          <a:xfrm>
            <a:off x="418454" y="976641"/>
            <a:ext cx="11674308" cy="5355312"/>
          </a:xfrm>
          <a:prstGeom prst="rect">
            <a:avLst/>
          </a:prstGeom>
          <a:noFill/>
        </p:spPr>
        <p:txBody>
          <a:bodyPr wrap="square" rtlCol="0">
            <a:spAutoFit/>
          </a:bodyPr>
          <a:lstStyle/>
          <a:p>
            <a:pPr algn="just"/>
            <a:r>
              <a:rPr lang="en-US" b="1" dirty="0">
                <a:latin typeface="Century Gothic" panose="020B0502020202020204" pitchFamily="34" charset="0"/>
              </a:rPr>
              <a:t>Infrastructure and Coverage Data Included</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Types of Data:</a:t>
            </a:r>
            <a:endParaRPr lang="en-US" dirty="0">
              <a:latin typeface="Century Gothic" panose="020B0502020202020204" pitchFamily="34" charset="0"/>
            </a:endParaRPr>
          </a:p>
          <a:p>
            <a:pPr algn="just"/>
            <a:r>
              <a:rPr lang="en-US" b="1" dirty="0">
                <a:latin typeface="Century Gothic" panose="020B0502020202020204" pitchFamily="34" charset="0"/>
              </a:rPr>
              <a:t>Fiber Optic Networks</a:t>
            </a:r>
            <a:r>
              <a:rPr lang="en-US" dirty="0">
                <a:latin typeface="Century Gothic" panose="020B0502020202020204" pitchFamily="34" charset="0"/>
              </a:rPr>
              <a:t>: Location and extent of existing fiber optic networks.</a:t>
            </a:r>
          </a:p>
          <a:p>
            <a:pPr algn="just"/>
            <a:r>
              <a:rPr lang="en-US" b="1" dirty="0">
                <a:latin typeface="Century Gothic" panose="020B0502020202020204" pitchFamily="34" charset="0"/>
              </a:rPr>
              <a:t>Telecommunication Towers</a:t>
            </a:r>
            <a:r>
              <a:rPr lang="en-US" dirty="0">
                <a:latin typeface="Century Gothic" panose="020B0502020202020204" pitchFamily="34" charset="0"/>
              </a:rPr>
              <a:t>: Locations of mobile antennas and their capacity.</a:t>
            </a:r>
          </a:p>
          <a:p>
            <a:pPr algn="just"/>
            <a:r>
              <a:rPr lang="en-US" b="1" dirty="0">
                <a:latin typeface="Century Gothic" panose="020B0502020202020204" pitchFamily="34" charset="0"/>
              </a:rPr>
              <a:t>Coverage Areas</a:t>
            </a:r>
            <a:r>
              <a:rPr lang="en-US" dirty="0">
                <a:latin typeface="Century Gothic" panose="020B0502020202020204" pitchFamily="34" charset="0"/>
              </a:rPr>
              <a:t>: Maps showing areas with broadband access (urban and rural).</a:t>
            </a:r>
          </a:p>
          <a:p>
            <a:pPr algn="just"/>
            <a:r>
              <a:rPr lang="en-US" b="1" dirty="0">
                <a:latin typeface="Century Gothic" panose="020B0502020202020204" pitchFamily="34" charset="0"/>
              </a:rPr>
              <a:t>Internet Connection Speed</a:t>
            </a:r>
            <a:r>
              <a:rPr lang="en-US" dirty="0">
                <a:latin typeface="Century Gothic" panose="020B0502020202020204" pitchFamily="34" charset="0"/>
              </a:rPr>
              <a:t>: through Drive Tests, network monitoring and evaluation.</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Data Collection</a:t>
            </a:r>
          </a:p>
          <a:p>
            <a:pPr algn="just"/>
            <a:r>
              <a:rPr lang="en-US" b="1" dirty="0">
                <a:latin typeface="Century Gothic" panose="020B0502020202020204" pitchFamily="34" charset="0"/>
              </a:rPr>
              <a:t>Data Sources:</a:t>
            </a:r>
            <a:endParaRPr lang="en-US" dirty="0">
              <a:latin typeface="Century Gothic" panose="020B0502020202020204" pitchFamily="34" charset="0"/>
            </a:endParaRPr>
          </a:p>
          <a:p>
            <a:pPr algn="just"/>
            <a:r>
              <a:rPr lang="en-US" b="1" dirty="0">
                <a:latin typeface="Century Gothic" panose="020B0502020202020204" pitchFamily="34" charset="0"/>
              </a:rPr>
              <a:t>Telecommunication Operators</a:t>
            </a:r>
            <a:r>
              <a:rPr lang="en-US" dirty="0">
                <a:latin typeface="Century Gothic" panose="020B0502020202020204" pitchFamily="34" charset="0"/>
              </a:rPr>
              <a:t>: Collaboration with service providers to obtain data on existing infrastructure.</a:t>
            </a:r>
          </a:p>
          <a:p>
            <a:pPr algn="just"/>
            <a:r>
              <a:rPr lang="en-US" b="1" dirty="0">
                <a:latin typeface="Century Gothic" panose="020B0502020202020204" pitchFamily="34" charset="0"/>
              </a:rPr>
              <a:t>Field Surveys</a:t>
            </a:r>
            <a:r>
              <a:rPr lang="en-US" dirty="0">
                <a:latin typeface="Century Gothic" panose="020B0502020202020204" pitchFamily="34" charset="0"/>
              </a:rPr>
              <a:t>: Assessments conducted by teams on the ground to collect information on coverage and service quality (a study was conducted under PAFEN).</a:t>
            </a:r>
          </a:p>
          <a:p>
            <a:pPr algn="just"/>
            <a:r>
              <a:rPr lang="en-US" b="1" dirty="0">
                <a:latin typeface="Century Gothic" panose="020B0502020202020204" pitchFamily="34" charset="0"/>
              </a:rPr>
              <a:t>Online monitoring and </a:t>
            </a:r>
            <a:r>
              <a:rPr lang="en-US" dirty="0">
                <a:latin typeface="Century Gothic" panose="020B0502020202020204" pitchFamily="34" charset="0"/>
              </a:rPr>
              <a:t>control platforms within ARCT.</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Integration with Other Sectors</a:t>
            </a:r>
          </a:p>
          <a:p>
            <a:pPr algn="just"/>
            <a:r>
              <a:rPr lang="en-US" b="1" dirty="0">
                <a:latin typeface="Century Gothic" panose="020B0502020202020204" pitchFamily="34" charset="0"/>
              </a:rPr>
              <a:t>Intersectoral Collaboration:</a:t>
            </a:r>
            <a:endParaRPr lang="en-US" dirty="0">
              <a:latin typeface="Century Gothic" panose="020B0502020202020204" pitchFamily="34" charset="0"/>
            </a:endParaRPr>
          </a:p>
          <a:p>
            <a:pPr algn="just"/>
            <a:r>
              <a:rPr lang="en-US" dirty="0">
                <a:latin typeface="Century Gothic" panose="020B0502020202020204" pitchFamily="34" charset="0"/>
              </a:rPr>
              <a:t>Collaborate with stakeholders: INSBU, other Ministries, operators and other </a:t>
            </a:r>
            <a:r>
              <a:rPr lang="en-US" dirty="0" err="1">
                <a:latin typeface="Century Gothic" panose="020B0502020202020204" pitchFamily="34" charset="0"/>
              </a:rPr>
              <a:t>ixisting</a:t>
            </a:r>
            <a:r>
              <a:rPr lang="en-US" dirty="0">
                <a:latin typeface="Century Gothic" panose="020B0502020202020204" pitchFamily="34" charset="0"/>
              </a:rPr>
              <a:t> </a:t>
            </a:r>
            <a:r>
              <a:rPr lang="en-US" dirty="0" err="1">
                <a:latin typeface="Century Gothic" panose="020B0502020202020204" pitchFamily="34" charset="0"/>
              </a:rPr>
              <a:t>initiaves</a:t>
            </a:r>
            <a:r>
              <a:rPr lang="en-US" dirty="0">
                <a:latin typeface="Century Gothic" panose="020B0502020202020204" pitchFamily="34" charset="0"/>
              </a:rPr>
              <a:t> </a:t>
            </a: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0952018" y="665018"/>
            <a:ext cx="460382" cy="369332"/>
          </a:xfrm>
          <a:prstGeom prst="rect">
            <a:avLst/>
          </a:prstGeom>
          <a:noFill/>
        </p:spPr>
        <p:txBody>
          <a:bodyPr wrap="none" rtlCol="0">
            <a:spAutoFit/>
          </a:bodyPr>
          <a:lstStyle/>
          <a:p>
            <a:r>
              <a:rPr lang="en-US" dirty="0" smtClean="0"/>
              <a:t>13</a:t>
            </a:r>
            <a:endParaRPr lang="fr-FR" dirty="0"/>
          </a:p>
        </p:txBody>
      </p:sp>
    </p:spTree>
    <p:extLst>
      <p:ext uri="{BB962C8B-B14F-4D97-AF65-F5344CB8AC3E}">
        <p14:creationId xmlns:p14="http://schemas.microsoft.com/office/powerpoint/2010/main" val="30347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D32DA4-98BD-07A9-571F-DA265C76D55E}"/>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00C2B567-DBA8-7E4B-6AA8-90140EFFD2F9}"/>
              </a:ext>
            </a:extLst>
          </p:cNvPr>
          <p:cNvPicPr>
            <a:picLocks noChangeAspect="1"/>
          </p:cNvPicPr>
          <p:nvPr/>
        </p:nvPicPr>
        <p:blipFill>
          <a:blip r:embed="rId3"/>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E4AA50BC-8C6C-5501-CDE8-6D6AEA76FAF1}"/>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F3685C00-94D1-F383-8CEA-CE8362834A61}"/>
              </a:ext>
            </a:extLst>
          </p:cNvPr>
          <p:cNvSpPr>
            <a:spLocks noGrp="1"/>
          </p:cNvSpPr>
          <p:nvPr>
            <p:ph type="title"/>
          </p:nvPr>
        </p:nvSpPr>
        <p:spPr>
          <a:xfrm>
            <a:off x="1577163" y="-61837"/>
            <a:ext cx="10515600" cy="1325563"/>
          </a:xfrm>
        </p:spPr>
        <p:txBody>
          <a:bodyPr>
            <a:normAutofit/>
          </a:bodyPr>
          <a:lstStyle/>
          <a:p>
            <a:r>
              <a:rPr lang="en-US" sz="4800" b="1" dirty="0">
                <a:solidFill>
                  <a:srgbClr val="009DD8"/>
                </a:solidFill>
                <a:latin typeface="Century Gothic" panose="020B0502020202020204" pitchFamily="34" charset="0"/>
                <a:cs typeface="Calibri"/>
              </a:rPr>
              <a:t>Broadband Mapping Systems</a:t>
            </a:r>
            <a:endParaRPr lang="en-GB" sz="48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29AF1D51-5F6A-248C-246A-8A653AD1636A}"/>
              </a:ext>
            </a:extLst>
          </p:cNvPr>
          <p:cNvSpPr txBox="1"/>
          <p:nvPr/>
        </p:nvSpPr>
        <p:spPr>
          <a:xfrm>
            <a:off x="344132" y="1284418"/>
            <a:ext cx="10290874"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entury Gothic" panose="020B0502020202020204" pitchFamily="34" charset="0"/>
              </a:rPr>
              <a:t>No specific broadband mapping systems; however, progress has been made with the establishment of a quality of services monitoring platforms.</a:t>
            </a:r>
          </a:p>
          <a:p>
            <a:pPr algn="just"/>
            <a:endParaRPr lang="en-US" sz="2000" dirty="0">
              <a:latin typeface="Century Gothic" panose="020B0502020202020204" pitchFamily="34" charset="0"/>
            </a:endParaRPr>
          </a:p>
          <a:p>
            <a:pPr marL="342900" indent="-342900" algn="just">
              <a:buFont typeface="Arial" panose="020B0604020202020204" pitchFamily="34" charset="0"/>
              <a:buChar char="•"/>
            </a:pPr>
            <a:r>
              <a:rPr lang="en-US" sz="2000" dirty="0">
                <a:latin typeface="Century Gothic" panose="020B0502020202020204" pitchFamily="34" charset="0"/>
              </a:rPr>
              <a:t>The </a:t>
            </a:r>
            <a:r>
              <a:rPr lang="en-US" sz="2000" dirty="0" err="1">
                <a:latin typeface="Century Gothic" panose="020B0502020202020204" pitchFamily="34" charset="0"/>
              </a:rPr>
              <a:t>Annuaire</a:t>
            </a:r>
            <a:r>
              <a:rPr lang="en-US" sz="2000" dirty="0">
                <a:latin typeface="Century Gothic" panose="020B0502020202020204" pitchFamily="34" charset="0"/>
              </a:rPr>
              <a:t> </a:t>
            </a:r>
            <a:r>
              <a:rPr lang="en-US" sz="2000" dirty="0" err="1">
                <a:latin typeface="Century Gothic" panose="020B0502020202020204" pitchFamily="34" charset="0"/>
              </a:rPr>
              <a:t>Statistique</a:t>
            </a:r>
            <a:r>
              <a:rPr lang="en-US" sz="2000" dirty="0">
                <a:latin typeface="Century Gothic" panose="020B0502020202020204" pitchFamily="34" charset="0"/>
              </a:rPr>
              <a:t> du Burundi published by the </a:t>
            </a:r>
            <a:r>
              <a:rPr lang="en-US" sz="2000" dirty="0" err="1">
                <a:latin typeface="Century Gothic" panose="020B0502020202020204" pitchFamily="34" charset="0"/>
              </a:rPr>
              <a:t>Institut</a:t>
            </a:r>
            <a:r>
              <a:rPr lang="en-US" sz="2000" dirty="0">
                <a:latin typeface="Century Gothic" panose="020B0502020202020204" pitchFamily="34" charset="0"/>
              </a:rPr>
              <a:t> National de la </a:t>
            </a:r>
            <a:r>
              <a:rPr lang="en-US" sz="2000" dirty="0" err="1">
                <a:latin typeface="Century Gothic" panose="020B0502020202020204" pitchFamily="34" charset="0"/>
              </a:rPr>
              <a:t>Statistique</a:t>
            </a:r>
            <a:r>
              <a:rPr lang="en-US" sz="2000" dirty="0">
                <a:latin typeface="Century Gothic" panose="020B0502020202020204" pitchFamily="34" charset="0"/>
              </a:rPr>
              <a:t> du Burundi (INSBU) </a:t>
            </a:r>
            <a:r>
              <a:rPr lang="en-GB" sz="2000" dirty="0">
                <a:latin typeface="Century Gothic" panose="020B0502020202020204" pitchFamily="34" charset="0"/>
              </a:rPr>
              <a:t>offers a detailed lens on the ICT sector.</a:t>
            </a:r>
          </a:p>
          <a:p>
            <a:pPr marL="342900" indent="-342900" algn="just">
              <a:buFont typeface="Arial" panose="020B0604020202020204" pitchFamily="34" charset="0"/>
              <a:buChar char="•"/>
            </a:pPr>
            <a:endParaRPr lang="en-GB" sz="2000" dirty="0">
              <a:latin typeface="Century Gothic" panose="020B0502020202020204" pitchFamily="34" charset="0"/>
            </a:endParaRPr>
          </a:p>
          <a:p>
            <a:pPr marL="342900" indent="-342900" algn="just">
              <a:buFont typeface="Arial" panose="020B0604020202020204" pitchFamily="34" charset="0"/>
              <a:buChar char="•"/>
            </a:pPr>
            <a:r>
              <a:rPr lang="en-US" sz="2000" dirty="0">
                <a:latin typeface="Century Gothic" panose="020B0502020202020204" pitchFamily="34" charset="0"/>
              </a:rPr>
              <a:t>Regular market benchmarks </a:t>
            </a:r>
          </a:p>
          <a:p>
            <a:pPr marL="342900" indent="-342900" algn="just">
              <a:buFont typeface="Arial" panose="020B0604020202020204" pitchFamily="34" charset="0"/>
              <a:buChar char="•"/>
            </a:pPr>
            <a:endParaRPr lang="en-US" sz="2000" dirty="0">
              <a:latin typeface="Century Gothic" panose="020B0502020202020204" pitchFamily="34" charset="0"/>
            </a:endParaRPr>
          </a:p>
          <a:p>
            <a:pPr marL="342900" indent="-342900" algn="just">
              <a:buFont typeface="Arial" panose="020B0604020202020204" pitchFamily="34" charset="0"/>
              <a:buChar char="•"/>
            </a:pPr>
            <a:r>
              <a:rPr lang="en-US" sz="2000" dirty="0">
                <a:latin typeface="Century Gothic" panose="020B0502020202020204" pitchFamily="34" charset="0"/>
              </a:rPr>
              <a:t>Collaborations with Regional and International partners in harmonization of legal broadband framework and related data collection.</a:t>
            </a:r>
          </a:p>
          <a:p>
            <a:pPr algn="just"/>
            <a:endParaRPr lang="en-US" sz="2000" dirty="0">
              <a:latin typeface="Century Gothic" panose="020B0502020202020204" pitchFamily="34" charset="0"/>
            </a:endParaRPr>
          </a:p>
          <a:p>
            <a:pPr algn="just"/>
            <a:endParaRPr lang="en-US" sz="2000" dirty="0">
              <a:latin typeface="Century Gothic" panose="020B0502020202020204" pitchFamily="34" charset="0"/>
            </a:endParaRP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0952018" y="665018"/>
            <a:ext cx="460382" cy="369332"/>
          </a:xfrm>
          <a:prstGeom prst="rect">
            <a:avLst/>
          </a:prstGeom>
          <a:noFill/>
        </p:spPr>
        <p:txBody>
          <a:bodyPr wrap="none" rtlCol="0">
            <a:spAutoFit/>
          </a:bodyPr>
          <a:lstStyle/>
          <a:p>
            <a:r>
              <a:rPr lang="en-US" dirty="0" smtClean="0"/>
              <a:t>14</a:t>
            </a:r>
            <a:endParaRPr lang="fr-FR" dirty="0"/>
          </a:p>
        </p:txBody>
      </p:sp>
    </p:spTree>
    <p:extLst>
      <p:ext uri="{BB962C8B-B14F-4D97-AF65-F5344CB8AC3E}">
        <p14:creationId xmlns:p14="http://schemas.microsoft.com/office/powerpoint/2010/main" val="18080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B8E974-9477-9A01-D368-245E25FE470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5A2BCEFD-5723-F0C1-4864-9BDC2FB722D5}"/>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5800EBCF-5A12-B063-7498-C6D5BD5E3B2D}"/>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9F7ADA1E-91AB-4E69-4B19-9F9E8690EC36}"/>
              </a:ext>
            </a:extLst>
          </p:cNvPr>
          <p:cNvSpPr>
            <a:spLocks noGrp="1"/>
          </p:cNvSpPr>
          <p:nvPr>
            <p:ph type="title"/>
          </p:nvPr>
        </p:nvSpPr>
        <p:spPr>
          <a:xfrm>
            <a:off x="1676400" y="145033"/>
            <a:ext cx="10515600" cy="1101255"/>
          </a:xfrm>
        </p:spPr>
        <p:txBody>
          <a:bodyPr>
            <a:normAutofit/>
          </a:bodyPr>
          <a:lstStyle/>
          <a:p>
            <a:r>
              <a:rPr lang="en-US" sz="6000" b="1" dirty="0">
                <a:solidFill>
                  <a:srgbClr val="009DD8"/>
                </a:solidFill>
                <a:latin typeface="Avenir Book"/>
                <a:cs typeface="Calibri"/>
              </a:rPr>
              <a:t>Broadband coverage</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xmlns="" id="{666CC4A6-4C30-88E0-8A35-ABD4129075F5}"/>
              </a:ext>
            </a:extLst>
          </p:cNvPr>
          <p:cNvSpPr txBox="1"/>
          <p:nvPr/>
        </p:nvSpPr>
        <p:spPr>
          <a:xfrm>
            <a:off x="712922" y="1170012"/>
            <a:ext cx="11096786" cy="5078313"/>
          </a:xfrm>
          <a:prstGeom prst="rect">
            <a:avLst/>
          </a:prstGeom>
          <a:noFill/>
        </p:spPr>
        <p:txBody>
          <a:bodyPr wrap="square" rtlCol="0">
            <a:spAutoFit/>
          </a:bodyPr>
          <a:lstStyle/>
          <a:p>
            <a:pPr algn="just"/>
            <a:r>
              <a:rPr lang="en-US" b="1" dirty="0">
                <a:latin typeface="Century Gothic" panose="020B0502020202020204" pitchFamily="34" charset="0"/>
              </a:rPr>
              <a:t>Data Collection Responsibilities</a:t>
            </a:r>
            <a:r>
              <a:rPr lang="en-US" dirty="0">
                <a:latin typeface="Century Gothic" panose="020B0502020202020204" pitchFamily="34" charset="0"/>
              </a:rPr>
              <a:t>:</a:t>
            </a:r>
            <a:br>
              <a:rPr lang="en-US" dirty="0">
                <a:latin typeface="Century Gothic" panose="020B0502020202020204" pitchFamily="34" charset="0"/>
              </a:rPr>
            </a:br>
            <a:r>
              <a:rPr lang="en-US" dirty="0">
                <a:latin typeface="Century Gothic" panose="020B0502020202020204" pitchFamily="34" charset="0"/>
              </a:rPr>
              <a:t>The collection of broadband coverage data is primarily carried out by the Communication </a:t>
            </a:r>
            <a:r>
              <a:rPr lang="en-US" b="1" dirty="0">
                <a:latin typeface="Century Gothic" panose="020B0502020202020204" pitchFamily="34" charset="0"/>
              </a:rPr>
              <a:t>Regulatory Authority (ARCT)</a:t>
            </a:r>
            <a:r>
              <a:rPr lang="en-US" dirty="0">
                <a:latin typeface="Century Gothic" panose="020B0502020202020204" pitchFamily="34" charset="0"/>
              </a:rPr>
              <a:t> in collaboration with Internet Service Providers (ISPs).</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Methods of Data Collection</a:t>
            </a:r>
          </a:p>
          <a:p>
            <a:pPr algn="just"/>
            <a:r>
              <a:rPr lang="en-US" b="1" dirty="0">
                <a:latin typeface="Century Gothic" panose="020B0502020202020204" pitchFamily="34" charset="0"/>
              </a:rPr>
              <a:t>Public Surveys and Driver Test</a:t>
            </a:r>
            <a:r>
              <a:rPr lang="en-US" dirty="0">
                <a:latin typeface="Century Gothic" panose="020B0502020202020204" pitchFamily="34" charset="0"/>
              </a:rPr>
              <a:t>: Teams conduct field assessments and measurements to gather accurate information on coverage and service quality.</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Technological Platforms</a:t>
            </a:r>
            <a:r>
              <a:rPr lang="en-US" dirty="0">
                <a:latin typeface="Century Gothic" panose="020B0502020202020204" pitchFamily="34" charset="0"/>
              </a:rPr>
              <a:t>: Real-Time Performance Monitoring system exist together with web based platform </a:t>
            </a:r>
            <a:r>
              <a:rPr lang="en-US" dirty="0" err="1">
                <a:latin typeface="Century Gothic" panose="020B0502020202020204" pitchFamily="34" charset="0"/>
              </a:rPr>
              <a:t>DQoS</a:t>
            </a:r>
            <a:r>
              <a:rPr lang="en-US" dirty="0">
                <a:latin typeface="Century Gothic" panose="020B0502020202020204" pitchFamily="34" charset="0"/>
              </a:rPr>
              <a:t> used to collect real-time data on network performance.</a:t>
            </a:r>
          </a:p>
          <a:p>
            <a:pPr algn="just"/>
            <a:endParaRPr lang="en-US" dirty="0">
              <a:latin typeface="Century Gothic" panose="020B0502020202020204" pitchFamily="34" charset="0"/>
            </a:endParaRPr>
          </a:p>
          <a:p>
            <a:pPr algn="just"/>
            <a:r>
              <a:rPr lang="en-US" b="1" dirty="0">
                <a:latin typeface="Century Gothic" panose="020B0502020202020204" pitchFamily="34" charset="0"/>
              </a:rPr>
              <a:t>Operator Data</a:t>
            </a:r>
            <a:r>
              <a:rPr lang="en-US" dirty="0">
                <a:latin typeface="Century Gothic" panose="020B0502020202020204" pitchFamily="34" charset="0"/>
              </a:rPr>
              <a:t>: ISPs provide data on their infrastructure and coverage through regular reports.</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Frequency of Data Collection and Updates: </a:t>
            </a:r>
            <a:r>
              <a:rPr lang="en-US" dirty="0">
                <a:latin typeface="Century Gothic" panose="020B0502020202020204" pitchFamily="34" charset="0"/>
              </a:rPr>
              <a:t>Data is collected </a:t>
            </a:r>
            <a:r>
              <a:rPr lang="en-US" b="1" dirty="0">
                <a:latin typeface="Century Gothic" panose="020B0502020202020204" pitchFamily="34" charset="0"/>
              </a:rPr>
              <a:t>quarterly</a:t>
            </a:r>
            <a:r>
              <a:rPr lang="en-US" dirty="0">
                <a:latin typeface="Century Gothic" panose="020B0502020202020204" pitchFamily="34" charset="0"/>
              </a:rPr>
              <a:t> based on reports from ISPs and results from field surveys. A Platform have been implemented for monthly data collection and evaluation .</a:t>
            </a:r>
          </a:p>
          <a:p>
            <a:pPr algn="just"/>
            <a:endParaRPr lang="en-US" dirty="0">
              <a:latin typeface="Century Gothic" panose="020B0502020202020204" pitchFamily="34" charset="0"/>
            </a:endParaRPr>
          </a:p>
          <a:p>
            <a:pPr algn="just"/>
            <a:r>
              <a:rPr lang="en-US" dirty="0">
                <a:latin typeface="Century Gothic" panose="020B0502020202020204" pitchFamily="34" charset="0"/>
              </a:rPr>
              <a:t>Regular Data verification is performed by the ARCT to ensure accuracy and reliability.</a:t>
            </a: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50898"/>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0952018" y="665018"/>
            <a:ext cx="460382" cy="369332"/>
          </a:xfrm>
          <a:prstGeom prst="rect">
            <a:avLst/>
          </a:prstGeom>
          <a:noFill/>
        </p:spPr>
        <p:txBody>
          <a:bodyPr wrap="none" rtlCol="0">
            <a:spAutoFit/>
          </a:bodyPr>
          <a:lstStyle/>
          <a:p>
            <a:r>
              <a:rPr lang="en-US" dirty="0" smtClean="0"/>
              <a:t>15</a:t>
            </a:r>
            <a:endParaRPr lang="fr-FR" dirty="0"/>
          </a:p>
        </p:txBody>
      </p:sp>
    </p:spTree>
    <p:extLst>
      <p:ext uri="{BB962C8B-B14F-4D97-AF65-F5344CB8AC3E}">
        <p14:creationId xmlns:p14="http://schemas.microsoft.com/office/powerpoint/2010/main" val="16744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B8E974-9477-9A01-D368-245E25FE470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5A2BCEFD-5723-F0C1-4864-9BDC2FB722D5}"/>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5800EBCF-5A12-B063-7498-C6D5BD5E3B2D}"/>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9F7ADA1E-91AB-4E69-4B19-9F9E8690EC36}"/>
              </a:ext>
            </a:extLst>
          </p:cNvPr>
          <p:cNvSpPr>
            <a:spLocks noGrp="1"/>
          </p:cNvSpPr>
          <p:nvPr>
            <p:ph type="title"/>
          </p:nvPr>
        </p:nvSpPr>
        <p:spPr>
          <a:xfrm>
            <a:off x="1480457" y="273543"/>
            <a:ext cx="8239812" cy="875517"/>
          </a:xfrm>
        </p:spPr>
        <p:txBody>
          <a:bodyPr>
            <a:normAutofit/>
          </a:bodyPr>
          <a:lstStyle/>
          <a:p>
            <a:r>
              <a:rPr lang="en-US" sz="4000" b="1" dirty="0">
                <a:solidFill>
                  <a:srgbClr val="009DD8"/>
                </a:solidFill>
                <a:latin typeface="Century Gothic" panose="020B0502020202020204" pitchFamily="34" charset="0"/>
                <a:cs typeface="Calibri"/>
              </a:rPr>
              <a:t>Broadband coverage</a:t>
            </a:r>
            <a:endParaRPr lang="en-GB" sz="40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666CC4A6-4C30-88E0-8A35-ABD4129075F5}"/>
              </a:ext>
            </a:extLst>
          </p:cNvPr>
          <p:cNvSpPr txBox="1"/>
          <p:nvPr/>
        </p:nvSpPr>
        <p:spPr>
          <a:xfrm>
            <a:off x="650929" y="1022807"/>
            <a:ext cx="10180449" cy="4247317"/>
          </a:xfrm>
          <a:prstGeom prst="rect">
            <a:avLst/>
          </a:prstGeom>
          <a:noFill/>
        </p:spPr>
        <p:txBody>
          <a:bodyPr wrap="square" rtlCol="0">
            <a:spAutoFit/>
          </a:bodyPr>
          <a:lstStyle/>
          <a:p>
            <a:pPr algn="just"/>
            <a:endParaRPr lang="en-US" b="1" dirty="0">
              <a:latin typeface="Century Gothic" panose="020B0502020202020204" pitchFamily="34" charset="0"/>
            </a:endParaRPr>
          </a:p>
          <a:p>
            <a:pPr algn="just"/>
            <a:r>
              <a:rPr lang="en-US" b="1" dirty="0">
                <a:latin typeface="Century Gothic" panose="020B0502020202020204" pitchFamily="34" charset="0"/>
              </a:rPr>
              <a:t>Obligations of Operators and ISPs</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Data Submission</a:t>
            </a:r>
            <a:r>
              <a:rPr lang="en-US" dirty="0">
                <a:latin typeface="Century Gothic" panose="020B0502020202020204" pitchFamily="34" charset="0"/>
              </a:rPr>
              <a:t>: ISPs are required to submit data on broadband coverage and Quality of Service (QoS) to the ARCT.</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Penalties for Non-Compliance</a:t>
            </a:r>
            <a:r>
              <a:rPr lang="en-US" dirty="0">
                <a:latin typeface="Century Gothic" panose="020B0502020202020204" pitchFamily="34" charset="0"/>
              </a:rPr>
              <a:t>: strict penalties and sanctions exist for non-compliance such as fines and restrictions on licensing.</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Data Validation by Independent Parties</a:t>
            </a:r>
            <a:r>
              <a:rPr lang="en-US" dirty="0">
                <a:latin typeface="Century Gothic" panose="020B0502020202020204" pitchFamily="34" charset="0"/>
              </a:rPr>
              <a:t>: Collected data are validated by stakeholders under ARCT’s coordination.</a:t>
            </a:r>
          </a:p>
          <a:p>
            <a:pPr algn="just"/>
            <a:endParaRPr lang="en-US" b="1" dirty="0">
              <a:latin typeface="Century Gothic" panose="020B0502020202020204" pitchFamily="34" charset="0"/>
            </a:endParaRPr>
          </a:p>
          <a:p>
            <a:pPr algn="just"/>
            <a:r>
              <a:rPr lang="en-US" b="1" dirty="0">
                <a:latin typeface="Century Gothic" panose="020B0502020202020204" pitchFamily="34" charset="0"/>
              </a:rPr>
              <a:t>Data Publication: </a:t>
            </a:r>
            <a:r>
              <a:rPr lang="en-US" dirty="0">
                <a:latin typeface="Century Gothic" panose="020B0502020202020204" pitchFamily="34" charset="0"/>
              </a:rPr>
              <a:t>Broadband coverage data are published for public consultation, allowing citizens and stakeholders to access information on broadband availability.</a:t>
            </a:r>
          </a:p>
          <a:p>
            <a:pPr algn="just"/>
            <a:endParaRPr lang="en-US" dirty="0">
              <a:latin typeface="Century Gothic" panose="020B0502020202020204" pitchFamily="34" charset="0"/>
            </a:endParaRP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1232573" y="684321"/>
            <a:ext cx="457200" cy="369332"/>
          </a:xfrm>
          <a:prstGeom prst="rect">
            <a:avLst/>
          </a:prstGeom>
          <a:noFill/>
        </p:spPr>
        <p:txBody>
          <a:bodyPr wrap="square" rtlCol="0">
            <a:spAutoFit/>
          </a:bodyPr>
          <a:lstStyle/>
          <a:p>
            <a:r>
              <a:rPr lang="en-US" dirty="0" smtClean="0"/>
              <a:t>16</a:t>
            </a:r>
            <a:endParaRPr lang="fr-FR" dirty="0"/>
          </a:p>
        </p:txBody>
      </p:sp>
    </p:spTree>
    <p:extLst>
      <p:ext uri="{BB962C8B-B14F-4D97-AF65-F5344CB8AC3E}">
        <p14:creationId xmlns:p14="http://schemas.microsoft.com/office/powerpoint/2010/main" val="36122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83C6420B-D4D3-09C6-6C44-068837B87C2A}"/>
              </a:ext>
            </a:extLst>
          </p:cNvPr>
          <p:cNvPicPr>
            <a:picLocks noChangeAspect="1"/>
          </p:cNvPicPr>
          <p:nvPr/>
        </p:nvPicPr>
        <p:blipFill>
          <a:blip r:embed="rId3"/>
          <a:stretch>
            <a:fillRect/>
          </a:stretch>
        </p:blipFill>
        <p:spPr>
          <a:xfrm>
            <a:off x="9078012" y="6091887"/>
            <a:ext cx="3113988" cy="622797"/>
          </a:xfrm>
          <a:prstGeom prst="rect">
            <a:avLst/>
          </a:prstGeom>
        </p:spPr>
      </p:pic>
      <p:sp>
        <p:nvSpPr>
          <p:cNvPr id="5" name="Title 1">
            <a:extLst>
              <a:ext uri="{FF2B5EF4-FFF2-40B4-BE49-F238E27FC236}">
                <a16:creationId xmlns:a16="http://schemas.microsoft.com/office/drawing/2014/main" xmlns="" id="{1BC617CE-6977-B452-51DC-9B9D3B14AB49}"/>
              </a:ext>
            </a:extLst>
          </p:cNvPr>
          <p:cNvSpPr txBox="1">
            <a:spLocks/>
          </p:cNvSpPr>
          <p:nvPr/>
        </p:nvSpPr>
        <p:spPr>
          <a:xfrm>
            <a:off x="454415" y="2620024"/>
            <a:ext cx="11608230" cy="2865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dirty="0">
                <a:solidFill>
                  <a:srgbClr val="009DD8"/>
                </a:solidFill>
                <a:latin typeface="Century Gothic" panose="020B0502020202020204" pitchFamily="34" charset="0"/>
              </a:rPr>
              <a:t>Thank you !</a:t>
            </a:r>
          </a:p>
          <a:p>
            <a:pPr algn="ctr"/>
            <a:endParaRPr lang="en-GB" sz="8000" dirty="0">
              <a:solidFill>
                <a:srgbClr val="009DD8"/>
              </a:solidFill>
              <a:latin typeface="Century Gothic" panose="020B0502020202020204" pitchFamily="34" charset="0"/>
            </a:endParaRPr>
          </a:p>
          <a:p>
            <a:pPr algn="ctr"/>
            <a:endParaRPr lang="en-GB" sz="8000" dirty="0">
              <a:solidFill>
                <a:srgbClr val="009DD8"/>
              </a:solidFill>
              <a:latin typeface="Century Gothic" panose="020B0502020202020204" pitchFamily="34" charset="0"/>
            </a:endParaRPr>
          </a:p>
          <a:p>
            <a:pPr algn="ctr"/>
            <a:endParaRPr lang="en-GB" sz="8000" dirty="0">
              <a:solidFill>
                <a:srgbClr val="009DD8"/>
              </a:solidFill>
              <a:latin typeface="Century Gothic" panose="020B0502020202020204" pitchFamily="34" charset="0"/>
            </a:endParaRPr>
          </a:p>
        </p:txBody>
      </p:sp>
      <p:sp>
        <p:nvSpPr>
          <p:cNvPr id="4"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6"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7" name="Rectangle 6"/>
          <p:cNvSpPr/>
          <p:nvPr/>
        </p:nvSpPr>
        <p:spPr>
          <a:xfrm>
            <a:off x="454415" y="192557"/>
            <a:ext cx="742703" cy="9565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 name="ZoneTexte 7"/>
          <p:cNvSpPr txBox="1"/>
          <p:nvPr/>
        </p:nvSpPr>
        <p:spPr>
          <a:xfrm>
            <a:off x="10635006" y="670808"/>
            <a:ext cx="575633" cy="376033"/>
          </a:xfrm>
          <a:prstGeom prst="rect">
            <a:avLst/>
          </a:prstGeom>
          <a:noFill/>
        </p:spPr>
        <p:txBody>
          <a:bodyPr wrap="square" rtlCol="0">
            <a:spAutoFit/>
          </a:bodyPr>
          <a:lstStyle/>
          <a:p>
            <a:r>
              <a:rPr lang="en-US" dirty="0" smtClean="0"/>
              <a:t>17</a:t>
            </a:r>
            <a:endParaRPr lang="fr-FR" dirty="0"/>
          </a:p>
        </p:txBody>
      </p:sp>
    </p:spTree>
    <p:extLst>
      <p:ext uri="{BB962C8B-B14F-4D97-AF65-F5344CB8AC3E}">
        <p14:creationId xmlns:p14="http://schemas.microsoft.com/office/powerpoint/2010/main" val="1508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B7097C74-F1FC-5BFB-B556-EE3306558AB5}"/>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24A88487-CD86-6EA3-076F-0307CEDFA2D1}"/>
              </a:ext>
            </a:extLst>
          </p:cNvPr>
          <p:cNvSpPr>
            <a:spLocks noGrp="1"/>
          </p:cNvSpPr>
          <p:nvPr>
            <p:ph type="title"/>
          </p:nvPr>
        </p:nvSpPr>
        <p:spPr>
          <a:xfrm>
            <a:off x="2728993" y="148814"/>
            <a:ext cx="4772187" cy="1325563"/>
          </a:xfrm>
        </p:spPr>
        <p:txBody>
          <a:bodyPr>
            <a:normAutofit/>
          </a:bodyPr>
          <a:lstStyle/>
          <a:p>
            <a:r>
              <a:rPr lang="en-US" sz="6000" b="1" dirty="0">
                <a:solidFill>
                  <a:srgbClr val="009DD8"/>
                </a:solidFill>
                <a:latin typeface="Century Gothic" panose="020B0502020202020204" pitchFamily="34" charset="0"/>
                <a:cs typeface="Calibri"/>
              </a:rPr>
              <a:t>Introduction</a:t>
            </a:r>
            <a:endParaRPr lang="en-GB" sz="60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2FC3D7A0-8EB4-3F49-2480-42865EFAEA80}"/>
              </a:ext>
            </a:extLst>
          </p:cNvPr>
          <p:cNvSpPr txBox="1"/>
          <p:nvPr/>
        </p:nvSpPr>
        <p:spPr>
          <a:xfrm>
            <a:off x="704765" y="1311353"/>
            <a:ext cx="10173903" cy="4832092"/>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dirty="0">
                <a:latin typeface="Century Gothic" panose="020B0502020202020204" pitchFamily="34" charset="0"/>
                <a:cs typeface="Times New Roman" panose="02020603050405020304" pitchFamily="18" charset="0"/>
              </a:rPr>
              <a:t>Burundi (pronounced: the Republic of Burundi) is a landlocked African country with a large shoreline on Lake Tanganyika, located in the EAST AFRICA region. </a:t>
            </a:r>
          </a:p>
          <a:p>
            <a:pPr marL="457200" indent="-457200" algn="just">
              <a:buFont typeface="Wingdings" panose="05000000000000000000" pitchFamily="2" charset="2"/>
              <a:buChar char="Ø"/>
            </a:pPr>
            <a:r>
              <a:rPr lang="en-US" sz="2800" dirty="0">
                <a:latin typeface="Century Gothic" panose="020B0502020202020204" pitchFamily="34" charset="0"/>
                <a:cs typeface="Times New Roman" panose="02020603050405020304" pitchFamily="18" charset="0"/>
              </a:rPr>
              <a:t>With 27,834 </a:t>
            </a:r>
            <a:r>
              <a:rPr lang="fr-FR" sz="2800" dirty="0">
                <a:latin typeface="Century Gothic" panose="020B0502020202020204" pitchFamily="34" charset="0"/>
              </a:rPr>
              <a:t>km²</a:t>
            </a:r>
            <a:r>
              <a:rPr lang="fr-FR" sz="2800" b="1" dirty="0">
                <a:latin typeface="Century Gothic" panose="020B0502020202020204" pitchFamily="34" charset="0"/>
              </a:rPr>
              <a:t>, </a:t>
            </a:r>
            <a:r>
              <a:rPr lang="en-US" sz="2800" dirty="0">
                <a:latin typeface="Century Gothic" panose="020B0502020202020204" pitchFamily="34" charset="0"/>
                <a:cs typeface="Times New Roman" panose="02020603050405020304" pitchFamily="18" charset="0"/>
              </a:rPr>
              <a:t>It is bordered to the west by the Democratic Republic of Congo, to the north by Rwanda, and to the east and south by Tanzania. </a:t>
            </a:r>
          </a:p>
          <a:p>
            <a:pPr marL="457200" indent="-457200" algn="just">
              <a:buFont typeface="Wingdings" panose="05000000000000000000" pitchFamily="2" charset="2"/>
              <a:buChar char="Ø"/>
            </a:pPr>
            <a:r>
              <a:rPr lang="en-US" sz="2800" dirty="0">
                <a:latin typeface="Century Gothic" panose="020B0502020202020204" pitchFamily="34" charset="0"/>
                <a:cs typeface="Times New Roman" panose="02020603050405020304" pitchFamily="18" charset="0"/>
              </a:rPr>
              <a:t>Since February 4, 2019, its political capital has been Gitega. Bujumbura, the economic capital is the most populous city in the country.</a:t>
            </a:r>
          </a:p>
          <a:p>
            <a:pPr marL="457200" indent="-457200" algn="just">
              <a:buFont typeface="Wingdings" panose="05000000000000000000" pitchFamily="2" charset="2"/>
              <a:buChar char="Ø"/>
            </a:pPr>
            <a:r>
              <a:rPr lang="en-US" sz="2800" dirty="0">
                <a:latin typeface="Century Gothic" panose="020B0502020202020204" pitchFamily="34" charset="0"/>
                <a:cs typeface="Times New Roman" panose="02020603050405020304" pitchFamily="18" charset="0"/>
              </a:rPr>
              <a:t>Independence: 1-7-1962</a:t>
            </a:r>
          </a:p>
          <a:p>
            <a:pPr marL="457200" indent="-457200" algn="just">
              <a:buFont typeface="Wingdings" panose="05000000000000000000" pitchFamily="2" charset="2"/>
              <a:buChar char="Ø"/>
            </a:pPr>
            <a:r>
              <a:rPr lang="en-US" sz="2800" b="1" dirty="0">
                <a:latin typeface="Century Gothic" panose="020B0502020202020204" pitchFamily="34" charset="0"/>
                <a:cs typeface="Times New Roman" panose="02020603050405020304" pitchFamily="18" charset="0"/>
              </a:rPr>
              <a:t>Population</a:t>
            </a:r>
            <a:r>
              <a:rPr lang="en-US" sz="2800" dirty="0">
                <a:latin typeface="Century Gothic" panose="020B0502020202020204" pitchFamily="34" charset="0"/>
                <a:cs typeface="Times New Roman" panose="02020603050405020304" pitchFamily="18" charset="0"/>
              </a:rPr>
              <a:t>: Around 13.000.000 (INSBU Projection 2025)</a:t>
            </a: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0878668" y="538837"/>
            <a:ext cx="385077" cy="369332"/>
          </a:xfrm>
          <a:prstGeom prst="rect">
            <a:avLst/>
          </a:prstGeom>
          <a:noFill/>
        </p:spPr>
        <p:txBody>
          <a:bodyPr wrap="square" rtlCol="0">
            <a:spAutoFit/>
          </a:bodyPr>
          <a:lstStyle/>
          <a:p>
            <a:r>
              <a:rPr lang="en-US" dirty="0" smtClean="0"/>
              <a:t>2</a:t>
            </a:r>
            <a:endParaRPr lang="fr-FR" dirty="0"/>
          </a:p>
        </p:txBody>
      </p:sp>
    </p:spTree>
    <p:extLst>
      <p:ext uri="{BB962C8B-B14F-4D97-AF65-F5344CB8AC3E}">
        <p14:creationId xmlns:p14="http://schemas.microsoft.com/office/powerpoint/2010/main" val="38589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xmlns="" id="{A8564E1B-4890-4AC7-8E64-7A334675FE16}"/>
              </a:ext>
            </a:extLst>
          </p:cNvPr>
          <p:cNvSpPr txBox="1"/>
          <p:nvPr/>
        </p:nvSpPr>
        <p:spPr>
          <a:xfrm>
            <a:off x="2634750" y="368328"/>
            <a:ext cx="8627761"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217"/>
            <a:r>
              <a:rPr lang="en-US" sz="4000" b="1" dirty="0">
                <a:solidFill>
                  <a:srgbClr val="08204D"/>
                </a:solidFill>
                <a:latin typeface="Century Gothic" panose="020B0502020202020204" pitchFamily="34" charset="0"/>
              </a:rPr>
              <a:t>INSTITUTIONAL FRAMEWORK: </a:t>
            </a:r>
          </a:p>
          <a:p>
            <a:pPr algn="ctr" defTabSz="914217"/>
            <a:r>
              <a:rPr lang="en-US" sz="4000" b="1" dirty="0">
                <a:solidFill>
                  <a:srgbClr val="08204D"/>
                </a:solidFill>
                <a:latin typeface="Century Gothic" panose="020B0502020202020204" pitchFamily="34" charset="0"/>
              </a:rPr>
              <a:t>ICT Ministry -SETIC –ARCT- FSU</a:t>
            </a:r>
            <a:endParaRPr lang="fr-FR" sz="2800" dirty="0">
              <a:solidFill>
                <a:srgbClr val="08204D"/>
              </a:solidFill>
              <a:latin typeface="Century Gothic" panose="020B0502020202020204" pitchFamily="34" charset="0"/>
            </a:endParaRPr>
          </a:p>
        </p:txBody>
      </p:sp>
      <p:sp>
        <p:nvSpPr>
          <p:cNvPr id="5" name="TextBox 33">
            <a:extLst>
              <a:ext uri="{FF2B5EF4-FFF2-40B4-BE49-F238E27FC236}">
                <a16:creationId xmlns:a16="http://schemas.microsoft.com/office/drawing/2014/main" xmlns="" id="{1BC6A709-BE30-48B3-8383-BA7E19CD2353}"/>
              </a:ext>
            </a:extLst>
          </p:cNvPr>
          <p:cNvSpPr txBox="1"/>
          <p:nvPr/>
        </p:nvSpPr>
        <p:spPr>
          <a:xfrm>
            <a:off x="2233134" y="3716765"/>
            <a:ext cx="2764944" cy="1846659"/>
          </a:xfrm>
          <a:prstGeom prst="rect">
            <a:avLst/>
          </a:prstGeom>
          <a:noFill/>
        </p:spPr>
        <p:txBody>
          <a:bodyPr wrap="square" rtlCol="0">
            <a:spAutoFit/>
          </a:bodyPr>
          <a:lstStyle/>
          <a:p>
            <a:pPr marL="228600" indent="-228600" defTabSz="914217">
              <a:buFont typeface="Arial" panose="020B0604020202020204" pitchFamily="34" charset="0"/>
              <a:buChar char="•"/>
            </a:pPr>
            <a:r>
              <a:rPr lang="fr-FR" sz="1400" b="1" dirty="0">
                <a:solidFill>
                  <a:srgbClr val="002060"/>
                </a:solidFill>
                <a:latin typeface="Century Gothic" panose="020B0502020202020204" pitchFamily="34" charset="0"/>
              </a:rPr>
              <a:t>ITN ( Institut de Technologie Numérique); </a:t>
            </a:r>
          </a:p>
          <a:p>
            <a:pPr marL="228600" indent="-228600" defTabSz="914217">
              <a:buFont typeface="Arial" panose="020B0604020202020204" pitchFamily="34" charset="0"/>
              <a:buChar char="•"/>
            </a:pPr>
            <a:r>
              <a:rPr lang="fr-FR" sz="1400" b="1" dirty="0">
                <a:solidFill>
                  <a:srgbClr val="002060"/>
                </a:solidFill>
                <a:latin typeface="Century Gothic" panose="020B0502020202020204" pitchFamily="34" charset="0"/>
              </a:rPr>
              <a:t>Télécentre Communautaire </a:t>
            </a:r>
            <a:br>
              <a:rPr lang="fr-FR" sz="1400" b="1" dirty="0">
                <a:solidFill>
                  <a:srgbClr val="002060"/>
                </a:solidFill>
                <a:latin typeface="Century Gothic" panose="020B0502020202020204" pitchFamily="34" charset="0"/>
              </a:rPr>
            </a:br>
            <a:r>
              <a:rPr lang="fr-FR" sz="1400" b="1" dirty="0">
                <a:solidFill>
                  <a:srgbClr val="002060"/>
                </a:solidFill>
                <a:latin typeface="Century Gothic" panose="020B0502020202020204" pitchFamily="34" charset="0"/>
              </a:rPr>
              <a:t>(Digital Community </a:t>
            </a:r>
            <a:r>
              <a:rPr lang="fr-FR" sz="1400" b="1" dirty="0" err="1">
                <a:solidFill>
                  <a:srgbClr val="002060"/>
                </a:solidFill>
                <a:latin typeface="Century Gothic" panose="020B0502020202020204" pitchFamily="34" charset="0"/>
              </a:rPr>
              <a:t>Lab</a:t>
            </a:r>
            <a:r>
              <a:rPr lang="fr-FR" sz="1400" b="1" dirty="0">
                <a:solidFill>
                  <a:srgbClr val="002060"/>
                </a:solidFill>
                <a:latin typeface="Century Gothic" panose="020B0502020202020204" pitchFamily="34" charset="0"/>
              </a:rPr>
              <a:t>) </a:t>
            </a:r>
          </a:p>
          <a:p>
            <a:pPr marL="228600" indent="-228600" defTabSz="914217">
              <a:buFont typeface="Arial" panose="020B0604020202020204" pitchFamily="34" charset="0"/>
              <a:buChar char="•"/>
            </a:pPr>
            <a:r>
              <a:rPr lang="fr-FR" sz="1400" b="1" dirty="0">
                <a:solidFill>
                  <a:srgbClr val="002060"/>
                </a:solidFill>
                <a:latin typeface="Century Gothic" panose="020B0502020202020204" pitchFamily="34" charset="0"/>
              </a:rPr>
              <a:t>Hubs  </a:t>
            </a:r>
            <a:br>
              <a:rPr lang="fr-FR" sz="1400" b="1" dirty="0">
                <a:solidFill>
                  <a:srgbClr val="002060"/>
                </a:solidFill>
                <a:latin typeface="Century Gothic" panose="020B0502020202020204" pitchFamily="34" charset="0"/>
              </a:rPr>
            </a:br>
            <a:r>
              <a:rPr lang="fr-FR" sz="1400" b="1" dirty="0">
                <a:solidFill>
                  <a:srgbClr val="002060"/>
                </a:solidFill>
                <a:latin typeface="Century Gothic" panose="020B0502020202020204" pitchFamily="34" charset="0"/>
              </a:rPr>
              <a:t>(</a:t>
            </a:r>
            <a:r>
              <a:rPr lang="fr-FR" sz="1400" b="1" dirty="0" err="1">
                <a:solidFill>
                  <a:srgbClr val="002060"/>
                </a:solidFill>
                <a:latin typeface="Century Gothic" panose="020B0502020202020204" pitchFamily="34" charset="0"/>
              </a:rPr>
              <a:t>BujaHub</a:t>
            </a:r>
            <a:r>
              <a:rPr lang="fr-FR" sz="1400" b="1" dirty="0">
                <a:solidFill>
                  <a:srgbClr val="002060"/>
                </a:solidFill>
                <a:latin typeface="Century Gothic" panose="020B0502020202020204" pitchFamily="34" charset="0"/>
              </a:rPr>
              <a:t>, </a:t>
            </a:r>
            <a:r>
              <a:rPr lang="fr-FR" sz="1400" b="1" dirty="0" err="1">
                <a:solidFill>
                  <a:srgbClr val="002060"/>
                </a:solidFill>
                <a:latin typeface="Century Gothic" panose="020B0502020202020204" pitchFamily="34" charset="0"/>
              </a:rPr>
              <a:t>KitHubs</a:t>
            </a:r>
            <a:r>
              <a:rPr lang="fr-FR" sz="1400" b="1" dirty="0">
                <a:solidFill>
                  <a:srgbClr val="002060"/>
                </a:solidFill>
                <a:latin typeface="Century Gothic" panose="020B0502020202020204" pitchFamily="34" charset="0"/>
              </a:rPr>
              <a:t> …) </a:t>
            </a:r>
          </a:p>
          <a:p>
            <a:pPr algn="ctr" defTabSz="914217"/>
            <a:endParaRPr lang="fr-FR" sz="1600" dirty="0">
              <a:solidFill>
                <a:srgbClr val="AAAAAA"/>
              </a:solidFill>
              <a:latin typeface="Century Gothic" panose="020B0502020202020204" pitchFamily="34" charset="0"/>
            </a:endParaRPr>
          </a:p>
        </p:txBody>
      </p:sp>
      <p:grpSp>
        <p:nvGrpSpPr>
          <p:cNvPr id="9" name="Group 23">
            <a:extLst>
              <a:ext uri="{FF2B5EF4-FFF2-40B4-BE49-F238E27FC236}">
                <a16:creationId xmlns:a16="http://schemas.microsoft.com/office/drawing/2014/main" xmlns="" id="{517DBABD-EBA3-43F6-A154-565F9A8552BE}"/>
              </a:ext>
            </a:extLst>
          </p:cNvPr>
          <p:cNvGrpSpPr/>
          <p:nvPr/>
        </p:nvGrpSpPr>
        <p:grpSpPr>
          <a:xfrm>
            <a:off x="-21398" y="2013993"/>
            <a:ext cx="2339464" cy="1327456"/>
            <a:chOff x="-13490" y="2013624"/>
            <a:chExt cx="2340073" cy="1327801"/>
          </a:xfrm>
        </p:grpSpPr>
        <p:grpSp>
          <p:nvGrpSpPr>
            <p:cNvPr id="10" name="Group 20">
              <a:extLst>
                <a:ext uri="{FF2B5EF4-FFF2-40B4-BE49-F238E27FC236}">
                  <a16:creationId xmlns:a16="http://schemas.microsoft.com/office/drawing/2014/main" xmlns="" id="{365AA810-F050-4987-8825-8304F107B16C}"/>
                </a:ext>
              </a:extLst>
            </p:cNvPr>
            <p:cNvGrpSpPr/>
            <p:nvPr/>
          </p:nvGrpSpPr>
          <p:grpSpPr>
            <a:xfrm>
              <a:off x="-13490" y="2013624"/>
              <a:ext cx="2340073" cy="1327801"/>
              <a:chOff x="525587" y="2244876"/>
              <a:chExt cx="2340073" cy="1327801"/>
            </a:xfrm>
          </p:grpSpPr>
          <p:sp>
            <p:nvSpPr>
              <p:cNvPr id="12" name="Oval 4">
                <a:extLst>
                  <a:ext uri="{FF2B5EF4-FFF2-40B4-BE49-F238E27FC236}">
                    <a16:creationId xmlns:a16="http://schemas.microsoft.com/office/drawing/2014/main" xmlns="" id="{6C500927-20C5-4DB4-B00A-D9BF81EECB75}"/>
                  </a:ext>
                </a:extLst>
              </p:cNvPr>
              <p:cNvSpPr/>
              <p:nvPr/>
            </p:nvSpPr>
            <p:spPr>
              <a:xfrm>
                <a:off x="1371603" y="2244876"/>
                <a:ext cx="836341" cy="836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sz="3599">
                  <a:solidFill>
                    <a:srgbClr val="FFFFFF"/>
                  </a:solidFill>
                </a:endParaRPr>
              </a:p>
            </p:txBody>
          </p:sp>
          <p:sp>
            <p:nvSpPr>
              <p:cNvPr id="13" name="TextBox 9">
                <a:extLst>
                  <a:ext uri="{FF2B5EF4-FFF2-40B4-BE49-F238E27FC236}">
                    <a16:creationId xmlns:a16="http://schemas.microsoft.com/office/drawing/2014/main" xmlns="" id="{53CB44BA-0E9B-4B16-BE03-733136E41EBE}"/>
                  </a:ext>
                </a:extLst>
              </p:cNvPr>
              <p:cNvSpPr txBox="1"/>
              <p:nvPr/>
            </p:nvSpPr>
            <p:spPr>
              <a:xfrm>
                <a:off x="525587" y="2998845"/>
                <a:ext cx="2340073" cy="573832"/>
              </a:xfrm>
              <a:prstGeom prst="rect">
                <a:avLst/>
              </a:prstGeom>
              <a:noFill/>
            </p:spPr>
            <p:txBody>
              <a:bodyPr wrap="square" rtlCol="0">
                <a:spAutoFit/>
              </a:bodyPr>
              <a:lstStyle/>
              <a:p>
                <a:pPr algn="ctr" defTabSz="914217">
                  <a:lnSpc>
                    <a:spcPct val="150000"/>
                  </a:lnSpc>
                </a:pPr>
                <a:endParaRPr lang="en-US" sz="2400" dirty="0">
                  <a:solidFill>
                    <a:srgbClr val="00B0B5">
                      <a:lumMod val="50000"/>
                    </a:srgbClr>
                  </a:solidFill>
                  <a:latin typeface="Agency FB" panose="020B0503020202020204" pitchFamily="34" charset="0"/>
                </a:endParaRPr>
              </a:p>
            </p:txBody>
          </p:sp>
        </p:grpSp>
        <p:sp>
          <p:nvSpPr>
            <p:cNvPr id="11" name="TextBox 3">
              <a:extLst>
                <a:ext uri="{FF2B5EF4-FFF2-40B4-BE49-F238E27FC236}">
                  <a16:creationId xmlns:a16="http://schemas.microsoft.com/office/drawing/2014/main" xmlns="" id="{32F6B783-0172-428F-8F03-5A0A3675BBED}"/>
                </a:ext>
              </a:extLst>
            </p:cNvPr>
            <p:cNvSpPr txBox="1"/>
            <p:nvPr/>
          </p:nvSpPr>
          <p:spPr>
            <a:xfrm>
              <a:off x="645115" y="2069915"/>
              <a:ext cx="1187323" cy="707942"/>
            </a:xfrm>
            <a:prstGeom prst="rect">
              <a:avLst/>
            </a:prstGeom>
            <a:noFill/>
          </p:spPr>
          <p:txBody>
            <a:bodyPr wrap="square" rtlCol="0">
              <a:spAutoFit/>
            </a:bodyPr>
            <a:lstStyle/>
            <a:p>
              <a:pPr algn="ctr" defTabSz="914217"/>
              <a:r>
                <a:rPr lang="en-US" sz="3999" b="1" dirty="0">
                  <a:solidFill>
                    <a:srgbClr val="FFFFFF"/>
                  </a:solidFill>
                  <a:latin typeface="Agency FB" panose="020B0503020202020204" pitchFamily="34" charset="0"/>
                </a:rPr>
                <a:t>1</a:t>
              </a:r>
              <a:endParaRPr lang="fr-FR" sz="3999" b="1" dirty="0">
                <a:solidFill>
                  <a:srgbClr val="FFFFFF"/>
                </a:solidFill>
                <a:latin typeface="Agency FB" panose="020B0503020202020204" pitchFamily="34" charset="0"/>
              </a:endParaRPr>
            </a:p>
          </p:txBody>
        </p:sp>
      </p:grpSp>
      <p:grpSp>
        <p:nvGrpSpPr>
          <p:cNvPr id="15" name="Group 41">
            <a:extLst>
              <a:ext uri="{FF2B5EF4-FFF2-40B4-BE49-F238E27FC236}">
                <a16:creationId xmlns:a16="http://schemas.microsoft.com/office/drawing/2014/main" xmlns="" id="{087C5401-8142-4303-AEAC-B983CC80F5FD}"/>
              </a:ext>
            </a:extLst>
          </p:cNvPr>
          <p:cNvGrpSpPr/>
          <p:nvPr/>
        </p:nvGrpSpPr>
        <p:grpSpPr>
          <a:xfrm>
            <a:off x="2634750" y="2013994"/>
            <a:ext cx="1919914" cy="1517757"/>
            <a:chOff x="2633849" y="2013624"/>
            <a:chExt cx="1920414" cy="1518152"/>
          </a:xfrm>
        </p:grpSpPr>
        <p:grpSp>
          <p:nvGrpSpPr>
            <p:cNvPr id="16" name="Group 21">
              <a:extLst>
                <a:ext uri="{FF2B5EF4-FFF2-40B4-BE49-F238E27FC236}">
                  <a16:creationId xmlns:a16="http://schemas.microsoft.com/office/drawing/2014/main" xmlns="" id="{304C6CAB-5E98-4237-89B4-711A75EB5253}"/>
                </a:ext>
              </a:extLst>
            </p:cNvPr>
            <p:cNvGrpSpPr/>
            <p:nvPr/>
          </p:nvGrpSpPr>
          <p:grpSpPr>
            <a:xfrm>
              <a:off x="2633849" y="2013624"/>
              <a:ext cx="1920414" cy="1518152"/>
              <a:chOff x="2875209" y="2479286"/>
              <a:chExt cx="1920414" cy="1518152"/>
            </a:xfrm>
          </p:grpSpPr>
          <p:sp>
            <p:nvSpPr>
              <p:cNvPr id="18" name="Oval 5">
                <a:extLst>
                  <a:ext uri="{FF2B5EF4-FFF2-40B4-BE49-F238E27FC236}">
                    <a16:creationId xmlns:a16="http://schemas.microsoft.com/office/drawing/2014/main" xmlns="" id="{08ED584A-C21E-4F07-97AF-6026FC107CAA}"/>
                  </a:ext>
                </a:extLst>
              </p:cNvPr>
              <p:cNvSpPr/>
              <p:nvPr/>
            </p:nvSpPr>
            <p:spPr>
              <a:xfrm>
                <a:off x="3464779" y="2479286"/>
                <a:ext cx="836341" cy="836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sz="3599">
                  <a:solidFill>
                    <a:srgbClr val="FFFFFF"/>
                  </a:solidFill>
                </a:endParaRPr>
              </a:p>
            </p:txBody>
          </p:sp>
          <p:sp>
            <p:nvSpPr>
              <p:cNvPr id="19" name="TextBox 11">
                <a:extLst>
                  <a:ext uri="{FF2B5EF4-FFF2-40B4-BE49-F238E27FC236}">
                    <a16:creationId xmlns:a16="http://schemas.microsoft.com/office/drawing/2014/main" xmlns="" id="{DA9CFF1E-A151-49F3-A7C5-39692D58D7C2}"/>
                  </a:ext>
                </a:extLst>
              </p:cNvPr>
              <p:cNvSpPr txBox="1"/>
              <p:nvPr/>
            </p:nvSpPr>
            <p:spPr>
              <a:xfrm>
                <a:off x="2875209" y="3423606"/>
                <a:ext cx="1920414" cy="573832"/>
              </a:xfrm>
              <a:prstGeom prst="rect">
                <a:avLst/>
              </a:prstGeom>
              <a:noFill/>
            </p:spPr>
            <p:txBody>
              <a:bodyPr wrap="square" rtlCol="0">
                <a:spAutoFit/>
              </a:bodyPr>
              <a:lstStyle/>
              <a:p>
                <a:pPr algn="ctr" defTabSz="914217">
                  <a:lnSpc>
                    <a:spcPct val="150000"/>
                  </a:lnSpc>
                </a:pPr>
                <a:r>
                  <a:rPr lang="en-US" sz="2400" b="1" dirty="0">
                    <a:solidFill>
                      <a:srgbClr val="00B0B5">
                        <a:lumMod val="50000"/>
                      </a:srgbClr>
                    </a:solidFill>
                    <a:latin typeface="Century Gothic" panose="020B0502020202020204" pitchFamily="34" charset="0"/>
                  </a:rPr>
                  <a:t>Digital Skills</a:t>
                </a:r>
              </a:p>
            </p:txBody>
          </p:sp>
        </p:grpSp>
        <p:sp>
          <p:nvSpPr>
            <p:cNvPr id="17" name="TextBox 37">
              <a:extLst>
                <a:ext uri="{FF2B5EF4-FFF2-40B4-BE49-F238E27FC236}">
                  <a16:creationId xmlns:a16="http://schemas.microsoft.com/office/drawing/2014/main" xmlns="" id="{5DB123E6-BDF1-4ED0-B717-CEE5C861839B}"/>
                </a:ext>
              </a:extLst>
            </p:cNvPr>
            <p:cNvSpPr txBox="1"/>
            <p:nvPr/>
          </p:nvSpPr>
          <p:spPr>
            <a:xfrm>
              <a:off x="3055555" y="2067509"/>
              <a:ext cx="1187323" cy="707942"/>
            </a:xfrm>
            <a:prstGeom prst="rect">
              <a:avLst/>
            </a:prstGeom>
            <a:noFill/>
          </p:spPr>
          <p:txBody>
            <a:bodyPr wrap="square" rtlCol="0">
              <a:spAutoFit/>
            </a:bodyPr>
            <a:lstStyle/>
            <a:p>
              <a:pPr algn="ctr" defTabSz="914217"/>
              <a:r>
                <a:rPr lang="en-US" sz="3999" b="1" dirty="0">
                  <a:solidFill>
                    <a:srgbClr val="FFFFFF"/>
                  </a:solidFill>
                  <a:latin typeface="Agency FB" panose="020B0503020202020204" pitchFamily="34" charset="0"/>
                </a:rPr>
                <a:t>2</a:t>
              </a:r>
              <a:endParaRPr lang="fr-FR" sz="3999" b="1" dirty="0">
                <a:solidFill>
                  <a:srgbClr val="FFFFFF"/>
                </a:solidFill>
                <a:latin typeface="Agency FB" panose="020B0503020202020204" pitchFamily="34" charset="0"/>
              </a:endParaRPr>
            </a:p>
          </p:txBody>
        </p:sp>
      </p:grpSp>
      <p:grpSp>
        <p:nvGrpSpPr>
          <p:cNvPr id="21" name="Group 42">
            <a:extLst>
              <a:ext uri="{FF2B5EF4-FFF2-40B4-BE49-F238E27FC236}">
                <a16:creationId xmlns:a16="http://schemas.microsoft.com/office/drawing/2014/main" xmlns="" id="{296B728E-8CC2-4096-BC4D-DC821AB17D46}"/>
              </a:ext>
            </a:extLst>
          </p:cNvPr>
          <p:cNvGrpSpPr/>
          <p:nvPr/>
        </p:nvGrpSpPr>
        <p:grpSpPr>
          <a:xfrm>
            <a:off x="5216368" y="2026146"/>
            <a:ext cx="1814555" cy="1654965"/>
            <a:chOff x="5216140" y="2025780"/>
            <a:chExt cx="1815028" cy="1655396"/>
          </a:xfrm>
        </p:grpSpPr>
        <p:grpSp>
          <p:nvGrpSpPr>
            <p:cNvPr id="22" name="Group 22">
              <a:extLst>
                <a:ext uri="{FF2B5EF4-FFF2-40B4-BE49-F238E27FC236}">
                  <a16:creationId xmlns:a16="http://schemas.microsoft.com/office/drawing/2014/main" xmlns="" id="{4DC8439F-211A-49C6-AF6A-25A03E0FEC75}"/>
                </a:ext>
              </a:extLst>
            </p:cNvPr>
            <p:cNvGrpSpPr/>
            <p:nvPr/>
          </p:nvGrpSpPr>
          <p:grpSpPr>
            <a:xfrm>
              <a:off x="5216140" y="2025780"/>
              <a:ext cx="1815028" cy="1655396"/>
              <a:chOff x="5085373" y="2479287"/>
              <a:chExt cx="1815028" cy="1655396"/>
            </a:xfrm>
          </p:grpSpPr>
          <p:sp>
            <p:nvSpPr>
              <p:cNvPr id="24" name="Oval 6">
                <a:extLst>
                  <a:ext uri="{FF2B5EF4-FFF2-40B4-BE49-F238E27FC236}">
                    <a16:creationId xmlns:a16="http://schemas.microsoft.com/office/drawing/2014/main" xmlns="" id="{2C01427E-89F1-41EE-9B33-267F9E545D91}"/>
                  </a:ext>
                </a:extLst>
              </p:cNvPr>
              <p:cNvSpPr/>
              <p:nvPr/>
            </p:nvSpPr>
            <p:spPr>
              <a:xfrm>
                <a:off x="5557955" y="2479287"/>
                <a:ext cx="836341" cy="836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sz="3599">
                  <a:solidFill>
                    <a:srgbClr val="FFFFFF"/>
                  </a:solidFill>
                </a:endParaRPr>
              </a:p>
            </p:txBody>
          </p:sp>
          <p:sp>
            <p:nvSpPr>
              <p:cNvPr id="25" name="TextBox 13">
                <a:extLst>
                  <a:ext uri="{FF2B5EF4-FFF2-40B4-BE49-F238E27FC236}">
                    <a16:creationId xmlns:a16="http://schemas.microsoft.com/office/drawing/2014/main" xmlns="" id="{A76E85B2-DF99-4B87-A2A3-247447F47F35}"/>
                  </a:ext>
                </a:extLst>
              </p:cNvPr>
              <p:cNvSpPr txBox="1"/>
              <p:nvPr/>
            </p:nvSpPr>
            <p:spPr>
              <a:xfrm>
                <a:off x="5085373" y="3303470"/>
                <a:ext cx="1815028" cy="831213"/>
              </a:xfrm>
              <a:prstGeom prst="rect">
                <a:avLst/>
              </a:prstGeom>
              <a:noFill/>
            </p:spPr>
            <p:txBody>
              <a:bodyPr wrap="square" rtlCol="0">
                <a:spAutoFit/>
              </a:bodyPr>
              <a:lstStyle/>
              <a:p>
                <a:pPr algn="ctr" defTabSz="914217"/>
                <a:r>
                  <a:rPr lang="en-US" sz="2400" dirty="0">
                    <a:solidFill>
                      <a:srgbClr val="00B0B5">
                        <a:lumMod val="50000"/>
                      </a:srgbClr>
                    </a:solidFill>
                    <a:latin typeface="Century Gothic" panose="020B0502020202020204" pitchFamily="34" charset="0"/>
                  </a:rPr>
                  <a:t>Digital</a:t>
                </a:r>
              </a:p>
              <a:p>
                <a:pPr algn="ctr" defTabSz="914217"/>
                <a:r>
                  <a:rPr lang="en-US" sz="2400" dirty="0">
                    <a:solidFill>
                      <a:srgbClr val="00B0B5">
                        <a:lumMod val="50000"/>
                      </a:srgbClr>
                    </a:solidFill>
                    <a:latin typeface="Century Gothic" panose="020B0502020202020204" pitchFamily="34" charset="0"/>
                  </a:rPr>
                  <a:t>Solutions</a:t>
                </a:r>
              </a:p>
            </p:txBody>
          </p:sp>
        </p:grpSp>
        <p:sp>
          <p:nvSpPr>
            <p:cNvPr id="23" name="TextBox 38">
              <a:extLst>
                <a:ext uri="{FF2B5EF4-FFF2-40B4-BE49-F238E27FC236}">
                  <a16:creationId xmlns:a16="http://schemas.microsoft.com/office/drawing/2014/main" xmlns="" id="{D6E94CBA-31BA-442A-9E33-518E4B4FA1FA}"/>
                </a:ext>
              </a:extLst>
            </p:cNvPr>
            <p:cNvSpPr txBox="1"/>
            <p:nvPr/>
          </p:nvSpPr>
          <p:spPr>
            <a:xfrm>
              <a:off x="5517610" y="2067509"/>
              <a:ext cx="1187323" cy="707942"/>
            </a:xfrm>
            <a:prstGeom prst="rect">
              <a:avLst/>
            </a:prstGeom>
            <a:noFill/>
          </p:spPr>
          <p:txBody>
            <a:bodyPr wrap="square" rtlCol="0">
              <a:spAutoFit/>
            </a:bodyPr>
            <a:lstStyle/>
            <a:p>
              <a:pPr algn="ctr" defTabSz="914217"/>
              <a:r>
                <a:rPr lang="en-US" sz="3999" b="1" dirty="0">
                  <a:solidFill>
                    <a:srgbClr val="FFFFFF"/>
                  </a:solidFill>
                  <a:latin typeface="Agency FB" panose="020B0503020202020204" pitchFamily="34" charset="0"/>
                </a:rPr>
                <a:t>3</a:t>
              </a:r>
              <a:endParaRPr lang="fr-FR" sz="3999" b="1" dirty="0">
                <a:solidFill>
                  <a:srgbClr val="FFFFFF"/>
                </a:solidFill>
                <a:latin typeface="Agency FB" panose="020B0503020202020204" pitchFamily="34" charset="0"/>
              </a:endParaRPr>
            </a:p>
          </p:txBody>
        </p:sp>
      </p:grpSp>
      <p:grpSp>
        <p:nvGrpSpPr>
          <p:cNvPr id="27" name="Group 43">
            <a:extLst>
              <a:ext uri="{FF2B5EF4-FFF2-40B4-BE49-F238E27FC236}">
                <a16:creationId xmlns:a16="http://schemas.microsoft.com/office/drawing/2014/main" xmlns="" id="{91C8EECD-9C67-4946-936D-FD124F97CFB6}"/>
              </a:ext>
            </a:extLst>
          </p:cNvPr>
          <p:cNvGrpSpPr/>
          <p:nvPr/>
        </p:nvGrpSpPr>
        <p:grpSpPr>
          <a:xfrm>
            <a:off x="7493506" y="2026147"/>
            <a:ext cx="2208057" cy="1869348"/>
            <a:chOff x="7493870" y="2025781"/>
            <a:chExt cx="2208632" cy="1869835"/>
          </a:xfrm>
        </p:grpSpPr>
        <p:grpSp>
          <p:nvGrpSpPr>
            <p:cNvPr id="28" name="Group 25">
              <a:extLst>
                <a:ext uri="{FF2B5EF4-FFF2-40B4-BE49-F238E27FC236}">
                  <a16:creationId xmlns:a16="http://schemas.microsoft.com/office/drawing/2014/main" xmlns="" id="{945484EE-F8DA-4929-BF7C-2D1ADEF182C1}"/>
                </a:ext>
              </a:extLst>
            </p:cNvPr>
            <p:cNvGrpSpPr/>
            <p:nvPr/>
          </p:nvGrpSpPr>
          <p:grpSpPr>
            <a:xfrm>
              <a:off x="7493870" y="2025781"/>
              <a:ext cx="2208632" cy="1869835"/>
              <a:chOff x="7085488" y="2479288"/>
              <a:chExt cx="2208632" cy="1869835"/>
            </a:xfrm>
          </p:grpSpPr>
          <p:sp>
            <p:nvSpPr>
              <p:cNvPr id="30" name="Oval 7">
                <a:extLst>
                  <a:ext uri="{FF2B5EF4-FFF2-40B4-BE49-F238E27FC236}">
                    <a16:creationId xmlns:a16="http://schemas.microsoft.com/office/drawing/2014/main" xmlns="" id="{FF7318B0-E925-46DD-A709-A8682B47C486}"/>
                  </a:ext>
                </a:extLst>
              </p:cNvPr>
              <p:cNvSpPr/>
              <p:nvPr/>
            </p:nvSpPr>
            <p:spPr>
              <a:xfrm>
                <a:off x="7754400" y="2479288"/>
                <a:ext cx="836341" cy="836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sz="3599">
                  <a:solidFill>
                    <a:srgbClr val="FFFFFF"/>
                  </a:solidFill>
                </a:endParaRPr>
              </a:p>
            </p:txBody>
          </p:sp>
          <p:sp>
            <p:nvSpPr>
              <p:cNvPr id="32" name="TextBox 16">
                <a:extLst>
                  <a:ext uri="{FF2B5EF4-FFF2-40B4-BE49-F238E27FC236}">
                    <a16:creationId xmlns:a16="http://schemas.microsoft.com/office/drawing/2014/main" xmlns="" id="{2D57F182-6C54-4329-959F-46C254D61993}"/>
                  </a:ext>
                </a:extLst>
              </p:cNvPr>
              <p:cNvSpPr txBox="1"/>
              <p:nvPr/>
            </p:nvSpPr>
            <p:spPr>
              <a:xfrm>
                <a:off x="7085488" y="3148482"/>
                <a:ext cx="2208632" cy="1200641"/>
              </a:xfrm>
              <a:prstGeom prst="rect">
                <a:avLst/>
              </a:prstGeom>
              <a:noFill/>
            </p:spPr>
            <p:txBody>
              <a:bodyPr wrap="square" rtlCol="0">
                <a:spAutoFit/>
              </a:bodyPr>
              <a:lstStyle/>
              <a:p>
                <a:pPr algn="ctr" defTabSz="914217"/>
                <a:r>
                  <a:rPr lang="en-US" sz="2400" dirty="0">
                    <a:solidFill>
                      <a:srgbClr val="00B0B5">
                        <a:lumMod val="50000"/>
                      </a:srgbClr>
                    </a:solidFill>
                    <a:latin typeface="Century Gothic" panose="020B0502020202020204" pitchFamily="34" charset="0"/>
                  </a:rPr>
                  <a:t>Digital</a:t>
                </a:r>
              </a:p>
              <a:p>
                <a:pPr algn="ctr" defTabSz="914217"/>
                <a:r>
                  <a:rPr lang="en-US" sz="2400" dirty="0">
                    <a:solidFill>
                      <a:srgbClr val="00B0B5">
                        <a:lumMod val="50000"/>
                      </a:srgbClr>
                    </a:solidFill>
                    <a:latin typeface="Century Gothic" panose="020B0502020202020204" pitchFamily="34" charset="0"/>
                  </a:rPr>
                  <a:t>Financial Services</a:t>
                </a:r>
              </a:p>
            </p:txBody>
          </p:sp>
        </p:grpSp>
        <p:sp>
          <p:nvSpPr>
            <p:cNvPr id="29" name="TextBox 39">
              <a:extLst>
                <a:ext uri="{FF2B5EF4-FFF2-40B4-BE49-F238E27FC236}">
                  <a16:creationId xmlns:a16="http://schemas.microsoft.com/office/drawing/2014/main" xmlns="" id="{1675987D-113B-4EC7-8E82-1AC3A3A76985}"/>
                </a:ext>
              </a:extLst>
            </p:cNvPr>
            <p:cNvSpPr txBox="1"/>
            <p:nvPr/>
          </p:nvSpPr>
          <p:spPr>
            <a:xfrm>
              <a:off x="7994922" y="2080209"/>
              <a:ext cx="1187323" cy="707942"/>
            </a:xfrm>
            <a:prstGeom prst="rect">
              <a:avLst/>
            </a:prstGeom>
            <a:noFill/>
          </p:spPr>
          <p:txBody>
            <a:bodyPr wrap="square" rtlCol="0">
              <a:spAutoFit/>
            </a:bodyPr>
            <a:lstStyle/>
            <a:p>
              <a:pPr algn="ctr" defTabSz="914217"/>
              <a:r>
                <a:rPr lang="en-US" sz="3999" b="1" dirty="0">
                  <a:solidFill>
                    <a:srgbClr val="FFFFFF"/>
                  </a:solidFill>
                  <a:latin typeface="Agency FB" panose="020B0503020202020204" pitchFamily="34" charset="0"/>
                </a:rPr>
                <a:t>4</a:t>
              </a:r>
              <a:endParaRPr lang="fr-FR" sz="3999" b="1" dirty="0">
                <a:solidFill>
                  <a:srgbClr val="FFFFFF"/>
                </a:solidFill>
                <a:latin typeface="Agency FB" panose="020B0503020202020204" pitchFamily="34" charset="0"/>
              </a:endParaRPr>
            </a:p>
          </p:txBody>
        </p:sp>
      </p:grpSp>
      <p:grpSp>
        <p:nvGrpSpPr>
          <p:cNvPr id="33" name="Group 44">
            <a:extLst>
              <a:ext uri="{FF2B5EF4-FFF2-40B4-BE49-F238E27FC236}">
                <a16:creationId xmlns:a16="http://schemas.microsoft.com/office/drawing/2014/main" xmlns="" id="{C9A939D8-E9F1-4D7B-88B5-DC797BB71ABE}"/>
              </a:ext>
            </a:extLst>
          </p:cNvPr>
          <p:cNvGrpSpPr/>
          <p:nvPr/>
        </p:nvGrpSpPr>
        <p:grpSpPr>
          <a:xfrm>
            <a:off x="9557250" y="2013992"/>
            <a:ext cx="2355878" cy="1262853"/>
            <a:chOff x="9558152" y="2013624"/>
            <a:chExt cx="2356492" cy="1263182"/>
          </a:xfrm>
        </p:grpSpPr>
        <p:grpSp>
          <p:nvGrpSpPr>
            <p:cNvPr id="34" name="Group 24">
              <a:extLst>
                <a:ext uri="{FF2B5EF4-FFF2-40B4-BE49-F238E27FC236}">
                  <a16:creationId xmlns:a16="http://schemas.microsoft.com/office/drawing/2014/main" xmlns="" id="{79901CDC-2C5B-4297-A0C5-DDA68E5D427F}"/>
                </a:ext>
              </a:extLst>
            </p:cNvPr>
            <p:cNvGrpSpPr/>
            <p:nvPr/>
          </p:nvGrpSpPr>
          <p:grpSpPr>
            <a:xfrm>
              <a:off x="9558152" y="2013624"/>
              <a:ext cx="2356492" cy="1263182"/>
              <a:chOff x="8834398" y="2479288"/>
              <a:chExt cx="2356492" cy="1263182"/>
            </a:xfrm>
          </p:grpSpPr>
          <p:sp>
            <p:nvSpPr>
              <p:cNvPr id="36" name="Oval 8">
                <a:extLst>
                  <a:ext uri="{FF2B5EF4-FFF2-40B4-BE49-F238E27FC236}">
                    <a16:creationId xmlns:a16="http://schemas.microsoft.com/office/drawing/2014/main" xmlns="" id="{F28F36AE-2DAF-473B-8814-75328818AC8B}"/>
                  </a:ext>
                </a:extLst>
              </p:cNvPr>
              <p:cNvSpPr/>
              <p:nvPr/>
            </p:nvSpPr>
            <p:spPr>
              <a:xfrm>
                <a:off x="9857619" y="2479288"/>
                <a:ext cx="836341" cy="836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fr-FR" sz="3599">
                  <a:solidFill>
                    <a:srgbClr val="FFFFFF"/>
                  </a:solidFill>
                </a:endParaRPr>
              </a:p>
            </p:txBody>
          </p:sp>
          <p:sp>
            <p:nvSpPr>
              <p:cNvPr id="37" name="TextBox 17">
                <a:extLst>
                  <a:ext uri="{FF2B5EF4-FFF2-40B4-BE49-F238E27FC236}">
                    <a16:creationId xmlns:a16="http://schemas.microsoft.com/office/drawing/2014/main" xmlns="" id="{90DF9489-F81F-49BF-9B3F-589EA6D629C1}"/>
                  </a:ext>
                </a:extLst>
              </p:cNvPr>
              <p:cNvSpPr txBox="1"/>
              <p:nvPr/>
            </p:nvSpPr>
            <p:spPr>
              <a:xfrm>
                <a:off x="8834398" y="3342256"/>
                <a:ext cx="2356492" cy="400214"/>
              </a:xfrm>
              <a:prstGeom prst="rect">
                <a:avLst/>
              </a:prstGeom>
              <a:noFill/>
            </p:spPr>
            <p:txBody>
              <a:bodyPr wrap="square" rtlCol="0">
                <a:spAutoFit/>
              </a:bodyPr>
              <a:lstStyle/>
              <a:p>
                <a:pPr algn="ctr" defTabSz="914217"/>
                <a:r>
                  <a:rPr lang="en-US" sz="2000" dirty="0">
                    <a:solidFill>
                      <a:srgbClr val="00B0B5">
                        <a:lumMod val="50000"/>
                      </a:srgbClr>
                    </a:solidFill>
                    <a:latin typeface="Century Gothic" panose="020B0502020202020204" pitchFamily="34" charset="0"/>
                  </a:rPr>
                  <a:t>Entrepreneurship</a:t>
                </a:r>
              </a:p>
            </p:txBody>
          </p:sp>
        </p:grpSp>
        <p:sp>
          <p:nvSpPr>
            <p:cNvPr id="35" name="TextBox 40">
              <a:extLst>
                <a:ext uri="{FF2B5EF4-FFF2-40B4-BE49-F238E27FC236}">
                  <a16:creationId xmlns:a16="http://schemas.microsoft.com/office/drawing/2014/main" xmlns="" id="{0861BCF9-CC73-41CA-97B4-F6D6F65401CE}"/>
                </a:ext>
              </a:extLst>
            </p:cNvPr>
            <p:cNvSpPr txBox="1"/>
            <p:nvPr/>
          </p:nvSpPr>
          <p:spPr>
            <a:xfrm>
              <a:off x="10405881" y="2080209"/>
              <a:ext cx="1187323" cy="707942"/>
            </a:xfrm>
            <a:prstGeom prst="rect">
              <a:avLst/>
            </a:prstGeom>
            <a:noFill/>
          </p:spPr>
          <p:txBody>
            <a:bodyPr wrap="square" rtlCol="0">
              <a:spAutoFit/>
            </a:bodyPr>
            <a:lstStyle/>
            <a:p>
              <a:pPr algn="ctr" defTabSz="914217"/>
              <a:r>
                <a:rPr lang="en-US" sz="3999" b="1" dirty="0">
                  <a:solidFill>
                    <a:srgbClr val="FFFFFF"/>
                  </a:solidFill>
                  <a:latin typeface="Agency FB" panose="020B0503020202020204" pitchFamily="34" charset="0"/>
                </a:rPr>
                <a:t>5</a:t>
              </a:r>
              <a:endParaRPr lang="fr-FR" sz="3999" b="1" dirty="0">
                <a:solidFill>
                  <a:srgbClr val="FFFFFF"/>
                </a:solidFill>
                <a:latin typeface="Agency FB" panose="020B0503020202020204" pitchFamily="34" charset="0"/>
              </a:endParaRPr>
            </a:p>
          </p:txBody>
        </p:sp>
      </p:grpSp>
      <p:sp>
        <p:nvSpPr>
          <p:cNvPr id="39" name="TextBox 9">
            <a:extLst>
              <a:ext uri="{FF2B5EF4-FFF2-40B4-BE49-F238E27FC236}">
                <a16:creationId xmlns:a16="http://schemas.microsoft.com/office/drawing/2014/main" xmlns="" id="{69C7B98A-F588-4BAF-98D0-D6905E5AD55E}"/>
              </a:ext>
            </a:extLst>
          </p:cNvPr>
          <p:cNvSpPr txBox="1"/>
          <p:nvPr/>
        </p:nvSpPr>
        <p:spPr>
          <a:xfrm>
            <a:off x="-353114" y="2906393"/>
            <a:ext cx="2543848" cy="1015663"/>
          </a:xfrm>
          <a:prstGeom prst="rect">
            <a:avLst/>
          </a:prstGeom>
          <a:noFill/>
        </p:spPr>
        <p:txBody>
          <a:bodyPr wrap="square" rtlCol="0">
            <a:spAutoFit/>
          </a:bodyPr>
          <a:lstStyle>
            <a:defPPr>
              <a:defRPr lang="en-US"/>
            </a:defPPr>
            <a:lvl1pPr lvl="0" algn="ctr">
              <a:lnSpc>
                <a:spcPct val="150000"/>
              </a:lnSpc>
              <a:defRPr sz="4799">
                <a:solidFill>
                  <a:schemeClr val="accent1">
                    <a:lumMod val="50000"/>
                  </a:schemeClr>
                </a:solidFill>
                <a:latin typeface="Agency FB" panose="020B0503020202020204" pitchFamily="34" charset="0"/>
              </a:defRPr>
            </a:lvl1pPr>
          </a:lstStyle>
          <a:p>
            <a:pPr defTabSz="914217">
              <a:lnSpc>
                <a:spcPct val="100000"/>
              </a:lnSpc>
            </a:pPr>
            <a:r>
              <a:rPr lang="en-US" sz="2000" b="1" dirty="0">
                <a:solidFill>
                  <a:srgbClr val="00B0B5">
                    <a:lumMod val="50000"/>
                  </a:srgbClr>
                </a:solidFill>
                <a:latin typeface="Century Gothic" panose="020B0502020202020204" pitchFamily="34" charset="0"/>
              </a:rPr>
              <a:t>Digital infrastructures Network </a:t>
            </a:r>
          </a:p>
        </p:txBody>
      </p:sp>
      <p:sp>
        <p:nvSpPr>
          <p:cNvPr id="2" name="ZoneTexte 1">
            <a:extLst>
              <a:ext uri="{FF2B5EF4-FFF2-40B4-BE49-F238E27FC236}">
                <a16:creationId xmlns:a16="http://schemas.microsoft.com/office/drawing/2014/main" xmlns="" id="{9F5B9C5F-4713-4D08-A8BC-F2BB1EB3174E}"/>
              </a:ext>
            </a:extLst>
          </p:cNvPr>
          <p:cNvSpPr txBox="1"/>
          <p:nvPr/>
        </p:nvSpPr>
        <p:spPr>
          <a:xfrm>
            <a:off x="1588" y="3884351"/>
            <a:ext cx="2139696" cy="1384995"/>
          </a:xfrm>
          <a:prstGeom prst="rect">
            <a:avLst/>
          </a:prstGeom>
          <a:noFill/>
        </p:spPr>
        <p:txBody>
          <a:bodyPr wrap="square" rtlCol="0">
            <a:spAutoFit/>
          </a:bodyPr>
          <a:lstStyle/>
          <a:p>
            <a:pPr indent="-285750" algn="just" defTabSz="914217">
              <a:buFont typeface="Arial" panose="020B0604020202020204" pitchFamily="34" charset="0"/>
              <a:buChar char="•"/>
            </a:pPr>
            <a:r>
              <a:rPr lang="fr-FR" sz="1400" b="1" dirty="0">
                <a:solidFill>
                  <a:srgbClr val="002060"/>
                </a:solidFill>
                <a:latin typeface="Century Gothic" panose="020B0502020202020204" pitchFamily="34" charset="0"/>
              </a:rPr>
              <a:t>Last Mile; </a:t>
            </a:r>
          </a:p>
          <a:p>
            <a:pPr indent="-285750" algn="just" defTabSz="914217">
              <a:buFont typeface="Arial" panose="020B0604020202020204" pitchFamily="34" charset="0"/>
              <a:buChar char="•"/>
            </a:pPr>
            <a:r>
              <a:rPr lang="en-US" sz="1400" b="1" dirty="0">
                <a:solidFill>
                  <a:srgbClr val="002060"/>
                </a:solidFill>
                <a:latin typeface="Century Gothic" panose="020B0502020202020204" pitchFamily="34" charset="0"/>
              </a:rPr>
              <a:t>National Backbone</a:t>
            </a:r>
            <a:endParaRPr lang="fr-FR" sz="1400" b="1" dirty="0">
              <a:solidFill>
                <a:srgbClr val="002060"/>
              </a:solidFill>
              <a:latin typeface="Century Gothic" panose="020B0502020202020204" pitchFamily="34" charset="0"/>
            </a:endParaRPr>
          </a:p>
          <a:p>
            <a:pPr indent="-285750" algn="just" defTabSz="914217">
              <a:buFont typeface="Arial" panose="020B0604020202020204" pitchFamily="34" charset="0"/>
              <a:buChar char="•"/>
            </a:pPr>
            <a:r>
              <a:rPr lang="fr-FR" sz="1400" b="1" dirty="0">
                <a:solidFill>
                  <a:srgbClr val="002060"/>
                </a:solidFill>
                <a:latin typeface="Century Gothic" panose="020B0502020202020204" pitchFamily="34" charset="0"/>
              </a:rPr>
              <a:t>Rural Connectivity; </a:t>
            </a:r>
          </a:p>
          <a:p>
            <a:pPr indent="-285750" algn="just" defTabSz="914217">
              <a:buFont typeface="Arial" panose="020B0604020202020204" pitchFamily="34" charset="0"/>
              <a:buChar char="•"/>
            </a:pPr>
            <a:r>
              <a:rPr lang="fr-FR" sz="1400" b="1" dirty="0">
                <a:solidFill>
                  <a:srgbClr val="002060"/>
                </a:solidFill>
                <a:latin typeface="Century Gothic" panose="020B0502020202020204" pitchFamily="34" charset="0"/>
              </a:rPr>
              <a:t>Mini National Data</a:t>
            </a:r>
          </a:p>
          <a:p>
            <a:pPr indent="-285750" algn="just" defTabSz="914217">
              <a:buFont typeface="Arial" panose="020B0604020202020204" pitchFamily="34" charset="0"/>
              <a:buChar char="•"/>
            </a:pPr>
            <a:r>
              <a:rPr lang="fr-FR" sz="1400" b="1" dirty="0">
                <a:solidFill>
                  <a:srgbClr val="002060"/>
                </a:solidFill>
                <a:latin typeface="Century Gothic" panose="020B0502020202020204" pitchFamily="34" charset="0"/>
              </a:rPr>
              <a:t> Center ;</a:t>
            </a:r>
          </a:p>
          <a:p>
            <a:pPr indent="-285750" algn="just" defTabSz="914217">
              <a:buFont typeface="Arial" panose="020B0604020202020204" pitchFamily="34" charset="0"/>
              <a:buChar char="•"/>
            </a:pPr>
            <a:r>
              <a:rPr lang="fr-FR" sz="1400" b="1" dirty="0">
                <a:solidFill>
                  <a:srgbClr val="002060"/>
                </a:solidFill>
                <a:latin typeface="Century Gothic" panose="020B0502020202020204" pitchFamily="34" charset="0"/>
              </a:rPr>
              <a:t>Etc.</a:t>
            </a:r>
          </a:p>
        </p:txBody>
      </p:sp>
      <p:sp>
        <p:nvSpPr>
          <p:cNvPr id="40" name="TextBox 33">
            <a:extLst>
              <a:ext uri="{FF2B5EF4-FFF2-40B4-BE49-F238E27FC236}">
                <a16:creationId xmlns:a16="http://schemas.microsoft.com/office/drawing/2014/main" xmlns="" id="{D6C0A62C-7586-4D84-8904-3E921812B602}"/>
              </a:ext>
            </a:extLst>
          </p:cNvPr>
          <p:cNvSpPr txBox="1"/>
          <p:nvPr/>
        </p:nvSpPr>
        <p:spPr>
          <a:xfrm>
            <a:off x="5157704" y="3738364"/>
            <a:ext cx="2200370" cy="1384995"/>
          </a:xfrm>
          <a:prstGeom prst="rect">
            <a:avLst/>
          </a:prstGeom>
          <a:noFill/>
        </p:spPr>
        <p:txBody>
          <a:bodyPr wrap="square" rtlCol="0">
            <a:spAutoFit/>
          </a:bodyPr>
          <a:lstStyle/>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e-</a:t>
            </a:r>
            <a:r>
              <a:rPr lang="fr-FR" sz="1400" b="1" dirty="0" err="1">
                <a:solidFill>
                  <a:srgbClr val="002060"/>
                </a:solidFill>
                <a:latin typeface="Century Gothic" panose="020B0502020202020204" pitchFamily="34" charset="0"/>
              </a:rPr>
              <a:t>Health</a:t>
            </a:r>
            <a:r>
              <a:rPr lang="fr-FR" sz="1400" b="1" dirty="0">
                <a:solidFill>
                  <a:srgbClr val="002060"/>
                </a:solidFill>
                <a:latin typeface="Century Gothic" panose="020B0502020202020204" pitchFamily="34" charset="0"/>
              </a:rPr>
              <a:t> ; </a:t>
            </a:r>
            <a:endParaRPr lang="fr-FR" sz="1400" b="1" dirty="0">
              <a:solidFill>
                <a:srgbClr val="00B0F0"/>
              </a:solidFill>
              <a:latin typeface="Century Gothic" panose="020B0502020202020204" pitchFamily="34" charset="0"/>
            </a:endParaRP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e-Immigration; </a:t>
            </a: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e-</a:t>
            </a:r>
            <a:r>
              <a:rPr lang="fr-FR" sz="1400" b="1" dirty="0" err="1">
                <a:solidFill>
                  <a:srgbClr val="002060"/>
                </a:solidFill>
                <a:latin typeface="Century Gothic" panose="020B0502020202020204" pitchFamily="34" charset="0"/>
              </a:rPr>
              <a:t>Teledeclaration</a:t>
            </a:r>
            <a:r>
              <a:rPr lang="fr-FR" sz="1400" b="1" dirty="0">
                <a:solidFill>
                  <a:srgbClr val="00206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e-</a:t>
            </a:r>
            <a:r>
              <a:rPr lang="fr-FR" sz="1400" b="1" dirty="0" err="1">
                <a:solidFill>
                  <a:srgbClr val="002060"/>
                </a:solidFill>
                <a:latin typeface="Century Gothic" panose="020B0502020202020204" pitchFamily="34" charset="0"/>
              </a:rPr>
              <a:t>Register</a:t>
            </a:r>
            <a:r>
              <a:rPr lang="fr-FR" sz="1400" b="1" dirty="0">
                <a:solidFill>
                  <a:srgbClr val="00206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e-</a:t>
            </a:r>
            <a:r>
              <a:rPr lang="fr-FR" sz="1400" b="1" dirty="0" err="1">
                <a:solidFill>
                  <a:srgbClr val="002060"/>
                </a:solidFill>
                <a:latin typeface="Century Gothic" panose="020B0502020202020204" pitchFamily="34" charset="0"/>
              </a:rPr>
              <a:t>Minister</a:t>
            </a:r>
            <a:r>
              <a:rPr lang="fr-FR" sz="1400" b="1" dirty="0">
                <a:solidFill>
                  <a:srgbClr val="00206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err="1">
                <a:solidFill>
                  <a:srgbClr val="002060"/>
                </a:solidFill>
                <a:latin typeface="Century Gothic" panose="020B0502020202020204" pitchFamily="34" charset="0"/>
              </a:rPr>
              <a:t>Etc</a:t>
            </a:r>
            <a:r>
              <a:rPr lang="fr-FR" sz="1400" b="1" dirty="0">
                <a:solidFill>
                  <a:srgbClr val="002060"/>
                </a:solidFill>
                <a:latin typeface="Century Gothic" panose="020B0502020202020204" pitchFamily="34" charset="0"/>
              </a:rPr>
              <a:t>,</a:t>
            </a:r>
            <a:endParaRPr lang="fr-FR" sz="1600" dirty="0">
              <a:solidFill>
                <a:srgbClr val="AAAAAA"/>
              </a:solidFill>
              <a:latin typeface="Century Gothic" panose="020B0502020202020204" pitchFamily="34" charset="0"/>
            </a:endParaRPr>
          </a:p>
        </p:txBody>
      </p:sp>
      <p:sp>
        <p:nvSpPr>
          <p:cNvPr id="41" name="TextBox 33">
            <a:extLst>
              <a:ext uri="{FF2B5EF4-FFF2-40B4-BE49-F238E27FC236}">
                <a16:creationId xmlns:a16="http://schemas.microsoft.com/office/drawing/2014/main" xmlns="" id="{26C90F48-B536-48D3-928D-99AC75E7DF33}"/>
              </a:ext>
            </a:extLst>
          </p:cNvPr>
          <p:cNvSpPr txBox="1"/>
          <p:nvPr/>
        </p:nvSpPr>
        <p:spPr>
          <a:xfrm>
            <a:off x="7695533" y="3776662"/>
            <a:ext cx="1769543" cy="954107"/>
          </a:xfrm>
          <a:prstGeom prst="rect">
            <a:avLst/>
          </a:prstGeom>
          <a:noFill/>
        </p:spPr>
        <p:txBody>
          <a:bodyPr wrap="square" rtlCol="0">
            <a:spAutoFit/>
          </a:bodyPr>
          <a:lstStyle/>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B-Switch</a:t>
            </a:r>
            <a:r>
              <a:rPr lang="fr-FR" sz="1400" b="1" dirty="0">
                <a:solidFill>
                  <a:srgbClr val="00B0F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err="1">
                <a:solidFill>
                  <a:srgbClr val="002060"/>
                </a:solidFill>
                <a:latin typeface="Century Gothic" panose="020B0502020202020204" pitchFamily="34" charset="0"/>
              </a:rPr>
              <a:t>eBanking</a:t>
            </a:r>
            <a:r>
              <a:rPr lang="fr-FR" sz="1400" b="1" dirty="0">
                <a:solidFill>
                  <a:srgbClr val="00206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err="1">
                <a:solidFill>
                  <a:srgbClr val="002060"/>
                </a:solidFill>
                <a:latin typeface="Century Gothic" panose="020B0502020202020204" pitchFamily="34" charset="0"/>
              </a:rPr>
              <a:t>eMobile</a:t>
            </a:r>
            <a:r>
              <a:rPr lang="fr-FR" sz="1400" b="1" dirty="0">
                <a:solidFill>
                  <a:srgbClr val="002060"/>
                </a:solidFill>
                <a:latin typeface="Century Gothic" panose="020B0502020202020204" pitchFamily="34" charset="0"/>
              </a:rPr>
              <a:t> Money </a:t>
            </a:r>
          </a:p>
          <a:p>
            <a:pPr marL="228600" indent="-228600" algn="just" defTabSz="914217">
              <a:buFont typeface="Arial" panose="020B0604020202020204" pitchFamily="34" charset="0"/>
              <a:buChar char="•"/>
            </a:pPr>
            <a:r>
              <a:rPr lang="fr-FR" sz="1400" b="1" dirty="0" err="1">
                <a:solidFill>
                  <a:srgbClr val="002060"/>
                </a:solidFill>
                <a:latin typeface="Century Gothic" panose="020B0502020202020204" pitchFamily="34" charset="0"/>
              </a:rPr>
              <a:t>Etc</a:t>
            </a:r>
            <a:r>
              <a:rPr lang="fr-FR" sz="1400" b="1" dirty="0">
                <a:solidFill>
                  <a:srgbClr val="002060"/>
                </a:solidFill>
                <a:latin typeface="Century Gothic" panose="020B0502020202020204" pitchFamily="34" charset="0"/>
              </a:rPr>
              <a:t> …</a:t>
            </a:r>
            <a:endParaRPr lang="fr-FR" sz="1600" dirty="0">
              <a:solidFill>
                <a:srgbClr val="AAAAAA"/>
              </a:solidFill>
              <a:latin typeface="Century Gothic" panose="020B0502020202020204" pitchFamily="34" charset="0"/>
            </a:endParaRPr>
          </a:p>
        </p:txBody>
      </p:sp>
      <p:sp>
        <p:nvSpPr>
          <p:cNvPr id="42" name="TextBox 33">
            <a:extLst>
              <a:ext uri="{FF2B5EF4-FFF2-40B4-BE49-F238E27FC236}">
                <a16:creationId xmlns:a16="http://schemas.microsoft.com/office/drawing/2014/main" xmlns="" id="{B5C17F2F-8065-462E-B342-A88F763B198B}"/>
              </a:ext>
            </a:extLst>
          </p:cNvPr>
          <p:cNvSpPr txBox="1"/>
          <p:nvPr/>
        </p:nvSpPr>
        <p:spPr>
          <a:xfrm>
            <a:off x="10169134" y="3777001"/>
            <a:ext cx="1769543" cy="954107"/>
          </a:xfrm>
          <a:prstGeom prst="rect">
            <a:avLst/>
          </a:prstGeom>
          <a:noFill/>
        </p:spPr>
        <p:txBody>
          <a:bodyPr wrap="square" rtlCol="0">
            <a:spAutoFit/>
          </a:bodyPr>
          <a:lstStyle/>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PAEEJ</a:t>
            </a:r>
            <a:r>
              <a:rPr lang="fr-FR" sz="1400" b="1" dirty="0">
                <a:solidFill>
                  <a:srgbClr val="00B0F0"/>
                </a:solidFill>
                <a:latin typeface="Century Gothic" panose="020B0502020202020204" pitchFamily="34" charset="0"/>
              </a:rPr>
              <a:t>; </a:t>
            </a: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BIJE; </a:t>
            </a:r>
          </a:p>
          <a:p>
            <a:pPr marL="228600" indent="-228600" algn="just" defTabSz="914217">
              <a:buFont typeface="Arial" panose="020B0604020202020204" pitchFamily="34" charset="0"/>
              <a:buChar char="•"/>
            </a:pPr>
            <a:r>
              <a:rPr lang="fr-FR" sz="1400" b="1" dirty="0">
                <a:solidFill>
                  <a:srgbClr val="002060"/>
                </a:solidFill>
                <a:latin typeface="Century Gothic" panose="020B0502020202020204" pitchFamily="34" charset="0"/>
              </a:rPr>
              <a:t>BIDF</a:t>
            </a:r>
          </a:p>
          <a:p>
            <a:pPr marL="228600" indent="-228600" algn="just" defTabSz="914217">
              <a:buFont typeface="Arial" panose="020B0604020202020204" pitchFamily="34" charset="0"/>
              <a:buChar char="•"/>
            </a:pPr>
            <a:r>
              <a:rPr lang="fr-FR" sz="1400" b="1" dirty="0" err="1">
                <a:solidFill>
                  <a:srgbClr val="002060"/>
                </a:solidFill>
                <a:latin typeface="Century Gothic" panose="020B0502020202020204" pitchFamily="34" charset="0"/>
              </a:rPr>
              <a:t>Etc</a:t>
            </a:r>
            <a:r>
              <a:rPr lang="fr-FR" sz="1400" b="1" dirty="0">
                <a:solidFill>
                  <a:srgbClr val="002060"/>
                </a:solidFill>
                <a:latin typeface="Century Gothic" panose="020B0502020202020204" pitchFamily="34" charset="0"/>
              </a:rPr>
              <a:t> …</a:t>
            </a:r>
            <a:endParaRPr lang="fr-FR" sz="1600" dirty="0">
              <a:solidFill>
                <a:srgbClr val="AAAAAA"/>
              </a:solidFill>
              <a:latin typeface="Century Gothic" panose="020B0502020202020204" pitchFamily="34" charset="0"/>
            </a:endParaRPr>
          </a:p>
        </p:txBody>
      </p:sp>
      <p:sp>
        <p:nvSpPr>
          <p:cNvPr id="43"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44"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45" name="Rectangle 44"/>
          <p:cNvSpPr/>
          <p:nvPr/>
        </p:nvSpPr>
        <p:spPr>
          <a:xfrm>
            <a:off x="454415" y="192557"/>
            <a:ext cx="742703" cy="95650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284559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583847E-EFAD-300C-5E5D-A08A68EE16B3}"/>
              </a:ext>
            </a:extLst>
          </p:cNvPr>
          <p:cNvSpPr txBox="1"/>
          <p:nvPr/>
        </p:nvSpPr>
        <p:spPr>
          <a:xfrm>
            <a:off x="1827080" y="147588"/>
            <a:ext cx="9052729" cy="523220"/>
          </a:xfrm>
          <a:prstGeom prst="rect">
            <a:avLst/>
          </a:prstGeom>
          <a:noFill/>
        </p:spPr>
        <p:txBody>
          <a:bodyPr wrap="square">
            <a:spAutoFit/>
          </a:bodyPr>
          <a:lstStyle/>
          <a:p>
            <a:r>
              <a:rPr lang="en-US" sz="2800" b="1" dirty="0">
                <a:solidFill>
                  <a:srgbClr val="009DD8"/>
                </a:solidFill>
                <a:latin typeface="Century Gothic" panose="020B0502020202020204" pitchFamily="34" charset="0"/>
                <a:ea typeface="+mj-ea"/>
                <a:cs typeface="Calibri"/>
              </a:rPr>
              <a:t>Broadband</a:t>
            </a:r>
            <a:r>
              <a:rPr lang="en-US" sz="900" b="1" dirty="0">
                <a:latin typeface="Century Gothic" panose="020B0502020202020204" pitchFamily="34" charset="0"/>
              </a:rPr>
              <a:t> </a:t>
            </a:r>
            <a:r>
              <a:rPr lang="en-US" sz="2800" b="1" dirty="0">
                <a:solidFill>
                  <a:srgbClr val="009DD8"/>
                </a:solidFill>
                <a:latin typeface="Century Gothic" panose="020B0502020202020204" pitchFamily="34" charset="0"/>
                <a:ea typeface="+mj-ea"/>
                <a:cs typeface="Calibri"/>
              </a:rPr>
              <a:t>technologies: </a:t>
            </a:r>
            <a:r>
              <a:rPr lang="en-GB" sz="2800" b="1" dirty="0">
                <a:solidFill>
                  <a:srgbClr val="000000"/>
                </a:solidFill>
                <a:latin typeface="Century Gothic" panose="020B0502020202020204" pitchFamily="34" charset="0"/>
                <a:ea typeface="+mj-ea"/>
                <a:cs typeface="Calibri"/>
              </a:rPr>
              <a:t>M</a:t>
            </a:r>
            <a:r>
              <a:rPr lang="en-GB" sz="2800" b="1" i="0" u="none" strike="noStrike" dirty="0">
                <a:solidFill>
                  <a:srgbClr val="000000"/>
                </a:solidFill>
                <a:effectLst/>
                <a:latin typeface="Century Gothic" panose="020B0502020202020204" pitchFamily="34" charset="0"/>
              </a:rPr>
              <a:t>obile networks</a:t>
            </a:r>
          </a:p>
        </p:txBody>
      </p:sp>
      <p:pic>
        <p:nvPicPr>
          <p:cNvPr id="2050" name="Picture 2" descr="page33image45569936">
            <a:extLst>
              <a:ext uri="{FF2B5EF4-FFF2-40B4-BE49-F238E27FC236}">
                <a16:creationId xmlns:a16="http://schemas.microsoft.com/office/drawing/2014/main" xmlns="" id="{BA60F7E2-CF9F-D8D7-F8BD-BEBCCCC13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734" y="2321169"/>
            <a:ext cx="8556965" cy="40195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xmlns="" id="{5D6742B0-00E1-3009-5803-9396394569E8}"/>
              </a:ext>
            </a:extLst>
          </p:cNvPr>
          <p:cNvGraphicFramePr>
            <a:graphicFrameLocks noGrp="1"/>
          </p:cNvGraphicFramePr>
          <p:nvPr>
            <p:extLst>
              <p:ext uri="{D42A27DB-BD31-4B8C-83A1-F6EECF244321}">
                <p14:modId xmlns:p14="http://schemas.microsoft.com/office/powerpoint/2010/main" val="2126957830"/>
              </p:ext>
            </p:extLst>
          </p:nvPr>
        </p:nvGraphicFramePr>
        <p:xfrm>
          <a:off x="2247313" y="856451"/>
          <a:ext cx="7423025" cy="1430440"/>
        </p:xfrm>
        <a:graphic>
          <a:graphicData uri="http://schemas.openxmlformats.org/drawingml/2006/table">
            <a:tbl>
              <a:tblPr firstRow="1" firstCol="1" bandRow="1">
                <a:tableStyleId>{5C22544A-7EE6-4342-B048-85BDC9FD1C3A}</a:tableStyleId>
              </a:tblPr>
              <a:tblGrid>
                <a:gridCol w="1730707">
                  <a:extLst>
                    <a:ext uri="{9D8B030D-6E8A-4147-A177-3AD203B41FA5}">
                      <a16:colId xmlns:a16="http://schemas.microsoft.com/office/drawing/2014/main" xmlns="" val="2811872658"/>
                    </a:ext>
                  </a:extLst>
                </a:gridCol>
                <a:gridCol w="1860807">
                  <a:extLst>
                    <a:ext uri="{9D8B030D-6E8A-4147-A177-3AD203B41FA5}">
                      <a16:colId xmlns:a16="http://schemas.microsoft.com/office/drawing/2014/main" xmlns="" val="3275996928"/>
                    </a:ext>
                  </a:extLst>
                </a:gridCol>
                <a:gridCol w="1524410">
                  <a:extLst>
                    <a:ext uri="{9D8B030D-6E8A-4147-A177-3AD203B41FA5}">
                      <a16:colId xmlns:a16="http://schemas.microsoft.com/office/drawing/2014/main" xmlns="" val="4112856437"/>
                    </a:ext>
                  </a:extLst>
                </a:gridCol>
                <a:gridCol w="1519310">
                  <a:extLst>
                    <a:ext uri="{9D8B030D-6E8A-4147-A177-3AD203B41FA5}">
                      <a16:colId xmlns:a16="http://schemas.microsoft.com/office/drawing/2014/main" xmlns="" val="2504618908"/>
                    </a:ext>
                  </a:extLst>
                </a:gridCol>
                <a:gridCol w="787791">
                  <a:extLst>
                    <a:ext uri="{9D8B030D-6E8A-4147-A177-3AD203B41FA5}">
                      <a16:colId xmlns:a16="http://schemas.microsoft.com/office/drawing/2014/main" xmlns="" val="3478977839"/>
                    </a:ext>
                  </a:extLst>
                </a:gridCol>
              </a:tblGrid>
              <a:tr h="288500">
                <a:tc>
                  <a:txBody>
                    <a:bodyPr/>
                    <a:lstStyle/>
                    <a:p>
                      <a:pPr algn="just"/>
                      <a:r>
                        <a:rPr lang="fr-FR" sz="1400" dirty="0">
                          <a:effectLst/>
                        </a:rPr>
                        <a:t>Opérateur</a:t>
                      </a:r>
                      <a:endParaRPr lang="x-none"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dirty="0">
                          <a:effectLst/>
                        </a:rPr>
                        <a:t>2G</a:t>
                      </a:r>
                      <a:endParaRPr lang="x-none"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dirty="0">
                          <a:effectLst/>
                        </a:rPr>
                        <a:t>3G</a:t>
                      </a:r>
                      <a:endParaRPr lang="x-none"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dirty="0">
                          <a:effectLst/>
                        </a:rPr>
                        <a:t>4G</a:t>
                      </a:r>
                      <a:endParaRPr lang="x-none"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x-none" sz="1400" dirty="0">
                          <a:effectLst/>
                          <a:latin typeface="Arial" panose="020B0604020202020204" pitchFamily="34" charset="0"/>
                          <a:ea typeface="Times New Roman" panose="02020603050405020304" pitchFamily="18" charset="0"/>
                        </a:rPr>
                        <a:t>5G</a:t>
                      </a:r>
                    </a:p>
                  </a:txBody>
                  <a:tcPr marL="68580" marR="68580" marT="0" marB="0"/>
                </a:tc>
                <a:extLst>
                  <a:ext uri="{0D108BD9-81ED-4DB2-BD59-A6C34878D82A}">
                    <a16:rowId xmlns:a16="http://schemas.microsoft.com/office/drawing/2014/main" xmlns="" val="427895562"/>
                  </a:ext>
                </a:extLst>
              </a:tr>
              <a:tr h="288500">
                <a:tc>
                  <a:txBody>
                    <a:bodyPr/>
                    <a:lstStyle/>
                    <a:p>
                      <a:pPr algn="just"/>
                      <a:r>
                        <a:rPr lang="fr-FR" sz="1400">
                          <a:effectLst/>
                        </a:rPr>
                        <a:t>Onatel</a:t>
                      </a:r>
                      <a:endParaRPr lang="x-none" sz="140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a:effectLst/>
                        </a:rPr>
                        <a:t>37.5%</a:t>
                      </a:r>
                      <a:endParaRPr lang="x-none" sz="14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a:effectLst/>
                        </a:rPr>
                        <a:t>20%</a:t>
                      </a:r>
                      <a:endParaRPr lang="x-none" sz="14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a:effectLst/>
                        </a:rPr>
                        <a:t>3.6%</a:t>
                      </a:r>
                      <a:endParaRPr lang="x-none" sz="14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x-none" sz="1400" dirty="0">
                          <a:effectLst/>
                          <a:latin typeface="Arial" panose="020B0604020202020204" pitchFamily="34" charset="0"/>
                          <a:ea typeface="Times New Roman" panose="02020603050405020304" pitchFamily="18" charset="0"/>
                        </a:rPr>
                        <a:t>0</a:t>
                      </a:r>
                    </a:p>
                  </a:txBody>
                  <a:tcPr marL="68580" marR="68580" marT="0" marB="0" anchor="ctr"/>
                </a:tc>
                <a:extLst>
                  <a:ext uri="{0D108BD9-81ED-4DB2-BD59-A6C34878D82A}">
                    <a16:rowId xmlns:a16="http://schemas.microsoft.com/office/drawing/2014/main" xmlns="" val="4176943739"/>
                  </a:ext>
                </a:extLst>
              </a:tr>
              <a:tr h="288500">
                <a:tc>
                  <a:txBody>
                    <a:bodyPr/>
                    <a:lstStyle/>
                    <a:p>
                      <a:pPr algn="just"/>
                      <a:r>
                        <a:rPr lang="fr-FR" sz="1400">
                          <a:effectLst/>
                        </a:rPr>
                        <a:t>Econet-Leo</a:t>
                      </a:r>
                      <a:endParaRPr lang="x-none" sz="140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dirty="0">
                          <a:effectLst/>
                        </a:rPr>
                        <a:t>77% (380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dirty="0">
                          <a:effectLst/>
                        </a:rPr>
                        <a:t>11% (110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dirty="0">
                          <a:effectLst/>
                        </a:rPr>
                        <a:t>3.5% (51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x-none" sz="1400" dirty="0">
                          <a:effectLst/>
                          <a:latin typeface="Arial" panose="020B0604020202020204" pitchFamily="34" charset="0"/>
                          <a:ea typeface="Times New Roman" panose="02020603050405020304" pitchFamily="18" charset="0"/>
                        </a:rPr>
                        <a:t>0</a:t>
                      </a:r>
                    </a:p>
                  </a:txBody>
                  <a:tcPr marL="68580" marR="68580" marT="0" marB="0" anchor="ctr"/>
                </a:tc>
                <a:extLst>
                  <a:ext uri="{0D108BD9-81ED-4DB2-BD59-A6C34878D82A}">
                    <a16:rowId xmlns:a16="http://schemas.microsoft.com/office/drawing/2014/main" xmlns="" val="2760165005"/>
                  </a:ext>
                </a:extLst>
              </a:tr>
              <a:tr h="288500">
                <a:tc>
                  <a:txBody>
                    <a:bodyPr/>
                    <a:lstStyle/>
                    <a:p>
                      <a:pPr algn="just"/>
                      <a:r>
                        <a:rPr lang="fr-FR" sz="1400" dirty="0" err="1">
                          <a:effectLst/>
                        </a:rPr>
                        <a:t>Viettel</a:t>
                      </a:r>
                      <a:endParaRPr lang="x-none" sz="1400"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r>
                        <a:rPr lang="fr-FR" sz="1400" dirty="0">
                          <a:effectLst/>
                        </a:rPr>
                        <a:t>95% (586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dirty="0">
                          <a:effectLst/>
                        </a:rPr>
                        <a:t>48% (357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fr-FR" sz="1400" dirty="0">
                          <a:effectLst/>
                        </a:rPr>
                        <a:t>27% (279 sites)</a:t>
                      </a:r>
                      <a:endParaRPr lang="x-none"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x-none" sz="1400" dirty="0">
                          <a:effectLst/>
                          <a:latin typeface="Arial" panose="020B0604020202020204" pitchFamily="34" charset="0"/>
                          <a:ea typeface="Times New Roman" panose="02020603050405020304" pitchFamily="18" charset="0"/>
                        </a:rPr>
                        <a:t>10 sites</a:t>
                      </a:r>
                    </a:p>
                  </a:txBody>
                  <a:tcPr marL="68580" marR="68580" marT="0" marB="0" anchor="ctr"/>
                </a:tc>
                <a:extLst>
                  <a:ext uri="{0D108BD9-81ED-4DB2-BD59-A6C34878D82A}">
                    <a16:rowId xmlns:a16="http://schemas.microsoft.com/office/drawing/2014/main" xmlns="" val="3752374960"/>
                  </a:ext>
                </a:extLst>
              </a:tr>
            </a:tbl>
          </a:graphicData>
        </a:graphic>
      </p:graphicFrame>
      <p:pic>
        <p:nvPicPr>
          <p:cNvPr id="6" name="Picture 5" descr="A blue text on a black background&#10;&#10;Description automatically generated">
            <a:extLst>
              <a:ext uri="{FF2B5EF4-FFF2-40B4-BE49-F238E27FC236}">
                <a16:creationId xmlns:a16="http://schemas.microsoft.com/office/drawing/2014/main" xmlns="" id="{83EB14D2-3310-6036-3BD7-76BCE44A17CA}"/>
              </a:ext>
            </a:extLst>
          </p:cNvPr>
          <p:cNvPicPr>
            <a:picLocks noChangeAspect="1"/>
          </p:cNvPicPr>
          <p:nvPr/>
        </p:nvPicPr>
        <p:blipFill>
          <a:blip r:embed="rId4"/>
          <a:stretch>
            <a:fillRect/>
          </a:stretch>
        </p:blipFill>
        <p:spPr>
          <a:xfrm>
            <a:off x="9078012" y="6282546"/>
            <a:ext cx="3113988" cy="622797"/>
          </a:xfrm>
          <a:prstGeom prst="rect">
            <a:avLst/>
          </a:prstGeom>
        </p:spPr>
      </p:pic>
      <p:sp>
        <p:nvSpPr>
          <p:cNvPr id="8" name="TextBox 7">
            <a:extLst>
              <a:ext uri="{FF2B5EF4-FFF2-40B4-BE49-F238E27FC236}">
                <a16:creationId xmlns:a16="http://schemas.microsoft.com/office/drawing/2014/main" xmlns="" id="{7E986457-0D5B-EB35-35D9-4D41CC1148BD}"/>
              </a:ext>
            </a:extLst>
          </p:cNvPr>
          <p:cNvSpPr txBox="1"/>
          <p:nvPr/>
        </p:nvSpPr>
        <p:spPr>
          <a:xfrm>
            <a:off x="2092330" y="6287744"/>
            <a:ext cx="5486341" cy="369332"/>
          </a:xfrm>
          <a:prstGeom prst="rect">
            <a:avLst/>
          </a:prstGeom>
          <a:noFill/>
        </p:spPr>
        <p:txBody>
          <a:bodyPr wrap="square">
            <a:spAutoFit/>
          </a:bodyPr>
          <a:lstStyle/>
          <a:p>
            <a:r>
              <a:rPr lang="en-GB" sz="1800" b="0" i="0" u="none" strike="noStrike" dirty="0" err="1">
                <a:solidFill>
                  <a:srgbClr val="000000"/>
                </a:solidFill>
                <a:effectLst/>
                <a:latin typeface="Century Gothic" panose="020B0502020202020204" pitchFamily="34" charset="0"/>
              </a:rPr>
              <a:t>Lumitel</a:t>
            </a:r>
            <a:r>
              <a:rPr lang="en-GB" sz="1800" b="0" i="0" u="none" strike="noStrike" dirty="0">
                <a:solidFill>
                  <a:srgbClr val="000000"/>
                </a:solidFill>
                <a:effectLst/>
                <a:latin typeface="Century Gothic" panose="020B0502020202020204" pitchFamily="34" charset="0"/>
              </a:rPr>
              <a:t> mobile network coverage (2025) </a:t>
            </a:r>
            <a:endParaRPr lang="fr-FR" dirty="0">
              <a:latin typeface="Century Gothic" panose="020B0502020202020204" pitchFamily="34" charset="0"/>
            </a:endParaRPr>
          </a:p>
        </p:txBody>
      </p:sp>
      <p:sp>
        <p:nvSpPr>
          <p:cNvPr id="9"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0"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1" name="Rectangle 10"/>
          <p:cNvSpPr/>
          <p:nvPr/>
        </p:nvSpPr>
        <p:spPr>
          <a:xfrm>
            <a:off x="454415" y="115065"/>
            <a:ext cx="742703" cy="95650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 name="ZoneTexte 6"/>
          <p:cNvSpPr txBox="1"/>
          <p:nvPr/>
        </p:nvSpPr>
        <p:spPr>
          <a:xfrm>
            <a:off x="11039302" y="798021"/>
            <a:ext cx="714894" cy="369332"/>
          </a:xfrm>
          <a:prstGeom prst="rect">
            <a:avLst/>
          </a:prstGeom>
          <a:noFill/>
        </p:spPr>
        <p:txBody>
          <a:bodyPr wrap="square" rtlCol="0">
            <a:spAutoFit/>
          </a:bodyPr>
          <a:lstStyle/>
          <a:p>
            <a:r>
              <a:rPr lang="en-US" dirty="0" smtClean="0"/>
              <a:t>4</a:t>
            </a:r>
            <a:endParaRPr lang="fr-FR" dirty="0"/>
          </a:p>
        </p:txBody>
      </p:sp>
    </p:spTree>
    <p:extLst>
      <p:ext uri="{BB962C8B-B14F-4D97-AF65-F5344CB8AC3E}">
        <p14:creationId xmlns:p14="http://schemas.microsoft.com/office/powerpoint/2010/main" val="42587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xmlns="" id="{F5EC7214-A4A9-BD95-82BB-CAB9F181E4BB}"/>
              </a:ext>
            </a:extLst>
          </p:cNvPr>
          <p:cNvPicPr>
            <a:picLocks noChangeAspect="1"/>
          </p:cNvPicPr>
          <p:nvPr/>
        </p:nvPicPr>
        <p:blipFill>
          <a:blip r:embed="rId3"/>
          <a:stretch>
            <a:fillRect/>
          </a:stretch>
        </p:blipFill>
        <p:spPr>
          <a:xfrm>
            <a:off x="9078012" y="6091887"/>
            <a:ext cx="3113988" cy="622797"/>
          </a:xfrm>
          <a:prstGeom prst="rect">
            <a:avLst/>
          </a:prstGeom>
        </p:spPr>
      </p:pic>
      <p:pic>
        <p:nvPicPr>
          <p:cNvPr id="5" name="Picture 4" descr="Une image contenant carte, texte, atlas, diagramme&#10;&#10;Description générée automatiquement">
            <a:extLst>
              <a:ext uri="{FF2B5EF4-FFF2-40B4-BE49-F238E27FC236}">
                <a16:creationId xmlns:a16="http://schemas.microsoft.com/office/drawing/2014/main" xmlns="" id="{91E9CF14-A43C-A56D-2449-253B7B24ADBC}"/>
              </a:ext>
            </a:extLst>
          </p:cNvPr>
          <p:cNvPicPr>
            <a:picLocks noChangeAspect="1"/>
          </p:cNvPicPr>
          <p:nvPr/>
        </p:nvPicPr>
        <p:blipFill>
          <a:blip r:embed="rId4"/>
          <a:stretch>
            <a:fillRect/>
          </a:stretch>
        </p:blipFill>
        <p:spPr>
          <a:xfrm>
            <a:off x="357151" y="1252025"/>
            <a:ext cx="4113972" cy="4827857"/>
          </a:xfrm>
          <a:prstGeom prst="rect">
            <a:avLst/>
          </a:prstGeom>
        </p:spPr>
      </p:pic>
      <p:sp>
        <p:nvSpPr>
          <p:cNvPr id="7" name="TextBox 6">
            <a:extLst>
              <a:ext uri="{FF2B5EF4-FFF2-40B4-BE49-F238E27FC236}">
                <a16:creationId xmlns:a16="http://schemas.microsoft.com/office/drawing/2014/main" xmlns="" id="{36F277EF-02B6-1A78-A9DE-0982B6F93280}"/>
              </a:ext>
            </a:extLst>
          </p:cNvPr>
          <p:cNvSpPr txBox="1"/>
          <p:nvPr/>
        </p:nvSpPr>
        <p:spPr>
          <a:xfrm>
            <a:off x="381477" y="6033953"/>
            <a:ext cx="3440613" cy="646331"/>
          </a:xfrm>
          <a:prstGeom prst="rect">
            <a:avLst/>
          </a:prstGeom>
          <a:noFill/>
        </p:spPr>
        <p:txBody>
          <a:bodyPr wrap="square">
            <a:spAutoFit/>
          </a:bodyPr>
          <a:lstStyle/>
          <a:p>
            <a:pPr algn="just"/>
            <a:r>
              <a:rPr lang="fr-FR" sz="1800" dirty="0">
                <a:effectLst/>
                <a:latin typeface="Century Gothic" panose="020B0502020202020204" pitchFamily="34" charset="0"/>
                <a:ea typeface="Times New Roman" panose="02020603050405020304" pitchFamily="18" charset="0"/>
              </a:rPr>
              <a:t>BBS </a:t>
            </a:r>
            <a:r>
              <a:rPr lang="fr-FR" sz="1800" dirty="0" err="1">
                <a:effectLst/>
                <a:latin typeface="Century Gothic" panose="020B0502020202020204" pitchFamily="34" charset="0"/>
                <a:ea typeface="Times New Roman" panose="02020603050405020304" pitchFamily="18" charset="0"/>
              </a:rPr>
              <a:t>fiber</a:t>
            </a:r>
            <a:r>
              <a:rPr lang="fr-FR" sz="1800" dirty="0">
                <a:effectLst/>
                <a:latin typeface="Century Gothic" panose="020B0502020202020204" pitchFamily="34" charset="0"/>
                <a:ea typeface="Times New Roman" panose="02020603050405020304" pitchFamily="18" charset="0"/>
              </a:rPr>
              <a:t> </a:t>
            </a:r>
            <a:r>
              <a:rPr lang="fr-FR" sz="1800" dirty="0" err="1">
                <a:effectLst/>
                <a:latin typeface="Century Gothic" panose="020B0502020202020204" pitchFamily="34" charset="0"/>
                <a:ea typeface="Times New Roman" panose="02020603050405020304" pitchFamily="18" charset="0"/>
              </a:rPr>
              <a:t>optic</a:t>
            </a:r>
            <a:r>
              <a:rPr lang="fr-FR" sz="1800" dirty="0">
                <a:effectLst/>
                <a:latin typeface="Century Gothic" panose="020B0502020202020204" pitchFamily="34" charset="0"/>
                <a:ea typeface="Times New Roman" panose="02020603050405020304" pitchFamily="18" charset="0"/>
              </a:rPr>
              <a:t> network (2024) </a:t>
            </a:r>
            <a:r>
              <a:rPr lang="fr-FR" sz="1800" dirty="0" err="1">
                <a:effectLst/>
                <a:latin typeface="Century Gothic" panose="020B0502020202020204" pitchFamily="34" charset="0"/>
                <a:ea typeface="Times New Roman" panose="02020603050405020304" pitchFamily="18" charset="0"/>
              </a:rPr>
              <a:t>with</a:t>
            </a:r>
            <a:r>
              <a:rPr lang="fr-FR" sz="1800" dirty="0">
                <a:effectLst/>
                <a:latin typeface="Century Gothic" panose="020B0502020202020204" pitchFamily="34" charset="0"/>
                <a:ea typeface="Times New Roman" panose="02020603050405020304" pitchFamily="18" charset="0"/>
              </a:rPr>
              <a:t> 380 </a:t>
            </a:r>
            <a:r>
              <a:rPr lang="fr-FR" sz="1800" dirty="0" err="1">
                <a:effectLst/>
                <a:latin typeface="Century Gothic" panose="020B0502020202020204" pitchFamily="34" charset="0"/>
                <a:ea typeface="Times New Roman" panose="02020603050405020304" pitchFamily="18" charset="0"/>
              </a:rPr>
              <a:t>subscribers</a:t>
            </a:r>
            <a:endParaRPr lang="fr-FR" dirty="0">
              <a:latin typeface="Century Gothic" panose="020B0502020202020204" pitchFamily="34" charset="0"/>
            </a:endParaRPr>
          </a:p>
        </p:txBody>
      </p:sp>
      <p:pic>
        <p:nvPicPr>
          <p:cNvPr id="8" name="Image 1" descr="Une image contenant texte, carte, atlas&#10;&#10;Description générée automatiquement">
            <a:extLst>
              <a:ext uri="{FF2B5EF4-FFF2-40B4-BE49-F238E27FC236}">
                <a16:creationId xmlns:a16="http://schemas.microsoft.com/office/drawing/2014/main" xmlns="" id="{807F5489-A8BD-C0C2-15C7-BFD869147F31}"/>
              </a:ext>
            </a:extLst>
          </p:cNvPr>
          <p:cNvPicPr>
            <a:picLocks noChangeAspect="1"/>
          </p:cNvPicPr>
          <p:nvPr/>
        </p:nvPicPr>
        <p:blipFill rotWithShape="1">
          <a:blip r:embed="rId5"/>
          <a:srcRect l="22263" t="968" r="24984" b="7506"/>
          <a:stretch/>
        </p:blipFill>
        <p:spPr bwMode="auto">
          <a:xfrm>
            <a:off x="4400783" y="1423241"/>
            <a:ext cx="4014439" cy="4640407"/>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xmlns="" id="{F65E5638-727D-B8C6-4C8C-A322814C772B}"/>
              </a:ext>
            </a:extLst>
          </p:cNvPr>
          <p:cNvSpPr txBox="1"/>
          <p:nvPr/>
        </p:nvSpPr>
        <p:spPr>
          <a:xfrm>
            <a:off x="4956474" y="5958597"/>
            <a:ext cx="3440613" cy="646331"/>
          </a:xfrm>
          <a:prstGeom prst="rect">
            <a:avLst/>
          </a:prstGeom>
          <a:noFill/>
        </p:spPr>
        <p:txBody>
          <a:bodyPr wrap="square">
            <a:spAutoFit/>
          </a:bodyPr>
          <a:lstStyle/>
          <a:p>
            <a:pPr algn="just"/>
            <a:r>
              <a:rPr lang="fr-FR" sz="1800" dirty="0">
                <a:effectLst/>
                <a:latin typeface="Century Gothic" panose="020B0502020202020204" pitchFamily="34" charset="0"/>
                <a:ea typeface="Times New Roman" panose="02020603050405020304" pitchFamily="18" charset="0"/>
              </a:rPr>
              <a:t>BBS </a:t>
            </a:r>
            <a:r>
              <a:rPr lang="fr-FR" sz="1800" dirty="0" err="1">
                <a:effectLst/>
                <a:latin typeface="Century Gothic" panose="020B0502020202020204" pitchFamily="34" charset="0"/>
                <a:ea typeface="Times New Roman" panose="02020603050405020304" pitchFamily="18" charset="0"/>
              </a:rPr>
              <a:t>fiber</a:t>
            </a:r>
            <a:r>
              <a:rPr lang="fr-FR" sz="1800" dirty="0">
                <a:effectLst/>
                <a:latin typeface="Century Gothic" panose="020B0502020202020204" pitchFamily="34" charset="0"/>
                <a:ea typeface="Times New Roman" panose="02020603050405020304" pitchFamily="18" charset="0"/>
              </a:rPr>
              <a:t> </a:t>
            </a:r>
            <a:r>
              <a:rPr lang="fr-FR" sz="1800" dirty="0" err="1">
                <a:effectLst/>
                <a:latin typeface="Century Gothic" panose="020B0502020202020204" pitchFamily="34" charset="0"/>
                <a:ea typeface="Times New Roman" panose="02020603050405020304" pitchFamily="18" charset="0"/>
              </a:rPr>
              <a:t>optic</a:t>
            </a:r>
            <a:r>
              <a:rPr lang="fr-FR" sz="1800" dirty="0">
                <a:effectLst/>
                <a:latin typeface="Century Gothic" panose="020B0502020202020204" pitchFamily="34" charset="0"/>
                <a:ea typeface="Times New Roman" panose="02020603050405020304" pitchFamily="18" charset="0"/>
              </a:rPr>
              <a:t> network (2024) </a:t>
            </a:r>
            <a:r>
              <a:rPr lang="fr-FR" sz="1800" dirty="0" err="1">
                <a:effectLst/>
                <a:latin typeface="Century Gothic" panose="020B0502020202020204" pitchFamily="34" charset="0"/>
                <a:ea typeface="Times New Roman" panose="02020603050405020304" pitchFamily="18" charset="0"/>
              </a:rPr>
              <a:t>with</a:t>
            </a:r>
            <a:r>
              <a:rPr lang="fr-FR" sz="1800" dirty="0">
                <a:effectLst/>
                <a:latin typeface="Century Gothic" panose="020B0502020202020204" pitchFamily="34" charset="0"/>
                <a:ea typeface="Times New Roman" panose="02020603050405020304" pitchFamily="18" charset="0"/>
              </a:rPr>
              <a:t> 163 </a:t>
            </a:r>
            <a:r>
              <a:rPr lang="fr-FR" sz="1800" dirty="0" err="1">
                <a:effectLst/>
                <a:latin typeface="Century Gothic" panose="020B0502020202020204" pitchFamily="34" charset="0"/>
                <a:ea typeface="Times New Roman" panose="02020603050405020304" pitchFamily="18" charset="0"/>
              </a:rPr>
              <a:t>subscribers</a:t>
            </a:r>
            <a:r>
              <a:rPr lang="x-none" dirty="0">
                <a:effectLst/>
                <a:latin typeface="Century Gothic" panose="020B0502020202020204" pitchFamily="34" charset="0"/>
              </a:rPr>
              <a:t> </a:t>
            </a:r>
            <a:endParaRPr lang="fr-FR" dirty="0">
              <a:latin typeface="Century Gothic" panose="020B0502020202020204" pitchFamily="34" charset="0"/>
            </a:endParaRPr>
          </a:p>
        </p:txBody>
      </p:sp>
      <p:sp>
        <p:nvSpPr>
          <p:cNvPr id="12" name="TextBox 11">
            <a:extLst>
              <a:ext uri="{FF2B5EF4-FFF2-40B4-BE49-F238E27FC236}">
                <a16:creationId xmlns:a16="http://schemas.microsoft.com/office/drawing/2014/main" xmlns="" id="{4CB57BD4-63F7-4ABD-8C89-525136BBC170}"/>
              </a:ext>
            </a:extLst>
          </p:cNvPr>
          <p:cNvSpPr txBox="1"/>
          <p:nvPr/>
        </p:nvSpPr>
        <p:spPr>
          <a:xfrm>
            <a:off x="1549831" y="204781"/>
            <a:ext cx="10192181" cy="523220"/>
          </a:xfrm>
          <a:prstGeom prst="rect">
            <a:avLst/>
          </a:prstGeom>
          <a:noFill/>
        </p:spPr>
        <p:txBody>
          <a:bodyPr wrap="square">
            <a:spAutoFit/>
          </a:bodyPr>
          <a:lstStyle/>
          <a:p>
            <a:r>
              <a:rPr lang="en-US" sz="2800" b="1" dirty="0">
                <a:solidFill>
                  <a:srgbClr val="009DD8"/>
                </a:solidFill>
                <a:latin typeface="Century Gothic" panose="020B0502020202020204" pitchFamily="34" charset="0"/>
                <a:ea typeface="+mj-ea"/>
                <a:cs typeface="Calibri"/>
              </a:rPr>
              <a:t>Broadband</a:t>
            </a:r>
            <a:r>
              <a:rPr lang="en-US" sz="900" b="1" dirty="0">
                <a:latin typeface="Century Gothic" panose="020B0502020202020204" pitchFamily="34" charset="0"/>
              </a:rPr>
              <a:t> </a:t>
            </a:r>
            <a:r>
              <a:rPr lang="en-US" sz="2800" b="1" dirty="0">
                <a:solidFill>
                  <a:srgbClr val="009DD8"/>
                </a:solidFill>
                <a:latin typeface="Century Gothic" panose="020B0502020202020204" pitchFamily="34" charset="0"/>
                <a:ea typeface="+mj-ea"/>
                <a:cs typeface="Calibri"/>
              </a:rPr>
              <a:t>technologies: </a:t>
            </a:r>
            <a:r>
              <a:rPr lang="en-GB" sz="2800" b="1" i="0" u="none" strike="noStrike" dirty="0">
                <a:solidFill>
                  <a:srgbClr val="000000"/>
                </a:solidFill>
                <a:effectLst/>
                <a:latin typeface="Century Gothic" panose="020B0502020202020204" pitchFamily="34" charset="0"/>
              </a:rPr>
              <a:t>National </a:t>
            </a:r>
            <a:r>
              <a:rPr lang="en-GB" sz="2800" b="1" i="0" u="none" strike="noStrike" dirty="0" err="1">
                <a:solidFill>
                  <a:srgbClr val="000000"/>
                </a:solidFill>
                <a:effectLst/>
                <a:latin typeface="Century Gothic" panose="020B0502020202020204" pitchFamily="34" charset="0"/>
              </a:rPr>
              <a:t>Fiber</a:t>
            </a:r>
            <a:r>
              <a:rPr lang="en-GB" sz="2800" b="1" i="0" u="none" strike="noStrike" dirty="0">
                <a:solidFill>
                  <a:srgbClr val="000000"/>
                </a:solidFill>
                <a:effectLst/>
                <a:latin typeface="Century Gothic" panose="020B0502020202020204" pitchFamily="34" charset="0"/>
              </a:rPr>
              <a:t> Optic Networks</a:t>
            </a:r>
          </a:p>
        </p:txBody>
      </p:sp>
      <p:graphicFrame>
        <p:nvGraphicFramePr>
          <p:cNvPr id="13" name="Table 12">
            <a:extLst>
              <a:ext uri="{FF2B5EF4-FFF2-40B4-BE49-F238E27FC236}">
                <a16:creationId xmlns:a16="http://schemas.microsoft.com/office/drawing/2014/main" xmlns="" id="{94C27AB0-CAE3-31EE-9BF9-B839CD354BDC}"/>
              </a:ext>
            </a:extLst>
          </p:cNvPr>
          <p:cNvGraphicFramePr>
            <a:graphicFrameLocks noGrp="1"/>
          </p:cNvGraphicFramePr>
          <p:nvPr>
            <p:extLst>
              <p:ext uri="{D42A27DB-BD31-4B8C-83A1-F6EECF244321}">
                <p14:modId xmlns:p14="http://schemas.microsoft.com/office/powerpoint/2010/main" val="1320042316"/>
              </p:ext>
            </p:extLst>
          </p:nvPr>
        </p:nvGraphicFramePr>
        <p:xfrm>
          <a:off x="8441574" y="1490666"/>
          <a:ext cx="3440613" cy="1828800"/>
        </p:xfrm>
        <a:graphic>
          <a:graphicData uri="http://schemas.openxmlformats.org/drawingml/2006/table">
            <a:tbl>
              <a:tblPr>
                <a:tableStyleId>{3C2FFA5D-87B4-456A-9821-1D502468CF0F}</a:tableStyleId>
              </a:tblPr>
              <a:tblGrid>
                <a:gridCol w="1146871">
                  <a:extLst>
                    <a:ext uri="{9D8B030D-6E8A-4147-A177-3AD203B41FA5}">
                      <a16:colId xmlns:a16="http://schemas.microsoft.com/office/drawing/2014/main" xmlns="" val="3759180704"/>
                    </a:ext>
                  </a:extLst>
                </a:gridCol>
                <a:gridCol w="1146871">
                  <a:extLst>
                    <a:ext uri="{9D8B030D-6E8A-4147-A177-3AD203B41FA5}">
                      <a16:colId xmlns:a16="http://schemas.microsoft.com/office/drawing/2014/main" xmlns="" val="1933816050"/>
                    </a:ext>
                  </a:extLst>
                </a:gridCol>
                <a:gridCol w="1146871">
                  <a:extLst>
                    <a:ext uri="{9D8B030D-6E8A-4147-A177-3AD203B41FA5}">
                      <a16:colId xmlns:a16="http://schemas.microsoft.com/office/drawing/2014/main" xmlns="" val="3838975436"/>
                    </a:ext>
                  </a:extLst>
                </a:gridCol>
              </a:tblGrid>
              <a:tr h="0">
                <a:tc>
                  <a:txBody>
                    <a:bodyPr/>
                    <a:lstStyle/>
                    <a:p>
                      <a:r>
                        <a:rPr lang="en-GB" sz="1200" b="1" dirty="0">
                          <a:latin typeface="Century Gothic" panose="020B0502020202020204" pitchFamily="34" charset="0"/>
                        </a:rPr>
                        <a:t>Operator</a:t>
                      </a:r>
                      <a:endParaRPr lang="en-GB" sz="1200" dirty="0">
                        <a:latin typeface="Century Gothic" panose="020B0502020202020204" pitchFamily="34" charset="0"/>
                      </a:endParaRPr>
                    </a:p>
                  </a:txBody>
                  <a:tcPr anchor="ctr"/>
                </a:tc>
                <a:tc>
                  <a:txBody>
                    <a:bodyPr/>
                    <a:lstStyle/>
                    <a:p>
                      <a:r>
                        <a:rPr lang="en-GB" sz="1200" b="1">
                          <a:latin typeface="Century Gothic" panose="020B0502020202020204" pitchFamily="34" charset="0"/>
                        </a:rPr>
                        <a:t>Network Length</a:t>
                      </a:r>
                      <a:endParaRPr lang="en-GB" sz="1200">
                        <a:latin typeface="Century Gothic" panose="020B0502020202020204" pitchFamily="34" charset="0"/>
                      </a:endParaRPr>
                    </a:p>
                  </a:txBody>
                  <a:tcPr anchor="ctr"/>
                </a:tc>
                <a:tc>
                  <a:txBody>
                    <a:bodyPr/>
                    <a:lstStyle/>
                    <a:p>
                      <a:r>
                        <a:rPr lang="en-GB" sz="1200" b="1">
                          <a:latin typeface="Century Gothic" panose="020B0502020202020204" pitchFamily="34" charset="0"/>
                        </a:rPr>
                        <a:t>Coverage</a:t>
                      </a:r>
                      <a:endParaRPr lang="en-GB" sz="1200">
                        <a:latin typeface="Century Gothic" panose="020B0502020202020204" pitchFamily="34" charset="0"/>
                      </a:endParaRPr>
                    </a:p>
                  </a:txBody>
                  <a:tcPr anchor="ctr"/>
                </a:tc>
                <a:extLst>
                  <a:ext uri="{0D108BD9-81ED-4DB2-BD59-A6C34878D82A}">
                    <a16:rowId xmlns:a16="http://schemas.microsoft.com/office/drawing/2014/main" xmlns="" val="3800151574"/>
                  </a:ext>
                </a:extLst>
              </a:tr>
              <a:tr h="0">
                <a:tc>
                  <a:txBody>
                    <a:bodyPr/>
                    <a:lstStyle/>
                    <a:p>
                      <a:r>
                        <a:rPr lang="en-GB" sz="1200" b="1" dirty="0">
                          <a:effectLst/>
                          <a:latin typeface="Century Gothic" panose="020B0502020202020204" pitchFamily="34" charset="0"/>
                        </a:rPr>
                        <a:t>BBS</a:t>
                      </a:r>
                      <a:endParaRPr lang="en-GB" sz="1200" dirty="0">
                        <a:effectLst/>
                        <a:latin typeface="Century Gothic" panose="020B0502020202020204" pitchFamily="34" charset="0"/>
                      </a:endParaRPr>
                    </a:p>
                  </a:txBody>
                  <a:tcPr anchor="ctr"/>
                </a:tc>
                <a:tc>
                  <a:txBody>
                    <a:bodyPr/>
                    <a:lstStyle/>
                    <a:p>
                      <a:r>
                        <a:rPr lang="en-GB" sz="1200" dirty="0">
                          <a:effectLst/>
                          <a:latin typeface="Century Gothic" panose="020B0502020202020204" pitchFamily="34" charset="0"/>
                        </a:rPr>
                        <a:t>1,750 km</a:t>
                      </a:r>
                    </a:p>
                  </a:txBody>
                  <a:tcPr anchor="ctr"/>
                </a:tc>
                <a:tc>
                  <a:txBody>
                    <a:bodyPr/>
                    <a:lstStyle/>
                    <a:p>
                      <a:r>
                        <a:rPr lang="en-GB" sz="1200">
                          <a:effectLst/>
                          <a:latin typeface="Century Gothic" panose="020B0502020202020204" pitchFamily="34" charset="0"/>
                        </a:rPr>
                        <a:t>18/18 provinces</a:t>
                      </a:r>
                    </a:p>
                  </a:txBody>
                  <a:tcPr anchor="ctr"/>
                </a:tc>
                <a:extLst>
                  <a:ext uri="{0D108BD9-81ED-4DB2-BD59-A6C34878D82A}">
                    <a16:rowId xmlns:a16="http://schemas.microsoft.com/office/drawing/2014/main" xmlns="" val="2461679437"/>
                  </a:ext>
                </a:extLst>
              </a:tr>
              <a:tr h="0">
                <a:tc>
                  <a:txBody>
                    <a:bodyPr/>
                    <a:lstStyle/>
                    <a:p>
                      <a:r>
                        <a:rPr lang="en-GB" sz="1200" b="1">
                          <a:effectLst/>
                          <a:latin typeface="Century Gothic" panose="020B0502020202020204" pitchFamily="34" charset="0"/>
                        </a:rPr>
                        <a:t>Viettel</a:t>
                      </a:r>
                      <a:endParaRPr lang="en-GB" sz="1200">
                        <a:effectLst/>
                        <a:latin typeface="Century Gothic" panose="020B0502020202020204" pitchFamily="34" charset="0"/>
                      </a:endParaRPr>
                    </a:p>
                  </a:txBody>
                  <a:tcPr anchor="ctr"/>
                </a:tc>
                <a:tc>
                  <a:txBody>
                    <a:bodyPr/>
                    <a:lstStyle/>
                    <a:p>
                      <a:r>
                        <a:rPr lang="en-GB" sz="1200" dirty="0">
                          <a:effectLst/>
                          <a:latin typeface="Century Gothic" panose="020B0502020202020204" pitchFamily="34" charset="0"/>
                        </a:rPr>
                        <a:t>3,400 km</a:t>
                      </a:r>
                    </a:p>
                  </a:txBody>
                  <a:tcPr anchor="ctr"/>
                </a:tc>
                <a:tc>
                  <a:txBody>
                    <a:bodyPr/>
                    <a:lstStyle/>
                    <a:p>
                      <a:r>
                        <a:rPr lang="en-GB" sz="1200" dirty="0">
                          <a:effectLst/>
                          <a:latin typeface="Century Gothic" panose="020B0502020202020204" pitchFamily="34" charset="0"/>
                        </a:rPr>
                        <a:t>18/18 provinces</a:t>
                      </a:r>
                    </a:p>
                  </a:txBody>
                  <a:tcPr anchor="ctr"/>
                </a:tc>
                <a:extLst>
                  <a:ext uri="{0D108BD9-81ED-4DB2-BD59-A6C34878D82A}">
                    <a16:rowId xmlns:a16="http://schemas.microsoft.com/office/drawing/2014/main" xmlns="" val="698344387"/>
                  </a:ext>
                </a:extLst>
              </a:tr>
              <a:tr h="0">
                <a:tc>
                  <a:txBody>
                    <a:bodyPr/>
                    <a:lstStyle/>
                    <a:p>
                      <a:r>
                        <a:rPr lang="en-GB" sz="1200" b="1">
                          <a:effectLst/>
                          <a:latin typeface="Century Gothic" panose="020B0502020202020204" pitchFamily="34" charset="0"/>
                        </a:rPr>
                        <a:t>MAN Onatel</a:t>
                      </a:r>
                      <a:endParaRPr lang="en-GB" sz="1200">
                        <a:effectLst/>
                        <a:latin typeface="Century Gothic" panose="020B0502020202020204" pitchFamily="34" charset="0"/>
                      </a:endParaRPr>
                    </a:p>
                  </a:txBody>
                  <a:tcPr anchor="ctr"/>
                </a:tc>
                <a:tc>
                  <a:txBody>
                    <a:bodyPr/>
                    <a:lstStyle/>
                    <a:p>
                      <a:r>
                        <a:rPr lang="en-GB" sz="1200" dirty="0">
                          <a:effectLst/>
                          <a:latin typeface="Century Gothic" panose="020B0502020202020204" pitchFamily="34" charset="0"/>
                        </a:rPr>
                        <a:t>350 km</a:t>
                      </a:r>
                    </a:p>
                  </a:txBody>
                  <a:tcPr anchor="ctr"/>
                </a:tc>
                <a:tc>
                  <a:txBody>
                    <a:bodyPr/>
                    <a:lstStyle/>
                    <a:p>
                      <a:r>
                        <a:rPr lang="en-GB" sz="1200" dirty="0">
                          <a:effectLst/>
                          <a:latin typeface="Century Gothic" panose="020B0502020202020204" pitchFamily="34" charset="0"/>
                        </a:rPr>
                        <a:t>Bujumbura Municipality</a:t>
                      </a:r>
                    </a:p>
                  </a:txBody>
                  <a:tcPr anchor="ctr"/>
                </a:tc>
                <a:extLst>
                  <a:ext uri="{0D108BD9-81ED-4DB2-BD59-A6C34878D82A}">
                    <a16:rowId xmlns:a16="http://schemas.microsoft.com/office/drawing/2014/main" xmlns="" val="912646858"/>
                  </a:ext>
                </a:extLst>
              </a:tr>
            </a:tbl>
          </a:graphicData>
        </a:graphic>
      </p:graphicFrame>
      <p:sp>
        <p:nvSpPr>
          <p:cNvPr id="15" name="TextBox 14">
            <a:extLst>
              <a:ext uri="{FF2B5EF4-FFF2-40B4-BE49-F238E27FC236}">
                <a16:creationId xmlns:a16="http://schemas.microsoft.com/office/drawing/2014/main" xmlns="" id="{CC8D4054-C638-0ADC-F924-FAFCC88112A9}"/>
              </a:ext>
            </a:extLst>
          </p:cNvPr>
          <p:cNvSpPr txBox="1"/>
          <p:nvPr/>
        </p:nvSpPr>
        <p:spPr>
          <a:xfrm>
            <a:off x="8478163" y="3748396"/>
            <a:ext cx="3367433" cy="584775"/>
          </a:xfrm>
          <a:prstGeom prst="rect">
            <a:avLst/>
          </a:prstGeom>
          <a:noFill/>
        </p:spPr>
        <p:txBody>
          <a:bodyPr wrap="square">
            <a:spAutoFit/>
          </a:bodyPr>
          <a:lstStyle/>
          <a:p>
            <a:pPr algn="ctr"/>
            <a:r>
              <a:rPr lang="en-GB" sz="1600" b="0" i="0" u="none" strike="noStrike" dirty="0">
                <a:solidFill>
                  <a:srgbClr val="000000"/>
                </a:solidFill>
                <a:effectLst/>
                <a:latin typeface="Century Gothic" panose="020B0502020202020204" pitchFamily="34" charset="0"/>
              </a:rPr>
              <a:t>Characteristics of National </a:t>
            </a:r>
            <a:r>
              <a:rPr lang="en-GB" sz="1600" b="0" i="0" u="none" strike="noStrike" dirty="0" err="1">
                <a:solidFill>
                  <a:srgbClr val="000000"/>
                </a:solidFill>
                <a:effectLst/>
                <a:latin typeface="Century Gothic" panose="020B0502020202020204" pitchFamily="34" charset="0"/>
              </a:rPr>
              <a:t>Fiber</a:t>
            </a:r>
            <a:r>
              <a:rPr lang="en-GB" sz="1600" b="0" i="0" u="none" strike="noStrike" dirty="0">
                <a:solidFill>
                  <a:srgbClr val="000000"/>
                </a:solidFill>
                <a:effectLst/>
                <a:latin typeface="Century Gothic" panose="020B0502020202020204" pitchFamily="34" charset="0"/>
              </a:rPr>
              <a:t> Optic Networks</a:t>
            </a:r>
          </a:p>
        </p:txBody>
      </p:sp>
      <p:sp>
        <p:nvSpPr>
          <p:cNvPr id="11"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4"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6" name="Rectangle 15"/>
          <p:cNvSpPr/>
          <p:nvPr/>
        </p:nvSpPr>
        <p:spPr>
          <a:xfrm>
            <a:off x="454415" y="115065"/>
            <a:ext cx="742703" cy="95650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 name="ZoneTexte 1"/>
          <p:cNvSpPr txBox="1"/>
          <p:nvPr/>
        </p:nvSpPr>
        <p:spPr>
          <a:xfrm>
            <a:off x="11371811" y="669010"/>
            <a:ext cx="720952" cy="369332"/>
          </a:xfrm>
          <a:prstGeom prst="rect">
            <a:avLst/>
          </a:prstGeom>
          <a:noFill/>
        </p:spPr>
        <p:txBody>
          <a:bodyPr wrap="square" rtlCol="0">
            <a:spAutoFit/>
          </a:bodyPr>
          <a:lstStyle/>
          <a:p>
            <a:r>
              <a:rPr lang="en-US" dirty="0" smtClean="0"/>
              <a:t>5</a:t>
            </a:r>
            <a:endParaRPr lang="fr-FR" dirty="0"/>
          </a:p>
        </p:txBody>
      </p:sp>
    </p:spTree>
    <p:extLst>
      <p:ext uri="{BB962C8B-B14F-4D97-AF65-F5344CB8AC3E}">
        <p14:creationId xmlns:p14="http://schemas.microsoft.com/office/powerpoint/2010/main" val="20323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2279A6B-5CAD-46BF-8C86-6149D1B91E08}"/>
              </a:ext>
            </a:extLst>
          </p:cNvPr>
          <p:cNvSpPr txBox="1"/>
          <p:nvPr/>
        </p:nvSpPr>
        <p:spPr>
          <a:xfrm>
            <a:off x="2227413" y="200610"/>
            <a:ext cx="9640229" cy="523220"/>
          </a:xfrm>
          <a:prstGeom prst="rect">
            <a:avLst/>
          </a:prstGeom>
          <a:noFill/>
        </p:spPr>
        <p:txBody>
          <a:bodyPr wrap="square">
            <a:spAutoFit/>
          </a:bodyPr>
          <a:lstStyle/>
          <a:p>
            <a:r>
              <a:rPr lang="en-US" sz="2800" b="1" dirty="0">
                <a:solidFill>
                  <a:srgbClr val="009DD8"/>
                </a:solidFill>
                <a:latin typeface="Century Gothic" panose="020B0502020202020204" pitchFamily="34" charset="0"/>
                <a:ea typeface="+mj-ea"/>
                <a:cs typeface="Calibri"/>
              </a:rPr>
              <a:t>Broadband</a:t>
            </a:r>
            <a:r>
              <a:rPr lang="en-US" sz="900" b="1" dirty="0">
                <a:latin typeface="Century Gothic" panose="020B0502020202020204" pitchFamily="34" charset="0"/>
              </a:rPr>
              <a:t> </a:t>
            </a:r>
            <a:r>
              <a:rPr lang="en-US" sz="2800" b="1" dirty="0">
                <a:solidFill>
                  <a:srgbClr val="009DD8"/>
                </a:solidFill>
                <a:latin typeface="Century Gothic" panose="020B0502020202020204" pitchFamily="34" charset="0"/>
                <a:ea typeface="+mj-ea"/>
                <a:cs typeface="Calibri"/>
              </a:rPr>
              <a:t>technologies: </a:t>
            </a:r>
            <a:r>
              <a:rPr lang="en-GB" sz="2800" b="1" i="0" u="none" strike="noStrike" dirty="0">
                <a:solidFill>
                  <a:srgbClr val="000000"/>
                </a:solidFill>
                <a:effectLst/>
                <a:latin typeface="Century Gothic" panose="020B0502020202020204" pitchFamily="34" charset="0"/>
              </a:rPr>
              <a:t>Satellite (Starlink)</a:t>
            </a:r>
          </a:p>
        </p:txBody>
      </p:sp>
      <p:sp>
        <p:nvSpPr>
          <p:cNvPr id="8" name="TextBox 7">
            <a:extLst>
              <a:ext uri="{FF2B5EF4-FFF2-40B4-BE49-F238E27FC236}">
                <a16:creationId xmlns:a16="http://schemas.microsoft.com/office/drawing/2014/main" xmlns="" id="{E0F054F6-D744-5AC2-227A-68262F78E8DE}"/>
              </a:ext>
            </a:extLst>
          </p:cNvPr>
          <p:cNvSpPr txBox="1"/>
          <p:nvPr/>
        </p:nvSpPr>
        <p:spPr>
          <a:xfrm>
            <a:off x="5472331" y="805597"/>
            <a:ext cx="5556739" cy="5386090"/>
          </a:xfrm>
          <a:prstGeom prst="rect">
            <a:avLst/>
          </a:prstGeom>
          <a:noFill/>
        </p:spPr>
        <p:txBody>
          <a:bodyPr wrap="square">
            <a:spAutoFit/>
          </a:bodyPr>
          <a:lstStyle/>
          <a:p>
            <a:pPr algn="just">
              <a:spcAft>
                <a:spcPts val="600"/>
              </a:spcAft>
            </a:pPr>
            <a:r>
              <a:rPr lang="en-GB" b="0" i="0" u="none" strike="noStrike" dirty="0" err="1">
                <a:solidFill>
                  <a:srgbClr val="000000"/>
                </a:solidFill>
                <a:effectLst/>
                <a:latin typeface="Century Gothic" panose="020B0502020202020204" pitchFamily="34" charset="0"/>
              </a:rPr>
              <a:t>Starlink’s</a:t>
            </a:r>
            <a:r>
              <a:rPr lang="en-GB" b="0" i="0" u="none" strike="noStrike" dirty="0">
                <a:solidFill>
                  <a:srgbClr val="000000"/>
                </a:solidFill>
                <a:effectLst/>
                <a:latin typeface="Century Gothic" panose="020B0502020202020204" pitchFamily="34" charset="0"/>
              </a:rPr>
              <a:t> satellite internet service became operational in Burundi on September 24, 2024, following regulatory approval ARCT in May 2024. </a:t>
            </a:r>
          </a:p>
          <a:p>
            <a:pPr algn="just">
              <a:spcAft>
                <a:spcPts val="600"/>
              </a:spcAft>
            </a:pPr>
            <a:r>
              <a:rPr lang="en-GB" b="0" i="0" u="none" strike="noStrike" dirty="0">
                <a:solidFill>
                  <a:srgbClr val="000000"/>
                </a:solidFill>
                <a:effectLst/>
                <a:latin typeface="Century Gothic" panose="020B0502020202020204" pitchFamily="34" charset="0"/>
              </a:rPr>
              <a:t>This means that, unlike mobile or </a:t>
            </a:r>
            <a:r>
              <a:rPr lang="en-GB" b="0" i="0" u="none" strike="noStrike" dirty="0" err="1">
                <a:solidFill>
                  <a:srgbClr val="000000"/>
                </a:solidFill>
                <a:effectLst/>
                <a:latin typeface="Century Gothic" panose="020B0502020202020204" pitchFamily="34" charset="0"/>
              </a:rPr>
              <a:t>fiber</a:t>
            </a:r>
            <a:r>
              <a:rPr lang="en-GB" b="0" i="0" u="none" strike="noStrike" dirty="0">
                <a:solidFill>
                  <a:srgbClr val="000000"/>
                </a:solidFill>
                <a:effectLst/>
                <a:latin typeface="Century Gothic" panose="020B0502020202020204" pitchFamily="34" charset="0"/>
              </a:rPr>
              <a:t> networks, </a:t>
            </a:r>
            <a:r>
              <a:rPr lang="en-GB" b="0" i="0" u="none" strike="noStrike" dirty="0" err="1">
                <a:solidFill>
                  <a:srgbClr val="000000"/>
                </a:solidFill>
                <a:effectLst/>
                <a:latin typeface="Century Gothic" panose="020B0502020202020204" pitchFamily="34" charset="0"/>
              </a:rPr>
              <a:t>Starlink’s</a:t>
            </a:r>
            <a:r>
              <a:rPr lang="en-GB" b="0" i="0" u="none" strike="noStrike" dirty="0">
                <a:solidFill>
                  <a:srgbClr val="000000"/>
                </a:solidFill>
                <a:effectLst/>
                <a:latin typeface="Century Gothic" panose="020B0502020202020204" pitchFamily="34" charset="0"/>
              </a:rPr>
              <a:t> availability map for Burundi effectively encompasses all 18 provinces, including urban </a:t>
            </a:r>
            <a:r>
              <a:rPr lang="en-GB" b="0" i="0" u="none" strike="noStrike" dirty="0" err="1">
                <a:solidFill>
                  <a:srgbClr val="000000"/>
                </a:solidFill>
                <a:effectLst/>
                <a:latin typeface="Century Gothic" panose="020B0502020202020204" pitchFamily="34" charset="0"/>
              </a:rPr>
              <a:t>centers</a:t>
            </a:r>
            <a:r>
              <a:rPr lang="en-GB" b="0" i="0" u="none" strike="noStrike" dirty="0">
                <a:solidFill>
                  <a:srgbClr val="000000"/>
                </a:solidFill>
                <a:effectLst/>
                <a:latin typeface="Century Gothic" panose="020B0502020202020204" pitchFamily="34" charset="0"/>
              </a:rPr>
              <a:t> like Bujumbura and </a:t>
            </a:r>
            <a:r>
              <a:rPr lang="en-GB" b="0" i="0" u="none" strike="noStrike" dirty="0" err="1">
                <a:solidFill>
                  <a:srgbClr val="000000"/>
                </a:solidFill>
                <a:effectLst/>
                <a:latin typeface="Century Gothic" panose="020B0502020202020204" pitchFamily="34" charset="0"/>
              </a:rPr>
              <a:t>Gitega</a:t>
            </a:r>
            <a:r>
              <a:rPr lang="en-GB" b="0" i="0" u="none" strike="noStrike" dirty="0">
                <a:solidFill>
                  <a:srgbClr val="000000"/>
                </a:solidFill>
                <a:effectLst/>
                <a:latin typeface="Century Gothic" panose="020B0502020202020204" pitchFamily="34" charset="0"/>
              </a:rPr>
              <a:t>, as well as remote rural areas.</a:t>
            </a:r>
          </a:p>
          <a:p>
            <a:pPr algn="just">
              <a:spcAft>
                <a:spcPts val="600"/>
              </a:spcAft>
            </a:pPr>
            <a:r>
              <a:rPr lang="en-GB" dirty="0">
                <a:solidFill>
                  <a:srgbClr val="000000"/>
                </a:solidFill>
                <a:latin typeface="Century Gothic" panose="020B0502020202020204" pitchFamily="34" charset="0"/>
              </a:rPr>
              <a:t>Starlink already counts more than 1204 subscribers as of march 2025 highlighting the rapid adoption of the technology.</a:t>
            </a:r>
          </a:p>
          <a:p>
            <a:pPr algn="just">
              <a:spcAft>
                <a:spcPts val="600"/>
              </a:spcAft>
            </a:pPr>
            <a:r>
              <a:rPr lang="en-GB" b="0" i="0" u="none" strike="noStrike" dirty="0">
                <a:solidFill>
                  <a:srgbClr val="000000"/>
                </a:solidFill>
                <a:effectLst/>
                <a:latin typeface="Century Gothic" panose="020B0502020202020204" pitchFamily="34" charset="0"/>
              </a:rPr>
              <a:t>Its long-term viability depends on cost reductions and local partnerships to integrate it into the national broadband strategy. </a:t>
            </a:r>
            <a:endParaRPr lang="en-GB" dirty="0">
              <a:solidFill>
                <a:srgbClr val="000000"/>
              </a:solidFill>
              <a:latin typeface="Century Gothic" panose="020B0502020202020204" pitchFamily="34" charset="0"/>
            </a:endParaRPr>
          </a:p>
          <a:p>
            <a:pPr algn="just">
              <a:spcAft>
                <a:spcPts val="600"/>
              </a:spcAft>
            </a:pPr>
            <a:r>
              <a:rPr lang="en-GB" b="0" i="0" u="none" strike="noStrike" dirty="0">
                <a:solidFill>
                  <a:srgbClr val="000000"/>
                </a:solidFill>
                <a:effectLst/>
                <a:latin typeface="Century Gothic" panose="020B0502020202020204" pitchFamily="34" charset="0"/>
              </a:rPr>
              <a:t>By 2026, it could capture a significant share of rural and institutional users, reshaping Burundi’s connectivity landscape alongside </a:t>
            </a:r>
            <a:r>
              <a:rPr lang="en-GB" b="0" i="0" u="none" strike="noStrike" dirty="0" err="1">
                <a:solidFill>
                  <a:srgbClr val="000000"/>
                </a:solidFill>
                <a:effectLst/>
                <a:latin typeface="Century Gothic" panose="020B0502020202020204" pitchFamily="34" charset="0"/>
              </a:rPr>
              <a:t>fiber</a:t>
            </a:r>
            <a:r>
              <a:rPr lang="en-GB" b="0" i="0" u="none" strike="noStrike" dirty="0">
                <a:solidFill>
                  <a:srgbClr val="000000"/>
                </a:solidFill>
                <a:effectLst/>
                <a:latin typeface="Century Gothic" panose="020B0502020202020204" pitchFamily="34" charset="0"/>
              </a:rPr>
              <a:t> and mobile networks.</a:t>
            </a:r>
          </a:p>
        </p:txBody>
      </p:sp>
      <p:pic>
        <p:nvPicPr>
          <p:cNvPr id="9" name="Picture 8" descr="A blue text on a black background&#10;&#10;Description automatically generated">
            <a:extLst>
              <a:ext uri="{FF2B5EF4-FFF2-40B4-BE49-F238E27FC236}">
                <a16:creationId xmlns:a16="http://schemas.microsoft.com/office/drawing/2014/main" xmlns="" id="{255045EF-EBF5-43F4-56F9-F7E0A44656C8}"/>
              </a:ext>
            </a:extLst>
          </p:cNvPr>
          <p:cNvPicPr>
            <a:picLocks noChangeAspect="1"/>
          </p:cNvPicPr>
          <p:nvPr/>
        </p:nvPicPr>
        <p:blipFill>
          <a:blip r:embed="rId3"/>
          <a:stretch>
            <a:fillRect/>
          </a:stretch>
        </p:blipFill>
        <p:spPr>
          <a:xfrm>
            <a:off x="9078012" y="6091887"/>
            <a:ext cx="3113988" cy="622797"/>
          </a:xfrm>
          <a:prstGeom prst="rect">
            <a:avLst/>
          </a:prstGeom>
        </p:spPr>
      </p:pic>
      <p:pic>
        <p:nvPicPr>
          <p:cNvPr id="4098" name="Picture 2" descr="Image">
            <a:extLst>
              <a:ext uri="{FF2B5EF4-FFF2-40B4-BE49-F238E27FC236}">
                <a16:creationId xmlns:a16="http://schemas.microsoft.com/office/drawing/2014/main" xmlns="" id="{11C23F7A-D7F7-F97B-2CEE-AA0A78B340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5" t="12504" r="32154" b="-1"/>
          <a:stretch/>
        </p:blipFill>
        <p:spPr bwMode="auto">
          <a:xfrm>
            <a:off x="347003" y="1115093"/>
            <a:ext cx="4933070" cy="44013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1C353AF-6EC3-B771-851B-72E0FAAF5322}"/>
              </a:ext>
            </a:extLst>
          </p:cNvPr>
          <p:cNvSpPr txBox="1"/>
          <p:nvPr/>
        </p:nvSpPr>
        <p:spPr>
          <a:xfrm>
            <a:off x="829994" y="5542671"/>
            <a:ext cx="3698448" cy="369332"/>
          </a:xfrm>
          <a:prstGeom prst="rect">
            <a:avLst/>
          </a:prstGeom>
          <a:noFill/>
        </p:spPr>
        <p:txBody>
          <a:bodyPr wrap="none" rtlCol="0">
            <a:spAutoFit/>
          </a:bodyPr>
          <a:lstStyle/>
          <a:p>
            <a:r>
              <a:rPr lang="en-US" dirty="0">
                <a:latin typeface="Century Gothic" panose="020B0502020202020204" pitchFamily="34" charset="0"/>
              </a:rPr>
              <a:t>Burundi Starlink availability map</a:t>
            </a:r>
          </a:p>
        </p:txBody>
      </p:sp>
      <p:sp>
        <p:nvSpPr>
          <p:cNvPr id="11"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2"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3" name="Rectangle 12"/>
          <p:cNvSpPr/>
          <p:nvPr/>
        </p:nvSpPr>
        <p:spPr>
          <a:xfrm>
            <a:off x="454415" y="115065"/>
            <a:ext cx="742703" cy="95650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 name="ZoneTexte 2"/>
          <p:cNvSpPr txBox="1"/>
          <p:nvPr/>
        </p:nvSpPr>
        <p:spPr>
          <a:xfrm>
            <a:off x="11412853" y="699290"/>
            <a:ext cx="504408" cy="365760"/>
          </a:xfrm>
          <a:prstGeom prst="rect">
            <a:avLst/>
          </a:prstGeom>
          <a:noFill/>
        </p:spPr>
        <p:txBody>
          <a:bodyPr wrap="square" rtlCol="0">
            <a:spAutoFit/>
          </a:bodyPr>
          <a:lstStyle/>
          <a:p>
            <a:r>
              <a:rPr lang="en-US" dirty="0" smtClean="0"/>
              <a:t>6</a:t>
            </a:r>
            <a:endParaRPr lang="fr-FR" dirty="0"/>
          </a:p>
        </p:txBody>
      </p:sp>
    </p:spTree>
    <p:extLst>
      <p:ext uri="{BB962C8B-B14F-4D97-AF65-F5344CB8AC3E}">
        <p14:creationId xmlns:p14="http://schemas.microsoft.com/office/powerpoint/2010/main" val="224717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45A172F-0C32-67B0-5D10-B8E92B5B4660}"/>
              </a:ext>
            </a:extLst>
          </p:cNvPr>
          <p:cNvSpPr>
            <a:spLocks noChangeArrowheads="1"/>
          </p:cNvSpPr>
          <p:nvPr/>
        </p:nvSpPr>
        <p:spPr bwMode="auto">
          <a:xfrm>
            <a:off x="2687695" y="1241186"/>
            <a:ext cx="5468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x-none" b="1" dirty="0">
                <a:latin typeface="Arial" panose="020B0604020202020204" pitchFamily="34" charset="0"/>
                <a:ea typeface="Times New Roman" panose="02020603050405020304" pitchFamily="18" charset="0"/>
              </a:rPr>
              <a:t>Ch</a:t>
            </a:r>
            <a:r>
              <a:rPr kumimoji="0" lang="fr-FR" altLang="x-none"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aîne de valeur de l’accès à Internet haut débit</a:t>
            </a:r>
            <a:endParaRPr kumimoji="0" lang="fr-FR" altLang="x-none" sz="1400" b="0" i="0" u="none" strike="noStrike" cap="none" normalizeH="0" baseline="0" dirty="0">
              <a:ln>
                <a:noFill/>
              </a:ln>
              <a:solidFill>
                <a:schemeClr val="tx1"/>
              </a:solidFill>
              <a:effectLst/>
            </a:endParaRPr>
          </a:p>
        </p:txBody>
      </p:sp>
      <p:pic>
        <p:nvPicPr>
          <p:cNvPr id="1025" name="Image 5">
            <a:extLst>
              <a:ext uri="{FF2B5EF4-FFF2-40B4-BE49-F238E27FC236}">
                <a16:creationId xmlns:a16="http://schemas.microsoft.com/office/drawing/2014/main" xmlns="" id="{9B291307-830D-DC58-C15D-B5DBE5AA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14" y="1737360"/>
            <a:ext cx="11123877" cy="3734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98FF0C58-596A-2E7F-1AD2-9B659BD85E13}"/>
              </a:ext>
            </a:extLst>
          </p:cNvPr>
          <p:cNvSpPr>
            <a:spLocks noChangeArrowheads="1"/>
          </p:cNvSpPr>
          <p:nvPr/>
        </p:nvSpPr>
        <p:spPr bwMode="auto">
          <a:xfrm>
            <a:off x="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TextBox 5">
            <a:extLst>
              <a:ext uri="{FF2B5EF4-FFF2-40B4-BE49-F238E27FC236}">
                <a16:creationId xmlns:a16="http://schemas.microsoft.com/office/drawing/2014/main" xmlns="" id="{7D9BEF51-BA08-1DDE-464A-818365A1A775}"/>
              </a:ext>
            </a:extLst>
          </p:cNvPr>
          <p:cNvSpPr txBox="1"/>
          <p:nvPr/>
        </p:nvSpPr>
        <p:spPr>
          <a:xfrm>
            <a:off x="1938062" y="130777"/>
            <a:ext cx="9640229" cy="646331"/>
          </a:xfrm>
          <a:prstGeom prst="rect">
            <a:avLst/>
          </a:prstGeom>
          <a:noFill/>
        </p:spPr>
        <p:txBody>
          <a:bodyPr wrap="square">
            <a:spAutoFit/>
          </a:bodyPr>
          <a:lstStyle/>
          <a:p>
            <a:r>
              <a:rPr lang="en-US" sz="3600" b="1" dirty="0">
                <a:solidFill>
                  <a:srgbClr val="009DD8"/>
                </a:solidFill>
                <a:latin typeface="Century Gothic" panose="020B0502020202020204" pitchFamily="34" charset="0"/>
                <a:ea typeface="+mj-ea"/>
                <a:cs typeface="Calibri"/>
              </a:rPr>
              <a:t>Broadband</a:t>
            </a:r>
            <a:r>
              <a:rPr lang="en-US" sz="3600" b="1" dirty="0">
                <a:latin typeface="Century Gothic" panose="020B0502020202020204" pitchFamily="34" charset="0"/>
              </a:rPr>
              <a:t> </a:t>
            </a:r>
            <a:r>
              <a:rPr lang="en-US" sz="3600" b="1" dirty="0">
                <a:solidFill>
                  <a:srgbClr val="009DD8"/>
                </a:solidFill>
                <a:latin typeface="Century Gothic" panose="020B0502020202020204" pitchFamily="34" charset="0"/>
                <a:ea typeface="+mj-ea"/>
                <a:cs typeface="Calibri"/>
              </a:rPr>
              <a:t>technologies: </a:t>
            </a:r>
            <a:r>
              <a:rPr lang="en-GB" sz="3600" b="1" dirty="0">
                <a:solidFill>
                  <a:srgbClr val="000000"/>
                </a:solidFill>
                <a:latin typeface="Century Gothic" panose="020B0502020202020204" pitchFamily="34" charset="0"/>
                <a:ea typeface="+mj-ea"/>
                <a:cs typeface="Calibri"/>
              </a:rPr>
              <a:t>AD</a:t>
            </a:r>
            <a:r>
              <a:rPr lang="en-GB" sz="3600" b="1" i="0" u="none" strike="noStrike" dirty="0">
                <a:solidFill>
                  <a:srgbClr val="000000"/>
                </a:solidFill>
                <a:effectLst/>
                <a:latin typeface="Century Gothic" panose="020B0502020202020204" pitchFamily="34" charset="0"/>
              </a:rPr>
              <a:t>SL, WiMAX</a:t>
            </a:r>
          </a:p>
        </p:txBody>
      </p:sp>
      <p:sp>
        <p:nvSpPr>
          <p:cNvPr id="8" name="Rectangle 7">
            <a:extLst>
              <a:ext uri="{FF2B5EF4-FFF2-40B4-BE49-F238E27FC236}">
                <a16:creationId xmlns:a16="http://schemas.microsoft.com/office/drawing/2014/main" xmlns="" id="{261A2F7A-FD03-4E3E-B7A5-F1908526D69C}"/>
              </a:ext>
            </a:extLst>
          </p:cNvPr>
          <p:cNvSpPr/>
          <p:nvPr/>
        </p:nvSpPr>
        <p:spPr>
          <a:xfrm>
            <a:off x="454415" y="192557"/>
            <a:ext cx="742703" cy="9565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11" name="ZoneTexte 10"/>
          <p:cNvSpPr txBox="1"/>
          <p:nvPr/>
        </p:nvSpPr>
        <p:spPr>
          <a:xfrm>
            <a:off x="11313324" y="515240"/>
            <a:ext cx="418012" cy="369332"/>
          </a:xfrm>
          <a:prstGeom prst="rect">
            <a:avLst/>
          </a:prstGeom>
          <a:noFill/>
        </p:spPr>
        <p:txBody>
          <a:bodyPr wrap="square" rtlCol="0">
            <a:spAutoFit/>
          </a:bodyPr>
          <a:lstStyle/>
          <a:p>
            <a:r>
              <a:rPr lang="en-US" dirty="0" smtClean="0"/>
              <a:t>7</a:t>
            </a:r>
            <a:endParaRPr lang="fr-FR" dirty="0"/>
          </a:p>
        </p:txBody>
      </p:sp>
    </p:spTree>
    <p:extLst>
      <p:ext uri="{BB962C8B-B14F-4D97-AF65-F5344CB8AC3E}">
        <p14:creationId xmlns:p14="http://schemas.microsoft.com/office/powerpoint/2010/main" val="82844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xmlns="" id="{FB9D1BA5-C6F4-EB44-9861-D17E80827BDD}"/>
              </a:ext>
            </a:extLst>
          </p:cNvPr>
          <p:cNvSpPr>
            <a:spLocks noChangeArrowheads="1"/>
          </p:cNvSpPr>
          <p:nvPr/>
        </p:nvSpPr>
        <p:spPr bwMode="auto">
          <a:xfrm>
            <a:off x="831" y="1474506"/>
            <a:ext cx="12190341" cy="4826143"/>
          </a:xfrm>
          <a:custGeom>
            <a:avLst/>
            <a:gdLst>
              <a:gd name="T0" fmla="*/ 0 w 19570"/>
              <a:gd name="T1" fmla="*/ 0 h 7746"/>
              <a:gd name="T2" fmla="*/ 15299 w 19570"/>
              <a:gd name="T3" fmla="*/ 0 h 7746"/>
              <a:gd name="T4" fmla="*/ 15299 w 19570"/>
              <a:gd name="T5" fmla="*/ 0 h 7746"/>
              <a:gd name="T6" fmla="*/ 16884 w 19570"/>
              <a:gd name="T7" fmla="*/ 657 h 7746"/>
              <a:gd name="T8" fmla="*/ 16884 w 19570"/>
              <a:gd name="T9" fmla="*/ 657 h 7746"/>
              <a:gd name="T10" fmla="*/ 17541 w 19570"/>
              <a:gd name="T11" fmla="*/ 2242 h 7746"/>
              <a:gd name="T12" fmla="*/ 17541 w 19570"/>
              <a:gd name="T13" fmla="*/ 2242 h 7746"/>
              <a:gd name="T14" fmla="*/ 16884 w 19570"/>
              <a:gd name="T15" fmla="*/ 3828 h 7746"/>
              <a:gd name="T16" fmla="*/ 16884 w 19570"/>
              <a:gd name="T17" fmla="*/ 3828 h 7746"/>
              <a:gd name="T18" fmla="*/ 15299 w 19570"/>
              <a:gd name="T19" fmla="*/ 4484 h 7746"/>
              <a:gd name="T20" fmla="*/ 4332 w 19570"/>
              <a:gd name="T21" fmla="*/ 4484 h 7746"/>
              <a:gd name="T22" fmla="*/ 4332 w 19570"/>
              <a:gd name="T23" fmla="*/ 4484 h 7746"/>
              <a:gd name="T24" fmla="*/ 4332 w 19570"/>
              <a:gd name="T25" fmla="*/ 4484 h 7746"/>
              <a:gd name="T26" fmla="*/ 3611 w 19570"/>
              <a:gd name="T27" fmla="*/ 4782 h 7746"/>
              <a:gd name="T28" fmla="*/ 3611 w 19570"/>
              <a:gd name="T29" fmla="*/ 4782 h 7746"/>
              <a:gd name="T30" fmla="*/ 3313 w 19570"/>
              <a:gd name="T31" fmla="*/ 5503 h 7746"/>
              <a:gd name="T32" fmla="*/ 3313 w 19570"/>
              <a:gd name="T33" fmla="*/ 5503 h 7746"/>
              <a:gd name="T34" fmla="*/ 3611 w 19570"/>
              <a:gd name="T35" fmla="*/ 6224 h 7746"/>
              <a:gd name="T36" fmla="*/ 3611 w 19570"/>
              <a:gd name="T37" fmla="*/ 6224 h 7746"/>
              <a:gd name="T38" fmla="*/ 4332 w 19570"/>
              <a:gd name="T39" fmla="*/ 6522 h 7746"/>
              <a:gd name="T40" fmla="*/ 4332 w 19570"/>
              <a:gd name="T41" fmla="*/ 6522 h 7746"/>
              <a:gd name="T42" fmla="*/ 19569 w 19570"/>
              <a:gd name="T43" fmla="*/ 6522 h 7746"/>
              <a:gd name="T44" fmla="*/ 19569 w 19570"/>
              <a:gd name="T45" fmla="*/ 7745 h 7746"/>
              <a:gd name="T46" fmla="*/ 4332 w 19570"/>
              <a:gd name="T47" fmla="*/ 7745 h 7746"/>
              <a:gd name="T48" fmla="*/ 4250 w 19570"/>
              <a:gd name="T49" fmla="*/ 7745 h 7746"/>
              <a:gd name="T50" fmla="*/ 4250 w 19570"/>
              <a:gd name="T51" fmla="*/ 7744 h 7746"/>
              <a:gd name="T52" fmla="*/ 4250 w 19570"/>
              <a:gd name="T53" fmla="*/ 7744 h 7746"/>
              <a:gd name="T54" fmla="*/ 2747 w 19570"/>
              <a:gd name="T55" fmla="*/ 7088 h 7746"/>
              <a:gd name="T56" fmla="*/ 2747 w 19570"/>
              <a:gd name="T57" fmla="*/ 7088 h 7746"/>
              <a:gd name="T58" fmla="*/ 2090 w 19570"/>
              <a:gd name="T59" fmla="*/ 5503 h 7746"/>
              <a:gd name="T60" fmla="*/ 2090 w 19570"/>
              <a:gd name="T61" fmla="*/ 5503 h 7746"/>
              <a:gd name="T62" fmla="*/ 2747 w 19570"/>
              <a:gd name="T63" fmla="*/ 3917 h 7746"/>
              <a:gd name="T64" fmla="*/ 2747 w 19570"/>
              <a:gd name="T65" fmla="*/ 3917 h 7746"/>
              <a:gd name="T66" fmla="*/ 4332 w 19570"/>
              <a:gd name="T67" fmla="*/ 3261 h 7746"/>
              <a:gd name="T68" fmla="*/ 15299 w 19570"/>
              <a:gd name="T69" fmla="*/ 3261 h 7746"/>
              <a:gd name="T70" fmla="*/ 15299 w 19570"/>
              <a:gd name="T71" fmla="*/ 3261 h 7746"/>
              <a:gd name="T72" fmla="*/ 15299 w 19570"/>
              <a:gd name="T73" fmla="*/ 3261 h 7746"/>
              <a:gd name="T74" fmla="*/ 16019 w 19570"/>
              <a:gd name="T75" fmla="*/ 2963 h 7746"/>
              <a:gd name="T76" fmla="*/ 16019 w 19570"/>
              <a:gd name="T77" fmla="*/ 2963 h 7746"/>
              <a:gd name="T78" fmla="*/ 16317 w 19570"/>
              <a:gd name="T79" fmla="*/ 2242 h 7746"/>
              <a:gd name="T80" fmla="*/ 16317 w 19570"/>
              <a:gd name="T81" fmla="*/ 2242 h 7746"/>
              <a:gd name="T82" fmla="*/ 16019 w 19570"/>
              <a:gd name="T83" fmla="*/ 1522 h 7746"/>
              <a:gd name="T84" fmla="*/ 16019 w 19570"/>
              <a:gd name="T85" fmla="*/ 1522 h 7746"/>
              <a:gd name="T86" fmla="*/ 15299 w 19570"/>
              <a:gd name="T87" fmla="*/ 1223 h 7746"/>
              <a:gd name="T88" fmla="*/ 15299 w 19570"/>
              <a:gd name="T89" fmla="*/ 1223 h 7746"/>
              <a:gd name="T90" fmla="*/ 0 w 19570"/>
              <a:gd name="T91" fmla="*/ 1223 h 7746"/>
              <a:gd name="T92" fmla="*/ 0 w 19570"/>
              <a:gd name="T93" fmla="*/ 0 h 7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70" h="7746">
                <a:moveTo>
                  <a:pt x="0" y="0"/>
                </a:moveTo>
                <a:lnTo>
                  <a:pt x="15299" y="0"/>
                </a:lnTo>
                <a:lnTo>
                  <a:pt x="15299" y="0"/>
                </a:lnTo>
                <a:cubicBezTo>
                  <a:pt x="15893" y="0"/>
                  <a:pt x="16464" y="236"/>
                  <a:pt x="16884" y="657"/>
                </a:cubicBezTo>
                <a:lnTo>
                  <a:pt x="16884" y="657"/>
                </a:lnTo>
                <a:cubicBezTo>
                  <a:pt x="17305" y="1077"/>
                  <a:pt x="17541" y="1648"/>
                  <a:pt x="17541" y="2242"/>
                </a:cubicBezTo>
                <a:lnTo>
                  <a:pt x="17541" y="2242"/>
                </a:lnTo>
                <a:cubicBezTo>
                  <a:pt x="17541" y="2837"/>
                  <a:pt x="17305" y="3407"/>
                  <a:pt x="16884" y="3828"/>
                </a:cubicBezTo>
                <a:lnTo>
                  <a:pt x="16884" y="3828"/>
                </a:lnTo>
                <a:cubicBezTo>
                  <a:pt x="16464" y="4248"/>
                  <a:pt x="15893" y="4484"/>
                  <a:pt x="15299" y="4484"/>
                </a:cubicBezTo>
                <a:lnTo>
                  <a:pt x="4332" y="4484"/>
                </a:lnTo>
                <a:lnTo>
                  <a:pt x="4332" y="4484"/>
                </a:lnTo>
                <a:lnTo>
                  <a:pt x="4332" y="4484"/>
                </a:lnTo>
                <a:cubicBezTo>
                  <a:pt x="4061" y="4484"/>
                  <a:pt x="3802" y="4591"/>
                  <a:pt x="3611" y="4782"/>
                </a:cubicBezTo>
                <a:lnTo>
                  <a:pt x="3611" y="4782"/>
                </a:lnTo>
                <a:cubicBezTo>
                  <a:pt x="3420" y="4973"/>
                  <a:pt x="3313" y="5233"/>
                  <a:pt x="3313" y="5503"/>
                </a:cubicBezTo>
                <a:lnTo>
                  <a:pt x="3313" y="5503"/>
                </a:lnTo>
                <a:cubicBezTo>
                  <a:pt x="3313" y="5773"/>
                  <a:pt x="3420" y="6033"/>
                  <a:pt x="3611" y="6224"/>
                </a:cubicBezTo>
                <a:lnTo>
                  <a:pt x="3611" y="6224"/>
                </a:lnTo>
                <a:cubicBezTo>
                  <a:pt x="3802" y="6415"/>
                  <a:pt x="4061" y="6522"/>
                  <a:pt x="4332" y="6522"/>
                </a:cubicBezTo>
                <a:lnTo>
                  <a:pt x="4332" y="6522"/>
                </a:lnTo>
                <a:lnTo>
                  <a:pt x="19569" y="6522"/>
                </a:lnTo>
                <a:lnTo>
                  <a:pt x="19569" y="7745"/>
                </a:lnTo>
                <a:lnTo>
                  <a:pt x="4332" y="7745"/>
                </a:lnTo>
                <a:lnTo>
                  <a:pt x="4250" y="7745"/>
                </a:lnTo>
                <a:lnTo>
                  <a:pt x="4250" y="7744"/>
                </a:lnTo>
                <a:lnTo>
                  <a:pt x="4250" y="7744"/>
                </a:lnTo>
                <a:cubicBezTo>
                  <a:pt x="3685" y="7723"/>
                  <a:pt x="3148" y="7490"/>
                  <a:pt x="2747" y="7088"/>
                </a:cubicBezTo>
                <a:lnTo>
                  <a:pt x="2747" y="7088"/>
                </a:lnTo>
                <a:cubicBezTo>
                  <a:pt x="2326" y="6668"/>
                  <a:pt x="2090" y="6098"/>
                  <a:pt x="2090" y="5503"/>
                </a:cubicBezTo>
                <a:lnTo>
                  <a:pt x="2090" y="5503"/>
                </a:lnTo>
                <a:cubicBezTo>
                  <a:pt x="2090" y="4908"/>
                  <a:pt x="2326" y="4338"/>
                  <a:pt x="2747" y="3917"/>
                </a:cubicBezTo>
                <a:lnTo>
                  <a:pt x="2747" y="3917"/>
                </a:lnTo>
                <a:cubicBezTo>
                  <a:pt x="3167" y="3498"/>
                  <a:pt x="3737" y="3261"/>
                  <a:pt x="4332" y="3261"/>
                </a:cubicBezTo>
                <a:lnTo>
                  <a:pt x="15299" y="3261"/>
                </a:lnTo>
                <a:lnTo>
                  <a:pt x="15299" y="3261"/>
                </a:lnTo>
                <a:lnTo>
                  <a:pt x="15299" y="3261"/>
                </a:lnTo>
                <a:cubicBezTo>
                  <a:pt x="15569" y="3261"/>
                  <a:pt x="15828" y="3154"/>
                  <a:pt x="16019" y="2963"/>
                </a:cubicBezTo>
                <a:lnTo>
                  <a:pt x="16019" y="2963"/>
                </a:lnTo>
                <a:cubicBezTo>
                  <a:pt x="16210" y="2772"/>
                  <a:pt x="16317" y="2512"/>
                  <a:pt x="16317" y="2242"/>
                </a:cubicBezTo>
                <a:lnTo>
                  <a:pt x="16317" y="2242"/>
                </a:lnTo>
                <a:cubicBezTo>
                  <a:pt x="16317" y="1972"/>
                  <a:pt x="16210" y="1712"/>
                  <a:pt x="16019" y="1522"/>
                </a:cubicBezTo>
                <a:lnTo>
                  <a:pt x="16019" y="1522"/>
                </a:lnTo>
                <a:cubicBezTo>
                  <a:pt x="15828" y="1330"/>
                  <a:pt x="15569" y="1223"/>
                  <a:pt x="15299" y="1223"/>
                </a:cubicBezTo>
                <a:lnTo>
                  <a:pt x="15299" y="1223"/>
                </a:lnTo>
                <a:lnTo>
                  <a:pt x="0" y="1223"/>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7" name="Freeform 6">
            <a:extLst>
              <a:ext uri="{FF2B5EF4-FFF2-40B4-BE49-F238E27FC236}">
                <a16:creationId xmlns:a16="http://schemas.microsoft.com/office/drawing/2014/main" xmlns="" id="{FDFF331E-4E00-5F4B-8FE0-ECC5F82CF14F}"/>
              </a:ext>
            </a:extLst>
          </p:cNvPr>
          <p:cNvSpPr>
            <a:spLocks noChangeArrowheads="1"/>
          </p:cNvSpPr>
          <p:nvPr/>
        </p:nvSpPr>
        <p:spPr bwMode="auto">
          <a:xfrm>
            <a:off x="832" y="1837083"/>
            <a:ext cx="12099072" cy="4114097"/>
          </a:xfrm>
          <a:custGeom>
            <a:avLst/>
            <a:gdLst>
              <a:gd name="connsiteX0" fmla="*/ 5611814 w 24198144"/>
              <a:gd name="connsiteY0" fmla="*/ 8158021 h 8228193"/>
              <a:gd name="connsiteX1" fmla="*/ 5865935 w 24198144"/>
              <a:gd name="connsiteY1" fmla="*/ 8158021 h 8228193"/>
              <a:gd name="connsiteX2" fmla="*/ 5865935 w 24198144"/>
              <a:gd name="connsiteY2" fmla="*/ 8222700 h 8228193"/>
              <a:gd name="connsiteX3" fmla="*/ 5611814 w 24198144"/>
              <a:gd name="connsiteY3" fmla="*/ 8222700 h 8228193"/>
              <a:gd name="connsiteX4" fmla="*/ 9285671 w 24198144"/>
              <a:gd name="connsiteY4" fmla="*/ 8147343 h 8228193"/>
              <a:gd name="connsiteX5" fmla="*/ 9285671 w 24198144"/>
              <a:gd name="connsiteY5" fmla="*/ 8210481 h 8228193"/>
              <a:gd name="connsiteX6" fmla="*/ 9031504 w 24198144"/>
              <a:gd name="connsiteY6" fmla="*/ 8211719 h 8228193"/>
              <a:gd name="connsiteX7" fmla="*/ 9031504 w 24198144"/>
              <a:gd name="connsiteY7" fmla="*/ 8149819 h 8228193"/>
              <a:gd name="connsiteX8" fmla="*/ 9792756 w 24198144"/>
              <a:gd name="connsiteY8" fmla="*/ 8143629 h 8228193"/>
              <a:gd name="connsiteX9" fmla="*/ 9794002 w 24198144"/>
              <a:gd name="connsiteY9" fmla="*/ 8206767 h 8228193"/>
              <a:gd name="connsiteX10" fmla="*/ 9539836 w 24198144"/>
              <a:gd name="connsiteY10" fmla="*/ 8209243 h 8228193"/>
              <a:gd name="connsiteX11" fmla="*/ 9538590 w 24198144"/>
              <a:gd name="connsiteY11" fmla="*/ 8146105 h 8228193"/>
              <a:gd name="connsiteX12" fmla="*/ 10301089 w 24198144"/>
              <a:gd name="connsiteY12" fmla="*/ 8139915 h 8228193"/>
              <a:gd name="connsiteX13" fmla="*/ 10302334 w 24198144"/>
              <a:gd name="connsiteY13" fmla="*/ 8203053 h 8228193"/>
              <a:gd name="connsiteX14" fmla="*/ 10046922 w 24198144"/>
              <a:gd name="connsiteY14" fmla="*/ 8204291 h 8228193"/>
              <a:gd name="connsiteX15" fmla="*/ 10046922 w 24198144"/>
              <a:gd name="connsiteY15" fmla="*/ 8141153 h 8228193"/>
              <a:gd name="connsiteX16" fmla="*/ 14993353 w 24198144"/>
              <a:gd name="connsiteY16" fmla="*/ 8136356 h 8228193"/>
              <a:gd name="connsiteX17" fmla="*/ 14993353 w 24198144"/>
              <a:gd name="connsiteY17" fmla="*/ 8199494 h 8228193"/>
              <a:gd name="connsiteX18" fmla="*/ 14740624 w 24198144"/>
              <a:gd name="connsiteY18" fmla="*/ 8200732 h 8228193"/>
              <a:gd name="connsiteX19" fmla="*/ 14739379 w 24198144"/>
              <a:gd name="connsiteY19" fmla="*/ 8137594 h 8228193"/>
              <a:gd name="connsiteX20" fmla="*/ 10809420 w 24198144"/>
              <a:gd name="connsiteY20" fmla="*/ 8136201 h 8228193"/>
              <a:gd name="connsiteX21" fmla="*/ 10809420 w 24198144"/>
              <a:gd name="connsiteY21" fmla="*/ 8199339 h 8228193"/>
              <a:gd name="connsiteX22" fmla="*/ 10555254 w 24198144"/>
              <a:gd name="connsiteY22" fmla="*/ 8200577 h 8228193"/>
              <a:gd name="connsiteX23" fmla="*/ 10555254 w 24198144"/>
              <a:gd name="connsiteY23" fmla="*/ 8138677 h 8228193"/>
              <a:gd name="connsiteX24" fmla="*/ 15501301 w 24198144"/>
              <a:gd name="connsiteY24" fmla="*/ 8132642 h 8228193"/>
              <a:gd name="connsiteX25" fmla="*/ 15501301 w 24198144"/>
              <a:gd name="connsiteY25" fmla="*/ 8195780 h 8228193"/>
              <a:gd name="connsiteX26" fmla="*/ 15248572 w 24198144"/>
              <a:gd name="connsiteY26" fmla="*/ 8197018 h 8228193"/>
              <a:gd name="connsiteX27" fmla="*/ 15247327 w 24198144"/>
              <a:gd name="connsiteY27" fmla="*/ 8133880 h 8228193"/>
              <a:gd name="connsiteX28" fmla="*/ 11316507 w 24198144"/>
              <a:gd name="connsiteY28" fmla="*/ 8132487 h 8228193"/>
              <a:gd name="connsiteX29" fmla="*/ 11317754 w 24198144"/>
              <a:gd name="connsiteY29" fmla="*/ 8195625 h 8228193"/>
              <a:gd name="connsiteX30" fmla="*/ 11063587 w 24198144"/>
              <a:gd name="connsiteY30" fmla="*/ 8196863 h 8228193"/>
              <a:gd name="connsiteX31" fmla="*/ 11063587 w 24198144"/>
              <a:gd name="connsiteY31" fmla="*/ 8133725 h 8228193"/>
              <a:gd name="connsiteX32" fmla="*/ 16009249 w 24198144"/>
              <a:gd name="connsiteY32" fmla="*/ 8128928 h 8228193"/>
              <a:gd name="connsiteX33" fmla="*/ 16009249 w 24198144"/>
              <a:gd name="connsiteY33" fmla="*/ 8192066 h 8228193"/>
              <a:gd name="connsiteX34" fmla="*/ 15755275 w 24198144"/>
              <a:gd name="connsiteY34" fmla="*/ 8193304 h 8228193"/>
              <a:gd name="connsiteX35" fmla="*/ 15755275 w 24198144"/>
              <a:gd name="connsiteY35" fmla="*/ 8130166 h 8228193"/>
              <a:gd name="connsiteX36" fmla="*/ 11824839 w 24198144"/>
              <a:gd name="connsiteY36" fmla="*/ 8128773 h 8228193"/>
              <a:gd name="connsiteX37" fmla="*/ 11826085 w 24198144"/>
              <a:gd name="connsiteY37" fmla="*/ 8191911 h 8228193"/>
              <a:gd name="connsiteX38" fmla="*/ 11570673 w 24198144"/>
              <a:gd name="connsiteY38" fmla="*/ 8193149 h 8228193"/>
              <a:gd name="connsiteX39" fmla="*/ 11570673 w 24198144"/>
              <a:gd name="connsiteY39" fmla="*/ 8131249 h 8228193"/>
              <a:gd name="connsiteX40" fmla="*/ 16517198 w 24198144"/>
              <a:gd name="connsiteY40" fmla="*/ 8125214 h 8228193"/>
              <a:gd name="connsiteX41" fmla="*/ 16517198 w 24198144"/>
              <a:gd name="connsiteY41" fmla="*/ 8188352 h 8228193"/>
              <a:gd name="connsiteX42" fmla="*/ 16263224 w 24198144"/>
              <a:gd name="connsiteY42" fmla="*/ 8190828 h 8228193"/>
              <a:gd name="connsiteX43" fmla="*/ 16261978 w 24198144"/>
              <a:gd name="connsiteY43" fmla="*/ 8126452 h 8228193"/>
              <a:gd name="connsiteX44" fmla="*/ 23942924 w 24198144"/>
              <a:gd name="connsiteY44" fmla="*/ 8125059 h 8228193"/>
              <a:gd name="connsiteX45" fmla="*/ 24198144 w 24198144"/>
              <a:gd name="connsiteY45" fmla="*/ 8125059 h 8228193"/>
              <a:gd name="connsiteX46" fmla="*/ 24198144 w 24198144"/>
              <a:gd name="connsiteY46" fmla="*/ 8189714 h 8228193"/>
              <a:gd name="connsiteX47" fmla="*/ 23942924 w 24198144"/>
              <a:gd name="connsiteY47" fmla="*/ 8189714 h 8228193"/>
              <a:gd name="connsiteX48" fmla="*/ 23436220 w 24198144"/>
              <a:gd name="connsiteY48" fmla="*/ 8125059 h 8228193"/>
              <a:gd name="connsiteX49" fmla="*/ 23690194 w 24198144"/>
              <a:gd name="connsiteY49" fmla="*/ 8125059 h 8228193"/>
              <a:gd name="connsiteX50" fmla="*/ 23690194 w 24198144"/>
              <a:gd name="connsiteY50" fmla="*/ 8189714 h 8228193"/>
              <a:gd name="connsiteX51" fmla="*/ 23436220 w 24198144"/>
              <a:gd name="connsiteY51" fmla="*/ 8189714 h 8228193"/>
              <a:gd name="connsiteX52" fmla="*/ 22928272 w 24198144"/>
              <a:gd name="connsiteY52" fmla="*/ 8125059 h 8228193"/>
              <a:gd name="connsiteX53" fmla="*/ 23182246 w 24198144"/>
              <a:gd name="connsiteY53" fmla="*/ 8125059 h 8228193"/>
              <a:gd name="connsiteX54" fmla="*/ 23182246 w 24198144"/>
              <a:gd name="connsiteY54" fmla="*/ 8189714 h 8228193"/>
              <a:gd name="connsiteX55" fmla="*/ 22928272 w 24198144"/>
              <a:gd name="connsiteY55" fmla="*/ 8189714 h 8228193"/>
              <a:gd name="connsiteX56" fmla="*/ 22420322 w 24198144"/>
              <a:gd name="connsiteY56" fmla="*/ 8125059 h 8228193"/>
              <a:gd name="connsiteX57" fmla="*/ 22675542 w 24198144"/>
              <a:gd name="connsiteY57" fmla="*/ 8125059 h 8228193"/>
              <a:gd name="connsiteX58" fmla="*/ 22675542 w 24198144"/>
              <a:gd name="connsiteY58" fmla="*/ 8189714 h 8228193"/>
              <a:gd name="connsiteX59" fmla="*/ 22420322 w 24198144"/>
              <a:gd name="connsiteY59" fmla="*/ 8189714 h 8228193"/>
              <a:gd name="connsiteX60" fmla="*/ 21913618 w 24198144"/>
              <a:gd name="connsiteY60" fmla="*/ 8125059 h 8228193"/>
              <a:gd name="connsiteX61" fmla="*/ 22167592 w 24198144"/>
              <a:gd name="connsiteY61" fmla="*/ 8125059 h 8228193"/>
              <a:gd name="connsiteX62" fmla="*/ 22167592 w 24198144"/>
              <a:gd name="connsiteY62" fmla="*/ 8189714 h 8228193"/>
              <a:gd name="connsiteX63" fmla="*/ 21913618 w 24198144"/>
              <a:gd name="connsiteY63" fmla="*/ 8189714 h 8228193"/>
              <a:gd name="connsiteX64" fmla="*/ 21405670 w 24198144"/>
              <a:gd name="connsiteY64" fmla="*/ 8125059 h 8228193"/>
              <a:gd name="connsiteX65" fmla="*/ 21659644 w 24198144"/>
              <a:gd name="connsiteY65" fmla="*/ 8125059 h 8228193"/>
              <a:gd name="connsiteX66" fmla="*/ 21659644 w 24198144"/>
              <a:gd name="connsiteY66" fmla="*/ 8189714 h 8228193"/>
              <a:gd name="connsiteX67" fmla="*/ 21405670 w 24198144"/>
              <a:gd name="connsiteY67" fmla="*/ 8189714 h 8228193"/>
              <a:gd name="connsiteX68" fmla="*/ 20897720 w 24198144"/>
              <a:gd name="connsiteY68" fmla="*/ 8125059 h 8228193"/>
              <a:gd name="connsiteX69" fmla="*/ 21151696 w 24198144"/>
              <a:gd name="connsiteY69" fmla="*/ 8125059 h 8228193"/>
              <a:gd name="connsiteX70" fmla="*/ 21151696 w 24198144"/>
              <a:gd name="connsiteY70" fmla="*/ 8189714 h 8228193"/>
              <a:gd name="connsiteX71" fmla="*/ 20897720 w 24198144"/>
              <a:gd name="connsiteY71" fmla="*/ 8189714 h 8228193"/>
              <a:gd name="connsiteX72" fmla="*/ 12331925 w 24198144"/>
              <a:gd name="connsiteY72" fmla="*/ 8125059 h 8228193"/>
              <a:gd name="connsiteX73" fmla="*/ 12331925 w 24198144"/>
              <a:gd name="connsiteY73" fmla="*/ 8188197 h 8228193"/>
              <a:gd name="connsiteX74" fmla="*/ 12079005 w 24198144"/>
              <a:gd name="connsiteY74" fmla="*/ 8189435 h 8228193"/>
              <a:gd name="connsiteX75" fmla="*/ 12079005 w 24198144"/>
              <a:gd name="connsiteY75" fmla="*/ 8126297 h 8228193"/>
              <a:gd name="connsiteX76" fmla="*/ 17023900 w 24198144"/>
              <a:gd name="connsiteY76" fmla="*/ 8121500 h 8228193"/>
              <a:gd name="connsiteX77" fmla="*/ 17025146 w 24198144"/>
              <a:gd name="connsiteY77" fmla="*/ 8184638 h 8228193"/>
              <a:gd name="connsiteX78" fmla="*/ 16771172 w 24198144"/>
              <a:gd name="connsiteY78" fmla="*/ 8185876 h 8228193"/>
              <a:gd name="connsiteX79" fmla="*/ 16769927 w 24198144"/>
              <a:gd name="connsiteY79" fmla="*/ 8122738 h 8228193"/>
              <a:gd name="connsiteX80" fmla="*/ 17531848 w 24198144"/>
              <a:gd name="connsiteY80" fmla="*/ 8117786 h 8228193"/>
              <a:gd name="connsiteX81" fmla="*/ 17531848 w 24198144"/>
              <a:gd name="connsiteY81" fmla="*/ 8180924 h 8228193"/>
              <a:gd name="connsiteX82" fmla="*/ 17277874 w 24198144"/>
              <a:gd name="connsiteY82" fmla="*/ 8182162 h 8228193"/>
              <a:gd name="connsiteX83" fmla="*/ 17277874 w 24198144"/>
              <a:gd name="connsiteY83" fmla="*/ 8119024 h 8228193"/>
              <a:gd name="connsiteX84" fmla="*/ 18039796 w 24198144"/>
              <a:gd name="connsiteY84" fmla="*/ 8114072 h 8228193"/>
              <a:gd name="connsiteX85" fmla="*/ 18039796 w 24198144"/>
              <a:gd name="connsiteY85" fmla="*/ 8177210 h 8228193"/>
              <a:gd name="connsiteX86" fmla="*/ 17785824 w 24198144"/>
              <a:gd name="connsiteY86" fmla="*/ 8178448 h 8228193"/>
              <a:gd name="connsiteX87" fmla="*/ 17785824 w 24198144"/>
              <a:gd name="connsiteY87" fmla="*/ 8115310 h 8228193"/>
              <a:gd name="connsiteX88" fmla="*/ 18728390 w 24198144"/>
              <a:gd name="connsiteY88" fmla="*/ 4048795 h 8228193"/>
              <a:gd name="connsiteX89" fmla="*/ 18983784 w 24198144"/>
              <a:gd name="connsiteY89" fmla="*/ 4048795 h 8228193"/>
              <a:gd name="connsiteX90" fmla="*/ 18983784 w 24198144"/>
              <a:gd name="connsiteY90" fmla="*/ 4113426 h 8228193"/>
              <a:gd name="connsiteX91" fmla="*/ 18728390 w 24198144"/>
              <a:gd name="connsiteY91" fmla="*/ 4113426 h 8228193"/>
              <a:gd name="connsiteX92" fmla="*/ 18221342 w 24198144"/>
              <a:gd name="connsiteY92" fmla="*/ 4048795 h 8228193"/>
              <a:gd name="connsiteX93" fmla="*/ 18475488 w 24198144"/>
              <a:gd name="connsiteY93" fmla="*/ 4048795 h 8228193"/>
              <a:gd name="connsiteX94" fmla="*/ 18475488 w 24198144"/>
              <a:gd name="connsiteY94" fmla="*/ 4113426 h 8228193"/>
              <a:gd name="connsiteX95" fmla="*/ 18221342 w 24198144"/>
              <a:gd name="connsiteY95" fmla="*/ 4113426 h 8228193"/>
              <a:gd name="connsiteX96" fmla="*/ 17713048 w 24198144"/>
              <a:gd name="connsiteY96" fmla="*/ 4048795 h 8228193"/>
              <a:gd name="connsiteX97" fmla="*/ 17967196 w 24198144"/>
              <a:gd name="connsiteY97" fmla="*/ 4048795 h 8228193"/>
              <a:gd name="connsiteX98" fmla="*/ 17967196 w 24198144"/>
              <a:gd name="connsiteY98" fmla="*/ 4113426 h 8228193"/>
              <a:gd name="connsiteX99" fmla="*/ 17713048 w 24198144"/>
              <a:gd name="connsiteY99" fmla="*/ 4113426 h 8228193"/>
              <a:gd name="connsiteX100" fmla="*/ 17204754 w 24198144"/>
              <a:gd name="connsiteY100" fmla="*/ 4048795 h 8228193"/>
              <a:gd name="connsiteX101" fmla="*/ 17458900 w 24198144"/>
              <a:gd name="connsiteY101" fmla="*/ 4048795 h 8228193"/>
              <a:gd name="connsiteX102" fmla="*/ 17458900 w 24198144"/>
              <a:gd name="connsiteY102" fmla="*/ 4113426 h 8228193"/>
              <a:gd name="connsiteX103" fmla="*/ 17204754 w 24198144"/>
              <a:gd name="connsiteY103" fmla="*/ 4113426 h 8228193"/>
              <a:gd name="connsiteX104" fmla="*/ 16697706 w 24198144"/>
              <a:gd name="connsiteY104" fmla="*/ 4048795 h 8228193"/>
              <a:gd name="connsiteX105" fmla="*/ 16951852 w 24198144"/>
              <a:gd name="connsiteY105" fmla="*/ 4048795 h 8228193"/>
              <a:gd name="connsiteX106" fmla="*/ 16951852 w 24198144"/>
              <a:gd name="connsiteY106" fmla="*/ 4113426 h 8228193"/>
              <a:gd name="connsiteX107" fmla="*/ 16697706 w 24198144"/>
              <a:gd name="connsiteY107" fmla="*/ 4113426 h 8228193"/>
              <a:gd name="connsiteX108" fmla="*/ 16189413 w 24198144"/>
              <a:gd name="connsiteY108" fmla="*/ 4048795 h 8228193"/>
              <a:gd name="connsiteX109" fmla="*/ 16443560 w 24198144"/>
              <a:gd name="connsiteY109" fmla="*/ 4048795 h 8228193"/>
              <a:gd name="connsiteX110" fmla="*/ 16443560 w 24198144"/>
              <a:gd name="connsiteY110" fmla="*/ 4113426 h 8228193"/>
              <a:gd name="connsiteX111" fmla="*/ 16189413 w 24198144"/>
              <a:gd name="connsiteY111" fmla="*/ 4113426 h 8228193"/>
              <a:gd name="connsiteX112" fmla="*/ 15681119 w 24198144"/>
              <a:gd name="connsiteY112" fmla="*/ 4048795 h 8228193"/>
              <a:gd name="connsiteX113" fmla="*/ 15935266 w 24198144"/>
              <a:gd name="connsiteY113" fmla="*/ 4048795 h 8228193"/>
              <a:gd name="connsiteX114" fmla="*/ 15935266 w 24198144"/>
              <a:gd name="connsiteY114" fmla="*/ 4113426 h 8228193"/>
              <a:gd name="connsiteX115" fmla="*/ 15681119 w 24198144"/>
              <a:gd name="connsiteY115" fmla="*/ 4113426 h 8228193"/>
              <a:gd name="connsiteX116" fmla="*/ 15174071 w 24198144"/>
              <a:gd name="connsiteY116" fmla="*/ 4048795 h 8228193"/>
              <a:gd name="connsiteX117" fmla="*/ 15426972 w 24198144"/>
              <a:gd name="connsiteY117" fmla="*/ 4048795 h 8228193"/>
              <a:gd name="connsiteX118" fmla="*/ 15426972 w 24198144"/>
              <a:gd name="connsiteY118" fmla="*/ 4113426 h 8228193"/>
              <a:gd name="connsiteX119" fmla="*/ 15174071 w 24198144"/>
              <a:gd name="connsiteY119" fmla="*/ 4113426 h 8228193"/>
              <a:gd name="connsiteX120" fmla="*/ 14665777 w 24198144"/>
              <a:gd name="connsiteY120" fmla="*/ 4048795 h 8228193"/>
              <a:gd name="connsiteX121" fmla="*/ 14918678 w 24198144"/>
              <a:gd name="connsiteY121" fmla="*/ 4048795 h 8228193"/>
              <a:gd name="connsiteX122" fmla="*/ 14918678 w 24198144"/>
              <a:gd name="connsiteY122" fmla="*/ 4113426 h 8228193"/>
              <a:gd name="connsiteX123" fmla="*/ 14665777 w 24198144"/>
              <a:gd name="connsiteY123" fmla="*/ 4113426 h 8228193"/>
              <a:gd name="connsiteX124" fmla="*/ 14157483 w 24198144"/>
              <a:gd name="connsiteY124" fmla="*/ 4048795 h 8228193"/>
              <a:gd name="connsiteX125" fmla="*/ 14411630 w 24198144"/>
              <a:gd name="connsiteY125" fmla="*/ 4048795 h 8228193"/>
              <a:gd name="connsiteX126" fmla="*/ 14411630 w 24198144"/>
              <a:gd name="connsiteY126" fmla="*/ 4113426 h 8228193"/>
              <a:gd name="connsiteX127" fmla="*/ 14157483 w 24198144"/>
              <a:gd name="connsiteY127" fmla="*/ 4113426 h 8228193"/>
              <a:gd name="connsiteX128" fmla="*/ 13649190 w 24198144"/>
              <a:gd name="connsiteY128" fmla="*/ 4048795 h 8228193"/>
              <a:gd name="connsiteX129" fmla="*/ 13903336 w 24198144"/>
              <a:gd name="connsiteY129" fmla="*/ 4048795 h 8228193"/>
              <a:gd name="connsiteX130" fmla="*/ 13903336 w 24198144"/>
              <a:gd name="connsiteY130" fmla="*/ 4113426 h 8228193"/>
              <a:gd name="connsiteX131" fmla="*/ 13649190 w 24198144"/>
              <a:gd name="connsiteY131" fmla="*/ 4113426 h 8228193"/>
              <a:gd name="connsiteX132" fmla="*/ 13142142 w 24198144"/>
              <a:gd name="connsiteY132" fmla="*/ 4048795 h 8228193"/>
              <a:gd name="connsiteX133" fmla="*/ 13395042 w 24198144"/>
              <a:gd name="connsiteY133" fmla="*/ 4048795 h 8228193"/>
              <a:gd name="connsiteX134" fmla="*/ 13395042 w 24198144"/>
              <a:gd name="connsiteY134" fmla="*/ 4113426 h 8228193"/>
              <a:gd name="connsiteX135" fmla="*/ 13142142 w 24198144"/>
              <a:gd name="connsiteY135" fmla="*/ 4113426 h 8228193"/>
              <a:gd name="connsiteX136" fmla="*/ 12633848 w 24198144"/>
              <a:gd name="connsiteY136" fmla="*/ 4048795 h 8228193"/>
              <a:gd name="connsiteX137" fmla="*/ 12887994 w 24198144"/>
              <a:gd name="connsiteY137" fmla="*/ 4048795 h 8228193"/>
              <a:gd name="connsiteX138" fmla="*/ 12887994 w 24198144"/>
              <a:gd name="connsiteY138" fmla="*/ 4113426 h 8228193"/>
              <a:gd name="connsiteX139" fmla="*/ 12633848 w 24198144"/>
              <a:gd name="connsiteY139" fmla="*/ 4113426 h 8228193"/>
              <a:gd name="connsiteX140" fmla="*/ 12126800 w 24198144"/>
              <a:gd name="connsiteY140" fmla="*/ 4048795 h 8228193"/>
              <a:gd name="connsiteX141" fmla="*/ 12379701 w 24198144"/>
              <a:gd name="connsiteY141" fmla="*/ 4048795 h 8228193"/>
              <a:gd name="connsiteX142" fmla="*/ 12379701 w 24198144"/>
              <a:gd name="connsiteY142" fmla="*/ 4113426 h 8228193"/>
              <a:gd name="connsiteX143" fmla="*/ 12126800 w 24198144"/>
              <a:gd name="connsiteY143" fmla="*/ 4113426 h 8228193"/>
              <a:gd name="connsiteX144" fmla="*/ 11618506 w 24198144"/>
              <a:gd name="connsiteY144" fmla="*/ 4048795 h 8228193"/>
              <a:gd name="connsiteX145" fmla="*/ 11872653 w 24198144"/>
              <a:gd name="connsiteY145" fmla="*/ 4048795 h 8228193"/>
              <a:gd name="connsiteX146" fmla="*/ 11872653 w 24198144"/>
              <a:gd name="connsiteY146" fmla="*/ 4113426 h 8228193"/>
              <a:gd name="connsiteX147" fmla="*/ 11618506 w 24198144"/>
              <a:gd name="connsiteY147" fmla="*/ 4113426 h 8228193"/>
              <a:gd name="connsiteX148" fmla="*/ 11111458 w 24198144"/>
              <a:gd name="connsiteY148" fmla="*/ 4048795 h 8228193"/>
              <a:gd name="connsiteX149" fmla="*/ 11365605 w 24198144"/>
              <a:gd name="connsiteY149" fmla="*/ 4048795 h 8228193"/>
              <a:gd name="connsiteX150" fmla="*/ 11365605 w 24198144"/>
              <a:gd name="connsiteY150" fmla="*/ 4113426 h 8228193"/>
              <a:gd name="connsiteX151" fmla="*/ 11111458 w 24198144"/>
              <a:gd name="connsiteY151" fmla="*/ 4113426 h 8228193"/>
              <a:gd name="connsiteX152" fmla="*/ 10603164 w 24198144"/>
              <a:gd name="connsiteY152" fmla="*/ 4048795 h 8228193"/>
              <a:gd name="connsiteX153" fmla="*/ 10857311 w 24198144"/>
              <a:gd name="connsiteY153" fmla="*/ 4048795 h 8228193"/>
              <a:gd name="connsiteX154" fmla="*/ 10857311 w 24198144"/>
              <a:gd name="connsiteY154" fmla="*/ 4113426 h 8228193"/>
              <a:gd name="connsiteX155" fmla="*/ 10603164 w 24198144"/>
              <a:gd name="connsiteY155" fmla="*/ 4113426 h 8228193"/>
              <a:gd name="connsiteX156" fmla="*/ 10094871 w 24198144"/>
              <a:gd name="connsiteY156" fmla="*/ 4048795 h 8228193"/>
              <a:gd name="connsiteX157" fmla="*/ 10349018 w 24198144"/>
              <a:gd name="connsiteY157" fmla="*/ 4048795 h 8228193"/>
              <a:gd name="connsiteX158" fmla="*/ 10349018 w 24198144"/>
              <a:gd name="connsiteY158" fmla="*/ 4113426 h 8228193"/>
              <a:gd name="connsiteX159" fmla="*/ 10094871 w 24198144"/>
              <a:gd name="connsiteY159" fmla="*/ 4113426 h 8228193"/>
              <a:gd name="connsiteX160" fmla="*/ 9586576 w 24198144"/>
              <a:gd name="connsiteY160" fmla="*/ 4048795 h 8228193"/>
              <a:gd name="connsiteX161" fmla="*/ 9841970 w 24198144"/>
              <a:gd name="connsiteY161" fmla="*/ 4048795 h 8228193"/>
              <a:gd name="connsiteX162" fmla="*/ 9841970 w 24198144"/>
              <a:gd name="connsiteY162" fmla="*/ 4113426 h 8228193"/>
              <a:gd name="connsiteX163" fmla="*/ 9586576 w 24198144"/>
              <a:gd name="connsiteY163" fmla="*/ 4113426 h 8228193"/>
              <a:gd name="connsiteX164" fmla="*/ 9079529 w 24198144"/>
              <a:gd name="connsiteY164" fmla="*/ 4048795 h 8228193"/>
              <a:gd name="connsiteX165" fmla="*/ 9333676 w 24198144"/>
              <a:gd name="connsiteY165" fmla="*/ 4048795 h 8228193"/>
              <a:gd name="connsiteX166" fmla="*/ 9333676 w 24198144"/>
              <a:gd name="connsiteY166" fmla="*/ 4113426 h 8228193"/>
              <a:gd name="connsiteX167" fmla="*/ 9079529 w 24198144"/>
              <a:gd name="connsiteY167" fmla="*/ 4113426 h 8228193"/>
              <a:gd name="connsiteX168" fmla="*/ 8571235 w 24198144"/>
              <a:gd name="connsiteY168" fmla="*/ 4048795 h 8228193"/>
              <a:gd name="connsiteX169" fmla="*/ 8825383 w 24198144"/>
              <a:gd name="connsiteY169" fmla="*/ 4048795 h 8228193"/>
              <a:gd name="connsiteX170" fmla="*/ 8825383 w 24198144"/>
              <a:gd name="connsiteY170" fmla="*/ 4113426 h 8228193"/>
              <a:gd name="connsiteX171" fmla="*/ 8571235 w 24198144"/>
              <a:gd name="connsiteY171" fmla="*/ 4113426 h 8228193"/>
              <a:gd name="connsiteX172" fmla="*/ 8062944 w 24198144"/>
              <a:gd name="connsiteY172" fmla="*/ 4048795 h 8228193"/>
              <a:gd name="connsiteX173" fmla="*/ 8317091 w 24198144"/>
              <a:gd name="connsiteY173" fmla="*/ 4048795 h 8228193"/>
              <a:gd name="connsiteX174" fmla="*/ 8317091 w 24198144"/>
              <a:gd name="connsiteY174" fmla="*/ 4113426 h 8228193"/>
              <a:gd name="connsiteX175" fmla="*/ 8062944 w 24198144"/>
              <a:gd name="connsiteY175" fmla="*/ 4113426 h 8228193"/>
              <a:gd name="connsiteX176" fmla="*/ 7555896 w 24198144"/>
              <a:gd name="connsiteY176" fmla="*/ 4048795 h 8228193"/>
              <a:gd name="connsiteX177" fmla="*/ 7810042 w 24198144"/>
              <a:gd name="connsiteY177" fmla="*/ 4048795 h 8228193"/>
              <a:gd name="connsiteX178" fmla="*/ 7810042 w 24198144"/>
              <a:gd name="connsiteY178" fmla="*/ 4113426 h 8228193"/>
              <a:gd name="connsiteX179" fmla="*/ 7555896 w 24198144"/>
              <a:gd name="connsiteY179" fmla="*/ 4113426 h 8228193"/>
              <a:gd name="connsiteX180" fmla="*/ 7047602 w 24198144"/>
              <a:gd name="connsiteY180" fmla="*/ 4048795 h 8228193"/>
              <a:gd name="connsiteX181" fmla="*/ 7301749 w 24198144"/>
              <a:gd name="connsiteY181" fmla="*/ 4048795 h 8228193"/>
              <a:gd name="connsiteX182" fmla="*/ 7301749 w 24198144"/>
              <a:gd name="connsiteY182" fmla="*/ 4113426 h 8228193"/>
              <a:gd name="connsiteX183" fmla="*/ 7047602 w 24198144"/>
              <a:gd name="connsiteY183" fmla="*/ 4113426 h 8228193"/>
              <a:gd name="connsiteX184" fmla="*/ 6539309 w 24198144"/>
              <a:gd name="connsiteY184" fmla="*/ 4048795 h 8228193"/>
              <a:gd name="connsiteX185" fmla="*/ 6793455 w 24198144"/>
              <a:gd name="connsiteY185" fmla="*/ 4048795 h 8228193"/>
              <a:gd name="connsiteX186" fmla="*/ 6793455 w 24198144"/>
              <a:gd name="connsiteY186" fmla="*/ 4113426 h 8228193"/>
              <a:gd name="connsiteX187" fmla="*/ 6539309 w 24198144"/>
              <a:gd name="connsiteY187" fmla="*/ 4113426 h 8228193"/>
              <a:gd name="connsiteX188" fmla="*/ 6032260 w 24198144"/>
              <a:gd name="connsiteY188" fmla="*/ 4048795 h 8228193"/>
              <a:gd name="connsiteX189" fmla="*/ 6285161 w 24198144"/>
              <a:gd name="connsiteY189" fmla="*/ 4048795 h 8228193"/>
              <a:gd name="connsiteX190" fmla="*/ 6285161 w 24198144"/>
              <a:gd name="connsiteY190" fmla="*/ 4113426 h 8228193"/>
              <a:gd name="connsiteX191" fmla="*/ 6032260 w 24198144"/>
              <a:gd name="connsiteY191" fmla="*/ 4113426 h 8228193"/>
              <a:gd name="connsiteX192" fmla="*/ 5523967 w 24198144"/>
              <a:gd name="connsiteY192" fmla="*/ 4048795 h 8228193"/>
              <a:gd name="connsiteX193" fmla="*/ 5776867 w 24198144"/>
              <a:gd name="connsiteY193" fmla="*/ 4048795 h 8228193"/>
              <a:gd name="connsiteX194" fmla="*/ 5776867 w 24198144"/>
              <a:gd name="connsiteY194" fmla="*/ 4113426 h 8228193"/>
              <a:gd name="connsiteX195" fmla="*/ 5523967 w 24198144"/>
              <a:gd name="connsiteY195" fmla="*/ 4113426 h 8228193"/>
              <a:gd name="connsiteX196" fmla="*/ 5015673 w 24198144"/>
              <a:gd name="connsiteY196" fmla="*/ 4048795 h 8228193"/>
              <a:gd name="connsiteX197" fmla="*/ 5179238 w 24198144"/>
              <a:gd name="connsiteY197" fmla="*/ 4048795 h 8228193"/>
              <a:gd name="connsiteX198" fmla="*/ 5269820 w 24198144"/>
              <a:gd name="connsiteY198" fmla="*/ 4048795 h 8228193"/>
              <a:gd name="connsiteX199" fmla="*/ 5269820 w 24198144"/>
              <a:gd name="connsiteY199" fmla="*/ 4113426 h 8228193"/>
              <a:gd name="connsiteX200" fmla="*/ 5135565 w 24198144"/>
              <a:gd name="connsiteY200" fmla="*/ 4113426 h 8228193"/>
              <a:gd name="connsiteX201" fmla="*/ 4997845 w 24198144"/>
              <a:gd name="connsiteY201" fmla="*/ 4120701 h 8228193"/>
              <a:gd name="connsiteX202" fmla="*/ 4473764 w 24198144"/>
              <a:gd name="connsiteY202" fmla="*/ 4264434 h 8228193"/>
              <a:gd name="connsiteX203" fmla="*/ 3876728 w 24198144"/>
              <a:gd name="connsiteY203" fmla="*/ 4704436 h 8228193"/>
              <a:gd name="connsiteX204" fmla="*/ 3476627 w 24198144"/>
              <a:gd name="connsiteY204" fmla="*/ 5361323 h 8228193"/>
              <a:gd name="connsiteX205" fmla="*/ 3337028 w 24198144"/>
              <a:gd name="connsiteY205" fmla="*/ 6137871 h 8228193"/>
              <a:gd name="connsiteX206" fmla="*/ 3476627 w 24198144"/>
              <a:gd name="connsiteY206" fmla="*/ 6914419 h 8228193"/>
              <a:gd name="connsiteX207" fmla="*/ 3876728 w 24198144"/>
              <a:gd name="connsiteY207" fmla="*/ 7571306 h 8228193"/>
              <a:gd name="connsiteX208" fmla="*/ 4473764 w 24198144"/>
              <a:gd name="connsiteY208" fmla="*/ 8011309 h 8228193"/>
              <a:gd name="connsiteX209" fmla="*/ 4997845 w 24198144"/>
              <a:gd name="connsiteY209" fmla="*/ 8155042 h 8228193"/>
              <a:gd name="connsiteX210" fmla="*/ 5103570 w 24198144"/>
              <a:gd name="connsiteY210" fmla="*/ 8160627 h 8228193"/>
              <a:gd name="connsiteX211" fmla="*/ 5103570 w 24198144"/>
              <a:gd name="connsiteY211" fmla="*/ 8158021 h 8228193"/>
              <a:gd name="connsiteX212" fmla="*/ 5357691 w 24198144"/>
              <a:gd name="connsiteY212" fmla="*/ 8158021 h 8228193"/>
              <a:gd name="connsiteX213" fmla="*/ 5357691 w 24198144"/>
              <a:gd name="connsiteY213" fmla="*/ 8222700 h 8228193"/>
              <a:gd name="connsiteX214" fmla="*/ 5179238 w 24198144"/>
              <a:gd name="connsiteY214" fmla="*/ 8222700 h 8228193"/>
              <a:gd name="connsiteX215" fmla="*/ 5179238 w 24198144"/>
              <a:gd name="connsiteY215" fmla="*/ 8228193 h 8228193"/>
              <a:gd name="connsiteX216" fmla="*/ 4451329 w 24198144"/>
              <a:gd name="connsiteY216" fmla="*/ 8068646 h 8228193"/>
              <a:gd name="connsiteX217" fmla="*/ 3835596 w 24198144"/>
              <a:gd name="connsiteY217" fmla="*/ 7616179 h 8228193"/>
              <a:gd name="connsiteX218" fmla="*/ 3424277 w 24198144"/>
              <a:gd name="connsiteY218" fmla="*/ 6938102 h 8228193"/>
              <a:gd name="connsiteX219" fmla="*/ 3279693 w 24198144"/>
              <a:gd name="connsiteY219" fmla="*/ 6137871 h 8228193"/>
              <a:gd name="connsiteX220" fmla="*/ 3424277 w 24198144"/>
              <a:gd name="connsiteY220" fmla="*/ 5337640 h 8228193"/>
              <a:gd name="connsiteX221" fmla="*/ 3835596 w 24198144"/>
              <a:gd name="connsiteY221" fmla="*/ 4659563 h 8228193"/>
              <a:gd name="connsiteX222" fmla="*/ 4451329 w 24198144"/>
              <a:gd name="connsiteY222" fmla="*/ 4207096 h 8228193"/>
              <a:gd name="connsiteX223" fmla="*/ 4992235 w 24198144"/>
              <a:gd name="connsiteY223" fmla="*/ 4058806 h 8228193"/>
              <a:gd name="connsiteX224" fmla="*/ 5015673 w 24198144"/>
              <a:gd name="connsiteY224" fmla="*/ 4057552 h 8228193"/>
              <a:gd name="connsiteX225" fmla="*/ 19244148 w 24198144"/>
              <a:gd name="connsiteY225" fmla="*/ 4 h 8228193"/>
              <a:gd name="connsiteX226" fmla="*/ 19972056 w 24198144"/>
              <a:gd name="connsiteY226" fmla="*/ 155770 h 8228193"/>
              <a:gd name="connsiteX227" fmla="*/ 20587788 w 24198144"/>
              <a:gd name="connsiteY227" fmla="*/ 601884 h 8228193"/>
              <a:gd name="connsiteX228" fmla="*/ 20999108 w 24198144"/>
              <a:gd name="connsiteY228" fmla="*/ 1269810 h 8228193"/>
              <a:gd name="connsiteX229" fmla="*/ 21143692 w 24198144"/>
              <a:gd name="connsiteY229" fmla="*/ 2057363 h 8228193"/>
              <a:gd name="connsiteX230" fmla="*/ 20999108 w 24198144"/>
              <a:gd name="connsiteY230" fmla="*/ 2844916 h 8228193"/>
              <a:gd name="connsiteX231" fmla="*/ 20587788 w 24198144"/>
              <a:gd name="connsiteY231" fmla="*/ 3512842 h 8228193"/>
              <a:gd name="connsiteX232" fmla="*/ 19972056 w 24198144"/>
              <a:gd name="connsiteY232" fmla="*/ 3957710 h 8228193"/>
              <a:gd name="connsiteX233" fmla="*/ 19430448 w 24198144"/>
              <a:gd name="connsiteY233" fmla="*/ 4103858 h 8228193"/>
              <a:gd name="connsiteX234" fmla="*/ 19363756 w 24198144"/>
              <a:gd name="connsiteY234" fmla="*/ 4107301 h 8228193"/>
              <a:gd name="connsiteX235" fmla="*/ 19363756 w 24198144"/>
              <a:gd name="connsiteY235" fmla="*/ 4113426 h 8228193"/>
              <a:gd name="connsiteX236" fmla="*/ 19245126 w 24198144"/>
              <a:gd name="connsiteY236" fmla="*/ 4113426 h 8228193"/>
              <a:gd name="connsiteX237" fmla="*/ 19244148 w 24198144"/>
              <a:gd name="connsiteY237" fmla="*/ 4113476 h 8228193"/>
              <a:gd name="connsiteX238" fmla="*/ 19244148 w 24198144"/>
              <a:gd name="connsiteY238" fmla="*/ 4113426 h 8228193"/>
              <a:gd name="connsiteX239" fmla="*/ 19236684 w 24198144"/>
              <a:gd name="connsiteY239" fmla="*/ 4113426 h 8228193"/>
              <a:gd name="connsiteX240" fmla="*/ 19236684 w 24198144"/>
              <a:gd name="connsiteY240" fmla="*/ 4048795 h 8228193"/>
              <a:gd name="connsiteX241" fmla="*/ 19334386 w 24198144"/>
              <a:gd name="connsiteY241" fmla="*/ 4048795 h 8228193"/>
              <a:gd name="connsiteX242" fmla="*/ 19425014 w 24198144"/>
              <a:gd name="connsiteY242" fmla="*/ 4043907 h 8228193"/>
              <a:gd name="connsiteX243" fmla="*/ 19949622 w 24198144"/>
              <a:gd name="connsiteY243" fmla="*/ 3900388 h 8228193"/>
              <a:gd name="connsiteX244" fmla="*/ 20546656 w 24198144"/>
              <a:gd name="connsiteY244" fmla="*/ 3469227 h 8228193"/>
              <a:gd name="connsiteX245" fmla="*/ 20946758 w 24198144"/>
              <a:gd name="connsiteY245" fmla="*/ 2821240 h 8228193"/>
              <a:gd name="connsiteX246" fmla="*/ 21086358 w 24198144"/>
              <a:gd name="connsiteY246" fmla="*/ 2057363 h 8228193"/>
              <a:gd name="connsiteX247" fmla="*/ 20946758 w 24198144"/>
              <a:gd name="connsiteY247" fmla="*/ 1293486 h 8228193"/>
              <a:gd name="connsiteX248" fmla="*/ 20546656 w 24198144"/>
              <a:gd name="connsiteY248" fmla="*/ 646745 h 8228193"/>
              <a:gd name="connsiteX249" fmla="*/ 19949622 w 24198144"/>
              <a:gd name="connsiteY249" fmla="*/ 213092 h 8228193"/>
              <a:gd name="connsiteX250" fmla="*/ 19244148 w 24198144"/>
              <a:gd name="connsiteY250" fmla="*/ 61064 h 8228193"/>
              <a:gd name="connsiteX251" fmla="*/ 18600290 w 24198144"/>
              <a:gd name="connsiteY251" fmla="*/ 0 h 8228193"/>
              <a:gd name="connsiteX252" fmla="*/ 18852850 w 24198144"/>
              <a:gd name="connsiteY252" fmla="*/ 0 h 8228193"/>
              <a:gd name="connsiteX253" fmla="*/ 18852850 w 24198144"/>
              <a:gd name="connsiteY253" fmla="*/ 64655 h 8228193"/>
              <a:gd name="connsiteX254" fmla="*/ 18600290 w 24198144"/>
              <a:gd name="connsiteY254" fmla="*/ 64655 h 8228193"/>
              <a:gd name="connsiteX255" fmla="*/ 18092680 w 24198144"/>
              <a:gd name="connsiteY255" fmla="*/ 0 h 8228193"/>
              <a:gd name="connsiteX256" fmla="*/ 18345242 w 24198144"/>
              <a:gd name="connsiteY256" fmla="*/ 0 h 8228193"/>
              <a:gd name="connsiteX257" fmla="*/ 18345242 w 24198144"/>
              <a:gd name="connsiteY257" fmla="*/ 64655 h 8228193"/>
              <a:gd name="connsiteX258" fmla="*/ 18092680 w 24198144"/>
              <a:gd name="connsiteY258" fmla="*/ 64655 h 8228193"/>
              <a:gd name="connsiteX259" fmla="*/ 17585072 w 24198144"/>
              <a:gd name="connsiteY259" fmla="*/ 0 h 8228193"/>
              <a:gd name="connsiteX260" fmla="*/ 17838876 w 24198144"/>
              <a:gd name="connsiteY260" fmla="*/ 0 h 8228193"/>
              <a:gd name="connsiteX261" fmla="*/ 17838876 w 24198144"/>
              <a:gd name="connsiteY261" fmla="*/ 64655 h 8228193"/>
              <a:gd name="connsiteX262" fmla="*/ 17585072 w 24198144"/>
              <a:gd name="connsiteY262" fmla="*/ 64655 h 8228193"/>
              <a:gd name="connsiteX263" fmla="*/ 14231493 w 24198144"/>
              <a:gd name="connsiteY263" fmla="*/ 0 h 8228193"/>
              <a:gd name="connsiteX264" fmla="*/ 14485424 w 24198144"/>
              <a:gd name="connsiteY264" fmla="*/ 0 h 8228193"/>
              <a:gd name="connsiteX265" fmla="*/ 14485424 w 24198144"/>
              <a:gd name="connsiteY265" fmla="*/ 64655 h 8228193"/>
              <a:gd name="connsiteX266" fmla="*/ 14231493 w 24198144"/>
              <a:gd name="connsiteY266" fmla="*/ 64655 h 8228193"/>
              <a:gd name="connsiteX267" fmla="*/ 13724874 w 24198144"/>
              <a:gd name="connsiteY267" fmla="*/ 0 h 8228193"/>
              <a:gd name="connsiteX268" fmla="*/ 13977561 w 24198144"/>
              <a:gd name="connsiteY268" fmla="*/ 0 h 8228193"/>
              <a:gd name="connsiteX269" fmla="*/ 13977561 w 24198144"/>
              <a:gd name="connsiteY269" fmla="*/ 64655 h 8228193"/>
              <a:gd name="connsiteX270" fmla="*/ 13724874 w 24198144"/>
              <a:gd name="connsiteY270" fmla="*/ 64655 h 8228193"/>
              <a:gd name="connsiteX271" fmla="*/ 13217011 w 24198144"/>
              <a:gd name="connsiteY271" fmla="*/ 0 h 8228193"/>
              <a:gd name="connsiteX272" fmla="*/ 13469698 w 24198144"/>
              <a:gd name="connsiteY272" fmla="*/ 0 h 8228193"/>
              <a:gd name="connsiteX273" fmla="*/ 13469698 w 24198144"/>
              <a:gd name="connsiteY273" fmla="*/ 64655 h 8228193"/>
              <a:gd name="connsiteX274" fmla="*/ 13217011 w 24198144"/>
              <a:gd name="connsiteY274" fmla="*/ 64655 h 8228193"/>
              <a:gd name="connsiteX275" fmla="*/ 12709148 w 24198144"/>
              <a:gd name="connsiteY275" fmla="*/ 0 h 8228193"/>
              <a:gd name="connsiteX276" fmla="*/ 12963080 w 24198144"/>
              <a:gd name="connsiteY276" fmla="*/ 0 h 8228193"/>
              <a:gd name="connsiteX277" fmla="*/ 12963080 w 24198144"/>
              <a:gd name="connsiteY277" fmla="*/ 64655 h 8228193"/>
              <a:gd name="connsiteX278" fmla="*/ 12709148 w 24198144"/>
              <a:gd name="connsiteY278" fmla="*/ 64655 h 8228193"/>
              <a:gd name="connsiteX279" fmla="*/ 12202529 w 24198144"/>
              <a:gd name="connsiteY279" fmla="*/ 0 h 8228193"/>
              <a:gd name="connsiteX280" fmla="*/ 12455216 w 24198144"/>
              <a:gd name="connsiteY280" fmla="*/ 0 h 8228193"/>
              <a:gd name="connsiteX281" fmla="*/ 12455216 w 24198144"/>
              <a:gd name="connsiteY281" fmla="*/ 64655 h 8228193"/>
              <a:gd name="connsiteX282" fmla="*/ 12202529 w 24198144"/>
              <a:gd name="connsiteY282" fmla="*/ 64655 h 8228193"/>
              <a:gd name="connsiteX283" fmla="*/ 11695912 w 24198144"/>
              <a:gd name="connsiteY283" fmla="*/ 0 h 8228193"/>
              <a:gd name="connsiteX284" fmla="*/ 11948598 w 24198144"/>
              <a:gd name="connsiteY284" fmla="*/ 0 h 8228193"/>
              <a:gd name="connsiteX285" fmla="*/ 11948598 w 24198144"/>
              <a:gd name="connsiteY285" fmla="*/ 64655 h 8228193"/>
              <a:gd name="connsiteX286" fmla="*/ 11695912 w 24198144"/>
              <a:gd name="connsiteY286" fmla="*/ 64655 h 8228193"/>
              <a:gd name="connsiteX287" fmla="*/ 8380405 w 24198144"/>
              <a:gd name="connsiteY287" fmla="*/ 0 h 8228193"/>
              <a:gd name="connsiteX288" fmla="*/ 8634720 w 24198144"/>
              <a:gd name="connsiteY288" fmla="*/ 0 h 8228193"/>
              <a:gd name="connsiteX289" fmla="*/ 8634720 w 24198144"/>
              <a:gd name="connsiteY289" fmla="*/ 64655 h 8228193"/>
              <a:gd name="connsiteX290" fmla="*/ 8380405 w 24198144"/>
              <a:gd name="connsiteY290" fmla="*/ 64655 h 8228193"/>
              <a:gd name="connsiteX291" fmla="*/ 7871770 w 24198144"/>
              <a:gd name="connsiteY291" fmla="*/ 0 h 8228193"/>
              <a:gd name="connsiteX292" fmla="*/ 8127334 w 24198144"/>
              <a:gd name="connsiteY292" fmla="*/ 0 h 8228193"/>
              <a:gd name="connsiteX293" fmla="*/ 8127334 w 24198144"/>
              <a:gd name="connsiteY293" fmla="*/ 64655 h 8228193"/>
              <a:gd name="connsiteX294" fmla="*/ 7871770 w 24198144"/>
              <a:gd name="connsiteY294" fmla="*/ 64655 h 8228193"/>
              <a:gd name="connsiteX295" fmla="*/ 7364381 w 24198144"/>
              <a:gd name="connsiteY295" fmla="*/ 0 h 8228193"/>
              <a:gd name="connsiteX296" fmla="*/ 7618699 w 24198144"/>
              <a:gd name="connsiteY296" fmla="*/ 0 h 8228193"/>
              <a:gd name="connsiteX297" fmla="*/ 7618699 w 24198144"/>
              <a:gd name="connsiteY297" fmla="*/ 64655 h 8228193"/>
              <a:gd name="connsiteX298" fmla="*/ 7364381 w 24198144"/>
              <a:gd name="connsiteY298" fmla="*/ 64655 h 8228193"/>
              <a:gd name="connsiteX299" fmla="*/ 6855744 w 24198144"/>
              <a:gd name="connsiteY299" fmla="*/ 0 h 8228193"/>
              <a:gd name="connsiteX300" fmla="*/ 7110063 w 24198144"/>
              <a:gd name="connsiteY300" fmla="*/ 0 h 8228193"/>
              <a:gd name="connsiteX301" fmla="*/ 7110063 w 24198144"/>
              <a:gd name="connsiteY301" fmla="*/ 64655 h 8228193"/>
              <a:gd name="connsiteX302" fmla="*/ 6855744 w 24198144"/>
              <a:gd name="connsiteY302" fmla="*/ 64655 h 8228193"/>
              <a:gd name="connsiteX303" fmla="*/ 6347110 w 24198144"/>
              <a:gd name="connsiteY303" fmla="*/ 0 h 8228193"/>
              <a:gd name="connsiteX304" fmla="*/ 6602673 w 24198144"/>
              <a:gd name="connsiteY304" fmla="*/ 0 h 8228193"/>
              <a:gd name="connsiteX305" fmla="*/ 6602673 w 24198144"/>
              <a:gd name="connsiteY305" fmla="*/ 64655 h 8228193"/>
              <a:gd name="connsiteX306" fmla="*/ 6347110 w 24198144"/>
              <a:gd name="connsiteY306" fmla="*/ 64655 h 8228193"/>
              <a:gd name="connsiteX307" fmla="*/ 5839721 w 24198144"/>
              <a:gd name="connsiteY307" fmla="*/ 0 h 8228193"/>
              <a:gd name="connsiteX308" fmla="*/ 6094038 w 24198144"/>
              <a:gd name="connsiteY308" fmla="*/ 0 h 8228193"/>
              <a:gd name="connsiteX309" fmla="*/ 6094038 w 24198144"/>
              <a:gd name="connsiteY309" fmla="*/ 64655 h 8228193"/>
              <a:gd name="connsiteX310" fmla="*/ 5839721 w 24198144"/>
              <a:gd name="connsiteY310" fmla="*/ 64655 h 8228193"/>
              <a:gd name="connsiteX311" fmla="*/ 3047710 w 24198144"/>
              <a:gd name="connsiteY311" fmla="*/ 0 h 8228193"/>
              <a:gd name="connsiteX312" fmla="*/ 3289434 w 24198144"/>
              <a:gd name="connsiteY312" fmla="*/ 0 h 8228193"/>
              <a:gd name="connsiteX313" fmla="*/ 3289434 w 24198144"/>
              <a:gd name="connsiteY313" fmla="*/ 64655 h 8228193"/>
              <a:gd name="connsiteX314" fmla="*/ 3047710 w 24198144"/>
              <a:gd name="connsiteY314" fmla="*/ 64655 h 8228193"/>
              <a:gd name="connsiteX315" fmla="*/ 2539343 w 24198144"/>
              <a:gd name="connsiteY315" fmla="*/ 0 h 8228193"/>
              <a:gd name="connsiteX316" fmla="*/ 2794772 w 24198144"/>
              <a:gd name="connsiteY316" fmla="*/ 0 h 8228193"/>
              <a:gd name="connsiteX317" fmla="*/ 2794772 w 24198144"/>
              <a:gd name="connsiteY317" fmla="*/ 64655 h 8228193"/>
              <a:gd name="connsiteX318" fmla="*/ 2539343 w 24198144"/>
              <a:gd name="connsiteY318" fmla="*/ 64655 h 8228193"/>
              <a:gd name="connsiteX319" fmla="*/ 2032222 w 24198144"/>
              <a:gd name="connsiteY319" fmla="*/ 0 h 8228193"/>
              <a:gd name="connsiteX320" fmla="*/ 2286406 w 24198144"/>
              <a:gd name="connsiteY320" fmla="*/ 0 h 8228193"/>
              <a:gd name="connsiteX321" fmla="*/ 2286406 w 24198144"/>
              <a:gd name="connsiteY321" fmla="*/ 64655 h 8228193"/>
              <a:gd name="connsiteX322" fmla="*/ 2032222 w 24198144"/>
              <a:gd name="connsiteY322" fmla="*/ 64655 h 8228193"/>
              <a:gd name="connsiteX323" fmla="*/ 1523855 w 24198144"/>
              <a:gd name="connsiteY323" fmla="*/ 0 h 8228193"/>
              <a:gd name="connsiteX324" fmla="*/ 1778038 w 24198144"/>
              <a:gd name="connsiteY324" fmla="*/ 0 h 8228193"/>
              <a:gd name="connsiteX325" fmla="*/ 1778038 w 24198144"/>
              <a:gd name="connsiteY325" fmla="*/ 64655 h 8228193"/>
              <a:gd name="connsiteX326" fmla="*/ 1523855 w 24198144"/>
              <a:gd name="connsiteY326" fmla="*/ 64655 h 8228193"/>
              <a:gd name="connsiteX327" fmla="*/ 1015488 w 24198144"/>
              <a:gd name="connsiteY327" fmla="*/ 0 h 8228193"/>
              <a:gd name="connsiteX328" fmla="*/ 1269672 w 24198144"/>
              <a:gd name="connsiteY328" fmla="*/ 0 h 8228193"/>
              <a:gd name="connsiteX329" fmla="*/ 1269672 w 24198144"/>
              <a:gd name="connsiteY329" fmla="*/ 64655 h 8228193"/>
              <a:gd name="connsiteX330" fmla="*/ 1015488 w 24198144"/>
              <a:gd name="connsiteY330" fmla="*/ 64655 h 8228193"/>
              <a:gd name="connsiteX331" fmla="*/ 508368 w 24198144"/>
              <a:gd name="connsiteY331" fmla="*/ 0 h 8228193"/>
              <a:gd name="connsiteX332" fmla="*/ 762551 w 24198144"/>
              <a:gd name="connsiteY332" fmla="*/ 0 h 8228193"/>
              <a:gd name="connsiteX333" fmla="*/ 762551 w 24198144"/>
              <a:gd name="connsiteY333" fmla="*/ 64655 h 8228193"/>
              <a:gd name="connsiteX334" fmla="*/ 508368 w 24198144"/>
              <a:gd name="connsiteY334" fmla="*/ 64655 h 8228193"/>
              <a:gd name="connsiteX335" fmla="*/ 0 w 24198144"/>
              <a:gd name="connsiteY335" fmla="*/ 0 h 8228193"/>
              <a:gd name="connsiteX336" fmla="*/ 254184 w 24198144"/>
              <a:gd name="connsiteY336" fmla="*/ 0 h 8228193"/>
              <a:gd name="connsiteX337" fmla="*/ 254184 w 24198144"/>
              <a:gd name="connsiteY337" fmla="*/ 64655 h 8228193"/>
              <a:gd name="connsiteX338" fmla="*/ 0 w 24198144"/>
              <a:gd name="connsiteY338" fmla="*/ 64655 h 82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24198144" h="8228193">
                <a:moveTo>
                  <a:pt x="5611814" y="8158021"/>
                </a:moveTo>
                <a:lnTo>
                  <a:pt x="5865935" y="8158021"/>
                </a:lnTo>
                <a:lnTo>
                  <a:pt x="5865935" y="8222700"/>
                </a:lnTo>
                <a:lnTo>
                  <a:pt x="5611814" y="8222700"/>
                </a:lnTo>
                <a:close/>
                <a:moveTo>
                  <a:pt x="9285671" y="8147343"/>
                </a:moveTo>
                <a:lnTo>
                  <a:pt x="9285671" y="8210481"/>
                </a:lnTo>
                <a:lnTo>
                  <a:pt x="9031504" y="8211719"/>
                </a:lnTo>
                <a:lnTo>
                  <a:pt x="9031504" y="8149819"/>
                </a:lnTo>
                <a:close/>
                <a:moveTo>
                  <a:pt x="9792756" y="8143629"/>
                </a:moveTo>
                <a:lnTo>
                  <a:pt x="9794002" y="8206767"/>
                </a:lnTo>
                <a:lnTo>
                  <a:pt x="9539836" y="8209243"/>
                </a:lnTo>
                <a:lnTo>
                  <a:pt x="9538590" y="8146105"/>
                </a:lnTo>
                <a:close/>
                <a:moveTo>
                  <a:pt x="10301089" y="8139915"/>
                </a:moveTo>
                <a:lnTo>
                  <a:pt x="10302334" y="8203053"/>
                </a:lnTo>
                <a:lnTo>
                  <a:pt x="10046922" y="8204291"/>
                </a:lnTo>
                <a:lnTo>
                  <a:pt x="10046922" y="8141153"/>
                </a:lnTo>
                <a:close/>
                <a:moveTo>
                  <a:pt x="14993353" y="8136356"/>
                </a:moveTo>
                <a:lnTo>
                  <a:pt x="14993353" y="8199494"/>
                </a:lnTo>
                <a:lnTo>
                  <a:pt x="14740624" y="8200732"/>
                </a:lnTo>
                <a:lnTo>
                  <a:pt x="14739379" y="8137594"/>
                </a:lnTo>
                <a:close/>
                <a:moveTo>
                  <a:pt x="10809420" y="8136201"/>
                </a:moveTo>
                <a:lnTo>
                  <a:pt x="10809420" y="8199339"/>
                </a:lnTo>
                <a:lnTo>
                  <a:pt x="10555254" y="8200577"/>
                </a:lnTo>
                <a:lnTo>
                  <a:pt x="10555254" y="8138677"/>
                </a:lnTo>
                <a:close/>
                <a:moveTo>
                  <a:pt x="15501301" y="8132642"/>
                </a:moveTo>
                <a:lnTo>
                  <a:pt x="15501301" y="8195780"/>
                </a:lnTo>
                <a:lnTo>
                  <a:pt x="15248572" y="8197018"/>
                </a:lnTo>
                <a:lnTo>
                  <a:pt x="15247327" y="8133880"/>
                </a:lnTo>
                <a:close/>
                <a:moveTo>
                  <a:pt x="11316507" y="8132487"/>
                </a:moveTo>
                <a:lnTo>
                  <a:pt x="11317754" y="8195625"/>
                </a:lnTo>
                <a:lnTo>
                  <a:pt x="11063587" y="8196863"/>
                </a:lnTo>
                <a:lnTo>
                  <a:pt x="11063587" y="8133725"/>
                </a:lnTo>
                <a:close/>
                <a:moveTo>
                  <a:pt x="16009249" y="8128928"/>
                </a:moveTo>
                <a:lnTo>
                  <a:pt x="16009249" y="8192066"/>
                </a:lnTo>
                <a:lnTo>
                  <a:pt x="15755275" y="8193304"/>
                </a:lnTo>
                <a:lnTo>
                  <a:pt x="15755275" y="8130166"/>
                </a:lnTo>
                <a:close/>
                <a:moveTo>
                  <a:pt x="11824839" y="8128773"/>
                </a:moveTo>
                <a:lnTo>
                  <a:pt x="11826085" y="8191911"/>
                </a:lnTo>
                <a:lnTo>
                  <a:pt x="11570673" y="8193149"/>
                </a:lnTo>
                <a:lnTo>
                  <a:pt x="11570673" y="8131249"/>
                </a:lnTo>
                <a:close/>
                <a:moveTo>
                  <a:pt x="16517198" y="8125214"/>
                </a:moveTo>
                <a:lnTo>
                  <a:pt x="16517198" y="8188352"/>
                </a:lnTo>
                <a:lnTo>
                  <a:pt x="16263224" y="8190828"/>
                </a:lnTo>
                <a:lnTo>
                  <a:pt x="16261978" y="8126452"/>
                </a:lnTo>
                <a:close/>
                <a:moveTo>
                  <a:pt x="23942924" y="8125059"/>
                </a:moveTo>
                <a:lnTo>
                  <a:pt x="24198144" y="8125059"/>
                </a:lnTo>
                <a:lnTo>
                  <a:pt x="24198144" y="8189714"/>
                </a:lnTo>
                <a:lnTo>
                  <a:pt x="23942924" y="8189714"/>
                </a:lnTo>
                <a:close/>
                <a:moveTo>
                  <a:pt x="23436220" y="8125059"/>
                </a:moveTo>
                <a:lnTo>
                  <a:pt x="23690194" y="8125059"/>
                </a:lnTo>
                <a:lnTo>
                  <a:pt x="23690194" y="8189714"/>
                </a:lnTo>
                <a:lnTo>
                  <a:pt x="23436220" y="8189714"/>
                </a:lnTo>
                <a:close/>
                <a:moveTo>
                  <a:pt x="22928272" y="8125059"/>
                </a:moveTo>
                <a:lnTo>
                  <a:pt x="23182246" y="8125059"/>
                </a:lnTo>
                <a:lnTo>
                  <a:pt x="23182246" y="8189714"/>
                </a:lnTo>
                <a:lnTo>
                  <a:pt x="22928272" y="8189714"/>
                </a:lnTo>
                <a:close/>
                <a:moveTo>
                  <a:pt x="22420322" y="8125059"/>
                </a:moveTo>
                <a:lnTo>
                  <a:pt x="22675542" y="8125059"/>
                </a:lnTo>
                <a:lnTo>
                  <a:pt x="22675542" y="8189714"/>
                </a:lnTo>
                <a:lnTo>
                  <a:pt x="22420322" y="8189714"/>
                </a:lnTo>
                <a:close/>
                <a:moveTo>
                  <a:pt x="21913618" y="8125059"/>
                </a:moveTo>
                <a:lnTo>
                  <a:pt x="22167592" y="8125059"/>
                </a:lnTo>
                <a:lnTo>
                  <a:pt x="22167592" y="8189714"/>
                </a:lnTo>
                <a:lnTo>
                  <a:pt x="21913618" y="8189714"/>
                </a:lnTo>
                <a:close/>
                <a:moveTo>
                  <a:pt x="21405670" y="8125059"/>
                </a:moveTo>
                <a:lnTo>
                  <a:pt x="21659644" y="8125059"/>
                </a:lnTo>
                <a:lnTo>
                  <a:pt x="21659644" y="8189714"/>
                </a:lnTo>
                <a:lnTo>
                  <a:pt x="21405670" y="8189714"/>
                </a:lnTo>
                <a:close/>
                <a:moveTo>
                  <a:pt x="20897720" y="8125059"/>
                </a:moveTo>
                <a:lnTo>
                  <a:pt x="21151696" y="8125059"/>
                </a:lnTo>
                <a:lnTo>
                  <a:pt x="21151696" y="8189714"/>
                </a:lnTo>
                <a:lnTo>
                  <a:pt x="20897720" y="8189714"/>
                </a:lnTo>
                <a:close/>
                <a:moveTo>
                  <a:pt x="12331925" y="8125059"/>
                </a:moveTo>
                <a:lnTo>
                  <a:pt x="12331925" y="8188197"/>
                </a:lnTo>
                <a:lnTo>
                  <a:pt x="12079005" y="8189435"/>
                </a:lnTo>
                <a:lnTo>
                  <a:pt x="12079005" y="8126297"/>
                </a:lnTo>
                <a:close/>
                <a:moveTo>
                  <a:pt x="17023900" y="8121500"/>
                </a:moveTo>
                <a:lnTo>
                  <a:pt x="17025146" y="8184638"/>
                </a:lnTo>
                <a:lnTo>
                  <a:pt x="16771172" y="8185876"/>
                </a:lnTo>
                <a:lnTo>
                  <a:pt x="16769927" y="8122738"/>
                </a:lnTo>
                <a:close/>
                <a:moveTo>
                  <a:pt x="17531848" y="8117786"/>
                </a:moveTo>
                <a:lnTo>
                  <a:pt x="17531848" y="8180924"/>
                </a:lnTo>
                <a:lnTo>
                  <a:pt x="17277874" y="8182162"/>
                </a:lnTo>
                <a:lnTo>
                  <a:pt x="17277874" y="8119024"/>
                </a:lnTo>
                <a:close/>
                <a:moveTo>
                  <a:pt x="18039796" y="8114072"/>
                </a:moveTo>
                <a:lnTo>
                  <a:pt x="18039796" y="8177210"/>
                </a:lnTo>
                <a:lnTo>
                  <a:pt x="17785824" y="8178448"/>
                </a:lnTo>
                <a:lnTo>
                  <a:pt x="17785824" y="8115310"/>
                </a:lnTo>
                <a:close/>
                <a:moveTo>
                  <a:pt x="18728390" y="4048795"/>
                </a:moveTo>
                <a:lnTo>
                  <a:pt x="18983784" y="4048795"/>
                </a:lnTo>
                <a:lnTo>
                  <a:pt x="18983784" y="4113426"/>
                </a:lnTo>
                <a:lnTo>
                  <a:pt x="18728390" y="4113426"/>
                </a:lnTo>
                <a:close/>
                <a:moveTo>
                  <a:pt x="18221342" y="4048795"/>
                </a:moveTo>
                <a:lnTo>
                  <a:pt x="18475488" y="4048795"/>
                </a:lnTo>
                <a:lnTo>
                  <a:pt x="18475488" y="4113426"/>
                </a:lnTo>
                <a:lnTo>
                  <a:pt x="18221342" y="4113426"/>
                </a:lnTo>
                <a:close/>
                <a:moveTo>
                  <a:pt x="17713048" y="4048795"/>
                </a:moveTo>
                <a:lnTo>
                  <a:pt x="17967196" y="4048795"/>
                </a:lnTo>
                <a:lnTo>
                  <a:pt x="17967196" y="4113426"/>
                </a:lnTo>
                <a:lnTo>
                  <a:pt x="17713048" y="4113426"/>
                </a:lnTo>
                <a:close/>
                <a:moveTo>
                  <a:pt x="17204754" y="4048795"/>
                </a:moveTo>
                <a:lnTo>
                  <a:pt x="17458900" y="4048795"/>
                </a:lnTo>
                <a:lnTo>
                  <a:pt x="17458900" y="4113426"/>
                </a:lnTo>
                <a:lnTo>
                  <a:pt x="17204754" y="4113426"/>
                </a:lnTo>
                <a:close/>
                <a:moveTo>
                  <a:pt x="16697706" y="4048795"/>
                </a:moveTo>
                <a:lnTo>
                  <a:pt x="16951852" y="4048795"/>
                </a:lnTo>
                <a:lnTo>
                  <a:pt x="16951852" y="4113426"/>
                </a:lnTo>
                <a:lnTo>
                  <a:pt x="16697706" y="4113426"/>
                </a:lnTo>
                <a:close/>
                <a:moveTo>
                  <a:pt x="16189413" y="4048795"/>
                </a:moveTo>
                <a:lnTo>
                  <a:pt x="16443560" y="4048795"/>
                </a:lnTo>
                <a:lnTo>
                  <a:pt x="16443560" y="4113426"/>
                </a:lnTo>
                <a:lnTo>
                  <a:pt x="16189413" y="4113426"/>
                </a:lnTo>
                <a:close/>
                <a:moveTo>
                  <a:pt x="15681119" y="4048795"/>
                </a:moveTo>
                <a:lnTo>
                  <a:pt x="15935266" y="4048795"/>
                </a:lnTo>
                <a:lnTo>
                  <a:pt x="15935266" y="4113426"/>
                </a:lnTo>
                <a:lnTo>
                  <a:pt x="15681119" y="4113426"/>
                </a:lnTo>
                <a:close/>
                <a:moveTo>
                  <a:pt x="15174071" y="4048795"/>
                </a:moveTo>
                <a:lnTo>
                  <a:pt x="15426972" y="4048795"/>
                </a:lnTo>
                <a:lnTo>
                  <a:pt x="15426972" y="4113426"/>
                </a:lnTo>
                <a:lnTo>
                  <a:pt x="15174071" y="4113426"/>
                </a:lnTo>
                <a:close/>
                <a:moveTo>
                  <a:pt x="14665777" y="4048795"/>
                </a:moveTo>
                <a:lnTo>
                  <a:pt x="14918678" y="4048795"/>
                </a:lnTo>
                <a:lnTo>
                  <a:pt x="14918678" y="4113426"/>
                </a:lnTo>
                <a:lnTo>
                  <a:pt x="14665777" y="4113426"/>
                </a:lnTo>
                <a:close/>
                <a:moveTo>
                  <a:pt x="14157483" y="4048795"/>
                </a:moveTo>
                <a:lnTo>
                  <a:pt x="14411630" y="4048795"/>
                </a:lnTo>
                <a:lnTo>
                  <a:pt x="14411630" y="4113426"/>
                </a:lnTo>
                <a:lnTo>
                  <a:pt x="14157483" y="4113426"/>
                </a:lnTo>
                <a:close/>
                <a:moveTo>
                  <a:pt x="13649190" y="4048795"/>
                </a:moveTo>
                <a:lnTo>
                  <a:pt x="13903336" y="4048795"/>
                </a:lnTo>
                <a:lnTo>
                  <a:pt x="13903336" y="4113426"/>
                </a:lnTo>
                <a:lnTo>
                  <a:pt x="13649190" y="4113426"/>
                </a:lnTo>
                <a:close/>
                <a:moveTo>
                  <a:pt x="13142142" y="4048795"/>
                </a:moveTo>
                <a:lnTo>
                  <a:pt x="13395042" y="4048795"/>
                </a:lnTo>
                <a:lnTo>
                  <a:pt x="13395042" y="4113426"/>
                </a:lnTo>
                <a:lnTo>
                  <a:pt x="13142142" y="4113426"/>
                </a:lnTo>
                <a:close/>
                <a:moveTo>
                  <a:pt x="12633848" y="4048795"/>
                </a:moveTo>
                <a:lnTo>
                  <a:pt x="12887994" y="4048795"/>
                </a:lnTo>
                <a:lnTo>
                  <a:pt x="12887994" y="4113426"/>
                </a:lnTo>
                <a:lnTo>
                  <a:pt x="12633848" y="4113426"/>
                </a:lnTo>
                <a:close/>
                <a:moveTo>
                  <a:pt x="12126800" y="4048795"/>
                </a:moveTo>
                <a:lnTo>
                  <a:pt x="12379701" y="4048795"/>
                </a:lnTo>
                <a:lnTo>
                  <a:pt x="12379701" y="4113426"/>
                </a:lnTo>
                <a:lnTo>
                  <a:pt x="12126800" y="4113426"/>
                </a:lnTo>
                <a:close/>
                <a:moveTo>
                  <a:pt x="11618506" y="4048795"/>
                </a:moveTo>
                <a:lnTo>
                  <a:pt x="11872653" y="4048795"/>
                </a:lnTo>
                <a:lnTo>
                  <a:pt x="11872653" y="4113426"/>
                </a:lnTo>
                <a:lnTo>
                  <a:pt x="11618506" y="4113426"/>
                </a:lnTo>
                <a:close/>
                <a:moveTo>
                  <a:pt x="11111458" y="4048795"/>
                </a:moveTo>
                <a:lnTo>
                  <a:pt x="11365605" y="4048795"/>
                </a:lnTo>
                <a:lnTo>
                  <a:pt x="11365605" y="4113426"/>
                </a:lnTo>
                <a:lnTo>
                  <a:pt x="11111458" y="4113426"/>
                </a:lnTo>
                <a:close/>
                <a:moveTo>
                  <a:pt x="10603164" y="4048795"/>
                </a:moveTo>
                <a:lnTo>
                  <a:pt x="10857311" y="4048795"/>
                </a:lnTo>
                <a:lnTo>
                  <a:pt x="10857311" y="4113426"/>
                </a:lnTo>
                <a:lnTo>
                  <a:pt x="10603164" y="4113426"/>
                </a:lnTo>
                <a:close/>
                <a:moveTo>
                  <a:pt x="10094871" y="4048795"/>
                </a:moveTo>
                <a:lnTo>
                  <a:pt x="10349018" y="4048795"/>
                </a:lnTo>
                <a:lnTo>
                  <a:pt x="10349018" y="4113426"/>
                </a:lnTo>
                <a:lnTo>
                  <a:pt x="10094871" y="4113426"/>
                </a:lnTo>
                <a:close/>
                <a:moveTo>
                  <a:pt x="9586576" y="4048795"/>
                </a:moveTo>
                <a:lnTo>
                  <a:pt x="9841970" y="4048795"/>
                </a:lnTo>
                <a:lnTo>
                  <a:pt x="9841970" y="4113426"/>
                </a:lnTo>
                <a:lnTo>
                  <a:pt x="9586576" y="4113426"/>
                </a:lnTo>
                <a:close/>
                <a:moveTo>
                  <a:pt x="9079529" y="4048795"/>
                </a:moveTo>
                <a:lnTo>
                  <a:pt x="9333676" y="4048795"/>
                </a:lnTo>
                <a:lnTo>
                  <a:pt x="9333676" y="4113426"/>
                </a:lnTo>
                <a:lnTo>
                  <a:pt x="9079529" y="4113426"/>
                </a:lnTo>
                <a:close/>
                <a:moveTo>
                  <a:pt x="8571235" y="4048795"/>
                </a:moveTo>
                <a:lnTo>
                  <a:pt x="8825383" y="4048795"/>
                </a:lnTo>
                <a:lnTo>
                  <a:pt x="8825383" y="4113426"/>
                </a:lnTo>
                <a:lnTo>
                  <a:pt x="8571235" y="4113426"/>
                </a:lnTo>
                <a:close/>
                <a:moveTo>
                  <a:pt x="8062944" y="4048795"/>
                </a:moveTo>
                <a:lnTo>
                  <a:pt x="8317091" y="4048795"/>
                </a:lnTo>
                <a:lnTo>
                  <a:pt x="8317091" y="4113426"/>
                </a:lnTo>
                <a:lnTo>
                  <a:pt x="8062944" y="4113426"/>
                </a:lnTo>
                <a:close/>
                <a:moveTo>
                  <a:pt x="7555896" y="4048795"/>
                </a:moveTo>
                <a:lnTo>
                  <a:pt x="7810042" y="4048795"/>
                </a:lnTo>
                <a:lnTo>
                  <a:pt x="7810042" y="4113426"/>
                </a:lnTo>
                <a:lnTo>
                  <a:pt x="7555896" y="4113426"/>
                </a:lnTo>
                <a:close/>
                <a:moveTo>
                  <a:pt x="7047602" y="4048795"/>
                </a:moveTo>
                <a:lnTo>
                  <a:pt x="7301749" y="4048795"/>
                </a:lnTo>
                <a:lnTo>
                  <a:pt x="7301749" y="4113426"/>
                </a:lnTo>
                <a:lnTo>
                  <a:pt x="7047602" y="4113426"/>
                </a:lnTo>
                <a:close/>
                <a:moveTo>
                  <a:pt x="6539309" y="4048795"/>
                </a:moveTo>
                <a:lnTo>
                  <a:pt x="6793455" y="4048795"/>
                </a:lnTo>
                <a:lnTo>
                  <a:pt x="6793455" y="4113426"/>
                </a:lnTo>
                <a:lnTo>
                  <a:pt x="6539309" y="4113426"/>
                </a:lnTo>
                <a:close/>
                <a:moveTo>
                  <a:pt x="6032260" y="4048795"/>
                </a:moveTo>
                <a:lnTo>
                  <a:pt x="6285161" y="4048795"/>
                </a:lnTo>
                <a:lnTo>
                  <a:pt x="6285161" y="4113426"/>
                </a:lnTo>
                <a:lnTo>
                  <a:pt x="6032260" y="4113426"/>
                </a:lnTo>
                <a:close/>
                <a:moveTo>
                  <a:pt x="5523967" y="4048795"/>
                </a:moveTo>
                <a:lnTo>
                  <a:pt x="5776867" y="4048795"/>
                </a:lnTo>
                <a:lnTo>
                  <a:pt x="5776867" y="4113426"/>
                </a:lnTo>
                <a:lnTo>
                  <a:pt x="5523967" y="4113426"/>
                </a:lnTo>
                <a:close/>
                <a:moveTo>
                  <a:pt x="5015673" y="4048795"/>
                </a:moveTo>
                <a:lnTo>
                  <a:pt x="5179238" y="4048795"/>
                </a:lnTo>
                <a:lnTo>
                  <a:pt x="5269820" y="4048795"/>
                </a:lnTo>
                <a:lnTo>
                  <a:pt x="5269820" y="4113426"/>
                </a:lnTo>
                <a:lnTo>
                  <a:pt x="5135565" y="4113426"/>
                </a:lnTo>
                <a:lnTo>
                  <a:pt x="4997845" y="4120701"/>
                </a:lnTo>
                <a:cubicBezTo>
                  <a:pt x="4817543" y="4139865"/>
                  <a:pt x="4641097" y="4187776"/>
                  <a:pt x="4473764" y="4264434"/>
                </a:cubicBezTo>
                <a:cubicBezTo>
                  <a:pt x="4250656" y="4366644"/>
                  <a:pt x="4047488" y="4516220"/>
                  <a:pt x="3876728" y="4704436"/>
                </a:cubicBezTo>
                <a:cubicBezTo>
                  <a:pt x="3704722" y="4892652"/>
                  <a:pt x="3568862" y="5115770"/>
                  <a:pt x="3476627" y="5361323"/>
                </a:cubicBezTo>
                <a:cubicBezTo>
                  <a:pt x="3383145" y="5608123"/>
                  <a:pt x="3337028" y="5872374"/>
                  <a:pt x="3337028" y="6137871"/>
                </a:cubicBezTo>
                <a:cubicBezTo>
                  <a:pt x="3337028" y="6403368"/>
                  <a:pt x="3383145" y="6667619"/>
                  <a:pt x="3476627" y="6914419"/>
                </a:cubicBezTo>
                <a:cubicBezTo>
                  <a:pt x="3568862" y="7159973"/>
                  <a:pt x="3704722" y="7383090"/>
                  <a:pt x="3876728" y="7571306"/>
                </a:cubicBezTo>
                <a:cubicBezTo>
                  <a:pt x="4047488" y="7759523"/>
                  <a:pt x="4250656" y="7909099"/>
                  <a:pt x="4473764" y="8011309"/>
                </a:cubicBezTo>
                <a:cubicBezTo>
                  <a:pt x="4641097" y="8087966"/>
                  <a:pt x="4817543" y="8135877"/>
                  <a:pt x="4997845" y="8155042"/>
                </a:cubicBezTo>
                <a:lnTo>
                  <a:pt x="5103570" y="8160627"/>
                </a:lnTo>
                <a:lnTo>
                  <a:pt x="5103570" y="8158021"/>
                </a:lnTo>
                <a:lnTo>
                  <a:pt x="5357691" y="8158021"/>
                </a:lnTo>
                <a:lnTo>
                  <a:pt x="5357691" y="8222700"/>
                </a:lnTo>
                <a:lnTo>
                  <a:pt x="5179238" y="8222700"/>
                </a:lnTo>
                <a:lnTo>
                  <a:pt x="5179238" y="8228193"/>
                </a:lnTo>
                <a:cubicBezTo>
                  <a:pt x="4928708" y="8228193"/>
                  <a:pt x="4681917" y="8173349"/>
                  <a:pt x="4451329" y="8068646"/>
                </a:cubicBezTo>
                <a:cubicBezTo>
                  <a:pt x="4221987" y="7963943"/>
                  <a:pt x="4011342" y="7809381"/>
                  <a:pt x="3835596" y="7616179"/>
                </a:cubicBezTo>
                <a:cubicBezTo>
                  <a:pt x="3658605" y="7421731"/>
                  <a:pt x="3519005" y="7191134"/>
                  <a:pt x="3424277" y="6938102"/>
                </a:cubicBezTo>
                <a:cubicBezTo>
                  <a:pt x="3328303" y="6683823"/>
                  <a:pt x="3279693" y="6412093"/>
                  <a:pt x="3279693" y="6137871"/>
                </a:cubicBezTo>
                <a:cubicBezTo>
                  <a:pt x="3279693" y="5863649"/>
                  <a:pt x="3328303" y="5591919"/>
                  <a:pt x="3424277" y="5337640"/>
                </a:cubicBezTo>
                <a:cubicBezTo>
                  <a:pt x="3519005" y="5084608"/>
                  <a:pt x="3658605" y="4854012"/>
                  <a:pt x="3835596" y="4659563"/>
                </a:cubicBezTo>
                <a:cubicBezTo>
                  <a:pt x="4011342" y="4466361"/>
                  <a:pt x="4221987" y="4311799"/>
                  <a:pt x="4451329" y="4207096"/>
                </a:cubicBezTo>
                <a:cubicBezTo>
                  <a:pt x="4624269" y="4128569"/>
                  <a:pt x="4806325" y="4078788"/>
                  <a:pt x="4992235" y="4058806"/>
                </a:cubicBezTo>
                <a:lnTo>
                  <a:pt x="5015673" y="4057552"/>
                </a:lnTo>
                <a:close/>
                <a:moveTo>
                  <a:pt x="19244148" y="4"/>
                </a:moveTo>
                <a:cubicBezTo>
                  <a:pt x="19493432" y="4"/>
                  <a:pt x="19740222" y="53587"/>
                  <a:pt x="19972056" y="155770"/>
                </a:cubicBezTo>
                <a:cubicBezTo>
                  <a:pt x="20201398" y="260445"/>
                  <a:pt x="20410796" y="411227"/>
                  <a:pt x="20587788" y="601884"/>
                </a:cubicBezTo>
                <a:cubicBezTo>
                  <a:pt x="20763534" y="793788"/>
                  <a:pt x="20903134" y="1020584"/>
                  <a:pt x="20999108" y="1269810"/>
                </a:cubicBezTo>
                <a:cubicBezTo>
                  <a:pt x="21093836" y="1520281"/>
                  <a:pt x="21143692" y="1786953"/>
                  <a:pt x="21143692" y="2057363"/>
                </a:cubicBezTo>
                <a:cubicBezTo>
                  <a:pt x="21143692" y="2327773"/>
                  <a:pt x="21093836" y="2594444"/>
                  <a:pt x="20999108" y="2844916"/>
                </a:cubicBezTo>
                <a:cubicBezTo>
                  <a:pt x="20903134" y="3094142"/>
                  <a:pt x="20763534" y="3320938"/>
                  <a:pt x="20587788" y="3512842"/>
                </a:cubicBezTo>
                <a:cubicBezTo>
                  <a:pt x="20410796" y="3703499"/>
                  <a:pt x="20201398" y="3854281"/>
                  <a:pt x="19972056" y="3957710"/>
                </a:cubicBezTo>
                <a:cubicBezTo>
                  <a:pt x="19798180" y="4036216"/>
                  <a:pt x="19615892" y="4084582"/>
                  <a:pt x="19430448" y="4103858"/>
                </a:cubicBezTo>
                <a:lnTo>
                  <a:pt x="19363756" y="4107301"/>
                </a:lnTo>
                <a:lnTo>
                  <a:pt x="19363756" y="4113426"/>
                </a:lnTo>
                <a:lnTo>
                  <a:pt x="19245126" y="4113426"/>
                </a:lnTo>
                <a:lnTo>
                  <a:pt x="19244148" y="4113476"/>
                </a:lnTo>
                <a:lnTo>
                  <a:pt x="19244148" y="4113426"/>
                </a:lnTo>
                <a:lnTo>
                  <a:pt x="19236684" y="4113426"/>
                </a:lnTo>
                <a:lnTo>
                  <a:pt x="19236684" y="4048795"/>
                </a:lnTo>
                <a:lnTo>
                  <a:pt x="19334386" y="4048795"/>
                </a:lnTo>
                <a:lnTo>
                  <a:pt x="19425014" y="4043907"/>
                </a:lnTo>
                <a:cubicBezTo>
                  <a:pt x="19605142" y="4024456"/>
                  <a:pt x="19782290" y="3976090"/>
                  <a:pt x="19949622" y="3900388"/>
                </a:cubicBezTo>
                <a:cubicBezTo>
                  <a:pt x="20172730" y="3800697"/>
                  <a:pt x="20375898" y="3654900"/>
                  <a:pt x="20546656" y="3469227"/>
                </a:cubicBezTo>
                <a:cubicBezTo>
                  <a:pt x="20718664" y="3283554"/>
                  <a:pt x="20854522" y="3062989"/>
                  <a:pt x="20946758" y="2821240"/>
                </a:cubicBezTo>
                <a:cubicBezTo>
                  <a:pt x="21038994" y="2579491"/>
                  <a:pt x="21086358" y="2320296"/>
                  <a:pt x="21086358" y="2057363"/>
                </a:cubicBezTo>
                <a:cubicBezTo>
                  <a:pt x="21086358" y="1795676"/>
                  <a:pt x="21038994" y="1535235"/>
                  <a:pt x="20946758" y="1293486"/>
                </a:cubicBezTo>
                <a:cubicBezTo>
                  <a:pt x="20854522" y="1051737"/>
                  <a:pt x="20718664" y="831172"/>
                  <a:pt x="20546656" y="646745"/>
                </a:cubicBezTo>
                <a:cubicBezTo>
                  <a:pt x="20375898" y="461072"/>
                  <a:pt x="20172730" y="314028"/>
                  <a:pt x="19949622" y="213092"/>
                </a:cubicBezTo>
                <a:cubicBezTo>
                  <a:pt x="19726512" y="112156"/>
                  <a:pt x="19485952" y="61064"/>
                  <a:pt x="19244148" y="61064"/>
                </a:cubicBezTo>
                <a:close/>
                <a:moveTo>
                  <a:pt x="18600290" y="0"/>
                </a:moveTo>
                <a:lnTo>
                  <a:pt x="18852850" y="0"/>
                </a:lnTo>
                <a:lnTo>
                  <a:pt x="18852850" y="64655"/>
                </a:lnTo>
                <a:lnTo>
                  <a:pt x="18600290" y="64655"/>
                </a:lnTo>
                <a:close/>
                <a:moveTo>
                  <a:pt x="18092680" y="0"/>
                </a:moveTo>
                <a:lnTo>
                  <a:pt x="18345242" y="0"/>
                </a:lnTo>
                <a:lnTo>
                  <a:pt x="18345242" y="64655"/>
                </a:lnTo>
                <a:lnTo>
                  <a:pt x="18092680" y="64655"/>
                </a:lnTo>
                <a:close/>
                <a:moveTo>
                  <a:pt x="17585072" y="0"/>
                </a:moveTo>
                <a:lnTo>
                  <a:pt x="17838876" y="0"/>
                </a:lnTo>
                <a:lnTo>
                  <a:pt x="17838876" y="64655"/>
                </a:lnTo>
                <a:lnTo>
                  <a:pt x="17585072" y="64655"/>
                </a:lnTo>
                <a:close/>
                <a:moveTo>
                  <a:pt x="14231493" y="0"/>
                </a:moveTo>
                <a:lnTo>
                  <a:pt x="14485424" y="0"/>
                </a:lnTo>
                <a:lnTo>
                  <a:pt x="14485424" y="64655"/>
                </a:lnTo>
                <a:lnTo>
                  <a:pt x="14231493" y="64655"/>
                </a:lnTo>
                <a:close/>
                <a:moveTo>
                  <a:pt x="13724874" y="0"/>
                </a:moveTo>
                <a:lnTo>
                  <a:pt x="13977561" y="0"/>
                </a:lnTo>
                <a:lnTo>
                  <a:pt x="13977561" y="64655"/>
                </a:lnTo>
                <a:lnTo>
                  <a:pt x="13724874" y="64655"/>
                </a:lnTo>
                <a:close/>
                <a:moveTo>
                  <a:pt x="13217011" y="0"/>
                </a:moveTo>
                <a:lnTo>
                  <a:pt x="13469698" y="0"/>
                </a:lnTo>
                <a:lnTo>
                  <a:pt x="13469698" y="64655"/>
                </a:lnTo>
                <a:lnTo>
                  <a:pt x="13217011" y="64655"/>
                </a:lnTo>
                <a:close/>
                <a:moveTo>
                  <a:pt x="12709148" y="0"/>
                </a:moveTo>
                <a:lnTo>
                  <a:pt x="12963080" y="0"/>
                </a:lnTo>
                <a:lnTo>
                  <a:pt x="12963080" y="64655"/>
                </a:lnTo>
                <a:lnTo>
                  <a:pt x="12709148" y="64655"/>
                </a:lnTo>
                <a:close/>
                <a:moveTo>
                  <a:pt x="12202529" y="0"/>
                </a:moveTo>
                <a:lnTo>
                  <a:pt x="12455216" y="0"/>
                </a:lnTo>
                <a:lnTo>
                  <a:pt x="12455216" y="64655"/>
                </a:lnTo>
                <a:lnTo>
                  <a:pt x="12202529" y="64655"/>
                </a:lnTo>
                <a:close/>
                <a:moveTo>
                  <a:pt x="11695912" y="0"/>
                </a:moveTo>
                <a:lnTo>
                  <a:pt x="11948598" y="0"/>
                </a:lnTo>
                <a:lnTo>
                  <a:pt x="11948598" y="64655"/>
                </a:lnTo>
                <a:lnTo>
                  <a:pt x="11695912" y="64655"/>
                </a:lnTo>
                <a:close/>
                <a:moveTo>
                  <a:pt x="8380405" y="0"/>
                </a:moveTo>
                <a:lnTo>
                  <a:pt x="8634720" y="0"/>
                </a:lnTo>
                <a:lnTo>
                  <a:pt x="8634720" y="64655"/>
                </a:lnTo>
                <a:lnTo>
                  <a:pt x="8380405" y="64655"/>
                </a:lnTo>
                <a:close/>
                <a:moveTo>
                  <a:pt x="7871770" y="0"/>
                </a:moveTo>
                <a:lnTo>
                  <a:pt x="8127334" y="0"/>
                </a:lnTo>
                <a:lnTo>
                  <a:pt x="8127334" y="64655"/>
                </a:lnTo>
                <a:lnTo>
                  <a:pt x="7871770" y="64655"/>
                </a:lnTo>
                <a:close/>
                <a:moveTo>
                  <a:pt x="7364381" y="0"/>
                </a:moveTo>
                <a:lnTo>
                  <a:pt x="7618699" y="0"/>
                </a:lnTo>
                <a:lnTo>
                  <a:pt x="7618699" y="64655"/>
                </a:lnTo>
                <a:lnTo>
                  <a:pt x="7364381" y="64655"/>
                </a:lnTo>
                <a:close/>
                <a:moveTo>
                  <a:pt x="6855744" y="0"/>
                </a:moveTo>
                <a:lnTo>
                  <a:pt x="7110063" y="0"/>
                </a:lnTo>
                <a:lnTo>
                  <a:pt x="7110063" y="64655"/>
                </a:lnTo>
                <a:lnTo>
                  <a:pt x="6855744" y="64655"/>
                </a:lnTo>
                <a:close/>
                <a:moveTo>
                  <a:pt x="6347110" y="0"/>
                </a:moveTo>
                <a:lnTo>
                  <a:pt x="6602673" y="0"/>
                </a:lnTo>
                <a:lnTo>
                  <a:pt x="6602673" y="64655"/>
                </a:lnTo>
                <a:lnTo>
                  <a:pt x="6347110" y="64655"/>
                </a:lnTo>
                <a:close/>
                <a:moveTo>
                  <a:pt x="5839721" y="0"/>
                </a:moveTo>
                <a:lnTo>
                  <a:pt x="6094038" y="0"/>
                </a:lnTo>
                <a:lnTo>
                  <a:pt x="6094038" y="64655"/>
                </a:lnTo>
                <a:lnTo>
                  <a:pt x="5839721" y="64655"/>
                </a:lnTo>
                <a:close/>
                <a:moveTo>
                  <a:pt x="3047710" y="0"/>
                </a:moveTo>
                <a:lnTo>
                  <a:pt x="3289434" y="0"/>
                </a:lnTo>
                <a:lnTo>
                  <a:pt x="3289434" y="64655"/>
                </a:lnTo>
                <a:lnTo>
                  <a:pt x="3047710" y="64655"/>
                </a:lnTo>
                <a:close/>
                <a:moveTo>
                  <a:pt x="2539343" y="0"/>
                </a:moveTo>
                <a:lnTo>
                  <a:pt x="2794772" y="0"/>
                </a:lnTo>
                <a:lnTo>
                  <a:pt x="2794772" y="64655"/>
                </a:lnTo>
                <a:lnTo>
                  <a:pt x="2539343" y="64655"/>
                </a:lnTo>
                <a:close/>
                <a:moveTo>
                  <a:pt x="2032222" y="0"/>
                </a:moveTo>
                <a:lnTo>
                  <a:pt x="2286406" y="0"/>
                </a:lnTo>
                <a:lnTo>
                  <a:pt x="2286406" y="64655"/>
                </a:lnTo>
                <a:lnTo>
                  <a:pt x="2032222" y="64655"/>
                </a:lnTo>
                <a:close/>
                <a:moveTo>
                  <a:pt x="1523855" y="0"/>
                </a:moveTo>
                <a:lnTo>
                  <a:pt x="1778038" y="0"/>
                </a:lnTo>
                <a:lnTo>
                  <a:pt x="1778038" y="64655"/>
                </a:lnTo>
                <a:lnTo>
                  <a:pt x="1523855" y="64655"/>
                </a:lnTo>
                <a:close/>
                <a:moveTo>
                  <a:pt x="1015488" y="0"/>
                </a:moveTo>
                <a:lnTo>
                  <a:pt x="1269672" y="0"/>
                </a:lnTo>
                <a:lnTo>
                  <a:pt x="1269672" y="64655"/>
                </a:lnTo>
                <a:lnTo>
                  <a:pt x="1015488" y="64655"/>
                </a:lnTo>
                <a:close/>
                <a:moveTo>
                  <a:pt x="508368" y="0"/>
                </a:moveTo>
                <a:lnTo>
                  <a:pt x="762551" y="0"/>
                </a:lnTo>
                <a:lnTo>
                  <a:pt x="762551" y="64655"/>
                </a:lnTo>
                <a:lnTo>
                  <a:pt x="508368" y="64655"/>
                </a:lnTo>
                <a:close/>
                <a:moveTo>
                  <a:pt x="0" y="0"/>
                </a:moveTo>
                <a:lnTo>
                  <a:pt x="254184" y="0"/>
                </a:lnTo>
                <a:lnTo>
                  <a:pt x="254184" y="64655"/>
                </a:lnTo>
                <a:lnTo>
                  <a:pt x="0" y="64655"/>
                </a:ln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sp>
        <p:nvSpPr>
          <p:cNvPr id="2" name="TextBox 1">
            <a:extLst>
              <a:ext uri="{FF2B5EF4-FFF2-40B4-BE49-F238E27FC236}">
                <a16:creationId xmlns:a16="http://schemas.microsoft.com/office/drawing/2014/main" xmlns="" id="{1032702A-5AAE-8B4E-916C-47BB19ADB83E}"/>
              </a:ext>
            </a:extLst>
          </p:cNvPr>
          <p:cNvSpPr txBox="1"/>
          <p:nvPr/>
        </p:nvSpPr>
        <p:spPr>
          <a:xfrm>
            <a:off x="1322933" y="306186"/>
            <a:ext cx="9546203" cy="461665"/>
          </a:xfrm>
          <a:prstGeom prst="rect">
            <a:avLst/>
          </a:prstGeom>
          <a:noFill/>
        </p:spPr>
        <p:txBody>
          <a:bodyPr wrap="none" rtlCol="0">
            <a:spAutoFit/>
          </a:bodyPr>
          <a:lstStyle/>
          <a:p>
            <a:pPr algn="ctr"/>
            <a:r>
              <a:rPr lang="en-US" sz="2400" b="1" dirty="0">
                <a:solidFill>
                  <a:schemeClr val="tx2"/>
                </a:solidFill>
                <a:latin typeface="Century Gothic" panose="020B0502020202020204" pitchFamily="34" charset="0"/>
                <a:cs typeface="Poppins" pitchFamily="2" charset="77"/>
              </a:rPr>
              <a:t>Strategies, infrastructure development, legal framework : ways </a:t>
            </a:r>
          </a:p>
        </p:txBody>
      </p:sp>
      <p:sp>
        <p:nvSpPr>
          <p:cNvPr id="4" name="Subtitle 2">
            <a:extLst>
              <a:ext uri="{FF2B5EF4-FFF2-40B4-BE49-F238E27FC236}">
                <a16:creationId xmlns:a16="http://schemas.microsoft.com/office/drawing/2014/main" xmlns="" id="{58344305-08BA-9543-9C49-C67A34493D1A}"/>
              </a:ext>
            </a:extLst>
          </p:cNvPr>
          <p:cNvSpPr txBox="1">
            <a:spLocks/>
          </p:cNvSpPr>
          <p:nvPr/>
        </p:nvSpPr>
        <p:spPr>
          <a:xfrm>
            <a:off x="261109" y="2272967"/>
            <a:ext cx="3056639" cy="1506887"/>
          </a:xfrm>
          <a:prstGeom prst="rect">
            <a:avLst/>
          </a:prstGeom>
        </p:spPr>
        <p:txBody>
          <a:bodyPr vert="horz" wrap="square" lIns="45720" tIns="22860" rIns="45720" bIns="22860" rtlCol="0">
            <a:spAutoFit/>
          </a:bodyPr>
          <a:lstStyle>
            <a:defPPr>
              <a:defRPr lang="en-US"/>
            </a:defPPr>
            <a:lvl1pPr indent="0" algn="ctr" defTabSz="1087636">
              <a:lnSpc>
                <a:spcPts val="3500"/>
              </a:lnSpc>
              <a:spcBef>
                <a:spcPct val="20000"/>
              </a:spcBef>
              <a:buFont typeface="Arial"/>
              <a:buNone/>
              <a:defRPr sz="2400">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just">
              <a:lnSpc>
                <a:spcPct val="150000"/>
              </a:lnSpc>
              <a:buFont typeface="Arial" panose="020B0604020202020204" pitchFamily="34" charset="0"/>
              <a:buChar char="•"/>
            </a:pPr>
            <a:r>
              <a:rPr lang="en-GB" sz="1200" dirty="0">
                <a:solidFill>
                  <a:schemeClr val="tx2"/>
                </a:solidFill>
                <a:latin typeface="Century Gothic" panose="020B0502020202020204" pitchFamily="34" charset="0"/>
              </a:rPr>
              <a:t>Vision Burundi emerging Country in 2040 and developed country in 2060</a:t>
            </a:r>
            <a:r>
              <a:rPr lang="fr-FR" sz="1200" dirty="0">
                <a:solidFill>
                  <a:schemeClr val="tx2"/>
                </a:solidFill>
                <a:latin typeface="Century Gothic" panose="020B0502020202020204" pitchFamily="34" charset="0"/>
              </a:rPr>
              <a:t>; </a:t>
            </a:r>
            <a:endParaRPr lang="en-GB" sz="1200" dirty="0">
              <a:solidFill>
                <a:schemeClr val="tx2"/>
              </a:solidFill>
              <a:latin typeface="Century Gothic" panose="020B0502020202020204" pitchFamily="34" charset="0"/>
            </a:endParaRPr>
          </a:p>
          <a:p>
            <a:pPr marL="171450" indent="-171450" algn="just">
              <a:lnSpc>
                <a:spcPct val="150000"/>
              </a:lnSpc>
              <a:buFont typeface="Arial" panose="020B0604020202020204" pitchFamily="34" charset="0"/>
              <a:buChar char="•"/>
            </a:pPr>
            <a:r>
              <a:rPr lang="en-GB" sz="1200" dirty="0">
                <a:solidFill>
                  <a:schemeClr val="tx2"/>
                </a:solidFill>
                <a:latin typeface="Century Gothic" panose="020B0502020202020204" pitchFamily="34" charset="0"/>
              </a:rPr>
              <a:t>National ICT’s policy 2010-2025;</a:t>
            </a:r>
          </a:p>
          <a:p>
            <a:pPr marL="171450" indent="-171450" algn="just">
              <a:lnSpc>
                <a:spcPct val="150000"/>
              </a:lnSpc>
              <a:buFont typeface="Arial" panose="020B0604020202020204" pitchFamily="34" charset="0"/>
              <a:buChar char="•"/>
            </a:pPr>
            <a:r>
              <a:rPr lang="en-GB" sz="1200" dirty="0">
                <a:solidFill>
                  <a:schemeClr val="tx2"/>
                </a:solidFill>
                <a:latin typeface="Century Gothic" panose="020B0502020202020204" pitchFamily="34" charset="0"/>
              </a:rPr>
              <a:t>e-Commerce National Strategy</a:t>
            </a:r>
          </a:p>
          <a:p>
            <a:pPr marL="171450" indent="-171450" algn="just">
              <a:lnSpc>
                <a:spcPct val="150000"/>
              </a:lnSpc>
              <a:buFont typeface="Arial" panose="020B0604020202020204" pitchFamily="34" charset="0"/>
              <a:buChar char="•"/>
            </a:pPr>
            <a:r>
              <a:rPr lang="en-GB" sz="1200" dirty="0">
                <a:solidFill>
                  <a:schemeClr val="tx2"/>
                </a:solidFill>
                <a:latin typeface="Century Gothic" panose="020B0502020202020204" pitchFamily="34" charset="0"/>
              </a:rPr>
              <a:t>Etc.. </a:t>
            </a:r>
          </a:p>
        </p:txBody>
      </p:sp>
      <p:sp>
        <p:nvSpPr>
          <p:cNvPr id="5" name="TextBox 4">
            <a:extLst>
              <a:ext uri="{FF2B5EF4-FFF2-40B4-BE49-F238E27FC236}">
                <a16:creationId xmlns:a16="http://schemas.microsoft.com/office/drawing/2014/main" xmlns="" id="{11C80AEA-F303-AE4B-BD2F-58C2164CA545}"/>
              </a:ext>
            </a:extLst>
          </p:cNvPr>
          <p:cNvSpPr txBox="1"/>
          <p:nvPr/>
        </p:nvSpPr>
        <p:spPr>
          <a:xfrm>
            <a:off x="2020815" y="1721666"/>
            <a:ext cx="585417" cy="230832"/>
          </a:xfrm>
          <a:prstGeom prst="rect">
            <a:avLst/>
          </a:prstGeom>
          <a:noFill/>
        </p:spPr>
        <p:txBody>
          <a:bodyPr wrap="none" rtlCol="0" anchor="ctr" anchorCtr="0">
            <a:spAutoFit/>
          </a:bodyPr>
          <a:lstStyle/>
          <a:p>
            <a:pPr algn="ctr"/>
            <a:r>
              <a:rPr lang="en-US" sz="900" b="1" dirty="0">
                <a:solidFill>
                  <a:schemeClr val="tx2"/>
                </a:solidFill>
              </a:rPr>
              <a:t>Strategy</a:t>
            </a:r>
            <a:endParaRPr lang="en-US" sz="1600" b="1" dirty="0">
              <a:solidFill>
                <a:schemeClr val="tx2"/>
              </a:solidFill>
              <a:latin typeface="Poppins" pitchFamily="2" charset="77"/>
              <a:ea typeface="League Spartan" charset="0"/>
              <a:cs typeface="Poppins" pitchFamily="2" charset="77"/>
            </a:endParaRPr>
          </a:p>
        </p:txBody>
      </p:sp>
      <p:sp>
        <p:nvSpPr>
          <p:cNvPr id="20" name="Subtitle 2">
            <a:extLst>
              <a:ext uri="{FF2B5EF4-FFF2-40B4-BE49-F238E27FC236}">
                <a16:creationId xmlns:a16="http://schemas.microsoft.com/office/drawing/2014/main" xmlns="" id="{7A6CC40D-66B2-BC41-BFD8-3196B2145A37}"/>
              </a:ext>
            </a:extLst>
          </p:cNvPr>
          <p:cNvSpPr txBox="1">
            <a:spLocks/>
          </p:cNvSpPr>
          <p:nvPr/>
        </p:nvSpPr>
        <p:spPr>
          <a:xfrm>
            <a:off x="3746910" y="2298961"/>
            <a:ext cx="2936330" cy="11767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Century Gothic" panose="020B0502020202020204" pitchFamily="34" charset="0"/>
              </a:rPr>
              <a:t>We Collaborate with national regional and international organizations to leverage best practices, funding opportunities, and knowledge sharing.</a:t>
            </a:r>
            <a:r>
              <a:rPr lang="en-US" sz="1200" dirty="0">
                <a:solidFill>
                  <a:schemeClr val="tx1"/>
                </a:solidFill>
                <a:latin typeface="Century Gothic" panose="020B0502020202020204" pitchFamily="34" charset="0"/>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xmlns="" id="{7F67D90D-3F92-B747-AB86-ACF7B528244D}"/>
              </a:ext>
            </a:extLst>
          </p:cNvPr>
          <p:cNvSpPr txBox="1"/>
          <p:nvPr/>
        </p:nvSpPr>
        <p:spPr>
          <a:xfrm>
            <a:off x="4253789" y="1721666"/>
            <a:ext cx="1685077" cy="230832"/>
          </a:xfrm>
          <a:prstGeom prst="rect">
            <a:avLst/>
          </a:prstGeom>
          <a:noFill/>
        </p:spPr>
        <p:txBody>
          <a:bodyPr wrap="none" rtlCol="0" anchor="ctr" anchorCtr="0">
            <a:spAutoFit/>
          </a:bodyPr>
          <a:lstStyle>
            <a:defPPr>
              <a:defRPr lang="en-US"/>
            </a:defPPr>
            <a:lvl1pPr algn="ctr">
              <a:defRPr b="1">
                <a:solidFill>
                  <a:schemeClr val="tx2"/>
                </a:solidFill>
              </a:defRPr>
            </a:lvl1pPr>
          </a:lstStyle>
          <a:p>
            <a:r>
              <a:rPr lang="en-US" sz="900" dirty="0"/>
              <a:t>Partnerships and Collaboration</a:t>
            </a:r>
          </a:p>
        </p:txBody>
      </p:sp>
      <p:sp>
        <p:nvSpPr>
          <p:cNvPr id="22" name="Subtitle 2">
            <a:extLst>
              <a:ext uri="{FF2B5EF4-FFF2-40B4-BE49-F238E27FC236}">
                <a16:creationId xmlns:a16="http://schemas.microsoft.com/office/drawing/2014/main" xmlns="" id="{5D2E7CF8-6BB3-2E43-9F7D-3B6FA19C8277}"/>
              </a:ext>
            </a:extLst>
          </p:cNvPr>
          <p:cNvSpPr txBox="1">
            <a:spLocks/>
          </p:cNvSpPr>
          <p:nvPr/>
        </p:nvSpPr>
        <p:spPr>
          <a:xfrm>
            <a:off x="6992272" y="2298961"/>
            <a:ext cx="199934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GB" sz="1200" dirty="0">
                <a:latin typeface="Century Gothic" panose="020B0502020202020204" pitchFamily="34" charset="0"/>
              </a:rPr>
              <a:t>Master plan for digitalization of publics services 2023-2033, </a:t>
            </a:r>
          </a:p>
        </p:txBody>
      </p:sp>
      <p:sp>
        <p:nvSpPr>
          <p:cNvPr id="23" name="TextBox 22">
            <a:extLst>
              <a:ext uri="{FF2B5EF4-FFF2-40B4-BE49-F238E27FC236}">
                <a16:creationId xmlns:a16="http://schemas.microsoft.com/office/drawing/2014/main" xmlns="" id="{24B4ED1A-3DED-B14A-BD7B-0F6E54049FB4}"/>
              </a:ext>
            </a:extLst>
          </p:cNvPr>
          <p:cNvSpPr txBox="1"/>
          <p:nvPr/>
        </p:nvSpPr>
        <p:spPr>
          <a:xfrm>
            <a:off x="7427529" y="1721666"/>
            <a:ext cx="1128835" cy="230832"/>
          </a:xfrm>
          <a:prstGeom prst="rect">
            <a:avLst/>
          </a:prstGeom>
          <a:noFill/>
        </p:spPr>
        <p:txBody>
          <a:bodyPr wrap="none" rtlCol="0" anchor="ctr" anchorCtr="0">
            <a:spAutoFit/>
          </a:bodyPr>
          <a:lstStyle>
            <a:defPPr>
              <a:defRPr lang="en-US"/>
            </a:defPPr>
            <a:lvl1pPr algn="ctr">
              <a:defRPr b="1">
                <a:solidFill>
                  <a:schemeClr val="tx2"/>
                </a:solidFill>
              </a:defRPr>
            </a:lvl1pPr>
          </a:lstStyle>
          <a:p>
            <a:r>
              <a:rPr lang="en-US" sz="900" dirty="0"/>
              <a:t>Digital Government</a:t>
            </a:r>
          </a:p>
        </p:txBody>
      </p:sp>
      <p:sp>
        <p:nvSpPr>
          <p:cNvPr id="25" name="TextBox 24">
            <a:extLst>
              <a:ext uri="{FF2B5EF4-FFF2-40B4-BE49-F238E27FC236}">
                <a16:creationId xmlns:a16="http://schemas.microsoft.com/office/drawing/2014/main" xmlns="" id="{CDF813E9-79A0-2144-B96C-A371B13A43BE}"/>
              </a:ext>
            </a:extLst>
          </p:cNvPr>
          <p:cNvSpPr txBox="1"/>
          <p:nvPr/>
        </p:nvSpPr>
        <p:spPr>
          <a:xfrm>
            <a:off x="2981316" y="5817245"/>
            <a:ext cx="1531188" cy="230832"/>
          </a:xfrm>
          <a:prstGeom prst="rect">
            <a:avLst/>
          </a:prstGeom>
          <a:noFill/>
        </p:spPr>
        <p:txBody>
          <a:bodyPr wrap="none" rtlCol="0" anchor="ctr" anchorCtr="0">
            <a:spAutoFit/>
          </a:bodyPr>
          <a:lstStyle>
            <a:defPPr>
              <a:defRPr lang="en-US"/>
            </a:defPPr>
            <a:lvl1pPr algn="ctr">
              <a:defRPr b="1">
                <a:solidFill>
                  <a:schemeClr val="tx2"/>
                </a:solidFill>
              </a:defRPr>
            </a:lvl1pPr>
          </a:lstStyle>
          <a:p>
            <a:r>
              <a:rPr lang="en-US" sz="900" dirty="0"/>
              <a:t>Infrastructure Development</a:t>
            </a:r>
          </a:p>
        </p:txBody>
      </p:sp>
      <p:sp>
        <p:nvSpPr>
          <p:cNvPr id="26" name="Subtitle 2">
            <a:extLst>
              <a:ext uri="{FF2B5EF4-FFF2-40B4-BE49-F238E27FC236}">
                <a16:creationId xmlns:a16="http://schemas.microsoft.com/office/drawing/2014/main" xmlns="" id="{8EB0661F-A5A5-4046-A62B-85E4E380AC38}"/>
              </a:ext>
            </a:extLst>
          </p:cNvPr>
          <p:cNvSpPr txBox="1">
            <a:spLocks/>
          </p:cNvSpPr>
          <p:nvPr/>
        </p:nvSpPr>
        <p:spPr>
          <a:xfrm>
            <a:off x="5778235" y="4311964"/>
            <a:ext cx="1999348" cy="1080296"/>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Mukta ExtraLight" panose="020B0000000000000000" pitchFamily="34" charset="77"/>
              </a:rPr>
              <a:t>Innovation Week;</a:t>
            </a:r>
          </a:p>
          <a:p>
            <a:pPr marL="171450" indent="-171450" algn="l">
              <a:lnSpc>
                <a:spcPts val="1750"/>
              </a:lnSpc>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Mukta ExtraLight" panose="020B0000000000000000" pitchFamily="34" charset="77"/>
              </a:rPr>
              <a:t>Code week;</a:t>
            </a:r>
          </a:p>
          <a:p>
            <a:pPr marL="171450" indent="-171450" algn="l">
              <a:lnSpc>
                <a:spcPts val="1750"/>
              </a:lnSpc>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Mukta ExtraLight" panose="020B0000000000000000" pitchFamily="34" charset="77"/>
              </a:rPr>
              <a:t>Girls in Tech</a:t>
            </a:r>
          </a:p>
          <a:p>
            <a:pPr marL="171450" indent="-171450" algn="l">
              <a:lnSpc>
                <a:spcPts val="1750"/>
              </a:lnSpc>
              <a:buFont typeface="Arial" panose="020B0604020202020204" pitchFamily="34" charset="0"/>
              <a:buChar char="•"/>
            </a:pPr>
            <a:r>
              <a:rPr lang="en-US" sz="1200" dirty="0" err="1">
                <a:latin typeface="Lato Light" panose="020F0502020204030203" pitchFamily="34" charset="0"/>
                <a:ea typeface="Lato Light" panose="020F0502020204030203" pitchFamily="34" charset="0"/>
                <a:cs typeface="Mukta ExtraLight" panose="020B0000000000000000" pitchFamily="34" charset="77"/>
              </a:rPr>
              <a:t>Etc</a:t>
            </a:r>
            <a:r>
              <a:rPr lang="en-US" sz="1200" dirty="0">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7" name="TextBox 26">
            <a:extLst>
              <a:ext uri="{FF2B5EF4-FFF2-40B4-BE49-F238E27FC236}">
                <a16:creationId xmlns:a16="http://schemas.microsoft.com/office/drawing/2014/main" xmlns="" id="{08339216-0F74-CD45-9A10-E50ECBEE4A76}"/>
              </a:ext>
            </a:extLst>
          </p:cNvPr>
          <p:cNvSpPr txBox="1"/>
          <p:nvPr/>
        </p:nvSpPr>
        <p:spPr>
          <a:xfrm>
            <a:off x="6195057" y="5817245"/>
            <a:ext cx="1165704" cy="230832"/>
          </a:xfrm>
          <a:prstGeom prst="rect">
            <a:avLst/>
          </a:prstGeom>
          <a:noFill/>
        </p:spPr>
        <p:txBody>
          <a:bodyPr wrap="none" rtlCol="0" anchor="ctr" anchorCtr="0">
            <a:spAutoFit/>
          </a:bodyPr>
          <a:lstStyle>
            <a:defPPr>
              <a:defRPr lang="en-US"/>
            </a:defPPr>
            <a:lvl1pPr algn="ctr">
              <a:defRPr b="1">
                <a:solidFill>
                  <a:schemeClr val="tx2"/>
                </a:solidFill>
              </a:defRPr>
            </a:lvl1pPr>
          </a:lstStyle>
          <a:p>
            <a:r>
              <a:rPr lang="en-US" sz="900" dirty="0"/>
              <a:t>Talent Development</a:t>
            </a:r>
          </a:p>
        </p:txBody>
      </p:sp>
      <p:sp>
        <p:nvSpPr>
          <p:cNvPr id="28" name="Subtitle 2">
            <a:extLst>
              <a:ext uri="{FF2B5EF4-FFF2-40B4-BE49-F238E27FC236}">
                <a16:creationId xmlns:a16="http://schemas.microsoft.com/office/drawing/2014/main" xmlns="" id="{2BD6E652-2ADF-3041-948E-AF4B99410F1F}"/>
              </a:ext>
            </a:extLst>
          </p:cNvPr>
          <p:cNvSpPr txBox="1">
            <a:spLocks/>
          </p:cNvSpPr>
          <p:nvPr/>
        </p:nvSpPr>
        <p:spPr>
          <a:xfrm>
            <a:off x="8706786" y="4909372"/>
            <a:ext cx="1999348" cy="482889"/>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ICT legal framework harmonization</a:t>
            </a:r>
          </a:p>
        </p:txBody>
      </p:sp>
      <p:sp>
        <p:nvSpPr>
          <p:cNvPr id="29" name="TextBox 28">
            <a:extLst>
              <a:ext uri="{FF2B5EF4-FFF2-40B4-BE49-F238E27FC236}">
                <a16:creationId xmlns:a16="http://schemas.microsoft.com/office/drawing/2014/main" xmlns="" id="{D8395731-C48F-9449-8CE0-B90A30C39BBF}"/>
              </a:ext>
            </a:extLst>
          </p:cNvPr>
          <p:cNvSpPr txBox="1"/>
          <p:nvPr/>
        </p:nvSpPr>
        <p:spPr>
          <a:xfrm>
            <a:off x="9094755" y="5817245"/>
            <a:ext cx="1223413" cy="230832"/>
          </a:xfrm>
          <a:prstGeom prst="rect">
            <a:avLst/>
          </a:prstGeom>
          <a:noFill/>
        </p:spPr>
        <p:txBody>
          <a:bodyPr wrap="none" rtlCol="0" anchor="ctr" anchorCtr="0">
            <a:spAutoFit/>
          </a:bodyPr>
          <a:lstStyle>
            <a:defPPr>
              <a:defRPr lang="en-US"/>
            </a:defPPr>
            <a:lvl1pPr algn="ctr">
              <a:defRPr b="1">
                <a:solidFill>
                  <a:schemeClr val="tx2"/>
                </a:solidFill>
              </a:defRPr>
            </a:lvl1pPr>
          </a:lstStyle>
          <a:p>
            <a:r>
              <a:rPr lang="en-US" sz="900" dirty="0"/>
              <a:t>Policy and Regulation</a:t>
            </a:r>
          </a:p>
        </p:txBody>
      </p:sp>
      <p:sp>
        <p:nvSpPr>
          <p:cNvPr id="10" name="Ellipse 9">
            <a:extLst>
              <a:ext uri="{FF2B5EF4-FFF2-40B4-BE49-F238E27FC236}">
                <a16:creationId xmlns:a16="http://schemas.microsoft.com/office/drawing/2014/main" xmlns="" id="{244F2AD1-4568-475B-AFEF-2FFD15537E5E}"/>
              </a:ext>
            </a:extLst>
          </p:cNvPr>
          <p:cNvSpPr/>
          <p:nvPr/>
        </p:nvSpPr>
        <p:spPr>
          <a:xfrm>
            <a:off x="1064908" y="1287847"/>
            <a:ext cx="724521" cy="534812"/>
          </a:xfrm>
          <a:prstGeom prst="ellipse">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0" name="Ellipse 29">
            <a:extLst>
              <a:ext uri="{FF2B5EF4-FFF2-40B4-BE49-F238E27FC236}">
                <a16:creationId xmlns:a16="http://schemas.microsoft.com/office/drawing/2014/main" xmlns="" id="{B56616D6-04AF-4090-8CE9-A6B05C1FE8AA}"/>
              </a:ext>
            </a:extLst>
          </p:cNvPr>
          <p:cNvSpPr/>
          <p:nvPr/>
        </p:nvSpPr>
        <p:spPr>
          <a:xfrm>
            <a:off x="3521728" y="1220208"/>
            <a:ext cx="724521" cy="534812"/>
          </a:xfrm>
          <a:prstGeom prst="ellipse">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1" name="Ellipse 30">
            <a:extLst>
              <a:ext uri="{FF2B5EF4-FFF2-40B4-BE49-F238E27FC236}">
                <a16:creationId xmlns:a16="http://schemas.microsoft.com/office/drawing/2014/main" xmlns="" id="{FE4034ED-F788-4CA9-ABA0-8B05CC24756E}"/>
              </a:ext>
            </a:extLst>
          </p:cNvPr>
          <p:cNvSpPr/>
          <p:nvPr/>
        </p:nvSpPr>
        <p:spPr>
          <a:xfrm>
            <a:off x="7166722" y="1165952"/>
            <a:ext cx="724521" cy="534812"/>
          </a:xfrm>
          <a:prstGeom prst="ellipse">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2" name="Ellipse 31">
            <a:extLst>
              <a:ext uri="{FF2B5EF4-FFF2-40B4-BE49-F238E27FC236}">
                <a16:creationId xmlns:a16="http://schemas.microsoft.com/office/drawing/2014/main" xmlns="" id="{43DD9246-EB4C-4970-A311-830A868BE20D}"/>
              </a:ext>
            </a:extLst>
          </p:cNvPr>
          <p:cNvSpPr/>
          <p:nvPr/>
        </p:nvSpPr>
        <p:spPr>
          <a:xfrm>
            <a:off x="1642171" y="5826838"/>
            <a:ext cx="724521" cy="534812"/>
          </a:xfrm>
          <a:prstGeom prst="ellipse">
            <a:avLst/>
          </a:prstGeom>
          <a:blipFill dpi="0" rotWithShape="1">
            <a:blip r:embed="rId5"/>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3" name="Ellipse 32">
            <a:extLst>
              <a:ext uri="{FF2B5EF4-FFF2-40B4-BE49-F238E27FC236}">
                <a16:creationId xmlns:a16="http://schemas.microsoft.com/office/drawing/2014/main" xmlns="" id="{52206850-8D4E-4E37-BEF0-376376E39FAE}"/>
              </a:ext>
            </a:extLst>
          </p:cNvPr>
          <p:cNvSpPr/>
          <p:nvPr/>
        </p:nvSpPr>
        <p:spPr>
          <a:xfrm>
            <a:off x="5733740" y="6013450"/>
            <a:ext cx="724521" cy="534812"/>
          </a:xfrm>
          <a:prstGeom prst="ellipse">
            <a:avLst/>
          </a:prstGeom>
          <a:blipFill dpi="0" rotWithShape="1">
            <a:blip r:embed="rId6"/>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4" name="Ellipse 33">
            <a:extLst>
              <a:ext uri="{FF2B5EF4-FFF2-40B4-BE49-F238E27FC236}">
                <a16:creationId xmlns:a16="http://schemas.microsoft.com/office/drawing/2014/main" xmlns="" id="{5690EACB-C216-48E8-ADE6-76989F2AD2A3}"/>
              </a:ext>
            </a:extLst>
          </p:cNvPr>
          <p:cNvSpPr/>
          <p:nvPr/>
        </p:nvSpPr>
        <p:spPr>
          <a:xfrm>
            <a:off x="9992388" y="5960475"/>
            <a:ext cx="724521" cy="534812"/>
          </a:xfrm>
          <a:prstGeom prst="ellipse">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7" name="Rectangle 36">
            <a:extLst>
              <a:ext uri="{FF2B5EF4-FFF2-40B4-BE49-F238E27FC236}">
                <a16:creationId xmlns:a16="http://schemas.microsoft.com/office/drawing/2014/main" xmlns="" id="{637021D2-70ED-4869-B3E0-64A573DAB6CA}"/>
              </a:ext>
            </a:extLst>
          </p:cNvPr>
          <p:cNvSpPr/>
          <p:nvPr/>
        </p:nvSpPr>
        <p:spPr>
          <a:xfrm>
            <a:off x="4246249" y="869926"/>
            <a:ext cx="1652286" cy="49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oboto Light" panose="02000000000000000000" pitchFamily="2" charset="0"/>
            </a:endParaRPr>
          </a:p>
        </p:txBody>
      </p:sp>
      <p:sp>
        <p:nvSpPr>
          <p:cNvPr id="35" name="Subtitle 2">
            <a:extLst>
              <a:ext uri="{FF2B5EF4-FFF2-40B4-BE49-F238E27FC236}">
                <a16:creationId xmlns:a16="http://schemas.microsoft.com/office/drawing/2014/main" xmlns="" id="{DFDDB0BB-CAAC-4285-AE7D-B29F314CF1FF}"/>
              </a:ext>
            </a:extLst>
          </p:cNvPr>
          <p:cNvSpPr txBox="1">
            <a:spLocks/>
          </p:cNvSpPr>
          <p:nvPr/>
        </p:nvSpPr>
        <p:spPr>
          <a:xfrm>
            <a:off x="2316023" y="4358868"/>
            <a:ext cx="2533009" cy="1952329"/>
          </a:xfrm>
          <a:prstGeom prst="rect">
            <a:avLst/>
          </a:prstGeom>
        </p:spPr>
        <p:txBody>
          <a:bodyPr vert="horz" wrap="square" lIns="45720" tIns="22860" rIns="45720" bIns="22860" rtlCol="0">
            <a:spAutoFit/>
          </a:bodyPr>
          <a:lstStyle>
            <a:defPPr>
              <a:defRPr lang="en-US"/>
            </a:defPPr>
            <a:lvl1pPr indent="0" algn="ctr" defTabSz="1087636">
              <a:lnSpc>
                <a:spcPts val="3500"/>
              </a:lnSpc>
              <a:spcBef>
                <a:spcPct val="20000"/>
              </a:spcBef>
              <a:buFont typeface="Arial"/>
              <a:buNone/>
              <a:defRPr sz="2400">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just">
              <a:buFont typeface="Arial" panose="020B0604020202020204" pitchFamily="34" charset="0"/>
              <a:buChar char="•"/>
            </a:pPr>
            <a:r>
              <a:rPr lang="en-GB" sz="1200" dirty="0">
                <a:solidFill>
                  <a:schemeClr val="tx2"/>
                </a:solidFill>
              </a:rPr>
              <a:t>Internet access equity; </a:t>
            </a:r>
          </a:p>
          <a:p>
            <a:pPr marL="171450" indent="-171450" algn="just">
              <a:buFont typeface="Arial" panose="020B0604020202020204" pitchFamily="34" charset="0"/>
              <a:buChar char="•"/>
            </a:pPr>
            <a:r>
              <a:rPr lang="en-GB" sz="1200" dirty="0">
                <a:solidFill>
                  <a:schemeClr val="tx2"/>
                </a:solidFill>
              </a:rPr>
              <a:t>Digital sovereignty; </a:t>
            </a:r>
            <a:r>
              <a:rPr lang="fr-FR" sz="1200" dirty="0">
                <a:solidFill>
                  <a:schemeClr val="tx2"/>
                </a:solidFill>
              </a:rPr>
              <a:t> </a:t>
            </a:r>
            <a:endParaRPr lang="en-GB" sz="1200" dirty="0">
              <a:solidFill>
                <a:schemeClr val="tx2"/>
              </a:solidFill>
            </a:endParaRPr>
          </a:p>
          <a:p>
            <a:pPr marL="171450" indent="-171450" algn="just">
              <a:buFont typeface="Arial" panose="020B0604020202020204" pitchFamily="34" charset="0"/>
              <a:buChar char="•"/>
            </a:pPr>
            <a:r>
              <a:rPr lang="en-GB" sz="1200" dirty="0">
                <a:solidFill>
                  <a:schemeClr val="tx2"/>
                </a:solidFill>
              </a:rPr>
              <a:t>Cybersecurity and Data privacy ;</a:t>
            </a:r>
          </a:p>
          <a:p>
            <a:pPr marL="171450" indent="-171450" algn="just">
              <a:buFont typeface="Arial" panose="020B0604020202020204" pitchFamily="34" charset="0"/>
              <a:buChar char="•"/>
            </a:pPr>
            <a:r>
              <a:rPr lang="en-GB" sz="1200" dirty="0">
                <a:solidFill>
                  <a:schemeClr val="tx2"/>
                </a:solidFill>
              </a:rPr>
              <a:t>Etc.. </a:t>
            </a:r>
          </a:p>
        </p:txBody>
      </p:sp>
      <p:sp>
        <p:nvSpPr>
          <p:cNvPr id="24"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36"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38" name="Rectangle 37"/>
          <p:cNvSpPr/>
          <p:nvPr/>
        </p:nvSpPr>
        <p:spPr>
          <a:xfrm>
            <a:off x="454415" y="192557"/>
            <a:ext cx="742703" cy="956503"/>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9" name="Rectangle 38"/>
          <p:cNvSpPr/>
          <p:nvPr/>
        </p:nvSpPr>
        <p:spPr>
          <a:xfrm>
            <a:off x="454415" y="115065"/>
            <a:ext cx="742703" cy="956503"/>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14491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14C6E4-3039-FC7E-772B-DC54404773F3}"/>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xmlns="" id="{11665A99-4C4C-628F-D10A-14266CEB4793}"/>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xmlns="" id="{88019AA0-0330-6235-CA69-905DFBD2A6F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xmlns="" id="{6032169F-8FE1-D92D-4BBA-AA65D5E03989}"/>
              </a:ext>
            </a:extLst>
          </p:cNvPr>
          <p:cNvSpPr>
            <a:spLocks noGrp="1"/>
          </p:cNvSpPr>
          <p:nvPr>
            <p:ph type="title"/>
          </p:nvPr>
        </p:nvSpPr>
        <p:spPr>
          <a:xfrm>
            <a:off x="1296356" y="42270"/>
            <a:ext cx="10476854" cy="1325563"/>
          </a:xfrm>
        </p:spPr>
        <p:txBody>
          <a:bodyPr>
            <a:noAutofit/>
          </a:bodyPr>
          <a:lstStyle/>
          <a:p>
            <a:r>
              <a:rPr lang="en-US" sz="3600" b="1" dirty="0">
                <a:latin typeface="Century Gothic" panose="020B0502020202020204" pitchFamily="34" charset="0"/>
              </a:rPr>
              <a:t>The Regulatory Framework: Telecoms Services</a:t>
            </a:r>
            <a:endParaRPr lang="en-GB" sz="3600" b="1" dirty="0">
              <a:solidFill>
                <a:srgbClr val="009DD8"/>
              </a:solidFill>
              <a:latin typeface="Century Gothic" panose="020B0502020202020204" pitchFamily="34" charset="0"/>
              <a:cs typeface="Calibri"/>
            </a:endParaRPr>
          </a:p>
        </p:txBody>
      </p:sp>
      <p:sp>
        <p:nvSpPr>
          <p:cNvPr id="2" name="TextBox 1">
            <a:extLst>
              <a:ext uri="{FF2B5EF4-FFF2-40B4-BE49-F238E27FC236}">
                <a16:creationId xmlns:a16="http://schemas.microsoft.com/office/drawing/2014/main" xmlns="" id="{8A3B85DD-8F3F-335D-0520-CF16433FE4F9}"/>
              </a:ext>
            </a:extLst>
          </p:cNvPr>
          <p:cNvSpPr txBox="1"/>
          <p:nvPr/>
        </p:nvSpPr>
        <p:spPr>
          <a:xfrm>
            <a:off x="1180064" y="1149060"/>
            <a:ext cx="9715580" cy="5262979"/>
          </a:xfrm>
          <a:prstGeom prst="rect">
            <a:avLst/>
          </a:prstGeom>
          <a:noFill/>
        </p:spPr>
        <p:txBody>
          <a:bodyPr wrap="square" rtlCol="0">
            <a:spAutoFit/>
          </a:bodyPr>
          <a:lstStyle/>
          <a:p>
            <a:pPr algn="just"/>
            <a:r>
              <a:rPr lang="en-US" sz="2400" b="1" dirty="0">
                <a:latin typeface="Century Gothic" panose="020B0502020202020204" pitchFamily="34" charset="0"/>
              </a:rPr>
              <a:t>The telecommunications and postal sector is a dynamic sector of production, sales, and distribution of services.</a:t>
            </a:r>
          </a:p>
          <a:p>
            <a:pPr algn="just"/>
            <a:r>
              <a:rPr lang="en-US" sz="2400" b="1" dirty="0">
                <a:latin typeface="Century Gothic" panose="020B0502020202020204" pitchFamily="34" charset="0"/>
              </a:rPr>
              <a:t>Without being exhaustive, here are some regulatory texts to ensure the management and control of activities in this sector (telecoms services):</a:t>
            </a:r>
          </a:p>
          <a:p>
            <a:pPr marL="514350" indent="-514350" algn="just">
              <a:buAutoNum type="arabicPeriod"/>
            </a:pPr>
            <a:r>
              <a:rPr lang="en-US" sz="2400" b="1" dirty="0">
                <a:solidFill>
                  <a:srgbClr val="7030A0"/>
                </a:solidFill>
                <a:latin typeface="Century Gothic" panose="020B0502020202020204" pitchFamily="34" charset="0"/>
              </a:rPr>
              <a:t>Law No. 1/22 of August 22, 2024; Governing Electronic and Postal Communications in Burundi;</a:t>
            </a:r>
          </a:p>
          <a:p>
            <a:pPr marL="514350" indent="-514350" algn="just">
              <a:buAutoNum type="arabicPeriod"/>
            </a:pPr>
            <a:r>
              <a:rPr lang="en-US" sz="2400" dirty="0">
                <a:latin typeface="Century Gothic" panose="020B0502020202020204" pitchFamily="34" charset="0"/>
              </a:rPr>
              <a:t>Decree </a:t>
            </a:r>
            <a:r>
              <a:rPr lang="en-GB" sz="2400" dirty="0">
                <a:latin typeface="Century Gothic" panose="020B0502020202020204" pitchFamily="34" charset="0"/>
              </a:rPr>
              <a:t>№ </a:t>
            </a:r>
            <a:r>
              <a:rPr lang="en-US" sz="2400" dirty="0">
                <a:latin typeface="Century Gothic" panose="020B0502020202020204" pitchFamily="34" charset="0"/>
              </a:rPr>
              <a:t>100/97 of 2/10/2023 of 18 April 2014, establishing the operating conditions for the electronic communications sector in Burundi.</a:t>
            </a:r>
          </a:p>
          <a:p>
            <a:pPr marL="514350" indent="-514350" algn="just">
              <a:buFontTx/>
              <a:buAutoNum type="arabicPeriod"/>
            </a:pPr>
            <a:r>
              <a:rPr lang="en-GB" sz="2400" dirty="0">
                <a:latin typeface="Century Gothic" panose="020B0502020202020204" pitchFamily="34" charset="0"/>
              </a:rPr>
              <a:t>Decree №100/054 of 29 March 2024 amending Decree №100/186 of 16 October 2017 establishing the Universal ICT Service Fund.</a:t>
            </a:r>
          </a:p>
          <a:p>
            <a:pPr marL="514350" indent="-514350" algn="just">
              <a:buFontTx/>
              <a:buAutoNum type="arabicPeriod"/>
            </a:pPr>
            <a:r>
              <a:rPr lang="en-GB" sz="2400" b="1" dirty="0">
                <a:solidFill>
                  <a:srgbClr val="7030A0"/>
                </a:solidFill>
                <a:latin typeface="Century Gothic" panose="020B0502020202020204" pitchFamily="34" charset="0"/>
              </a:rPr>
              <a:t>No specific mapping systems in place</a:t>
            </a:r>
            <a:endParaRPr lang="en-US" sz="2400" b="1" dirty="0">
              <a:solidFill>
                <a:srgbClr val="7030A0"/>
              </a:solidFill>
              <a:latin typeface="Century Gothic" panose="020B0502020202020204" pitchFamily="34" charset="0"/>
            </a:endParaRPr>
          </a:p>
        </p:txBody>
      </p:sp>
      <p:sp>
        <p:nvSpPr>
          <p:cNvPr id="7" name="Rectangle 12"/>
          <p:cNvSpPr/>
          <p:nvPr/>
        </p:nvSpPr>
        <p:spPr>
          <a:xfrm>
            <a:off x="0" y="-19878"/>
            <a:ext cx="12192000" cy="6858000"/>
          </a:xfrm>
          <a:prstGeom prst="rect">
            <a:avLst/>
          </a:prstGeom>
          <a:noFill/>
          <a:ln w="57150" cap="flat">
            <a:solidFill>
              <a:srgbClr val="00B05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8" name="Rectangle 18"/>
          <p:cNvSpPr/>
          <p:nvPr/>
        </p:nvSpPr>
        <p:spPr>
          <a:xfrm>
            <a:off x="99238" y="42270"/>
            <a:ext cx="11993525" cy="6691745"/>
          </a:xfrm>
          <a:prstGeom prst="rect">
            <a:avLst/>
          </a:prstGeom>
          <a:noFill/>
          <a:ln w="57150" cap="flat">
            <a:solidFill>
              <a:srgbClr val="FF0000"/>
            </a:solidFill>
            <a:prstDash val="solid"/>
            <a:miter/>
          </a:ln>
        </p:spPr>
        <p:txBody>
          <a:bodyPr vert="horz" wrap="square" lIns="68580" tIns="34291" rIns="68580" bIns="34291" anchor="ctr" anchorCtr="1" compatLnSpc="1">
            <a:noAutofit/>
          </a:bodyPr>
          <a:lstStyle/>
          <a:p>
            <a:pPr algn="ctr" defTabSz="685783">
              <a:defRPr sz="1800" b="0" i="0" u="none" strike="noStrike" kern="0" cap="none" spc="0" baseline="0">
                <a:solidFill>
                  <a:srgbClr val="000000"/>
                </a:solidFill>
                <a:uFillTx/>
              </a:defRPr>
            </a:pPr>
            <a:endParaRPr lang="fr-FR" sz="1351">
              <a:solidFill>
                <a:srgbClr val="FFFFFF"/>
              </a:solidFill>
              <a:latin typeface="Calibri"/>
            </a:endParaRPr>
          </a:p>
        </p:txBody>
      </p:sp>
      <p:sp>
        <p:nvSpPr>
          <p:cNvPr id="9" name="Rectangle 8"/>
          <p:cNvSpPr/>
          <p:nvPr/>
        </p:nvSpPr>
        <p:spPr>
          <a:xfrm>
            <a:off x="454415" y="192557"/>
            <a:ext cx="742703" cy="9565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p:cNvSpPr txBox="1"/>
          <p:nvPr/>
        </p:nvSpPr>
        <p:spPr>
          <a:xfrm>
            <a:off x="11588479" y="192557"/>
            <a:ext cx="381848" cy="369332"/>
          </a:xfrm>
          <a:prstGeom prst="rect">
            <a:avLst/>
          </a:prstGeom>
          <a:noFill/>
        </p:spPr>
        <p:txBody>
          <a:bodyPr wrap="square" rtlCol="0">
            <a:spAutoFit/>
          </a:bodyPr>
          <a:lstStyle/>
          <a:p>
            <a:r>
              <a:rPr lang="en-US" dirty="0" smtClean="0"/>
              <a:t>9</a:t>
            </a:r>
            <a:endParaRPr lang="fr-FR" dirty="0"/>
          </a:p>
        </p:txBody>
      </p:sp>
    </p:spTree>
    <p:extLst>
      <p:ext uri="{BB962C8B-B14F-4D97-AF65-F5344CB8AC3E}">
        <p14:creationId xmlns:p14="http://schemas.microsoft.com/office/powerpoint/2010/main" val="16945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E61AAD99A901438D9BC061B6D8E5BF" ma:contentTypeVersion="4" ma:contentTypeDescription="Create a new document." ma:contentTypeScope="" ma:versionID="098befd53edc140e6a38b8b5e7e076b7">
  <xsd:schema xmlns:xsd="http://www.w3.org/2001/XMLSchema" xmlns:xs="http://www.w3.org/2001/XMLSchema" xmlns:p="http://schemas.microsoft.com/office/2006/metadata/properties" xmlns:ns2="7bbce149-ba0e-4c7d-b138-75737535ebd3" targetNamespace="http://schemas.microsoft.com/office/2006/metadata/properties" ma:root="true" ma:fieldsID="072f68eb08736e4a615e48af1997bbbd" ns2:_="">
    <xsd:import namespace="7bbce149-ba0e-4c7d-b138-75737535eb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ce149-ba0e-4c7d-b138-75737535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D04F94-A542-427E-B92F-C5A581A878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bbce149-ba0e-4c7d-b138-75737535ebd3"/>
    <ds:schemaRef ds:uri="http://www.w3.org/XML/1998/namespace"/>
    <ds:schemaRef ds:uri="http://purl.org/dc/dcmitype/"/>
  </ds:schemaRefs>
</ds:datastoreItem>
</file>

<file path=customXml/itemProps2.xml><?xml version="1.0" encoding="utf-8"?>
<ds:datastoreItem xmlns:ds="http://schemas.openxmlformats.org/officeDocument/2006/customXml" ds:itemID="{A81D3316-0A8A-4DD9-B11D-A8C664A4C46B}">
  <ds:schemaRefs>
    <ds:schemaRef ds:uri="7bbce149-ba0e-4c7d-b138-75737535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89579F-66C8-49DD-B5BA-5C739ACC74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754</TotalTime>
  <Words>1339</Words>
  <Application>Microsoft Office PowerPoint</Application>
  <PresentationFormat>Grand écran</PresentationFormat>
  <Paragraphs>270</Paragraphs>
  <Slides>17</Slides>
  <Notes>8</Notes>
  <HiddenSlides>0</HiddenSlides>
  <MMClips>0</MMClips>
  <ScaleCrop>false</ScaleCrop>
  <HeadingPairs>
    <vt:vector size="6" baseType="variant">
      <vt:variant>
        <vt:lpstr>Polices utilisées</vt:lpstr>
      </vt:variant>
      <vt:variant>
        <vt:i4>19</vt:i4>
      </vt:variant>
      <vt:variant>
        <vt:lpstr>Thème</vt:lpstr>
      </vt:variant>
      <vt:variant>
        <vt:i4>3</vt:i4>
      </vt:variant>
      <vt:variant>
        <vt:lpstr>Titres des diapositives</vt:lpstr>
      </vt:variant>
      <vt:variant>
        <vt:i4>17</vt:i4>
      </vt:variant>
    </vt:vector>
  </HeadingPairs>
  <TitlesOfParts>
    <vt:vector size="39" baseType="lpstr">
      <vt:lpstr>Agency FB</vt:lpstr>
      <vt:lpstr>Aptos</vt:lpstr>
      <vt:lpstr>Aptos Display</vt:lpstr>
      <vt:lpstr>Arial</vt:lpstr>
      <vt:lpstr>avenir</vt:lpstr>
      <vt:lpstr>Avenir Book</vt:lpstr>
      <vt:lpstr>Calibri</vt:lpstr>
      <vt:lpstr>Century Gothic</vt:lpstr>
      <vt:lpstr>DengXian</vt:lpstr>
      <vt:lpstr>Lato Light</vt:lpstr>
      <vt:lpstr>League Spartan</vt:lpstr>
      <vt:lpstr>Mukta ExtraLight</vt:lpstr>
      <vt:lpstr>Open Sans Light</vt:lpstr>
      <vt:lpstr>Open Sans Semibold</vt:lpstr>
      <vt:lpstr>Poppins</vt:lpstr>
      <vt:lpstr>Poppins Medium</vt:lpstr>
      <vt:lpstr>Roboto Light</vt:lpstr>
      <vt:lpstr>Times New Roman</vt:lpstr>
      <vt:lpstr>Wingdings</vt:lpstr>
      <vt:lpstr>Office Theme</vt:lpstr>
      <vt:lpstr>1_Office Theme</vt:lpstr>
      <vt:lpstr>2_Office Theme</vt:lpstr>
      <vt:lpstr>Présentation PowerPoint</vt:lpstr>
      <vt:lpstr>Introduction</vt:lpstr>
      <vt:lpstr>Présentation PowerPoint</vt:lpstr>
      <vt:lpstr>Présentation PowerPoint</vt:lpstr>
      <vt:lpstr>Présentation PowerPoint</vt:lpstr>
      <vt:lpstr>Présentation PowerPoint</vt:lpstr>
      <vt:lpstr>Présentation PowerPoint</vt:lpstr>
      <vt:lpstr>Présentation PowerPoint</vt:lpstr>
      <vt:lpstr>The Regulatory Framework: Telecoms Services</vt:lpstr>
      <vt:lpstr>Présentation PowerPoint</vt:lpstr>
      <vt:lpstr>Broadband penetration and expansion</vt:lpstr>
      <vt:lpstr>Broadband penetration and expansion</vt:lpstr>
      <vt:lpstr>Broadband Mapping</vt:lpstr>
      <vt:lpstr>Broadband Mapping Systems</vt:lpstr>
      <vt:lpstr>Broadband coverage</vt:lpstr>
      <vt:lpstr>Broadband coverage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Support to Africa’s National Broadband Mapping Systems (Africa-BB-Maps)</dc:title>
  <dc:creator>Isabella Rinaldi</dc:creator>
  <cp:lastModifiedBy>Admin</cp:lastModifiedBy>
  <cp:revision>122</cp:revision>
  <dcterms:created xsi:type="dcterms:W3CDTF">2024-10-31T21:56:45Z</dcterms:created>
  <dcterms:modified xsi:type="dcterms:W3CDTF">2025-03-26T00:16:37Z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0x010100D1E61AAD99A901438D9BC061B6D8E5BF</vt:lpwstr>
  </property>
  <property fmtid="{D5CDD505-2E9C-101B-9397-08002B2CF9AE}" pid="3" name="MediaServiceImageTags">
    <vt:lpwstr/>
  </property>
</Properties>
</file>