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009DD7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09DD7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09DD7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538976" y="2322067"/>
            <a:ext cx="5285740" cy="3667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09DD7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30882" y="466166"/>
            <a:ext cx="8730234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009DD7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340" y="1613661"/>
            <a:ext cx="10816590" cy="4598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g"/><Relationship Id="rId3" Type="http://schemas.openxmlformats.org/officeDocument/2006/relationships/image" Target="../media/image8.jpg"/><Relationship Id="rId4" Type="http://schemas.openxmlformats.org/officeDocument/2006/relationships/image" Target="../media/image9.jpg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jpg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Relationship Id="rId3" Type="http://schemas.openxmlformats.org/officeDocument/2006/relationships/image" Target="../media/image3.png"/><Relationship Id="rId4" Type="http://schemas.openxmlformats.org/officeDocument/2006/relationships/image" Target="../media/image2.jpg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25644" y="2553081"/>
            <a:ext cx="422021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Africa-BB-</a:t>
            </a:r>
            <a:r>
              <a:rPr dirty="0" spc="-20"/>
              <a:t>Maps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54730" y="2581465"/>
            <a:ext cx="1887377" cy="886314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873658" y="3527010"/>
            <a:ext cx="10596880" cy="1092835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4000" b="1">
                <a:solidFill>
                  <a:srgbClr val="009DD7"/>
                </a:solidFill>
                <a:latin typeface="Arial"/>
                <a:cs typeface="Arial"/>
              </a:rPr>
              <a:t>Questionnaire</a:t>
            </a:r>
            <a:r>
              <a:rPr dirty="0" sz="4000" spc="-105" b="1">
                <a:solidFill>
                  <a:srgbClr val="009DD7"/>
                </a:solidFill>
                <a:latin typeface="Arial"/>
                <a:cs typeface="Arial"/>
              </a:rPr>
              <a:t> </a:t>
            </a:r>
            <a:r>
              <a:rPr dirty="0" sz="4000" b="1">
                <a:solidFill>
                  <a:srgbClr val="009DD7"/>
                </a:solidFill>
                <a:latin typeface="Arial"/>
                <a:cs typeface="Arial"/>
              </a:rPr>
              <a:t>Report</a:t>
            </a:r>
            <a:r>
              <a:rPr dirty="0" sz="4000" spc="-90" b="1">
                <a:solidFill>
                  <a:srgbClr val="009DD7"/>
                </a:solidFill>
                <a:latin typeface="Arial"/>
                <a:cs typeface="Arial"/>
              </a:rPr>
              <a:t> </a:t>
            </a:r>
            <a:r>
              <a:rPr dirty="0" sz="4000" b="1">
                <a:solidFill>
                  <a:srgbClr val="009DD7"/>
                </a:solidFill>
                <a:latin typeface="Arial"/>
                <a:cs typeface="Arial"/>
              </a:rPr>
              <a:t>/</a:t>
            </a:r>
            <a:r>
              <a:rPr dirty="0" sz="4000" spc="-105" b="1">
                <a:solidFill>
                  <a:srgbClr val="009DD7"/>
                </a:solidFill>
                <a:latin typeface="Arial"/>
                <a:cs typeface="Arial"/>
              </a:rPr>
              <a:t> </a:t>
            </a:r>
            <a:r>
              <a:rPr dirty="0" sz="4000" spc="-30" b="1">
                <a:solidFill>
                  <a:srgbClr val="009DD7"/>
                </a:solidFill>
                <a:latin typeface="Arial"/>
                <a:cs typeface="Arial"/>
              </a:rPr>
              <a:t>Template</a:t>
            </a:r>
            <a:r>
              <a:rPr dirty="0" sz="4000" spc="-75" b="1">
                <a:solidFill>
                  <a:srgbClr val="009DD7"/>
                </a:solidFill>
                <a:latin typeface="Arial"/>
                <a:cs typeface="Arial"/>
              </a:rPr>
              <a:t> </a:t>
            </a:r>
            <a:r>
              <a:rPr dirty="0" sz="4000" b="1">
                <a:solidFill>
                  <a:srgbClr val="009DD7"/>
                </a:solidFill>
                <a:latin typeface="Arial"/>
                <a:cs typeface="Arial"/>
              </a:rPr>
              <a:t>case</a:t>
            </a:r>
            <a:r>
              <a:rPr dirty="0" sz="4000" spc="-110" b="1">
                <a:solidFill>
                  <a:srgbClr val="009DD7"/>
                </a:solidFill>
                <a:latin typeface="Arial"/>
                <a:cs typeface="Arial"/>
              </a:rPr>
              <a:t> </a:t>
            </a:r>
            <a:r>
              <a:rPr dirty="0" sz="4000" spc="-10" b="1">
                <a:solidFill>
                  <a:srgbClr val="009DD7"/>
                </a:solidFill>
                <a:latin typeface="Arial"/>
                <a:cs typeface="Arial"/>
              </a:rPr>
              <a:t>study</a:t>
            </a:r>
            <a:endParaRPr sz="4000">
              <a:latin typeface="Arial"/>
              <a:cs typeface="Arial"/>
            </a:endParaRPr>
          </a:p>
          <a:p>
            <a:pPr algn="ctr" marL="137160">
              <a:lnSpc>
                <a:spcPct val="100000"/>
              </a:lnSpc>
              <a:spcBef>
                <a:spcPts val="445"/>
              </a:spcBef>
            </a:pPr>
            <a:r>
              <a:rPr dirty="0" sz="1800" spc="-10" b="1">
                <a:solidFill>
                  <a:srgbClr val="009DD7"/>
                </a:solidFill>
                <a:latin typeface="Arial"/>
                <a:cs typeface="Arial"/>
              </a:rPr>
              <a:t>26-</a:t>
            </a:r>
            <a:r>
              <a:rPr dirty="0" sz="1800" b="1">
                <a:solidFill>
                  <a:srgbClr val="009DD7"/>
                </a:solidFill>
                <a:latin typeface="Arial"/>
                <a:cs typeface="Arial"/>
              </a:rPr>
              <a:t>27</a:t>
            </a:r>
            <a:r>
              <a:rPr dirty="0" sz="1800" spc="-35" b="1">
                <a:solidFill>
                  <a:srgbClr val="009DD7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DD7"/>
                </a:solidFill>
                <a:latin typeface="Arial"/>
                <a:cs typeface="Arial"/>
              </a:rPr>
              <a:t>March,</a:t>
            </a:r>
            <a:r>
              <a:rPr dirty="0" sz="1800" spc="-75" b="1">
                <a:solidFill>
                  <a:srgbClr val="009DD7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9DD7"/>
                </a:solidFill>
                <a:latin typeface="Arial"/>
                <a:cs typeface="Arial"/>
              </a:rPr>
              <a:t>Abidjan, Cote</a:t>
            </a:r>
            <a:r>
              <a:rPr dirty="0" sz="1800" spc="-25" b="1">
                <a:solidFill>
                  <a:srgbClr val="009DD7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9DD7"/>
                </a:solidFill>
                <a:latin typeface="Arial"/>
                <a:cs typeface="Arial"/>
              </a:rPr>
              <a:t>d'Ivoire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5078349" cy="109689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9756" rIns="0" bIns="0" rtlCol="0" vert="horz">
            <a:spAutoFit/>
          </a:bodyPr>
          <a:lstStyle/>
          <a:p>
            <a:pPr marL="186690">
              <a:lnSpc>
                <a:spcPct val="100000"/>
              </a:lnSpc>
              <a:spcBef>
                <a:spcPts val="100"/>
              </a:spcBef>
            </a:pPr>
            <a:r>
              <a:rPr dirty="0" sz="3600"/>
              <a:t>Broadband</a:t>
            </a:r>
            <a:r>
              <a:rPr dirty="0" sz="3600" spc="-30"/>
              <a:t> </a:t>
            </a:r>
            <a:r>
              <a:rPr dirty="0" sz="3600"/>
              <a:t>penetration</a:t>
            </a:r>
            <a:r>
              <a:rPr dirty="0" sz="3600" spc="-20"/>
              <a:t> </a:t>
            </a:r>
            <a:r>
              <a:rPr dirty="0" sz="3600"/>
              <a:t>and</a:t>
            </a:r>
            <a:r>
              <a:rPr dirty="0" sz="3600" spc="-5"/>
              <a:t> </a:t>
            </a:r>
            <a:r>
              <a:rPr dirty="0" sz="3600" spc="-10"/>
              <a:t>expansion</a:t>
            </a:r>
            <a:endParaRPr sz="3600"/>
          </a:p>
        </p:txBody>
      </p:sp>
      <p:sp>
        <p:nvSpPr>
          <p:cNvPr id="3" name="object 3" descr=""/>
          <p:cNvSpPr/>
          <p:nvPr/>
        </p:nvSpPr>
        <p:spPr>
          <a:xfrm>
            <a:off x="6459601" y="2311400"/>
            <a:ext cx="5631180" cy="4546600"/>
          </a:xfrm>
          <a:custGeom>
            <a:avLst/>
            <a:gdLst/>
            <a:ahLst/>
            <a:cxnLst/>
            <a:rect l="l" t="t" r="r" b="b"/>
            <a:pathLst>
              <a:path w="5631180" h="4546600">
                <a:moveTo>
                  <a:pt x="0" y="4546600"/>
                </a:moveTo>
                <a:lnTo>
                  <a:pt x="5630799" y="4546600"/>
                </a:lnTo>
                <a:lnTo>
                  <a:pt x="5630799" y="0"/>
                </a:lnTo>
                <a:lnTo>
                  <a:pt x="0" y="0"/>
                </a:lnTo>
                <a:lnTo>
                  <a:pt x="0" y="4546600"/>
                </a:lnTo>
                <a:close/>
              </a:path>
            </a:pathLst>
          </a:custGeom>
          <a:ln w="9525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8739" y="1339350"/>
            <a:ext cx="11795760" cy="4650740"/>
          </a:xfrm>
          <a:prstGeom prst="rect">
            <a:avLst/>
          </a:prstGeom>
        </p:spPr>
        <p:txBody>
          <a:bodyPr wrap="square" lIns="0" tIns="2768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180"/>
              </a:spcBef>
            </a:pPr>
            <a:r>
              <a:rPr dirty="0" sz="3200" b="1">
                <a:latin typeface="Calibri"/>
                <a:cs typeface="Calibri"/>
              </a:rPr>
              <a:t>2G</a:t>
            </a:r>
            <a:r>
              <a:rPr dirty="0" sz="3200" spc="-50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Geographic</a:t>
            </a:r>
            <a:r>
              <a:rPr dirty="0" sz="3200" spc="-90" b="1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Coverage</a:t>
            </a:r>
            <a:r>
              <a:rPr dirty="0" sz="3200" spc="-50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-</a:t>
            </a:r>
            <a:r>
              <a:rPr dirty="0" sz="3200" spc="-55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93%</a:t>
            </a:r>
            <a:r>
              <a:rPr dirty="0" sz="3200" spc="-50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population</a:t>
            </a:r>
            <a:r>
              <a:rPr dirty="0" sz="3200" spc="-90" b="1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coverage</a:t>
            </a:r>
            <a:r>
              <a:rPr dirty="0" sz="3200" spc="-80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in</a:t>
            </a:r>
            <a:r>
              <a:rPr dirty="0" sz="3200" spc="-50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mid</a:t>
            </a:r>
            <a:r>
              <a:rPr dirty="0" sz="3200" spc="-75" b="1">
                <a:latin typeface="Calibri"/>
                <a:cs typeface="Calibri"/>
              </a:rPr>
              <a:t> </a:t>
            </a:r>
            <a:r>
              <a:rPr dirty="0" sz="3200" spc="-20" b="1">
                <a:latin typeface="Calibri"/>
                <a:cs typeface="Calibri"/>
              </a:rPr>
              <a:t>2024</a:t>
            </a:r>
            <a:endParaRPr sz="3200">
              <a:latin typeface="Calibri"/>
              <a:cs typeface="Calibri"/>
            </a:endParaRPr>
          </a:p>
          <a:p>
            <a:pPr marL="6815455" marR="5080" indent="-342900">
              <a:lnSpc>
                <a:spcPct val="100000"/>
              </a:lnSpc>
              <a:spcBef>
                <a:spcPts val="1810"/>
              </a:spcBef>
              <a:buFont typeface="Arial MT"/>
              <a:buChar char="•"/>
              <a:tabLst>
                <a:tab pos="6815455" algn="l"/>
              </a:tabLst>
            </a:pPr>
            <a:r>
              <a:rPr dirty="0" sz="2800">
                <a:latin typeface="Calibri"/>
                <a:cs typeface="Calibri"/>
              </a:rPr>
              <a:t>The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light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green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and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bold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green </a:t>
            </a:r>
            <a:r>
              <a:rPr dirty="0" sz="2800">
                <a:latin typeface="Calibri"/>
                <a:cs typeface="Calibri"/>
              </a:rPr>
              <a:t>areas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represent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the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2G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geographic coverage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of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Ethio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telecom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and </a:t>
            </a:r>
            <a:r>
              <a:rPr dirty="0" sz="2800">
                <a:latin typeface="Calibri"/>
                <a:cs typeface="Calibri"/>
              </a:rPr>
              <a:t>Safaricom</a:t>
            </a:r>
            <a:r>
              <a:rPr dirty="0" sz="2800" spc="-14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Ethiopia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(including commitments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to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mid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2025), respectively.</a:t>
            </a:r>
            <a:endParaRPr sz="2800">
              <a:latin typeface="Calibri"/>
              <a:cs typeface="Calibri"/>
            </a:endParaRPr>
          </a:p>
          <a:p>
            <a:pPr marL="6815455" marR="461645" indent="-342900">
              <a:lnSpc>
                <a:spcPct val="100000"/>
              </a:lnSpc>
              <a:spcBef>
                <a:spcPts val="1805"/>
              </a:spcBef>
              <a:buFont typeface="Arial MT"/>
              <a:buChar char="•"/>
              <a:tabLst>
                <a:tab pos="6815455" algn="l"/>
              </a:tabLst>
            </a:pPr>
            <a:r>
              <a:rPr dirty="0" sz="2800">
                <a:latin typeface="Calibri"/>
                <a:cs typeface="Calibri"/>
              </a:rPr>
              <a:t>The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white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areas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show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coverage </a:t>
            </a:r>
            <a:r>
              <a:rPr dirty="0" sz="2800" spc="-20">
                <a:latin typeface="Calibri"/>
                <a:cs typeface="Calibri"/>
              </a:rPr>
              <a:t>gaps</a:t>
            </a:r>
            <a:endParaRPr sz="28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-3175" y="2305049"/>
            <a:ext cx="6469380" cy="4556125"/>
            <a:chOff x="-3175" y="2305049"/>
            <a:chExt cx="6469380" cy="455612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2311399"/>
              <a:ext cx="6459601" cy="4546600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0" y="2308224"/>
              <a:ext cx="6463030" cy="4549775"/>
            </a:xfrm>
            <a:custGeom>
              <a:avLst/>
              <a:gdLst/>
              <a:ahLst/>
              <a:cxnLst/>
              <a:rect l="l" t="t" r="r" b="b"/>
              <a:pathLst>
                <a:path w="6463030" h="4549775">
                  <a:moveTo>
                    <a:pt x="6462776" y="4549775"/>
                  </a:moveTo>
                  <a:lnTo>
                    <a:pt x="6462776" y="0"/>
                  </a:lnTo>
                  <a:lnTo>
                    <a:pt x="0" y="0"/>
                  </a:lnTo>
                </a:path>
              </a:pathLst>
            </a:custGeom>
            <a:ln w="6350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9756" rIns="0" bIns="0" rtlCol="0" vert="horz">
            <a:spAutoFit/>
          </a:bodyPr>
          <a:lstStyle/>
          <a:p>
            <a:pPr marL="186690">
              <a:lnSpc>
                <a:spcPct val="100000"/>
              </a:lnSpc>
              <a:spcBef>
                <a:spcPts val="100"/>
              </a:spcBef>
            </a:pPr>
            <a:r>
              <a:rPr dirty="0" sz="3600"/>
              <a:t>Broadband</a:t>
            </a:r>
            <a:r>
              <a:rPr dirty="0" sz="3600" spc="-30"/>
              <a:t> </a:t>
            </a:r>
            <a:r>
              <a:rPr dirty="0" sz="3600"/>
              <a:t>penetration</a:t>
            </a:r>
            <a:r>
              <a:rPr dirty="0" sz="3600" spc="-20"/>
              <a:t> </a:t>
            </a:r>
            <a:r>
              <a:rPr dirty="0" sz="3600"/>
              <a:t>and</a:t>
            </a:r>
            <a:r>
              <a:rPr dirty="0" sz="3600" spc="-5"/>
              <a:t> </a:t>
            </a:r>
            <a:r>
              <a:rPr dirty="0" sz="3600" spc="-10"/>
              <a:t>expansion</a:t>
            </a:r>
            <a:endParaRPr sz="3600"/>
          </a:p>
        </p:txBody>
      </p:sp>
      <p:sp>
        <p:nvSpPr>
          <p:cNvPr id="3" name="object 3" descr=""/>
          <p:cNvSpPr/>
          <p:nvPr/>
        </p:nvSpPr>
        <p:spPr>
          <a:xfrm>
            <a:off x="6370701" y="2390773"/>
            <a:ext cx="5631180" cy="4467225"/>
          </a:xfrm>
          <a:custGeom>
            <a:avLst/>
            <a:gdLst/>
            <a:ahLst/>
            <a:cxnLst/>
            <a:rect l="l" t="t" r="r" b="b"/>
            <a:pathLst>
              <a:path w="5631180" h="4467225">
                <a:moveTo>
                  <a:pt x="5630799" y="4467226"/>
                </a:moveTo>
                <a:lnTo>
                  <a:pt x="5630799" y="0"/>
                </a:lnTo>
                <a:lnTo>
                  <a:pt x="0" y="0"/>
                </a:lnTo>
                <a:lnTo>
                  <a:pt x="0" y="4467226"/>
                </a:lnTo>
              </a:path>
            </a:pathLst>
          </a:custGeom>
          <a:ln w="9525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8739" y="1603375"/>
            <a:ext cx="11250295" cy="44665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b="1">
                <a:latin typeface="Calibri"/>
                <a:cs typeface="Calibri"/>
              </a:rPr>
              <a:t>3G</a:t>
            </a:r>
            <a:r>
              <a:rPr dirty="0" sz="3200" spc="-55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Geographic</a:t>
            </a:r>
            <a:r>
              <a:rPr dirty="0" sz="3200" spc="-95" b="1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Coverage</a:t>
            </a:r>
            <a:r>
              <a:rPr dirty="0" sz="3200" spc="-60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–</a:t>
            </a:r>
            <a:r>
              <a:rPr dirty="0" sz="3200" spc="-50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93%</a:t>
            </a:r>
            <a:r>
              <a:rPr dirty="0" sz="3200" spc="-55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population</a:t>
            </a:r>
            <a:r>
              <a:rPr dirty="0" sz="3200" spc="-95" b="1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coverage</a:t>
            </a:r>
            <a:r>
              <a:rPr dirty="0" sz="3200" spc="-90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at</a:t>
            </a:r>
            <a:r>
              <a:rPr dirty="0" sz="3200" spc="-65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mid</a:t>
            </a:r>
            <a:r>
              <a:rPr dirty="0" sz="3200" spc="-75" b="1">
                <a:latin typeface="Calibri"/>
                <a:cs typeface="Calibri"/>
              </a:rPr>
              <a:t> </a:t>
            </a:r>
            <a:r>
              <a:rPr dirty="0" sz="3200" spc="-20" b="1">
                <a:latin typeface="Calibri"/>
                <a:cs typeface="Calibri"/>
              </a:rPr>
              <a:t>2024</a:t>
            </a:r>
            <a:endParaRPr sz="3200">
              <a:latin typeface="Calibri"/>
              <a:cs typeface="Calibri"/>
            </a:endParaRPr>
          </a:p>
          <a:p>
            <a:pPr marL="6726555" marR="123825" indent="-342900">
              <a:lnSpc>
                <a:spcPct val="100000"/>
              </a:lnSpc>
              <a:spcBef>
                <a:spcPts val="2435"/>
              </a:spcBef>
              <a:buFont typeface="Arial MT"/>
              <a:buChar char="•"/>
              <a:tabLst>
                <a:tab pos="6726555" algn="l"/>
              </a:tabLst>
            </a:pPr>
            <a:r>
              <a:rPr dirty="0" sz="2800">
                <a:latin typeface="Calibri"/>
                <a:cs typeface="Calibri"/>
              </a:rPr>
              <a:t>The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yellow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and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brown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areas represent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the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3G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geographic coverage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of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Ethio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30">
                <a:latin typeface="Calibri"/>
                <a:cs typeface="Calibri"/>
              </a:rPr>
              <a:t>Telecom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and </a:t>
            </a:r>
            <a:r>
              <a:rPr dirty="0" sz="2800" spc="-10">
                <a:latin typeface="Calibri"/>
                <a:cs typeface="Calibri"/>
              </a:rPr>
              <a:t>Safaricom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Ethiopia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(including commitments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to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mid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2025), respectively.</a:t>
            </a:r>
            <a:endParaRPr sz="2800">
              <a:latin typeface="Calibri"/>
              <a:cs typeface="Calibri"/>
            </a:endParaRPr>
          </a:p>
          <a:p>
            <a:pPr marL="6726555" marR="5080" indent="-342900">
              <a:lnSpc>
                <a:spcPct val="100000"/>
              </a:lnSpc>
              <a:spcBef>
                <a:spcPts val="1805"/>
              </a:spcBef>
              <a:buFont typeface="Arial MT"/>
              <a:buChar char="•"/>
              <a:tabLst>
                <a:tab pos="6726555" algn="l"/>
              </a:tabLst>
            </a:pPr>
            <a:r>
              <a:rPr dirty="0" sz="2800">
                <a:latin typeface="Calibri"/>
                <a:cs typeface="Calibri"/>
              </a:rPr>
              <a:t>The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white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areas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show</a:t>
            </a:r>
            <a:r>
              <a:rPr dirty="0" sz="2800" spc="-2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coverage </a:t>
            </a:r>
            <a:r>
              <a:rPr dirty="0" sz="2800" spc="-20">
                <a:latin typeface="Calibri"/>
                <a:cs typeface="Calibri"/>
              </a:rPr>
              <a:t>gaps</a:t>
            </a:r>
            <a:endParaRPr sz="28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6037" y="2381312"/>
            <a:ext cx="6334125" cy="4481830"/>
            <a:chOff x="46037" y="2381312"/>
            <a:chExt cx="6334125" cy="448183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562" y="2390837"/>
              <a:ext cx="6315075" cy="4467162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50800" y="2386075"/>
              <a:ext cx="6324600" cy="4472305"/>
            </a:xfrm>
            <a:custGeom>
              <a:avLst/>
              <a:gdLst/>
              <a:ahLst/>
              <a:cxnLst/>
              <a:rect l="l" t="t" r="r" b="b"/>
              <a:pathLst>
                <a:path w="6324600" h="4472305">
                  <a:moveTo>
                    <a:pt x="6324600" y="4471924"/>
                  </a:moveTo>
                  <a:lnTo>
                    <a:pt x="6324600" y="0"/>
                  </a:lnTo>
                  <a:lnTo>
                    <a:pt x="0" y="0"/>
                  </a:lnTo>
                  <a:lnTo>
                    <a:pt x="0" y="4471924"/>
                  </a:lnTo>
                </a:path>
              </a:pathLst>
            </a:custGeom>
            <a:ln w="9525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9756" rIns="0" bIns="0" rtlCol="0" vert="horz">
            <a:spAutoFit/>
          </a:bodyPr>
          <a:lstStyle/>
          <a:p>
            <a:pPr marL="186690">
              <a:lnSpc>
                <a:spcPct val="100000"/>
              </a:lnSpc>
              <a:spcBef>
                <a:spcPts val="100"/>
              </a:spcBef>
            </a:pPr>
            <a:r>
              <a:rPr dirty="0" sz="3600"/>
              <a:t>Broadband</a:t>
            </a:r>
            <a:r>
              <a:rPr dirty="0" sz="3600" spc="-30"/>
              <a:t> </a:t>
            </a:r>
            <a:r>
              <a:rPr dirty="0" sz="3600"/>
              <a:t>penetration</a:t>
            </a:r>
            <a:r>
              <a:rPr dirty="0" sz="3600" spc="-20"/>
              <a:t> </a:t>
            </a:r>
            <a:r>
              <a:rPr dirty="0" sz="3600"/>
              <a:t>and</a:t>
            </a:r>
            <a:r>
              <a:rPr dirty="0" sz="3600" spc="-5"/>
              <a:t> </a:t>
            </a:r>
            <a:r>
              <a:rPr dirty="0" sz="3600" spc="-10"/>
              <a:t>expansion</a:t>
            </a:r>
            <a:endParaRPr sz="3600"/>
          </a:p>
        </p:txBody>
      </p:sp>
      <p:sp>
        <p:nvSpPr>
          <p:cNvPr id="3" name="object 3" descr=""/>
          <p:cNvSpPr/>
          <p:nvPr/>
        </p:nvSpPr>
        <p:spPr>
          <a:xfrm>
            <a:off x="6459601" y="2311400"/>
            <a:ext cx="5732780" cy="4546600"/>
          </a:xfrm>
          <a:custGeom>
            <a:avLst/>
            <a:gdLst/>
            <a:ahLst/>
            <a:cxnLst/>
            <a:rect l="l" t="t" r="r" b="b"/>
            <a:pathLst>
              <a:path w="5732780" h="4546600">
                <a:moveTo>
                  <a:pt x="0" y="4546600"/>
                </a:moveTo>
                <a:lnTo>
                  <a:pt x="5732399" y="4546600"/>
                </a:lnTo>
                <a:lnTo>
                  <a:pt x="5732399" y="0"/>
                </a:lnTo>
                <a:lnTo>
                  <a:pt x="0" y="0"/>
                </a:lnTo>
                <a:lnTo>
                  <a:pt x="0" y="4546600"/>
                </a:lnTo>
                <a:close/>
              </a:path>
            </a:pathLst>
          </a:custGeom>
          <a:ln w="9524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250342" y="1338969"/>
            <a:ext cx="11715115" cy="5212080"/>
          </a:xfrm>
          <a:prstGeom prst="rect">
            <a:avLst/>
          </a:prstGeom>
        </p:spPr>
        <p:txBody>
          <a:bodyPr wrap="square" lIns="0" tIns="2870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260"/>
              </a:spcBef>
            </a:pPr>
            <a:r>
              <a:rPr dirty="0" sz="3200" b="1">
                <a:latin typeface="Calibri"/>
                <a:cs typeface="Calibri"/>
              </a:rPr>
              <a:t>4G</a:t>
            </a:r>
            <a:r>
              <a:rPr dirty="0" sz="3200" spc="-55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Geographic</a:t>
            </a:r>
            <a:r>
              <a:rPr dirty="0" sz="3200" spc="-90" b="1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Coverage</a:t>
            </a:r>
            <a:r>
              <a:rPr dirty="0" sz="3200" spc="-60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-</a:t>
            </a:r>
            <a:r>
              <a:rPr dirty="0" sz="3200" spc="-55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35%</a:t>
            </a:r>
            <a:r>
              <a:rPr dirty="0" sz="3200" spc="-55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population</a:t>
            </a:r>
            <a:r>
              <a:rPr dirty="0" sz="3200" spc="-95" b="1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coverage</a:t>
            </a:r>
            <a:r>
              <a:rPr dirty="0" sz="3200" spc="-85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at</a:t>
            </a:r>
            <a:r>
              <a:rPr dirty="0" sz="3200" spc="-70" b="1">
                <a:latin typeface="Calibri"/>
                <a:cs typeface="Calibri"/>
              </a:rPr>
              <a:t> </a:t>
            </a:r>
            <a:r>
              <a:rPr dirty="0" sz="3200" b="1">
                <a:latin typeface="Calibri"/>
                <a:cs typeface="Calibri"/>
              </a:rPr>
              <a:t>mid</a:t>
            </a:r>
            <a:r>
              <a:rPr dirty="0" sz="3200" spc="-70" b="1">
                <a:latin typeface="Calibri"/>
                <a:cs typeface="Calibri"/>
              </a:rPr>
              <a:t> </a:t>
            </a:r>
            <a:r>
              <a:rPr dirty="0" sz="3200" spc="-20" b="1">
                <a:latin typeface="Calibri"/>
                <a:cs typeface="Calibri"/>
              </a:rPr>
              <a:t>2024</a:t>
            </a:r>
            <a:endParaRPr sz="3200">
              <a:latin typeface="Calibri"/>
              <a:cs typeface="Calibri"/>
            </a:endParaRPr>
          </a:p>
          <a:p>
            <a:pPr marL="6644005" marR="5080" indent="-342900">
              <a:lnSpc>
                <a:spcPct val="100000"/>
              </a:lnSpc>
              <a:spcBef>
                <a:spcPts val="1755"/>
              </a:spcBef>
              <a:buFont typeface="Arial MT"/>
              <a:buChar char="•"/>
              <a:tabLst>
                <a:tab pos="6644005" algn="l"/>
              </a:tabLst>
            </a:pPr>
            <a:r>
              <a:rPr dirty="0" sz="2600">
                <a:latin typeface="Calibri"/>
                <a:cs typeface="Calibri"/>
              </a:rPr>
              <a:t>The</a:t>
            </a:r>
            <a:r>
              <a:rPr dirty="0" sz="2600" spc="-6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brown</a:t>
            </a:r>
            <a:r>
              <a:rPr dirty="0" sz="2600" spc="-4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areas</a:t>
            </a:r>
            <a:r>
              <a:rPr dirty="0" sz="2600" spc="-4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represent</a:t>
            </a:r>
            <a:r>
              <a:rPr dirty="0" sz="2600" spc="-8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the</a:t>
            </a:r>
            <a:r>
              <a:rPr dirty="0" sz="2600" spc="-45">
                <a:latin typeface="Calibri"/>
                <a:cs typeface="Calibri"/>
              </a:rPr>
              <a:t> </a:t>
            </a:r>
            <a:r>
              <a:rPr dirty="0" sz="2600" spc="-25">
                <a:latin typeface="Calibri"/>
                <a:cs typeface="Calibri"/>
              </a:rPr>
              <a:t>4G </a:t>
            </a:r>
            <a:r>
              <a:rPr dirty="0" sz="2600">
                <a:latin typeface="Calibri"/>
                <a:cs typeface="Calibri"/>
              </a:rPr>
              <a:t>geographic</a:t>
            </a:r>
            <a:r>
              <a:rPr dirty="0" sz="2600" spc="-10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coverage</a:t>
            </a:r>
            <a:r>
              <a:rPr dirty="0" sz="2600" spc="-9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of</a:t>
            </a:r>
            <a:r>
              <a:rPr dirty="0" sz="2600" spc="-8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Ethio</a:t>
            </a:r>
            <a:r>
              <a:rPr dirty="0" sz="2600" spc="-85">
                <a:latin typeface="Calibri"/>
                <a:cs typeface="Calibri"/>
              </a:rPr>
              <a:t> </a:t>
            </a:r>
            <a:r>
              <a:rPr dirty="0" sz="2600" spc="-20">
                <a:latin typeface="Calibri"/>
                <a:cs typeface="Calibri"/>
              </a:rPr>
              <a:t>Telecom </a:t>
            </a:r>
            <a:r>
              <a:rPr dirty="0" sz="2600">
                <a:latin typeface="Calibri"/>
                <a:cs typeface="Calibri"/>
              </a:rPr>
              <a:t>and</a:t>
            </a:r>
            <a:r>
              <a:rPr dirty="0" sz="2600" spc="-9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Safaricom</a:t>
            </a:r>
            <a:r>
              <a:rPr dirty="0" sz="2600" spc="-8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Ethiopia.</a:t>
            </a:r>
            <a:endParaRPr sz="2600">
              <a:latin typeface="Calibri"/>
              <a:cs typeface="Calibri"/>
            </a:endParaRPr>
          </a:p>
          <a:p>
            <a:pPr marL="6644005" marR="389255" indent="-342900">
              <a:lnSpc>
                <a:spcPct val="100000"/>
              </a:lnSpc>
              <a:spcBef>
                <a:spcPts val="625"/>
              </a:spcBef>
              <a:buFont typeface="Arial MT"/>
              <a:buChar char="•"/>
              <a:tabLst>
                <a:tab pos="6644005" algn="l"/>
              </a:tabLst>
            </a:pPr>
            <a:r>
              <a:rPr dirty="0" sz="2600">
                <a:latin typeface="Calibri"/>
                <a:cs typeface="Calibri"/>
              </a:rPr>
              <a:t>Both</a:t>
            </a:r>
            <a:r>
              <a:rPr dirty="0" sz="2600" spc="-8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operators</a:t>
            </a:r>
            <a:r>
              <a:rPr dirty="0" sz="2600" spc="-7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have</a:t>
            </a:r>
            <a:r>
              <a:rPr dirty="0" sz="2600" spc="-8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almost</a:t>
            </a:r>
            <a:r>
              <a:rPr dirty="0" sz="2600" spc="-6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similar </a:t>
            </a:r>
            <a:r>
              <a:rPr dirty="0" sz="2600">
                <a:latin typeface="Calibri"/>
                <a:cs typeface="Calibri"/>
              </a:rPr>
              <a:t>levels</a:t>
            </a:r>
            <a:r>
              <a:rPr dirty="0" sz="2600" spc="-9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of</a:t>
            </a:r>
            <a:r>
              <a:rPr dirty="0" sz="2600" spc="-5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geographic</a:t>
            </a:r>
            <a:r>
              <a:rPr dirty="0" sz="2600" spc="-4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coverage,</a:t>
            </a:r>
            <a:endParaRPr sz="2600">
              <a:latin typeface="Calibri"/>
              <a:cs typeface="Calibri"/>
            </a:endParaRPr>
          </a:p>
          <a:p>
            <a:pPr marL="6644005" marR="113030" indent="-342900">
              <a:lnSpc>
                <a:spcPct val="100000"/>
              </a:lnSpc>
              <a:spcBef>
                <a:spcPts val="630"/>
              </a:spcBef>
              <a:buFont typeface="Arial MT"/>
              <a:buChar char="•"/>
              <a:tabLst>
                <a:tab pos="6644005" algn="l"/>
              </a:tabLst>
            </a:pPr>
            <a:r>
              <a:rPr dirty="0" sz="2600">
                <a:latin typeface="Calibri"/>
                <a:cs typeface="Calibri"/>
              </a:rPr>
              <a:t>covering</a:t>
            </a:r>
            <a:r>
              <a:rPr dirty="0" sz="2600" spc="-6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around</a:t>
            </a:r>
            <a:r>
              <a:rPr dirty="0" sz="2600" spc="-6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35%</a:t>
            </a:r>
            <a:r>
              <a:rPr dirty="0" sz="2600" spc="-5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in</a:t>
            </a:r>
            <a:r>
              <a:rPr dirty="0" sz="2600" spc="-4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mid</a:t>
            </a:r>
            <a:r>
              <a:rPr dirty="0" sz="2600" spc="-6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2024, </a:t>
            </a:r>
            <a:r>
              <a:rPr dirty="0" sz="2600">
                <a:latin typeface="Calibri"/>
                <a:cs typeface="Calibri"/>
              </a:rPr>
              <a:t>expanding</a:t>
            </a:r>
            <a:r>
              <a:rPr dirty="0" sz="2600" spc="-7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as</a:t>
            </a:r>
            <a:r>
              <a:rPr dirty="0" sz="2600" spc="-2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shown</a:t>
            </a:r>
            <a:r>
              <a:rPr dirty="0" sz="2600" spc="-3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to</a:t>
            </a:r>
            <a:r>
              <a:rPr dirty="0" sz="2600" spc="-2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42%</a:t>
            </a:r>
            <a:r>
              <a:rPr dirty="0" sz="2600" spc="-4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in</a:t>
            </a:r>
            <a:r>
              <a:rPr dirty="0" sz="2600" spc="-25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early </a:t>
            </a:r>
            <a:r>
              <a:rPr dirty="0" sz="2600">
                <a:latin typeface="Calibri"/>
                <a:cs typeface="Calibri"/>
              </a:rPr>
              <a:t>2025</a:t>
            </a:r>
            <a:r>
              <a:rPr dirty="0" sz="2600" spc="-7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due</a:t>
            </a:r>
            <a:r>
              <a:rPr dirty="0" sz="2600" spc="-4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to</a:t>
            </a:r>
            <a:r>
              <a:rPr dirty="0" sz="2600" spc="-3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Safaricom</a:t>
            </a:r>
            <a:r>
              <a:rPr dirty="0" sz="2600" spc="-4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commitments</a:t>
            </a:r>
            <a:endParaRPr sz="2600">
              <a:latin typeface="Calibri"/>
              <a:cs typeface="Calibri"/>
            </a:endParaRPr>
          </a:p>
          <a:p>
            <a:pPr marL="6644005" marR="521970" indent="-342900">
              <a:lnSpc>
                <a:spcPct val="100000"/>
              </a:lnSpc>
              <a:spcBef>
                <a:spcPts val="625"/>
              </a:spcBef>
              <a:buFont typeface="Arial MT"/>
              <a:buChar char="•"/>
              <a:tabLst>
                <a:tab pos="6644005" algn="l"/>
              </a:tabLst>
            </a:pPr>
            <a:r>
              <a:rPr dirty="0" sz="2600">
                <a:latin typeface="Calibri"/>
                <a:cs typeface="Calibri"/>
              </a:rPr>
              <a:t>The</a:t>
            </a:r>
            <a:r>
              <a:rPr dirty="0" sz="2600" spc="-8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white</a:t>
            </a:r>
            <a:r>
              <a:rPr dirty="0" sz="2600" spc="-60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areas</a:t>
            </a:r>
            <a:r>
              <a:rPr dirty="0" sz="2600" spc="-65">
                <a:latin typeface="Calibri"/>
                <a:cs typeface="Calibri"/>
              </a:rPr>
              <a:t> </a:t>
            </a:r>
            <a:r>
              <a:rPr dirty="0" sz="2600">
                <a:latin typeface="Calibri"/>
                <a:cs typeface="Calibri"/>
              </a:rPr>
              <a:t>indicate</a:t>
            </a:r>
            <a:r>
              <a:rPr dirty="0" sz="2600" spc="-70">
                <a:latin typeface="Calibri"/>
                <a:cs typeface="Calibri"/>
              </a:rPr>
              <a:t> </a:t>
            </a:r>
            <a:r>
              <a:rPr dirty="0" sz="2600" spc="-10">
                <a:latin typeface="Calibri"/>
                <a:cs typeface="Calibri"/>
              </a:rPr>
              <a:t>coverage gaps.</a:t>
            </a:r>
            <a:endParaRPr sz="26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01612" y="2305049"/>
            <a:ext cx="6264275" cy="4556125"/>
            <a:chOff x="201612" y="2305049"/>
            <a:chExt cx="6264275" cy="455612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7962" y="2311399"/>
              <a:ext cx="6251575" cy="4546600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204787" y="2308224"/>
              <a:ext cx="6257925" cy="4549775"/>
            </a:xfrm>
            <a:custGeom>
              <a:avLst/>
              <a:gdLst/>
              <a:ahLst/>
              <a:cxnLst/>
              <a:rect l="l" t="t" r="r" b="b"/>
              <a:pathLst>
                <a:path w="6257925" h="4549775">
                  <a:moveTo>
                    <a:pt x="6257925" y="4549775"/>
                  </a:moveTo>
                  <a:lnTo>
                    <a:pt x="6257925" y="0"/>
                  </a:lnTo>
                  <a:lnTo>
                    <a:pt x="0" y="0"/>
                  </a:lnTo>
                  <a:lnTo>
                    <a:pt x="0" y="4549775"/>
                  </a:lnTo>
                </a:path>
              </a:pathLst>
            </a:custGeom>
            <a:ln w="6350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0117" y="272618"/>
            <a:ext cx="10412095" cy="11233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717800" marR="5080" indent="-2705735">
              <a:lnSpc>
                <a:spcPct val="100000"/>
              </a:lnSpc>
              <a:spcBef>
                <a:spcPts val="100"/>
              </a:spcBef>
            </a:pPr>
            <a:r>
              <a:rPr dirty="0" sz="3600"/>
              <a:t>Ethiopia</a:t>
            </a:r>
            <a:r>
              <a:rPr dirty="0" sz="3600" spc="-50"/>
              <a:t> </a:t>
            </a:r>
            <a:r>
              <a:rPr dirty="0" sz="3600" spc="-10"/>
              <a:t>Telecom's</a:t>
            </a:r>
            <a:r>
              <a:rPr dirty="0" sz="3600" spc="-65"/>
              <a:t> </a:t>
            </a:r>
            <a:r>
              <a:rPr dirty="0" sz="3600"/>
              <a:t>5G</a:t>
            </a:r>
            <a:r>
              <a:rPr dirty="0" sz="3600" spc="-40"/>
              <a:t> </a:t>
            </a:r>
            <a:r>
              <a:rPr dirty="0" sz="3600"/>
              <a:t>mobile</a:t>
            </a:r>
            <a:r>
              <a:rPr dirty="0" sz="3600" spc="-40"/>
              <a:t> </a:t>
            </a:r>
            <a:r>
              <a:rPr dirty="0" sz="3600"/>
              <a:t>network</a:t>
            </a:r>
            <a:r>
              <a:rPr dirty="0" sz="3600" spc="-40"/>
              <a:t> </a:t>
            </a:r>
            <a:r>
              <a:rPr dirty="0" sz="3600"/>
              <a:t>cell</a:t>
            </a:r>
            <a:r>
              <a:rPr dirty="0" sz="3600" spc="-35"/>
              <a:t> </a:t>
            </a:r>
            <a:r>
              <a:rPr dirty="0" sz="3600" spc="-10"/>
              <a:t>sites </a:t>
            </a:r>
            <a:r>
              <a:rPr dirty="0" sz="3600"/>
              <a:t>geographical</a:t>
            </a:r>
            <a:r>
              <a:rPr dirty="0" sz="3600" spc="-25"/>
              <a:t> </a:t>
            </a:r>
            <a:r>
              <a:rPr dirty="0" sz="3600" spc="-10"/>
              <a:t>locations</a:t>
            </a:r>
            <a:endParaRPr sz="36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911412"/>
            <a:ext cx="6561201" cy="4859274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61150" y="1866900"/>
            <a:ext cx="2586101" cy="2514600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447276" y="1874901"/>
            <a:ext cx="2744724" cy="247167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9756" rIns="0" bIns="0" rtlCol="0" vert="horz">
            <a:spAutoFit/>
          </a:bodyPr>
          <a:lstStyle/>
          <a:p>
            <a:pPr marL="186690">
              <a:lnSpc>
                <a:spcPct val="100000"/>
              </a:lnSpc>
              <a:spcBef>
                <a:spcPts val="100"/>
              </a:spcBef>
            </a:pPr>
            <a:r>
              <a:rPr dirty="0" sz="3600"/>
              <a:t>Broadband</a:t>
            </a:r>
            <a:r>
              <a:rPr dirty="0" sz="3600" spc="-30"/>
              <a:t> </a:t>
            </a:r>
            <a:r>
              <a:rPr dirty="0" sz="3600"/>
              <a:t>penetration</a:t>
            </a:r>
            <a:r>
              <a:rPr dirty="0" sz="3600" spc="-20"/>
              <a:t> </a:t>
            </a:r>
            <a:r>
              <a:rPr dirty="0" sz="3600"/>
              <a:t>and</a:t>
            </a:r>
            <a:r>
              <a:rPr dirty="0" sz="3600" spc="-5"/>
              <a:t> </a:t>
            </a:r>
            <a:r>
              <a:rPr dirty="0" sz="3600" spc="-10"/>
              <a:t>expansion</a:t>
            </a:r>
            <a:endParaRPr sz="3600"/>
          </a:p>
        </p:txBody>
      </p:sp>
      <p:sp>
        <p:nvSpPr>
          <p:cNvPr id="3" name="object 3" descr=""/>
          <p:cNvSpPr/>
          <p:nvPr/>
        </p:nvSpPr>
        <p:spPr>
          <a:xfrm>
            <a:off x="6459601" y="2311400"/>
            <a:ext cx="5732780" cy="4546600"/>
          </a:xfrm>
          <a:custGeom>
            <a:avLst/>
            <a:gdLst/>
            <a:ahLst/>
            <a:cxnLst/>
            <a:rect l="l" t="t" r="r" b="b"/>
            <a:pathLst>
              <a:path w="5732780" h="4546600">
                <a:moveTo>
                  <a:pt x="0" y="4546600"/>
                </a:moveTo>
                <a:lnTo>
                  <a:pt x="5732399" y="4546600"/>
                </a:lnTo>
                <a:lnTo>
                  <a:pt x="5732399" y="0"/>
                </a:lnTo>
                <a:lnTo>
                  <a:pt x="0" y="0"/>
                </a:lnTo>
                <a:lnTo>
                  <a:pt x="0" y="4546600"/>
                </a:lnTo>
                <a:close/>
              </a:path>
            </a:pathLst>
          </a:custGeom>
          <a:ln w="9524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>
            <a:spLocks noGrp="1"/>
          </p:cNvSpPr>
          <p:nvPr>
            <p:ph idx="3" sz="half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just" marL="354330" marR="476250" indent="-34163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/>
              <a:t>The</a:t>
            </a:r>
            <a:r>
              <a:rPr dirty="0" spc="-110"/>
              <a:t> </a:t>
            </a:r>
            <a:r>
              <a:rPr dirty="0"/>
              <a:t>brown</a:t>
            </a:r>
            <a:r>
              <a:rPr dirty="0" spc="-90"/>
              <a:t> </a:t>
            </a:r>
            <a:r>
              <a:rPr dirty="0"/>
              <a:t>areas</a:t>
            </a:r>
            <a:r>
              <a:rPr dirty="0" spc="-110"/>
              <a:t> </a:t>
            </a:r>
            <a:r>
              <a:rPr dirty="0" spc="-10"/>
              <a:t>represent</a:t>
            </a:r>
            <a:r>
              <a:rPr dirty="0" spc="-95"/>
              <a:t> </a:t>
            </a:r>
            <a:r>
              <a:rPr dirty="0" spc="-25"/>
              <a:t>the </a:t>
            </a:r>
            <a:r>
              <a:rPr dirty="0" spc="-25"/>
              <a:t>	</a:t>
            </a:r>
            <a:r>
              <a:rPr dirty="0" spc="-10"/>
              <a:t>geographical</a:t>
            </a:r>
            <a:r>
              <a:rPr dirty="0" spc="-90"/>
              <a:t> </a:t>
            </a:r>
            <a:r>
              <a:rPr dirty="0"/>
              <a:t>locations</a:t>
            </a:r>
            <a:r>
              <a:rPr dirty="0" spc="-65"/>
              <a:t> </a:t>
            </a:r>
            <a:r>
              <a:rPr dirty="0"/>
              <a:t>of</a:t>
            </a:r>
            <a:r>
              <a:rPr dirty="0" spc="-80"/>
              <a:t> </a:t>
            </a:r>
            <a:r>
              <a:rPr dirty="0" spc="-10"/>
              <a:t>Ethio </a:t>
            </a:r>
            <a:r>
              <a:rPr dirty="0" spc="-10"/>
              <a:t>	</a:t>
            </a:r>
            <a:r>
              <a:rPr dirty="0" spc="-30"/>
              <a:t>Telecom's</a:t>
            </a:r>
            <a:r>
              <a:rPr dirty="0" spc="-60"/>
              <a:t> </a:t>
            </a:r>
            <a:r>
              <a:rPr dirty="0"/>
              <a:t>5G</a:t>
            </a:r>
            <a:r>
              <a:rPr dirty="0" spc="-25"/>
              <a:t> </a:t>
            </a:r>
            <a:r>
              <a:rPr dirty="0"/>
              <a:t>cell</a:t>
            </a:r>
            <a:r>
              <a:rPr dirty="0" spc="-50"/>
              <a:t> </a:t>
            </a:r>
            <a:r>
              <a:rPr dirty="0" spc="-10"/>
              <a:t>towers.</a:t>
            </a:r>
          </a:p>
          <a:p>
            <a:pPr marL="355600" marR="5080" indent="-342900">
              <a:lnSpc>
                <a:spcPct val="100000"/>
              </a:lnSpc>
              <a:spcBef>
                <a:spcPts val="1800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/>
              <a:t>There</a:t>
            </a:r>
            <a:r>
              <a:rPr dirty="0" spc="-70"/>
              <a:t> </a:t>
            </a:r>
            <a:r>
              <a:rPr dirty="0"/>
              <a:t>is</a:t>
            </a:r>
            <a:r>
              <a:rPr dirty="0" spc="-60"/>
              <a:t> </a:t>
            </a:r>
            <a:r>
              <a:rPr dirty="0"/>
              <a:t>no</a:t>
            </a:r>
            <a:r>
              <a:rPr dirty="0" spc="-65"/>
              <a:t> </a:t>
            </a:r>
            <a:r>
              <a:rPr dirty="0" spc="-10"/>
              <a:t>coverage</a:t>
            </a:r>
            <a:r>
              <a:rPr dirty="0" spc="-80"/>
              <a:t> </a:t>
            </a:r>
            <a:r>
              <a:rPr dirty="0"/>
              <a:t>map</a:t>
            </a:r>
            <a:r>
              <a:rPr dirty="0" spc="-65"/>
              <a:t> </a:t>
            </a:r>
            <a:r>
              <a:rPr dirty="0"/>
              <a:t>for</a:t>
            </a:r>
            <a:r>
              <a:rPr dirty="0" spc="-55"/>
              <a:t> </a:t>
            </a:r>
            <a:r>
              <a:rPr dirty="0" spc="-25"/>
              <a:t>5G </a:t>
            </a:r>
            <a:r>
              <a:rPr dirty="0"/>
              <a:t>due</a:t>
            </a:r>
            <a:r>
              <a:rPr dirty="0" spc="-40"/>
              <a:t> </a:t>
            </a:r>
            <a:r>
              <a:rPr dirty="0"/>
              <a:t>to</a:t>
            </a:r>
            <a:r>
              <a:rPr dirty="0" spc="-50"/>
              <a:t> </a:t>
            </a:r>
            <a:r>
              <a:rPr dirty="0"/>
              <a:t>the</a:t>
            </a:r>
            <a:r>
              <a:rPr dirty="0" spc="-45"/>
              <a:t> </a:t>
            </a:r>
            <a:r>
              <a:rPr dirty="0"/>
              <a:t>limited</a:t>
            </a:r>
            <a:r>
              <a:rPr dirty="0" spc="-45"/>
              <a:t> </a:t>
            </a:r>
            <a:r>
              <a:rPr dirty="0"/>
              <a:t>number</a:t>
            </a:r>
            <a:r>
              <a:rPr dirty="0" spc="-10"/>
              <a:t> </a:t>
            </a:r>
            <a:r>
              <a:rPr dirty="0"/>
              <a:t>of</a:t>
            </a:r>
            <a:r>
              <a:rPr dirty="0" spc="-55"/>
              <a:t> </a:t>
            </a:r>
            <a:r>
              <a:rPr dirty="0" spc="-10"/>
              <a:t>sites deployed</a:t>
            </a:r>
            <a:r>
              <a:rPr dirty="0" spc="-50"/>
              <a:t> </a:t>
            </a:r>
            <a:r>
              <a:rPr dirty="0"/>
              <a:t>and</a:t>
            </a:r>
            <a:r>
              <a:rPr dirty="0" spc="-35"/>
              <a:t> </a:t>
            </a:r>
            <a:r>
              <a:rPr dirty="0"/>
              <a:t>their</a:t>
            </a:r>
            <a:r>
              <a:rPr dirty="0" spc="-50"/>
              <a:t> </a:t>
            </a:r>
            <a:r>
              <a:rPr dirty="0" spc="-10"/>
              <a:t>fragmented </a:t>
            </a:r>
            <a:r>
              <a:rPr dirty="0"/>
              <a:t>distribution</a:t>
            </a:r>
            <a:r>
              <a:rPr dirty="0" spc="-140"/>
              <a:t> </a:t>
            </a:r>
            <a:r>
              <a:rPr dirty="0"/>
              <a:t>throughout</a:t>
            </a:r>
            <a:r>
              <a:rPr dirty="0" spc="-155"/>
              <a:t> </a:t>
            </a:r>
            <a:r>
              <a:rPr dirty="0" spc="-25"/>
              <a:t>the </a:t>
            </a:r>
            <a:r>
              <a:rPr dirty="0" spc="-10"/>
              <a:t>country.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8739" y="1667382"/>
            <a:ext cx="563562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b="1">
                <a:latin typeface="Calibri"/>
                <a:cs typeface="Calibri"/>
              </a:rPr>
              <a:t>ET</a:t>
            </a:r>
            <a:r>
              <a:rPr dirty="0" sz="2800" spc="-85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5G</a:t>
            </a:r>
            <a:r>
              <a:rPr dirty="0" sz="2800" spc="-70" b="1">
                <a:latin typeface="Calibri"/>
                <a:cs typeface="Calibri"/>
              </a:rPr>
              <a:t> </a:t>
            </a:r>
            <a:r>
              <a:rPr dirty="0" sz="2800" b="1">
                <a:latin typeface="Calibri"/>
                <a:cs typeface="Calibri"/>
              </a:rPr>
              <a:t>Cell</a:t>
            </a:r>
            <a:r>
              <a:rPr dirty="0" sz="2800" spc="-60" b="1">
                <a:latin typeface="Calibri"/>
                <a:cs typeface="Calibri"/>
              </a:rPr>
              <a:t> </a:t>
            </a:r>
            <a:r>
              <a:rPr dirty="0" sz="2800" spc="-40" b="1">
                <a:latin typeface="Calibri"/>
                <a:cs typeface="Calibri"/>
              </a:rPr>
              <a:t>Towers</a:t>
            </a:r>
            <a:r>
              <a:rPr dirty="0" sz="2800" spc="-65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Geographic</a:t>
            </a:r>
            <a:r>
              <a:rPr dirty="0" sz="2800" spc="-50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location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262" y="2281237"/>
            <a:ext cx="6403975" cy="440372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81898" y="6095824"/>
            <a:ext cx="2931727" cy="46791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8200" y="255650"/>
            <a:ext cx="10515600" cy="1325880"/>
          </a:xfrm>
          <a:prstGeom prst="rect"/>
          <a:solidFill>
            <a:srgbClr val="C5D9F0"/>
          </a:solidFill>
        </p:spPr>
        <p:txBody>
          <a:bodyPr wrap="square" lIns="0" tIns="376555" rIns="0" bIns="0" rtlCol="0" vert="horz">
            <a:spAutoFit/>
          </a:bodyPr>
          <a:lstStyle/>
          <a:p>
            <a:pPr algn="ctr" marL="3175">
              <a:lnSpc>
                <a:spcPct val="100000"/>
              </a:lnSpc>
              <a:spcBef>
                <a:spcPts val="2965"/>
              </a:spcBef>
            </a:pPr>
            <a:r>
              <a:rPr dirty="0" sz="3600"/>
              <a:t>Broadband</a:t>
            </a:r>
            <a:r>
              <a:rPr dirty="0" sz="3600" spc="-150"/>
              <a:t> </a:t>
            </a:r>
            <a:r>
              <a:rPr dirty="0" sz="3600" spc="-10"/>
              <a:t>Mapping</a:t>
            </a:r>
            <a:endParaRPr sz="3600"/>
          </a:p>
        </p:txBody>
      </p:sp>
      <p:sp>
        <p:nvSpPr>
          <p:cNvPr id="4" name="object 4" descr=""/>
          <p:cNvSpPr txBox="1"/>
          <p:nvPr/>
        </p:nvSpPr>
        <p:spPr>
          <a:xfrm>
            <a:off x="916939" y="1866087"/>
            <a:ext cx="10359390" cy="37757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53060" marR="5080" indent="-34099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1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ECA</a:t>
            </a:r>
            <a:r>
              <a:rPr dirty="0" sz="2400" spc="1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is</a:t>
            </a:r>
            <a:r>
              <a:rPr dirty="0" sz="2400" spc="114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114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newly</a:t>
            </a:r>
            <a:r>
              <a:rPr dirty="0" sz="2400" spc="1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established</a:t>
            </a:r>
            <a:r>
              <a:rPr dirty="0" sz="2400" spc="1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office</a:t>
            </a:r>
            <a:r>
              <a:rPr dirty="0" sz="2400" spc="1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that</a:t>
            </a:r>
            <a:r>
              <a:rPr dirty="0" sz="2400" spc="1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was</a:t>
            </a:r>
            <a:r>
              <a:rPr dirty="0" sz="2400" spc="1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founded</a:t>
            </a:r>
            <a:r>
              <a:rPr dirty="0" sz="2400" spc="1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just</a:t>
            </a:r>
            <a:r>
              <a:rPr dirty="0" sz="2400" spc="1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five</a:t>
            </a:r>
            <a:r>
              <a:rPr dirty="0" sz="2400" spc="1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years</a:t>
            </a:r>
            <a:r>
              <a:rPr dirty="0" sz="2400" spc="1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ago</a:t>
            </a:r>
            <a:r>
              <a:rPr dirty="0" sz="2400" spc="12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with </a:t>
            </a:r>
            <a:r>
              <a:rPr dirty="0" sz="2400" spc="-20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390">
                <a:latin typeface="Calibri"/>
                <a:cs typeface="Calibri"/>
              </a:rPr>
              <a:t>   </a:t>
            </a:r>
            <a:r>
              <a:rPr dirty="0" sz="2400">
                <a:latin typeface="Calibri"/>
                <a:cs typeface="Calibri"/>
              </a:rPr>
              <a:t>goal</a:t>
            </a:r>
            <a:r>
              <a:rPr dirty="0" sz="2400" spc="385">
                <a:latin typeface="Calibri"/>
                <a:cs typeface="Calibri"/>
              </a:rPr>
              <a:t>  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385">
                <a:latin typeface="Calibri"/>
                <a:cs typeface="Calibri"/>
              </a:rPr>
              <a:t>   </a:t>
            </a:r>
            <a:r>
              <a:rPr dirty="0" sz="2400">
                <a:latin typeface="Calibri"/>
                <a:cs typeface="Calibri"/>
              </a:rPr>
              <a:t>regulating</a:t>
            </a:r>
            <a:r>
              <a:rPr dirty="0" sz="2400" spc="395">
                <a:latin typeface="Calibri"/>
                <a:cs typeface="Calibri"/>
              </a:rPr>
              <a:t>  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385">
                <a:latin typeface="Calibri"/>
                <a:cs typeface="Calibri"/>
              </a:rPr>
              <a:t>   </a:t>
            </a:r>
            <a:r>
              <a:rPr dirty="0" sz="2400">
                <a:latin typeface="Calibri"/>
                <a:cs typeface="Calibri"/>
              </a:rPr>
              <a:t>communications</a:t>
            </a:r>
            <a:r>
              <a:rPr dirty="0" sz="2400" spc="390">
                <a:latin typeface="Calibri"/>
                <a:cs typeface="Calibri"/>
              </a:rPr>
              <a:t>   </a:t>
            </a:r>
            <a:r>
              <a:rPr dirty="0" sz="2400">
                <a:latin typeface="Calibri"/>
                <a:cs typeface="Calibri"/>
              </a:rPr>
              <a:t>sector,</a:t>
            </a:r>
            <a:r>
              <a:rPr dirty="0" sz="2400" spc="390">
                <a:latin typeface="Calibri"/>
                <a:cs typeface="Calibri"/>
              </a:rPr>
              <a:t>   </a:t>
            </a:r>
            <a:r>
              <a:rPr dirty="0" sz="2400">
                <a:latin typeface="Calibri"/>
                <a:cs typeface="Calibri"/>
              </a:rPr>
              <a:t>focusing</a:t>
            </a:r>
            <a:r>
              <a:rPr dirty="0" sz="2400" spc="390">
                <a:latin typeface="Calibri"/>
                <a:cs typeface="Calibri"/>
              </a:rPr>
              <a:t>   </a:t>
            </a:r>
            <a:r>
              <a:rPr dirty="0" sz="2400" spc="-25">
                <a:latin typeface="Calibri"/>
                <a:cs typeface="Calibri"/>
              </a:rPr>
              <a:t>on </a:t>
            </a:r>
            <a:r>
              <a:rPr dirty="0" sz="2400" spc="-25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telecommunications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postal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services.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805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 sz="2400" spc="-20">
                <a:latin typeface="Calibri"/>
                <a:cs typeface="Calibri"/>
              </a:rPr>
              <a:t>Currently,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ECA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has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not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conducted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any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ICT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infrastructure </a:t>
            </a:r>
            <a:r>
              <a:rPr dirty="0" sz="2400">
                <a:latin typeface="Calibri"/>
                <a:cs typeface="Calibri"/>
              </a:rPr>
              <a:t>mapping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activities</a:t>
            </a:r>
            <a:r>
              <a:rPr dirty="0" sz="2400" spc="-10">
                <a:latin typeface="Calibri"/>
                <a:cs typeface="Calibri"/>
              </a:rPr>
              <a:t> solely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dirty="0" sz="2400">
                <a:latin typeface="Calibri"/>
                <a:cs typeface="Calibri"/>
              </a:rPr>
              <a:t>for</a:t>
            </a:r>
            <a:r>
              <a:rPr dirty="0" sz="2400" spc="-1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internal</a:t>
            </a:r>
            <a:r>
              <a:rPr dirty="0" sz="2400" spc="-9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use.</a:t>
            </a:r>
            <a:endParaRPr sz="2400">
              <a:latin typeface="Calibri"/>
              <a:cs typeface="Calibri"/>
            </a:endParaRPr>
          </a:p>
          <a:p>
            <a:pPr algn="just" marL="353060" marR="5080" indent="-340995">
              <a:lnSpc>
                <a:spcPct val="100000"/>
              </a:lnSpc>
              <a:spcBef>
                <a:spcPts val="1800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 sz="2400">
                <a:latin typeface="Calibri"/>
                <a:cs typeface="Calibri"/>
              </a:rPr>
              <a:t>Under</a:t>
            </a:r>
            <a:r>
              <a:rPr dirty="0" sz="2400" spc="30">
                <a:latin typeface="Calibri"/>
                <a:cs typeface="Calibri"/>
              </a:rPr>
              <a:t>  </a:t>
            </a:r>
            <a:r>
              <a:rPr dirty="0" sz="2400">
                <a:latin typeface="Calibri"/>
                <a:cs typeface="Calibri"/>
              </a:rPr>
              <a:t>our</a:t>
            </a:r>
            <a:r>
              <a:rPr dirty="0" sz="2400" spc="35">
                <a:latin typeface="Calibri"/>
                <a:cs typeface="Calibri"/>
              </a:rPr>
              <a:t>  </a:t>
            </a:r>
            <a:r>
              <a:rPr dirty="0" sz="2400">
                <a:latin typeface="Calibri"/>
                <a:cs typeface="Calibri"/>
              </a:rPr>
              <a:t>universal</a:t>
            </a:r>
            <a:r>
              <a:rPr dirty="0" sz="2400" spc="30">
                <a:latin typeface="Calibri"/>
                <a:cs typeface="Calibri"/>
              </a:rPr>
              <a:t>  </a:t>
            </a:r>
            <a:r>
              <a:rPr dirty="0" sz="2400">
                <a:latin typeface="Calibri"/>
                <a:cs typeface="Calibri"/>
              </a:rPr>
              <a:t>access</a:t>
            </a:r>
            <a:r>
              <a:rPr dirty="0" sz="2400" spc="35">
                <a:latin typeface="Calibri"/>
                <a:cs typeface="Calibri"/>
              </a:rPr>
              <a:t>  </a:t>
            </a:r>
            <a:r>
              <a:rPr dirty="0" sz="2400">
                <a:latin typeface="Calibri"/>
                <a:cs typeface="Calibri"/>
              </a:rPr>
              <a:t>program,</a:t>
            </a:r>
            <a:r>
              <a:rPr dirty="0" sz="2400" spc="35">
                <a:latin typeface="Calibri"/>
                <a:cs typeface="Calibri"/>
              </a:rPr>
              <a:t>  </a:t>
            </a:r>
            <a:r>
              <a:rPr dirty="0" sz="2400">
                <a:latin typeface="Calibri"/>
                <a:cs typeface="Calibri"/>
              </a:rPr>
              <a:t>we</a:t>
            </a:r>
            <a:r>
              <a:rPr dirty="0" sz="2400" spc="35">
                <a:latin typeface="Calibri"/>
                <a:cs typeface="Calibri"/>
              </a:rPr>
              <a:t>  </a:t>
            </a:r>
            <a:r>
              <a:rPr dirty="0" sz="2400">
                <a:latin typeface="Calibri"/>
                <a:cs typeface="Calibri"/>
              </a:rPr>
              <a:t>receive</a:t>
            </a:r>
            <a:r>
              <a:rPr dirty="0" sz="2400" spc="35">
                <a:latin typeface="Calibri"/>
                <a:cs typeface="Calibri"/>
              </a:rPr>
              <a:t> 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35">
                <a:latin typeface="Calibri"/>
                <a:cs typeface="Calibri"/>
              </a:rPr>
              <a:t>  </a:t>
            </a:r>
            <a:r>
              <a:rPr dirty="0" sz="2400">
                <a:latin typeface="Calibri"/>
                <a:cs typeface="Calibri"/>
              </a:rPr>
              <a:t>broadband</a:t>
            </a:r>
            <a:r>
              <a:rPr dirty="0" sz="2400" spc="35">
                <a:latin typeface="Calibri"/>
                <a:cs typeface="Calibri"/>
              </a:rPr>
              <a:t>  </a:t>
            </a:r>
            <a:r>
              <a:rPr dirty="0" sz="2400">
                <a:latin typeface="Calibri"/>
                <a:cs typeface="Calibri"/>
              </a:rPr>
              <a:t>data</a:t>
            </a:r>
            <a:r>
              <a:rPr dirty="0" sz="2400" spc="35">
                <a:latin typeface="Calibri"/>
                <a:cs typeface="Calibri"/>
              </a:rPr>
              <a:t>  </a:t>
            </a:r>
            <a:r>
              <a:rPr dirty="0" sz="2400" spc="-20">
                <a:latin typeface="Calibri"/>
                <a:cs typeface="Calibri"/>
              </a:rPr>
              <a:t>from </a:t>
            </a:r>
            <a:r>
              <a:rPr dirty="0" sz="2400" spc="-20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operators.</a:t>
            </a:r>
            <a:r>
              <a:rPr dirty="0" sz="2400" spc="5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We</a:t>
            </a:r>
            <a:r>
              <a:rPr dirty="0" sz="2400" spc="5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completed</a:t>
            </a:r>
            <a:r>
              <a:rPr dirty="0" sz="2400" spc="5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5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first</a:t>
            </a:r>
            <a:r>
              <a:rPr dirty="0" sz="2400" spc="5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gap</a:t>
            </a:r>
            <a:r>
              <a:rPr dirty="0" sz="2400" spc="5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assessment</a:t>
            </a:r>
            <a:r>
              <a:rPr dirty="0" sz="2400" spc="5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5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2021</a:t>
            </a:r>
            <a:r>
              <a:rPr dirty="0" sz="2400" spc="5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5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5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second </a:t>
            </a:r>
            <a:r>
              <a:rPr dirty="0" sz="2400" spc="-10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assessment</a:t>
            </a:r>
            <a:r>
              <a:rPr dirty="0" sz="2400" spc="19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is</a:t>
            </a:r>
            <a:r>
              <a:rPr dirty="0" sz="2400" spc="18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currently</a:t>
            </a:r>
            <a:r>
              <a:rPr dirty="0" sz="2400" spc="18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18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progress,</a:t>
            </a:r>
            <a:r>
              <a:rPr dirty="0" sz="2400" spc="1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with</a:t>
            </a:r>
            <a:r>
              <a:rPr dirty="0" sz="2400" spc="19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</a:t>
            </a:r>
            <a:r>
              <a:rPr dirty="0" sz="2400" spc="18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expected</a:t>
            </a:r>
            <a:r>
              <a:rPr dirty="0" sz="2400" spc="19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completion</a:t>
            </a:r>
            <a:r>
              <a:rPr dirty="0" sz="2400" spc="18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date</a:t>
            </a:r>
            <a:r>
              <a:rPr dirty="0" sz="2400" spc="1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18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June </a:t>
            </a:r>
            <a:r>
              <a:rPr dirty="0" sz="2400" spc="-20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2025.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81898" y="6095824"/>
            <a:ext cx="2931727" cy="46791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1675" y="255650"/>
            <a:ext cx="10784205" cy="1325880"/>
          </a:xfrm>
          <a:prstGeom prst="rect"/>
          <a:solidFill>
            <a:srgbClr val="C5D9F0"/>
          </a:solidFill>
        </p:spPr>
        <p:txBody>
          <a:bodyPr wrap="square" lIns="0" tIns="37655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965"/>
              </a:spcBef>
            </a:pPr>
            <a:r>
              <a:rPr dirty="0" sz="3600"/>
              <a:t>Broadband</a:t>
            </a:r>
            <a:r>
              <a:rPr dirty="0" sz="3600" spc="-85"/>
              <a:t> </a:t>
            </a:r>
            <a:r>
              <a:rPr dirty="0" sz="3600"/>
              <a:t>Mapping</a:t>
            </a:r>
            <a:r>
              <a:rPr dirty="0" sz="3600" spc="-95"/>
              <a:t> </a:t>
            </a:r>
            <a:r>
              <a:rPr dirty="0" sz="3600" spc="-10"/>
              <a:t>Systems(I)</a:t>
            </a:r>
            <a:endParaRPr sz="3600"/>
          </a:p>
        </p:txBody>
      </p:sp>
      <p:sp>
        <p:nvSpPr>
          <p:cNvPr id="4" name="object 4" descr=""/>
          <p:cNvSpPr txBox="1"/>
          <p:nvPr/>
        </p:nvSpPr>
        <p:spPr>
          <a:xfrm>
            <a:off x="681939" y="2020569"/>
            <a:ext cx="10939145" cy="3866515"/>
          </a:xfrm>
          <a:prstGeom prst="rect">
            <a:avLst/>
          </a:prstGeom>
        </p:spPr>
        <p:txBody>
          <a:bodyPr wrap="square" lIns="0" tIns="54610" rIns="0" bIns="0" rtlCol="0" vert="horz">
            <a:spAutoFit/>
          </a:bodyPr>
          <a:lstStyle/>
          <a:p>
            <a:pPr algn="just" marL="353695" marR="5080" indent="-341630">
              <a:lnSpc>
                <a:spcPct val="90000"/>
              </a:lnSpc>
              <a:spcBef>
                <a:spcPts val="430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 sz="2800" spc="-25">
                <a:latin typeface="Calibri"/>
                <a:cs typeface="Calibri"/>
              </a:rPr>
              <a:t>Currently,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we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do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not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possess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Broadband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Mapping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System.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 spc="-35">
                <a:latin typeface="Calibri"/>
                <a:cs typeface="Calibri"/>
              </a:rPr>
              <a:t>However,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we </a:t>
            </a:r>
            <a:r>
              <a:rPr dirty="0" sz="2800" spc="-25">
                <a:latin typeface="Calibri"/>
                <a:cs typeface="Calibri"/>
              </a:rPr>
              <a:t>	</a:t>
            </a:r>
            <a:r>
              <a:rPr dirty="0" sz="2800">
                <a:latin typeface="Calibri"/>
                <a:cs typeface="Calibri"/>
              </a:rPr>
              <a:t>collect</a:t>
            </a:r>
            <a:r>
              <a:rPr dirty="0" sz="2800" spc="3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data</a:t>
            </a:r>
            <a:r>
              <a:rPr dirty="0" sz="2800" spc="3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from</a:t>
            </a:r>
            <a:r>
              <a:rPr dirty="0" sz="2800" spc="3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operators</a:t>
            </a:r>
            <a:r>
              <a:rPr dirty="0" sz="2800" spc="35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to</a:t>
            </a:r>
            <a:r>
              <a:rPr dirty="0" sz="2800" spc="3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create</a:t>
            </a:r>
            <a:r>
              <a:rPr dirty="0" sz="2800" spc="3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internal</a:t>
            </a:r>
            <a:r>
              <a:rPr dirty="0" sz="2800" spc="3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broadband</a:t>
            </a:r>
            <a:r>
              <a:rPr dirty="0" sz="2800" spc="35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maps.</a:t>
            </a:r>
            <a:r>
              <a:rPr dirty="0" sz="2800" spc="37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These </a:t>
            </a:r>
            <a:r>
              <a:rPr dirty="0" sz="2800" spc="-10">
                <a:latin typeface="Calibri"/>
                <a:cs typeface="Calibri"/>
              </a:rPr>
              <a:t>	</a:t>
            </a:r>
            <a:r>
              <a:rPr dirty="0" sz="2800">
                <a:latin typeface="Calibri"/>
                <a:cs typeface="Calibri"/>
              </a:rPr>
              <a:t>maps</a:t>
            </a:r>
            <a:r>
              <a:rPr dirty="0" sz="2800" spc="35">
                <a:latin typeface="Calibri"/>
                <a:cs typeface="Calibri"/>
              </a:rPr>
              <a:t>  </a:t>
            </a:r>
            <a:r>
              <a:rPr dirty="0" sz="2800">
                <a:latin typeface="Calibri"/>
                <a:cs typeface="Calibri"/>
              </a:rPr>
              <a:t>are</a:t>
            </a:r>
            <a:r>
              <a:rPr dirty="0" sz="2800" spc="40">
                <a:latin typeface="Calibri"/>
                <a:cs typeface="Calibri"/>
              </a:rPr>
              <a:t>  </a:t>
            </a:r>
            <a:r>
              <a:rPr dirty="0" sz="2800">
                <a:latin typeface="Calibri"/>
                <a:cs typeface="Calibri"/>
              </a:rPr>
              <a:t>intended</a:t>
            </a:r>
            <a:r>
              <a:rPr dirty="0" sz="2800" spc="40">
                <a:latin typeface="Calibri"/>
                <a:cs typeface="Calibri"/>
              </a:rPr>
              <a:t>  </a:t>
            </a:r>
            <a:r>
              <a:rPr dirty="0" sz="2800">
                <a:latin typeface="Calibri"/>
                <a:cs typeface="Calibri"/>
              </a:rPr>
              <a:t>solely</a:t>
            </a:r>
            <a:r>
              <a:rPr dirty="0" sz="2800" spc="35">
                <a:latin typeface="Calibri"/>
                <a:cs typeface="Calibri"/>
              </a:rPr>
              <a:t>  </a:t>
            </a:r>
            <a:r>
              <a:rPr dirty="0" sz="2800">
                <a:latin typeface="Calibri"/>
                <a:cs typeface="Calibri"/>
              </a:rPr>
              <a:t>for</a:t>
            </a:r>
            <a:r>
              <a:rPr dirty="0" sz="2800" spc="40">
                <a:latin typeface="Calibri"/>
                <a:cs typeface="Calibri"/>
              </a:rPr>
              <a:t>  </a:t>
            </a:r>
            <a:r>
              <a:rPr dirty="0" sz="2800">
                <a:latin typeface="Calibri"/>
                <a:cs typeface="Calibri"/>
              </a:rPr>
              <a:t>internal</a:t>
            </a:r>
            <a:r>
              <a:rPr dirty="0" sz="2800" spc="35">
                <a:latin typeface="Calibri"/>
                <a:cs typeface="Calibri"/>
              </a:rPr>
              <a:t>  </a:t>
            </a:r>
            <a:r>
              <a:rPr dirty="0" sz="2800">
                <a:latin typeface="Calibri"/>
                <a:cs typeface="Calibri"/>
              </a:rPr>
              <a:t>use</a:t>
            </a:r>
            <a:r>
              <a:rPr dirty="0" sz="2800" spc="40">
                <a:latin typeface="Calibri"/>
                <a:cs typeface="Calibri"/>
              </a:rPr>
              <a:t>  </a:t>
            </a:r>
            <a:r>
              <a:rPr dirty="0" sz="2800">
                <a:latin typeface="Calibri"/>
                <a:cs typeface="Calibri"/>
              </a:rPr>
              <a:t>and</a:t>
            </a:r>
            <a:r>
              <a:rPr dirty="0" sz="2800" spc="40">
                <a:latin typeface="Calibri"/>
                <a:cs typeface="Calibri"/>
              </a:rPr>
              <a:t>  </a:t>
            </a:r>
            <a:r>
              <a:rPr dirty="0" sz="2800">
                <a:latin typeface="Calibri"/>
                <a:cs typeface="Calibri"/>
              </a:rPr>
              <a:t>occasionally</a:t>
            </a:r>
            <a:r>
              <a:rPr dirty="0" sz="2800" spc="35">
                <a:latin typeface="Calibri"/>
                <a:cs typeface="Calibri"/>
              </a:rPr>
              <a:t>  </a:t>
            </a:r>
            <a:r>
              <a:rPr dirty="0" sz="2800">
                <a:latin typeface="Calibri"/>
                <a:cs typeface="Calibri"/>
              </a:rPr>
              <a:t>serve</a:t>
            </a:r>
            <a:r>
              <a:rPr dirty="0" sz="2800" spc="40">
                <a:latin typeface="Calibri"/>
                <a:cs typeface="Calibri"/>
              </a:rPr>
              <a:t>  </a:t>
            </a:r>
            <a:r>
              <a:rPr dirty="0" sz="2800" spc="-25">
                <a:latin typeface="Calibri"/>
                <a:cs typeface="Calibri"/>
              </a:rPr>
              <a:t>as </a:t>
            </a:r>
            <a:r>
              <a:rPr dirty="0" sz="2800" spc="-25">
                <a:latin typeface="Calibri"/>
                <a:cs typeface="Calibri"/>
              </a:rPr>
              <a:t>	</a:t>
            </a:r>
            <a:r>
              <a:rPr dirty="0" sz="2800" spc="-20">
                <a:latin typeface="Calibri"/>
                <a:cs typeface="Calibri"/>
              </a:rPr>
              <a:t>references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for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other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responsible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personnel.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00"/>
              </a:spcBef>
              <a:buFont typeface="Arial MT"/>
              <a:buChar char="•"/>
            </a:pPr>
            <a:endParaRPr sz="2800">
              <a:latin typeface="Calibri"/>
              <a:cs typeface="Calibri"/>
            </a:endParaRPr>
          </a:p>
          <a:p>
            <a:pPr algn="just" marL="353695" marR="5080" indent="-341630">
              <a:lnSpc>
                <a:spcPts val="3020"/>
              </a:lnSpc>
              <a:buFont typeface="Arial MT"/>
              <a:buChar char="•"/>
              <a:tabLst>
                <a:tab pos="355600" algn="l"/>
              </a:tabLst>
            </a:pPr>
            <a:r>
              <a:rPr dirty="0" sz="2800">
                <a:latin typeface="Calibri"/>
                <a:cs typeface="Calibri"/>
              </a:rPr>
              <a:t>The</a:t>
            </a:r>
            <a:r>
              <a:rPr dirty="0" sz="2800" spc="70">
                <a:latin typeface="Calibri"/>
                <a:cs typeface="Calibri"/>
              </a:rPr>
              <a:t>  </a:t>
            </a:r>
            <a:r>
              <a:rPr dirty="0" sz="2800">
                <a:latin typeface="Calibri"/>
                <a:cs typeface="Calibri"/>
              </a:rPr>
              <a:t>maps</a:t>
            </a:r>
            <a:r>
              <a:rPr dirty="0" sz="2800" spc="70">
                <a:latin typeface="Calibri"/>
                <a:cs typeface="Calibri"/>
              </a:rPr>
              <a:t>  </a:t>
            </a:r>
            <a:r>
              <a:rPr dirty="0" sz="2800">
                <a:latin typeface="Calibri"/>
                <a:cs typeface="Calibri"/>
              </a:rPr>
              <a:t>can</a:t>
            </a:r>
            <a:r>
              <a:rPr dirty="0" sz="2800" spc="70">
                <a:latin typeface="Calibri"/>
                <a:cs typeface="Calibri"/>
              </a:rPr>
              <a:t>  </a:t>
            </a:r>
            <a:r>
              <a:rPr dirty="0" sz="2800">
                <a:latin typeface="Calibri"/>
                <a:cs typeface="Calibri"/>
              </a:rPr>
              <a:t>be</a:t>
            </a:r>
            <a:r>
              <a:rPr dirty="0" sz="2800" spc="75">
                <a:latin typeface="Calibri"/>
                <a:cs typeface="Calibri"/>
              </a:rPr>
              <a:t>  </a:t>
            </a:r>
            <a:r>
              <a:rPr dirty="0" sz="2800">
                <a:latin typeface="Calibri"/>
                <a:cs typeface="Calibri"/>
              </a:rPr>
              <a:t>tailored</a:t>
            </a:r>
            <a:r>
              <a:rPr dirty="0" sz="2800" spc="70">
                <a:latin typeface="Calibri"/>
                <a:cs typeface="Calibri"/>
              </a:rPr>
              <a:t>  </a:t>
            </a:r>
            <a:r>
              <a:rPr dirty="0" sz="2800">
                <a:latin typeface="Calibri"/>
                <a:cs typeface="Calibri"/>
              </a:rPr>
              <a:t>to</a:t>
            </a:r>
            <a:r>
              <a:rPr dirty="0" sz="2800" spc="70">
                <a:latin typeface="Calibri"/>
                <a:cs typeface="Calibri"/>
              </a:rPr>
              <a:t>  </a:t>
            </a:r>
            <a:r>
              <a:rPr dirty="0" sz="2800">
                <a:latin typeface="Calibri"/>
                <a:cs typeface="Calibri"/>
              </a:rPr>
              <a:t>specific</a:t>
            </a:r>
            <a:r>
              <a:rPr dirty="0" sz="2800" spc="80">
                <a:latin typeface="Calibri"/>
                <a:cs typeface="Calibri"/>
              </a:rPr>
              <a:t>  </a:t>
            </a:r>
            <a:r>
              <a:rPr dirty="0" sz="2800">
                <a:latin typeface="Calibri"/>
                <a:cs typeface="Calibri"/>
              </a:rPr>
              <a:t>underserved</a:t>
            </a:r>
            <a:r>
              <a:rPr dirty="0" sz="2800" spc="70">
                <a:latin typeface="Calibri"/>
                <a:cs typeface="Calibri"/>
              </a:rPr>
              <a:t>  </a:t>
            </a:r>
            <a:r>
              <a:rPr dirty="0" sz="2800">
                <a:latin typeface="Calibri"/>
                <a:cs typeface="Calibri"/>
              </a:rPr>
              <a:t>areas</a:t>
            </a:r>
            <a:r>
              <a:rPr dirty="0" sz="2800" spc="70">
                <a:latin typeface="Calibri"/>
                <a:cs typeface="Calibri"/>
              </a:rPr>
              <a:t>  </a:t>
            </a:r>
            <a:r>
              <a:rPr dirty="0" sz="2800">
                <a:latin typeface="Calibri"/>
                <a:cs typeface="Calibri"/>
              </a:rPr>
              <a:t>or</a:t>
            </a:r>
            <a:r>
              <a:rPr dirty="0" sz="2800" spc="65">
                <a:latin typeface="Calibri"/>
                <a:cs typeface="Calibri"/>
              </a:rPr>
              <a:t>  </a:t>
            </a:r>
            <a:r>
              <a:rPr dirty="0" sz="2800" spc="-10">
                <a:latin typeface="Calibri"/>
                <a:cs typeface="Calibri"/>
              </a:rPr>
              <a:t>provide 	comprehensive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coverage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of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the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entire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country.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75"/>
              </a:spcBef>
              <a:buFont typeface="Arial MT"/>
              <a:buChar char="•"/>
            </a:pP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5600" algn="l"/>
              </a:tabLst>
            </a:pPr>
            <a:r>
              <a:rPr dirty="0" sz="2800">
                <a:latin typeface="Calibri"/>
                <a:cs typeface="Calibri"/>
              </a:rPr>
              <a:t>They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are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managed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by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the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Regulator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(ECA).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95250">
              <a:lnSpc>
                <a:spcPct val="100000"/>
              </a:lnSpc>
              <a:spcBef>
                <a:spcPts val="105"/>
              </a:spcBef>
            </a:pPr>
            <a:r>
              <a:rPr dirty="0"/>
              <a:t>Broadband</a:t>
            </a:r>
            <a:r>
              <a:rPr dirty="0" spc="-20"/>
              <a:t> </a:t>
            </a:r>
            <a:r>
              <a:rPr dirty="0"/>
              <a:t>Mapping</a:t>
            </a:r>
            <a:r>
              <a:rPr dirty="0" spc="-20"/>
              <a:t> </a:t>
            </a:r>
            <a:r>
              <a:rPr dirty="0" spc="-10"/>
              <a:t>Systems(II)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88340" y="1429696"/>
            <a:ext cx="10795000" cy="4062729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3200" spc="-10" b="1">
                <a:solidFill>
                  <a:srgbClr val="006FC0"/>
                </a:solidFill>
                <a:latin typeface="Calibri"/>
                <a:cs typeface="Calibri"/>
              </a:rPr>
              <a:t>Opportunity: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1215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 sz="2800">
                <a:latin typeface="Calibri"/>
                <a:cs typeface="Calibri"/>
              </a:rPr>
              <a:t>The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Ethiopian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Communications</a:t>
            </a:r>
            <a:r>
              <a:rPr dirty="0" sz="2800" spc="-3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Authority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sees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the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African-</a:t>
            </a:r>
            <a:r>
              <a:rPr dirty="0" sz="2800" spc="-10">
                <a:latin typeface="Calibri"/>
                <a:cs typeface="Calibri"/>
              </a:rPr>
              <a:t>Broadband </a:t>
            </a:r>
            <a:r>
              <a:rPr dirty="0" sz="2800">
                <a:latin typeface="Calibri"/>
                <a:cs typeface="Calibri"/>
              </a:rPr>
              <a:t>Map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initiatives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as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great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opportunity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to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start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developing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the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Broadband </a:t>
            </a:r>
            <a:r>
              <a:rPr dirty="0" sz="2800">
                <a:latin typeface="Calibri"/>
                <a:cs typeface="Calibri"/>
              </a:rPr>
              <a:t>map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system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in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an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organized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and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structured</a:t>
            </a:r>
            <a:r>
              <a:rPr dirty="0" sz="2800" spc="-3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manner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to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manage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the </a:t>
            </a:r>
            <a:r>
              <a:rPr dirty="0" sz="2800" spc="-10">
                <a:latin typeface="Calibri"/>
                <a:cs typeface="Calibri"/>
              </a:rPr>
              <a:t>broadband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maps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and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solve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the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current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Broadband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Map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management problem.</a:t>
            </a:r>
            <a:endParaRPr sz="2800">
              <a:latin typeface="Calibri"/>
              <a:cs typeface="Calibri"/>
            </a:endParaRPr>
          </a:p>
          <a:p>
            <a:pPr marL="355600" marR="1021715" indent="-342900">
              <a:lnSpc>
                <a:spcPct val="100000"/>
              </a:lnSpc>
              <a:spcBef>
                <a:spcPts val="1805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 sz="2800">
                <a:latin typeface="Calibri"/>
                <a:cs typeface="Calibri"/>
              </a:rPr>
              <a:t>This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will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also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help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solve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connectivity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gaps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in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the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country,</a:t>
            </a:r>
            <a:r>
              <a:rPr dirty="0" sz="2800" spc="-3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enhance </a:t>
            </a:r>
            <a:r>
              <a:rPr dirty="0" sz="2800" spc="-20">
                <a:latin typeface="Calibri"/>
                <a:cs typeface="Calibri"/>
              </a:rPr>
              <a:t>investment,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and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bring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economic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opportunities.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7780">
              <a:lnSpc>
                <a:spcPct val="100000"/>
              </a:lnSpc>
              <a:spcBef>
                <a:spcPts val="105"/>
              </a:spcBef>
            </a:pPr>
            <a:r>
              <a:rPr dirty="0"/>
              <a:t>Broadband</a:t>
            </a:r>
            <a:r>
              <a:rPr dirty="0" spc="-20"/>
              <a:t> </a:t>
            </a:r>
            <a:r>
              <a:rPr dirty="0"/>
              <a:t>Mapping</a:t>
            </a:r>
            <a:r>
              <a:rPr dirty="0" spc="-20"/>
              <a:t> </a:t>
            </a:r>
            <a:r>
              <a:rPr dirty="0" spc="-10"/>
              <a:t>Systems(III)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24626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dirty="0" spc="-10"/>
              <a:t>Challenges</a:t>
            </a:r>
          </a:p>
          <a:p>
            <a:pPr algn="just" marL="353060" indent="-340360">
              <a:lnSpc>
                <a:spcPct val="100000"/>
              </a:lnSpc>
              <a:spcBef>
                <a:spcPts val="925"/>
              </a:spcBef>
              <a:buFont typeface="Arial MT"/>
              <a:buChar char="•"/>
              <a:tabLst>
                <a:tab pos="353060" algn="l"/>
              </a:tabLst>
            </a:pP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At</a:t>
            </a:r>
            <a:r>
              <a:rPr dirty="0" sz="2400" spc="-8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present,</a:t>
            </a:r>
            <a:r>
              <a:rPr dirty="0" sz="2400" spc="-6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there</a:t>
            </a:r>
            <a:r>
              <a:rPr dirty="0" sz="2400" spc="-5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is</a:t>
            </a:r>
            <a:r>
              <a:rPr dirty="0" sz="2400" spc="-6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no</a:t>
            </a:r>
            <a:r>
              <a:rPr dirty="0" sz="2400" spc="-6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system</a:t>
            </a:r>
            <a:r>
              <a:rPr dirty="0" sz="2400" spc="-6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2400" spc="-6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place</a:t>
            </a:r>
            <a:r>
              <a:rPr dirty="0" sz="2400" spc="-7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2400" spc="-7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store</a:t>
            </a:r>
            <a:r>
              <a:rPr dirty="0" sz="2400" spc="-5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2400" spc="-6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data</a:t>
            </a:r>
            <a:r>
              <a:rPr dirty="0" sz="2400" spc="-7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collected</a:t>
            </a:r>
            <a:r>
              <a:rPr dirty="0" sz="2400" spc="-7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from</a:t>
            </a:r>
            <a:r>
              <a:rPr dirty="0" sz="2400" spc="-6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operators.</a:t>
            </a:r>
            <a:endParaRPr sz="2400">
              <a:latin typeface="Calibri"/>
              <a:cs typeface="Calibri"/>
            </a:endParaRPr>
          </a:p>
          <a:p>
            <a:pPr algn="just" marL="353060" marR="5715" indent="-340360">
              <a:lnSpc>
                <a:spcPts val="2590"/>
              </a:lnSpc>
              <a:spcBef>
                <a:spcPts val="1240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Whenever</a:t>
            </a:r>
            <a:r>
              <a:rPr dirty="0" sz="2400" spc="-4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updated</a:t>
            </a:r>
            <a:r>
              <a:rPr dirty="0" sz="2400" spc="-4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network</a:t>
            </a:r>
            <a:r>
              <a:rPr dirty="0" sz="2400" spc="-5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data</a:t>
            </a:r>
            <a:r>
              <a:rPr dirty="0" sz="2400" spc="-4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is</a:t>
            </a:r>
            <a:r>
              <a:rPr dirty="0" sz="2400" spc="-6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required,</a:t>
            </a:r>
            <a:r>
              <a:rPr dirty="0" sz="2400" spc="-5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we</a:t>
            </a:r>
            <a:r>
              <a:rPr dirty="0" sz="2400" spc="-4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must</a:t>
            </a:r>
            <a:r>
              <a:rPr dirty="0" sz="2400" spc="-6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communicate</a:t>
            </a:r>
            <a:r>
              <a:rPr dirty="0" sz="2400" spc="-5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with</a:t>
            </a:r>
            <a:r>
              <a:rPr dirty="0" sz="2400" spc="-5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or</a:t>
            </a:r>
            <a:r>
              <a:rPr dirty="0" sz="2400" spc="-4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request 	information</a:t>
            </a:r>
            <a:r>
              <a:rPr dirty="0" sz="2400" spc="-8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from</a:t>
            </a:r>
            <a:r>
              <a:rPr dirty="0" sz="2400" spc="-6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2400" spc="-7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operators</a:t>
            </a:r>
            <a:r>
              <a:rPr dirty="0" sz="2400" spc="-6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directly.</a:t>
            </a:r>
            <a:endParaRPr sz="2400">
              <a:latin typeface="Calibri"/>
              <a:cs typeface="Calibri"/>
            </a:endParaRPr>
          </a:p>
          <a:p>
            <a:pPr algn="just" marL="353060" marR="5080" indent="-340360">
              <a:lnSpc>
                <a:spcPts val="2590"/>
              </a:lnSpc>
              <a:spcBef>
                <a:spcPts val="1205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Data</a:t>
            </a:r>
            <a:r>
              <a:rPr dirty="0" sz="2400" spc="-5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collection</a:t>
            </a:r>
            <a:r>
              <a:rPr dirty="0" sz="2400" spc="-4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demands</a:t>
            </a:r>
            <a:r>
              <a:rPr dirty="0" sz="2400" spc="-4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considerable</a:t>
            </a:r>
            <a:r>
              <a:rPr dirty="0" sz="2400" spc="-3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time</a:t>
            </a:r>
            <a:r>
              <a:rPr dirty="0" sz="2400" spc="-4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2400" spc="-3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effort;</a:t>
            </a:r>
            <a:r>
              <a:rPr dirty="0" sz="2400" spc="-30" b="0">
                <a:solidFill>
                  <a:srgbClr val="000000"/>
                </a:solidFill>
                <a:latin typeface="Calibri"/>
                <a:cs typeface="Calibri"/>
              </a:rPr>
              <a:t> however,</a:t>
            </a:r>
            <a:r>
              <a:rPr dirty="0" sz="2400" spc="-4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if</a:t>
            </a:r>
            <a:r>
              <a:rPr dirty="0" sz="2400" spc="-3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dirty="0" sz="2400" spc="-4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system</a:t>
            </a:r>
            <a:r>
              <a:rPr dirty="0" sz="2400" spc="-4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could</a:t>
            </a:r>
            <a:r>
              <a:rPr dirty="0" sz="2400" spc="-4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25" b="0">
                <a:solidFill>
                  <a:srgbClr val="000000"/>
                </a:solidFill>
                <a:latin typeface="Calibri"/>
                <a:cs typeface="Calibri"/>
              </a:rPr>
              <a:t>be </a:t>
            </a:r>
            <a:r>
              <a:rPr dirty="0" sz="2400" spc="-25" b="0">
                <a:solidFill>
                  <a:srgbClr val="000000"/>
                </a:solidFill>
                <a:latin typeface="Calibri"/>
                <a:cs typeface="Calibri"/>
              </a:rPr>
              <a:t>	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established</a:t>
            </a:r>
            <a:r>
              <a:rPr dirty="0" sz="2400" spc="155" b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that</a:t>
            </a:r>
            <a:r>
              <a:rPr dirty="0" sz="2400" spc="160" b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allows</a:t>
            </a:r>
            <a:r>
              <a:rPr dirty="0" sz="2400" spc="165" b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for</a:t>
            </a:r>
            <a:r>
              <a:rPr dirty="0" sz="2400" spc="155" b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automatic</a:t>
            </a:r>
            <a:r>
              <a:rPr dirty="0" sz="2400" spc="160" b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integration</a:t>
            </a:r>
            <a:r>
              <a:rPr dirty="0" sz="2400" spc="160" b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with</a:t>
            </a:r>
            <a:r>
              <a:rPr dirty="0" sz="2400" spc="160" b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operators’</a:t>
            </a:r>
            <a:r>
              <a:rPr dirty="0" sz="2400" spc="150" b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systems</a:t>
            </a:r>
            <a:r>
              <a:rPr dirty="0" sz="2400" spc="150" b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r>
              <a:rPr dirty="0" sz="2400" spc="-25" b="0">
                <a:solidFill>
                  <a:srgbClr val="000000"/>
                </a:solidFill>
                <a:latin typeface="Calibri"/>
                <a:cs typeface="Calibri"/>
              </a:rPr>
              <a:t>to </a:t>
            </a:r>
            <a:r>
              <a:rPr dirty="0" sz="2400" spc="-25" b="0">
                <a:solidFill>
                  <a:srgbClr val="000000"/>
                </a:solidFill>
                <a:latin typeface="Calibri"/>
                <a:cs typeface="Calibri"/>
              </a:rPr>
              <a:t>	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continuously</a:t>
            </a:r>
            <a:r>
              <a:rPr dirty="0" sz="2400" spc="90" b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update</a:t>
            </a:r>
            <a:r>
              <a:rPr dirty="0" sz="2400" spc="95" b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their</a:t>
            </a:r>
            <a:r>
              <a:rPr dirty="0" sz="2400" spc="95" b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data</a:t>
            </a:r>
            <a:r>
              <a:rPr dirty="0" sz="2400" spc="80" b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when</a:t>
            </a:r>
            <a:r>
              <a:rPr dirty="0" sz="2400" spc="95" b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available,</a:t>
            </a:r>
            <a:r>
              <a:rPr dirty="0" sz="2400" spc="90" b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it</a:t>
            </a:r>
            <a:r>
              <a:rPr dirty="0" sz="2400" spc="85" b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would</a:t>
            </a:r>
            <a:r>
              <a:rPr dirty="0" sz="2400" spc="90" b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significantly</a:t>
            </a:r>
            <a:r>
              <a:rPr dirty="0" sz="2400" spc="95" b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enhance 	efficiency.</a:t>
            </a:r>
            <a:endParaRPr sz="2400">
              <a:latin typeface="Calibri"/>
              <a:cs typeface="Calibri"/>
            </a:endParaRPr>
          </a:p>
          <a:p>
            <a:pPr algn="just" marL="353060" indent="-340360">
              <a:lnSpc>
                <a:spcPct val="100000"/>
              </a:lnSpc>
              <a:spcBef>
                <a:spcPts val="885"/>
              </a:spcBef>
              <a:buFont typeface="Arial MT"/>
              <a:buChar char="•"/>
              <a:tabLst>
                <a:tab pos="353060" algn="l"/>
              </a:tabLst>
            </a:pP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Additionally,</a:t>
            </a:r>
            <a:r>
              <a:rPr dirty="0" sz="2400" spc="-8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dirty="0" sz="2400" spc="-4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lack</a:t>
            </a:r>
            <a:r>
              <a:rPr dirty="0" sz="2400" spc="-5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2400" spc="-4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skilled</a:t>
            </a:r>
            <a:r>
              <a:rPr dirty="0" sz="2400" spc="-4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manpower</a:t>
            </a:r>
            <a:r>
              <a:rPr dirty="0" sz="2400" spc="-3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remains</a:t>
            </a:r>
            <a:r>
              <a:rPr dirty="0" sz="2400" spc="-4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dirty="0" sz="2400" spc="-4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challenge</a:t>
            </a:r>
            <a:r>
              <a:rPr dirty="0" sz="2400" spc="-5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2400" spc="-4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this</a:t>
            </a:r>
            <a:r>
              <a:rPr dirty="0" sz="2400" spc="-5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endeavor.</a:t>
            </a:r>
            <a:endParaRPr sz="2400">
              <a:latin typeface="Calibri"/>
              <a:cs typeface="Calibri"/>
            </a:endParaRPr>
          </a:p>
          <a:p>
            <a:pPr algn="just" marL="353060" indent="-340360">
              <a:lnSpc>
                <a:spcPct val="100000"/>
              </a:lnSpc>
              <a:spcBef>
                <a:spcPts val="910"/>
              </a:spcBef>
              <a:buFont typeface="Arial MT"/>
              <a:buChar char="•"/>
              <a:tabLst>
                <a:tab pos="353060" algn="l"/>
              </a:tabLst>
            </a:pP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Finance</a:t>
            </a:r>
            <a:r>
              <a:rPr dirty="0" sz="2400" spc="-6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is</a:t>
            </a:r>
            <a:r>
              <a:rPr dirty="0" sz="2400" spc="-4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another</a:t>
            </a:r>
            <a:r>
              <a:rPr dirty="0" sz="2400" spc="-6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challenge</a:t>
            </a:r>
            <a:r>
              <a:rPr dirty="0" sz="2400" spc="-3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for</a:t>
            </a:r>
            <a:r>
              <a:rPr dirty="0" sz="2400" spc="-5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2400" spc="-5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development</a:t>
            </a:r>
            <a:r>
              <a:rPr dirty="0" sz="2400" spc="-3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2400" spc="-4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such</a:t>
            </a:r>
            <a:r>
              <a:rPr dirty="0" sz="2400" spc="-4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dirty="0" sz="2400" spc="-5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system.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81898" y="6095824"/>
            <a:ext cx="2931727" cy="46791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66414" y="545668"/>
            <a:ext cx="611441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Broadband</a:t>
            </a:r>
            <a:r>
              <a:rPr dirty="0" spc="-45"/>
              <a:t> </a:t>
            </a:r>
            <a:r>
              <a:rPr dirty="0" spc="-10"/>
              <a:t>coverage(I)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286613" y="1454658"/>
            <a:ext cx="10264775" cy="4293235"/>
          </a:xfrm>
          <a:prstGeom prst="rect">
            <a:avLst/>
          </a:prstGeom>
        </p:spPr>
        <p:txBody>
          <a:bodyPr wrap="square" lIns="0" tIns="165100" rIns="0" bIns="0" rtlCol="0" vert="horz">
            <a:spAutoFit/>
          </a:bodyPr>
          <a:lstStyle/>
          <a:p>
            <a:pPr algn="just" marL="353695" indent="-340995">
              <a:lnSpc>
                <a:spcPct val="100000"/>
              </a:lnSpc>
              <a:spcBef>
                <a:spcPts val="1300"/>
              </a:spcBef>
              <a:buChar char="•"/>
              <a:tabLst>
                <a:tab pos="353695" algn="l"/>
              </a:tabLst>
            </a:pPr>
            <a:r>
              <a:rPr dirty="0" sz="2400">
                <a:latin typeface="Arial MT"/>
                <a:cs typeface="Arial MT"/>
              </a:rPr>
              <a:t>The</a:t>
            </a:r>
            <a:r>
              <a:rPr dirty="0" sz="2400" spc="-110">
                <a:latin typeface="Arial MT"/>
                <a:cs typeface="Arial MT"/>
              </a:rPr>
              <a:t> </a:t>
            </a:r>
            <a:r>
              <a:rPr dirty="0" sz="2400" spc="-10">
                <a:latin typeface="Arial MT"/>
                <a:cs typeface="Arial MT"/>
              </a:rPr>
              <a:t>ECA</a:t>
            </a:r>
            <a:r>
              <a:rPr dirty="0" sz="2400" spc="-15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collects</a:t>
            </a:r>
            <a:r>
              <a:rPr dirty="0" sz="2400" spc="-5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broadband</a:t>
            </a:r>
            <a:r>
              <a:rPr dirty="0" sz="2400" spc="-5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data</a:t>
            </a:r>
            <a:r>
              <a:rPr dirty="0" sz="2400" spc="-7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from</a:t>
            </a:r>
            <a:r>
              <a:rPr dirty="0" sz="2400" spc="-8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operators</a:t>
            </a:r>
            <a:r>
              <a:rPr dirty="0" sz="2400" spc="-7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in</a:t>
            </a:r>
            <a:r>
              <a:rPr dirty="0" sz="2400" spc="-6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digital</a:t>
            </a:r>
            <a:r>
              <a:rPr dirty="0" sz="2400" spc="-55">
                <a:latin typeface="Arial MT"/>
                <a:cs typeface="Arial MT"/>
              </a:rPr>
              <a:t> </a:t>
            </a:r>
            <a:r>
              <a:rPr dirty="0" sz="2400" spc="-10">
                <a:latin typeface="Arial MT"/>
                <a:cs typeface="Arial MT"/>
              </a:rPr>
              <a:t>format.</a:t>
            </a:r>
            <a:endParaRPr sz="2400">
              <a:latin typeface="Arial MT"/>
              <a:cs typeface="Arial MT"/>
            </a:endParaRPr>
          </a:p>
          <a:p>
            <a:pPr algn="just" marL="353060" marR="5715" indent="-340995">
              <a:lnSpc>
                <a:spcPct val="100000"/>
              </a:lnSpc>
              <a:spcBef>
                <a:spcPts val="1200"/>
              </a:spcBef>
              <a:buChar char="•"/>
              <a:tabLst>
                <a:tab pos="355600" algn="l"/>
              </a:tabLst>
            </a:pPr>
            <a:r>
              <a:rPr dirty="0" sz="2400">
                <a:latin typeface="Arial MT"/>
                <a:cs typeface="Arial MT"/>
              </a:rPr>
              <a:t>The</a:t>
            </a:r>
            <a:r>
              <a:rPr dirty="0" sz="2400" spc="3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ECA</a:t>
            </a:r>
            <a:r>
              <a:rPr dirty="0" sz="2400" spc="-8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has</a:t>
            </a:r>
            <a:r>
              <a:rPr dirty="0" sz="2400" spc="4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collected</a:t>
            </a:r>
            <a:r>
              <a:rPr dirty="0" sz="2400" spc="5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broadband</a:t>
            </a:r>
            <a:r>
              <a:rPr dirty="0" sz="2400" spc="3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data</a:t>
            </a:r>
            <a:r>
              <a:rPr dirty="0" sz="2400" spc="5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twice</a:t>
            </a:r>
            <a:r>
              <a:rPr dirty="0" sz="2400" spc="4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so</a:t>
            </a:r>
            <a:r>
              <a:rPr dirty="0" sz="2400" spc="4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far</a:t>
            </a:r>
            <a:r>
              <a:rPr dirty="0" sz="2400" spc="5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-</a:t>
            </a:r>
            <a:r>
              <a:rPr dirty="0" sz="2400" spc="4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first</a:t>
            </a:r>
            <a:r>
              <a:rPr dirty="0" sz="2400" spc="4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during</a:t>
            </a:r>
            <a:r>
              <a:rPr dirty="0" sz="2400" spc="4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the</a:t>
            </a:r>
            <a:r>
              <a:rPr dirty="0" sz="2400" spc="50">
                <a:latin typeface="Arial MT"/>
                <a:cs typeface="Arial MT"/>
              </a:rPr>
              <a:t> </a:t>
            </a:r>
            <a:r>
              <a:rPr dirty="0" sz="2400" spc="-25">
                <a:latin typeface="Arial MT"/>
                <a:cs typeface="Arial MT"/>
              </a:rPr>
              <a:t>gap </a:t>
            </a:r>
            <a:r>
              <a:rPr dirty="0" sz="2400" spc="-25">
                <a:latin typeface="Arial MT"/>
                <a:cs typeface="Arial MT"/>
              </a:rPr>
              <a:t>	</a:t>
            </a:r>
            <a:r>
              <a:rPr dirty="0" sz="2400">
                <a:latin typeface="Arial MT"/>
                <a:cs typeface="Arial MT"/>
              </a:rPr>
              <a:t>assessment</a:t>
            </a:r>
            <a:r>
              <a:rPr dirty="0" sz="2400" spc="21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in</a:t>
            </a:r>
            <a:r>
              <a:rPr dirty="0" sz="2400" spc="23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2021</a:t>
            </a:r>
            <a:r>
              <a:rPr dirty="0" sz="2400" spc="229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and</a:t>
            </a:r>
            <a:r>
              <a:rPr dirty="0" sz="2400" spc="229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again</a:t>
            </a:r>
            <a:r>
              <a:rPr dirty="0" sz="2400" spc="229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in</a:t>
            </a:r>
            <a:r>
              <a:rPr dirty="0" sz="2400" spc="23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October</a:t>
            </a:r>
            <a:r>
              <a:rPr dirty="0" sz="2400" spc="22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2024</a:t>
            </a:r>
            <a:r>
              <a:rPr dirty="0" sz="2400" spc="22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during</a:t>
            </a:r>
            <a:r>
              <a:rPr dirty="0" sz="2400" spc="23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the</a:t>
            </a:r>
            <a:r>
              <a:rPr dirty="0" sz="2400" spc="23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second</a:t>
            </a:r>
            <a:r>
              <a:rPr dirty="0" sz="2400" spc="225">
                <a:latin typeface="Arial MT"/>
                <a:cs typeface="Arial MT"/>
              </a:rPr>
              <a:t> </a:t>
            </a:r>
            <a:r>
              <a:rPr dirty="0" sz="2400" spc="-25">
                <a:latin typeface="Arial MT"/>
                <a:cs typeface="Arial MT"/>
              </a:rPr>
              <a:t>gap </a:t>
            </a:r>
            <a:r>
              <a:rPr dirty="0" sz="2400" spc="-25">
                <a:latin typeface="Arial MT"/>
                <a:cs typeface="Arial MT"/>
              </a:rPr>
              <a:t>	</a:t>
            </a:r>
            <a:r>
              <a:rPr dirty="0" sz="2400">
                <a:latin typeface="Arial MT"/>
                <a:cs typeface="Arial MT"/>
              </a:rPr>
              <a:t>assessment,</a:t>
            </a:r>
            <a:r>
              <a:rPr dirty="0" sz="2400" spc="-9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which</a:t>
            </a:r>
            <a:r>
              <a:rPr dirty="0" sz="2400" spc="-5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is</a:t>
            </a:r>
            <a:r>
              <a:rPr dirty="0" sz="2400" spc="-7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currently</a:t>
            </a:r>
            <a:r>
              <a:rPr dirty="0" sz="2400" spc="-7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being</a:t>
            </a:r>
            <a:r>
              <a:rPr dirty="0" sz="2400" spc="-60">
                <a:latin typeface="Arial MT"/>
                <a:cs typeface="Arial MT"/>
              </a:rPr>
              <a:t> </a:t>
            </a:r>
            <a:r>
              <a:rPr dirty="0" sz="2400" spc="-10">
                <a:latin typeface="Arial MT"/>
                <a:cs typeface="Arial MT"/>
              </a:rPr>
              <a:t>finalized.</a:t>
            </a:r>
            <a:endParaRPr sz="2400">
              <a:latin typeface="Arial MT"/>
              <a:cs typeface="Arial MT"/>
            </a:endParaRPr>
          </a:p>
          <a:p>
            <a:pPr algn="just" marL="353060" marR="5080" indent="-340995">
              <a:lnSpc>
                <a:spcPct val="100000"/>
              </a:lnSpc>
              <a:spcBef>
                <a:spcPts val="1200"/>
              </a:spcBef>
              <a:buChar char="•"/>
              <a:tabLst>
                <a:tab pos="355600" algn="l"/>
              </a:tabLst>
            </a:pPr>
            <a:r>
              <a:rPr dirty="0" sz="2400">
                <a:latin typeface="Arial MT"/>
                <a:cs typeface="Arial MT"/>
              </a:rPr>
              <a:t>As</a:t>
            </a:r>
            <a:r>
              <a:rPr dirty="0" sz="2400" spc="22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we</a:t>
            </a:r>
            <a:r>
              <a:rPr dirty="0" sz="2400" spc="23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did</a:t>
            </a:r>
            <a:r>
              <a:rPr dirty="0" sz="2400" spc="229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not</a:t>
            </a:r>
            <a:r>
              <a:rPr dirty="0" sz="2400" spc="24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have</a:t>
            </a:r>
            <a:r>
              <a:rPr dirty="0" sz="2400" spc="229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an</a:t>
            </a:r>
            <a:r>
              <a:rPr dirty="0" sz="2400" spc="23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Internet</a:t>
            </a:r>
            <a:r>
              <a:rPr dirty="0" sz="2400" spc="21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Service</a:t>
            </a:r>
            <a:r>
              <a:rPr dirty="0" sz="2400" spc="229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Provider</a:t>
            </a:r>
            <a:r>
              <a:rPr dirty="0" sz="2400" spc="23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(ISP)</a:t>
            </a:r>
            <a:r>
              <a:rPr dirty="0" sz="2400" spc="23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before,</a:t>
            </a:r>
            <a:r>
              <a:rPr dirty="0" sz="2400" spc="22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we</a:t>
            </a:r>
            <a:r>
              <a:rPr dirty="0" sz="2400" spc="235">
                <a:latin typeface="Arial MT"/>
                <a:cs typeface="Arial MT"/>
              </a:rPr>
              <a:t> </a:t>
            </a:r>
            <a:r>
              <a:rPr dirty="0" sz="2400" spc="-20">
                <a:latin typeface="Arial MT"/>
                <a:cs typeface="Arial MT"/>
              </a:rPr>
              <a:t>have </a:t>
            </a:r>
            <a:r>
              <a:rPr dirty="0" sz="2400" spc="-20">
                <a:latin typeface="Arial MT"/>
                <a:cs typeface="Arial MT"/>
              </a:rPr>
              <a:t>	</a:t>
            </a:r>
            <a:r>
              <a:rPr dirty="0" sz="2400">
                <a:latin typeface="Arial MT"/>
                <a:cs typeface="Arial MT"/>
              </a:rPr>
              <a:t>not</a:t>
            </a:r>
            <a:r>
              <a:rPr dirty="0" sz="2400" spc="-6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yet</a:t>
            </a:r>
            <a:r>
              <a:rPr dirty="0" sz="2400" spc="-5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started</a:t>
            </a:r>
            <a:r>
              <a:rPr dirty="0" sz="2400" spc="-5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gathering</a:t>
            </a:r>
            <a:r>
              <a:rPr dirty="0" sz="2400" spc="-3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data</a:t>
            </a:r>
            <a:r>
              <a:rPr dirty="0" sz="2400" spc="-5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from</a:t>
            </a:r>
            <a:r>
              <a:rPr dirty="0" sz="2400" spc="-50">
                <a:latin typeface="Arial MT"/>
                <a:cs typeface="Arial MT"/>
              </a:rPr>
              <a:t> </a:t>
            </a:r>
            <a:r>
              <a:rPr dirty="0" sz="2400" spc="-10">
                <a:latin typeface="Arial MT"/>
                <a:cs typeface="Arial MT"/>
              </a:rPr>
              <a:t>them.</a:t>
            </a:r>
            <a:endParaRPr sz="2400">
              <a:latin typeface="Arial MT"/>
              <a:cs typeface="Arial MT"/>
            </a:endParaRPr>
          </a:p>
          <a:p>
            <a:pPr algn="just" marL="353060" marR="5080" indent="-340995">
              <a:lnSpc>
                <a:spcPct val="100000"/>
              </a:lnSpc>
              <a:spcBef>
                <a:spcPts val="1200"/>
              </a:spcBef>
              <a:buChar char="•"/>
              <a:tabLst>
                <a:tab pos="355600" algn="l"/>
              </a:tabLst>
            </a:pPr>
            <a:r>
              <a:rPr dirty="0" sz="2400" spc="-10">
                <a:latin typeface="Arial MT"/>
                <a:cs typeface="Arial MT"/>
              </a:rPr>
              <a:t>However,</a:t>
            </a:r>
            <a:r>
              <a:rPr dirty="0" sz="2400" spc="-5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we</a:t>
            </a:r>
            <a:r>
              <a:rPr dirty="0" sz="2400" spc="-4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have</a:t>
            </a:r>
            <a:r>
              <a:rPr dirty="0" sz="2400" spc="-4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recently</a:t>
            </a:r>
            <a:r>
              <a:rPr dirty="0" sz="2400" spc="-5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granted</a:t>
            </a:r>
            <a:r>
              <a:rPr dirty="0" sz="2400" spc="-4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an</a:t>
            </a:r>
            <a:r>
              <a:rPr dirty="0" sz="2400" spc="-4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ISP</a:t>
            </a:r>
            <a:r>
              <a:rPr dirty="0" sz="2400" spc="-10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license,</a:t>
            </a:r>
            <a:r>
              <a:rPr dirty="0" sz="2400" spc="-3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as</a:t>
            </a:r>
            <a:r>
              <a:rPr dirty="0" sz="2400" spc="-5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the</a:t>
            </a:r>
            <a:r>
              <a:rPr dirty="0" sz="2400" spc="-4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first</a:t>
            </a:r>
            <a:r>
              <a:rPr dirty="0" sz="2400" spc="-3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of</a:t>
            </a:r>
            <a:r>
              <a:rPr dirty="0" sz="2400" spc="-5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many</a:t>
            </a:r>
            <a:r>
              <a:rPr dirty="0" sz="2400" spc="-45">
                <a:latin typeface="Arial MT"/>
                <a:cs typeface="Arial MT"/>
              </a:rPr>
              <a:t> </a:t>
            </a:r>
            <a:r>
              <a:rPr dirty="0" sz="2400" spc="-25">
                <a:latin typeface="Arial MT"/>
                <a:cs typeface="Arial MT"/>
              </a:rPr>
              <a:t>to </a:t>
            </a:r>
            <a:r>
              <a:rPr dirty="0" sz="2400" spc="-25">
                <a:latin typeface="Arial MT"/>
                <a:cs typeface="Arial MT"/>
              </a:rPr>
              <a:t>	</a:t>
            </a:r>
            <a:r>
              <a:rPr dirty="0" sz="2400">
                <a:latin typeface="Arial MT"/>
                <a:cs typeface="Arial MT"/>
              </a:rPr>
              <a:t>come,</a:t>
            </a:r>
            <a:r>
              <a:rPr dirty="0" sz="2400" spc="-30">
                <a:latin typeface="Arial MT"/>
                <a:cs typeface="Arial MT"/>
              </a:rPr>
              <a:t>  </a:t>
            </a:r>
            <a:r>
              <a:rPr dirty="0" sz="2400">
                <a:latin typeface="Arial MT"/>
                <a:cs typeface="Arial MT"/>
              </a:rPr>
              <a:t>and</a:t>
            </a:r>
            <a:r>
              <a:rPr dirty="0" sz="2400" spc="-3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will</a:t>
            </a:r>
            <a:r>
              <a:rPr dirty="0" sz="2400" spc="-3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begin</a:t>
            </a:r>
            <a:r>
              <a:rPr dirty="0" sz="2400" spc="-2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collecting</a:t>
            </a:r>
            <a:r>
              <a:rPr dirty="0" sz="2400" spc="-3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broadband</a:t>
            </a:r>
            <a:r>
              <a:rPr dirty="0" sz="2400" spc="-3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data</a:t>
            </a:r>
            <a:r>
              <a:rPr dirty="0" sz="2400" spc="-3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and</a:t>
            </a:r>
            <a:r>
              <a:rPr dirty="0" sz="2400" spc="-3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monitoring</a:t>
            </a:r>
            <a:r>
              <a:rPr dirty="0" sz="2400" spc="-3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quality</a:t>
            </a:r>
            <a:r>
              <a:rPr dirty="0" sz="2400" spc="-30">
                <a:latin typeface="Arial MT"/>
                <a:cs typeface="Arial MT"/>
              </a:rPr>
              <a:t> </a:t>
            </a:r>
            <a:r>
              <a:rPr dirty="0" sz="2400" spc="-25">
                <a:latin typeface="Arial MT"/>
                <a:cs typeface="Arial MT"/>
              </a:rPr>
              <a:t>of </a:t>
            </a:r>
            <a:r>
              <a:rPr dirty="0" sz="2400" spc="-25">
                <a:latin typeface="Arial MT"/>
                <a:cs typeface="Arial MT"/>
              </a:rPr>
              <a:t>	</a:t>
            </a:r>
            <a:r>
              <a:rPr dirty="0" sz="2400">
                <a:latin typeface="Arial MT"/>
                <a:cs typeface="Arial MT"/>
              </a:rPr>
              <a:t>service</a:t>
            </a:r>
            <a:r>
              <a:rPr dirty="0" sz="2400" spc="204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(QoS)</a:t>
            </a:r>
            <a:r>
              <a:rPr dirty="0" sz="2400" spc="204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in</a:t>
            </a:r>
            <a:r>
              <a:rPr dirty="0" sz="2400" spc="204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the</a:t>
            </a:r>
            <a:r>
              <a:rPr dirty="0" sz="2400" spc="215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future,</a:t>
            </a:r>
            <a:r>
              <a:rPr dirty="0" sz="2400" spc="20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or</a:t>
            </a:r>
            <a:r>
              <a:rPr dirty="0" sz="2400" spc="204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create</a:t>
            </a:r>
            <a:r>
              <a:rPr dirty="0" sz="2400" spc="204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a</a:t>
            </a:r>
            <a:r>
              <a:rPr dirty="0" sz="2400" spc="204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system</a:t>
            </a:r>
            <a:r>
              <a:rPr dirty="0" sz="2400" spc="204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for</a:t>
            </a:r>
            <a:r>
              <a:rPr dirty="0" sz="2400" spc="204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obtaining</a:t>
            </a:r>
            <a:r>
              <a:rPr dirty="0" sz="2400" spc="210">
                <a:latin typeface="Arial MT"/>
                <a:cs typeface="Arial MT"/>
              </a:rPr>
              <a:t> </a:t>
            </a:r>
            <a:r>
              <a:rPr dirty="0" sz="2400" spc="-10">
                <a:latin typeface="Arial MT"/>
                <a:cs typeface="Arial MT"/>
              </a:rPr>
              <a:t>broadband </a:t>
            </a:r>
            <a:r>
              <a:rPr dirty="0" sz="2400" spc="-10">
                <a:latin typeface="Arial MT"/>
                <a:cs typeface="Arial MT"/>
              </a:rPr>
              <a:t>	</a:t>
            </a:r>
            <a:r>
              <a:rPr dirty="0" sz="2400">
                <a:latin typeface="Arial MT"/>
                <a:cs typeface="Arial MT"/>
              </a:rPr>
              <a:t>data</a:t>
            </a:r>
            <a:r>
              <a:rPr dirty="0" sz="2400" spc="-60">
                <a:latin typeface="Arial MT"/>
                <a:cs typeface="Arial MT"/>
              </a:rPr>
              <a:t> </a:t>
            </a:r>
            <a:r>
              <a:rPr dirty="0" sz="2400">
                <a:latin typeface="Arial MT"/>
                <a:cs typeface="Arial MT"/>
              </a:rPr>
              <a:t>from</a:t>
            </a:r>
            <a:r>
              <a:rPr dirty="0" sz="2400" spc="-60">
                <a:latin typeface="Arial MT"/>
                <a:cs typeface="Arial MT"/>
              </a:rPr>
              <a:t> </a:t>
            </a:r>
            <a:r>
              <a:rPr dirty="0" sz="2400" spc="-20">
                <a:latin typeface="Arial MT"/>
                <a:cs typeface="Arial MT"/>
              </a:rPr>
              <a:t>them.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54730" y="2581465"/>
            <a:ext cx="1887377" cy="88631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66569" y="2473243"/>
            <a:ext cx="7813675" cy="1800225"/>
          </a:xfrm>
          <a:prstGeom prst="rect"/>
        </p:spPr>
        <p:txBody>
          <a:bodyPr wrap="square" lIns="0" tIns="92710" rIns="0" bIns="0" rtlCol="0" vert="horz">
            <a:spAutoFit/>
          </a:bodyPr>
          <a:lstStyle/>
          <a:p>
            <a:pPr marL="2771775">
              <a:lnSpc>
                <a:spcPct val="100000"/>
              </a:lnSpc>
              <a:spcBef>
                <a:spcPts val="730"/>
              </a:spcBef>
            </a:pPr>
            <a:r>
              <a:rPr dirty="0" spc="-10"/>
              <a:t>Africa-BB-</a:t>
            </a:r>
            <a:r>
              <a:rPr dirty="0" spc="-20"/>
              <a:t>Maps</a:t>
            </a:r>
          </a:p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dirty="0" sz="6000"/>
              <a:t>Questionnaire</a:t>
            </a:r>
            <a:r>
              <a:rPr dirty="0" sz="6000" spc="-45"/>
              <a:t> </a:t>
            </a:r>
            <a:r>
              <a:rPr dirty="0" sz="6000" spc="-10"/>
              <a:t>Report</a:t>
            </a:r>
            <a:endParaRPr sz="6000"/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081898" y="6095824"/>
            <a:ext cx="2931727" cy="467915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5078349" cy="1096899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43330">
              <a:lnSpc>
                <a:spcPct val="100000"/>
              </a:lnSpc>
              <a:spcBef>
                <a:spcPts val="105"/>
              </a:spcBef>
            </a:pPr>
            <a:r>
              <a:rPr dirty="0"/>
              <a:t>Broadband</a:t>
            </a:r>
            <a:r>
              <a:rPr dirty="0" spc="-20"/>
              <a:t> </a:t>
            </a:r>
            <a:r>
              <a:rPr dirty="0" spc="-10"/>
              <a:t>coverage(II)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88340" y="1607565"/>
            <a:ext cx="10632440" cy="40506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 sz="3200">
                <a:latin typeface="Calibri"/>
                <a:cs typeface="Calibri"/>
              </a:rPr>
              <a:t>Reports</a:t>
            </a:r>
            <a:r>
              <a:rPr dirty="0" sz="3200" spc="-10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on</a:t>
            </a:r>
            <a:r>
              <a:rPr dirty="0" sz="3200" spc="-8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QoS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are</a:t>
            </a:r>
            <a:r>
              <a:rPr dirty="0" sz="3200" spc="-9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submitted</a:t>
            </a:r>
            <a:r>
              <a:rPr dirty="0" sz="3200" spc="-3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by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each</a:t>
            </a:r>
            <a:r>
              <a:rPr dirty="0" sz="3200" spc="-8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operator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every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quarter, </a:t>
            </a:r>
            <a:r>
              <a:rPr dirty="0" sz="3200">
                <a:latin typeface="Calibri"/>
                <a:cs typeface="Calibri"/>
              </a:rPr>
              <a:t>and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specific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coverage</a:t>
            </a:r>
            <a:r>
              <a:rPr dirty="0" sz="3200" spc="-10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target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report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is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provided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by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the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 spc="-25">
                <a:latin typeface="Calibri"/>
                <a:cs typeface="Calibri"/>
              </a:rPr>
              <a:t>new </a:t>
            </a:r>
            <a:r>
              <a:rPr dirty="0" sz="3200" spc="-10">
                <a:latin typeface="Calibri"/>
                <a:cs typeface="Calibri"/>
              </a:rPr>
              <a:t>entrant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each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year.</a:t>
            </a:r>
            <a:endParaRPr sz="3200">
              <a:latin typeface="Calibri"/>
              <a:cs typeface="Calibri"/>
            </a:endParaRPr>
          </a:p>
          <a:p>
            <a:pPr marL="355600" marR="242570" indent="-342900">
              <a:lnSpc>
                <a:spcPct val="100000"/>
              </a:lnSpc>
              <a:spcBef>
                <a:spcPts val="2405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 sz="3200" spc="-10">
                <a:latin typeface="Calibri"/>
                <a:cs typeface="Calibri"/>
              </a:rPr>
              <a:t>Broadband</a:t>
            </a:r>
            <a:r>
              <a:rPr dirty="0" sz="3200" spc="-9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data</a:t>
            </a:r>
            <a:r>
              <a:rPr dirty="0" sz="3200" spc="-8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is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currently</a:t>
            </a:r>
            <a:r>
              <a:rPr dirty="0" sz="3200" spc="-8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not</a:t>
            </a:r>
            <a:r>
              <a:rPr dirty="0" sz="3200" spc="-9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available</a:t>
            </a:r>
            <a:r>
              <a:rPr dirty="0" sz="3200" spc="-8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for</a:t>
            </a:r>
            <a:r>
              <a:rPr dirty="0" sz="3200" spc="-8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public</a:t>
            </a:r>
            <a:r>
              <a:rPr dirty="0" sz="3200" spc="-5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access</a:t>
            </a:r>
            <a:r>
              <a:rPr dirty="0" sz="3200" spc="-114">
                <a:latin typeface="Calibri"/>
                <a:cs typeface="Calibri"/>
              </a:rPr>
              <a:t> </a:t>
            </a:r>
            <a:r>
              <a:rPr dirty="0" sz="3200" spc="-25">
                <a:latin typeface="Calibri"/>
                <a:cs typeface="Calibri"/>
              </a:rPr>
              <a:t>or </a:t>
            </a:r>
            <a:r>
              <a:rPr dirty="0" sz="3200" spc="-10">
                <a:latin typeface="Calibri"/>
                <a:cs typeface="Calibri"/>
              </a:rPr>
              <a:t>consultation,</a:t>
            </a:r>
            <a:r>
              <a:rPr dirty="0" sz="3200" spc="-5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but</a:t>
            </a:r>
            <a:r>
              <a:rPr dirty="0" sz="3200" spc="-5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it</a:t>
            </a:r>
            <a:r>
              <a:rPr dirty="0" sz="3200" spc="-5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can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be</a:t>
            </a:r>
            <a:r>
              <a:rPr dirty="0" sz="3200" spc="-5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used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for</a:t>
            </a:r>
            <a:r>
              <a:rPr dirty="0" sz="3200" spc="-5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various</a:t>
            </a:r>
            <a:r>
              <a:rPr dirty="0" sz="3200" spc="-5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purposes</a:t>
            </a:r>
            <a:r>
              <a:rPr dirty="0" sz="3200" spc="-5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as</a:t>
            </a:r>
            <a:r>
              <a:rPr dirty="0" sz="3200" spc="-55">
                <a:latin typeface="Calibri"/>
                <a:cs typeface="Calibri"/>
              </a:rPr>
              <a:t> </a:t>
            </a:r>
            <a:r>
              <a:rPr dirty="0" sz="3200" spc="-50">
                <a:latin typeface="Calibri"/>
                <a:cs typeface="Calibri"/>
              </a:rPr>
              <a:t>a </a:t>
            </a:r>
            <a:r>
              <a:rPr dirty="0" sz="3200" spc="-20">
                <a:latin typeface="Calibri"/>
                <a:cs typeface="Calibri"/>
              </a:rPr>
              <a:t>reference</a:t>
            </a:r>
            <a:r>
              <a:rPr dirty="0" sz="3200" spc="-14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upon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request</a:t>
            </a:r>
            <a:r>
              <a:rPr dirty="0" sz="3200" spc="-8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from</a:t>
            </a:r>
            <a:r>
              <a:rPr dirty="0" sz="3200" spc="-80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different</a:t>
            </a:r>
            <a:r>
              <a:rPr dirty="0" sz="3200" spc="-8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entities.</a:t>
            </a:r>
            <a:endParaRPr sz="32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2400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3200">
                <a:latin typeface="Calibri"/>
                <a:cs typeface="Calibri"/>
              </a:rPr>
              <a:t>The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data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collected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has</a:t>
            </a:r>
            <a:r>
              <a:rPr dirty="0" sz="3200" spc="-5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not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been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verified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by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</a:t>
            </a:r>
            <a:r>
              <a:rPr dirty="0" sz="3200" spc="-5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third</a:t>
            </a:r>
            <a:r>
              <a:rPr dirty="0" sz="3200" spc="-3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party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yet.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8807" y="210134"/>
            <a:ext cx="10173335" cy="1230630"/>
          </a:xfrm>
          <a:prstGeom prst="rect"/>
        </p:spPr>
        <p:txBody>
          <a:bodyPr wrap="square" lIns="0" tIns="39369" rIns="0" bIns="0" rtlCol="0" vert="horz">
            <a:spAutoFit/>
          </a:bodyPr>
          <a:lstStyle/>
          <a:p>
            <a:pPr marL="3761740" marR="5080" indent="-3749675">
              <a:lnSpc>
                <a:spcPts val="4690"/>
              </a:lnSpc>
              <a:spcBef>
                <a:spcPts val="309"/>
              </a:spcBef>
            </a:pPr>
            <a:r>
              <a:rPr dirty="0" sz="4000" spc="-55"/>
              <a:t>To</a:t>
            </a:r>
            <a:r>
              <a:rPr dirty="0" sz="4000" spc="-155"/>
              <a:t> </a:t>
            </a:r>
            <a:r>
              <a:rPr dirty="0" sz="4000"/>
              <a:t>make</a:t>
            </a:r>
            <a:r>
              <a:rPr dirty="0" sz="4000" spc="-125"/>
              <a:t> </a:t>
            </a:r>
            <a:r>
              <a:rPr dirty="0" sz="4000"/>
              <a:t>the</a:t>
            </a:r>
            <a:r>
              <a:rPr dirty="0" sz="4000" spc="-135"/>
              <a:t> </a:t>
            </a:r>
            <a:r>
              <a:rPr dirty="0" sz="4000"/>
              <a:t>project</a:t>
            </a:r>
            <a:r>
              <a:rPr dirty="0" sz="4000" spc="-130"/>
              <a:t> </a:t>
            </a:r>
            <a:r>
              <a:rPr dirty="0" sz="4000"/>
              <a:t>successful,</a:t>
            </a:r>
            <a:r>
              <a:rPr dirty="0" sz="4000" spc="-110"/>
              <a:t> </a:t>
            </a:r>
            <a:r>
              <a:rPr dirty="0" sz="4000" spc="-10"/>
              <a:t>important </a:t>
            </a:r>
            <a:r>
              <a:rPr dirty="0" sz="4000"/>
              <a:t>issues</a:t>
            </a:r>
            <a:r>
              <a:rPr dirty="0" sz="4000" spc="-130"/>
              <a:t> </a:t>
            </a:r>
            <a:r>
              <a:rPr dirty="0" sz="4000" spc="-20"/>
              <a:t>are:</a:t>
            </a:r>
            <a:endParaRPr sz="4000"/>
          </a:p>
        </p:txBody>
      </p:sp>
      <p:sp>
        <p:nvSpPr>
          <p:cNvPr id="3" name="object 3" descr=""/>
          <p:cNvSpPr txBox="1"/>
          <p:nvPr/>
        </p:nvSpPr>
        <p:spPr>
          <a:xfrm>
            <a:off x="383540" y="1794103"/>
            <a:ext cx="11405870" cy="2586355"/>
          </a:xfrm>
          <a:prstGeom prst="rect">
            <a:avLst/>
          </a:prstGeom>
        </p:spPr>
        <p:txBody>
          <a:bodyPr wrap="square" lIns="0" tIns="165100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300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3200">
                <a:latin typeface="Calibri"/>
                <a:cs typeface="Calibri"/>
              </a:rPr>
              <a:t>Create</a:t>
            </a:r>
            <a:r>
              <a:rPr dirty="0" sz="3200" spc="-13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ownership</a:t>
            </a:r>
            <a:r>
              <a:rPr dirty="0" sz="3200" spc="-9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and</a:t>
            </a:r>
            <a:r>
              <a:rPr dirty="0" sz="3200" spc="-10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responsibility</a:t>
            </a:r>
            <a:endParaRPr sz="32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1200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3200" spc="-10">
                <a:latin typeface="Calibri"/>
                <a:cs typeface="Calibri"/>
              </a:rPr>
              <a:t>Promote</a:t>
            </a:r>
            <a:r>
              <a:rPr dirty="0" sz="3200" spc="-10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cooperation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and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 spc="-20">
                <a:latin typeface="Calibri"/>
                <a:cs typeface="Calibri"/>
              </a:rPr>
              <a:t>integration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among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beneficiary</a:t>
            </a:r>
            <a:r>
              <a:rPr dirty="0" sz="3200" spc="-7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countries</a:t>
            </a:r>
            <a:endParaRPr sz="32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1200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3200">
                <a:latin typeface="Calibri"/>
                <a:cs typeface="Calibri"/>
              </a:rPr>
              <a:t>Mobilize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the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necessary</a:t>
            </a:r>
            <a:r>
              <a:rPr dirty="0" sz="3200" spc="-7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resources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for</a:t>
            </a:r>
            <a:r>
              <a:rPr dirty="0" sz="3200" spc="-6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the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project</a:t>
            </a:r>
            <a:endParaRPr sz="32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1200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3200">
                <a:latin typeface="Calibri"/>
                <a:cs typeface="Calibri"/>
              </a:rPr>
              <a:t>Develop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the</a:t>
            </a:r>
            <a:r>
              <a:rPr dirty="0" sz="3200" spc="-5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skills</a:t>
            </a:r>
            <a:r>
              <a:rPr dirty="0" sz="3200" spc="-4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and</a:t>
            </a:r>
            <a:r>
              <a:rPr dirty="0" sz="3200" spc="-3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capacity</a:t>
            </a:r>
            <a:r>
              <a:rPr dirty="0" sz="3200" spc="-4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of</a:t>
            </a:r>
            <a:r>
              <a:rPr dirty="0" sz="3200" spc="-5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the</a:t>
            </a:r>
            <a:r>
              <a:rPr dirty="0" sz="3200" spc="-4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project</a:t>
            </a:r>
            <a:r>
              <a:rPr dirty="0" sz="3200" spc="-65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beneficiary</a:t>
            </a:r>
            <a:r>
              <a:rPr dirty="0" sz="3200" spc="-3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countries.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81898" y="6095824"/>
            <a:ext cx="2931727" cy="46791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32805" y="2901518"/>
            <a:ext cx="132588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20" b="0">
                <a:latin typeface="Calibri"/>
                <a:cs typeface="Calibri"/>
              </a:rPr>
              <a:t>Q&amp;As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81898" y="6073599"/>
            <a:ext cx="2931727" cy="467915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409575" y="255650"/>
            <a:ext cx="11220450" cy="1325880"/>
          </a:xfrm>
          <a:custGeom>
            <a:avLst/>
            <a:gdLst/>
            <a:ahLst/>
            <a:cxnLst/>
            <a:rect l="l" t="t" r="r" b="b"/>
            <a:pathLst>
              <a:path w="11220450" h="1325880">
                <a:moveTo>
                  <a:pt x="11220450" y="0"/>
                </a:moveTo>
                <a:lnTo>
                  <a:pt x="0" y="0"/>
                </a:lnTo>
                <a:lnTo>
                  <a:pt x="0" y="1325499"/>
                </a:lnTo>
                <a:lnTo>
                  <a:pt x="11220450" y="1325499"/>
                </a:lnTo>
                <a:lnTo>
                  <a:pt x="11220450" y="0"/>
                </a:lnTo>
                <a:close/>
              </a:path>
            </a:pathLst>
          </a:custGeom>
          <a:solidFill>
            <a:srgbClr val="C5D9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6039" rIns="0" bIns="0" rtlCol="0" vert="horz">
            <a:spAutoFit/>
          </a:bodyPr>
          <a:lstStyle/>
          <a:p>
            <a:pPr marL="2957830">
              <a:lnSpc>
                <a:spcPct val="100000"/>
              </a:lnSpc>
              <a:spcBef>
                <a:spcPts val="100"/>
              </a:spcBef>
            </a:pPr>
            <a:r>
              <a:rPr dirty="0" sz="3600" spc="-10"/>
              <a:t>Introduction</a:t>
            </a:r>
            <a:endParaRPr sz="3600"/>
          </a:p>
        </p:txBody>
      </p:sp>
      <p:sp>
        <p:nvSpPr>
          <p:cNvPr id="5" name="object 5" descr=""/>
          <p:cNvSpPr txBox="1"/>
          <p:nvPr/>
        </p:nvSpPr>
        <p:spPr>
          <a:xfrm>
            <a:off x="429564" y="1594865"/>
            <a:ext cx="11327130" cy="404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6985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 sz="2400">
                <a:latin typeface="Calibri"/>
                <a:cs typeface="Calibri"/>
              </a:rPr>
              <a:t>There</a:t>
            </a:r>
            <a:r>
              <a:rPr dirty="0" sz="2400" spc="29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are</a:t>
            </a:r>
            <a:r>
              <a:rPr dirty="0" sz="2400" spc="30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two</a:t>
            </a:r>
            <a:r>
              <a:rPr dirty="0" sz="2400" spc="29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telecommunications</a:t>
            </a:r>
            <a:r>
              <a:rPr dirty="0" sz="2400" spc="28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operators</a:t>
            </a:r>
            <a:r>
              <a:rPr dirty="0" sz="2400" spc="2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with</a:t>
            </a:r>
            <a:r>
              <a:rPr dirty="0" sz="2400" spc="29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28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unified</a:t>
            </a:r>
            <a:r>
              <a:rPr dirty="0" sz="2400" spc="30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license</a:t>
            </a:r>
            <a:r>
              <a:rPr dirty="0" sz="2400" spc="29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29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one</a:t>
            </a:r>
            <a:r>
              <a:rPr dirty="0" sz="2400" spc="29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licensed Internet</a:t>
            </a:r>
            <a:r>
              <a:rPr dirty="0" sz="2400" spc="-9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Service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Provider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(ISP).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2880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2400" b="1">
                <a:solidFill>
                  <a:srgbClr val="006FC0"/>
                </a:solidFill>
                <a:latin typeface="Calibri"/>
                <a:cs typeface="Calibri"/>
              </a:rPr>
              <a:t>Ethio</a:t>
            </a:r>
            <a:r>
              <a:rPr dirty="0" sz="2400" spc="-5" b="1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400" spc="-20" b="1">
                <a:solidFill>
                  <a:srgbClr val="006FC0"/>
                </a:solidFill>
                <a:latin typeface="Calibri"/>
                <a:cs typeface="Calibri"/>
              </a:rPr>
              <a:t>Telecom</a:t>
            </a:r>
            <a:r>
              <a:rPr dirty="0" sz="2400" b="1">
                <a:solidFill>
                  <a:srgbClr val="006FC0"/>
                </a:solidFill>
                <a:latin typeface="Calibri"/>
                <a:cs typeface="Calibri"/>
              </a:rPr>
              <a:t> :</a:t>
            </a:r>
            <a:r>
              <a:rPr dirty="0" sz="2400" spc="-10" b="1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 incumbent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operator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has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operated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as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monopoly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for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over 130</a:t>
            </a:r>
            <a:r>
              <a:rPr dirty="0" sz="2400" spc="-10">
                <a:latin typeface="Calibri"/>
                <a:cs typeface="Calibri"/>
              </a:rPr>
              <a:t> years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telecommunications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market.</a:t>
            </a:r>
            <a:endParaRPr sz="24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2880"/>
              </a:spcBef>
              <a:buFont typeface="Arial MT"/>
              <a:buChar char="•"/>
              <a:tabLst>
                <a:tab pos="355600" algn="l"/>
                <a:tab pos="1811020" algn="l"/>
                <a:tab pos="3135630" algn="l"/>
                <a:tab pos="3512185" algn="l"/>
                <a:tab pos="4240530" algn="l"/>
                <a:tab pos="5356225" algn="l"/>
                <a:tab pos="6292215" algn="l"/>
                <a:tab pos="6917055" algn="l"/>
                <a:tab pos="7741284" algn="l"/>
                <a:tab pos="9133205" algn="l"/>
                <a:tab pos="9561195" algn="l"/>
                <a:tab pos="10175875" algn="l"/>
              </a:tabLst>
            </a:pPr>
            <a:r>
              <a:rPr dirty="0" sz="2400" spc="-10" b="1">
                <a:solidFill>
                  <a:srgbClr val="006FC0"/>
                </a:solidFill>
                <a:latin typeface="Calibri"/>
                <a:cs typeface="Calibri"/>
              </a:rPr>
              <a:t>Safaricom</a:t>
            </a:r>
            <a:r>
              <a:rPr dirty="0" sz="2400" b="1">
                <a:solidFill>
                  <a:srgbClr val="006FC0"/>
                </a:solidFill>
                <a:latin typeface="Calibri"/>
                <a:cs typeface="Calibri"/>
              </a:rPr>
              <a:t>	</a:t>
            </a:r>
            <a:r>
              <a:rPr dirty="0" sz="2400" spc="-10" b="1">
                <a:solidFill>
                  <a:srgbClr val="006FC0"/>
                </a:solidFill>
                <a:latin typeface="Calibri"/>
                <a:cs typeface="Calibri"/>
              </a:rPr>
              <a:t>Ethiopia:</a:t>
            </a:r>
            <a:r>
              <a:rPr dirty="0" sz="2400" b="1">
                <a:solidFill>
                  <a:srgbClr val="006FC0"/>
                </a:solidFill>
                <a:latin typeface="Calibri"/>
                <a:cs typeface="Calibri"/>
              </a:rPr>
              <a:t>	</a:t>
            </a:r>
            <a:r>
              <a:rPr dirty="0" sz="2400" spc="-50">
                <a:latin typeface="Calibri"/>
                <a:cs typeface="Calibri"/>
              </a:rPr>
              <a:t>A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25">
                <a:latin typeface="Calibri"/>
                <a:cs typeface="Calibri"/>
              </a:rPr>
              <a:t>new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entrant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which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25">
                <a:latin typeface="Calibri"/>
                <a:cs typeface="Calibri"/>
              </a:rPr>
              <a:t>has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20">
                <a:latin typeface="Calibri"/>
                <a:cs typeface="Calibri"/>
              </a:rPr>
              <a:t>been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operating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25">
                <a:latin typeface="Calibri"/>
                <a:cs typeface="Calibri"/>
              </a:rPr>
              <a:t>in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25">
                <a:latin typeface="Calibri"/>
                <a:cs typeface="Calibri"/>
              </a:rPr>
              <a:t>the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country's telecommunications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market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for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past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four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years.</a:t>
            </a:r>
            <a:endParaRPr sz="2400">
              <a:latin typeface="Calibri"/>
              <a:cs typeface="Calibri"/>
            </a:endParaRPr>
          </a:p>
          <a:p>
            <a:pPr marL="355600" marR="384810" indent="-342900">
              <a:lnSpc>
                <a:spcPct val="100000"/>
              </a:lnSpc>
              <a:spcBef>
                <a:spcPts val="2885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 sz="2400" spc="-10" b="1">
                <a:solidFill>
                  <a:srgbClr val="006FC0"/>
                </a:solidFill>
                <a:latin typeface="Calibri"/>
                <a:cs typeface="Calibri"/>
              </a:rPr>
              <a:t>WebSprix:</a:t>
            </a:r>
            <a:r>
              <a:rPr dirty="0" sz="2400" spc="-50" b="1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newly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licensed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ISP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previously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operating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as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Virtual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ISP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(VISP)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using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Ethio </a:t>
            </a:r>
            <a:r>
              <a:rPr dirty="0" sz="2400" spc="-30">
                <a:latin typeface="Calibri"/>
                <a:cs typeface="Calibri"/>
              </a:rPr>
              <a:t>Telecom's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network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(This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is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first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others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to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licensed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soon)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729609" cy="109689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274700"/>
            <a:ext cx="10972800" cy="1143000"/>
          </a:xfrm>
          <a:prstGeom prst="rect"/>
          <a:solidFill>
            <a:srgbClr val="C5D9F0"/>
          </a:solidFill>
        </p:spPr>
        <p:txBody>
          <a:bodyPr wrap="square" lIns="0" tIns="95250" rIns="0" bIns="0" rtlCol="0" vert="horz">
            <a:spAutoFit/>
          </a:bodyPr>
          <a:lstStyle/>
          <a:p>
            <a:pPr algn="ctr" marL="3175">
              <a:lnSpc>
                <a:spcPct val="100000"/>
              </a:lnSpc>
              <a:spcBef>
                <a:spcPts val="750"/>
              </a:spcBef>
            </a:pPr>
            <a:r>
              <a:rPr dirty="0" sz="3200" spc="-10"/>
              <a:t>Introduction</a:t>
            </a:r>
            <a:endParaRPr sz="3200"/>
          </a:p>
        </p:txBody>
      </p:sp>
      <p:sp>
        <p:nvSpPr>
          <p:cNvPr id="3" name="object 3" descr=""/>
          <p:cNvSpPr txBox="1"/>
          <p:nvPr/>
        </p:nvSpPr>
        <p:spPr>
          <a:xfrm>
            <a:off x="688340" y="1561845"/>
            <a:ext cx="10814685" cy="430022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4965" indent="-342265">
              <a:lnSpc>
                <a:spcPts val="2400"/>
              </a:lnSpc>
              <a:spcBef>
                <a:spcPts val="105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2000" b="1">
                <a:solidFill>
                  <a:srgbClr val="006FC0"/>
                </a:solidFill>
                <a:latin typeface="Calibri"/>
                <a:cs typeface="Calibri"/>
              </a:rPr>
              <a:t>As</a:t>
            </a:r>
            <a:r>
              <a:rPr dirty="0" sz="2000" spc="-35" b="1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06FC0"/>
                </a:solidFill>
                <a:latin typeface="Calibri"/>
                <a:cs typeface="Calibri"/>
              </a:rPr>
              <a:t>of</a:t>
            </a:r>
            <a:r>
              <a:rPr dirty="0" sz="2000" spc="-15" b="1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06FC0"/>
                </a:solidFill>
                <a:latin typeface="Calibri"/>
                <a:cs typeface="Calibri"/>
              </a:rPr>
              <a:t>the</a:t>
            </a:r>
            <a:r>
              <a:rPr dirty="0" sz="2000" spc="-25" b="1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06FC0"/>
                </a:solidFill>
                <a:latin typeface="Calibri"/>
                <a:cs typeface="Calibri"/>
              </a:rPr>
              <a:t>beginning</a:t>
            </a:r>
            <a:r>
              <a:rPr dirty="0" sz="2000" spc="-30" b="1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06FC0"/>
                </a:solidFill>
                <a:latin typeface="Calibri"/>
                <a:cs typeface="Calibri"/>
              </a:rPr>
              <a:t>of</a:t>
            </a:r>
            <a:r>
              <a:rPr dirty="0" sz="2000" spc="-15" b="1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 spc="-20" b="1">
                <a:solidFill>
                  <a:srgbClr val="006FC0"/>
                </a:solidFill>
                <a:latin typeface="Calibri"/>
                <a:cs typeface="Calibri"/>
              </a:rPr>
              <a:t>2025</a:t>
            </a:r>
            <a:endParaRPr sz="2000">
              <a:latin typeface="Calibri"/>
              <a:cs typeface="Calibri"/>
            </a:endParaRPr>
          </a:p>
          <a:p>
            <a:pPr lvl="1" marL="525780" indent="-286385">
              <a:lnSpc>
                <a:spcPts val="2520"/>
              </a:lnSpc>
              <a:buFont typeface="Arial MT"/>
              <a:buChar char="–"/>
              <a:tabLst>
                <a:tab pos="525780" algn="l"/>
              </a:tabLst>
            </a:pPr>
            <a:r>
              <a:rPr dirty="0" sz="2100">
                <a:latin typeface="Calibri"/>
                <a:cs typeface="Calibri"/>
              </a:rPr>
              <a:t>Mobile</a:t>
            </a:r>
            <a:r>
              <a:rPr dirty="0" sz="2100" spc="-40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Subscribers</a:t>
            </a:r>
            <a:r>
              <a:rPr dirty="0" sz="2100" spc="-3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for</a:t>
            </a:r>
            <a:r>
              <a:rPr dirty="0" sz="2100" spc="-4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Ethio</a:t>
            </a:r>
            <a:r>
              <a:rPr dirty="0" sz="2100" spc="-3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telecom</a:t>
            </a:r>
            <a:r>
              <a:rPr dirty="0" sz="2100" spc="-5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75.5</a:t>
            </a:r>
            <a:r>
              <a:rPr dirty="0" sz="2100" spc="-6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million,</a:t>
            </a:r>
            <a:r>
              <a:rPr dirty="0" sz="2100" spc="-25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Safaricom</a:t>
            </a:r>
            <a:r>
              <a:rPr dirty="0" sz="2100" spc="-6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10</a:t>
            </a:r>
            <a:r>
              <a:rPr dirty="0" sz="2100" spc="-5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Million,</a:t>
            </a:r>
            <a:r>
              <a:rPr dirty="0" sz="2100" spc="-30">
                <a:latin typeface="Calibri"/>
                <a:cs typeface="Calibri"/>
              </a:rPr>
              <a:t> </a:t>
            </a:r>
            <a:r>
              <a:rPr dirty="0" sz="2100" spc="-40">
                <a:latin typeface="Calibri"/>
                <a:cs typeface="Calibri"/>
              </a:rPr>
              <a:t>Total</a:t>
            </a:r>
            <a:r>
              <a:rPr dirty="0" sz="2100" spc="-4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85.5</a:t>
            </a:r>
            <a:r>
              <a:rPr dirty="0" sz="2100" spc="-65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million</a:t>
            </a:r>
            <a:endParaRPr sz="2100">
              <a:latin typeface="Calibri"/>
              <a:cs typeface="Calibri"/>
            </a:endParaRPr>
          </a:p>
          <a:p>
            <a:pPr lvl="1" marL="525780" indent="-286385">
              <a:lnSpc>
                <a:spcPts val="2270"/>
              </a:lnSpc>
              <a:buFont typeface="Arial MT"/>
              <a:buChar char="–"/>
              <a:tabLst>
                <a:tab pos="525780" algn="l"/>
                <a:tab pos="5770880" algn="l"/>
              </a:tabLst>
            </a:pPr>
            <a:r>
              <a:rPr dirty="0" sz="2100">
                <a:latin typeface="Calibri"/>
                <a:cs typeface="Calibri"/>
              </a:rPr>
              <a:t>Mobile</a:t>
            </a:r>
            <a:r>
              <a:rPr dirty="0" sz="2100" spc="-2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Broadband</a:t>
            </a:r>
            <a:r>
              <a:rPr dirty="0" sz="2100" spc="-2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for</a:t>
            </a:r>
            <a:r>
              <a:rPr dirty="0" sz="2100" spc="-2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Ethio</a:t>
            </a:r>
            <a:r>
              <a:rPr dirty="0" sz="2100" spc="-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telecom</a:t>
            </a:r>
            <a:r>
              <a:rPr dirty="0" sz="2100" spc="-1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43</a:t>
            </a:r>
            <a:r>
              <a:rPr dirty="0" sz="2100" spc="-35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million</a:t>
            </a:r>
            <a:r>
              <a:rPr dirty="0" sz="2100">
                <a:latin typeface="Calibri"/>
                <a:cs typeface="Calibri"/>
              </a:rPr>
              <a:t>	and</a:t>
            </a:r>
            <a:r>
              <a:rPr dirty="0" sz="2100" spc="-2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Safaricom</a:t>
            </a:r>
            <a:r>
              <a:rPr dirty="0" sz="2100" spc="-2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6</a:t>
            </a:r>
            <a:r>
              <a:rPr dirty="0" sz="2100" spc="-2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million</a:t>
            </a:r>
            <a:r>
              <a:rPr dirty="0" sz="2100" spc="-2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Mobile</a:t>
            </a:r>
            <a:r>
              <a:rPr dirty="0" sz="2100" spc="-2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Internet</a:t>
            </a:r>
            <a:r>
              <a:rPr dirty="0" sz="2100" spc="-15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users,</a:t>
            </a:r>
            <a:endParaRPr sz="2100">
              <a:latin typeface="Calibri"/>
              <a:cs typeface="Calibri"/>
            </a:endParaRPr>
          </a:p>
          <a:p>
            <a:pPr marL="525780">
              <a:lnSpc>
                <a:spcPts val="2270"/>
              </a:lnSpc>
            </a:pPr>
            <a:r>
              <a:rPr dirty="0" sz="2100" spc="-35">
                <a:latin typeface="Calibri"/>
                <a:cs typeface="Calibri"/>
              </a:rPr>
              <a:t>Total</a:t>
            </a:r>
            <a:r>
              <a:rPr dirty="0" sz="2100" spc="-4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49</a:t>
            </a:r>
            <a:r>
              <a:rPr dirty="0" sz="2100" spc="-40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million</a:t>
            </a:r>
            <a:endParaRPr sz="2100">
              <a:latin typeface="Calibri"/>
              <a:cs typeface="Calibri"/>
            </a:endParaRPr>
          </a:p>
          <a:p>
            <a:pPr lvl="1" marL="525780" marR="5080" indent="-287020">
              <a:lnSpc>
                <a:spcPts val="2020"/>
              </a:lnSpc>
              <a:spcBef>
                <a:spcPts val="484"/>
              </a:spcBef>
              <a:buFont typeface="Arial MT"/>
              <a:buChar char="–"/>
              <a:tabLst>
                <a:tab pos="525780" algn="l"/>
                <a:tab pos="3816985" algn="l"/>
                <a:tab pos="5208270" algn="l"/>
              </a:tabLst>
            </a:pPr>
            <a:r>
              <a:rPr dirty="0" sz="2100">
                <a:latin typeface="Calibri"/>
                <a:cs typeface="Calibri"/>
              </a:rPr>
              <a:t>Fixed</a:t>
            </a:r>
            <a:r>
              <a:rPr dirty="0" sz="2100" spc="5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Broadband</a:t>
            </a:r>
            <a:r>
              <a:rPr dirty="0" sz="2100" spc="55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subscribers</a:t>
            </a:r>
            <a:r>
              <a:rPr dirty="0" sz="2100">
                <a:latin typeface="Calibri"/>
                <a:cs typeface="Calibri"/>
              </a:rPr>
              <a:t>	&lt;</a:t>
            </a:r>
            <a:r>
              <a:rPr dirty="0" sz="2100" spc="13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1</a:t>
            </a:r>
            <a:r>
              <a:rPr dirty="0" sz="2100" spc="135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million,</a:t>
            </a:r>
            <a:r>
              <a:rPr dirty="0" sz="2100">
                <a:latin typeface="Calibri"/>
                <a:cs typeface="Calibri"/>
              </a:rPr>
              <a:t>	Low</a:t>
            </a:r>
            <a:r>
              <a:rPr dirty="0" sz="2100" spc="7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penetration,</a:t>
            </a:r>
            <a:r>
              <a:rPr dirty="0" sz="2100" spc="7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the</a:t>
            </a:r>
            <a:r>
              <a:rPr dirty="0" sz="2100" spc="7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service</a:t>
            </a:r>
            <a:r>
              <a:rPr dirty="0" sz="2100" spc="8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is</a:t>
            </a:r>
            <a:r>
              <a:rPr dirty="0" sz="2100" spc="7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restricted</a:t>
            </a:r>
            <a:r>
              <a:rPr dirty="0" sz="2100" spc="8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mainly</a:t>
            </a:r>
            <a:r>
              <a:rPr dirty="0" sz="2100" spc="70">
                <a:latin typeface="Calibri"/>
                <a:cs typeface="Calibri"/>
              </a:rPr>
              <a:t> </a:t>
            </a:r>
            <a:r>
              <a:rPr dirty="0" sz="2100" spc="-25">
                <a:latin typeface="Calibri"/>
                <a:cs typeface="Calibri"/>
              </a:rPr>
              <a:t>in </a:t>
            </a:r>
            <a:r>
              <a:rPr dirty="0" sz="2100">
                <a:latin typeface="Calibri"/>
                <a:cs typeface="Calibri"/>
              </a:rPr>
              <a:t>urban</a:t>
            </a:r>
            <a:r>
              <a:rPr dirty="0" sz="2100" spc="-45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areas</a:t>
            </a:r>
            <a:endParaRPr sz="2100">
              <a:latin typeface="Calibri"/>
              <a:cs typeface="Calibri"/>
            </a:endParaRPr>
          </a:p>
          <a:p>
            <a:pPr lvl="1" marL="525780" indent="-286385">
              <a:lnSpc>
                <a:spcPct val="100000"/>
              </a:lnSpc>
              <a:spcBef>
                <a:spcPts val="10"/>
              </a:spcBef>
              <a:buFont typeface="Arial MT"/>
              <a:buChar char="–"/>
              <a:tabLst>
                <a:tab pos="525780" algn="l"/>
              </a:tabLst>
            </a:pPr>
            <a:r>
              <a:rPr dirty="0" sz="2100" spc="-10">
                <a:latin typeface="Calibri"/>
                <a:cs typeface="Calibri"/>
              </a:rPr>
              <a:t>Fixed</a:t>
            </a:r>
            <a:r>
              <a:rPr dirty="0" sz="2100" spc="-7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line</a:t>
            </a:r>
            <a:r>
              <a:rPr dirty="0" sz="2100" spc="-7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subscribers</a:t>
            </a:r>
            <a:r>
              <a:rPr dirty="0" sz="2100" spc="-45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(Voice</a:t>
            </a:r>
            <a:r>
              <a:rPr dirty="0" sz="2100" spc="-7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service)</a:t>
            </a:r>
            <a:r>
              <a:rPr dirty="0" sz="2100" spc="-50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821,700</a:t>
            </a:r>
            <a:endParaRPr sz="2100">
              <a:latin typeface="Calibri"/>
              <a:cs typeface="Calibri"/>
            </a:endParaRPr>
          </a:p>
          <a:p>
            <a:pPr lvl="1" marL="525780" indent="-286385">
              <a:lnSpc>
                <a:spcPct val="100000"/>
              </a:lnSpc>
              <a:spcBef>
                <a:spcPts val="5"/>
              </a:spcBef>
              <a:buFont typeface="Arial MT"/>
              <a:buChar char="–"/>
              <a:tabLst>
                <a:tab pos="525780" algn="l"/>
              </a:tabLst>
            </a:pPr>
            <a:r>
              <a:rPr dirty="0" sz="2100">
                <a:latin typeface="Calibri"/>
                <a:cs typeface="Calibri"/>
              </a:rPr>
              <a:t>Fiber</a:t>
            </a:r>
            <a:r>
              <a:rPr dirty="0" sz="2100" spc="-4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optic</a:t>
            </a:r>
            <a:r>
              <a:rPr dirty="0" sz="2100" spc="-3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cable</a:t>
            </a:r>
            <a:r>
              <a:rPr dirty="0" sz="2100" spc="-5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more</a:t>
            </a:r>
            <a:r>
              <a:rPr dirty="0" sz="2100" spc="-3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than</a:t>
            </a:r>
            <a:r>
              <a:rPr dirty="0" sz="2100" spc="-5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45,000</a:t>
            </a:r>
            <a:r>
              <a:rPr dirty="0" sz="2100" spc="-65">
                <a:latin typeface="Calibri"/>
                <a:cs typeface="Calibri"/>
              </a:rPr>
              <a:t> </a:t>
            </a:r>
            <a:r>
              <a:rPr dirty="0" sz="2100" spc="-25">
                <a:latin typeface="Calibri"/>
                <a:cs typeface="Calibri"/>
              </a:rPr>
              <a:t>km</a:t>
            </a:r>
            <a:endParaRPr sz="2100">
              <a:latin typeface="Calibri"/>
              <a:cs typeface="Calibri"/>
            </a:endParaRPr>
          </a:p>
          <a:p>
            <a:pPr lvl="1" marL="525780" indent="-286385">
              <a:lnSpc>
                <a:spcPct val="100000"/>
              </a:lnSpc>
              <a:buFont typeface="Arial MT"/>
              <a:buChar char="–"/>
              <a:tabLst>
                <a:tab pos="525780" algn="l"/>
              </a:tabLst>
            </a:pPr>
            <a:r>
              <a:rPr dirty="0" sz="2100">
                <a:latin typeface="Calibri"/>
                <a:cs typeface="Calibri"/>
              </a:rPr>
              <a:t>Cell</a:t>
            </a:r>
            <a:r>
              <a:rPr dirty="0" sz="2100" spc="-45">
                <a:latin typeface="Calibri"/>
                <a:cs typeface="Calibri"/>
              </a:rPr>
              <a:t> </a:t>
            </a:r>
            <a:r>
              <a:rPr dirty="0" sz="2100" spc="-30">
                <a:latin typeface="Calibri"/>
                <a:cs typeface="Calibri"/>
              </a:rPr>
              <a:t>Tower:</a:t>
            </a:r>
            <a:r>
              <a:rPr dirty="0" sz="2100" spc="-2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13,000</a:t>
            </a:r>
            <a:r>
              <a:rPr dirty="0" sz="2100" spc="-8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mobile</a:t>
            </a:r>
            <a:r>
              <a:rPr dirty="0" sz="2100" spc="-50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towers</a:t>
            </a:r>
            <a:endParaRPr sz="2100">
              <a:latin typeface="Calibri"/>
              <a:cs typeface="Calibri"/>
            </a:endParaRPr>
          </a:p>
          <a:p>
            <a:pPr lvl="1" marL="525780" marR="5715" indent="-287020">
              <a:lnSpc>
                <a:spcPts val="2020"/>
              </a:lnSpc>
              <a:spcBef>
                <a:spcPts val="480"/>
              </a:spcBef>
              <a:buFont typeface="Arial MT"/>
              <a:buChar char="–"/>
              <a:tabLst>
                <a:tab pos="525780" algn="l"/>
              </a:tabLst>
            </a:pPr>
            <a:r>
              <a:rPr dirty="0" sz="2100">
                <a:latin typeface="Calibri"/>
                <a:cs typeface="Calibri"/>
              </a:rPr>
              <a:t>Regulatory Landscape:</a:t>
            </a:r>
            <a:r>
              <a:rPr dirty="0" sz="2100" spc="-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Market</a:t>
            </a:r>
            <a:r>
              <a:rPr dirty="0" sz="2100" spc="10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liberalization</a:t>
            </a:r>
            <a:r>
              <a:rPr dirty="0" sz="2100">
                <a:latin typeface="Calibri"/>
                <a:cs typeface="Calibri"/>
              </a:rPr>
              <a:t> and</a:t>
            </a:r>
            <a:r>
              <a:rPr dirty="0" sz="2100" spc="-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new</a:t>
            </a:r>
            <a:r>
              <a:rPr dirty="0" sz="2100" spc="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licensing</a:t>
            </a:r>
            <a:r>
              <a:rPr dirty="0" sz="2100" spc="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efforts. Incumbent </a:t>
            </a:r>
            <a:r>
              <a:rPr dirty="0" sz="2100" spc="-10">
                <a:latin typeface="Calibri"/>
                <a:cs typeface="Calibri"/>
              </a:rPr>
              <a:t>Privatization </a:t>
            </a:r>
            <a:r>
              <a:rPr dirty="0" sz="2100">
                <a:latin typeface="Calibri"/>
                <a:cs typeface="Calibri"/>
              </a:rPr>
              <a:t>not</a:t>
            </a:r>
            <a:r>
              <a:rPr dirty="0" sz="2100" spc="-5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yet</a:t>
            </a:r>
            <a:r>
              <a:rPr dirty="0" sz="2100" spc="-20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happened.</a:t>
            </a:r>
            <a:endParaRPr sz="2100">
              <a:latin typeface="Calibri"/>
              <a:cs typeface="Calibri"/>
            </a:endParaRPr>
          </a:p>
          <a:p>
            <a:pPr lvl="1" marL="525780" indent="-286385">
              <a:lnSpc>
                <a:spcPct val="100000"/>
              </a:lnSpc>
              <a:spcBef>
                <a:spcPts val="15"/>
              </a:spcBef>
              <a:buFont typeface="Arial MT"/>
              <a:buChar char="–"/>
              <a:tabLst>
                <a:tab pos="525780" algn="l"/>
              </a:tabLst>
            </a:pPr>
            <a:r>
              <a:rPr dirty="0" sz="2100" spc="-10">
                <a:latin typeface="Calibri"/>
                <a:cs typeface="Calibri"/>
              </a:rPr>
              <a:t>International</a:t>
            </a:r>
            <a:r>
              <a:rPr dirty="0" sz="2100" spc="-55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Gateway</a:t>
            </a:r>
            <a:r>
              <a:rPr dirty="0" sz="2100" spc="-25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Capacity:</a:t>
            </a:r>
            <a:endParaRPr sz="21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buFont typeface="Arial MT"/>
              <a:buChar char="•"/>
              <a:tabLst>
                <a:tab pos="1155700" algn="l"/>
              </a:tabLst>
            </a:pPr>
            <a:r>
              <a:rPr dirty="0" sz="2100">
                <a:latin typeface="Calibri"/>
                <a:cs typeface="Calibri"/>
              </a:rPr>
              <a:t>Ethio</a:t>
            </a:r>
            <a:r>
              <a:rPr dirty="0" sz="2100" spc="-95">
                <a:latin typeface="Calibri"/>
                <a:cs typeface="Calibri"/>
              </a:rPr>
              <a:t> </a:t>
            </a:r>
            <a:r>
              <a:rPr dirty="0" sz="2100" spc="-25">
                <a:latin typeface="Calibri"/>
                <a:cs typeface="Calibri"/>
              </a:rPr>
              <a:t>Telecom:</a:t>
            </a:r>
            <a:r>
              <a:rPr dirty="0" sz="2100" spc="-60">
                <a:latin typeface="Calibri"/>
                <a:cs typeface="Calibri"/>
              </a:rPr>
              <a:t> </a:t>
            </a:r>
            <a:r>
              <a:rPr dirty="0" sz="2100" spc="-10">
                <a:latin typeface="Calibri"/>
                <a:cs typeface="Calibri"/>
              </a:rPr>
              <a:t>&gt;1Tbps</a:t>
            </a:r>
            <a:endParaRPr sz="21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buFont typeface="Arial MT"/>
              <a:buChar char="•"/>
              <a:tabLst>
                <a:tab pos="1155700" algn="l"/>
              </a:tabLst>
            </a:pPr>
            <a:r>
              <a:rPr dirty="0" sz="2100" spc="-10">
                <a:latin typeface="Calibri"/>
                <a:cs typeface="Calibri"/>
              </a:rPr>
              <a:t>Safaricom</a:t>
            </a:r>
            <a:r>
              <a:rPr dirty="0" sz="2100" spc="-70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Ethiopia:</a:t>
            </a:r>
            <a:r>
              <a:rPr dirty="0" sz="2100" spc="-35">
                <a:latin typeface="Calibri"/>
                <a:cs typeface="Calibri"/>
              </a:rPr>
              <a:t> </a:t>
            </a:r>
            <a:r>
              <a:rPr dirty="0" sz="2100">
                <a:latin typeface="Calibri"/>
                <a:cs typeface="Calibri"/>
              </a:rPr>
              <a:t>120</a:t>
            </a:r>
            <a:r>
              <a:rPr dirty="0" sz="2100" spc="-65">
                <a:latin typeface="Calibri"/>
                <a:cs typeface="Calibri"/>
              </a:rPr>
              <a:t> </a:t>
            </a:r>
            <a:r>
              <a:rPr dirty="0" sz="2100" spc="-20">
                <a:latin typeface="Calibri"/>
                <a:cs typeface="Calibri"/>
              </a:rPr>
              <a:t>Gbps</a:t>
            </a:r>
            <a:endParaRPr sz="2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81898" y="6095824"/>
            <a:ext cx="2931727" cy="46791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8200" y="255650"/>
            <a:ext cx="10515600" cy="1325880"/>
          </a:xfrm>
          <a:prstGeom prst="rect"/>
          <a:solidFill>
            <a:srgbClr val="DCE6F1"/>
          </a:solidFill>
        </p:spPr>
        <p:txBody>
          <a:bodyPr wrap="square" lIns="0" tIns="313055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2465"/>
              </a:spcBef>
            </a:pPr>
            <a:r>
              <a:rPr dirty="0"/>
              <a:t>Policy</a:t>
            </a:r>
            <a:r>
              <a:rPr dirty="0" spc="-30"/>
              <a:t> </a:t>
            </a:r>
            <a:r>
              <a:rPr dirty="0" spc="-10"/>
              <a:t>frameworks(I)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637743" y="1891664"/>
            <a:ext cx="10457815" cy="36226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9395" marR="6350" indent="-227329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0665" algn="l"/>
                <a:tab pos="1219200" algn="l"/>
                <a:tab pos="1586865" algn="l"/>
                <a:tab pos="1905000" algn="l"/>
                <a:tab pos="3274060" algn="l"/>
                <a:tab pos="3876040" algn="l"/>
                <a:tab pos="4859020" algn="l"/>
                <a:tab pos="5549265" algn="l"/>
                <a:tab pos="5868035" algn="l"/>
                <a:tab pos="7602220" algn="l"/>
                <a:tab pos="8970010" algn="l"/>
                <a:tab pos="9977120" algn="l"/>
              </a:tabLst>
            </a:pPr>
            <a:r>
              <a:rPr dirty="0" sz="2800" spc="-10">
                <a:latin typeface="Calibri"/>
                <a:cs typeface="Calibri"/>
              </a:rPr>
              <a:t>There</a:t>
            </a:r>
            <a:r>
              <a:rPr dirty="0" sz="2800">
                <a:latin typeface="Calibri"/>
                <a:cs typeface="Calibri"/>
              </a:rPr>
              <a:t>	</a:t>
            </a:r>
            <a:r>
              <a:rPr dirty="0" sz="2800" spc="-25">
                <a:latin typeface="Calibri"/>
                <a:cs typeface="Calibri"/>
              </a:rPr>
              <a:t>is</a:t>
            </a:r>
            <a:r>
              <a:rPr dirty="0" sz="2800">
                <a:latin typeface="Calibri"/>
                <a:cs typeface="Calibri"/>
              </a:rPr>
              <a:t>	</a:t>
            </a:r>
            <a:r>
              <a:rPr dirty="0" sz="2800" spc="-50">
                <a:latin typeface="Calibri"/>
                <a:cs typeface="Calibri"/>
              </a:rPr>
              <a:t>a</a:t>
            </a:r>
            <a:r>
              <a:rPr dirty="0" sz="2800">
                <a:latin typeface="Calibri"/>
                <a:cs typeface="Calibri"/>
              </a:rPr>
              <a:t>	</a:t>
            </a:r>
            <a:r>
              <a:rPr dirty="0" sz="2800" spc="-10">
                <a:latin typeface="Calibri"/>
                <a:cs typeface="Calibri"/>
              </a:rPr>
              <a:t>National</a:t>
            </a:r>
            <a:r>
              <a:rPr dirty="0" sz="2800">
                <a:latin typeface="Calibri"/>
                <a:cs typeface="Calibri"/>
              </a:rPr>
              <a:t>	</a:t>
            </a:r>
            <a:r>
              <a:rPr dirty="0" sz="2800" spc="-25">
                <a:latin typeface="Calibri"/>
                <a:cs typeface="Calibri"/>
              </a:rPr>
              <a:t>ICT</a:t>
            </a:r>
            <a:r>
              <a:rPr dirty="0" sz="2800">
                <a:latin typeface="Calibri"/>
                <a:cs typeface="Calibri"/>
              </a:rPr>
              <a:t>	</a:t>
            </a:r>
            <a:r>
              <a:rPr dirty="0" sz="2800" spc="-10">
                <a:latin typeface="Calibri"/>
                <a:cs typeface="Calibri"/>
              </a:rPr>
              <a:t>Policy</a:t>
            </a:r>
            <a:r>
              <a:rPr dirty="0" sz="2800">
                <a:latin typeface="Calibri"/>
                <a:cs typeface="Calibri"/>
              </a:rPr>
              <a:t>	</a:t>
            </a:r>
            <a:r>
              <a:rPr dirty="0" sz="2800" spc="-25">
                <a:latin typeface="Calibri"/>
                <a:cs typeface="Calibri"/>
              </a:rPr>
              <a:t>and</a:t>
            </a:r>
            <a:r>
              <a:rPr dirty="0" sz="2800">
                <a:latin typeface="Calibri"/>
                <a:cs typeface="Calibri"/>
              </a:rPr>
              <a:t>	</a:t>
            </a:r>
            <a:r>
              <a:rPr dirty="0" sz="2800" spc="-50">
                <a:latin typeface="Calibri"/>
                <a:cs typeface="Calibri"/>
              </a:rPr>
              <a:t>a</a:t>
            </a:r>
            <a:r>
              <a:rPr dirty="0" sz="2800">
                <a:latin typeface="Calibri"/>
                <a:cs typeface="Calibri"/>
              </a:rPr>
              <a:t>	</a:t>
            </a:r>
            <a:r>
              <a:rPr dirty="0" sz="2800" spc="-10">
                <a:latin typeface="Calibri"/>
                <a:cs typeface="Calibri"/>
              </a:rPr>
              <a:t>Broadband</a:t>
            </a:r>
            <a:r>
              <a:rPr dirty="0" sz="2800">
                <a:latin typeface="Calibri"/>
                <a:cs typeface="Calibri"/>
              </a:rPr>
              <a:t>	</a:t>
            </a:r>
            <a:r>
              <a:rPr dirty="0" sz="2800" spc="-10">
                <a:latin typeface="Calibri"/>
                <a:cs typeface="Calibri"/>
              </a:rPr>
              <a:t>strategy,</a:t>
            </a:r>
            <a:r>
              <a:rPr dirty="0" sz="2800">
                <a:latin typeface="Calibri"/>
                <a:cs typeface="Calibri"/>
              </a:rPr>
              <a:t>	</a:t>
            </a:r>
            <a:r>
              <a:rPr dirty="0" sz="2800" spc="-10">
                <a:latin typeface="Calibri"/>
                <a:cs typeface="Calibri"/>
              </a:rPr>
              <a:t>which</a:t>
            </a:r>
            <a:r>
              <a:rPr dirty="0" sz="2800">
                <a:latin typeface="Calibri"/>
                <a:cs typeface="Calibri"/>
              </a:rPr>
              <a:t>	</a:t>
            </a:r>
            <a:r>
              <a:rPr dirty="0" sz="2800" spc="-30">
                <a:latin typeface="Calibri"/>
                <a:cs typeface="Calibri"/>
              </a:rPr>
              <a:t>are </a:t>
            </a:r>
            <a:r>
              <a:rPr dirty="0" sz="2800" spc="-30">
                <a:latin typeface="Calibri"/>
                <a:cs typeface="Calibri"/>
              </a:rPr>
              <a:t>	</a:t>
            </a:r>
            <a:r>
              <a:rPr dirty="0" sz="2800">
                <a:latin typeface="Calibri"/>
                <a:cs typeface="Calibri"/>
              </a:rPr>
              <a:t>currently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being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revised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and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updated,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as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they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are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slightly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outdated.</a:t>
            </a:r>
            <a:endParaRPr sz="2800">
              <a:latin typeface="Calibri"/>
              <a:cs typeface="Calibri"/>
            </a:endParaRPr>
          </a:p>
          <a:p>
            <a:pPr marL="239395" marR="5080" indent="-227329">
              <a:lnSpc>
                <a:spcPct val="100000"/>
              </a:lnSpc>
              <a:spcBef>
                <a:spcPts val="1205"/>
              </a:spcBef>
              <a:buFont typeface="Arial MT"/>
              <a:buChar char="•"/>
              <a:tabLst>
                <a:tab pos="240665" algn="l"/>
                <a:tab pos="929640" algn="l"/>
                <a:tab pos="2419985" algn="l"/>
                <a:tab pos="3536315" algn="l"/>
                <a:tab pos="4232275" algn="l"/>
                <a:tab pos="5421630" algn="l"/>
                <a:tab pos="7059930" algn="l"/>
                <a:tab pos="8933180" algn="l"/>
                <a:tab pos="10274300" algn="l"/>
              </a:tabLst>
            </a:pPr>
            <a:r>
              <a:rPr dirty="0" sz="2800" spc="-25">
                <a:latin typeface="Calibri"/>
                <a:cs typeface="Calibri"/>
              </a:rPr>
              <a:t>The</a:t>
            </a:r>
            <a:r>
              <a:rPr dirty="0" sz="2800">
                <a:latin typeface="Calibri"/>
                <a:cs typeface="Calibri"/>
              </a:rPr>
              <a:t>	</a:t>
            </a:r>
            <a:r>
              <a:rPr dirty="0" sz="2800" spc="-10">
                <a:latin typeface="Calibri"/>
                <a:cs typeface="Calibri"/>
              </a:rPr>
              <a:t>Universal</a:t>
            </a:r>
            <a:r>
              <a:rPr dirty="0" sz="2800">
                <a:latin typeface="Calibri"/>
                <a:cs typeface="Calibri"/>
              </a:rPr>
              <a:t>	</a:t>
            </a:r>
            <a:r>
              <a:rPr dirty="0" sz="2800" spc="-10">
                <a:latin typeface="Calibri"/>
                <a:cs typeface="Calibri"/>
              </a:rPr>
              <a:t>Access</a:t>
            </a:r>
            <a:r>
              <a:rPr dirty="0" sz="2800">
                <a:latin typeface="Calibri"/>
                <a:cs typeface="Calibri"/>
              </a:rPr>
              <a:t>	</a:t>
            </a:r>
            <a:r>
              <a:rPr dirty="0" sz="2800" spc="-25">
                <a:latin typeface="Calibri"/>
                <a:cs typeface="Calibri"/>
              </a:rPr>
              <a:t>and</a:t>
            </a:r>
            <a:r>
              <a:rPr dirty="0" sz="2800">
                <a:latin typeface="Calibri"/>
                <a:cs typeface="Calibri"/>
              </a:rPr>
              <a:t>	</a:t>
            </a:r>
            <a:r>
              <a:rPr dirty="0" sz="2800" spc="-10">
                <a:latin typeface="Calibri"/>
                <a:cs typeface="Calibri"/>
              </a:rPr>
              <a:t>Service</a:t>
            </a:r>
            <a:r>
              <a:rPr dirty="0" sz="2800">
                <a:latin typeface="Calibri"/>
                <a:cs typeface="Calibri"/>
              </a:rPr>
              <a:t>	</a:t>
            </a:r>
            <a:r>
              <a:rPr dirty="0" sz="2800" spc="-10">
                <a:latin typeface="Calibri"/>
                <a:cs typeface="Calibri"/>
              </a:rPr>
              <a:t>regulatory</a:t>
            </a:r>
            <a:r>
              <a:rPr dirty="0" sz="2800">
                <a:latin typeface="Calibri"/>
                <a:cs typeface="Calibri"/>
              </a:rPr>
              <a:t>	</a:t>
            </a:r>
            <a:r>
              <a:rPr dirty="0" sz="2800" spc="-10">
                <a:latin typeface="Calibri"/>
                <a:cs typeface="Calibri"/>
              </a:rPr>
              <a:t>Framework,</a:t>
            </a:r>
            <a:r>
              <a:rPr dirty="0" sz="2800">
                <a:latin typeface="Calibri"/>
                <a:cs typeface="Calibri"/>
              </a:rPr>
              <a:t>	</a:t>
            </a:r>
            <a:r>
              <a:rPr dirty="0" sz="2800" spc="-10">
                <a:latin typeface="Calibri"/>
                <a:cs typeface="Calibri"/>
              </a:rPr>
              <a:t>includes</a:t>
            </a:r>
            <a:r>
              <a:rPr dirty="0" sz="2800">
                <a:latin typeface="Calibri"/>
                <a:cs typeface="Calibri"/>
              </a:rPr>
              <a:t>	</a:t>
            </a:r>
            <a:r>
              <a:rPr dirty="0" sz="2800" spc="-50">
                <a:latin typeface="Calibri"/>
                <a:cs typeface="Calibri"/>
              </a:rPr>
              <a:t>a </a:t>
            </a:r>
            <a:r>
              <a:rPr dirty="0" sz="2800" spc="-50">
                <a:latin typeface="Calibri"/>
                <a:cs typeface="Calibri"/>
              </a:rPr>
              <a:t>	</a:t>
            </a:r>
            <a:r>
              <a:rPr dirty="0" sz="2800" spc="-10">
                <a:latin typeface="Calibri"/>
                <a:cs typeface="Calibri"/>
              </a:rPr>
              <a:t>Universal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Access</a:t>
            </a:r>
            <a:r>
              <a:rPr dirty="0" sz="2800" spc="-3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and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Service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Framework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(Policy)</a:t>
            </a:r>
            <a:endParaRPr sz="280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1200"/>
              </a:spcBef>
              <a:buFont typeface="Arial MT"/>
              <a:buChar char="•"/>
              <a:tabLst>
                <a:tab pos="240029" algn="l"/>
              </a:tabLst>
            </a:pPr>
            <a:r>
              <a:rPr dirty="0" sz="2800">
                <a:latin typeface="Calibri"/>
                <a:cs typeface="Calibri"/>
              </a:rPr>
              <a:t>The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Universal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Access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Fund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Regulation</a:t>
            </a:r>
            <a:endParaRPr sz="280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1200"/>
              </a:spcBef>
              <a:buFont typeface="Arial MT"/>
              <a:buChar char="•"/>
              <a:tabLst>
                <a:tab pos="240029" algn="l"/>
                <a:tab pos="3071495" algn="l"/>
              </a:tabLst>
            </a:pPr>
            <a:r>
              <a:rPr dirty="0" sz="2800">
                <a:latin typeface="Calibri"/>
                <a:cs typeface="Calibri"/>
              </a:rPr>
              <a:t>A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Universal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Access</a:t>
            </a:r>
            <a:r>
              <a:rPr dirty="0" sz="2800">
                <a:latin typeface="Calibri"/>
                <a:cs typeface="Calibri"/>
              </a:rPr>
              <a:t>	Fund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Five</a:t>
            </a:r>
            <a:r>
              <a:rPr dirty="0" sz="2800" spc="-65">
                <a:latin typeface="Calibri"/>
                <a:cs typeface="Calibri"/>
              </a:rPr>
              <a:t> </a:t>
            </a:r>
            <a:r>
              <a:rPr dirty="0" sz="2800" spc="-30">
                <a:latin typeface="Calibri"/>
                <a:cs typeface="Calibri"/>
              </a:rPr>
              <a:t>Years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Strategic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Plan</a:t>
            </a:r>
            <a:endParaRPr sz="280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1200"/>
              </a:spcBef>
              <a:buFont typeface="Arial MT"/>
              <a:buChar char="•"/>
              <a:tabLst>
                <a:tab pos="240029" algn="l"/>
              </a:tabLst>
            </a:pPr>
            <a:r>
              <a:rPr dirty="0" sz="2800">
                <a:latin typeface="Calibri"/>
                <a:cs typeface="Calibri"/>
              </a:rPr>
              <a:t>Universal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Access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and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Service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Fund</a:t>
            </a:r>
            <a:r>
              <a:rPr dirty="0" sz="2800" spc="-3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Operating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Manual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553845">
              <a:lnSpc>
                <a:spcPct val="100000"/>
              </a:lnSpc>
              <a:spcBef>
                <a:spcPts val="105"/>
              </a:spcBef>
            </a:pPr>
            <a:r>
              <a:rPr dirty="0"/>
              <a:t>Policy </a:t>
            </a:r>
            <a:r>
              <a:rPr dirty="0" spc="-10"/>
              <a:t>frameworks(II)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88340" y="1577085"/>
            <a:ext cx="10817860" cy="44462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355600" marR="8255" indent="-342900">
              <a:lnSpc>
                <a:spcPts val="2600"/>
              </a:lnSpc>
              <a:spcBef>
                <a:spcPts val="420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 sz="2400" spc="-10">
                <a:latin typeface="Calibri"/>
                <a:cs typeface="Calibri"/>
              </a:rPr>
              <a:t>Currently,</a:t>
            </a:r>
            <a:r>
              <a:rPr dirty="0" sz="2400" spc="1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there</a:t>
            </a:r>
            <a:r>
              <a:rPr dirty="0" sz="2400" spc="1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is</a:t>
            </a:r>
            <a:r>
              <a:rPr dirty="0" sz="2400" spc="1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</a:t>
            </a:r>
            <a:r>
              <a:rPr dirty="0" sz="2400" spc="1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absence</a:t>
            </a:r>
            <a:r>
              <a:rPr dirty="0" sz="2400" spc="1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1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1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comprehensive</a:t>
            </a:r>
            <a:r>
              <a:rPr dirty="0" sz="2400" spc="1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broadband</a:t>
            </a:r>
            <a:r>
              <a:rPr dirty="0" sz="2400" spc="1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mapping</a:t>
            </a:r>
            <a:r>
              <a:rPr dirty="0" sz="2400" spc="1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strategy</a:t>
            </a:r>
            <a:r>
              <a:rPr dirty="0" sz="2400" spc="130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or </a:t>
            </a:r>
            <a:r>
              <a:rPr dirty="0" sz="2400" spc="-10">
                <a:latin typeface="Calibri"/>
                <a:cs typeface="Calibri"/>
              </a:rPr>
              <a:t>policy,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865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2400">
                <a:latin typeface="Calibri"/>
                <a:cs typeface="Calibri"/>
              </a:rPr>
              <a:t>No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government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initiatives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are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place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to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address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broadband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mapping.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915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2400">
                <a:latin typeface="Calibri"/>
                <a:cs typeface="Calibri"/>
              </a:rPr>
              <a:t>There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are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no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collaborative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partnerships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engaged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this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endeavor.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ts val="2735"/>
              </a:lnSpc>
              <a:spcBef>
                <a:spcPts val="910"/>
              </a:spcBef>
              <a:buFont typeface="Arial MT"/>
              <a:buChar char="•"/>
              <a:tabLst>
                <a:tab pos="354965" algn="l"/>
                <a:tab pos="1239520" algn="l"/>
                <a:tab pos="1597660" algn="l"/>
                <a:tab pos="2256155" algn="l"/>
                <a:tab pos="3780154" algn="l"/>
                <a:tab pos="4202430" algn="l"/>
                <a:tab pos="5726430" algn="l"/>
                <a:tab pos="6978015" algn="l"/>
                <a:tab pos="7926070" algn="l"/>
                <a:tab pos="9105900" algn="l"/>
              </a:tabLst>
            </a:pPr>
            <a:r>
              <a:rPr dirty="0" sz="2400" spc="-10">
                <a:latin typeface="Calibri"/>
                <a:cs typeface="Calibri"/>
              </a:rPr>
              <a:t>There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25">
                <a:latin typeface="Calibri"/>
                <a:cs typeface="Calibri"/>
              </a:rPr>
              <a:t>is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25">
                <a:latin typeface="Calibri"/>
                <a:cs typeface="Calibri"/>
              </a:rPr>
              <a:t>no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integration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25">
                <a:latin typeface="Calibri"/>
                <a:cs typeface="Calibri"/>
              </a:rPr>
              <a:t>of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broadband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mapping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within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national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infrastructure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ts val="2735"/>
              </a:lnSpc>
            </a:pPr>
            <a:r>
              <a:rPr dirty="0" sz="2400" spc="-10">
                <a:latin typeface="Calibri"/>
                <a:cs typeface="Calibri"/>
              </a:rPr>
              <a:t>projects</a:t>
            </a:r>
            <a:endParaRPr sz="2400">
              <a:latin typeface="Calibri"/>
              <a:cs typeface="Calibri"/>
            </a:endParaRPr>
          </a:p>
          <a:p>
            <a:pPr algn="just" marL="353060" marR="5080" indent="-340360">
              <a:lnSpc>
                <a:spcPts val="2590"/>
              </a:lnSpc>
              <a:spcBef>
                <a:spcPts val="1240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 sz="2400">
                <a:latin typeface="Calibri"/>
                <a:cs typeface="Calibri"/>
              </a:rPr>
              <a:t>Ethiopia</a:t>
            </a:r>
            <a:r>
              <a:rPr dirty="0" sz="2400" spc="3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is</a:t>
            </a:r>
            <a:r>
              <a:rPr dirty="0" sz="2400" spc="3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working</a:t>
            </a:r>
            <a:r>
              <a:rPr dirty="0" sz="2400" spc="3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to</a:t>
            </a:r>
            <a:r>
              <a:rPr dirty="0" sz="2400" spc="3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tackle</a:t>
            </a:r>
            <a:r>
              <a:rPr dirty="0" sz="2400" spc="360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broadband-</a:t>
            </a:r>
            <a:r>
              <a:rPr dirty="0" sz="2400">
                <a:latin typeface="Calibri"/>
                <a:cs typeface="Calibri"/>
              </a:rPr>
              <a:t>related</a:t>
            </a:r>
            <a:r>
              <a:rPr dirty="0" sz="2400" spc="3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challenges</a:t>
            </a:r>
            <a:r>
              <a:rPr dirty="0" sz="2400" spc="3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through</a:t>
            </a:r>
            <a:r>
              <a:rPr dirty="0" sz="2400" spc="3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3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Universal </a:t>
            </a:r>
            <a:r>
              <a:rPr dirty="0" sz="2400" spc="-10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Access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Fund.</a:t>
            </a:r>
            <a:endParaRPr sz="2400">
              <a:latin typeface="Calibri"/>
              <a:cs typeface="Calibri"/>
            </a:endParaRPr>
          </a:p>
          <a:p>
            <a:pPr algn="just" marL="353060" marR="5080" indent="-340360">
              <a:lnSpc>
                <a:spcPts val="2590"/>
              </a:lnSpc>
              <a:spcBef>
                <a:spcPts val="1210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30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challenge</a:t>
            </a:r>
            <a:r>
              <a:rPr dirty="0" sz="2400" spc="3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is</a:t>
            </a:r>
            <a:r>
              <a:rPr dirty="0" sz="2400" spc="30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that</a:t>
            </a:r>
            <a:r>
              <a:rPr dirty="0" sz="2400" spc="30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30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fund</a:t>
            </a:r>
            <a:r>
              <a:rPr dirty="0" sz="2400" spc="30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has</a:t>
            </a:r>
            <a:r>
              <a:rPr dirty="0" sz="2400" spc="3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not</a:t>
            </a:r>
            <a:r>
              <a:rPr dirty="0" sz="2400" spc="30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yet</a:t>
            </a:r>
            <a:r>
              <a:rPr dirty="0" sz="2400" spc="29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been</a:t>
            </a:r>
            <a:r>
              <a:rPr dirty="0" sz="2400" spc="30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implemented</a:t>
            </a:r>
            <a:r>
              <a:rPr dirty="0" sz="2400" spc="3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because</a:t>
            </a:r>
            <a:r>
              <a:rPr dirty="0" sz="2400" spc="30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operators </a:t>
            </a:r>
            <a:r>
              <a:rPr dirty="0" sz="2400" spc="-10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have</a:t>
            </a:r>
            <a:r>
              <a:rPr dirty="0" sz="2400" spc="2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been</a:t>
            </a:r>
            <a:r>
              <a:rPr dirty="0" sz="2400" spc="2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given</a:t>
            </a:r>
            <a:r>
              <a:rPr dirty="0" sz="2400" spc="2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21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three-</a:t>
            </a:r>
            <a:r>
              <a:rPr dirty="0" sz="2400">
                <a:latin typeface="Calibri"/>
                <a:cs typeface="Calibri"/>
              </a:rPr>
              <a:t>year</a:t>
            </a:r>
            <a:r>
              <a:rPr dirty="0" sz="2400" spc="2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grace</a:t>
            </a:r>
            <a:r>
              <a:rPr dirty="0" sz="2400" spc="2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period</a:t>
            </a:r>
            <a:r>
              <a:rPr dirty="0" sz="2400" spc="2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at</a:t>
            </a:r>
            <a:r>
              <a:rPr dirty="0" sz="2400" spc="2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2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commencement</a:t>
            </a:r>
            <a:r>
              <a:rPr dirty="0" sz="2400" spc="2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21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liberalization </a:t>
            </a:r>
            <a:r>
              <a:rPr dirty="0" sz="2400" spc="-10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with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second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operator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entry,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before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they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start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to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pay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levy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0584" y="147650"/>
            <a:ext cx="10464165" cy="136779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569970" marR="5080" indent="-3557904">
              <a:lnSpc>
                <a:spcPct val="100000"/>
              </a:lnSpc>
              <a:spcBef>
                <a:spcPts val="105"/>
              </a:spcBef>
            </a:pPr>
            <a:r>
              <a:rPr dirty="0"/>
              <a:t>Some</a:t>
            </a:r>
            <a:r>
              <a:rPr dirty="0" spc="-30"/>
              <a:t> </a:t>
            </a:r>
            <a:r>
              <a:rPr dirty="0"/>
              <a:t>of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10"/>
              <a:t> </a:t>
            </a:r>
            <a:r>
              <a:rPr dirty="0"/>
              <a:t>objectives</a:t>
            </a:r>
            <a:r>
              <a:rPr dirty="0" spc="-10"/>
              <a:t> </a:t>
            </a:r>
            <a:r>
              <a:rPr dirty="0"/>
              <a:t>of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5"/>
              <a:t> </a:t>
            </a:r>
            <a:r>
              <a:rPr dirty="0" spc="-10"/>
              <a:t>Universal </a:t>
            </a:r>
            <a:r>
              <a:rPr dirty="0"/>
              <a:t>Access </a:t>
            </a:r>
            <a:r>
              <a:rPr dirty="0" spc="-20"/>
              <a:t>fund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5095" marR="5080" indent="-114935">
              <a:lnSpc>
                <a:spcPct val="100000"/>
              </a:lnSpc>
              <a:spcBef>
                <a:spcPts val="100"/>
              </a:spcBef>
              <a:buSzPct val="95833"/>
              <a:buFont typeface="Arial MT"/>
              <a:buChar char="•"/>
              <a:tabLst>
                <a:tab pos="125095" algn="l"/>
                <a:tab pos="1138555" algn="l"/>
                <a:tab pos="2653665" algn="l"/>
                <a:tab pos="4513580" algn="l"/>
                <a:tab pos="5139690" algn="l"/>
                <a:tab pos="6289040" algn="l"/>
                <a:tab pos="6708140" algn="l"/>
                <a:tab pos="7451725" algn="l"/>
                <a:tab pos="8078470" algn="l"/>
                <a:tab pos="9148445" algn="l"/>
                <a:tab pos="9974580" algn="l"/>
                <a:tab pos="10387330" algn="l"/>
              </a:tabLst>
            </a:pP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Extend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	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broadband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	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infrastructure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	</a:t>
            </a:r>
            <a:r>
              <a:rPr dirty="0" sz="2400" spc="-25" b="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	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services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	</a:t>
            </a:r>
            <a:r>
              <a:rPr dirty="0" sz="2400" spc="-25" b="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	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rural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	</a:t>
            </a:r>
            <a:r>
              <a:rPr dirty="0" sz="2400" spc="-25" b="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	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remote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	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areas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	</a:t>
            </a:r>
            <a:r>
              <a:rPr dirty="0" sz="2400" spc="-25" b="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	</a:t>
            </a:r>
            <a:r>
              <a:rPr dirty="0" sz="2400" spc="-25" b="0">
                <a:solidFill>
                  <a:srgbClr val="000000"/>
                </a:solidFill>
                <a:latin typeface="Calibri"/>
                <a:cs typeface="Calibri"/>
              </a:rPr>
              <a:t>the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country</a:t>
            </a:r>
            <a:r>
              <a:rPr dirty="0" sz="2400" spc="-8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that</a:t>
            </a:r>
            <a:r>
              <a:rPr dirty="0" sz="2400" spc="-5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are</a:t>
            </a:r>
            <a:r>
              <a:rPr dirty="0" sz="2400" spc="-6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currently</a:t>
            </a:r>
            <a:r>
              <a:rPr dirty="0" sz="2400" spc="-5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lacking</a:t>
            </a:r>
            <a:r>
              <a:rPr dirty="0" sz="2400" spc="-8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access.</a:t>
            </a:r>
            <a:endParaRPr sz="2400">
              <a:latin typeface="Calibri"/>
              <a:cs typeface="Calibri"/>
            </a:endParaRPr>
          </a:p>
          <a:p>
            <a:pPr marL="125095" marR="5080" indent="-114935">
              <a:lnSpc>
                <a:spcPct val="100000"/>
              </a:lnSpc>
              <a:spcBef>
                <a:spcPts val="1200"/>
              </a:spcBef>
              <a:buSzPct val="95833"/>
              <a:buFont typeface="Arial MT"/>
              <a:buChar char="•"/>
              <a:tabLst>
                <a:tab pos="125095" algn="l"/>
              </a:tabLst>
            </a:pP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Improve</a:t>
            </a:r>
            <a:r>
              <a:rPr dirty="0" sz="2400" spc="7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urban</a:t>
            </a:r>
            <a:r>
              <a:rPr dirty="0" sz="2400" spc="7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2400" spc="7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rural</a:t>
            </a:r>
            <a:r>
              <a:rPr dirty="0" sz="2400" spc="7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connectivity</a:t>
            </a:r>
            <a:r>
              <a:rPr dirty="0" sz="2400" spc="6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by</a:t>
            </a:r>
            <a:r>
              <a:rPr dirty="0" sz="2400" spc="7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developing</a:t>
            </a:r>
            <a:r>
              <a:rPr dirty="0" sz="2400" spc="7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2400" spc="7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enhancing</a:t>
            </a:r>
            <a:r>
              <a:rPr dirty="0" sz="2400" spc="7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2400" spc="7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national</a:t>
            </a:r>
            <a:r>
              <a:rPr dirty="0" sz="2400" spc="6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fiber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backbone</a:t>
            </a:r>
            <a:r>
              <a:rPr dirty="0" sz="2400" spc="-6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2400" spc="-4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close</a:t>
            </a:r>
            <a:r>
              <a:rPr dirty="0" sz="2400" spc="-3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2400" spc="-4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digital</a:t>
            </a:r>
            <a:r>
              <a:rPr dirty="0" sz="2400" spc="-5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divide.</a:t>
            </a:r>
            <a:endParaRPr sz="2400">
              <a:latin typeface="Calibri"/>
              <a:cs typeface="Calibri"/>
            </a:endParaRPr>
          </a:p>
          <a:p>
            <a:pPr marL="125095" indent="-114300">
              <a:lnSpc>
                <a:spcPct val="100000"/>
              </a:lnSpc>
              <a:spcBef>
                <a:spcPts val="1205"/>
              </a:spcBef>
              <a:buSzPct val="95833"/>
              <a:buFont typeface="Arial MT"/>
              <a:buChar char="•"/>
              <a:tabLst>
                <a:tab pos="125095" algn="l"/>
              </a:tabLst>
            </a:pP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Encourage</a:t>
            </a:r>
            <a:r>
              <a:rPr dirty="0" sz="2400" spc="-4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2400" spc="-4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use</a:t>
            </a:r>
            <a:r>
              <a:rPr dirty="0" sz="2400" spc="-3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2400" spc="-2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ICT</a:t>
            </a:r>
            <a:r>
              <a:rPr dirty="0" sz="2400" spc="-3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2400" spc="-3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sectors</a:t>
            </a:r>
            <a:r>
              <a:rPr dirty="0" sz="2400" spc="-6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like</a:t>
            </a:r>
            <a:r>
              <a:rPr dirty="0" sz="2400" spc="-3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health</a:t>
            </a:r>
            <a:r>
              <a:rPr dirty="0" sz="2400" spc="-3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2400" spc="-3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education.</a:t>
            </a:r>
            <a:endParaRPr sz="2400">
              <a:latin typeface="Calibri"/>
              <a:cs typeface="Calibri"/>
            </a:endParaRPr>
          </a:p>
          <a:p>
            <a:pPr marL="125095" indent="-114300">
              <a:lnSpc>
                <a:spcPct val="100000"/>
              </a:lnSpc>
              <a:spcBef>
                <a:spcPts val="1200"/>
              </a:spcBef>
              <a:buSzPct val="95833"/>
              <a:buFont typeface="Arial MT"/>
              <a:buChar char="•"/>
              <a:tabLst>
                <a:tab pos="125095" algn="l"/>
              </a:tabLst>
            </a:pP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Promote</a:t>
            </a:r>
            <a:r>
              <a:rPr dirty="0" sz="2400" spc="-7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digital</a:t>
            </a:r>
            <a:r>
              <a:rPr dirty="0" sz="2400" spc="-7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inclusion</a:t>
            </a:r>
            <a:r>
              <a:rPr dirty="0" sz="2400" spc="-5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2400" spc="-5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literacy.</a:t>
            </a:r>
            <a:endParaRPr sz="2400">
              <a:latin typeface="Calibri"/>
              <a:cs typeface="Calibri"/>
            </a:endParaRPr>
          </a:p>
          <a:p>
            <a:pPr marL="125095" marR="6350" indent="-114935">
              <a:lnSpc>
                <a:spcPct val="100000"/>
              </a:lnSpc>
              <a:spcBef>
                <a:spcPts val="1200"/>
              </a:spcBef>
              <a:buSzPct val="95833"/>
              <a:buFont typeface="Arial MT"/>
              <a:buChar char="•"/>
              <a:tabLst>
                <a:tab pos="125095" algn="l"/>
              </a:tabLst>
            </a:pP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Promote</a:t>
            </a:r>
            <a:r>
              <a:rPr dirty="0" sz="2400" spc="9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2400" spc="9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support</a:t>
            </a:r>
            <a:r>
              <a:rPr dirty="0" sz="2400" spc="9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special</a:t>
            </a:r>
            <a:r>
              <a:rPr dirty="0" sz="2400" spc="10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projects,</a:t>
            </a:r>
            <a:r>
              <a:rPr dirty="0" sz="2400" spc="9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like</a:t>
            </a:r>
            <a:r>
              <a:rPr dirty="0" sz="2400" spc="9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community</a:t>
            </a:r>
            <a:r>
              <a:rPr dirty="0" sz="2400" spc="9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networks,</a:t>
            </a:r>
            <a:r>
              <a:rPr dirty="0" sz="2400" spc="9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that</a:t>
            </a:r>
            <a:r>
              <a:rPr dirty="0" sz="2400" spc="8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are</a:t>
            </a:r>
            <a:r>
              <a:rPr dirty="0" sz="2400" spc="10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2400" spc="9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line</a:t>
            </a:r>
            <a:r>
              <a:rPr dirty="0" sz="2400" spc="9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20" b="0">
                <a:solidFill>
                  <a:srgbClr val="000000"/>
                </a:solidFill>
                <a:latin typeface="Calibri"/>
                <a:cs typeface="Calibri"/>
              </a:rPr>
              <a:t>with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2400" spc="-6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goals</a:t>
            </a:r>
            <a:r>
              <a:rPr dirty="0" sz="2400" spc="-6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2400" spc="-4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2400" spc="-4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Universal</a:t>
            </a:r>
            <a:r>
              <a:rPr dirty="0" sz="2400" spc="-4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Access</a:t>
            </a:r>
            <a:r>
              <a:rPr dirty="0" sz="2400" spc="-7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Fund.</a:t>
            </a:r>
            <a:endParaRPr sz="2400">
              <a:latin typeface="Calibri"/>
              <a:cs typeface="Calibri"/>
            </a:endParaRPr>
          </a:p>
          <a:p>
            <a:pPr marL="125095" indent="-114300">
              <a:lnSpc>
                <a:spcPct val="100000"/>
              </a:lnSpc>
              <a:spcBef>
                <a:spcPts val="1200"/>
              </a:spcBef>
              <a:buSzPct val="95833"/>
              <a:buFont typeface="Arial MT"/>
              <a:buChar char="•"/>
              <a:tabLst>
                <a:tab pos="125095" algn="l"/>
              </a:tabLst>
            </a:pP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Promote</a:t>
            </a:r>
            <a:r>
              <a:rPr dirty="0" sz="2400" spc="-8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content</a:t>
            </a:r>
            <a:r>
              <a:rPr dirty="0" sz="2400" spc="-7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development</a:t>
            </a:r>
            <a:r>
              <a:rPr dirty="0" sz="2400" spc="-5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2400" spc="-6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local</a:t>
            </a:r>
            <a:r>
              <a:rPr dirty="0" sz="2400" spc="-7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languages</a:t>
            </a:r>
            <a:r>
              <a:rPr dirty="0" sz="2400" spc="-7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2400" spc="-6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innovation</a:t>
            </a:r>
            <a:r>
              <a:rPr dirty="0" sz="2400" spc="-5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2400" spc="-6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20" b="0">
                <a:solidFill>
                  <a:srgbClr val="000000"/>
                </a:solidFill>
                <a:latin typeface="Calibri"/>
                <a:cs typeface="Calibri"/>
              </a:rPr>
              <a:t>ICT.</a:t>
            </a:r>
            <a:endParaRPr sz="2400">
              <a:latin typeface="Calibri"/>
              <a:cs typeface="Calibri"/>
            </a:endParaRPr>
          </a:p>
          <a:p>
            <a:pPr marL="125095" indent="-114300">
              <a:lnSpc>
                <a:spcPct val="100000"/>
              </a:lnSpc>
              <a:spcBef>
                <a:spcPts val="1200"/>
              </a:spcBef>
              <a:buSzPct val="95833"/>
              <a:buFont typeface="Arial MT"/>
              <a:buChar char="•"/>
              <a:tabLst>
                <a:tab pos="125095" algn="l"/>
              </a:tabLst>
            </a:pP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Empower</a:t>
            </a:r>
            <a:r>
              <a:rPr dirty="0" sz="2400" spc="-9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women,</a:t>
            </a:r>
            <a:r>
              <a:rPr dirty="0" sz="2400" spc="-7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20" b="0">
                <a:solidFill>
                  <a:srgbClr val="000000"/>
                </a:solidFill>
                <a:latin typeface="Calibri"/>
                <a:cs typeface="Calibri"/>
              </a:rPr>
              <a:t>elderly,</a:t>
            </a:r>
            <a:r>
              <a:rPr dirty="0" sz="2400" spc="-8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2400" spc="-7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10" b="0">
                <a:solidFill>
                  <a:srgbClr val="000000"/>
                </a:solidFill>
                <a:latin typeface="Calibri"/>
                <a:cs typeface="Calibri"/>
              </a:rPr>
              <a:t>disadvantaged</a:t>
            </a:r>
            <a:r>
              <a:rPr dirty="0" sz="2400" spc="-7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citizens</a:t>
            </a:r>
            <a:r>
              <a:rPr dirty="0" sz="2400" spc="-8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2400" spc="-7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b="0">
                <a:solidFill>
                  <a:srgbClr val="000000"/>
                </a:solidFill>
                <a:latin typeface="Calibri"/>
                <a:cs typeface="Calibri"/>
              </a:rPr>
              <a:t>utilize</a:t>
            </a:r>
            <a:r>
              <a:rPr dirty="0" sz="2400" spc="-8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400" spc="-20" b="0">
                <a:solidFill>
                  <a:srgbClr val="000000"/>
                </a:solidFill>
                <a:latin typeface="Calibri"/>
                <a:cs typeface="Calibri"/>
              </a:rPr>
              <a:t>ICT.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81898" y="6095824"/>
            <a:ext cx="2931727" cy="46791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45133" y="587197"/>
            <a:ext cx="930084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/>
              <a:t>Broadband</a:t>
            </a:r>
            <a:r>
              <a:rPr dirty="0" sz="4000" spc="-105"/>
              <a:t> </a:t>
            </a:r>
            <a:r>
              <a:rPr dirty="0" sz="4000"/>
              <a:t>penetration</a:t>
            </a:r>
            <a:r>
              <a:rPr dirty="0" sz="4000" spc="-85"/>
              <a:t> </a:t>
            </a:r>
            <a:r>
              <a:rPr dirty="0" sz="4000"/>
              <a:t>and</a:t>
            </a:r>
            <a:r>
              <a:rPr dirty="0" sz="4000" spc="-100"/>
              <a:t> </a:t>
            </a:r>
            <a:r>
              <a:rPr dirty="0" sz="4000" spc="-10"/>
              <a:t>expansion</a:t>
            </a:r>
            <a:endParaRPr sz="4000"/>
          </a:p>
        </p:txBody>
      </p:sp>
      <p:sp>
        <p:nvSpPr>
          <p:cNvPr id="4" name="object 4" descr=""/>
          <p:cNvSpPr txBox="1"/>
          <p:nvPr/>
        </p:nvSpPr>
        <p:spPr>
          <a:xfrm>
            <a:off x="518566" y="1381759"/>
            <a:ext cx="10626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1736089" algn="l"/>
                <a:tab pos="4434205" algn="l"/>
                <a:tab pos="5379085" algn="l"/>
                <a:tab pos="5749290" algn="l"/>
                <a:tab pos="6956425" algn="l"/>
                <a:tab pos="8035290" algn="l"/>
                <a:tab pos="9422765" algn="l"/>
                <a:tab pos="10198735" algn="l"/>
              </a:tabLst>
            </a:pPr>
            <a:r>
              <a:rPr dirty="0" sz="2400" spc="-10">
                <a:latin typeface="Calibri"/>
                <a:cs typeface="Calibri"/>
              </a:rPr>
              <a:t>Ethiopia's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telecommunications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sector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25">
                <a:latin typeface="Calibri"/>
                <a:cs typeface="Calibri"/>
              </a:rPr>
              <a:t>is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evolving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rapidly,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especially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after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25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18566" y="1595120"/>
            <a:ext cx="10626725" cy="4232910"/>
          </a:xfrm>
          <a:prstGeom prst="rect">
            <a:avLst/>
          </a:prstGeom>
        </p:spPr>
        <p:txBody>
          <a:bodyPr wrap="square" lIns="0" tIns="165100" rIns="0" bIns="0" rtlCol="0" vert="horz">
            <a:spAutoFit/>
          </a:bodyPr>
          <a:lstStyle/>
          <a:p>
            <a:pPr marL="354965">
              <a:lnSpc>
                <a:spcPct val="100000"/>
              </a:lnSpc>
              <a:spcBef>
                <a:spcPts val="1300"/>
              </a:spcBef>
            </a:pPr>
            <a:r>
              <a:rPr dirty="0" sz="2400" spc="-10">
                <a:latin typeface="Calibri"/>
                <a:cs typeface="Calibri"/>
              </a:rPr>
              <a:t>liberalization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sector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2019.</a:t>
            </a:r>
            <a:endParaRPr sz="2400">
              <a:latin typeface="Calibri"/>
              <a:cs typeface="Calibri"/>
            </a:endParaRPr>
          </a:p>
          <a:p>
            <a:pPr marL="354965" marR="5080" indent="-342900">
              <a:lnSpc>
                <a:spcPct val="100000"/>
              </a:lnSpc>
              <a:spcBef>
                <a:spcPts val="1200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2400">
                <a:latin typeface="Calibri"/>
                <a:cs typeface="Calibri"/>
              </a:rPr>
              <a:t>This</a:t>
            </a:r>
            <a:r>
              <a:rPr dirty="0" sz="2400" spc="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has</a:t>
            </a:r>
            <a:r>
              <a:rPr dirty="0" sz="2400" spc="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led</a:t>
            </a:r>
            <a:r>
              <a:rPr dirty="0" sz="2400" spc="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to</a:t>
            </a:r>
            <a:r>
              <a:rPr dirty="0" sz="2400" spc="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enhancing</a:t>
            </a:r>
            <a:r>
              <a:rPr dirty="0" sz="2400" spc="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connectivity</a:t>
            </a:r>
            <a:r>
              <a:rPr dirty="0" sz="2400" spc="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service</a:t>
            </a:r>
            <a:r>
              <a:rPr dirty="0" sz="2400" spc="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quality</a:t>
            </a:r>
            <a:r>
              <a:rPr dirty="0" sz="2400" spc="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for</a:t>
            </a:r>
            <a:r>
              <a:rPr dirty="0" sz="2400" spc="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citizens</a:t>
            </a:r>
            <a:r>
              <a:rPr dirty="0" sz="2400" spc="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through</a:t>
            </a:r>
            <a:r>
              <a:rPr dirty="0" sz="2400" spc="1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new </a:t>
            </a:r>
            <a:r>
              <a:rPr dirty="0" sz="2400" spc="-10">
                <a:latin typeface="Calibri"/>
                <a:cs typeface="Calibri"/>
              </a:rPr>
              <a:t>providers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since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2021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expanded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mobile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access.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1200"/>
              </a:spcBef>
              <a:buFont typeface="Arial MT"/>
              <a:buChar char="•"/>
              <a:tabLst>
                <a:tab pos="354965" algn="l"/>
                <a:tab pos="5107940" algn="l"/>
              </a:tabLst>
            </a:pPr>
            <a:r>
              <a:rPr dirty="0" sz="2400">
                <a:latin typeface="Calibri"/>
                <a:cs typeface="Calibri"/>
              </a:rPr>
              <a:t>Ethio</a:t>
            </a:r>
            <a:r>
              <a:rPr dirty="0" sz="2400" spc="-8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telecom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Safaricom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Ethiopia</a:t>
            </a:r>
            <a:r>
              <a:rPr dirty="0" sz="2400">
                <a:latin typeface="Calibri"/>
                <a:cs typeface="Calibri"/>
              </a:rPr>
              <a:t>	are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providing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2G,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3G,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4G,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5G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services.</a:t>
            </a:r>
            <a:endParaRPr sz="2400">
              <a:latin typeface="Calibri"/>
              <a:cs typeface="Calibri"/>
            </a:endParaRPr>
          </a:p>
          <a:p>
            <a:pPr marL="354965" marR="5080" indent="-342900">
              <a:lnSpc>
                <a:spcPct val="100000"/>
              </a:lnSpc>
              <a:spcBef>
                <a:spcPts val="1200"/>
              </a:spcBef>
              <a:buFont typeface="Arial MT"/>
              <a:buChar char="•"/>
              <a:tabLst>
                <a:tab pos="354965" algn="l"/>
                <a:tab pos="956944" algn="l"/>
                <a:tab pos="1617345" algn="l"/>
                <a:tab pos="2114550" algn="l"/>
                <a:tab pos="2670810" algn="l"/>
                <a:tab pos="3353435" algn="l"/>
                <a:tab pos="3944620" algn="l"/>
                <a:tab pos="4742180" algn="l"/>
                <a:tab pos="5071110" algn="l"/>
                <a:tab pos="5471795" algn="l"/>
                <a:tab pos="6520180" algn="l"/>
                <a:tab pos="6982459" algn="l"/>
                <a:tab pos="7538720" algn="l"/>
                <a:tab pos="8590280" algn="l"/>
                <a:tab pos="9257665" algn="l"/>
              </a:tabLst>
            </a:pPr>
            <a:r>
              <a:rPr dirty="0" sz="2400" spc="-25">
                <a:latin typeface="Calibri"/>
                <a:cs typeface="Calibri"/>
              </a:rPr>
              <a:t>The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20">
                <a:latin typeface="Calibri"/>
                <a:cs typeface="Calibri"/>
              </a:rPr>
              <a:t>goal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25">
                <a:latin typeface="Calibri"/>
                <a:cs typeface="Calibri"/>
              </a:rPr>
              <a:t>for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25">
                <a:latin typeface="Calibri"/>
                <a:cs typeface="Calibri"/>
              </a:rPr>
              <a:t>the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20">
                <a:latin typeface="Calibri"/>
                <a:cs typeface="Calibri"/>
              </a:rPr>
              <a:t>next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20">
                <a:latin typeface="Calibri"/>
                <a:cs typeface="Calibri"/>
              </a:rPr>
              <a:t>five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years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25">
                <a:latin typeface="Calibri"/>
                <a:cs typeface="Calibri"/>
              </a:rPr>
              <a:t>is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25">
                <a:latin typeface="Calibri"/>
                <a:cs typeface="Calibri"/>
              </a:rPr>
              <a:t>to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expand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25">
                <a:latin typeface="Calibri"/>
                <a:cs typeface="Calibri"/>
              </a:rPr>
              <a:t>on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25">
                <a:latin typeface="Calibri"/>
                <a:cs typeface="Calibri"/>
              </a:rPr>
              <a:t>the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current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25">
                <a:latin typeface="Calibri"/>
                <a:cs typeface="Calibri"/>
              </a:rPr>
              <a:t>93%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broadband coverage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3G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with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focus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on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expanding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4G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coverage.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1205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2400">
                <a:latin typeface="Calibri"/>
                <a:cs typeface="Calibri"/>
              </a:rPr>
              <a:t>This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expansion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will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target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underserved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areas,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such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as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rural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remote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areas.</a:t>
            </a:r>
            <a:endParaRPr sz="2400">
              <a:latin typeface="Calibri"/>
              <a:cs typeface="Calibri"/>
            </a:endParaRPr>
          </a:p>
          <a:p>
            <a:pPr marL="354965" marR="6985" indent="-342900">
              <a:lnSpc>
                <a:spcPct val="100000"/>
              </a:lnSpc>
              <a:spcBef>
                <a:spcPts val="1200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2400">
                <a:latin typeface="Calibri"/>
                <a:cs typeface="Calibri"/>
              </a:rPr>
              <a:t>Investment</a:t>
            </a:r>
            <a:r>
              <a:rPr dirty="0" sz="2400" spc="3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from</a:t>
            </a:r>
            <a:r>
              <a:rPr dirty="0" sz="2400" spc="3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3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Universal</a:t>
            </a:r>
            <a:r>
              <a:rPr dirty="0" sz="2400" spc="3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Access</a:t>
            </a:r>
            <a:r>
              <a:rPr dirty="0" sz="2400" spc="3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Fund</a:t>
            </a:r>
            <a:r>
              <a:rPr dirty="0" sz="2400" spc="3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will</a:t>
            </a:r>
            <a:r>
              <a:rPr dirty="0" sz="2400" spc="3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prioritize</a:t>
            </a:r>
            <a:r>
              <a:rPr dirty="0" sz="2400" spc="3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these</a:t>
            </a:r>
            <a:r>
              <a:rPr dirty="0" sz="2400" spc="3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areas</a:t>
            </a:r>
            <a:r>
              <a:rPr dirty="0" sz="2400" spc="3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based</a:t>
            </a:r>
            <a:r>
              <a:rPr dirty="0" sz="2400" spc="320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on </a:t>
            </a:r>
            <a:r>
              <a:rPr dirty="0" sz="2400">
                <a:latin typeface="Calibri"/>
                <a:cs typeface="Calibri"/>
              </a:rPr>
              <a:t>their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viability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-10">
                <a:latin typeface="Calibri"/>
                <a:cs typeface="Calibri"/>
              </a:rPr>
              <a:t> telecommunications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market.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9756" rIns="0" bIns="0" rtlCol="0" vert="horz">
            <a:spAutoFit/>
          </a:bodyPr>
          <a:lstStyle/>
          <a:p>
            <a:pPr marL="186690">
              <a:lnSpc>
                <a:spcPct val="100000"/>
              </a:lnSpc>
              <a:spcBef>
                <a:spcPts val="100"/>
              </a:spcBef>
            </a:pPr>
            <a:r>
              <a:rPr dirty="0" sz="3600"/>
              <a:t>Broadband</a:t>
            </a:r>
            <a:r>
              <a:rPr dirty="0" sz="3600" spc="-30"/>
              <a:t> </a:t>
            </a:r>
            <a:r>
              <a:rPr dirty="0" sz="3600"/>
              <a:t>penetration</a:t>
            </a:r>
            <a:r>
              <a:rPr dirty="0" sz="3600" spc="-20"/>
              <a:t> </a:t>
            </a:r>
            <a:r>
              <a:rPr dirty="0" sz="3600"/>
              <a:t>and</a:t>
            </a:r>
            <a:r>
              <a:rPr dirty="0" sz="3600" spc="-5"/>
              <a:t> </a:t>
            </a:r>
            <a:r>
              <a:rPr dirty="0" sz="3600" spc="-10"/>
              <a:t>expansion</a:t>
            </a:r>
            <a:endParaRPr sz="3600"/>
          </a:p>
        </p:txBody>
      </p:sp>
      <p:sp>
        <p:nvSpPr>
          <p:cNvPr id="3" name="object 3" descr=""/>
          <p:cNvSpPr txBox="1"/>
          <p:nvPr/>
        </p:nvSpPr>
        <p:spPr>
          <a:xfrm>
            <a:off x="6459601" y="2151062"/>
            <a:ext cx="5386705" cy="4546600"/>
          </a:xfrm>
          <a:prstGeom prst="rect">
            <a:avLst/>
          </a:prstGeom>
          <a:ln w="9525">
            <a:solidFill>
              <a:srgbClr val="4F81BC"/>
            </a:solidFill>
          </a:ln>
        </p:spPr>
        <p:txBody>
          <a:bodyPr wrap="square" lIns="0" tIns="26034" rIns="0" bIns="0" rtlCol="0" vert="horz">
            <a:spAutoFit/>
          </a:bodyPr>
          <a:lstStyle/>
          <a:p>
            <a:pPr marL="434975" marR="91440" indent="-342900">
              <a:lnSpc>
                <a:spcPct val="100000"/>
              </a:lnSpc>
              <a:spcBef>
                <a:spcPts val="204"/>
              </a:spcBef>
              <a:buFont typeface="Arial MT"/>
              <a:buChar char="•"/>
              <a:tabLst>
                <a:tab pos="434975" algn="l"/>
              </a:tabLst>
            </a:pP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population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coverage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for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2G,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3G,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4G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will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be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almost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42%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by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early </a:t>
            </a:r>
            <a:r>
              <a:rPr dirty="0" sz="2400">
                <a:latin typeface="Calibri"/>
                <a:cs typeface="Calibri"/>
              </a:rPr>
              <a:t>2025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as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all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technologies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operate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on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the </a:t>
            </a:r>
            <a:r>
              <a:rPr dirty="0" sz="2400">
                <a:latin typeface="Calibri"/>
                <a:cs typeface="Calibri"/>
              </a:rPr>
              <a:t>same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cell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towers.</a:t>
            </a:r>
            <a:endParaRPr sz="2400">
              <a:latin typeface="Calibri"/>
              <a:cs typeface="Calibri"/>
            </a:endParaRPr>
          </a:p>
          <a:p>
            <a:pPr marL="434975" marR="247015" indent="-342900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434975" algn="l"/>
              </a:tabLst>
            </a:pPr>
            <a:r>
              <a:rPr dirty="0" sz="2400">
                <a:latin typeface="Calibri"/>
                <a:cs typeface="Calibri"/>
              </a:rPr>
              <a:t>Its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coverage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is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expanding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according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to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roll-</a:t>
            </a:r>
            <a:r>
              <a:rPr dirty="0" sz="2400">
                <a:latin typeface="Calibri"/>
                <a:cs typeface="Calibri"/>
              </a:rPr>
              <a:t>out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strategy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accepted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as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its </a:t>
            </a:r>
            <a:r>
              <a:rPr dirty="0" sz="2400">
                <a:latin typeface="Calibri"/>
                <a:cs typeface="Calibri"/>
              </a:rPr>
              <a:t>license</a:t>
            </a:r>
            <a:r>
              <a:rPr dirty="0" sz="2400" spc="-9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commitment</a:t>
            </a:r>
            <a:r>
              <a:rPr dirty="0" sz="2400" spc="-10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from</a:t>
            </a:r>
            <a:r>
              <a:rPr dirty="0" sz="2400" spc="-9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commercial launch</a:t>
            </a:r>
            <a:endParaRPr sz="2400">
              <a:latin typeface="Calibri"/>
              <a:cs typeface="Calibri"/>
            </a:endParaRPr>
          </a:p>
          <a:p>
            <a:pPr marL="434975" marR="85090" indent="-342900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434975" algn="l"/>
              </a:tabLst>
            </a:pPr>
            <a:r>
              <a:rPr dirty="0" sz="2400">
                <a:latin typeface="Calibri"/>
                <a:cs typeface="Calibri"/>
              </a:rPr>
              <a:t>Safaricom</a:t>
            </a:r>
            <a:r>
              <a:rPr dirty="0" sz="2400" spc="1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Ethiopia</a:t>
            </a:r>
            <a:r>
              <a:rPr dirty="0" sz="2400" spc="18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is</a:t>
            </a:r>
            <a:r>
              <a:rPr dirty="0" sz="2400" spc="18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19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19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process</a:t>
            </a:r>
            <a:r>
              <a:rPr dirty="0" sz="2400" spc="170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of </a:t>
            </a:r>
            <a:r>
              <a:rPr dirty="0" sz="2400">
                <a:latin typeface="Calibri"/>
                <a:cs typeface="Calibri"/>
              </a:rPr>
              <a:t>launching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5G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Addis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Ababa.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24992" y="1334873"/>
            <a:ext cx="5368925" cy="5026025"/>
          </a:xfrm>
          <a:prstGeom prst="rect">
            <a:avLst/>
          </a:prstGeom>
        </p:spPr>
        <p:txBody>
          <a:bodyPr wrap="square" lIns="0" tIns="20827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39"/>
              </a:spcBef>
            </a:pPr>
            <a:r>
              <a:rPr dirty="0" sz="3200" b="1">
                <a:latin typeface="Calibri"/>
                <a:cs typeface="Calibri"/>
              </a:rPr>
              <a:t>Ethio</a:t>
            </a:r>
            <a:r>
              <a:rPr dirty="0" sz="3200" spc="-75" b="1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telecom</a:t>
            </a:r>
            <a:endParaRPr sz="3200">
              <a:latin typeface="Calibri"/>
              <a:cs typeface="Calibri"/>
            </a:endParaRPr>
          </a:p>
          <a:p>
            <a:pPr algn="just" marL="353060" marR="6985" indent="-340360">
              <a:lnSpc>
                <a:spcPct val="100000"/>
              </a:lnSpc>
              <a:spcBef>
                <a:spcPts val="1155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285">
                <a:latin typeface="Calibri"/>
                <a:cs typeface="Calibri"/>
              </a:rPr>
              <a:t>  </a:t>
            </a:r>
            <a:r>
              <a:rPr dirty="0" sz="2400">
                <a:latin typeface="Calibri"/>
                <a:cs typeface="Calibri"/>
              </a:rPr>
              <a:t>ET’s</a:t>
            </a:r>
            <a:r>
              <a:rPr dirty="0" sz="2400" spc="285">
                <a:latin typeface="Calibri"/>
                <a:cs typeface="Calibri"/>
              </a:rPr>
              <a:t>  </a:t>
            </a:r>
            <a:r>
              <a:rPr dirty="0" sz="2400">
                <a:latin typeface="Calibri"/>
                <a:cs typeface="Calibri"/>
              </a:rPr>
              <a:t>population</a:t>
            </a:r>
            <a:r>
              <a:rPr dirty="0" sz="2400" spc="285">
                <a:latin typeface="Calibri"/>
                <a:cs typeface="Calibri"/>
              </a:rPr>
              <a:t> 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290">
                <a:latin typeface="Calibri"/>
                <a:cs typeface="Calibri"/>
              </a:rPr>
              <a:t>  </a:t>
            </a:r>
            <a:r>
              <a:rPr dirty="0" sz="2400" spc="-10">
                <a:latin typeface="Calibri"/>
                <a:cs typeface="Calibri"/>
              </a:rPr>
              <a:t>geographic </a:t>
            </a:r>
            <a:r>
              <a:rPr dirty="0" sz="2400" spc="-10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coverage</a:t>
            </a:r>
            <a:r>
              <a:rPr dirty="0" sz="2400" spc="30">
                <a:latin typeface="Calibri"/>
                <a:cs typeface="Calibri"/>
              </a:rPr>
              <a:t> 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40">
                <a:latin typeface="Calibri"/>
                <a:cs typeface="Calibri"/>
              </a:rPr>
              <a:t>  </a:t>
            </a:r>
            <a:r>
              <a:rPr dirty="0" sz="2400">
                <a:latin typeface="Calibri"/>
                <a:cs typeface="Calibri"/>
              </a:rPr>
              <a:t>2G</a:t>
            </a:r>
            <a:r>
              <a:rPr dirty="0" sz="2400" spc="30">
                <a:latin typeface="Calibri"/>
                <a:cs typeface="Calibri"/>
              </a:rPr>
              <a:t> 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30">
                <a:latin typeface="Calibri"/>
                <a:cs typeface="Calibri"/>
              </a:rPr>
              <a:t>  </a:t>
            </a:r>
            <a:r>
              <a:rPr dirty="0" sz="2400">
                <a:latin typeface="Calibri"/>
                <a:cs typeface="Calibri"/>
              </a:rPr>
              <a:t>3G</a:t>
            </a:r>
            <a:r>
              <a:rPr dirty="0" sz="2400" spc="30">
                <a:latin typeface="Calibri"/>
                <a:cs typeface="Calibri"/>
              </a:rPr>
              <a:t>  </a:t>
            </a:r>
            <a:r>
              <a:rPr dirty="0" sz="2400">
                <a:latin typeface="Calibri"/>
                <a:cs typeface="Calibri"/>
              </a:rPr>
              <a:t>networks</a:t>
            </a:r>
            <a:r>
              <a:rPr dirty="0" sz="2400" spc="30">
                <a:latin typeface="Calibri"/>
                <a:cs typeface="Calibri"/>
              </a:rPr>
              <a:t>  </a:t>
            </a:r>
            <a:r>
              <a:rPr dirty="0" sz="2400" spc="-25">
                <a:latin typeface="Calibri"/>
                <a:cs typeface="Calibri"/>
              </a:rPr>
              <a:t>are </a:t>
            </a:r>
            <a:r>
              <a:rPr dirty="0" sz="2400" spc="-25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almost</a:t>
            </a:r>
            <a:r>
              <a:rPr dirty="0" sz="2400" spc="370">
                <a:latin typeface="Calibri"/>
                <a:cs typeface="Calibri"/>
              </a:rPr>
              <a:t>  </a:t>
            </a:r>
            <a:r>
              <a:rPr dirty="0" sz="2400">
                <a:latin typeface="Calibri"/>
                <a:cs typeface="Calibri"/>
              </a:rPr>
              <a:t>similar,</a:t>
            </a:r>
            <a:r>
              <a:rPr dirty="0" sz="2400" spc="375">
                <a:latin typeface="Calibri"/>
                <a:cs typeface="Calibri"/>
              </a:rPr>
              <a:t>  </a:t>
            </a:r>
            <a:r>
              <a:rPr dirty="0" sz="2400">
                <a:latin typeface="Calibri"/>
                <a:cs typeface="Calibri"/>
              </a:rPr>
              <a:t>with</a:t>
            </a:r>
            <a:r>
              <a:rPr dirty="0" sz="2400" spc="375">
                <a:latin typeface="Calibri"/>
                <a:cs typeface="Calibri"/>
              </a:rPr>
              <a:t>  </a:t>
            </a:r>
            <a:r>
              <a:rPr dirty="0" sz="2400">
                <a:latin typeface="Calibri"/>
                <a:cs typeface="Calibri"/>
              </a:rPr>
              <a:t>93%</a:t>
            </a:r>
            <a:r>
              <a:rPr dirty="0" sz="2400" spc="375">
                <a:latin typeface="Calibri"/>
                <a:cs typeface="Calibri"/>
              </a:rPr>
              <a:t> 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375">
                <a:latin typeface="Calibri"/>
                <a:cs typeface="Calibri"/>
              </a:rPr>
              <a:t>  </a:t>
            </a:r>
            <a:r>
              <a:rPr dirty="0" sz="2400" spc="-25">
                <a:latin typeface="Calibri"/>
                <a:cs typeface="Calibri"/>
              </a:rPr>
              <a:t>67% </a:t>
            </a:r>
            <a:r>
              <a:rPr dirty="0" sz="2400" spc="-25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respectively.</a:t>
            </a:r>
            <a:endParaRPr sz="2400">
              <a:latin typeface="Calibri"/>
              <a:cs typeface="Calibri"/>
            </a:endParaRPr>
          </a:p>
          <a:p>
            <a:pPr algn="just" marL="353060" indent="-34036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3060" algn="l"/>
              </a:tabLst>
            </a:pP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4G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population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coverage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is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35%</a:t>
            </a:r>
            <a:endParaRPr sz="2400">
              <a:latin typeface="Calibri"/>
              <a:cs typeface="Calibri"/>
            </a:endParaRPr>
          </a:p>
          <a:p>
            <a:pPr algn="just" marL="353060" marR="5080" indent="-340360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 sz="2400">
                <a:latin typeface="Calibri"/>
                <a:cs typeface="Calibri"/>
              </a:rPr>
              <a:t>Ethio</a:t>
            </a:r>
            <a:r>
              <a:rPr dirty="0" sz="2400" spc="2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Telecom</a:t>
            </a:r>
            <a:r>
              <a:rPr dirty="0" sz="2400" spc="28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launched</a:t>
            </a:r>
            <a:r>
              <a:rPr dirty="0" sz="2400" spc="2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2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5G</a:t>
            </a:r>
            <a:r>
              <a:rPr dirty="0" sz="2400" spc="27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mobile </a:t>
            </a:r>
            <a:r>
              <a:rPr dirty="0" sz="2400" spc="-10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network</a:t>
            </a:r>
            <a:r>
              <a:rPr dirty="0" sz="2400" spc="229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first</a:t>
            </a:r>
            <a:r>
              <a:rPr dirty="0" sz="2400" spc="2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as</a:t>
            </a:r>
            <a:r>
              <a:rPr dirty="0" sz="2400" spc="2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2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pilot</a:t>
            </a:r>
            <a:r>
              <a:rPr dirty="0" sz="2400" spc="2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2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Addis</a:t>
            </a:r>
            <a:r>
              <a:rPr dirty="0" sz="2400" spc="2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Ababa. </a:t>
            </a:r>
            <a:r>
              <a:rPr dirty="0" sz="2400" spc="-10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Within</a:t>
            </a:r>
            <a:r>
              <a:rPr dirty="0" sz="2400" spc="85">
                <a:latin typeface="Calibri"/>
                <a:cs typeface="Calibri"/>
              </a:rPr>
              <a:t>  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80">
                <a:latin typeface="Calibri"/>
                <a:cs typeface="Calibri"/>
              </a:rPr>
              <a:t>  </a:t>
            </a:r>
            <a:r>
              <a:rPr dirty="0" sz="2400">
                <a:latin typeface="Calibri"/>
                <a:cs typeface="Calibri"/>
              </a:rPr>
              <a:t>year,</a:t>
            </a:r>
            <a:r>
              <a:rPr dirty="0" sz="2400" spc="85">
                <a:latin typeface="Calibri"/>
                <a:cs typeface="Calibri"/>
              </a:rPr>
              <a:t>  </a:t>
            </a:r>
            <a:r>
              <a:rPr dirty="0" sz="2400">
                <a:latin typeface="Calibri"/>
                <a:cs typeface="Calibri"/>
              </a:rPr>
              <a:t>it</a:t>
            </a:r>
            <a:r>
              <a:rPr dirty="0" sz="2400" spc="80">
                <a:latin typeface="Calibri"/>
                <a:cs typeface="Calibri"/>
              </a:rPr>
              <a:t>  </a:t>
            </a:r>
            <a:r>
              <a:rPr dirty="0" sz="2400">
                <a:latin typeface="Calibri"/>
                <a:cs typeface="Calibri"/>
              </a:rPr>
              <a:t>was</a:t>
            </a:r>
            <a:r>
              <a:rPr dirty="0" sz="2400" spc="75">
                <a:latin typeface="Calibri"/>
                <a:cs typeface="Calibri"/>
              </a:rPr>
              <a:t>  </a:t>
            </a:r>
            <a:r>
              <a:rPr dirty="0" sz="2400" spc="-10">
                <a:latin typeface="Calibri"/>
                <a:cs typeface="Calibri"/>
              </a:rPr>
              <a:t>commercialized </a:t>
            </a:r>
            <a:r>
              <a:rPr dirty="0" sz="2400" spc="-10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1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is</a:t>
            </a:r>
            <a:r>
              <a:rPr dirty="0" sz="2400" spc="1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currently</a:t>
            </a:r>
            <a:r>
              <a:rPr dirty="0" sz="2400" spc="1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operating</a:t>
            </a:r>
            <a:r>
              <a:rPr dirty="0" sz="2400" spc="1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1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more</a:t>
            </a:r>
            <a:r>
              <a:rPr dirty="0" sz="2400" spc="15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than </a:t>
            </a:r>
            <a:r>
              <a:rPr dirty="0" sz="2400" spc="-20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14</a:t>
            </a:r>
            <a:r>
              <a:rPr dirty="0" sz="2400" spc="3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regional</a:t>
            </a:r>
            <a:r>
              <a:rPr dirty="0" sz="2400" spc="3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capital</a:t>
            </a:r>
            <a:r>
              <a:rPr dirty="0" sz="2400" spc="3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cities</a:t>
            </a:r>
            <a:r>
              <a:rPr dirty="0" sz="2400" spc="3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3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other</a:t>
            </a:r>
            <a:r>
              <a:rPr dirty="0" sz="2400" spc="32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big </a:t>
            </a:r>
            <a:r>
              <a:rPr dirty="0" sz="2400" spc="-25">
                <a:latin typeface="Calibri"/>
                <a:cs typeface="Calibri"/>
              </a:rPr>
              <a:t>	</a:t>
            </a:r>
            <a:r>
              <a:rPr dirty="0" sz="2400" spc="-10">
                <a:latin typeface="Calibri"/>
                <a:cs typeface="Calibri"/>
              </a:rPr>
              <a:t>cities.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480428" y="1480769"/>
            <a:ext cx="3183255" cy="514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b="1">
                <a:latin typeface="Calibri"/>
                <a:cs typeface="Calibri"/>
              </a:rPr>
              <a:t>Safaricom</a:t>
            </a:r>
            <a:r>
              <a:rPr dirty="0" sz="3200" spc="-120" b="1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Ethiopia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Isabella Rinaldi</dc:creator>
  <dc:title>EU Support to Africa’s National Broadband Mapping Systems (Africa-BB-Maps)</dc:title>
  <dcterms:created xsi:type="dcterms:W3CDTF">2025-03-24T09:52:39Z</dcterms:created>
  <dcterms:modified xsi:type="dcterms:W3CDTF">2025-03-24T09:52:39Z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2025-03-24T00:00:00Z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2025-03-24T00:00:00Z</vt:filetime>
  </property>
  <property fmtid="{D5CDD505-2E9C-101B-9397-08002B2CF9AE}" pid="5" name="Producer">
    <vt:lpwstr>Microsoft® Office PowerPoint® 2007</vt:lpwstr>
  </property>
</Properties>
</file>