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31" r:id="rId2"/>
    <p:sldId id="2147474088" r:id="rId3"/>
    <p:sldId id="2147377212" r:id="rId4"/>
    <p:sldId id="2147377193" r:id="rId5"/>
    <p:sldId id="2147377198" r:id="rId6"/>
    <p:sldId id="2147377196" r:id="rId7"/>
    <p:sldId id="2147377195" r:id="rId8"/>
    <p:sldId id="2147377201" r:id="rId9"/>
    <p:sldId id="2147377199" r:id="rId10"/>
    <p:sldId id="2147377205" r:id="rId11"/>
    <p:sldId id="2147377206" r:id="rId12"/>
    <p:sldId id="21473772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CE3A44"/>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73167"/>
  </p:normalViewPr>
  <p:slideViewPr>
    <p:cSldViewPr snapToGrid="0">
      <p:cViewPr varScale="1">
        <p:scale>
          <a:sx n="90" d="100"/>
          <a:sy n="90"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Distribution 3km</c:v>
                </c:pt>
              </c:strCache>
            </c:strRef>
          </c:tx>
          <c:spPr>
            <a:ln w="0"/>
          </c:spPr>
          <c:dPt>
            <c:idx val="0"/>
            <c:bubble3D val="0"/>
            <c:spPr>
              <a:solidFill>
                <a:srgbClr val="2879FF"/>
              </a:solidFill>
              <a:ln w="0">
                <a:solidFill>
                  <a:schemeClr val="lt1"/>
                </a:solidFill>
              </a:ln>
              <a:effectLst/>
            </c:spPr>
            <c:extLst>
              <c:ext xmlns:c16="http://schemas.microsoft.com/office/drawing/2014/chart" uri="{C3380CC4-5D6E-409C-BE32-E72D297353CC}">
                <c16:uniqueId val="{00000001-7246-504A-A0A7-883317057627}"/>
              </c:ext>
            </c:extLst>
          </c:dPt>
          <c:dPt>
            <c:idx val="1"/>
            <c:bubble3D val="0"/>
            <c:spPr>
              <a:solidFill>
                <a:srgbClr val="2EB22A"/>
              </a:solidFill>
              <a:ln w="0">
                <a:solidFill>
                  <a:schemeClr val="lt1"/>
                </a:solidFill>
              </a:ln>
              <a:effectLst/>
            </c:spPr>
            <c:extLst>
              <c:ext xmlns:c16="http://schemas.microsoft.com/office/drawing/2014/chart" uri="{C3380CC4-5D6E-409C-BE32-E72D297353CC}">
                <c16:uniqueId val="{00000003-7246-504A-A0A7-883317057627}"/>
              </c:ext>
            </c:extLst>
          </c:dPt>
          <c:dPt>
            <c:idx val="2"/>
            <c:bubble3D val="0"/>
            <c:spPr>
              <a:solidFill>
                <a:srgbClr val="F825FF"/>
              </a:solidFill>
              <a:ln w="0">
                <a:solidFill>
                  <a:schemeClr val="lt1"/>
                </a:solidFill>
              </a:ln>
              <a:effectLst/>
            </c:spPr>
            <c:extLst>
              <c:ext xmlns:c16="http://schemas.microsoft.com/office/drawing/2014/chart" uri="{C3380CC4-5D6E-409C-BE32-E72D297353CC}">
                <c16:uniqueId val="{00000005-7246-504A-A0A7-883317057627}"/>
              </c:ext>
            </c:extLst>
          </c:dPt>
          <c:dPt>
            <c:idx val="3"/>
            <c:bubble3D val="0"/>
            <c:spPr>
              <a:solidFill>
                <a:srgbClr val="37C9BA"/>
              </a:solidFill>
              <a:ln w="0">
                <a:solidFill>
                  <a:schemeClr val="lt1"/>
                </a:solidFill>
              </a:ln>
              <a:effectLst/>
            </c:spPr>
            <c:extLst>
              <c:ext xmlns:c16="http://schemas.microsoft.com/office/drawing/2014/chart" uri="{C3380CC4-5D6E-409C-BE32-E72D297353CC}">
                <c16:uniqueId val="{00000007-7246-504A-A0A7-883317057627}"/>
              </c:ext>
            </c:extLst>
          </c:dPt>
          <c:dLbls>
            <c:dLbl>
              <c:idx val="0"/>
              <c:layout>
                <c:manualLayout>
                  <c:x val="0"/>
                  <c:y val="2.2468732629238465E-2"/>
                </c:manualLayout>
              </c:layout>
              <c:tx>
                <c:rich>
                  <a:bodyPr/>
                  <a:lstStyle/>
                  <a:p>
                    <a:fld id="{5A8D5C0E-D815-5540-BA37-D6E91C9A6D6D}" type="PERCENTAGE">
                      <a:rPr lang="en-US" baseline="0" smtClean="0"/>
                      <a:pPr/>
                      <a:t>[PERCENTAGE]</a:t>
                    </a:fld>
                    <a:endParaRPr lang="en-GB"/>
                  </a:p>
                </c:rich>
              </c:tx>
              <c:showLegendKey val="1"/>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6-504A-A0A7-883317057627}"/>
                </c:ext>
              </c:extLst>
            </c:dLbl>
            <c:dLbl>
              <c:idx val="1"/>
              <c:layout>
                <c:manualLayout>
                  <c:x val="0.13668243158404533"/>
                  <c:y val="5.2946081156197887E-2"/>
                </c:manualLayout>
              </c:layout>
              <c:dLblPos val="bestFit"/>
              <c:showLegendKey val="1"/>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246-504A-A0A7-883317057627}"/>
                </c:ext>
              </c:extLst>
            </c:dLbl>
            <c:dLbl>
              <c:idx val="2"/>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46-504A-A0A7-883317057627}"/>
                </c:ext>
              </c:extLst>
            </c:dLbl>
            <c:dLbl>
              <c:idx val="3"/>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246-504A-A0A7-883317057627}"/>
                </c:ext>
              </c:extLst>
            </c:dLbl>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1"/>
            <c:showVal val="0"/>
            <c:showCatName val="0"/>
            <c:showSerName val="0"/>
            <c:showPercent val="1"/>
            <c:showBubbleSize val="0"/>
            <c:separator> </c:separator>
            <c:showLeaderLines val="0"/>
            <c:extLst>
              <c:ext xmlns:c15="http://schemas.microsoft.com/office/drawing/2012/chart" uri="{CE6537A1-D6FC-4f65-9D91-7224C49458BB}"/>
            </c:extLst>
          </c:dLbls>
          <c:cat>
            <c:strRef>
              <c:f>Sheet1!$A$2:$A$5</c:f>
              <c:strCache>
                <c:ptCount val="4"/>
                <c:pt idx="0">
                  <c:v>Fiber</c:v>
                </c:pt>
                <c:pt idx="1">
                  <c:v>Cellular</c:v>
                </c:pt>
                <c:pt idx="2">
                  <c:v>P2P Mw</c:v>
                </c:pt>
                <c:pt idx="3">
                  <c:v>Satellite</c:v>
                </c:pt>
              </c:strCache>
            </c:strRef>
          </c:cat>
          <c:val>
            <c:numRef>
              <c:f>Sheet1!$B$2:$B$5</c:f>
              <c:numCache>
                <c:formatCode>General</c:formatCode>
                <c:ptCount val="4"/>
                <c:pt idx="0">
                  <c:v>21</c:v>
                </c:pt>
                <c:pt idx="1">
                  <c:v>63</c:v>
                </c:pt>
                <c:pt idx="2">
                  <c:v>17</c:v>
                </c:pt>
                <c:pt idx="3">
                  <c:v>3</c:v>
                </c:pt>
              </c:numCache>
            </c:numRef>
          </c:val>
          <c:extLst>
            <c:ext xmlns:c16="http://schemas.microsoft.com/office/drawing/2014/chart" uri="{C3380CC4-5D6E-409C-BE32-E72D297353CC}">
              <c16:uniqueId val="{00000008-7246-504A-A0A7-88331705762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Distribution 2km</c:v>
                </c:pt>
              </c:strCache>
            </c:strRef>
          </c:tx>
          <c:spPr>
            <a:ln w="0"/>
          </c:spPr>
          <c:dPt>
            <c:idx val="0"/>
            <c:bubble3D val="0"/>
            <c:spPr>
              <a:solidFill>
                <a:srgbClr val="2879FF"/>
              </a:solidFill>
              <a:ln w="0">
                <a:solidFill>
                  <a:schemeClr val="lt1"/>
                </a:solidFill>
              </a:ln>
              <a:effectLst/>
            </c:spPr>
            <c:extLst>
              <c:ext xmlns:c16="http://schemas.microsoft.com/office/drawing/2014/chart" uri="{C3380CC4-5D6E-409C-BE32-E72D297353CC}">
                <c16:uniqueId val="{00000001-8E62-4E43-931E-1542501782D9}"/>
              </c:ext>
            </c:extLst>
          </c:dPt>
          <c:dPt>
            <c:idx val="1"/>
            <c:bubble3D val="0"/>
            <c:spPr>
              <a:solidFill>
                <a:srgbClr val="2EB22A"/>
              </a:solidFill>
              <a:ln w="0">
                <a:solidFill>
                  <a:schemeClr val="lt1"/>
                </a:solidFill>
              </a:ln>
              <a:effectLst/>
            </c:spPr>
            <c:extLst>
              <c:ext xmlns:c16="http://schemas.microsoft.com/office/drawing/2014/chart" uri="{C3380CC4-5D6E-409C-BE32-E72D297353CC}">
                <c16:uniqueId val="{00000003-8E62-4E43-931E-1542501782D9}"/>
              </c:ext>
            </c:extLst>
          </c:dPt>
          <c:dPt>
            <c:idx val="2"/>
            <c:bubble3D val="0"/>
            <c:spPr>
              <a:solidFill>
                <a:srgbClr val="F825FF"/>
              </a:solidFill>
              <a:ln w="0">
                <a:solidFill>
                  <a:schemeClr val="lt1"/>
                </a:solidFill>
              </a:ln>
              <a:effectLst/>
            </c:spPr>
            <c:extLst>
              <c:ext xmlns:c16="http://schemas.microsoft.com/office/drawing/2014/chart" uri="{C3380CC4-5D6E-409C-BE32-E72D297353CC}">
                <c16:uniqueId val="{00000005-8E62-4E43-931E-1542501782D9}"/>
              </c:ext>
            </c:extLst>
          </c:dPt>
          <c:dPt>
            <c:idx val="3"/>
            <c:bubble3D val="0"/>
            <c:spPr>
              <a:solidFill>
                <a:srgbClr val="37C9BA"/>
              </a:solidFill>
              <a:ln w="0">
                <a:solidFill>
                  <a:schemeClr val="lt1"/>
                </a:solidFill>
              </a:ln>
              <a:effectLst/>
            </c:spPr>
            <c:extLst>
              <c:ext xmlns:c16="http://schemas.microsoft.com/office/drawing/2014/chart" uri="{C3380CC4-5D6E-409C-BE32-E72D297353CC}">
                <c16:uniqueId val="{00000007-8E62-4E43-931E-1542501782D9}"/>
              </c:ext>
            </c:extLst>
          </c:dPt>
          <c:dLbls>
            <c:dLbl>
              <c:idx val="0"/>
              <c:layout>
                <c:manualLayout>
                  <c:x val="-2.2780405264007559E-2"/>
                  <c:y val="-0.18931559199555309"/>
                </c:manualLayout>
              </c:layout>
              <c:tx>
                <c:rich>
                  <a:bodyPr/>
                  <a:lstStyle/>
                  <a:p>
                    <a:fld id="{5A8D5C0E-D815-5540-BA37-D6E91C9A6D6D}" type="PERCENTAGE">
                      <a:rPr lang="en-US" baseline="0" smtClean="0"/>
                      <a:pPr/>
                      <a:t>[PERCENTAGE]</a:t>
                    </a:fld>
                    <a:endParaRPr lang="en-GB"/>
                  </a:p>
                </c:rich>
              </c:tx>
              <c:showLegendKey val="1"/>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62-4E43-931E-1542501782D9}"/>
                </c:ext>
              </c:extLst>
            </c:dLbl>
            <c:dLbl>
              <c:idx val="1"/>
              <c:layout>
                <c:manualLayout>
                  <c:x val="0.13668243158404533"/>
                  <c:y val="0.22060867148415786"/>
                </c:manualLayout>
              </c:layout>
              <c:dLblPos val="bestFit"/>
              <c:showLegendKey val="1"/>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E62-4E43-931E-1542501782D9}"/>
                </c:ext>
              </c:extLst>
            </c:dLbl>
            <c:dLbl>
              <c:idx val="2"/>
              <c:layout>
                <c:manualLayout>
                  <c:x val="-4.320235098565612E-2"/>
                  <c:y val="2.1944830461367425E-2"/>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E62-4E43-931E-1542501782D9}"/>
                </c:ext>
              </c:extLst>
            </c:dLbl>
            <c:dLbl>
              <c:idx val="3"/>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E62-4E43-931E-1542501782D9}"/>
                </c:ext>
              </c:extLst>
            </c:dLbl>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1"/>
            <c:showVal val="0"/>
            <c:showCatName val="0"/>
            <c:showSerName val="0"/>
            <c:showPercent val="1"/>
            <c:showBubbleSize val="0"/>
            <c:separator> </c:separator>
            <c:showLeaderLines val="0"/>
            <c:extLst>
              <c:ext xmlns:c15="http://schemas.microsoft.com/office/drawing/2012/chart" uri="{CE6537A1-D6FC-4f65-9D91-7224C49458BB}"/>
            </c:extLst>
          </c:dLbls>
          <c:cat>
            <c:strRef>
              <c:f>Sheet1!$A$2:$A$5</c:f>
              <c:strCache>
                <c:ptCount val="4"/>
                <c:pt idx="0">
                  <c:v>Fiber</c:v>
                </c:pt>
                <c:pt idx="1">
                  <c:v>Cellular</c:v>
                </c:pt>
                <c:pt idx="2">
                  <c:v>P2P Mw</c:v>
                </c:pt>
                <c:pt idx="3">
                  <c:v>Satellite</c:v>
                </c:pt>
              </c:strCache>
            </c:strRef>
          </c:cat>
          <c:val>
            <c:numRef>
              <c:f>Sheet1!$B$2:$B$5</c:f>
              <c:numCache>
                <c:formatCode>General</c:formatCode>
                <c:ptCount val="4"/>
                <c:pt idx="0">
                  <c:v>30</c:v>
                </c:pt>
                <c:pt idx="1">
                  <c:v>62</c:v>
                </c:pt>
                <c:pt idx="2">
                  <c:v>10</c:v>
                </c:pt>
                <c:pt idx="3">
                  <c:v>2</c:v>
                </c:pt>
              </c:numCache>
            </c:numRef>
          </c:val>
          <c:extLst>
            <c:ext xmlns:c16="http://schemas.microsoft.com/office/drawing/2014/chart" uri="{C3380CC4-5D6E-409C-BE32-E72D297353CC}">
              <c16:uniqueId val="{00000008-8E62-4E43-931E-1542501782D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Distribution 2km</c:v>
                </c:pt>
              </c:strCache>
            </c:strRef>
          </c:tx>
          <c:spPr>
            <a:ln w="0"/>
          </c:spPr>
          <c:dPt>
            <c:idx val="0"/>
            <c:bubble3D val="0"/>
            <c:spPr>
              <a:solidFill>
                <a:srgbClr val="2879FF"/>
              </a:solidFill>
              <a:ln w="0">
                <a:solidFill>
                  <a:schemeClr val="lt1"/>
                </a:solidFill>
              </a:ln>
              <a:effectLst/>
            </c:spPr>
            <c:extLst>
              <c:ext xmlns:c16="http://schemas.microsoft.com/office/drawing/2014/chart" uri="{C3380CC4-5D6E-409C-BE32-E72D297353CC}">
                <c16:uniqueId val="{00000001-4E6E-C044-B66A-1C66867DB30C}"/>
              </c:ext>
            </c:extLst>
          </c:dPt>
          <c:dPt>
            <c:idx val="1"/>
            <c:bubble3D val="0"/>
            <c:spPr>
              <a:solidFill>
                <a:srgbClr val="2EB22A"/>
              </a:solidFill>
              <a:ln w="0">
                <a:solidFill>
                  <a:schemeClr val="lt1"/>
                </a:solidFill>
              </a:ln>
              <a:effectLst/>
            </c:spPr>
            <c:extLst>
              <c:ext xmlns:c16="http://schemas.microsoft.com/office/drawing/2014/chart" uri="{C3380CC4-5D6E-409C-BE32-E72D297353CC}">
                <c16:uniqueId val="{00000003-4E6E-C044-B66A-1C66867DB30C}"/>
              </c:ext>
            </c:extLst>
          </c:dPt>
          <c:dPt>
            <c:idx val="2"/>
            <c:bubble3D val="0"/>
            <c:spPr>
              <a:solidFill>
                <a:srgbClr val="F825FF"/>
              </a:solidFill>
              <a:ln w="0">
                <a:solidFill>
                  <a:schemeClr val="lt1"/>
                </a:solidFill>
              </a:ln>
              <a:effectLst/>
            </c:spPr>
            <c:extLst>
              <c:ext xmlns:c16="http://schemas.microsoft.com/office/drawing/2014/chart" uri="{C3380CC4-5D6E-409C-BE32-E72D297353CC}">
                <c16:uniqueId val="{00000005-4E6E-C044-B66A-1C66867DB30C}"/>
              </c:ext>
            </c:extLst>
          </c:dPt>
          <c:dPt>
            <c:idx val="3"/>
            <c:bubble3D val="0"/>
            <c:spPr>
              <a:solidFill>
                <a:srgbClr val="37C9BA"/>
              </a:solidFill>
              <a:ln w="0">
                <a:solidFill>
                  <a:schemeClr val="lt1"/>
                </a:solidFill>
              </a:ln>
              <a:effectLst/>
            </c:spPr>
            <c:extLst>
              <c:ext xmlns:c16="http://schemas.microsoft.com/office/drawing/2014/chart" uri="{C3380CC4-5D6E-409C-BE32-E72D297353CC}">
                <c16:uniqueId val="{00000007-4E6E-C044-B66A-1C66867DB30C}"/>
              </c:ext>
            </c:extLst>
          </c:dPt>
          <c:dLbls>
            <c:dLbl>
              <c:idx val="0"/>
              <c:layout>
                <c:manualLayout>
                  <c:x val="-3.037387368534341E-2"/>
                  <c:y val="0.19013132295719853"/>
                </c:manualLayout>
              </c:layout>
              <c:tx>
                <c:rich>
                  <a:bodyPr/>
                  <a:lstStyle/>
                  <a:p>
                    <a:fld id="{5A8D5C0E-D815-5540-BA37-D6E91C9A6D6D}" type="PERCENTAGE">
                      <a:rPr lang="en-US" baseline="0" smtClean="0"/>
                      <a:pPr/>
                      <a:t>[PERCENTAGE]</a:t>
                    </a:fld>
                    <a:endParaRPr lang="en-GB"/>
                  </a:p>
                </c:rich>
              </c:tx>
              <c:showLegendKey val="1"/>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6E-C044-B66A-1C66867DB30C}"/>
                </c:ext>
              </c:extLst>
            </c:dLbl>
            <c:dLbl>
              <c:idx val="1"/>
              <c:layout>
                <c:manualLayout>
                  <c:x val="0"/>
                  <c:y val="-0.22060867148415791"/>
                </c:manualLayout>
              </c:layout>
              <c:dLblPos val="bestFit"/>
              <c:showLegendKey val="1"/>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E6E-C044-B66A-1C66867DB30C}"/>
                </c:ext>
              </c:extLst>
            </c:dLbl>
            <c:dLbl>
              <c:idx val="2"/>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6E-C044-B66A-1C66867DB30C}"/>
                </c:ext>
              </c:extLst>
            </c:dLbl>
            <c:dLbl>
              <c:idx val="3"/>
              <c:layout>
                <c:manualLayout>
                  <c:x val="0.16807454753092693"/>
                  <c:y val="-5.1000555864369099E-4"/>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6E-C044-B66A-1C66867DB30C}"/>
                </c:ext>
              </c:extLst>
            </c:dLbl>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1"/>
            <c:showVal val="0"/>
            <c:showCatName val="0"/>
            <c:showSerName val="0"/>
            <c:showPercent val="1"/>
            <c:showBubbleSize val="0"/>
            <c:separator> </c:separator>
            <c:showLeaderLines val="0"/>
            <c:extLst>
              <c:ext xmlns:c15="http://schemas.microsoft.com/office/drawing/2012/chart" uri="{CE6537A1-D6FC-4f65-9D91-7224C49458BB}"/>
            </c:extLst>
          </c:dLbls>
          <c:cat>
            <c:strRef>
              <c:f>Sheet1!$A$2:$A$5</c:f>
              <c:strCache>
                <c:ptCount val="4"/>
                <c:pt idx="0">
                  <c:v>Fiber</c:v>
                </c:pt>
                <c:pt idx="1">
                  <c:v>Cellular</c:v>
                </c:pt>
                <c:pt idx="2">
                  <c:v>P2P Mw</c:v>
                </c:pt>
                <c:pt idx="3">
                  <c:v>Satellite</c:v>
                </c:pt>
              </c:strCache>
            </c:strRef>
          </c:cat>
          <c:val>
            <c:numRef>
              <c:f>Sheet1!$B$2:$B$5</c:f>
              <c:numCache>
                <c:formatCode>General</c:formatCode>
                <c:ptCount val="4"/>
                <c:pt idx="0">
                  <c:v>38</c:v>
                </c:pt>
                <c:pt idx="1">
                  <c:v>56</c:v>
                </c:pt>
                <c:pt idx="2">
                  <c:v>8</c:v>
                </c:pt>
                <c:pt idx="3">
                  <c:v>2</c:v>
                </c:pt>
              </c:numCache>
            </c:numRef>
          </c:val>
          <c:extLst>
            <c:ext xmlns:c16="http://schemas.microsoft.com/office/drawing/2014/chart" uri="{C3380CC4-5D6E-409C-BE32-E72D297353CC}">
              <c16:uniqueId val="{00000008-4E6E-C044-B66A-1C66867DB30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8DC58-9C84-8545-B2CC-8E4B57DBC4CC}"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GB"/>
        </a:p>
      </dgm:t>
    </dgm:pt>
    <dgm:pt modelId="{5CED3778-7543-A946-A3B2-D94D9BC50997}">
      <dgm:prSet phldrT="[Text]" custT="1"/>
      <dgm:spPr/>
      <dgm:t>
        <a:bodyPr/>
        <a:lstStyle/>
        <a:p>
          <a:r>
            <a:rPr lang="en-GB" sz="1800" err="1"/>
            <a:t>Fiber</a:t>
          </a:r>
          <a:endParaRPr lang="en-GB" sz="1800"/>
        </a:p>
      </dgm:t>
    </dgm:pt>
    <dgm:pt modelId="{48A65435-B0B1-3044-83C3-AFFE61A4D557}" type="parTrans" cxnId="{8EB78078-8475-F44C-A923-BA4949FA61C8}">
      <dgm:prSet/>
      <dgm:spPr/>
      <dgm:t>
        <a:bodyPr/>
        <a:lstStyle/>
        <a:p>
          <a:endParaRPr lang="en-GB"/>
        </a:p>
      </dgm:t>
    </dgm:pt>
    <dgm:pt modelId="{C03680EA-A62F-B444-A5F7-1D1CFCAE00E9}" type="sibTrans" cxnId="{8EB78078-8475-F44C-A923-BA4949FA61C8}">
      <dgm:prSet/>
      <dgm:spPr/>
      <dgm:t>
        <a:bodyPr/>
        <a:lstStyle/>
        <a:p>
          <a:endParaRPr lang="en-GB"/>
        </a:p>
      </dgm:t>
    </dgm:pt>
    <dgm:pt modelId="{59D21A9A-DB5B-D34A-99DB-0F61F0364080}">
      <dgm:prSet phldrT="[Text]" custT="1"/>
      <dgm:spPr/>
      <dgm:t>
        <a:bodyPr/>
        <a:lstStyle/>
        <a:p>
          <a:r>
            <a:rPr lang="en-GB" sz="1800"/>
            <a:t>Cellular</a:t>
          </a:r>
        </a:p>
      </dgm:t>
    </dgm:pt>
    <dgm:pt modelId="{FFC6252E-E012-E348-A05B-6BA63767FDE1}" type="parTrans" cxnId="{6B1F3562-66B1-DF4E-9499-4E48DB3CF8AB}">
      <dgm:prSet/>
      <dgm:spPr/>
      <dgm:t>
        <a:bodyPr/>
        <a:lstStyle/>
        <a:p>
          <a:endParaRPr lang="en-GB"/>
        </a:p>
      </dgm:t>
    </dgm:pt>
    <dgm:pt modelId="{B2543513-A1A7-AC40-8C4A-00FD4B7C6939}" type="sibTrans" cxnId="{6B1F3562-66B1-DF4E-9499-4E48DB3CF8AB}">
      <dgm:prSet/>
      <dgm:spPr/>
      <dgm:t>
        <a:bodyPr/>
        <a:lstStyle/>
        <a:p>
          <a:endParaRPr lang="en-GB"/>
        </a:p>
      </dgm:t>
    </dgm:pt>
    <dgm:pt modelId="{191FD04D-090B-DD40-AB96-50A663A0CCE3}">
      <dgm:prSet phldrT="[Text]" custT="1"/>
      <dgm:spPr/>
      <dgm:t>
        <a:bodyPr/>
        <a:lstStyle/>
        <a:p>
          <a:r>
            <a:rPr lang="en-GB" sz="1800"/>
            <a:t>Point-to-point microwave</a:t>
          </a:r>
        </a:p>
      </dgm:t>
    </dgm:pt>
    <dgm:pt modelId="{F6F90E43-286E-E34B-81FE-C4D1FD5A57B8}" type="parTrans" cxnId="{FAC2DFB9-EC20-5F43-836E-0F621B36E9A9}">
      <dgm:prSet/>
      <dgm:spPr/>
      <dgm:t>
        <a:bodyPr/>
        <a:lstStyle/>
        <a:p>
          <a:endParaRPr lang="en-GB"/>
        </a:p>
      </dgm:t>
    </dgm:pt>
    <dgm:pt modelId="{0D60E79D-0624-4E48-81BE-E6F984C464E2}" type="sibTrans" cxnId="{FAC2DFB9-EC20-5F43-836E-0F621B36E9A9}">
      <dgm:prSet/>
      <dgm:spPr/>
      <dgm:t>
        <a:bodyPr/>
        <a:lstStyle/>
        <a:p>
          <a:endParaRPr lang="en-GB"/>
        </a:p>
      </dgm:t>
    </dgm:pt>
    <dgm:pt modelId="{60069CED-92AF-344C-824B-F160695CE24E}">
      <dgm:prSet phldrT="[Text]" custT="1"/>
      <dgm:spPr/>
      <dgm:t>
        <a:bodyPr/>
        <a:lstStyle/>
        <a:p>
          <a:r>
            <a:rPr lang="en-GB" sz="1800"/>
            <a:t>Satellite</a:t>
          </a:r>
        </a:p>
      </dgm:t>
    </dgm:pt>
    <dgm:pt modelId="{5FBE1C93-774C-8E46-8499-07CF8ED45BF1}" type="parTrans" cxnId="{562969AD-5396-BF45-A778-B909F96B4493}">
      <dgm:prSet/>
      <dgm:spPr/>
      <dgm:t>
        <a:bodyPr/>
        <a:lstStyle/>
        <a:p>
          <a:endParaRPr lang="en-GB"/>
        </a:p>
      </dgm:t>
    </dgm:pt>
    <dgm:pt modelId="{D6DA0CA4-3112-8743-B7DA-DDC367F50150}" type="sibTrans" cxnId="{562969AD-5396-BF45-A778-B909F96B4493}">
      <dgm:prSet/>
      <dgm:spPr/>
      <dgm:t>
        <a:bodyPr/>
        <a:lstStyle/>
        <a:p>
          <a:endParaRPr lang="en-GB"/>
        </a:p>
      </dgm:t>
    </dgm:pt>
    <dgm:pt modelId="{D8720648-B717-7F42-A6AC-3D1296ED8447}" type="pres">
      <dgm:prSet presAssocID="{9B98DC58-9C84-8545-B2CC-8E4B57DBC4CC}" presName="Name0" presStyleCnt="0">
        <dgm:presLayoutVars>
          <dgm:dir/>
          <dgm:resizeHandles val="exact"/>
        </dgm:presLayoutVars>
      </dgm:prSet>
      <dgm:spPr/>
    </dgm:pt>
    <dgm:pt modelId="{AE1CEA43-4080-BC42-9E38-AA4D256DA452}" type="pres">
      <dgm:prSet presAssocID="{5CED3778-7543-A946-A3B2-D94D9BC50997}" presName="compNode" presStyleCnt="0"/>
      <dgm:spPr/>
    </dgm:pt>
    <dgm:pt modelId="{D58FAEDC-9071-4046-9974-37B0E269195B}" type="pres">
      <dgm:prSet presAssocID="{5CED3778-7543-A946-A3B2-D94D9BC50997}"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FB814F0F-3993-6B46-A1CA-BF5074C2F7C2}" type="pres">
      <dgm:prSet presAssocID="{5CED3778-7543-A946-A3B2-D94D9BC50997}" presName="textRect" presStyleLbl="revTx" presStyleIdx="0" presStyleCnt="4">
        <dgm:presLayoutVars>
          <dgm:bulletEnabled val="1"/>
        </dgm:presLayoutVars>
      </dgm:prSet>
      <dgm:spPr/>
    </dgm:pt>
    <dgm:pt modelId="{34335430-4FDD-3642-9D69-971B51CEE1A6}" type="pres">
      <dgm:prSet presAssocID="{C03680EA-A62F-B444-A5F7-1D1CFCAE00E9}" presName="sibTrans" presStyleLbl="sibTrans2D1" presStyleIdx="0" presStyleCnt="0"/>
      <dgm:spPr/>
    </dgm:pt>
    <dgm:pt modelId="{034865B5-2A2B-F24F-8C8C-9A48AC61AD65}" type="pres">
      <dgm:prSet presAssocID="{59D21A9A-DB5B-D34A-99DB-0F61F0364080}" presName="compNode" presStyleCnt="0"/>
      <dgm:spPr/>
    </dgm:pt>
    <dgm:pt modelId="{E551241E-B9BD-6A4F-B073-DF0DFCE40CCF}" type="pres">
      <dgm:prSet presAssocID="{59D21A9A-DB5B-D34A-99DB-0F61F0364080}"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29902926-6B6E-254C-929E-E820280930BC}" type="pres">
      <dgm:prSet presAssocID="{59D21A9A-DB5B-D34A-99DB-0F61F0364080}" presName="textRect" presStyleLbl="revTx" presStyleIdx="1" presStyleCnt="4">
        <dgm:presLayoutVars>
          <dgm:bulletEnabled val="1"/>
        </dgm:presLayoutVars>
      </dgm:prSet>
      <dgm:spPr/>
    </dgm:pt>
    <dgm:pt modelId="{8BC5B614-C3C8-0742-AC4B-428E008310A3}" type="pres">
      <dgm:prSet presAssocID="{B2543513-A1A7-AC40-8C4A-00FD4B7C6939}" presName="sibTrans" presStyleLbl="sibTrans2D1" presStyleIdx="0" presStyleCnt="0"/>
      <dgm:spPr/>
    </dgm:pt>
    <dgm:pt modelId="{3522F1D8-9C06-6647-B158-E5425751B51E}" type="pres">
      <dgm:prSet presAssocID="{191FD04D-090B-DD40-AB96-50A663A0CCE3}" presName="compNode" presStyleCnt="0"/>
      <dgm:spPr/>
    </dgm:pt>
    <dgm:pt modelId="{B760F8E1-E57F-8140-981B-E60A19485710}" type="pres">
      <dgm:prSet presAssocID="{191FD04D-090B-DD40-AB96-50A663A0CCE3}"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A7B72BC9-0064-1144-8DC1-329C02306ECD}" type="pres">
      <dgm:prSet presAssocID="{191FD04D-090B-DD40-AB96-50A663A0CCE3}" presName="textRect" presStyleLbl="revTx" presStyleIdx="2" presStyleCnt="4">
        <dgm:presLayoutVars>
          <dgm:bulletEnabled val="1"/>
        </dgm:presLayoutVars>
      </dgm:prSet>
      <dgm:spPr/>
    </dgm:pt>
    <dgm:pt modelId="{55DF4875-014D-384E-80D6-798EA5E14F37}" type="pres">
      <dgm:prSet presAssocID="{0D60E79D-0624-4E48-81BE-E6F984C464E2}" presName="sibTrans" presStyleLbl="sibTrans2D1" presStyleIdx="0" presStyleCnt="0"/>
      <dgm:spPr/>
    </dgm:pt>
    <dgm:pt modelId="{AE1F737A-768A-5849-9D65-C2BF75CC2398}" type="pres">
      <dgm:prSet presAssocID="{60069CED-92AF-344C-824B-F160695CE24E}" presName="compNode" presStyleCnt="0"/>
      <dgm:spPr/>
    </dgm:pt>
    <dgm:pt modelId="{AE3BBD50-17D1-8546-96B0-BF456482A426}" type="pres">
      <dgm:prSet presAssocID="{60069CED-92AF-344C-824B-F160695CE24E}"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E0908726-72C7-E64C-98AB-7659ECDBBB6A}" type="pres">
      <dgm:prSet presAssocID="{60069CED-92AF-344C-824B-F160695CE24E}" presName="textRect" presStyleLbl="revTx" presStyleIdx="3" presStyleCnt="4">
        <dgm:presLayoutVars>
          <dgm:bulletEnabled val="1"/>
        </dgm:presLayoutVars>
      </dgm:prSet>
      <dgm:spPr/>
    </dgm:pt>
  </dgm:ptLst>
  <dgm:cxnLst>
    <dgm:cxn modelId="{0B89B219-89B3-9B4D-B277-86076BBA1B26}" type="presOf" srcId="{191FD04D-090B-DD40-AB96-50A663A0CCE3}" destId="{A7B72BC9-0064-1144-8DC1-329C02306ECD}" srcOrd="0" destOrd="0" presId="urn:microsoft.com/office/officeart/2005/8/layout/pList1"/>
    <dgm:cxn modelId="{7309A91D-C13C-594A-B3BD-C3D3E317D225}" type="presOf" srcId="{5CED3778-7543-A946-A3B2-D94D9BC50997}" destId="{FB814F0F-3993-6B46-A1CA-BF5074C2F7C2}" srcOrd="0" destOrd="0" presId="urn:microsoft.com/office/officeart/2005/8/layout/pList1"/>
    <dgm:cxn modelId="{F9AA3935-A5BA-AE44-9034-736BCDFF63BD}" type="presOf" srcId="{B2543513-A1A7-AC40-8C4A-00FD4B7C6939}" destId="{8BC5B614-C3C8-0742-AC4B-428E008310A3}" srcOrd="0" destOrd="0" presId="urn:microsoft.com/office/officeart/2005/8/layout/pList1"/>
    <dgm:cxn modelId="{83BEC95B-7507-354F-A11F-21AFF52943DA}" type="presOf" srcId="{59D21A9A-DB5B-D34A-99DB-0F61F0364080}" destId="{29902926-6B6E-254C-929E-E820280930BC}" srcOrd="0" destOrd="0" presId="urn:microsoft.com/office/officeart/2005/8/layout/pList1"/>
    <dgm:cxn modelId="{F7CA4260-1171-AF43-8A05-F719DF3B17E4}" type="presOf" srcId="{0D60E79D-0624-4E48-81BE-E6F984C464E2}" destId="{55DF4875-014D-384E-80D6-798EA5E14F37}" srcOrd="0" destOrd="0" presId="urn:microsoft.com/office/officeart/2005/8/layout/pList1"/>
    <dgm:cxn modelId="{6B1F3562-66B1-DF4E-9499-4E48DB3CF8AB}" srcId="{9B98DC58-9C84-8545-B2CC-8E4B57DBC4CC}" destId="{59D21A9A-DB5B-D34A-99DB-0F61F0364080}" srcOrd="1" destOrd="0" parTransId="{FFC6252E-E012-E348-A05B-6BA63767FDE1}" sibTransId="{B2543513-A1A7-AC40-8C4A-00FD4B7C6939}"/>
    <dgm:cxn modelId="{8EB78078-8475-F44C-A923-BA4949FA61C8}" srcId="{9B98DC58-9C84-8545-B2CC-8E4B57DBC4CC}" destId="{5CED3778-7543-A946-A3B2-D94D9BC50997}" srcOrd="0" destOrd="0" parTransId="{48A65435-B0B1-3044-83C3-AFFE61A4D557}" sibTransId="{C03680EA-A62F-B444-A5F7-1D1CFCAE00E9}"/>
    <dgm:cxn modelId="{8F32F38C-92E7-5E41-A86F-4A7C2BADF61C}" type="presOf" srcId="{C03680EA-A62F-B444-A5F7-1D1CFCAE00E9}" destId="{34335430-4FDD-3642-9D69-971B51CEE1A6}" srcOrd="0" destOrd="0" presId="urn:microsoft.com/office/officeart/2005/8/layout/pList1"/>
    <dgm:cxn modelId="{03B6BF91-1398-1A47-91C0-364747DCA269}" type="presOf" srcId="{60069CED-92AF-344C-824B-F160695CE24E}" destId="{E0908726-72C7-E64C-98AB-7659ECDBBB6A}" srcOrd="0" destOrd="0" presId="urn:microsoft.com/office/officeart/2005/8/layout/pList1"/>
    <dgm:cxn modelId="{562969AD-5396-BF45-A778-B909F96B4493}" srcId="{9B98DC58-9C84-8545-B2CC-8E4B57DBC4CC}" destId="{60069CED-92AF-344C-824B-F160695CE24E}" srcOrd="3" destOrd="0" parTransId="{5FBE1C93-774C-8E46-8499-07CF8ED45BF1}" sibTransId="{D6DA0CA4-3112-8743-B7DA-DDC367F50150}"/>
    <dgm:cxn modelId="{FAC2DFB9-EC20-5F43-836E-0F621B36E9A9}" srcId="{9B98DC58-9C84-8545-B2CC-8E4B57DBC4CC}" destId="{191FD04D-090B-DD40-AB96-50A663A0CCE3}" srcOrd="2" destOrd="0" parTransId="{F6F90E43-286E-E34B-81FE-C4D1FD5A57B8}" sibTransId="{0D60E79D-0624-4E48-81BE-E6F984C464E2}"/>
    <dgm:cxn modelId="{5C04BED4-B4BD-AF47-885F-3B7176F222A2}" type="presOf" srcId="{9B98DC58-9C84-8545-B2CC-8E4B57DBC4CC}" destId="{D8720648-B717-7F42-A6AC-3D1296ED8447}" srcOrd="0" destOrd="0" presId="urn:microsoft.com/office/officeart/2005/8/layout/pList1"/>
    <dgm:cxn modelId="{D1A13D70-6E7D-E24E-845E-AB690B54E5AE}" type="presParOf" srcId="{D8720648-B717-7F42-A6AC-3D1296ED8447}" destId="{AE1CEA43-4080-BC42-9E38-AA4D256DA452}" srcOrd="0" destOrd="0" presId="urn:microsoft.com/office/officeart/2005/8/layout/pList1"/>
    <dgm:cxn modelId="{8011882F-49A1-E149-8A93-00EBAD3E90C7}" type="presParOf" srcId="{AE1CEA43-4080-BC42-9E38-AA4D256DA452}" destId="{D58FAEDC-9071-4046-9974-37B0E269195B}" srcOrd="0" destOrd="0" presId="urn:microsoft.com/office/officeart/2005/8/layout/pList1"/>
    <dgm:cxn modelId="{E2B60331-F48E-5748-8C8D-9EA537AF639E}" type="presParOf" srcId="{AE1CEA43-4080-BC42-9E38-AA4D256DA452}" destId="{FB814F0F-3993-6B46-A1CA-BF5074C2F7C2}" srcOrd="1" destOrd="0" presId="urn:microsoft.com/office/officeart/2005/8/layout/pList1"/>
    <dgm:cxn modelId="{D05A4C06-28DF-6444-A40E-63ECE85F2987}" type="presParOf" srcId="{D8720648-B717-7F42-A6AC-3D1296ED8447}" destId="{34335430-4FDD-3642-9D69-971B51CEE1A6}" srcOrd="1" destOrd="0" presId="urn:microsoft.com/office/officeart/2005/8/layout/pList1"/>
    <dgm:cxn modelId="{D028A29A-967B-524E-9629-AA7F55330A07}" type="presParOf" srcId="{D8720648-B717-7F42-A6AC-3D1296ED8447}" destId="{034865B5-2A2B-F24F-8C8C-9A48AC61AD65}" srcOrd="2" destOrd="0" presId="urn:microsoft.com/office/officeart/2005/8/layout/pList1"/>
    <dgm:cxn modelId="{E979B83E-B406-D74E-8517-5A1DCE5F89E4}" type="presParOf" srcId="{034865B5-2A2B-F24F-8C8C-9A48AC61AD65}" destId="{E551241E-B9BD-6A4F-B073-DF0DFCE40CCF}" srcOrd="0" destOrd="0" presId="urn:microsoft.com/office/officeart/2005/8/layout/pList1"/>
    <dgm:cxn modelId="{74B7793A-43C1-EA4B-82C2-87F3FA0C5300}" type="presParOf" srcId="{034865B5-2A2B-F24F-8C8C-9A48AC61AD65}" destId="{29902926-6B6E-254C-929E-E820280930BC}" srcOrd="1" destOrd="0" presId="urn:microsoft.com/office/officeart/2005/8/layout/pList1"/>
    <dgm:cxn modelId="{7EE5C648-FEA1-9D4F-8444-5547ECE09736}" type="presParOf" srcId="{D8720648-B717-7F42-A6AC-3D1296ED8447}" destId="{8BC5B614-C3C8-0742-AC4B-428E008310A3}" srcOrd="3" destOrd="0" presId="urn:microsoft.com/office/officeart/2005/8/layout/pList1"/>
    <dgm:cxn modelId="{CAFD3F9E-7000-C444-963B-CA185F9A2C1D}" type="presParOf" srcId="{D8720648-B717-7F42-A6AC-3D1296ED8447}" destId="{3522F1D8-9C06-6647-B158-E5425751B51E}" srcOrd="4" destOrd="0" presId="urn:microsoft.com/office/officeart/2005/8/layout/pList1"/>
    <dgm:cxn modelId="{8DD260C3-7B13-1940-BB87-3B32A782FFC0}" type="presParOf" srcId="{3522F1D8-9C06-6647-B158-E5425751B51E}" destId="{B760F8E1-E57F-8140-981B-E60A19485710}" srcOrd="0" destOrd="0" presId="urn:microsoft.com/office/officeart/2005/8/layout/pList1"/>
    <dgm:cxn modelId="{B0656F4F-0FA3-EF4F-86A4-DAA46020735D}" type="presParOf" srcId="{3522F1D8-9C06-6647-B158-E5425751B51E}" destId="{A7B72BC9-0064-1144-8DC1-329C02306ECD}" srcOrd="1" destOrd="0" presId="urn:microsoft.com/office/officeart/2005/8/layout/pList1"/>
    <dgm:cxn modelId="{1577EE06-5EF0-2B4A-84BF-486085613DF0}" type="presParOf" srcId="{D8720648-B717-7F42-A6AC-3D1296ED8447}" destId="{55DF4875-014D-384E-80D6-798EA5E14F37}" srcOrd="5" destOrd="0" presId="urn:microsoft.com/office/officeart/2005/8/layout/pList1"/>
    <dgm:cxn modelId="{822A7A5D-3F5F-5F4B-B6E8-CDDB3DE5A9C0}" type="presParOf" srcId="{D8720648-B717-7F42-A6AC-3D1296ED8447}" destId="{AE1F737A-768A-5849-9D65-C2BF75CC2398}" srcOrd="6" destOrd="0" presId="urn:microsoft.com/office/officeart/2005/8/layout/pList1"/>
    <dgm:cxn modelId="{A53FC029-597A-D24D-B8CE-D99DCB97239A}" type="presParOf" srcId="{AE1F737A-768A-5849-9D65-C2BF75CC2398}" destId="{AE3BBD50-17D1-8546-96B0-BF456482A426}" srcOrd="0" destOrd="0" presId="urn:microsoft.com/office/officeart/2005/8/layout/pList1"/>
    <dgm:cxn modelId="{4F1E1E0C-C389-784C-BB0E-554E93FB7FC1}" type="presParOf" srcId="{AE1F737A-768A-5849-9D65-C2BF75CC2398}" destId="{E0908726-72C7-E64C-98AB-7659ECDBBB6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27157-881A-4D47-AD04-2253871F3A7C}" type="doc">
      <dgm:prSet loTypeId="urn:microsoft.com/office/officeart/2005/8/layout/process4" loCatId="" qsTypeId="urn:microsoft.com/office/officeart/2005/8/quickstyle/simple2" qsCatId="simple" csTypeId="urn:microsoft.com/office/officeart/2005/8/colors/accent1_2" csCatId="accent1" phldr="1"/>
      <dgm:spPr/>
    </dgm:pt>
    <dgm:pt modelId="{7FF07C8D-7AB9-4917-B168-E1372A0A483B}">
      <dgm:prSet phldrT="[Text]" phldr="0" custT="1"/>
      <dgm:spPr/>
      <dgm:t>
        <a:bodyPr/>
        <a:lstStyle/>
        <a:p>
          <a:pPr rtl="0"/>
          <a:r>
            <a:rPr lang="en-US" sz="2400">
              <a:latin typeface="Arial"/>
            </a:rPr>
            <a:t>1. Assess feasibility of technologies</a:t>
          </a:r>
          <a:endParaRPr lang="en-US" sz="2400"/>
        </a:p>
      </dgm:t>
    </dgm:pt>
    <dgm:pt modelId="{45FD9DD3-F4B4-424E-AA92-3FA3FE8DF01F}" type="parTrans" cxnId="{D8B71144-05F9-49EE-8CA7-001AD97B15FC}">
      <dgm:prSet/>
      <dgm:spPr/>
      <dgm:t>
        <a:bodyPr/>
        <a:lstStyle/>
        <a:p>
          <a:endParaRPr lang="en-GB" sz="2400"/>
        </a:p>
      </dgm:t>
    </dgm:pt>
    <dgm:pt modelId="{7B170218-BED3-4E4E-AD96-1C055E756CEF}" type="sibTrans" cxnId="{D8B71144-05F9-49EE-8CA7-001AD97B15FC}">
      <dgm:prSet/>
      <dgm:spPr/>
      <dgm:t>
        <a:bodyPr/>
        <a:lstStyle/>
        <a:p>
          <a:endParaRPr lang="en-US" sz="2400"/>
        </a:p>
      </dgm:t>
    </dgm:pt>
    <dgm:pt modelId="{FBF93D62-C9F6-439A-BA5E-70375D88FC31}">
      <dgm:prSet phldrT="[Text]" phldr="0" custT="1"/>
      <dgm:spPr/>
      <dgm:t>
        <a:bodyPr/>
        <a:lstStyle/>
        <a:p>
          <a:pPr rtl="0"/>
          <a:r>
            <a:rPr lang="en-US" sz="2400">
              <a:latin typeface="Arial"/>
            </a:rPr>
            <a:t>2. Select the best technology</a:t>
          </a:r>
          <a:endParaRPr lang="en-US" sz="2400"/>
        </a:p>
      </dgm:t>
    </dgm:pt>
    <dgm:pt modelId="{A27CCBDA-DF8D-473A-9D3B-5E0799C6B7AF}" type="parTrans" cxnId="{0BBA0DAE-83BB-45BD-BADA-05FFB0F8A015}">
      <dgm:prSet/>
      <dgm:spPr/>
      <dgm:t>
        <a:bodyPr/>
        <a:lstStyle/>
        <a:p>
          <a:endParaRPr lang="en-GB" sz="2400"/>
        </a:p>
      </dgm:t>
    </dgm:pt>
    <dgm:pt modelId="{2DDA47FF-0BE0-49D3-BE27-999FA10AA15A}" type="sibTrans" cxnId="{0BBA0DAE-83BB-45BD-BADA-05FFB0F8A015}">
      <dgm:prSet/>
      <dgm:spPr/>
      <dgm:t>
        <a:bodyPr/>
        <a:lstStyle/>
        <a:p>
          <a:endParaRPr lang="en-US" sz="2400"/>
        </a:p>
      </dgm:t>
    </dgm:pt>
    <dgm:pt modelId="{8766CE5F-DAE2-4A47-B050-172BD16FD0B2}">
      <dgm:prSet phldr="0" custT="1"/>
      <dgm:spPr/>
      <dgm:t>
        <a:bodyPr/>
        <a:lstStyle/>
        <a:p>
          <a:pPr rtl="0"/>
          <a:r>
            <a:rPr lang="en-US" sz="2400">
              <a:latin typeface="Arial"/>
            </a:rPr>
            <a:t>3. Report deployment cost</a:t>
          </a:r>
        </a:p>
      </dgm:t>
    </dgm:pt>
    <dgm:pt modelId="{FA846079-B80F-467B-8EB4-F281DFBB9E62}" type="parTrans" cxnId="{4A67814D-0B04-426F-B65E-A0270514326D}">
      <dgm:prSet/>
      <dgm:spPr/>
      <dgm:t>
        <a:bodyPr/>
        <a:lstStyle/>
        <a:p>
          <a:endParaRPr lang="en-GB" sz="2400"/>
        </a:p>
      </dgm:t>
    </dgm:pt>
    <dgm:pt modelId="{61194DA7-F6EF-4FBE-AF2F-0A80E5038872}" type="sibTrans" cxnId="{4A67814D-0B04-426F-B65E-A0270514326D}">
      <dgm:prSet/>
      <dgm:spPr/>
      <dgm:t>
        <a:bodyPr/>
        <a:lstStyle/>
        <a:p>
          <a:endParaRPr lang="en-GB" sz="2400"/>
        </a:p>
      </dgm:t>
    </dgm:pt>
    <dgm:pt modelId="{79B6481B-2CF8-264E-B547-3E409C6DCC13}" type="pres">
      <dgm:prSet presAssocID="{B7427157-881A-4D47-AD04-2253871F3A7C}" presName="Name0" presStyleCnt="0">
        <dgm:presLayoutVars>
          <dgm:dir/>
          <dgm:animLvl val="lvl"/>
          <dgm:resizeHandles val="exact"/>
        </dgm:presLayoutVars>
      </dgm:prSet>
      <dgm:spPr/>
    </dgm:pt>
    <dgm:pt modelId="{1868C95A-1100-AF4D-9AA0-17DE37CC0B10}" type="pres">
      <dgm:prSet presAssocID="{8766CE5F-DAE2-4A47-B050-172BD16FD0B2}" presName="boxAndChildren" presStyleCnt="0"/>
      <dgm:spPr/>
    </dgm:pt>
    <dgm:pt modelId="{6B12191A-48FF-6E45-8C96-6D0EA0F15EB7}" type="pres">
      <dgm:prSet presAssocID="{8766CE5F-DAE2-4A47-B050-172BD16FD0B2}" presName="parentTextBox" presStyleLbl="node1" presStyleIdx="0" presStyleCnt="3"/>
      <dgm:spPr/>
    </dgm:pt>
    <dgm:pt modelId="{03DFBA48-9D20-AC48-8964-3157F727D90A}" type="pres">
      <dgm:prSet presAssocID="{2DDA47FF-0BE0-49D3-BE27-999FA10AA15A}" presName="sp" presStyleCnt="0"/>
      <dgm:spPr/>
    </dgm:pt>
    <dgm:pt modelId="{FD10C418-067D-9945-9EEC-7825C8B5506B}" type="pres">
      <dgm:prSet presAssocID="{FBF93D62-C9F6-439A-BA5E-70375D88FC31}" presName="arrowAndChildren" presStyleCnt="0"/>
      <dgm:spPr/>
    </dgm:pt>
    <dgm:pt modelId="{145244ED-9A52-294D-8B0D-D4452183A959}" type="pres">
      <dgm:prSet presAssocID="{FBF93D62-C9F6-439A-BA5E-70375D88FC31}" presName="parentTextArrow" presStyleLbl="node1" presStyleIdx="1" presStyleCnt="3"/>
      <dgm:spPr/>
    </dgm:pt>
    <dgm:pt modelId="{B0E9B33C-7747-2846-8E27-0CA4A9941CA2}" type="pres">
      <dgm:prSet presAssocID="{7B170218-BED3-4E4E-AD96-1C055E756CEF}" presName="sp" presStyleCnt="0"/>
      <dgm:spPr/>
    </dgm:pt>
    <dgm:pt modelId="{E1FA86A8-F5E8-234A-9271-D8894EB53B84}" type="pres">
      <dgm:prSet presAssocID="{7FF07C8D-7AB9-4917-B168-E1372A0A483B}" presName="arrowAndChildren" presStyleCnt="0"/>
      <dgm:spPr/>
    </dgm:pt>
    <dgm:pt modelId="{43931724-DECB-2346-9617-DA3C88C3B849}" type="pres">
      <dgm:prSet presAssocID="{7FF07C8D-7AB9-4917-B168-E1372A0A483B}" presName="parentTextArrow" presStyleLbl="node1" presStyleIdx="2" presStyleCnt="3"/>
      <dgm:spPr/>
    </dgm:pt>
  </dgm:ptLst>
  <dgm:cxnLst>
    <dgm:cxn modelId="{38AF3308-591D-204C-A406-3DFF7A77AF1A}" type="presOf" srcId="{B7427157-881A-4D47-AD04-2253871F3A7C}" destId="{79B6481B-2CF8-264E-B547-3E409C6DCC13}" srcOrd="0" destOrd="0" presId="urn:microsoft.com/office/officeart/2005/8/layout/process4"/>
    <dgm:cxn modelId="{09A86512-4BD7-014D-922D-3C54DF9DF20D}" type="presOf" srcId="{8766CE5F-DAE2-4A47-B050-172BD16FD0B2}" destId="{6B12191A-48FF-6E45-8C96-6D0EA0F15EB7}" srcOrd="0" destOrd="0" presId="urn:microsoft.com/office/officeart/2005/8/layout/process4"/>
    <dgm:cxn modelId="{353A1A17-C445-6849-9157-E77B0A8F5252}" type="presOf" srcId="{7FF07C8D-7AB9-4917-B168-E1372A0A483B}" destId="{43931724-DECB-2346-9617-DA3C88C3B849}" srcOrd="0" destOrd="0" presId="urn:microsoft.com/office/officeart/2005/8/layout/process4"/>
    <dgm:cxn modelId="{D8B71144-05F9-49EE-8CA7-001AD97B15FC}" srcId="{B7427157-881A-4D47-AD04-2253871F3A7C}" destId="{7FF07C8D-7AB9-4917-B168-E1372A0A483B}" srcOrd="0" destOrd="0" parTransId="{45FD9DD3-F4B4-424E-AA92-3FA3FE8DF01F}" sibTransId="{7B170218-BED3-4E4E-AD96-1C055E756CEF}"/>
    <dgm:cxn modelId="{4A67814D-0B04-426F-B65E-A0270514326D}" srcId="{B7427157-881A-4D47-AD04-2253871F3A7C}" destId="{8766CE5F-DAE2-4A47-B050-172BD16FD0B2}" srcOrd="2" destOrd="0" parTransId="{FA846079-B80F-467B-8EB4-F281DFBB9E62}" sibTransId="{61194DA7-F6EF-4FBE-AF2F-0A80E5038872}"/>
    <dgm:cxn modelId="{0BBA0DAE-83BB-45BD-BADA-05FFB0F8A015}" srcId="{B7427157-881A-4D47-AD04-2253871F3A7C}" destId="{FBF93D62-C9F6-439A-BA5E-70375D88FC31}" srcOrd="1" destOrd="0" parTransId="{A27CCBDA-DF8D-473A-9D3B-5E0799C6B7AF}" sibTransId="{2DDA47FF-0BE0-49D3-BE27-999FA10AA15A}"/>
    <dgm:cxn modelId="{EFF287F5-3074-4246-8F24-ED33207B5C0F}" type="presOf" srcId="{FBF93D62-C9F6-439A-BA5E-70375D88FC31}" destId="{145244ED-9A52-294D-8B0D-D4452183A959}" srcOrd="0" destOrd="0" presId="urn:microsoft.com/office/officeart/2005/8/layout/process4"/>
    <dgm:cxn modelId="{ADF7A75A-D08E-B846-8915-BF5A9EBA1CB3}" type="presParOf" srcId="{79B6481B-2CF8-264E-B547-3E409C6DCC13}" destId="{1868C95A-1100-AF4D-9AA0-17DE37CC0B10}" srcOrd="0" destOrd="0" presId="urn:microsoft.com/office/officeart/2005/8/layout/process4"/>
    <dgm:cxn modelId="{A6CED412-9AAE-984B-BD3E-6A7602E06693}" type="presParOf" srcId="{1868C95A-1100-AF4D-9AA0-17DE37CC0B10}" destId="{6B12191A-48FF-6E45-8C96-6D0EA0F15EB7}" srcOrd="0" destOrd="0" presId="urn:microsoft.com/office/officeart/2005/8/layout/process4"/>
    <dgm:cxn modelId="{E2CBE65D-7FAE-2041-BB18-5F420229B1A2}" type="presParOf" srcId="{79B6481B-2CF8-264E-B547-3E409C6DCC13}" destId="{03DFBA48-9D20-AC48-8964-3157F727D90A}" srcOrd="1" destOrd="0" presId="urn:microsoft.com/office/officeart/2005/8/layout/process4"/>
    <dgm:cxn modelId="{4100FF53-F461-264A-A1DB-C3723D4F8AE5}" type="presParOf" srcId="{79B6481B-2CF8-264E-B547-3E409C6DCC13}" destId="{FD10C418-067D-9945-9EEC-7825C8B5506B}" srcOrd="2" destOrd="0" presId="urn:microsoft.com/office/officeart/2005/8/layout/process4"/>
    <dgm:cxn modelId="{46FCDE7E-8F33-074A-8272-9A5FA4C188A8}" type="presParOf" srcId="{FD10C418-067D-9945-9EEC-7825C8B5506B}" destId="{145244ED-9A52-294D-8B0D-D4452183A959}" srcOrd="0" destOrd="0" presId="urn:microsoft.com/office/officeart/2005/8/layout/process4"/>
    <dgm:cxn modelId="{B517BEFF-441F-894F-ABE8-EE2294C346E9}" type="presParOf" srcId="{79B6481B-2CF8-264E-B547-3E409C6DCC13}" destId="{B0E9B33C-7747-2846-8E27-0CA4A9941CA2}" srcOrd="3" destOrd="0" presId="urn:microsoft.com/office/officeart/2005/8/layout/process4"/>
    <dgm:cxn modelId="{53739AE3-0B60-4441-990A-F31310FDEAF9}" type="presParOf" srcId="{79B6481B-2CF8-264E-B547-3E409C6DCC13}" destId="{E1FA86A8-F5E8-234A-9271-D8894EB53B84}" srcOrd="4" destOrd="0" presId="urn:microsoft.com/office/officeart/2005/8/layout/process4"/>
    <dgm:cxn modelId="{77BACB97-6D16-7E43-A0DE-775FD34797C8}" type="presParOf" srcId="{E1FA86A8-F5E8-234A-9271-D8894EB53B84}" destId="{43931724-DECB-2346-9617-DA3C88C3B84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F12042-ADAB-6042-B1DD-159980FE6313}"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1BA95B00-88BB-1847-9090-86B756991035}">
      <dgm:prSet phldrT="[Text]" custT="1"/>
      <dgm:spPr/>
      <dgm:t>
        <a:bodyPr/>
        <a:lstStyle/>
        <a:p>
          <a:r>
            <a:rPr lang="en-GB" sz="1600"/>
            <a:t>Capital Expenditure (CAPEX)</a:t>
          </a:r>
        </a:p>
      </dgm:t>
    </dgm:pt>
    <dgm:pt modelId="{753E9B36-9C31-FE4D-9238-6BCB269B49D5}" type="parTrans" cxnId="{0B30BB71-7BF3-5243-A787-3F660B6DB9EF}">
      <dgm:prSet/>
      <dgm:spPr/>
      <dgm:t>
        <a:bodyPr/>
        <a:lstStyle/>
        <a:p>
          <a:endParaRPr lang="en-GB" sz="1600"/>
        </a:p>
      </dgm:t>
    </dgm:pt>
    <dgm:pt modelId="{83536EA8-FDA8-3742-A8AE-448CAFA068F2}" type="sibTrans" cxnId="{0B30BB71-7BF3-5243-A787-3F660B6DB9EF}">
      <dgm:prSet/>
      <dgm:spPr/>
      <dgm:t>
        <a:bodyPr/>
        <a:lstStyle/>
        <a:p>
          <a:endParaRPr lang="en-GB" sz="1600"/>
        </a:p>
      </dgm:t>
    </dgm:pt>
    <dgm:pt modelId="{D4E8C212-7291-3F48-9140-99B662DACEFE}">
      <dgm:prSet phldrT="[Text]" custT="1"/>
      <dgm:spPr/>
      <dgm:t>
        <a:bodyPr/>
        <a:lstStyle/>
        <a:p>
          <a:r>
            <a:rPr lang="en-GB" sz="1600"/>
            <a:t>On-premises hardware setup costs (materials, </a:t>
          </a:r>
          <a:r>
            <a:rPr lang="en-GB" sz="1600" err="1"/>
            <a:t>labor</a:t>
          </a:r>
          <a:r>
            <a:rPr lang="en-GB" sz="1600"/>
            <a:t>)</a:t>
          </a:r>
        </a:p>
      </dgm:t>
    </dgm:pt>
    <dgm:pt modelId="{7DF721CB-7722-7A4D-A98B-BE09B0CA6457}" type="parTrans" cxnId="{4FCD7738-8078-BE4B-AD67-AAC67474BB70}">
      <dgm:prSet/>
      <dgm:spPr/>
      <dgm:t>
        <a:bodyPr/>
        <a:lstStyle/>
        <a:p>
          <a:endParaRPr lang="en-GB" sz="1600"/>
        </a:p>
      </dgm:t>
    </dgm:pt>
    <dgm:pt modelId="{781AD994-D463-E344-B330-34D906331088}" type="sibTrans" cxnId="{4FCD7738-8078-BE4B-AD67-AAC67474BB70}">
      <dgm:prSet/>
      <dgm:spPr/>
      <dgm:t>
        <a:bodyPr/>
        <a:lstStyle/>
        <a:p>
          <a:endParaRPr lang="en-GB" sz="1600"/>
        </a:p>
      </dgm:t>
    </dgm:pt>
    <dgm:pt modelId="{DE3D6C56-7930-8948-8F2F-661668716973}">
      <dgm:prSet phldrT="[Text]" custT="1"/>
      <dgm:spPr/>
      <dgm:t>
        <a:bodyPr/>
        <a:lstStyle/>
        <a:p>
          <a:r>
            <a:rPr lang="en-GB" sz="1600" err="1"/>
            <a:t>Fiber</a:t>
          </a:r>
          <a:r>
            <a:rPr lang="en-GB" sz="1600"/>
            <a:t> optical cable line</a:t>
          </a:r>
        </a:p>
      </dgm:t>
    </dgm:pt>
    <dgm:pt modelId="{E1ADC0DC-7263-D949-A1A5-D08CC01E15EB}" type="parTrans" cxnId="{395D7EB6-B76A-394F-993B-2DB45827EEB0}">
      <dgm:prSet/>
      <dgm:spPr/>
      <dgm:t>
        <a:bodyPr/>
        <a:lstStyle/>
        <a:p>
          <a:endParaRPr lang="en-GB" sz="1600"/>
        </a:p>
      </dgm:t>
    </dgm:pt>
    <dgm:pt modelId="{1A5B4585-36F5-FD43-B6B8-EC5BEF9F2BE4}" type="sibTrans" cxnId="{395D7EB6-B76A-394F-993B-2DB45827EEB0}">
      <dgm:prSet/>
      <dgm:spPr/>
      <dgm:t>
        <a:bodyPr/>
        <a:lstStyle/>
        <a:p>
          <a:endParaRPr lang="en-GB" sz="1600"/>
        </a:p>
      </dgm:t>
    </dgm:pt>
    <dgm:pt modelId="{C4890A33-1688-D54C-B132-34DBEC334EEA}">
      <dgm:prSet phldrT="[Text]" custT="1"/>
      <dgm:spPr/>
      <dgm:t>
        <a:bodyPr/>
        <a:lstStyle/>
        <a:p>
          <a:r>
            <a:rPr lang="en-GB" sz="1600"/>
            <a:t>Operational Expenditure (OPEX)</a:t>
          </a:r>
        </a:p>
      </dgm:t>
    </dgm:pt>
    <dgm:pt modelId="{DEDF017B-CDDD-4440-8387-43C057CCE355}" type="parTrans" cxnId="{02F970D4-625C-BA4F-91F8-ABFFC0B24E29}">
      <dgm:prSet/>
      <dgm:spPr/>
      <dgm:t>
        <a:bodyPr/>
        <a:lstStyle/>
        <a:p>
          <a:endParaRPr lang="en-GB" sz="1600"/>
        </a:p>
      </dgm:t>
    </dgm:pt>
    <dgm:pt modelId="{54FCD8C3-9B23-C946-B7FA-D693245CED38}" type="sibTrans" cxnId="{02F970D4-625C-BA4F-91F8-ABFFC0B24E29}">
      <dgm:prSet/>
      <dgm:spPr/>
      <dgm:t>
        <a:bodyPr/>
        <a:lstStyle/>
        <a:p>
          <a:endParaRPr lang="en-GB" sz="1600"/>
        </a:p>
      </dgm:t>
    </dgm:pt>
    <dgm:pt modelId="{2A746BE4-4718-7847-8AD5-AE8941336797}">
      <dgm:prSet phldrT="[Text]" custT="1"/>
      <dgm:spPr/>
      <dgm:t>
        <a:bodyPr/>
        <a:lstStyle/>
        <a:p>
          <a:r>
            <a:rPr lang="en-GB" sz="1600"/>
            <a:t>Annual hardware maintenance and replacement costs</a:t>
          </a:r>
        </a:p>
      </dgm:t>
    </dgm:pt>
    <dgm:pt modelId="{245C00D9-A16C-A145-BD8A-D40CD18AB3C9}" type="parTrans" cxnId="{9C980315-CDC4-0E4F-9222-19ABEAA4C43B}">
      <dgm:prSet/>
      <dgm:spPr/>
      <dgm:t>
        <a:bodyPr/>
        <a:lstStyle/>
        <a:p>
          <a:endParaRPr lang="en-GB" sz="1600"/>
        </a:p>
      </dgm:t>
    </dgm:pt>
    <dgm:pt modelId="{3259D81F-1913-0842-BB4A-12CC841F96B1}" type="sibTrans" cxnId="{9C980315-CDC4-0E4F-9222-19ABEAA4C43B}">
      <dgm:prSet/>
      <dgm:spPr/>
      <dgm:t>
        <a:bodyPr/>
        <a:lstStyle/>
        <a:p>
          <a:endParaRPr lang="en-GB" sz="1600"/>
        </a:p>
      </dgm:t>
    </dgm:pt>
    <dgm:pt modelId="{729BF4F3-8E9F-294E-90E7-3AC5F91A0747}">
      <dgm:prSet phldrT="[Text]" custT="1"/>
      <dgm:spPr/>
      <dgm:t>
        <a:bodyPr/>
        <a:lstStyle/>
        <a:p>
          <a:r>
            <a:rPr lang="en-GB" sz="1600"/>
            <a:t>Annual license costs</a:t>
          </a:r>
        </a:p>
      </dgm:t>
    </dgm:pt>
    <dgm:pt modelId="{A4E29B9B-5B26-8E41-8902-61EEE17BCFFF}" type="parTrans" cxnId="{5D38C238-904A-9447-93A5-4F3C88238985}">
      <dgm:prSet/>
      <dgm:spPr/>
      <dgm:t>
        <a:bodyPr/>
        <a:lstStyle/>
        <a:p>
          <a:endParaRPr lang="en-GB" sz="1600"/>
        </a:p>
      </dgm:t>
    </dgm:pt>
    <dgm:pt modelId="{13AE9A29-5916-6742-9702-5F01AC929080}" type="sibTrans" cxnId="{5D38C238-904A-9447-93A5-4F3C88238985}">
      <dgm:prSet/>
      <dgm:spPr/>
      <dgm:t>
        <a:bodyPr/>
        <a:lstStyle/>
        <a:p>
          <a:endParaRPr lang="en-GB" sz="1600"/>
        </a:p>
      </dgm:t>
    </dgm:pt>
    <dgm:pt modelId="{726C8E0D-4E21-C048-849A-82FF581DD335}">
      <dgm:prSet phldrT="[Text]" custT="1"/>
      <dgm:spPr/>
      <dgm:t>
        <a:bodyPr/>
        <a:lstStyle/>
        <a:p>
          <a:r>
            <a:rPr lang="en-GB" sz="1600"/>
            <a:t>Access links, backhaul links and retransmission towers</a:t>
          </a:r>
        </a:p>
      </dgm:t>
    </dgm:pt>
    <dgm:pt modelId="{1631431F-AB6A-0A4B-A38C-70E5BEFBBDFB}" type="parTrans" cxnId="{B06096C5-A4F5-AB47-B968-49B02CD7D440}">
      <dgm:prSet/>
      <dgm:spPr/>
      <dgm:t>
        <a:bodyPr/>
        <a:lstStyle/>
        <a:p>
          <a:endParaRPr lang="en-GB"/>
        </a:p>
      </dgm:t>
    </dgm:pt>
    <dgm:pt modelId="{EA0E8F84-A994-BB49-BA76-CD62B3350FE4}" type="sibTrans" cxnId="{B06096C5-A4F5-AB47-B968-49B02CD7D440}">
      <dgm:prSet/>
      <dgm:spPr/>
      <dgm:t>
        <a:bodyPr/>
        <a:lstStyle/>
        <a:p>
          <a:endParaRPr lang="en-GB"/>
        </a:p>
      </dgm:t>
    </dgm:pt>
    <dgm:pt modelId="{D4A0DAB8-A51D-C240-8BE0-FC58FA34FB2E}" type="pres">
      <dgm:prSet presAssocID="{25F12042-ADAB-6042-B1DD-159980FE6313}" presName="Name0" presStyleCnt="0">
        <dgm:presLayoutVars>
          <dgm:dir/>
          <dgm:animLvl val="lvl"/>
          <dgm:resizeHandles val="exact"/>
        </dgm:presLayoutVars>
      </dgm:prSet>
      <dgm:spPr/>
    </dgm:pt>
    <dgm:pt modelId="{E34BC491-DC26-A444-BEA3-0A7E5C402608}" type="pres">
      <dgm:prSet presAssocID="{1BA95B00-88BB-1847-9090-86B756991035}" presName="composite" presStyleCnt="0"/>
      <dgm:spPr/>
    </dgm:pt>
    <dgm:pt modelId="{B964E99C-FC1B-5D40-8E53-A9E177AC2A6A}" type="pres">
      <dgm:prSet presAssocID="{1BA95B00-88BB-1847-9090-86B756991035}" presName="parTx" presStyleLbl="alignNode1" presStyleIdx="0" presStyleCnt="2">
        <dgm:presLayoutVars>
          <dgm:chMax val="0"/>
          <dgm:chPref val="0"/>
          <dgm:bulletEnabled val="1"/>
        </dgm:presLayoutVars>
      </dgm:prSet>
      <dgm:spPr/>
    </dgm:pt>
    <dgm:pt modelId="{AEC02485-CE60-B645-BD6A-0B94D05CF304}" type="pres">
      <dgm:prSet presAssocID="{1BA95B00-88BB-1847-9090-86B756991035}" presName="desTx" presStyleLbl="alignAccFollowNode1" presStyleIdx="0" presStyleCnt="2">
        <dgm:presLayoutVars>
          <dgm:bulletEnabled val="1"/>
        </dgm:presLayoutVars>
      </dgm:prSet>
      <dgm:spPr/>
    </dgm:pt>
    <dgm:pt modelId="{5EA1A495-BFF9-FA47-A6C3-3999EF6D8B83}" type="pres">
      <dgm:prSet presAssocID="{83536EA8-FDA8-3742-A8AE-448CAFA068F2}" presName="space" presStyleCnt="0"/>
      <dgm:spPr/>
    </dgm:pt>
    <dgm:pt modelId="{8874D98E-F1D7-614C-9B7F-07ADE994ADD6}" type="pres">
      <dgm:prSet presAssocID="{C4890A33-1688-D54C-B132-34DBEC334EEA}" presName="composite" presStyleCnt="0"/>
      <dgm:spPr/>
    </dgm:pt>
    <dgm:pt modelId="{BA3AE5D9-87F9-FD43-8CA8-DBEA3D8098CB}" type="pres">
      <dgm:prSet presAssocID="{C4890A33-1688-D54C-B132-34DBEC334EEA}" presName="parTx" presStyleLbl="alignNode1" presStyleIdx="1" presStyleCnt="2">
        <dgm:presLayoutVars>
          <dgm:chMax val="0"/>
          <dgm:chPref val="0"/>
          <dgm:bulletEnabled val="1"/>
        </dgm:presLayoutVars>
      </dgm:prSet>
      <dgm:spPr/>
    </dgm:pt>
    <dgm:pt modelId="{3570C7C4-0F80-0241-84E7-DE1BE3553447}" type="pres">
      <dgm:prSet presAssocID="{C4890A33-1688-D54C-B132-34DBEC334EEA}" presName="desTx" presStyleLbl="alignAccFollowNode1" presStyleIdx="1" presStyleCnt="2">
        <dgm:presLayoutVars>
          <dgm:bulletEnabled val="1"/>
        </dgm:presLayoutVars>
      </dgm:prSet>
      <dgm:spPr/>
    </dgm:pt>
  </dgm:ptLst>
  <dgm:cxnLst>
    <dgm:cxn modelId="{3185550A-B099-0348-91A2-9FF887FFEDCD}" type="presOf" srcId="{C4890A33-1688-D54C-B132-34DBEC334EEA}" destId="{BA3AE5D9-87F9-FD43-8CA8-DBEA3D8098CB}" srcOrd="0" destOrd="0" presId="urn:microsoft.com/office/officeart/2005/8/layout/hList1"/>
    <dgm:cxn modelId="{DBF9AE10-9228-3B45-90E6-47456E14DC6D}" type="presOf" srcId="{D4E8C212-7291-3F48-9140-99B662DACEFE}" destId="{AEC02485-CE60-B645-BD6A-0B94D05CF304}" srcOrd="0" destOrd="0" presId="urn:microsoft.com/office/officeart/2005/8/layout/hList1"/>
    <dgm:cxn modelId="{9C980315-CDC4-0E4F-9222-19ABEAA4C43B}" srcId="{C4890A33-1688-D54C-B132-34DBEC334EEA}" destId="{2A746BE4-4718-7847-8AD5-AE8941336797}" srcOrd="0" destOrd="0" parTransId="{245C00D9-A16C-A145-BD8A-D40CD18AB3C9}" sibTransId="{3259D81F-1913-0842-BB4A-12CC841F96B1}"/>
    <dgm:cxn modelId="{4FCD7738-8078-BE4B-AD67-AAC67474BB70}" srcId="{1BA95B00-88BB-1847-9090-86B756991035}" destId="{D4E8C212-7291-3F48-9140-99B662DACEFE}" srcOrd="0" destOrd="0" parTransId="{7DF721CB-7722-7A4D-A98B-BE09B0CA6457}" sibTransId="{781AD994-D463-E344-B330-34D906331088}"/>
    <dgm:cxn modelId="{5D38C238-904A-9447-93A5-4F3C88238985}" srcId="{C4890A33-1688-D54C-B132-34DBEC334EEA}" destId="{729BF4F3-8E9F-294E-90E7-3AC5F91A0747}" srcOrd="1" destOrd="0" parTransId="{A4E29B9B-5B26-8E41-8902-61EEE17BCFFF}" sibTransId="{13AE9A29-5916-6742-9702-5F01AC929080}"/>
    <dgm:cxn modelId="{4BF3B14C-F843-7A4E-A9FA-84A0FD63E5B5}" type="presOf" srcId="{25F12042-ADAB-6042-B1DD-159980FE6313}" destId="{D4A0DAB8-A51D-C240-8BE0-FC58FA34FB2E}" srcOrd="0" destOrd="0" presId="urn:microsoft.com/office/officeart/2005/8/layout/hList1"/>
    <dgm:cxn modelId="{0B30BB71-7BF3-5243-A787-3F660B6DB9EF}" srcId="{25F12042-ADAB-6042-B1DD-159980FE6313}" destId="{1BA95B00-88BB-1847-9090-86B756991035}" srcOrd="0" destOrd="0" parTransId="{753E9B36-9C31-FE4D-9238-6BCB269B49D5}" sibTransId="{83536EA8-FDA8-3742-A8AE-448CAFA068F2}"/>
    <dgm:cxn modelId="{31F7467D-F30C-7043-BB79-ADB26251A587}" type="presOf" srcId="{726C8E0D-4E21-C048-849A-82FF581DD335}" destId="{AEC02485-CE60-B645-BD6A-0B94D05CF304}" srcOrd="0" destOrd="2" presId="urn:microsoft.com/office/officeart/2005/8/layout/hList1"/>
    <dgm:cxn modelId="{395D7EB6-B76A-394F-993B-2DB45827EEB0}" srcId="{1BA95B00-88BB-1847-9090-86B756991035}" destId="{DE3D6C56-7930-8948-8F2F-661668716973}" srcOrd="1" destOrd="0" parTransId="{E1ADC0DC-7263-D949-A1A5-D08CC01E15EB}" sibTransId="{1A5B4585-36F5-FD43-B6B8-EC5BEF9F2BE4}"/>
    <dgm:cxn modelId="{24248DB6-44DE-CC40-9684-80172C4AAED5}" type="presOf" srcId="{729BF4F3-8E9F-294E-90E7-3AC5F91A0747}" destId="{3570C7C4-0F80-0241-84E7-DE1BE3553447}" srcOrd="0" destOrd="1" presId="urn:microsoft.com/office/officeart/2005/8/layout/hList1"/>
    <dgm:cxn modelId="{B06096C5-A4F5-AB47-B968-49B02CD7D440}" srcId="{1BA95B00-88BB-1847-9090-86B756991035}" destId="{726C8E0D-4E21-C048-849A-82FF581DD335}" srcOrd="2" destOrd="0" parTransId="{1631431F-AB6A-0A4B-A38C-70E5BEFBBDFB}" sibTransId="{EA0E8F84-A994-BB49-BA76-CD62B3350FE4}"/>
    <dgm:cxn modelId="{02F970D4-625C-BA4F-91F8-ABFFC0B24E29}" srcId="{25F12042-ADAB-6042-B1DD-159980FE6313}" destId="{C4890A33-1688-D54C-B132-34DBEC334EEA}" srcOrd="1" destOrd="0" parTransId="{DEDF017B-CDDD-4440-8387-43C057CCE355}" sibTransId="{54FCD8C3-9B23-C946-B7FA-D693245CED38}"/>
    <dgm:cxn modelId="{E40B7BE3-B2DC-4948-8D7C-08DD2E959740}" type="presOf" srcId="{2A746BE4-4718-7847-8AD5-AE8941336797}" destId="{3570C7C4-0F80-0241-84E7-DE1BE3553447}" srcOrd="0" destOrd="0" presId="urn:microsoft.com/office/officeart/2005/8/layout/hList1"/>
    <dgm:cxn modelId="{958BB6EC-C9BC-234A-BDC7-ACEACD430492}" type="presOf" srcId="{DE3D6C56-7930-8948-8F2F-661668716973}" destId="{AEC02485-CE60-B645-BD6A-0B94D05CF304}" srcOrd="0" destOrd="1" presId="urn:microsoft.com/office/officeart/2005/8/layout/hList1"/>
    <dgm:cxn modelId="{1A4C30FA-8416-9842-B01B-05EC6B9EA230}" type="presOf" srcId="{1BA95B00-88BB-1847-9090-86B756991035}" destId="{B964E99C-FC1B-5D40-8E53-A9E177AC2A6A}" srcOrd="0" destOrd="0" presId="urn:microsoft.com/office/officeart/2005/8/layout/hList1"/>
    <dgm:cxn modelId="{77CE6CAD-8FAB-034B-AA88-4F0CE7834B52}" type="presParOf" srcId="{D4A0DAB8-A51D-C240-8BE0-FC58FA34FB2E}" destId="{E34BC491-DC26-A444-BEA3-0A7E5C402608}" srcOrd="0" destOrd="0" presId="urn:microsoft.com/office/officeart/2005/8/layout/hList1"/>
    <dgm:cxn modelId="{73BFF98A-82B2-5E40-ACD7-E16D48F89D8A}" type="presParOf" srcId="{E34BC491-DC26-A444-BEA3-0A7E5C402608}" destId="{B964E99C-FC1B-5D40-8E53-A9E177AC2A6A}" srcOrd="0" destOrd="0" presId="urn:microsoft.com/office/officeart/2005/8/layout/hList1"/>
    <dgm:cxn modelId="{A070A01D-62DB-3847-B32F-42027D25D70A}" type="presParOf" srcId="{E34BC491-DC26-A444-BEA3-0A7E5C402608}" destId="{AEC02485-CE60-B645-BD6A-0B94D05CF304}" srcOrd="1" destOrd="0" presId="urn:microsoft.com/office/officeart/2005/8/layout/hList1"/>
    <dgm:cxn modelId="{165C2764-B271-9D4E-B851-3D5EDB86C42B}" type="presParOf" srcId="{D4A0DAB8-A51D-C240-8BE0-FC58FA34FB2E}" destId="{5EA1A495-BFF9-FA47-A6C3-3999EF6D8B83}" srcOrd="1" destOrd="0" presId="urn:microsoft.com/office/officeart/2005/8/layout/hList1"/>
    <dgm:cxn modelId="{44D0FA52-0312-684F-AC5F-42FE695CE4A2}" type="presParOf" srcId="{D4A0DAB8-A51D-C240-8BE0-FC58FA34FB2E}" destId="{8874D98E-F1D7-614C-9B7F-07ADE994ADD6}" srcOrd="2" destOrd="0" presId="urn:microsoft.com/office/officeart/2005/8/layout/hList1"/>
    <dgm:cxn modelId="{0DA00A1E-0835-7F40-AB3C-C3BC483ACEA6}" type="presParOf" srcId="{8874D98E-F1D7-614C-9B7F-07ADE994ADD6}" destId="{BA3AE5D9-87F9-FD43-8CA8-DBEA3D8098CB}" srcOrd="0" destOrd="0" presId="urn:microsoft.com/office/officeart/2005/8/layout/hList1"/>
    <dgm:cxn modelId="{27554C8C-7BB0-924F-8E3F-DF557F3BE2B8}" type="presParOf" srcId="{8874D98E-F1D7-614C-9B7F-07ADE994ADD6}" destId="{3570C7C4-0F80-0241-84E7-DE1BE35534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FAEDC-9071-4046-9974-37B0E269195B}">
      <dsp:nvSpPr>
        <dsp:cNvPr id="0" name=""/>
        <dsp:cNvSpPr/>
      </dsp:nvSpPr>
      <dsp:spPr>
        <a:xfrm>
          <a:off x="5326" y="482770"/>
          <a:ext cx="2534863" cy="174652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14F0F-3993-6B46-A1CA-BF5074C2F7C2}">
      <dsp:nvSpPr>
        <dsp:cNvPr id="0" name=""/>
        <dsp:cNvSpPr/>
      </dsp:nvSpPr>
      <dsp:spPr>
        <a:xfrm>
          <a:off x="5326" y="2229291"/>
          <a:ext cx="2534863" cy="94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GB" sz="1800" kern="1200" err="1"/>
            <a:t>Fiber</a:t>
          </a:r>
          <a:endParaRPr lang="en-GB" sz="1800" kern="1200"/>
        </a:p>
      </dsp:txBody>
      <dsp:txXfrm>
        <a:off x="5326" y="2229291"/>
        <a:ext cx="2534863" cy="940434"/>
      </dsp:txXfrm>
    </dsp:sp>
    <dsp:sp modelId="{E551241E-B9BD-6A4F-B073-DF0DFCE40CCF}">
      <dsp:nvSpPr>
        <dsp:cNvPr id="0" name=""/>
        <dsp:cNvSpPr/>
      </dsp:nvSpPr>
      <dsp:spPr>
        <a:xfrm>
          <a:off x="2793783" y="482770"/>
          <a:ext cx="2534863" cy="174652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02926-6B6E-254C-929E-E820280930BC}">
      <dsp:nvSpPr>
        <dsp:cNvPr id="0" name=""/>
        <dsp:cNvSpPr/>
      </dsp:nvSpPr>
      <dsp:spPr>
        <a:xfrm>
          <a:off x="2793783" y="2229291"/>
          <a:ext cx="2534863" cy="94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GB" sz="1800" kern="1200"/>
            <a:t>Cellular</a:t>
          </a:r>
        </a:p>
      </dsp:txBody>
      <dsp:txXfrm>
        <a:off x="2793783" y="2229291"/>
        <a:ext cx="2534863" cy="940434"/>
      </dsp:txXfrm>
    </dsp:sp>
    <dsp:sp modelId="{B760F8E1-E57F-8140-981B-E60A19485710}">
      <dsp:nvSpPr>
        <dsp:cNvPr id="0" name=""/>
        <dsp:cNvSpPr/>
      </dsp:nvSpPr>
      <dsp:spPr>
        <a:xfrm>
          <a:off x="5582239" y="482770"/>
          <a:ext cx="2534863" cy="174652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72BC9-0064-1144-8DC1-329C02306ECD}">
      <dsp:nvSpPr>
        <dsp:cNvPr id="0" name=""/>
        <dsp:cNvSpPr/>
      </dsp:nvSpPr>
      <dsp:spPr>
        <a:xfrm>
          <a:off x="5582239" y="2229291"/>
          <a:ext cx="2534863" cy="94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GB" sz="1800" kern="1200"/>
            <a:t>Point-to-point microwave</a:t>
          </a:r>
        </a:p>
      </dsp:txBody>
      <dsp:txXfrm>
        <a:off x="5582239" y="2229291"/>
        <a:ext cx="2534863" cy="940434"/>
      </dsp:txXfrm>
    </dsp:sp>
    <dsp:sp modelId="{AE3BBD50-17D1-8546-96B0-BF456482A426}">
      <dsp:nvSpPr>
        <dsp:cNvPr id="0" name=""/>
        <dsp:cNvSpPr/>
      </dsp:nvSpPr>
      <dsp:spPr>
        <a:xfrm>
          <a:off x="8370696" y="482770"/>
          <a:ext cx="2534863" cy="174652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08726-72C7-E64C-98AB-7659ECDBBB6A}">
      <dsp:nvSpPr>
        <dsp:cNvPr id="0" name=""/>
        <dsp:cNvSpPr/>
      </dsp:nvSpPr>
      <dsp:spPr>
        <a:xfrm>
          <a:off x="8370696" y="2229291"/>
          <a:ext cx="2534863" cy="94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GB" sz="1800" kern="1200"/>
            <a:t>Satellite</a:t>
          </a:r>
        </a:p>
      </dsp:txBody>
      <dsp:txXfrm>
        <a:off x="8370696" y="2229291"/>
        <a:ext cx="2534863" cy="940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2191A-48FF-6E45-8C96-6D0EA0F15EB7}">
      <dsp:nvSpPr>
        <dsp:cNvPr id="0" name=""/>
        <dsp:cNvSpPr/>
      </dsp:nvSpPr>
      <dsp:spPr>
        <a:xfrm>
          <a:off x="0" y="3101836"/>
          <a:ext cx="3274887" cy="1018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a:rPr>
            <a:t>3. Report deployment cost</a:t>
          </a:r>
        </a:p>
      </dsp:txBody>
      <dsp:txXfrm>
        <a:off x="0" y="3101836"/>
        <a:ext cx="3274887" cy="1018092"/>
      </dsp:txXfrm>
    </dsp:sp>
    <dsp:sp modelId="{145244ED-9A52-294D-8B0D-D4452183A959}">
      <dsp:nvSpPr>
        <dsp:cNvPr id="0" name=""/>
        <dsp:cNvSpPr/>
      </dsp:nvSpPr>
      <dsp:spPr>
        <a:xfrm rot="10800000">
          <a:off x="0" y="1551282"/>
          <a:ext cx="3274887" cy="156582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a:rPr>
            <a:t>2. Select the best technology</a:t>
          </a:r>
          <a:endParaRPr lang="en-US" sz="2400" kern="1200"/>
        </a:p>
      </dsp:txBody>
      <dsp:txXfrm rot="10800000">
        <a:off x="0" y="1551282"/>
        <a:ext cx="3274887" cy="1017426"/>
      </dsp:txXfrm>
    </dsp:sp>
    <dsp:sp modelId="{43931724-DECB-2346-9617-DA3C88C3B849}">
      <dsp:nvSpPr>
        <dsp:cNvPr id="0" name=""/>
        <dsp:cNvSpPr/>
      </dsp:nvSpPr>
      <dsp:spPr>
        <a:xfrm rot="10800000">
          <a:off x="0" y="728"/>
          <a:ext cx="3274887" cy="156582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a:rPr>
            <a:t>1. Assess feasibility of technologies</a:t>
          </a:r>
          <a:endParaRPr lang="en-US" sz="2400" kern="1200"/>
        </a:p>
      </dsp:txBody>
      <dsp:txXfrm rot="10800000">
        <a:off x="0" y="728"/>
        <a:ext cx="3274887" cy="1017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E99C-FC1B-5D40-8E53-A9E177AC2A6A}">
      <dsp:nvSpPr>
        <dsp:cNvPr id="0" name=""/>
        <dsp:cNvSpPr/>
      </dsp:nvSpPr>
      <dsp:spPr>
        <a:xfrm>
          <a:off x="18" y="534900"/>
          <a:ext cx="1734421" cy="69376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a:t>Capital Expenditure (CAPEX)</a:t>
          </a:r>
        </a:p>
      </dsp:txBody>
      <dsp:txXfrm>
        <a:off x="18" y="534900"/>
        <a:ext cx="1734421" cy="693768"/>
      </dsp:txXfrm>
    </dsp:sp>
    <dsp:sp modelId="{AEC02485-CE60-B645-BD6A-0B94D05CF304}">
      <dsp:nvSpPr>
        <dsp:cNvPr id="0" name=""/>
        <dsp:cNvSpPr/>
      </dsp:nvSpPr>
      <dsp:spPr>
        <a:xfrm>
          <a:off x="18" y="1228668"/>
          <a:ext cx="1734421" cy="29865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On-premises hardware setup costs (materials, </a:t>
          </a:r>
          <a:r>
            <a:rPr lang="en-GB" sz="1600" kern="1200" err="1"/>
            <a:t>labor</a:t>
          </a:r>
          <a:r>
            <a:rPr lang="en-GB" sz="1600" kern="1200"/>
            <a:t>)</a:t>
          </a:r>
        </a:p>
        <a:p>
          <a:pPr marL="171450" lvl="1" indent="-171450" algn="l" defTabSz="711200">
            <a:lnSpc>
              <a:spcPct val="90000"/>
            </a:lnSpc>
            <a:spcBef>
              <a:spcPct val="0"/>
            </a:spcBef>
            <a:spcAft>
              <a:spcPct val="15000"/>
            </a:spcAft>
            <a:buChar char="•"/>
          </a:pPr>
          <a:r>
            <a:rPr lang="en-GB" sz="1600" kern="1200" err="1"/>
            <a:t>Fiber</a:t>
          </a:r>
          <a:r>
            <a:rPr lang="en-GB" sz="1600" kern="1200"/>
            <a:t> optical cable line</a:t>
          </a:r>
        </a:p>
        <a:p>
          <a:pPr marL="171450" lvl="1" indent="-171450" algn="l" defTabSz="711200">
            <a:lnSpc>
              <a:spcPct val="90000"/>
            </a:lnSpc>
            <a:spcBef>
              <a:spcPct val="0"/>
            </a:spcBef>
            <a:spcAft>
              <a:spcPct val="15000"/>
            </a:spcAft>
            <a:buChar char="•"/>
          </a:pPr>
          <a:r>
            <a:rPr lang="en-GB" sz="1600" kern="1200"/>
            <a:t>Access links, backhaul links and retransmission towers</a:t>
          </a:r>
        </a:p>
      </dsp:txBody>
      <dsp:txXfrm>
        <a:off x="18" y="1228668"/>
        <a:ext cx="1734421" cy="2986560"/>
      </dsp:txXfrm>
    </dsp:sp>
    <dsp:sp modelId="{BA3AE5D9-87F9-FD43-8CA8-DBEA3D8098CB}">
      <dsp:nvSpPr>
        <dsp:cNvPr id="0" name=""/>
        <dsp:cNvSpPr/>
      </dsp:nvSpPr>
      <dsp:spPr>
        <a:xfrm>
          <a:off x="1977258" y="534900"/>
          <a:ext cx="1734421" cy="69376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a:t>Operational Expenditure (OPEX)</a:t>
          </a:r>
        </a:p>
      </dsp:txBody>
      <dsp:txXfrm>
        <a:off x="1977258" y="534900"/>
        <a:ext cx="1734421" cy="693768"/>
      </dsp:txXfrm>
    </dsp:sp>
    <dsp:sp modelId="{3570C7C4-0F80-0241-84E7-DE1BE3553447}">
      <dsp:nvSpPr>
        <dsp:cNvPr id="0" name=""/>
        <dsp:cNvSpPr/>
      </dsp:nvSpPr>
      <dsp:spPr>
        <a:xfrm>
          <a:off x="1977258" y="1228668"/>
          <a:ext cx="1734421" cy="29865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Annual hardware maintenance and replacement costs</a:t>
          </a:r>
        </a:p>
        <a:p>
          <a:pPr marL="171450" lvl="1" indent="-171450" algn="l" defTabSz="711200">
            <a:lnSpc>
              <a:spcPct val="90000"/>
            </a:lnSpc>
            <a:spcBef>
              <a:spcPct val="0"/>
            </a:spcBef>
            <a:spcAft>
              <a:spcPct val="15000"/>
            </a:spcAft>
            <a:buChar char="•"/>
          </a:pPr>
          <a:r>
            <a:rPr lang="en-GB" sz="1600" kern="1200"/>
            <a:t>Annual license costs</a:t>
          </a:r>
        </a:p>
      </dsp:txBody>
      <dsp:txXfrm>
        <a:off x="1977258" y="1228668"/>
        <a:ext cx="1734421" cy="298656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E6DB2-5591-A046-BC82-C2AC848F188E}"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ABD68-D0F2-4048-B20D-4BC7C0DC57E2}" type="slidenum">
              <a:rPr lang="en-US" smtClean="0"/>
              <a:t>‹#›</a:t>
            </a:fld>
            <a:endParaRPr lang="en-US"/>
          </a:p>
        </p:txBody>
      </p:sp>
    </p:spTree>
    <p:extLst>
      <p:ext uri="{BB962C8B-B14F-4D97-AF65-F5344CB8AC3E}">
        <p14:creationId xmlns:p14="http://schemas.microsoft.com/office/powerpoint/2010/main" val="45677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a:t>
            </a:r>
          </a:p>
        </p:txBody>
      </p:sp>
      <p:sp>
        <p:nvSpPr>
          <p:cNvPr id="4" name="Slide Number Placeholder 3"/>
          <p:cNvSpPr>
            <a:spLocks noGrp="1"/>
          </p:cNvSpPr>
          <p:nvPr>
            <p:ph type="sldNum" sz="quarter" idx="5"/>
          </p:nvPr>
        </p:nvSpPr>
        <p:spPr/>
        <p:txBody>
          <a:bodyPr/>
          <a:lstStyle/>
          <a:p>
            <a:fld id="{46A8591F-50F3-4C40-9DA2-D793276CC051}" type="slidenum">
              <a:rPr lang="en-US" smtClean="0"/>
              <a:t>1</a:t>
            </a:fld>
            <a:endParaRPr lang="en-US"/>
          </a:p>
        </p:txBody>
      </p:sp>
    </p:spTree>
    <p:extLst>
      <p:ext uri="{BB962C8B-B14F-4D97-AF65-F5344CB8AC3E}">
        <p14:creationId xmlns:p14="http://schemas.microsoft.com/office/powerpoint/2010/main" val="278263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A8591F-50F3-4C40-9DA2-D793276CC051}" type="slidenum">
              <a:rPr lang="en-US" smtClean="0"/>
              <a:t>4</a:t>
            </a:fld>
            <a:endParaRPr lang="en-US"/>
          </a:p>
        </p:txBody>
      </p:sp>
    </p:spTree>
    <p:extLst>
      <p:ext uri="{BB962C8B-B14F-4D97-AF65-F5344CB8AC3E}">
        <p14:creationId xmlns:p14="http://schemas.microsoft.com/office/powerpoint/2010/main" val="324383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GITHUB</a:t>
            </a:r>
          </a:p>
        </p:txBody>
      </p:sp>
      <p:sp>
        <p:nvSpPr>
          <p:cNvPr id="4" name="Slide Number Placeholder 3"/>
          <p:cNvSpPr>
            <a:spLocks noGrp="1"/>
          </p:cNvSpPr>
          <p:nvPr>
            <p:ph type="sldNum" sz="quarter" idx="5"/>
          </p:nvPr>
        </p:nvSpPr>
        <p:spPr/>
        <p:txBody>
          <a:bodyPr/>
          <a:lstStyle/>
          <a:p>
            <a:fld id="{46A8591F-50F3-4C40-9DA2-D793276CC051}" type="slidenum">
              <a:rPr lang="en-US" smtClean="0"/>
              <a:t>6</a:t>
            </a:fld>
            <a:endParaRPr lang="en-US"/>
          </a:p>
        </p:txBody>
      </p:sp>
    </p:spTree>
    <p:extLst>
      <p:ext uri="{BB962C8B-B14F-4D97-AF65-F5344CB8AC3E}">
        <p14:creationId xmlns:p14="http://schemas.microsoft.com/office/powerpoint/2010/main" val="244702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github.com</a:t>
            </a:r>
            <a:r>
              <a:rPr lang="en-US"/>
              <a:t>/FNS-Division/mobile-network-capacity-checker </a:t>
            </a:r>
          </a:p>
        </p:txBody>
      </p:sp>
      <p:sp>
        <p:nvSpPr>
          <p:cNvPr id="4" name="Slide Number Placeholder 3"/>
          <p:cNvSpPr>
            <a:spLocks noGrp="1"/>
          </p:cNvSpPr>
          <p:nvPr>
            <p:ph type="sldNum" sz="quarter" idx="5"/>
          </p:nvPr>
        </p:nvSpPr>
        <p:spPr/>
        <p:txBody>
          <a:bodyPr/>
          <a:lstStyle/>
          <a:p>
            <a:fld id="{46A8591F-50F3-4C40-9DA2-D793276CC051}" type="slidenum">
              <a:rPr lang="en-US" smtClean="0"/>
              <a:t>7</a:t>
            </a:fld>
            <a:endParaRPr lang="en-US"/>
          </a:p>
        </p:txBody>
      </p:sp>
    </p:spTree>
    <p:extLst>
      <p:ext uri="{BB962C8B-B14F-4D97-AF65-F5344CB8AC3E}">
        <p14:creationId xmlns:p14="http://schemas.microsoft.com/office/powerpoint/2010/main" val="427779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GITHUB</a:t>
            </a:r>
          </a:p>
        </p:txBody>
      </p:sp>
      <p:sp>
        <p:nvSpPr>
          <p:cNvPr id="4" name="Slide Number Placeholder 3"/>
          <p:cNvSpPr>
            <a:spLocks noGrp="1"/>
          </p:cNvSpPr>
          <p:nvPr>
            <p:ph type="sldNum" sz="quarter" idx="5"/>
          </p:nvPr>
        </p:nvSpPr>
        <p:spPr/>
        <p:txBody>
          <a:bodyPr/>
          <a:lstStyle/>
          <a:p>
            <a:fld id="{46A8591F-50F3-4C40-9DA2-D793276CC051}" type="slidenum">
              <a:rPr lang="en-US" smtClean="0"/>
              <a:t>8</a:t>
            </a:fld>
            <a:endParaRPr lang="en-US"/>
          </a:p>
        </p:txBody>
      </p:sp>
    </p:spTree>
    <p:extLst>
      <p:ext uri="{BB962C8B-B14F-4D97-AF65-F5344CB8AC3E}">
        <p14:creationId xmlns:p14="http://schemas.microsoft.com/office/powerpoint/2010/main" val="372126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GITHUB</a:t>
            </a:r>
          </a:p>
        </p:txBody>
      </p:sp>
      <p:sp>
        <p:nvSpPr>
          <p:cNvPr id="4" name="Slide Number Placeholder 3"/>
          <p:cNvSpPr>
            <a:spLocks noGrp="1"/>
          </p:cNvSpPr>
          <p:nvPr>
            <p:ph type="sldNum" sz="quarter" idx="5"/>
          </p:nvPr>
        </p:nvSpPr>
        <p:spPr/>
        <p:txBody>
          <a:bodyPr/>
          <a:lstStyle/>
          <a:p>
            <a:fld id="{46A8591F-50F3-4C40-9DA2-D793276CC051}" type="slidenum">
              <a:rPr lang="en-US" smtClean="0"/>
              <a:t>9</a:t>
            </a:fld>
            <a:endParaRPr lang="en-US"/>
          </a:p>
        </p:txBody>
      </p:sp>
    </p:spTree>
    <p:extLst>
      <p:ext uri="{BB962C8B-B14F-4D97-AF65-F5344CB8AC3E}">
        <p14:creationId xmlns:p14="http://schemas.microsoft.com/office/powerpoint/2010/main" val="112379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4340" indent="-342900">
              <a:buFont typeface="Arial" panose="020B0604020202020204" pitchFamily="34" charset="0"/>
              <a:buChar char="•"/>
            </a:pPr>
            <a:r>
              <a:rPr lang="en-US" sz="1200"/>
              <a:t>Among feasible options, we </a:t>
            </a:r>
            <a:r>
              <a:rPr lang="en-US" sz="1200" b="1"/>
              <a:t>select </a:t>
            </a:r>
            <a:r>
              <a:rPr lang="en-US" sz="1200"/>
              <a:t>a technology based on internal criteria – usually the lowest cost option.</a:t>
            </a:r>
          </a:p>
          <a:p>
            <a:pPr marL="434340" indent="-342900">
              <a:buFont typeface="Arial" panose="020B0604020202020204" pitchFamily="34" charset="0"/>
              <a:buChar char="•"/>
            </a:pPr>
            <a:r>
              <a:rPr lang="en-US" sz="1200"/>
              <a:t>We then report the </a:t>
            </a:r>
            <a:r>
              <a:rPr lang="en-US" sz="1200" b="1"/>
              <a:t>cost </a:t>
            </a:r>
            <a:r>
              <a:rPr lang="en-US" sz="1200"/>
              <a:t>of deploying that technology</a:t>
            </a:r>
          </a:p>
          <a:p>
            <a:endParaRPr lang="en-GB" b="1"/>
          </a:p>
          <a:p>
            <a:r>
              <a:rPr lang="en-GB" b="1"/>
              <a:t>"Our next tool – which we call the cost model - assesses the best connectivity options for each point of interest."</a:t>
            </a:r>
            <a:endParaRPr lang="en-GB"/>
          </a:p>
          <a:p>
            <a:r>
              <a:rPr lang="en-GB" b="1"/>
              <a:t>"How does it work?"</a:t>
            </a:r>
            <a:endParaRPr lang="en-GB"/>
          </a:p>
          <a:p>
            <a:r>
              <a:rPr lang="en-GB"/>
              <a:t>"For every point of interest we want to </a:t>
            </a:r>
            <a:r>
              <a:rPr lang="en-GB" err="1"/>
              <a:t>connecs</a:t>
            </a:r>
            <a:r>
              <a:rPr lang="en-GB"/>
              <a:t>, this tool evaluates the feasibility of various technologies. Let’s go through the options."</a:t>
            </a:r>
            <a:endParaRPr lang="en-GB">
              <a:cs typeface="Calibri"/>
            </a:endParaRPr>
          </a:p>
          <a:p>
            <a:pPr>
              <a:buFont typeface="+mj-lt"/>
              <a:buAutoNum type="arabicPeriod"/>
            </a:pPr>
            <a:r>
              <a:rPr lang="en-GB" b="1" err="1"/>
              <a:t>Fiber</a:t>
            </a:r>
            <a:r>
              <a:rPr lang="en-GB"/>
              <a:t>: "If the location is close enough to an existing </a:t>
            </a:r>
            <a:r>
              <a:rPr lang="en-GB" err="1"/>
              <a:t>fiber</a:t>
            </a:r>
            <a:r>
              <a:rPr lang="en-GB"/>
              <a:t> node, </a:t>
            </a:r>
            <a:r>
              <a:rPr lang="en-GB" err="1"/>
              <a:t>fiber</a:t>
            </a:r>
            <a:r>
              <a:rPr lang="en-GB"/>
              <a:t> becomes a candidate. It typically provides reliable, high-speed connectivity, but only if it's within reach."</a:t>
            </a:r>
            <a:endParaRPr lang="en-GB">
              <a:cs typeface="Calibri"/>
            </a:endParaRPr>
          </a:p>
          <a:p>
            <a:pPr>
              <a:buFont typeface="+mj-lt"/>
              <a:buAutoNum type="arabicPeriod"/>
            </a:pPr>
            <a:r>
              <a:rPr lang="en-GB" b="1"/>
              <a:t>Cellular</a:t>
            </a:r>
            <a:r>
              <a:rPr lang="en-GB"/>
              <a:t>: "We check if there’s 4G or 5G coverage in the area. If so, cellular becomes a feasible option, for places already within range of the mobile network."</a:t>
            </a:r>
            <a:endParaRPr lang="en-GB">
              <a:cs typeface="Calibri"/>
            </a:endParaRPr>
          </a:p>
          <a:p>
            <a:pPr>
              <a:buFont typeface="+mj-lt"/>
              <a:buAutoNum type="arabicPeriod"/>
            </a:pPr>
            <a:r>
              <a:rPr lang="en-GB" b="1"/>
              <a:t>Point-to-Point Microwave</a:t>
            </a:r>
            <a:r>
              <a:rPr lang="en-GB"/>
              <a:t>: "Here, line-of-sight is crucial. We assess whether the location is visible from a cell tower, because microwave links require a clear path to work effectively."</a:t>
            </a:r>
            <a:endParaRPr lang="en-GB">
              <a:cs typeface="Calibri"/>
            </a:endParaRPr>
          </a:p>
          <a:p>
            <a:pPr>
              <a:buFont typeface="+mj-lt"/>
              <a:buAutoNum type="arabicPeriod"/>
            </a:pPr>
            <a:r>
              <a:rPr lang="en-GB" b="1"/>
              <a:t>Satellite</a:t>
            </a:r>
            <a:r>
              <a:rPr lang="en-GB"/>
              <a:t>: "Finally, satellite remains an option – typically, for remote or hard-to-reach areas."</a:t>
            </a:r>
            <a:endParaRPr lang="en-GB">
              <a:cs typeface="Calibri"/>
            </a:endParaRPr>
          </a:p>
          <a:p>
            <a:r>
              <a:rPr lang="en-GB" b="1"/>
              <a:t>"So, how do we choose?"</a:t>
            </a:r>
            <a:endParaRPr lang="en-GB"/>
          </a:p>
          <a:p>
            <a:r>
              <a:rPr lang="en-GB"/>
              <a:t>"Among the feasible options, our tool applies internal criteria to select the most suitable technology—this is typically the </a:t>
            </a:r>
            <a:r>
              <a:rPr lang="en-GB" i="1"/>
              <a:t>lowest-cost option</a:t>
            </a:r>
            <a:r>
              <a:rPr lang="en-GB"/>
              <a:t>. But there might be other criteria apart from cost, related to regulations, and our tool takes this into account. This allows us to deploy connectivity solutions that are both practical and cost-effective."</a:t>
            </a:r>
            <a:endParaRPr lang="en-GB">
              <a:cs typeface="Calibri"/>
            </a:endParaRPr>
          </a:p>
          <a:p>
            <a:r>
              <a:rPr lang="en-GB" b="1"/>
              <a:t>"The final step?"</a:t>
            </a:r>
            <a:endParaRPr lang="en-GB"/>
          </a:p>
          <a:p>
            <a:r>
              <a:rPr lang="en-GB"/>
              <a:t>"We calculate and report the deployment cost for the selected technology, giving a clear picture of how much money would be needed to connect each location."</a:t>
            </a:r>
            <a:endParaRPr lang="en-GB">
              <a:cs typeface="Calibri"/>
            </a:endParaRPr>
          </a:p>
          <a:p>
            <a:r>
              <a:rPr lang="en-GB" b="1"/>
              <a:t>"In short…"</a:t>
            </a:r>
            <a:endParaRPr lang="en-GB"/>
          </a:p>
          <a:p>
            <a:r>
              <a:rPr lang="en-GB"/>
              <a:t>"This tool helps us make data-driven decisions about which technology to deploy for each site."</a:t>
            </a:r>
            <a:endParaRPr lang="en-GB">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6A8591F-50F3-4C40-9DA2-D793276CC051}" type="slidenum">
              <a:rPr lang="en-US" smtClean="0"/>
              <a:t>10</a:t>
            </a:fld>
            <a:endParaRPr lang="en-US"/>
          </a:p>
        </p:txBody>
      </p:sp>
    </p:spTree>
    <p:extLst>
      <p:ext uri="{BB962C8B-B14F-4D97-AF65-F5344CB8AC3E}">
        <p14:creationId xmlns:p14="http://schemas.microsoft.com/office/powerpoint/2010/main" val="98784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 can dive a bit deeper into our cost model."</a:t>
            </a:r>
            <a:endParaRPr lang="en-GB"/>
          </a:p>
          <a:p>
            <a:r>
              <a:rPr lang="en-GB"/>
              <a:t>"The total cost of connecting a location, such as a school, can be broken down into two main categories: </a:t>
            </a:r>
            <a:r>
              <a:rPr lang="en-GB" i="1"/>
              <a:t>Capital Expenditure (CAPEX)</a:t>
            </a:r>
            <a:r>
              <a:rPr lang="en-GB"/>
              <a:t> and </a:t>
            </a:r>
            <a:r>
              <a:rPr lang="en-GB" i="1"/>
              <a:t>Operational Expenditure (OPEX)</a:t>
            </a:r>
            <a:r>
              <a:rPr lang="en-GB"/>
              <a:t>."</a:t>
            </a:r>
          </a:p>
          <a:p>
            <a:r>
              <a:rPr lang="en-GB" b="1"/>
              <a:t>"First, let's talk about CAPEX."</a:t>
            </a:r>
            <a:endParaRPr lang="en-GB"/>
          </a:p>
          <a:p>
            <a:r>
              <a:rPr lang="en-GB"/>
              <a:t>"Capital Expenditure covers all one-time, up-front costs. These are the initial investments we make. For example, it includes the cost of installing a receiver, laying the </a:t>
            </a:r>
            <a:r>
              <a:rPr lang="en-GB" err="1"/>
              <a:t>fiber</a:t>
            </a:r>
            <a:r>
              <a:rPr lang="en-GB"/>
              <a:t> line, or purchasing any specialized equipment. In the case of point-to-point microwave links, we may even need to build retransmission towers to ensure the signal reaches its destination."</a:t>
            </a:r>
            <a:endParaRPr lang="en-GB">
              <a:cs typeface="Calibri"/>
            </a:endParaRPr>
          </a:p>
          <a:p>
            <a:r>
              <a:rPr lang="en-GB"/>
              <a:t>"These CAPEX costs are typically one-off, but we also need to account for potential equipment replacement every few years, for example every 3 to 4 years."</a:t>
            </a:r>
            <a:endParaRPr lang="en-GB">
              <a:cs typeface="Calibri" panose="020F0502020204030204"/>
            </a:endParaRPr>
          </a:p>
          <a:p>
            <a:r>
              <a:rPr lang="en-GB" b="1"/>
              <a:t>"Next, we have OPEX."</a:t>
            </a:r>
            <a:endParaRPr lang="en-GB"/>
          </a:p>
          <a:p>
            <a:r>
              <a:rPr lang="en-GB"/>
              <a:t>"Operational Expenditure includes the ongoing costs to keep the connection running year after year. These costs kick in after the first year and cover things like hardware maintenance, service fees, and even annual licensing fees for bandwidth. The OPEX ensures that the connection remains operational over time."</a:t>
            </a:r>
            <a:endParaRPr lang="en-GB">
              <a:cs typeface="Calibri"/>
            </a:endParaRPr>
          </a:p>
          <a:p>
            <a:r>
              <a:rPr lang="en-GB" b="1"/>
              <a:t>"So, to calculate the total cost for the planning period, we add up both CAPEX and OPEX."</a:t>
            </a:r>
            <a:endParaRPr lang="en-GB"/>
          </a:p>
          <a:p>
            <a:r>
              <a:rPr lang="en-GB"/>
              <a:t>"In the chart to the right, you can see an example of total costs for different technologies over time for a single point of interest. On the Y-axis, we have the total cost in US dollars, and on the X-axis, the planning period in years. You’ll notice that some technologies are cheaper than others in this particular country. Here, for instance, </a:t>
            </a:r>
            <a:r>
              <a:rPr lang="en-GB" err="1"/>
              <a:t>fiber</a:t>
            </a:r>
            <a:r>
              <a:rPr lang="en-GB"/>
              <a:t> is the most expensive option. And you can see that costs accumulate over time, which is especially visible for high OPEX technologies."</a:t>
            </a:r>
            <a:endParaRPr lang="en-GB">
              <a:cs typeface="Calibri"/>
            </a:endParaRPr>
          </a:p>
        </p:txBody>
      </p:sp>
      <p:sp>
        <p:nvSpPr>
          <p:cNvPr id="4" name="Slide Number Placeholder 3"/>
          <p:cNvSpPr>
            <a:spLocks noGrp="1"/>
          </p:cNvSpPr>
          <p:nvPr>
            <p:ph type="sldNum" sz="quarter" idx="5"/>
          </p:nvPr>
        </p:nvSpPr>
        <p:spPr/>
        <p:txBody>
          <a:bodyPr/>
          <a:lstStyle/>
          <a:p>
            <a:fld id="{46A8591F-50F3-4C40-9DA2-D793276CC051}" type="slidenum">
              <a:rPr lang="en-US" smtClean="0"/>
              <a:t>11</a:t>
            </a:fld>
            <a:endParaRPr lang="en-US"/>
          </a:p>
        </p:txBody>
      </p:sp>
    </p:spTree>
    <p:extLst>
      <p:ext uri="{BB962C8B-B14F-4D97-AF65-F5344CB8AC3E}">
        <p14:creationId xmlns:p14="http://schemas.microsoft.com/office/powerpoint/2010/main" val="182578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Finally, all the tools in this toolkit allow us to run various connectivity scenarios.</a:t>
            </a:r>
          </a:p>
          <a:p>
            <a:endParaRPr lang="en-GB"/>
          </a:p>
          <a:p>
            <a:r>
              <a:rPr lang="en-GB"/>
              <a:t>A scenario refers to a specific combination of settings and parameters that we choose across different modules, such as </a:t>
            </a:r>
            <a:r>
              <a:rPr lang="en-GB" err="1"/>
              <a:t>fiber</a:t>
            </a:r>
            <a:r>
              <a:rPr lang="en-GB"/>
              <a:t> path </a:t>
            </a:r>
            <a:r>
              <a:rPr lang="en-GB" err="1"/>
              <a:t>modeling</a:t>
            </a:r>
            <a:r>
              <a:rPr lang="en-GB"/>
              <a:t> and cost analysis.</a:t>
            </a:r>
          </a:p>
          <a:p>
            <a:endParaRPr lang="en-GB"/>
          </a:p>
          <a:p>
            <a:r>
              <a:rPr lang="en-GB"/>
              <a:t>For example, in the case of this country, we were asked to demonstrate how the technology assignment would change when we adjusted the maximum </a:t>
            </a:r>
            <a:r>
              <a:rPr lang="en-GB" err="1"/>
              <a:t>fiber</a:t>
            </a:r>
            <a:r>
              <a:rPr lang="en-GB"/>
              <a:t> length allowed per point of interest.</a:t>
            </a:r>
          </a:p>
          <a:p>
            <a:endParaRPr lang="en-GB"/>
          </a:p>
          <a:p>
            <a:r>
              <a:rPr lang="en-GB"/>
              <a:t>If a </a:t>
            </a:r>
            <a:r>
              <a:rPr lang="en-GB" err="1"/>
              <a:t>fiber</a:t>
            </a:r>
            <a:r>
              <a:rPr lang="en-GB"/>
              <a:t> line can only be 1 km long, then only sites that are very close to a </a:t>
            </a:r>
            <a:r>
              <a:rPr lang="en-GB" err="1"/>
              <a:t>fiber</a:t>
            </a:r>
            <a:r>
              <a:rPr lang="en-GB"/>
              <a:t> node can be connected. However, if we are allowed to extend the </a:t>
            </a:r>
            <a:r>
              <a:rPr lang="en-GB" err="1"/>
              <a:t>fiber</a:t>
            </a:r>
            <a:r>
              <a:rPr lang="en-GB"/>
              <a:t> line to 10 km, we'll see a much larger number of sites connected with </a:t>
            </a:r>
            <a:r>
              <a:rPr lang="en-GB" err="1"/>
              <a:t>fiber</a:t>
            </a:r>
            <a:r>
              <a:rPr lang="en-GB"/>
              <a:t>.</a:t>
            </a:r>
          </a:p>
          <a:p>
            <a:endParaRPr lang="en-GB">
              <a:cs typeface="Calibri"/>
            </a:endParaRPr>
          </a:p>
          <a:p>
            <a:r>
              <a:rPr lang="en-GB"/>
              <a:t>In this particular case, the analysis shows that by allowing longer </a:t>
            </a:r>
            <a:r>
              <a:rPr lang="en-GB" err="1"/>
              <a:t>fiber</a:t>
            </a:r>
            <a:r>
              <a:rPr lang="en-GB"/>
              <a:t> lines, we can connect more points of interest to the network. As you can see, when the maximum distance parameter increases from 3 to 5 to 10 km, the number and proportion of blue dots, representing points of interest connected with </a:t>
            </a:r>
            <a:r>
              <a:rPr lang="en-GB" err="1"/>
              <a:t>fiber</a:t>
            </a:r>
            <a:r>
              <a:rPr lang="en-GB"/>
              <a:t>, increases accordingly.</a:t>
            </a:r>
            <a:endParaRPr lang="en-GB">
              <a:cs typeface="Calibri"/>
            </a:endParaRPr>
          </a:p>
          <a:p>
            <a:endParaRPr lang="en-GB"/>
          </a:p>
          <a:p>
            <a:r>
              <a:rPr lang="en-GB"/>
              <a:t>So, running connectivity scenarios is like doing sensitivity analysis, which is valuable for the end user because it enables them to test assumptions and evaluate the robustness of the results.</a:t>
            </a:r>
            <a:endParaRPr lang="en-GB">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46A8591F-50F3-4C40-9DA2-D793276CC051}" type="slidenum">
              <a:rPr lang="en-US" smtClean="0"/>
              <a:t>12</a:t>
            </a:fld>
            <a:endParaRPr lang="en-US"/>
          </a:p>
        </p:txBody>
      </p:sp>
    </p:spTree>
    <p:extLst>
      <p:ext uri="{BB962C8B-B14F-4D97-AF65-F5344CB8AC3E}">
        <p14:creationId xmlns:p14="http://schemas.microsoft.com/office/powerpoint/2010/main" val="243577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CA24-2A53-5B3F-BE74-4F4D95D3B3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A2CA1-216F-563E-43E1-228947016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2C0D6A-AFCD-864A-7ABB-9E02CF171671}"/>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5" name="Footer Placeholder 4">
            <a:extLst>
              <a:ext uri="{FF2B5EF4-FFF2-40B4-BE49-F238E27FC236}">
                <a16:creationId xmlns:a16="http://schemas.microsoft.com/office/drawing/2014/main" id="{A4B2FE3D-9FB5-2EA5-FD04-70A347356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57A39-D9DF-77B4-8925-10541921C16D}"/>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57491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7599-160C-6429-67B2-FC0FB8AA6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CABFD-87BB-CCCE-6DFF-2B4BDE2B1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D1A33-2829-949E-841A-F5770150892E}"/>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5" name="Footer Placeholder 4">
            <a:extLst>
              <a:ext uri="{FF2B5EF4-FFF2-40B4-BE49-F238E27FC236}">
                <a16:creationId xmlns:a16="http://schemas.microsoft.com/office/drawing/2014/main" id="{ECB0E28E-8D62-1C92-4770-A4633B428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AF868-A6C4-7E0C-BA7D-06484D851637}"/>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236310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DE36C-A640-17A7-D6DA-EDFCB345F7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906FF-E01A-8399-51A6-96CD241A9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2BFE0-0E85-5205-11FC-5E429868CDAD}"/>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5" name="Footer Placeholder 4">
            <a:extLst>
              <a:ext uri="{FF2B5EF4-FFF2-40B4-BE49-F238E27FC236}">
                <a16:creationId xmlns:a16="http://schemas.microsoft.com/office/drawing/2014/main" id="{E18BE60C-D3D9-16C9-C659-7F8FF3235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0AEB4-F8CC-2BED-75D5-99687DD7BE5F}"/>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372022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D2EAAE-CF97-5EA0-05A9-D44216E93D57}"/>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7AF9ADD-9F98-137E-64B5-09586345F75E}"/>
              </a:ext>
            </a:extLst>
          </p:cNvPr>
          <p:cNvSpPr>
            <a:spLocks noGrp="1"/>
          </p:cNvSpPr>
          <p:nvPr>
            <p:ph type="title"/>
          </p:nvPr>
        </p:nvSpPr>
        <p:spPr>
          <a:xfrm>
            <a:off x="634707" y="1267337"/>
            <a:ext cx="9061228" cy="480131"/>
          </a:xfrm>
          <a:prstGeom prst="rect">
            <a:avLst/>
          </a:prstGeom>
        </p:spPr>
        <p:txBody>
          <a:bodyPr wrap="square">
            <a:spAutoFit/>
          </a:bodyPr>
          <a:lstStyle>
            <a:lvl1pPr>
              <a:defRPr sz="2800"/>
            </a:lvl1pPr>
          </a:lstStyle>
          <a:p>
            <a:pPr lvl="0"/>
            <a:r>
              <a:rPr lang="en-GB"/>
              <a:t>Click to edit Master title style</a:t>
            </a:r>
            <a:endParaRPr lang="en-US"/>
          </a:p>
        </p:txBody>
      </p:sp>
      <p:sp>
        <p:nvSpPr>
          <p:cNvPr id="4" name="Content Placeholder 3">
            <a:extLst>
              <a:ext uri="{FF2B5EF4-FFF2-40B4-BE49-F238E27FC236}">
                <a16:creationId xmlns:a16="http://schemas.microsoft.com/office/drawing/2014/main" id="{BB80112A-836A-BE46-6382-D6377642309E}"/>
              </a:ext>
            </a:extLst>
          </p:cNvPr>
          <p:cNvSpPr>
            <a:spLocks noGrp="1"/>
          </p:cNvSpPr>
          <p:nvPr>
            <p:ph sz="quarter" idx="11"/>
          </p:nvPr>
        </p:nvSpPr>
        <p:spPr>
          <a:xfrm>
            <a:off x="633255" y="1995553"/>
            <a:ext cx="9082087" cy="3779838"/>
          </a:xfrm>
          <a:prstGeom prst="rect">
            <a:avLst/>
          </a:prstGeom>
        </p:spPr>
        <p:txBody>
          <a:bodyPr/>
          <a:lstStyle>
            <a:lvl1pPr marL="91440" indent="0">
              <a:buNone/>
              <a:defRPr/>
            </a:lvl1pPr>
            <a:lvl2pPr marL="834390" indent="-285750">
              <a:buFont typeface="Arial" panose="020B0604020202020204" pitchFamily="34" charset="0"/>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150"/>
          </a:p>
        </p:txBody>
      </p:sp>
      <p:sp>
        <p:nvSpPr>
          <p:cNvPr id="11" name="Text Placeholder 3">
            <a:extLst>
              <a:ext uri="{FF2B5EF4-FFF2-40B4-BE49-F238E27FC236}">
                <a16:creationId xmlns:a16="http://schemas.microsoft.com/office/drawing/2014/main" id="{8CE8F8FE-3F2D-EBCD-705D-FB7B2262403C}"/>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2940999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8919-EAE5-E618-DB09-E778FA6A9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37FEE-A3B7-F94C-EAF3-D01D2F8BAB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58705-E59D-C08A-6F06-7003FDB25BA8}"/>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5" name="Footer Placeholder 4">
            <a:extLst>
              <a:ext uri="{FF2B5EF4-FFF2-40B4-BE49-F238E27FC236}">
                <a16:creationId xmlns:a16="http://schemas.microsoft.com/office/drawing/2014/main" id="{666E1BE2-6CD9-1C29-A3F5-798204753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A976A-80D2-B229-2C67-9E5916F982C4}"/>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137220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1488-308B-DBD8-61BB-13EB208E8F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52177-4B58-1758-4150-303D6E9CF8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F44042-337D-0263-4010-E72985BCF5D7}"/>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5" name="Footer Placeholder 4">
            <a:extLst>
              <a:ext uri="{FF2B5EF4-FFF2-40B4-BE49-F238E27FC236}">
                <a16:creationId xmlns:a16="http://schemas.microsoft.com/office/drawing/2014/main" id="{40A27C31-03E5-9B85-5212-CF5D2613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E090E-8EEB-CD77-ED9C-621E57509A0A}"/>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190013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2028-64E8-A9C6-3249-8F7BA758F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D28C0-2910-09CA-20FE-39887D91C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4FF2E5-CC7F-0F73-BC2F-33F8EFD0A9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F3ECB4-8909-62DF-0A11-6297C10E5401}"/>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6" name="Footer Placeholder 5">
            <a:extLst>
              <a:ext uri="{FF2B5EF4-FFF2-40B4-BE49-F238E27FC236}">
                <a16:creationId xmlns:a16="http://schemas.microsoft.com/office/drawing/2014/main" id="{5FDC098A-E360-22B7-C37A-DBB3234D7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2156E-6724-C568-28D3-FEE57759A761}"/>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39720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5176-9511-4A93-C42E-465501C9A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D81113-986B-8E3B-354F-6A6F75C88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D5167A-777A-12D5-0E41-D999D8365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F7994-9AA6-62AF-35A4-114BFE563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D2AD9-583A-ED31-9C7A-0B8B7ED8A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3A7D5E-8157-4F71-731F-18C7ACB994FC}"/>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8" name="Footer Placeholder 7">
            <a:extLst>
              <a:ext uri="{FF2B5EF4-FFF2-40B4-BE49-F238E27FC236}">
                <a16:creationId xmlns:a16="http://schemas.microsoft.com/office/drawing/2014/main" id="{8A72CC6F-3BC0-394E-B469-448BBC4568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ACDCD7-490F-08A5-9AB3-9D4FDA06A1FF}"/>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282689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4543-51CF-6DEA-B6A2-7AAB6AE3C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2C055-E553-69F7-F6D1-F86A6CB37B68}"/>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4" name="Footer Placeholder 3">
            <a:extLst>
              <a:ext uri="{FF2B5EF4-FFF2-40B4-BE49-F238E27FC236}">
                <a16:creationId xmlns:a16="http://schemas.microsoft.com/office/drawing/2014/main" id="{0B19EC5C-C7B7-A2D7-C5A7-5FF2D4D5C8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22DBCF-60D9-1FBB-E87F-2B8C336C1CA6}"/>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262111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58090-8623-8E6D-CDE6-E940A9B12896}"/>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3" name="Footer Placeholder 2">
            <a:extLst>
              <a:ext uri="{FF2B5EF4-FFF2-40B4-BE49-F238E27FC236}">
                <a16:creationId xmlns:a16="http://schemas.microsoft.com/office/drawing/2014/main" id="{58FC9338-E12E-200B-518C-7A8822145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B269A4-E5C8-4F6C-D243-66DF38D1B860}"/>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394002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2CA3-302D-01DD-E72B-2B80BC41A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A366F-14F3-CA42-6F19-BF69EC106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CF88-9117-6114-5A4D-F5A167AE7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11482-48BE-471D-9DE3-E2480D606EB1}"/>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6" name="Footer Placeholder 5">
            <a:extLst>
              <a:ext uri="{FF2B5EF4-FFF2-40B4-BE49-F238E27FC236}">
                <a16:creationId xmlns:a16="http://schemas.microsoft.com/office/drawing/2014/main" id="{CADB5F91-AD3E-EAD8-4617-4F958F6AD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6F98E-696E-CF02-B370-AAE30D11CA1B}"/>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423770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89E7-C882-120D-363E-E9C540A34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B3EA6-2AE6-FF4C-8140-7C74E802F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69D76D-B690-E4A9-3163-37396AE4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B121E-D76D-490C-E743-7C135EEDDB06}"/>
              </a:ext>
            </a:extLst>
          </p:cNvPr>
          <p:cNvSpPr>
            <a:spLocks noGrp="1"/>
          </p:cNvSpPr>
          <p:nvPr>
            <p:ph type="dt" sz="half" idx="10"/>
          </p:nvPr>
        </p:nvSpPr>
        <p:spPr/>
        <p:txBody>
          <a:bodyPr/>
          <a:lstStyle/>
          <a:p>
            <a:fld id="{E7A8CCBB-9A96-CD4E-9F7F-73B7D99F2E6E}" type="datetimeFigureOut">
              <a:rPr lang="en-US" smtClean="0"/>
              <a:t>3/26/2025</a:t>
            </a:fld>
            <a:endParaRPr lang="en-US"/>
          </a:p>
        </p:txBody>
      </p:sp>
      <p:sp>
        <p:nvSpPr>
          <p:cNvPr id="6" name="Footer Placeholder 5">
            <a:extLst>
              <a:ext uri="{FF2B5EF4-FFF2-40B4-BE49-F238E27FC236}">
                <a16:creationId xmlns:a16="http://schemas.microsoft.com/office/drawing/2014/main" id="{CEB45117-5908-E856-AFD6-928AD383E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66F6A-F0AD-4B7D-4CCE-3C8B4B11972C}"/>
              </a:ext>
            </a:extLst>
          </p:cNvPr>
          <p:cNvSpPr>
            <a:spLocks noGrp="1"/>
          </p:cNvSpPr>
          <p:nvPr>
            <p:ph type="sldNum" sz="quarter" idx="12"/>
          </p:nvPr>
        </p:nvSpPr>
        <p:spPr/>
        <p:txBody>
          <a:bodyPr/>
          <a:lstStyle/>
          <a:p>
            <a:fld id="{4E5E284D-0667-B84C-8B91-0BE5ABA9ED3F}" type="slidenum">
              <a:rPr lang="en-US" smtClean="0"/>
              <a:t>‹#›</a:t>
            </a:fld>
            <a:endParaRPr lang="en-US"/>
          </a:p>
        </p:txBody>
      </p:sp>
    </p:spTree>
    <p:extLst>
      <p:ext uri="{BB962C8B-B14F-4D97-AF65-F5344CB8AC3E}">
        <p14:creationId xmlns:p14="http://schemas.microsoft.com/office/powerpoint/2010/main" val="125789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027C4-5845-7BCC-3FA9-69FBB2C8B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C0664-0542-C254-BDC4-CAAB60D374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E574F-C9EA-88A1-4DBE-CFD851E55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A8CCBB-9A96-CD4E-9F7F-73B7D99F2E6E}" type="datetimeFigureOut">
              <a:rPr lang="en-US" smtClean="0"/>
              <a:t>3/26/2025</a:t>
            </a:fld>
            <a:endParaRPr lang="en-US"/>
          </a:p>
        </p:txBody>
      </p:sp>
      <p:sp>
        <p:nvSpPr>
          <p:cNvPr id="5" name="Footer Placeholder 4">
            <a:extLst>
              <a:ext uri="{FF2B5EF4-FFF2-40B4-BE49-F238E27FC236}">
                <a16:creationId xmlns:a16="http://schemas.microsoft.com/office/drawing/2014/main" id="{55246AB9-889C-C845-3109-FE3D4CD5E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6CA57B-FA59-9077-EEDD-3DD869F2A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5E284D-0667-B84C-8B91-0BE5ABA9ED3F}" type="slidenum">
              <a:rPr lang="en-US" smtClean="0"/>
              <a:t>‹#›</a:t>
            </a:fld>
            <a:endParaRPr lang="en-US"/>
          </a:p>
        </p:txBody>
      </p:sp>
    </p:spTree>
    <p:extLst>
      <p:ext uri="{BB962C8B-B14F-4D97-AF65-F5344CB8AC3E}">
        <p14:creationId xmlns:p14="http://schemas.microsoft.com/office/powerpoint/2010/main" val="228007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chart" Target="../charts/chart3.xml"/><Relationship Id="rId4" Type="http://schemas.openxmlformats.org/officeDocument/2006/relationships/chart" Target="../charts/chart1.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bmaps.itu.int/bbmaps/"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worldpop.org/methods/population-estimation-for-sustainable-development/"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725F88-2E88-0305-F8ED-DF6F6B5DE8E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4801" t="425" r="24909" b="425"/>
          <a:stretch/>
        </p:blipFill>
        <p:spPr>
          <a:xfrm>
            <a:off x="-26126" y="1"/>
            <a:ext cx="12218126" cy="6858000"/>
          </a:xfrm>
          <a:prstGeom prst="rect">
            <a:avLst/>
          </a:prstGeom>
        </p:spPr>
      </p:pic>
      <p:sp>
        <p:nvSpPr>
          <p:cNvPr id="6" name="Rectangle 5">
            <a:extLst>
              <a:ext uri="{FF2B5EF4-FFF2-40B4-BE49-F238E27FC236}">
                <a16:creationId xmlns:a16="http://schemas.microsoft.com/office/drawing/2014/main" id="{6FA154E6-52A8-A0DD-539A-40715AD00E65}"/>
              </a:ext>
            </a:extLst>
          </p:cNvPr>
          <p:cNvSpPr/>
          <p:nvPr/>
        </p:nvSpPr>
        <p:spPr>
          <a:xfrm>
            <a:off x="-26126" y="0"/>
            <a:ext cx="8338276" cy="6858000"/>
          </a:xfrm>
          <a:prstGeom prst="rect">
            <a:avLst/>
          </a:prstGeom>
          <a:solidFill>
            <a:schemeClr val="tx2">
              <a:lumMod val="10000"/>
              <a:lumOff val="9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cxnSp>
        <p:nvCxnSpPr>
          <p:cNvPr id="11" name="Straight Connector 10">
            <a:extLst>
              <a:ext uri="{FF2B5EF4-FFF2-40B4-BE49-F238E27FC236}">
                <a16:creationId xmlns:a16="http://schemas.microsoft.com/office/drawing/2014/main" id="{7C207F98-EB20-35DC-8D50-EABA2DE60502}"/>
              </a:ext>
            </a:extLst>
          </p:cNvPr>
          <p:cNvCxnSpPr>
            <a:cxnSpLocks/>
          </p:cNvCxnSpPr>
          <p:nvPr/>
        </p:nvCxnSpPr>
        <p:spPr>
          <a:xfrm>
            <a:off x="937797" y="4572001"/>
            <a:ext cx="602012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1BA93771-12AC-5DC4-9CBA-DC5449F0100B}"/>
              </a:ext>
            </a:extLst>
          </p:cNvPr>
          <p:cNvSpPr txBox="1">
            <a:spLocks/>
          </p:cNvSpPr>
          <p:nvPr/>
        </p:nvSpPr>
        <p:spPr>
          <a:xfrm>
            <a:off x="802510" y="3141234"/>
            <a:ext cx="6924472" cy="1218817"/>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GB" sz="3600" b="1" dirty="0">
                <a:solidFill>
                  <a:schemeClr val="tx1"/>
                </a:solidFill>
              </a:rPr>
              <a:t>Future Networks and Spectrum Management</a:t>
            </a:r>
          </a:p>
          <a:p>
            <a:endParaRPr lang="en-GB" sz="3600" b="1" dirty="0">
              <a:solidFill>
                <a:schemeClr val="tx1"/>
              </a:solidFill>
            </a:endParaRPr>
          </a:p>
          <a:p>
            <a:r>
              <a:rPr lang="en-GB" sz="2400" dirty="0">
                <a:solidFill>
                  <a:schemeClr val="tx1"/>
                </a:solidFill>
              </a:rPr>
              <a:t>Sebastien </a:t>
            </a:r>
            <a:r>
              <a:rPr lang="en-GB" sz="2400" dirty="0" err="1">
                <a:solidFill>
                  <a:schemeClr val="tx1"/>
                </a:solidFill>
              </a:rPr>
              <a:t>Peytrignet</a:t>
            </a:r>
            <a:r>
              <a:rPr lang="en-GB" sz="2400" dirty="0">
                <a:solidFill>
                  <a:schemeClr val="tx1"/>
                </a:solidFill>
              </a:rPr>
              <a:t>, Project Officer</a:t>
            </a:r>
          </a:p>
        </p:txBody>
      </p:sp>
    </p:spTree>
    <p:extLst>
      <p:ext uri="{BB962C8B-B14F-4D97-AF65-F5344CB8AC3E}">
        <p14:creationId xmlns:p14="http://schemas.microsoft.com/office/powerpoint/2010/main" val="302788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b="1"/>
              <a:t>Cost calculations</a:t>
            </a:r>
            <a:endParaRPr lang="en-US"/>
          </a:p>
        </p:txBody>
      </p:sp>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Financial Planning</a:t>
            </a:r>
          </a:p>
        </p:txBody>
      </p:sp>
      <p:graphicFrame>
        <p:nvGraphicFramePr>
          <p:cNvPr id="9" name="Diagram 8">
            <a:extLst>
              <a:ext uri="{FF2B5EF4-FFF2-40B4-BE49-F238E27FC236}">
                <a16:creationId xmlns:a16="http://schemas.microsoft.com/office/drawing/2014/main" id="{4040B139-E930-5D60-2AE3-A592C6B88937}"/>
              </a:ext>
            </a:extLst>
          </p:cNvPr>
          <p:cNvGraphicFramePr/>
          <p:nvPr/>
        </p:nvGraphicFramePr>
        <p:xfrm>
          <a:off x="4458556" y="1774348"/>
          <a:ext cx="3274888" cy="4120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FE04AE4-3D9D-DAEC-4F3A-521E33023E7E}"/>
              </a:ext>
            </a:extLst>
          </p:cNvPr>
          <p:cNvSpPr txBox="1"/>
          <p:nvPr/>
        </p:nvSpPr>
        <p:spPr>
          <a:xfrm>
            <a:off x="7864074" y="3096012"/>
            <a:ext cx="173793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Based on costs or other criteria related to quality or regulations</a:t>
            </a:r>
          </a:p>
        </p:txBody>
      </p:sp>
      <p:sp>
        <p:nvSpPr>
          <p:cNvPr id="11" name="TextBox 10">
            <a:extLst>
              <a:ext uri="{FF2B5EF4-FFF2-40B4-BE49-F238E27FC236}">
                <a16:creationId xmlns:a16="http://schemas.microsoft.com/office/drawing/2014/main" id="{53E81610-7A2D-C811-5BED-BE8E190825E4}"/>
              </a:ext>
            </a:extLst>
          </p:cNvPr>
          <p:cNvSpPr txBox="1"/>
          <p:nvPr/>
        </p:nvSpPr>
        <p:spPr>
          <a:xfrm>
            <a:off x="4458556" y="1378136"/>
            <a:ext cx="3274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rgbClr val="2879FF"/>
                </a:solidFill>
              </a:rPr>
              <a:t>For each school</a:t>
            </a:r>
          </a:p>
        </p:txBody>
      </p:sp>
    </p:spTree>
    <p:extLst>
      <p:ext uri="{BB962C8B-B14F-4D97-AF65-F5344CB8AC3E}">
        <p14:creationId xmlns:p14="http://schemas.microsoft.com/office/powerpoint/2010/main" val="166836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b="1"/>
              <a:t>Cost calculations</a:t>
            </a:r>
            <a:endParaRPr lang="en-US"/>
          </a:p>
        </p:txBody>
      </p:sp>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Financial Planning</a:t>
            </a:r>
          </a:p>
        </p:txBody>
      </p:sp>
      <p:graphicFrame>
        <p:nvGraphicFramePr>
          <p:cNvPr id="3" name="Diagram 2">
            <a:extLst>
              <a:ext uri="{FF2B5EF4-FFF2-40B4-BE49-F238E27FC236}">
                <a16:creationId xmlns:a16="http://schemas.microsoft.com/office/drawing/2014/main" id="{59175E80-4ECF-8E26-F603-A2301B058D88}"/>
              </a:ext>
            </a:extLst>
          </p:cNvPr>
          <p:cNvGraphicFramePr/>
          <p:nvPr/>
        </p:nvGraphicFramePr>
        <p:xfrm>
          <a:off x="283356" y="1567543"/>
          <a:ext cx="3711698" cy="475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D93EEA0-BFD6-0028-B799-3423708171EF}"/>
              </a:ext>
            </a:extLst>
          </p:cNvPr>
          <p:cNvPicPr>
            <a:picLocks noChangeAspect="1"/>
          </p:cNvPicPr>
          <p:nvPr/>
        </p:nvPicPr>
        <p:blipFill>
          <a:blip r:embed="rId8"/>
          <a:stretch>
            <a:fillRect/>
          </a:stretch>
        </p:blipFill>
        <p:spPr>
          <a:xfrm>
            <a:off x="4310748" y="1567543"/>
            <a:ext cx="7772400" cy="4307046"/>
          </a:xfrm>
          <a:prstGeom prst="rect">
            <a:avLst/>
          </a:prstGeom>
        </p:spPr>
      </p:pic>
    </p:spTree>
    <p:extLst>
      <p:ext uri="{BB962C8B-B14F-4D97-AF65-F5344CB8AC3E}">
        <p14:creationId xmlns:p14="http://schemas.microsoft.com/office/powerpoint/2010/main" val="203865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b="1"/>
              <a:t>Connectivity scenarios</a:t>
            </a:r>
            <a:endParaRPr lang="en-US"/>
          </a:p>
        </p:txBody>
      </p:sp>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Financial Planning</a:t>
            </a:r>
          </a:p>
        </p:txBody>
      </p:sp>
      <p:pic>
        <p:nvPicPr>
          <p:cNvPr id="6" name="Picture 5">
            <a:extLst>
              <a:ext uri="{FF2B5EF4-FFF2-40B4-BE49-F238E27FC236}">
                <a16:creationId xmlns:a16="http://schemas.microsoft.com/office/drawing/2014/main" id="{686C5B3F-1769-1DE8-095E-E8857BE17DF1}"/>
              </a:ext>
            </a:extLst>
          </p:cNvPr>
          <p:cNvPicPr>
            <a:picLocks noChangeAspect="1"/>
          </p:cNvPicPr>
          <p:nvPr/>
        </p:nvPicPr>
        <p:blipFill>
          <a:blip r:embed="rId3"/>
          <a:srcRect l="928" r="928"/>
          <a:stretch/>
        </p:blipFill>
        <p:spPr>
          <a:xfrm>
            <a:off x="101600" y="2570417"/>
            <a:ext cx="2849638" cy="3555305"/>
          </a:xfrm>
          <a:prstGeom prst="rect">
            <a:avLst/>
          </a:prstGeom>
        </p:spPr>
      </p:pic>
      <p:graphicFrame>
        <p:nvGraphicFramePr>
          <p:cNvPr id="7" name="Chart 6">
            <a:extLst>
              <a:ext uri="{FF2B5EF4-FFF2-40B4-BE49-F238E27FC236}">
                <a16:creationId xmlns:a16="http://schemas.microsoft.com/office/drawing/2014/main" id="{621E2D82-EC78-6D7B-B19B-BF23A6A0F02E}"/>
              </a:ext>
            </a:extLst>
          </p:cNvPr>
          <p:cNvGraphicFramePr/>
          <p:nvPr/>
        </p:nvGraphicFramePr>
        <p:xfrm>
          <a:off x="2501245" y="2560428"/>
          <a:ext cx="1672490" cy="1439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A1D8C818-E553-6C15-3F8E-EA86A0523FAF}"/>
              </a:ext>
            </a:extLst>
          </p:cNvPr>
          <p:cNvPicPr>
            <a:picLocks noChangeAspect="1"/>
          </p:cNvPicPr>
          <p:nvPr/>
        </p:nvPicPr>
        <p:blipFill>
          <a:blip r:embed="rId5"/>
          <a:srcRect t="6563" b="6563"/>
          <a:stretch/>
        </p:blipFill>
        <p:spPr>
          <a:xfrm>
            <a:off x="2433663" y="4444211"/>
            <a:ext cx="1492292" cy="1729582"/>
          </a:xfrm>
          <a:prstGeom prst="rect">
            <a:avLst/>
          </a:prstGeom>
          <a:ln>
            <a:solidFill>
              <a:schemeClr val="accent2"/>
            </a:solidFill>
            <a:prstDash val="lgDash"/>
            <a:extLst>
              <a:ext uri="{C807C97D-BFC1-408E-A445-0C87EB9F89A2}">
                <ask:lineSketchStyleProps xmlns:ask="http://schemas.microsoft.com/office/drawing/2018/sketchyshapes" sd="1219033472">
                  <a:custGeom>
                    <a:avLst/>
                    <a:gdLst>
                      <a:gd name="connsiteX0" fmla="*/ 0 w 2418460"/>
                      <a:gd name="connsiteY0" fmla="*/ 0 h 2803021"/>
                      <a:gd name="connsiteX1" fmla="*/ 2418460 w 2418460"/>
                      <a:gd name="connsiteY1" fmla="*/ 0 h 2803021"/>
                      <a:gd name="connsiteX2" fmla="*/ 2418460 w 2418460"/>
                      <a:gd name="connsiteY2" fmla="*/ 2803021 h 2803021"/>
                      <a:gd name="connsiteX3" fmla="*/ 0 w 2418460"/>
                      <a:gd name="connsiteY3" fmla="*/ 2803021 h 2803021"/>
                      <a:gd name="connsiteX4" fmla="*/ 0 w 2418460"/>
                      <a:gd name="connsiteY4" fmla="*/ 0 h 280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460" h="2803021" fill="none" extrusionOk="0">
                        <a:moveTo>
                          <a:pt x="0" y="0"/>
                        </a:moveTo>
                        <a:cubicBezTo>
                          <a:pt x="791324" y="-49533"/>
                          <a:pt x="1657848" y="-14809"/>
                          <a:pt x="2418460" y="0"/>
                        </a:cubicBezTo>
                        <a:cubicBezTo>
                          <a:pt x="2506099" y="1080663"/>
                          <a:pt x="2345781" y="2442374"/>
                          <a:pt x="2418460" y="2803021"/>
                        </a:cubicBezTo>
                        <a:cubicBezTo>
                          <a:pt x="1271710" y="2754790"/>
                          <a:pt x="695060" y="2887476"/>
                          <a:pt x="0" y="2803021"/>
                        </a:cubicBezTo>
                        <a:cubicBezTo>
                          <a:pt x="-38581" y="2172205"/>
                          <a:pt x="63341" y="636219"/>
                          <a:pt x="0" y="0"/>
                        </a:cubicBezTo>
                        <a:close/>
                      </a:path>
                      <a:path w="2418460" h="2803021" stroke="0" extrusionOk="0">
                        <a:moveTo>
                          <a:pt x="0" y="0"/>
                        </a:moveTo>
                        <a:cubicBezTo>
                          <a:pt x="296489" y="118645"/>
                          <a:pt x="1914137" y="116012"/>
                          <a:pt x="2418460" y="0"/>
                        </a:cubicBezTo>
                        <a:cubicBezTo>
                          <a:pt x="2285578" y="917856"/>
                          <a:pt x="2503411" y="2333426"/>
                          <a:pt x="2418460" y="2803021"/>
                        </a:cubicBezTo>
                        <a:cubicBezTo>
                          <a:pt x="1214860" y="2937621"/>
                          <a:pt x="802774" y="2645825"/>
                          <a:pt x="0" y="2803021"/>
                        </a:cubicBezTo>
                        <a:cubicBezTo>
                          <a:pt x="-20187" y="1987750"/>
                          <a:pt x="-152480" y="545371"/>
                          <a:pt x="0" y="0"/>
                        </a:cubicBezTo>
                        <a:close/>
                      </a:path>
                    </a:pathLst>
                  </a:custGeom>
                  <ask:type>
                    <ask:lineSketchNone/>
                  </ask:type>
                </ask:lineSketchStyleProps>
              </a:ext>
            </a:extLst>
          </a:ln>
        </p:spPr>
      </p:pic>
      <p:sp>
        <p:nvSpPr>
          <p:cNvPr id="9" name="TextBox 8">
            <a:extLst>
              <a:ext uri="{FF2B5EF4-FFF2-40B4-BE49-F238E27FC236}">
                <a16:creationId xmlns:a16="http://schemas.microsoft.com/office/drawing/2014/main" id="{C59F56E4-BFB4-FD20-2BEA-9F06C4CAF80F}"/>
              </a:ext>
            </a:extLst>
          </p:cNvPr>
          <p:cNvSpPr txBox="1"/>
          <p:nvPr/>
        </p:nvSpPr>
        <p:spPr>
          <a:xfrm>
            <a:off x="250113" y="2587138"/>
            <a:ext cx="738123" cy="369332"/>
          </a:xfrm>
          <a:prstGeom prst="rect">
            <a:avLst/>
          </a:prstGeom>
          <a:noFill/>
        </p:spPr>
        <p:txBody>
          <a:bodyPr wrap="square">
            <a:spAutoFit/>
          </a:bodyPr>
          <a:lstStyle/>
          <a:p>
            <a:r>
              <a:rPr lang="en-GB" sz="1800" b="1">
                <a:solidFill>
                  <a:srgbClr val="2879FF"/>
                </a:solidFill>
                <a:latin typeface="Open Sans" panose="020B0606030504020204" pitchFamily="34" charset="0"/>
                <a:ea typeface="Open Sans" panose="020B0606030504020204" pitchFamily="34" charset="0"/>
                <a:cs typeface="Open Sans" panose="020B0606030504020204" pitchFamily="34" charset="0"/>
              </a:rPr>
              <a:t>3</a:t>
            </a:r>
            <a:r>
              <a:rPr lang="en-GB" sz="1800" b="1">
                <a:solidFill>
                  <a:srgbClr val="2879FF"/>
                </a:solidFill>
                <a:effectLst/>
                <a:latin typeface="Open Sans" panose="020B0606030504020204" pitchFamily="34" charset="0"/>
                <a:ea typeface="Open Sans" panose="020B0606030504020204" pitchFamily="34" charset="0"/>
                <a:cs typeface="Open Sans" panose="020B0606030504020204" pitchFamily="34" charset="0"/>
              </a:rPr>
              <a:t> km</a:t>
            </a:r>
            <a:endParaRPr lang="en-GB" sz="1800" b="1">
              <a:solidFill>
                <a:srgbClr val="2879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21DCC2F0-FA6C-5EE8-ABD1-E548FD1C0E52}"/>
              </a:ext>
            </a:extLst>
          </p:cNvPr>
          <p:cNvPicPr>
            <a:picLocks noChangeAspect="1"/>
          </p:cNvPicPr>
          <p:nvPr/>
        </p:nvPicPr>
        <p:blipFill>
          <a:blip r:embed="rId6"/>
          <a:srcRect t="560" b="560"/>
          <a:stretch/>
        </p:blipFill>
        <p:spPr>
          <a:xfrm>
            <a:off x="4048397" y="2570417"/>
            <a:ext cx="2849638" cy="3555305"/>
          </a:xfrm>
          <a:prstGeom prst="rect">
            <a:avLst/>
          </a:prstGeom>
        </p:spPr>
      </p:pic>
      <p:graphicFrame>
        <p:nvGraphicFramePr>
          <p:cNvPr id="11" name="Chart 10">
            <a:extLst>
              <a:ext uri="{FF2B5EF4-FFF2-40B4-BE49-F238E27FC236}">
                <a16:creationId xmlns:a16="http://schemas.microsoft.com/office/drawing/2014/main" id="{F15D5B62-A338-57AD-5357-20D59EA94AA1}"/>
              </a:ext>
            </a:extLst>
          </p:cNvPr>
          <p:cNvGraphicFramePr/>
          <p:nvPr/>
        </p:nvGraphicFramePr>
        <p:xfrm>
          <a:off x="6290361" y="2728556"/>
          <a:ext cx="1672490" cy="1439200"/>
        </p:xfrm>
        <a:graphic>
          <a:graphicData uri="http://schemas.openxmlformats.org/drawingml/2006/chart">
            <c:chart xmlns:c="http://schemas.openxmlformats.org/drawingml/2006/chart" xmlns:r="http://schemas.openxmlformats.org/officeDocument/2006/relationships" r:id="rId7"/>
          </a:graphicData>
        </a:graphic>
      </p:graphicFrame>
      <p:pic>
        <p:nvPicPr>
          <p:cNvPr id="12" name="Picture 11">
            <a:extLst>
              <a:ext uri="{FF2B5EF4-FFF2-40B4-BE49-F238E27FC236}">
                <a16:creationId xmlns:a16="http://schemas.microsoft.com/office/drawing/2014/main" id="{149A3B11-A9D6-B3F7-43DB-58FFA8946A5A}"/>
              </a:ext>
            </a:extLst>
          </p:cNvPr>
          <p:cNvPicPr>
            <a:picLocks noChangeAspect="1"/>
          </p:cNvPicPr>
          <p:nvPr/>
        </p:nvPicPr>
        <p:blipFill>
          <a:blip r:embed="rId8"/>
          <a:srcRect l="2699" r="2699"/>
          <a:stretch/>
        </p:blipFill>
        <p:spPr>
          <a:xfrm>
            <a:off x="6380460" y="4444211"/>
            <a:ext cx="1492292" cy="1729582"/>
          </a:xfrm>
          <a:prstGeom prst="rect">
            <a:avLst/>
          </a:prstGeom>
          <a:ln>
            <a:solidFill>
              <a:schemeClr val="accent2"/>
            </a:solidFill>
            <a:prstDash val="lgDash"/>
            <a:extLst>
              <a:ext uri="{C807C97D-BFC1-408E-A445-0C87EB9F89A2}">
                <ask:lineSketchStyleProps xmlns:ask="http://schemas.microsoft.com/office/drawing/2018/sketchyshapes" sd="1219033472">
                  <a:custGeom>
                    <a:avLst/>
                    <a:gdLst>
                      <a:gd name="connsiteX0" fmla="*/ 0 w 2418460"/>
                      <a:gd name="connsiteY0" fmla="*/ 0 h 2803021"/>
                      <a:gd name="connsiteX1" fmla="*/ 2418460 w 2418460"/>
                      <a:gd name="connsiteY1" fmla="*/ 0 h 2803021"/>
                      <a:gd name="connsiteX2" fmla="*/ 2418460 w 2418460"/>
                      <a:gd name="connsiteY2" fmla="*/ 2803021 h 2803021"/>
                      <a:gd name="connsiteX3" fmla="*/ 0 w 2418460"/>
                      <a:gd name="connsiteY3" fmla="*/ 2803021 h 2803021"/>
                      <a:gd name="connsiteX4" fmla="*/ 0 w 2418460"/>
                      <a:gd name="connsiteY4" fmla="*/ 0 h 280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460" h="2803021" fill="none" extrusionOk="0">
                        <a:moveTo>
                          <a:pt x="0" y="0"/>
                        </a:moveTo>
                        <a:cubicBezTo>
                          <a:pt x="791324" y="-49533"/>
                          <a:pt x="1657848" y="-14809"/>
                          <a:pt x="2418460" y="0"/>
                        </a:cubicBezTo>
                        <a:cubicBezTo>
                          <a:pt x="2506099" y="1080663"/>
                          <a:pt x="2345781" y="2442374"/>
                          <a:pt x="2418460" y="2803021"/>
                        </a:cubicBezTo>
                        <a:cubicBezTo>
                          <a:pt x="1271710" y="2754790"/>
                          <a:pt x="695060" y="2887476"/>
                          <a:pt x="0" y="2803021"/>
                        </a:cubicBezTo>
                        <a:cubicBezTo>
                          <a:pt x="-38581" y="2172205"/>
                          <a:pt x="63341" y="636219"/>
                          <a:pt x="0" y="0"/>
                        </a:cubicBezTo>
                        <a:close/>
                      </a:path>
                      <a:path w="2418460" h="2803021" stroke="0" extrusionOk="0">
                        <a:moveTo>
                          <a:pt x="0" y="0"/>
                        </a:moveTo>
                        <a:cubicBezTo>
                          <a:pt x="296489" y="118645"/>
                          <a:pt x="1914137" y="116012"/>
                          <a:pt x="2418460" y="0"/>
                        </a:cubicBezTo>
                        <a:cubicBezTo>
                          <a:pt x="2285578" y="917856"/>
                          <a:pt x="2503411" y="2333426"/>
                          <a:pt x="2418460" y="2803021"/>
                        </a:cubicBezTo>
                        <a:cubicBezTo>
                          <a:pt x="1214860" y="2937621"/>
                          <a:pt x="802774" y="2645825"/>
                          <a:pt x="0" y="2803021"/>
                        </a:cubicBezTo>
                        <a:cubicBezTo>
                          <a:pt x="-20187" y="1987750"/>
                          <a:pt x="-152480" y="545371"/>
                          <a:pt x="0" y="0"/>
                        </a:cubicBezTo>
                        <a:close/>
                      </a:path>
                    </a:pathLst>
                  </a:custGeom>
                  <ask:type>
                    <ask:lineSketchNone/>
                  </ask:type>
                </ask:lineSketchStyleProps>
              </a:ext>
            </a:extLst>
          </a:ln>
        </p:spPr>
      </p:pic>
      <p:sp>
        <p:nvSpPr>
          <p:cNvPr id="13" name="TextBox 12">
            <a:extLst>
              <a:ext uri="{FF2B5EF4-FFF2-40B4-BE49-F238E27FC236}">
                <a16:creationId xmlns:a16="http://schemas.microsoft.com/office/drawing/2014/main" id="{9B2D1A27-AB0F-107F-9383-3042CC31CA01}"/>
              </a:ext>
            </a:extLst>
          </p:cNvPr>
          <p:cNvSpPr txBox="1"/>
          <p:nvPr/>
        </p:nvSpPr>
        <p:spPr>
          <a:xfrm>
            <a:off x="4455079" y="2587138"/>
            <a:ext cx="738123" cy="369332"/>
          </a:xfrm>
          <a:prstGeom prst="rect">
            <a:avLst/>
          </a:prstGeom>
          <a:noFill/>
        </p:spPr>
        <p:txBody>
          <a:bodyPr wrap="square">
            <a:spAutoFit/>
          </a:bodyPr>
          <a:lstStyle/>
          <a:p>
            <a:r>
              <a:rPr lang="en-GB" sz="1800" b="1">
                <a:solidFill>
                  <a:srgbClr val="2879FF"/>
                </a:solidFill>
                <a:effectLst/>
                <a:latin typeface="Open Sans" panose="020B0606030504020204" pitchFamily="34" charset="0"/>
                <a:ea typeface="Open Sans" panose="020B0606030504020204" pitchFamily="34" charset="0"/>
                <a:cs typeface="Open Sans" panose="020B0606030504020204" pitchFamily="34" charset="0"/>
              </a:rPr>
              <a:t>5 km</a:t>
            </a:r>
            <a:endParaRPr lang="en-GB" sz="1800" b="1">
              <a:solidFill>
                <a:srgbClr val="2879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7FAE079E-2558-DDAF-90C0-D22B3C0BCDC4}"/>
              </a:ext>
            </a:extLst>
          </p:cNvPr>
          <p:cNvPicPr>
            <a:picLocks noChangeAspect="1"/>
          </p:cNvPicPr>
          <p:nvPr/>
        </p:nvPicPr>
        <p:blipFill>
          <a:blip r:embed="rId9"/>
          <a:srcRect l="1265" r="1265"/>
          <a:stretch/>
        </p:blipFill>
        <p:spPr>
          <a:xfrm>
            <a:off x="7995194" y="2728556"/>
            <a:ext cx="2849638" cy="3555305"/>
          </a:xfrm>
          <a:prstGeom prst="rect">
            <a:avLst/>
          </a:prstGeom>
        </p:spPr>
      </p:pic>
      <p:graphicFrame>
        <p:nvGraphicFramePr>
          <p:cNvPr id="15" name="Chart 14">
            <a:extLst>
              <a:ext uri="{FF2B5EF4-FFF2-40B4-BE49-F238E27FC236}">
                <a16:creationId xmlns:a16="http://schemas.microsoft.com/office/drawing/2014/main" id="{999F938E-088A-F775-1DD9-8F7C160D638E}"/>
              </a:ext>
            </a:extLst>
          </p:cNvPr>
          <p:cNvGraphicFramePr/>
          <p:nvPr/>
        </p:nvGraphicFramePr>
        <p:xfrm>
          <a:off x="10327257" y="2728556"/>
          <a:ext cx="1672490" cy="1439200"/>
        </p:xfrm>
        <a:graphic>
          <a:graphicData uri="http://schemas.openxmlformats.org/drawingml/2006/chart">
            <c:chart xmlns:c="http://schemas.openxmlformats.org/drawingml/2006/chart" xmlns:r="http://schemas.openxmlformats.org/officeDocument/2006/relationships" r:id="rId10"/>
          </a:graphicData>
        </a:graphic>
      </p:graphicFrame>
      <p:pic>
        <p:nvPicPr>
          <p:cNvPr id="16" name="Picture 15">
            <a:extLst>
              <a:ext uri="{FF2B5EF4-FFF2-40B4-BE49-F238E27FC236}">
                <a16:creationId xmlns:a16="http://schemas.microsoft.com/office/drawing/2014/main" id="{551C78C2-07E6-45B7-6D34-AD958717E55B}"/>
              </a:ext>
            </a:extLst>
          </p:cNvPr>
          <p:cNvPicPr>
            <a:picLocks noChangeAspect="1"/>
          </p:cNvPicPr>
          <p:nvPr/>
        </p:nvPicPr>
        <p:blipFill>
          <a:blip r:embed="rId11"/>
          <a:srcRect t="1281" b="1281"/>
          <a:stretch/>
        </p:blipFill>
        <p:spPr>
          <a:xfrm>
            <a:off x="10449699" y="4444211"/>
            <a:ext cx="1492292" cy="1729582"/>
          </a:xfrm>
          <a:prstGeom prst="rect">
            <a:avLst/>
          </a:prstGeom>
          <a:ln>
            <a:solidFill>
              <a:schemeClr val="accent2"/>
            </a:solidFill>
            <a:prstDash val="lgDash"/>
            <a:extLst>
              <a:ext uri="{C807C97D-BFC1-408E-A445-0C87EB9F89A2}">
                <ask:lineSketchStyleProps xmlns:ask="http://schemas.microsoft.com/office/drawing/2018/sketchyshapes" sd="1219033472">
                  <a:custGeom>
                    <a:avLst/>
                    <a:gdLst>
                      <a:gd name="connsiteX0" fmla="*/ 0 w 2418460"/>
                      <a:gd name="connsiteY0" fmla="*/ 0 h 2803021"/>
                      <a:gd name="connsiteX1" fmla="*/ 2418460 w 2418460"/>
                      <a:gd name="connsiteY1" fmla="*/ 0 h 2803021"/>
                      <a:gd name="connsiteX2" fmla="*/ 2418460 w 2418460"/>
                      <a:gd name="connsiteY2" fmla="*/ 2803021 h 2803021"/>
                      <a:gd name="connsiteX3" fmla="*/ 0 w 2418460"/>
                      <a:gd name="connsiteY3" fmla="*/ 2803021 h 2803021"/>
                      <a:gd name="connsiteX4" fmla="*/ 0 w 2418460"/>
                      <a:gd name="connsiteY4" fmla="*/ 0 h 280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460" h="2803021" fill="none" extrusionOk="0">
                        <a:moveTo>
                          <a:pt x="0" y="0"/>
                        </a:moveTo>
                        <a:cubicBezTo>
                          <a:pt x="791324" y="-49533"/>
                          <a:pt x="1657848" y="-14809"/>
                          <a:pt x="2418460" y="0"/>
                        </a:cubicBezTo>
                        <a:cubicBezTo>
                          <a:pt x="2506099" y="1080663"/>
                          <a:pt x="2345781" y="2442374"/>
                          <a:pt x="2418460" y="2803021"/>
                        </a:cubicBezTo>
                        <a:cubicBezTo>
                          <a:pt x="1271710" y="2754790"/>
                          <a:pt x="695060" y="2887476"/>
                          <a:pt x="0" y="2803021"/>
                        </a:cubicBezTo>
                        <a:cubicBezTo>
                          <a:pt x="-38581" y="2172205"/>
                          <a:pt x="63341" y="636219"/>
                          <a:pt x="0" y="0"/>
                        </a:cubicBezTo>
                        <a:close/>
                      </a:path>
                      <a:path w="2418460" h="2803021" stroke="0" extrusionOk="0">
                        <a:moveTo>
                          <a:pt x="0" y="0"/>
                        </a:moveTo>
                        <a:cubicBezTo>
                          <a:pt x="296489" y="118645"/>
                          <a:pt x="1914137" y="116012"/>
                          <a:pt x="2418460" y="0"/>
                        </a:cubicBezTo>
                        <a:cubicBezTo>
                          <a:pt x="2285578" y="917856"/>
                          <a:pt x="2503411" y="2333426"/>
                          <a:pt x="2418460" y="2803021"/>
                        </a:cubicBezTo>
                        <a:cubicBezTo>
                          <a:pt x="1214860" y="2937621"/>
                          <a:pt x="802774" y="2645825"/>
                          <a:pt x="0" y="2803021"/>
                        </a:cubicBezTo>
                        <a:cubicBezTo>
                          <a:pt x="-20187" y="1987750"/>
                          <a:pt x="-152480" y="545371"/>
                          <a:pt x="0" y="0"/>
                        </a:cubicBezTo>
                        <a:close/>
                      </a:path>
                    </a:pathLst>
                  </a:custGeom>
                  <ask:type>
                    <ask:lineSketchNone/>
                  </ask:type>
                </ask:lineSketchStyleProps>
              </a:ext>
            </a:extLst>
          </a:ln>
        </p:spPr>
      </p:pic>
      <p:sp>
        <p:nvSpPr>
          <p:cNvPr id="17" name="TextBox 16">
            <a:extLst>
              <a:ext uri="{FF2B5EF4-FFF2-40B4-BE49-F238E27FC236}">
                <a16:creationId xmlns:a16="http://schemas.microsoft.com/office/drawing/2014/main" id="{22E00CBA-02C9-0D64-561E-CA7D885FED9A}"/>
              </a:ext>
            </a:extLst>
          </p:cNvPr>
          <p:cNvSpPr txBox="1"/>
          <p:nvPr/>
        </p:nvSpPr>
        <p:spPr>
          <a:xfrm>
            <a:off x="8247293" y="2587138"/>
            <a:ext cx="928316" cy="369332"/>
          </a:xfrm>
          <a:prstGeom prst="rect">
            <a:avLst/>
          </a:prstGeom>
          <a:noFill/>
        </p:spPr>
        <p:txBody>
          <a:bodyPr wrap="square">
            <a:spAutoFit/>
          </a:bodyPr>
          <a:lstStyle/>
          <a:p>
            <a:r>
              <a:rPr lang="en-GB" sz="1800" b="1">
                <a:solidFill>
                  <a:srgbClr val="2879FF"/>
                </a:solidFill>
                <a:latin typeface="Open Sans" panose="020B0606030504020204" pitchFamily="34" charset="0"/>
                <a:ea typeface="Open Sans" panose="020B0606030504020204" pitchFamily="34" charset="0"/>
                <a:cs typeface="Open Sans" panose="020B0606030504020204" pitchFamily="34" charset="0"/>
              </a:rPr>
              <a:t>10</a:t>
            </a:r>
            <a:r>
              <a:rPr lang="en-GB" sz="1800" b="1">
                <a:solidFill>
                  <a:srgbClr val="2879FF"/>
                </a:solidFill>
                <a:effectLst/>
                <a:latin typeface="Open Sans" panose="020B0606030504020204" pitchFamily="34" charset="0"/>
                <a:ea typeface="Open Sans" panose="020B0606030504020204" pitchFamily="34" charset="0"/>
                <a:cs typeface="Open Sans" panose="020B0606030504020204" pitchFamily="34" charset="0"/>
              </a:rPr>
              <a:t> km</a:t>
            </a:r>
            <a:endParaRPr lang="en-GB" sz="1800" b="1">
              <a:solidFill>
                <a:srgbClr val="2879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6D69797A-7036-1DD2-3CB7-313A1DA27815}"/>
              </a:ext>
            </a:extLst>
          </p:cNvPr>
          <p:cNvSpPr txBox="1"/>
          <p:nvPr/>
        </p:nvSpPr>
        <p:spPr>
          <a:xfrm>
            <a:off x="250113" y="2005275"/>
            <a:ext cx="4011034" cy="369332"/>
          </a:xfrm>
          <a:prstGeom prst="rect">
            <a:avLst/>
          </a:prstGeom>
          <a:noFill/>
        </p:spPr>
        <p:txBody>
          <a:bodyPr wrap="none" rtlCol="0">
            <a:spAutoFit/>
          </a:bodyPr>
          <a:lstStyle/>
          <a:p>
            <a:r>
              <a:rPr lang="en-US" sz="1800" b="1">
                <a:solidFill>
                  <a:srgbClr val="2879FF"/>
                </a:solidFill>
                <a:latin typeface="Open Sans" panose="020B0606030504020204" pitchFamily="34" charset="0"/>
                <a:ea typeface="Open Sans" panose="020B0606030504020204" pitchFamily="34" charset="0"/>
                <a:cs typeface="Open Sans" panose="020B0606030504020204" pitchFamily="34" charset="0"/>
              </a:rPr>
              <a:t>Maximum length of fiber allowed</a:t>
            </a:r>
          </a:p>
        </p:txBody>
      </p:sp>
      <p:grpSp>
        <p:nvGrpSpPr>
          <p:cNvPr id="19" name="Group 18">
            <a:extLst>
              <a:ext uri="{FF2B5EF4-FFF2-40B4-BE49-F238E27FC236}">
                <a16:creationId xmlns:a16="http://schemas.microsoft.com/office/drawing/2014/main" id="{C1636A04-E8EC-723B-E0D5-D1D8F39477F1}"/>
              </a:ext>
            </a:extLst>
          </p:cNvPr>
          <p:cNvGrpSpPr/>
          <p:nvPr/>
        </p:nvGrpSpPr>
        <p:grpSpPr>
          <a:xfrm>
            <a:off x="10067405" y="608301"/>
            <a:ext cx="1808711" cy="1354217"/>
            <a:chOff x="10526843" y="529842"/>
            <a:chExt cx="1830741" cy="1354217"/>
          </a:xfrm>
        </p:grpSpPr>
        <p:grpSp>
          <p:nvGrpSpPr>
            <p:cNvPr id="20" name="Group 19">
              <a:extLst>
                <a:ext uri="{FF2B5EF4-FFF2-40B4-BE49-F238E27FC236}">
                  <a16:creationId xmlns:a16="http://schemas.microsoft.com/office/drawing/2014/main" id="{0DF5FA55-4DF9-27DB-4278-4929C6387904}"/>
                </a:ext>
              </a:extLst>
            </p:cNvPr>
            <p:cNvGrpSpPr/>
            <p:nvPr/>
          </p:nvGrpSpPr>
          <p:grpSpPr>
            <a:xfrm>
              <a:off x="10526843" y="529842"/>
              <a:ext cx="1830741" cy="1354217"/>
              <a:chOff x="9338355" y="457109"/>
              <a:chExt cx="1830741" cy="1354217"/>
            </a:xfrm>
          </p:grpSpPr>
          <p:grpSp>
            <p:nvGrpSpPr>
              <p:cNvPr id="22" name="Group 21">
                <a:extLst>
                  <a:ext uri="{FF2B5EF4-FFF2-40B4-BE49-F238E27FC236}">
                    <a16:creationId xmlns:a16="http://schemas.microsoft.com/office/drawing/2014/main" id="{0844F91C-ABBD-A351-016C-155BBE328E46}"/>
                  </a:ext>
                </a:extLst>
              </p:cNvPr>
              <p:cNvGrpSpPr/>
              <p:nvPr/>
            </p:nvGrpSpPr>
            <p:grpSpPr>
              <a:xfrm>
                <a:off x="9338355" y="457109"/>
                <a:ext cx="1830741" cy="1354217"/>
                <a:chOff x="9338355" y="457109"/>
                <a:chExt cx="1830741" cy="1354217"/>
              </a:xfrm>
            </p:grpSpPr>
            <p:sp>
              <p:nvSpPr>
                <p:cNvPr id="24" name="TextBox 23">
                  <a:extLst>
                    <a:ext uri="{FF2B5EF4-FFF2-40B4-BE49-F238E27FC236}">
                      <a16:creationId xmlns:a16="http://schemas.microsoft.com/office/drawing/2014/main" id="{080A755D-348B-ECB5-57EA-4B8BF43BAE51}"/>
                    </a:ext>
                  </a:extLst>
                </p:cNvPr>
                <p:cNvSpPr txBox="1"/>
                <p:nvPr/>
              </p:nvSpPr>
              <p:spPr>
                <a:xfrm>
                  <a:off x="9338355" y="457109"/>
                  <a:ext cx="1830741" cy="1354217"/>
                </a:xfrm>
                <a:prstGeom prst="rect">
                  <a:avLst/>
                </a:prstGeom>
                <a:noFill/>
                <a:ln>
                  <a:noFill/>
                  <a:prstDash val="sysDot"/>
                </a:ln>
              </p:spPr>
              <p:txBody>
                <a:bodyPr wrap="square" rtlCol="0">
                  <a:spAutoFit/>
                </a:bodyPr>
                <a:lstStyle/>
                <a:p>
                  <a:r>
                    <a:rPr lang="fr-FR" sz="1400" b="1">
                      <a:latin typeface="Open Sans" panose="020B0606030504020204" pitchFamily="34" charset="0"/>
                      <a:ea typeface="Open Sans" panose="020B0606030504020204" pitchFamily="34" charset="0"/>
                      <a:cs typeface="Open Sans" panose="020B0606030504020204" pitchFamily="34" charset="0"/>
                    </a:rPr>
                    <a:t>Technologies</a:t>
                  </a:r>
                </a:p>
                <a:p>
                  <a:endParaRPr lang="fr-FR" sz="1100">
                    <a:latin typeface="Open Sans" panose="020B0606030504020204" pitchFamily="34" charset="0"/>
                    <a:ea typeface="Open Sans" panose="020B0606030504020204" pitchFamily="34" charset="0"/>
                    <a:cs typeface="Open Sans" panose="020B0606030504020204" pitchFamily="34" charset="0"/>
                  </a:endParaRPr>
                </a:p>
                <a:p>
                  <a:r>
                    <a:rPr lang="en-US" sz="1100">
                      <a:latin typeface="Open Sans" panose="020B0606030504020204" pitchFamily="34" charset="0"/>
                      <a:ea typeface="Open Sans" panose="020B0606030504020204" pitchFamily="34" charset="0"/>
                      <a:cs typeface="Open Sans" panose="020B0606030504020204" pitchFamily="34" charset="0"/>
                    </a:rPr>
                    <a:t>      Fiber</a:t>
                  </a:r>
                </a:p>
                <a:p>
                  <a:r>
                    <a:rPr lang="en-US" sz="1100">
                      <a:latin typeface="Open Sans" panose="020B0606030504020204" pitchFamily="34" charset="0"/>
                      <a:ea typeface="Open Sans" panose="020B0606030504020204" pitchFamily="34" charset="0"/>
                      <a:cs typeface="Open Sans" panose="020B0606030504020204" pitchFamily="34" charset="0"/>
                    </a:rPr>
                    <a:t>      </a:t>
                  </a:r>
                  <a:r>
                    <a:rPr lang="fr-FR" sz="1100">
                      <a:latin typeface="Open Sans" panose="020B0606030504020204" pitchFamily="34" charset="0"/>
                      <a:ea typeface="Open Sans" panose="020B0606030504020204" pitchFamily="34" charset="0"/>
                      <a:cs typeface="Open Sans" panose="020B0606030504020204" pitchFamily="34" charset="0"/>
                    </a:rPr>
                    <a:t>Cellular</a:t>
                  </a:r>
                  <a:endParaRPr lang="en-US" sz="1100">
                    <a:latin typeface="Open Sans" panose="020B0606030504020204" pitchFamily="34" charset="0"/>
                    <a:ea typeface="Open Sans" panose="020B0606030504020204" pitchFamily="34" charset="0"/>
                    <a:cs typeface="Open Sans" panose="020B0606030504020204" pitchFamily="34" charset="0"/>
                  </a:endParaRPr>
                </a:p>
                <a:p>
                  <a:r>
                    <a:rPr lang="en-US" sz="1100">
                      <a:latin typeface="Open Sans" panose="020B0606030504020204" pitchFamily="34" charset="0"/>
                      <a:ea typeface="Open Sans" panose="020B0606030504020204" pitchFamily="34" charset="0"/>
                      <a:cs typeface="Open Sans" panose="020B0606030504020204" pitchFamily="34" charset="0"/>
                    </a:rPr>
                    <a:t>      P2P</a:t>
                  </a:r>
                </a:p>
                <a:p>
                  <a:r>
                    <a:rPr lang="en-US" sz="1100">
                      <a:latin typeface="Open Sans" panose="020B0606030504020204" pitchFamily="34" charset="0"/>
                      <a:ea typeface="Open Sans" panose="020B0606030504020204" pitchFamily="34" charset="0"/>
                      <a:cs typeface="Open Sans" panose="020B0606030504020204" pitchFamily="34" charset="0"/>
                    </a:rPr>
                    <a:t>      Satellite</a:t>
                  </a:r>
                </a:p>
                <a:p>
                  <a:r>
                    <a:rPr lang="fr-FR" sz="1100" b="1">
                      <a:latin typeface="Open Sans" panose="020B0606030504020204" pitchFamily="34" charset="0"/>
                      <a:ea typeface="Open Sans" panose="020B0606030504020204" pitchFamily="34" charset="0"/>
                      <a:cs typeface="Open Sans" panose="020B0606030504020204" pitchFamily="34" charset="0"/>
                    </a:rPr>
                    <a:t>      </a:t>
                  </a:r>
                  <a:endParaRPr lang="fr-FR" sz="1100">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a:extLst>
                    <a:ext uri="{FF2B5EF4-FFF2-40B4-BE49-F238E27FC236}">
                      <a16:creationId xmlns:a16="http://schemas.microsoft.com/office/drawing/2014/main" id="{393A8139-0F20-17F2-817E-F04846F3FE6D}"/>
                    </a:ext>
                  </a:extLst>
                </p:cNvPr>
                <p:cNvSpPr/>
                <p:nvPr/>
              </p:nvSpPr>
              <p:spPr>
                <a:xfrm>
                  <a:off x="9439653" y="921923"/>
                  <a:ext cx="114627" cy="108044"/>
                </a:xfrm>
                <a:prstGeom prst="ellipse">
                  <a:avLst/>
                </a:prstGeom>
                <a:solidFill>
                  <a:srgbClr val="237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EC2EDEE-8C5E-D1E7-BFC0-5973E1E9CD93}"/>
                    </a:ext>
                  </a:extLst>
                </p:cNvPr>
                <p:cNvSpPr/>
                <p:nvPr/>
              </p:nvSpPr>
              <p:spPr>
                <a:xfrm>
                  <a:off x="9439653" y="1086050"/>
                  <a:ext cx="114627" cy="108044"/>
                </a:xfrm>
                <a:prstGeom prst="ellipse">
                  <a:avLst/>
                </a:prstGeom>
                <a:solidFill>
                  <a:srgbClr val="02B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168D703-C7C8-A414-D0BB-6ABD71F687D0}"/>
                    </a:ext>
                  </a:extLst>
                </p:cNvPr>
                <p:cNvSpPr/>
                <p:nvPr/>
              </p:nvSpPr>
              <p:spPr>
                <a:xfrm>
                  <a:off x="9439653" y="1263103"/>
                  <a:ext cx="114627" cy="108044"/>
                </a:xfrm>
                <a:prstGeom prst="ellipse">
                  <a:avLst/>
                </a:prstGeom>
                <a:solidFill>
                  <a:srgbClr val="F92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AA427232-F3C1-8CEF-EA51-413261F42FF9}"/>
                  </a:ext>
                </a:extLst>
              </p:cNvPr>
              <p:cNvSpPr/>
              <p:nvPr/>
            </p:nvSpPr>
            <p:spPr>
              <a:xfrm>
                <a:off x="9338355" y="457109"/>
                <a:ext cx="1422229" cy="1200329"/>
              </a:xfrm>
              <a:prstGeom prst="rect">
                <a:avLst/>
              </a:prstGeom>
              <a:noFill/>
              <a:ln w="9525">
                <a:solidFill>
                  <a:srgbClr val="237FFF"/>
                </a:solidFill>
                <a:prstDash val="sysDash"/>
                <a:extLst>
                  <a:ext uri="{C807C97D-BFC1-408E-A445-0C87EB9F89A2}">
                    <ask:lineSketchStyleProps xmlns:ask="http://schemas.microsoft.com/office/drawing/2018/sketchyshapes" sd="1219033472">
                      <a:custGeom>
                        <a:avLst/>
                        <a:gdLst>
                          <a:gd name="connsiteX0" fmla="*/ 0 w 1095555"/>
                          <a:gd name="connsiteY0" fmla="*/ 0 h 1200329"/>
                          <a:gd name="connsiteX1" fmla="*/ 536822 w 1095555"/>
                          <a:gd name="connsiteY1" fmla="*/ 0 h 1200329"/>
                          <a:gd name="connsiteX2" fmla="*/ 1095555 w 1095555"/>
                          <a:gd name="connsiteY2" fmla="*/ 0 h 1200329"/>
                          <a:gd name="connsiteX3" fmla="*/ 1095555 w 1095555"/>
                          <a:gd name="connsiteY3" fmla="*/ 424116 h 1200329"/>
                          <a:gd name="connsiteX4" fmla="*/ 1095555 w 1095555"/>
                          <a:gd name="connsiteY4" fmla="*/ 824226 h 1200329"/>
                          <a:gd name="connsiteX5" fmla="*/ 1095555 w 1095555"/>
                          <a:gd name="connsiteY5" fmla="*/ 1200329 h 1200329"/>
                          <a:gd name="connsiteX6" fmla="*/ 569689 w 1095555"/>
                          <a:gd name="connsiteY6" fmla="*/ 1200329 h 1200329"/>
                          <a:gd name="connsiteX7" fmla="*/ 0 w 1095555"/>
                          <a:gd name="connsiteY7" fmla="*/ 1200329 h 1200329"/>
                          <a:gd name="connsiteX8" fmla="*/ 0 w 1095555"/>
                          <a:gd name="connsiteY8" fmla="*/ 776213 h 1200329"/>
                          <a:gd name="connsiteX9" fmla="*/ 0 w 1095555"/>
                          <a:gd name="connsiteY9" fmla="*/ 352097 h 1200329"/>
                          <a:gd name="connsiteX10" fmla="*/ 0 w 1095555"/>
                          <a:gd name="connsiteY1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555" h="1200329" extrusionOk="0">
                            <a:moveTo>
                              <a:pt x="0" y="0"/>
                            </a:moveTo>
                            <a:cubicBezTo>
                              <a:pt x="220252" y="-53950"/>
                              <a:pt x="408138" y="6230"/>
                              <a:pt x="536822" y="0"/>
                            </a:cubicBezTo>
                            <a:cubicBezTo>
                              <a:pt x="665506" y="-6230"/>
                              <a:pt x="958646" y="5319"/>
                              <a:pt x="1095555" y="0"/>
                            </a:cubicBezTo>
                            <a:cubicBezTo>
                              <a:pt x="1115855" y="153549"/>
                              <a:pt x="1079143" y="259608"/>
                              <a:pt x="1095555" y="424116"/>
                            </a:cubicBezTo>
                            <a:cubicBezTo>
                              <a:pt x="1111967" y="588624"/>
                              <a:pt x="1054825" y="719381"/>
                              <a:pt x="1095555" y="824226"/>
                            </a:cubicBezTo>
                            <a:cubicBezTo>
                              <a:pt x="1136285" y="929071"/>
                              <a:pt x="1075132" y="1019508"/>
                              <a:pt x="1095555" y="1200329"/>
                            </a:cubicBezTo>
                            <a:cubicBezTo>
                              <a:pt x="893513" y="1230193"/>
                              <a:pt x="826227" y="1145937"/>
                              <a:pt x="569689" y="1200329"/>
                            </a:cubicBezTo>
                            <a:cubicBezTo>
                              <a:pt x="313151" y="1254721"/>
                              <a:pt x="264492" y="1194685"/>
                              <a:pt x="0" y="1200329"/>
                            </a:cubicBezTo>
                            <a:cubicBezTo>
                              <a:pt x="-31436" y="1012919"/>
                              <a:pt x="18317" y="865231"/>
                              <a:pt x="0" y="776213"/>
                            </a:cubicBezTo>
                            <a:cubicBezTo>
                              <a:pt x="-18317" y="687195"/>
                              <a:pt x="37907" y="450975"/>
                              <a:pt x="0" y="352097"/>
                            </a:cubicBezTo>
                            <a:cubicBezTo>
                              <a:pt x="-37907" y="253219"/>
                              <a:pt x="1825" y="166610"/>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6D5EB9CC-BCFA-643A-5A2C-6E4A7D859B58}"/>
                </a:ext>
              </a:extLst>
            </p:cNvPr>
            <p:cNvSpPr/>
            <p:nvPr/>
          </p:nvSpPr>
          <p:spPr>
            <a:xfrm>
              <a:off x="10628140" y="1504193"/>
              <a:ext cx="114627" cy="108044"/>
            </a:xfrm>
            <a:prstGeom prst="ellipse">
              <a:avLst/>
            </a:prstGeom>
            <a:solidFill>
              <a:srgbClr val="34B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21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2EE608-A8A3-E5DB-47ED-DD236399B301}"/>
              </a:ext>
            </a:extLst>
          </p:cNvPr>
          <p:cNvPicPr>
            <a:picLocks noChangeAspect="1"/>
          </p:cNvPicPr>
          <p:nvPr/>
        </p:nvPicPr>
        <p:blipFill>
          <a:blip r:embed="rId2"/>
          <a:stretch>
            <a:fillRect/>
          </a:stretch>
        </p:blipFill>
        <p:spPr>
          <a:xfrm>
            <a:off x="0" y="9848"/>
            <a:ext cx="12192000" cy="6838303"/>
          </a:xfrm>
          <a:prstGeom prst="rect">
            <a:avLst/>
          </a:prstGeom>
        </p:spPr>
      </p:pic>
    </p:spTree>
    <p:extLst>
      <p:ext uri="{BB962C8B-B14F-4D97-AF65-F5344CB8AC3E}">
        <p14:creationId xmlns:p14="http://schemas.microsoft.com/office/powerpoint/2010/main" val="427033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20E8-7858-8547-2660-C8660B3D9CC7}"/>
              </a:ext>
            </a:extLst>
          </p:cNvPr>
          <p:cNvSpPr>
            <a:spLocks noGrp="1"/>
          </p:cNvSpPr>
          <p:nvPr>
            <p:ph type="title"/>
          </p:nvPr>
        </p:nvSpPr>
        <p:spPr/>
        <p:txBody>
          <a:bodyPr/>
          <a:lstStyle/>
          <a:p>
            <a:r>
              <a:rPr lang="en-US" dirty="0"/>
              <a:t>ITU Broadband Maps</a:t>
            </a:r>
          </a:p>
        </p:txBody>
      </p:sp>
      <p:sp>
        <p:nvSpPr>
          <p:cNvPr id="4" name="Text Placeholder 3">
            <a:extLst>
              <a:ext uri="{FF2B5EF4-FFF2-40B4-BE49-F238E27FC236}">
                <a16:creationId xmlns:a16="http://schemas.microsoft.com/office/drawing/2014/main" id="{2B70A0C4-78E3-9584-F524-DAF192A88BEE}"/>
              </a:ext>
            </a:extLst>
          </p:cNvPr>
          <p:cNvSpPr>
            <a:spLocks noGrp="1"/>
          </p:cNvSpPr>
          <p:nvPr>
            <p:ph type="body" sz="quarter" idx="10"/>
          </p:nvPr>
        </p:nvSpPr>
        <p:spPr/>
        <p:txBody>
          <a:bodyPr/>
          <a:lstStyle/>
          <a:p>
            <a:r>
              <a:rPr lang="en-US" dirty="0"/>
              <a:t>Infrastructure Mapping</a:t>
            </a:r>
          </a:p>
        </p:txBody>
      </p:sp>
      <p:pic>
        <p:nvPicPr>
          <p:cNvPr id="5" name="Picture 4">
            <a:extLst>
              <a:ext uri="{FF2B5EF4-FFF2-40B4-BE49-F238E27FC236}">
                <a16:creationId xmlns:a16="http://schemas.microsoft.com/office/drawing/2014/main" id="{49E6ECE2-6F67-4FEF-49ED-5579C8F89BCF}"/>
              </a:ext>
            </a:extLst>
          </p:cNvPr>
          <p:cNvPicPr>
            <a:picLocks noChangeAspect="1"/>
          </p:cNvPicPr>
          <p:nvPr/>
        </p:nvPicPr>
        <p:blipFill>
          <a:blip r:embed="rId2"/>
          <a:stretch>
            <a:fillRect/>
          </a:stretch>
        </p:blipFill>
        <p:spPr>
          <a:xfrm>
            <a:off x="634707" y="2033561"/>
            <a:ext cx="9359196" cy="4087027"/>
          </a:xfrm>
          <a:prstGeom prst="rect">
            <a:avLst/>
          </a:prstGeom>
        </p:spPr>
      </p:pic>
      <p:sp>
        <p:nvSpPr>
          <p:cNvPr id="6" name="TextBox 5">
            <a:extLst>
              <a:ext uri="{FF2B5EF4-FFF2-40B4-BE49-F238E27FC236}">
                <a16:creationId xmlns:a16="http://schemas.microsoft.com/office/drawing/2014/main" id="{E5D495CF-8227-C259-2E4B-4853C9A0009F}"/>
              </a:ext>
            </a:extLst>
          </p:cNvPr>
          <p:cNvSpPr txBox="1"/>
          <p:nvPr/>
        </p:nvSpPr>
        <p:spPr>
          <a:xfrm>
            <a:off x="634707" y="6220874"/>
            <a:ext cx="6094140" cy="261610"/>
          </a:xfrm>
          <a:prstGeom prst="rect">
            <a:avLst/>
          </a:prstGeom>
          <a:noFill/>
        </p:spPr>
        <p:txBody>
          <a:bodyPr wrap="square">
            <a:spAutoFit/>
          </a:bodyPr>
          <a:lstStyle/>
          <a:p>
            <a:r>
              <a:rPr lang="en-GB" sz="1100">
                <a:hlinkClick r:id="rId3"/>
              </a:rPr>
              <a:t>https://bbmaps.itu.int/bbmaps/</a:t>
            </a:r>
            <a:r>
              <a:rPr lang="en-GB" sz="1100"/>
              <a:t> </a:t>
            </a:r>
          </a:p>
        </p:txBody>
      </p:sp>
    </p:spTree>
    <p:extLst>
      <p:ext uri="{BB962C8B-B14F-4D97-AF65-F5344CB8AC3E}">
        <p14:creationId xmlns:p14="http://schemas.microsoft.com/office/powerpoint/2010/main" val="228861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a:t>Connectivity demand estimation</a:t>
            </a:r>
          </a:p>
        </p:txBody>
      </p:sp>
      <p:sp>
        <p:nvSpPr>
          <p:cNvPr id="3" name="Content Placeholder 2">
            <a:extLst>
              <a:ext uri="{FF2B5EF4-FFF2-40B4-BE49-F238E27FC236}">
                <a16:creationId xmlns:a16="http://schemas.microsoft.com/office/drawing/2014/main" id="{7F01B276-2CE5-583B-023F-9C1BA9729608}"/>
              </a:ext>
            </a:extLst>
          </p:cNvPr>
          <p:cNvSpPr>
            <a:spLocks noGrp="1"/>
          </p:cNvSpPr>
          <p:nvPr>
            <p:ph sz="quarter" idx="11"/>
          </p:nvPr>
        </p:nvSpPr>
        <p:spPr>
          <a:xfrm>
            <a:off x="633256" y="1995553"/>
            <a:ext cx="5016918" cy="3779838"/>
          </a:xfrm>
        </p:spPr>
        <p:txBody>
          <a:bodyPr/>
          <a:lstStyle/>
          <a:p>
            <a:pPr marL="377190" indent="-285750">
              <a:buFont typeface="Arial" panose="020B0604020202020204" pitchFamily="34" charset="0"/>
              <a:buChar char="•"/>
            </a:pPr>
            <a:r>
              <a:rPr lang="en-GB" sz="1800">
                <a:solidFill>
                  <a:srgbClr val="374151"/>
                </a:solidFill>
                <a:latin typeface="Open Sans"/>
                <a:ea typeface="Open Sans"/>
                <a:cs typeface="Open Sans"/>
              </a:rPr>
              <a:t>We estimate the </a:t>
            </a:r>
            <a:r>
              <a:rPr lang="en-GB" sz="1800" b="1">
                <a:solidFill>
                  <a:srgbClr val="374151"/>
                </a:solidFill>
                <a:latin typeface="Open Sans"/>
                <a:ea typeface="Open Sans"/>
                <a:cs typeface="Open Sans"/>
              </a:rPr>
              <a:t>throughput demand </a:t>
            </a:r>
            <a:r>
              <a:rPr lang="en-GB" sz="1800">
                <a:solidFill>
                  <a:srgbClr val="374151"/>
                </a:solidFill>
                <a:latin typeface="Open Sans"/>
                <a:ea typeface="Open Sans"/>
                <a:cs typeface="Open Sans"/>
              </a:rPr>
              <a:t>in Mbps associated with specific locations (e.g. a school or residential building).</a:t>
            </a:r>
          </a:p>
          <a:p>
            <a:pPr marL="377190" indent="-285750">
              <a:buFont typeface="Arial" panose="020B0604020202020204" pitchFamily="34" charset="0"/>
              <a:buChar char="•"/>
            </a:pPr>
            <a:r>
              <a:rPr lang="en-GB" sz="1800">
                <a:solidFill>
                  <a:srgbClr val="374151"/>
                </a:solidFill>
                <a:latin typeface="Open Sans"/>
                <a:ea typeface="Open Sans"/>
                <a:cs typeface="Open Sans"/>
              </a:rPr>
              <a:t>First, we draw a circle around each location – which roughly represents the catchment area for this school.</a:t>
            </a:r>
            <a:endPar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endParaRPr>
          </a:p>
          <a:p>
            <a:pPr marL="377190" indent="-285750">
              <a:buFont typeface="Arial" panose="020B0604020202020204" pitchFamily="34" charset="0"/>
              <a:buChar char="•"/>
            </a:pPr>
            <a:r>
              <a:rPr lang="en-GB" sz="1800">
                <a:solidFill>
                  <a:srgbClr val="374151"/>
                </a:solidFill>
                <a:latin typeface="Open Sans"/>
                <a:ea typeface="Open Sans"/>
                <a:cs typeface="Open Sans"/>
              </a:rPr>
              <a:t>Then, we estimate how many people live in this catchment area using highly granular population data.</a:t>
            </a:r>
          </a:p>
          <a:p>
            <a:pPr marL="377190" indent="-285750">
              <a:buFont typeface="Arial" panose="020B0604020202020204" pitchFamily="34" charset="0"/>
              <a:buChar char="•"/>
            </a:pPr>
            <a:r>
              <a:rPr lang="en-GB" sz="1800">
                <a:solidFill>
                  <a:srgbClr val="374151"/>
                </a:solidFill>
                <a:latin typeface="Open Sans"/>
                <a:ea typeface="Open Sans"/>
                <a:cs typeface="Open Sans"/>
              </a:rPr>
              <a:t>Once we know the number of potential users, we estimate the total throughput.</a:t>
            </a:r>
          </a:p>
        </p:txBody>
      </p:sp>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dirty="0"/>
              <a:t>Infrastructure Analysis</a:t>
            </a:r>
          </a:p>
        </p:txBody>
      </p:sp>
      <p:pic>
        <p:nvPicPr>
          <p:cNvPr id="5" name="Picture 4">
            <a:extLst>
              <a:ext uri="{FF2B5EF4-FFF2-40B4-BE49-F238E27FC236}">
                <a16:creationId xmlns:a16="http://schemas.microsoft.com/office/drawing/2014/main" id="{F7DF9D45-90A9-3566-1267-C84D84F0D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464" y="1109174"/>
            <a:ext cx="4165656" cy="4355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file - Voronoi Diagram on a given polygon using QGIS - Geographic  Information Systems Stack Exchange">
            <a:extLst>
              <a:ext uri="{FF2B5EF4-FFF2-40B4-BE49-F238E27FC236}">
                <a16:creationId xmlns:a16="http://schemas.microsoft.com/office/drawing/2014/main" id="{EAFDD29B-8281-F98C-BD86-7E54D52169CC}"/>
              </a:ext>
            </a:extLst>
          </p:cNvPr>
          <p:cNvPicPr>
            <a:picLocks noChangeAspect="1"/>
          </p:cNvPicPr>
          <p:nvPr/>
        </p:nvPicPr>
        <p:blipFill>
          <a:blip r:embed="rId4"/>
          <a:stretch>
            <a:fillRect/>
          </a:stretch>
        </p:blipFill>
        <p:spPr>
          <a:xfrm>
            <a:off x="9235109" y="4095561"/>
            <a:ext cx="2420471" cy="1923365"/>
          </a:xfrm>
          <a:prstGeom prst="rect">
            <a:avLst/>
          </a:prstGeom>
        </p:spPr>
      </p:pic>
      <p:sp>
        <p:nvSpPr>
          <p:cNvPr id="7" name="TextBox 8">
            <a:extLst>
              <a:ext uri="{FF2B5EF4-FFF2-40B4-BE49-F238E27FC236}">
                <a16:creationId xmlns:a16="http://schemas.microsoft.com/office/drawing/2014/main" id="{5AA006F3-880B-F36E-750A-258CDAB8F8F8}"/>
              </a:ext>
            </a:extLst>
          </p:cNvPr>
          <p:cNvSpPr txBox="1"/>
          <p:nvPr/>
        </p:nvSpPr>
        <p:spPr>
          <a:xfrm>
            <a:off x="7638962" y="6084895"/>
            <a:ext cx="20569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hlinkClick r:id="rId5"/>
              </a:rPr>
              <a:t>Source: </a:t>
            </a:r>
            <a:r>
              <a:rPr lang="en-US" i="1" err="1">
                <a:hlinkClick r:id="rId5"/>
              </a:rPr>
              <a:t>WorldPop</a:t>
            </a:r>
            <a:endParaRPr lang="en-US" i="1"/>
          </a:p>
        </p:txBody>
      </p:sp>
    </p:spTree>
    <p:extLst>
      <p:ext uri="{BB962C8B-B14F-4D97-AF65-F5344CB8AC3E}">
        <p14:creationId xmlns:p14="http://schemas.microsoft.com/office/powerpoint/2010/main" val="423281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Infrastructure Analysis</a:t>
            </a:r>
          </a:p>
        </p:txBody>
      </p:sp>
      <p:graphicFrame>
        <p:nvGraphicFramePr>
          <p:cNvPr id="8" name="Diagram 7">
            <a:extLst>
              <a:ext uri="{FF2B5EF4-FFF2-40B4-BE49-F238E27FC236}">
                <a16:creationId xmlns:a16="http://schemas.microsoft.com/office/drawing/2014/main" id="{A5AFD730-EB60-8AB4-B1DA-44E6AB60EE65}"/>
              </a:ext>
            </a:extLst>
          </p:cNvPr>
          <p:cNvGraphicFramePr/>
          <p:nvPr/>
        </p:nvGraphicFramePr>
        <p:xfrm>
          <a:off x="640556" y="2241640"/>
          <a:ext cx="10910887" cy="3652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47D51AE-61E0-E8EE-A8D0-E21C7A5720CC}"/>
              </a:ext>
            </a:extLst>
          </p:cNvPr>
          <p:cNvSpPr txBox="1"/>
          <p:nvPr/>
        </p:nvSpPr>
        <p:spPr>
          <a:xfrm>
            <a:off x="640556" y="1537070"/>
            <a:ext cx="2475934" cy="523220"/>
          </a:xfrm>
          <a:prstGeom prst="rect">
            <a:avLst/>
          </a:prstGeom>
          <a:noFill/>
        </p:spPr>
        <p:txBody>
          <a:bodyPr wrap="none" rtlCol="0">
            <a:spAutoFit/>
          </a:bodyPr>
          <a:lstStyle/>
          <a:p>
            <a:r>
              <a:rPr lang="en-US" sz="2800" b="1">
                <a:latin typeface="+mj-lt"/>
              </a:rPr>
              <a:t>Technologies</a:t>
            </a:r>
          </a:p>
        </p:txBody>
      </p:sp>
      <p:sp>
        <p:nvSpPr>
          <p:cNvPr id="12" name="Rectangle 11">
            <a:extLst>
              <a:ext uri="{FF2B5EF4-FFF2-40B4-BE49-F238E27FC236}">
                <a16:creationId xmlns:a16="http://schemas.microsoft.com/office/drawing/2014/main" id="{F8CF5B8B-EF9D-7E38-E25F-39C976184281}"/>
              </a:ext>
            </a:extLst>
          </p:cNvPr>
          <p:cNvSpPr/>
          <p:nvPr/>
        </p:nvSpPr>
        <p:spPr>
          <a:xfrm>
            <a:off x="423080" y="2238233"/>
            <a:ext cx="2852382" cy="3114253"/>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D1C9E92-23B0-3AD1-881D-FBF9CFE12BE4}"/>
              </a:ext>
            </a:extLst>
          </p:cNvPr>
          <p:cNvSpPr/>
          <p:nvPr/>
        </p:nvSpPr>
        <p:spPr>
          <a:xfrm>
            <a:off x="3342809" y="2238233"/>
            <a:ext cx="8426109" cy="3114253"/>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2C6DC776-B772-2ABD-B700-8CAA769FA661}"/>
              </a:ext>
            </a:extLst>
          </p:cNvPr>
          <p:cNvSpPr txBox="1"/>
          <p:nvPr/>
        </p:nvSpPr>
        <p:spPr>
          <a:xfrm>
            <a:off x="1466615" y="5524804"/>
            <a:ext cx="823815" cy="369332"/>
          </a:xfrm>
          <a:prstGeom prst="rect">
            <a:avLst/>
          </a:prstGeom>
          <a:noFill/>
        </p:spPr>
        <p:txBody>
          <a:bodyPr wrap="none" rtlCol="0">
            <a:spAutoFit/>
          </a:bodyPr>
          <a:lstStyle/>
          <a:p>
            <a:r>
              <a:rPr lang="en-US" b="1">
                <a:solidFill>
                  <a:schemeClr val="accent5"/>
                </a:solidFill>
              </a:rPr>
              <a:t>Wired</a:t>
            </a:r>
          </a:p>
        </p:txBody>
      </p:sp>
      <p:sp>
        <p:nvSpPr>
          <p:cNvPr id="15" name="TextBox 14">
            <a:extLst>
              <a:ext uri="{FF2B5EF4-FFF2-40B4-BE49-F238E27FC236}">
                <a16:creationId xmlns:a16="http://schemas.microsoft.com/office/drawing/2014/main" id="{64B49799-1FFD-135F-13E3-B79F28CB8FF3}"/>
              </a:ext>
            </a:extLst>
          </p:cNvPr>
          <p:cNvSpPr txBox="1"/>
          <p:nvPr/>
        </p:nvSpPr>
        <p:spPr>
          <a:xfrm>
            <a:off x="6990067" y="5524804"/>
            <a:ext cx="1131592" cy="369332"/>
          </a:xfrm>
          <a:prstGeom prst="rect">
            <a:avLst/>
          </a:prstGeom>
          <a:noFill/>
        </p:spPr>
        <p:txBody>
          <a:bodyPr wrap="none" rtlCol="0">
            <a:spAutoFit/>
          </a:bodyPr>
          <a:lstStyle/>
          <a:p>
            <a:r>
              <a:rPr lang="en-US" b="1">
                <a:solidFill>
                  <a:schemeClr val="accent5"/>
                </a:solidFill>
              </a:rPr>
              <a:t>Wireless</a:t>
            </a:r>
          </a:p>
        </p:txBody>
      </p:sp>
    </p:spTree>
    <p:extLst>
      <p:ext uri="{BB962C8B-B14F-4D97-AF65-F5344CB8AC3E}">
        <p14:creationId xmlns:p14="http://schemas.microsoft.com/office/powerpoint/2010/main" val="366049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b="1"/>
              <a:t>Cellular</a:t>
            </a:r>
            <a:r>
              <a:rPr lang="en-US"/>
              <a:t>: mobile coverage analysis</a:t>
            </a:r>
          </a:p>
        </p:txBody>
      </p:sp>
      <p:sp>
        <p:nvSpPr>
          <p:cNvPr id="3" name="Content Placeholder 2">
            <a:extLst>
              <a:ext uri="{FF2B5EF4-FFF2-40B4-BE49-F238E27FC236}">
                <a16:creationId xmlns:a16="http://schemas.microsoft.com/office/drawing/2014/main" id="{7F01B276-2CE5-583B-023F-9C1BA9729608}"/>
              </a:ext>
            </a:extLst>
          </p:cNvPr>
          <p:cNvSpPr>
            <a:spLocks noGrp="1"/>
          </p:cNvSpPr>
          <p:nvPr>
            <p:ph sz="quarter" idx="11"/>
          </p:nvPr>
        </p:nvSpPr>
        <p:spPr>
          <a:xfrm>
            <a:off x="633255" y="1995553"/>
            <a:ext cx="5169063" cy="3779838"/>
          </a:xfrm>
        </p:spPr>
        <p:txBody>
          <a:bodyPr/>
          <a:lstStyle/>
          <a:p>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Either the existing coverage areas or the modelled coverage areas are used to assess the feasibility of different types of cellular connectivity available at the schools. This approach clarifies which options are the most practical and accessible within each school’s vicinity.</a:t>
            </a:r>
          </a:p>
        </p:txBody>
      </p:sp>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Infrastructure Analysis</a:t>
            </a:r>
          </a:p>
        </p:txBody>
      </p:sp>
      <p:pic>
        <p:nvPicPr>
          <p:cNvPr id="5" name="Picture 4">
            <a:extLst>
              <a:ext uri="{FF2B5EF4-FFF2-40B4-BE49-F238E27FC236}">
                <a16:creationId xmlns:a16="http://schemas.microsoft.com/office/drawing/2014/main" id="{0BAE1B1A-BBB8-2689-B821-5BA826BD43B5}"/>
              </a:ext>
            </a:extLst>
          </p:cNvPr>
          <p:cNvPicPr>
            <a:picLocks noChangeAspect="1"/>
          </p:cNvPicPr>
          <p:nvPr/>
        </p:nvPicPr>
        <p:blipFill>
          <a:blip r:embed="rId3"/>
          <a:stretch>
            <a:fillRect/>
          </a:stretch>
        </p:blipFill>
        <p:spPr>
          <a:xfrm>
            <a:off x="7120218" y="63155"/>
            <a:ext cx="4357407" cy="6472959"/>
          </a:xfrm>
          <a:prstGeom prst="rect">
            <a:avLst/>
          </a:prstGeom>
        </p:spPr>
      </p:pic>
      <p:grpSp>
        <p:nvGrpSpPr>
          <p:cNvPr id="6" name="Group 5">
            <a:extLst>
              <a:ext uri="{FF2B5EF4-FFF2-40B4-BE49-F238E27FC236}">
                <a16:creationId xmlns:a16="http://schemas.microsoft.com/office/drawing/2014/main" id="{D9F8FCA4-E736-56B0-0DFD-5D30E80F7ECC}"/>
              </a:ext>
            </a:extLst>
          </p:cNvPr>
          <p:cNvGrpSpPr/>
          <p:nvPr/>
        </p:nvGrpSpPr>
        <p:grpSpPr>
          <a:xfrm>
            <a:off x="6191424" y="4230770"/>
            <a:ext cx="2605545" cy="1585049"/>
            <a:chOff x="4258886" y="4501584"/>
            <a:chExt cx="2605545" cy="1585049"/>
          </a:xfrm>
        </p:grpSpPr>
        <p:sp>
          <p:nvSpPr>
            <p:cNvPr id="7" name="TextBox 6">
              <a:extLst>
                <a:ext uri="{FF2B5EF4-FFF2-40B4-BE49-F238E27FC236}">
                  <a16:creationId xmlns:a16="http://schemas.microsoft.com/office/drawing/2014/main" id="{BDF34B86-2CFD-677F-329E-B54A6A367C8E}"/>
                </a:ext>
              </a:extLst>
            </p:cNvPr>
            <p:cNvSpPr txBox="1"/>
            <p:nvPr/>
          </p:nvSpPr>
          <p:spPr>
            <a:xfrm>
              <a:off x="4258886" y="4501584"/>
              <a:ext cx="2605545" cy="1585049"/>
            </a:xfrm>
            <a:prstGeom prst="rect">
              <a:avLst/>
            </a:prstGeom>
            <a:noFill/>
          </p:spPr>
          <p:txBody>
            <a:bodyPr wrap="square" rtlCol="0">
              <a:spAutoFit/>
            </a:bodyPr>
            <a:lstStyle/>
            <a:p>
              <a:r>
                <a:rPr lang="en-DE" sz="1800" b="1">
                  <a:solidFill>
                    <a:srgbClr val="2879FF"/>
                  </a:solidFill>
                  <a:latin typeface="Open Sans Light" panose="020B0606030504020204" pitchFamily="34" charset="0"/>
                  <a:ea typeface="Open Sans Light" panose="020B0606030504020204" pitchFamily="34" charset="0"/>
                  <a:cs typeface="Open Sans Light" panose="020B0606030504020204" pitchFamily="34" charset="0"/>
                </a:rPr>
                <a:t>4G coverage area strength, dBm</a:t>
              </a:r>
              <a:endParaRPr lang="en-US" sz="1800" b="1">
                <a:solidFill>
                  <a:srgbClr val="2879FF"/>
                </a:solidFill>
                <a:latin typeface="Open Sans Light" panose="020B0606030504020204" pitchFamily="34" charset="0"/>
                <a:ea typeface="Open Sans Light" panose="020B0606030504020204" pitchFamily="34" charset="0"/>
                <a:cs typeface="Open Sans Light" panose="020B0606030504020204" pitchFamily="34" charset="0"/>
              </a:endParaRPr>
            </a:p>
            <a:p>
              <a:endParaRPr lang="en-DE" sz="600">
                <a:solidFill>
                  <a:srgbClr val="2879FF"/>
                </a:solidFill>
                <a:latin typeface="Open Sans Light" panose="020B0606030504020204" pitchFamily="34" charset="0"/>
                <a:ea typeface="Open Sans Light" panose="020B0606030504020204" pitchFamily="34" charset="0"/>
                <a:cs typeface="Open Sans Light" panose="020B0606030504020204" pitchFamily="34" charset="0"/>
              </a:endParaRPr>
            </a:p>
            <a:p>
              <a:r>
                <a:rPr lang="en-DE" sz="1800">
                  <a:latin typeface="Open Sans Light" panose="020B0606030504020204" pitchFamily="34" charset="0"/>
                  <a:ea typeface="Open Sans Light" panose="020B0606030504020204" pitchFamily="34" charset="0"/>
                  <a:cs typeface="Open Sans Light" panose="020B0606030504020204" pitchFamily="34" charset="0"/>
                </a:rPr>
                <a:t>      </a:t>
              </a:r>
              <a:r>
                <a:rPr lang="en-GB" sz="1800">
                  <a:latin typeface="Open Sans Light" panose="020B0606030504020204" pitchFamily="34" charset="0"/>
                  <a:ea typeface="Open Sans Light" panose="020B0606030504020204" pitchFamily="34" charset="0"/>
                  <a:cs typeface="Open Sans Light" panose="020B0606030504020204" pitchFamily="34" charset="0"/>
                </a:rPr>
                <a:t>Strong</a:t>
              </a:r>
            </a:p>
            <a:p>
              <a:r>
                <a:rPr lang="en-GB" sz="1800">
                  <a:latin typeface="Open Sans Light" panose="020B0606030504020204" pitchFamily="34" charset="0"/>
                  <a:ea typeface="Open Sans Light" panose="020B0606030504020204" pitchFamily="34" charset="0"/>
                  <a:cs typeface="Open Sans Light" panose="020B0606030504020204" pitchFamily="34" charset="0"/>
                </a:rPr>
                <a:t>      Average</a:t>
              </a:r>
            </a:p>
            <a:p>
              <a:r>
                <a:rPr lang="en-GB" sz="1800">
                  <a:latin typeface="Open Sans Light" panose="020B0606030504020204" pitchFamily="34" charset="0"/>
                  <a:ea typeface="Open Sans Light" panose="020B0606030504020204" pitchFamily="34" charset="0"/>
                  <a:cs typeface="Open Sans Light" panose="020B0606030504020204" pitchFamily="34" charset="0"/>
                </a:rPr>
                <a:t>      Weak</a:t>
              </a:r>
              <a:endParaRPr lang="en-DE" sz="18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8" name="Oval 7">
              <a:extLst>
                <a:ext uri="{FF2B5EF4-FFF2-40B4-BE49-F238E27FC236}">
                  <a16:creationId xmlns:a16="http://schemas.microsoft.com/office/drawing/2014/main" id="{4894524D-583A-F8E7-44D7-529877C174BE}"/>
                </a:ext>
              </a:extLst>
            </p:cNvPr>
            <p:cNvSpPr/>
            <p:nvPr/>
          </p:nvSpPr>
          <p:spPr>
            <a:xfrm>
              <a:off x="4440338" y="5230323"/>
              <a:ext cx="176784" cy="176784"/>
            </a:xfrm>
            <a:prstGeom prst="ellipse">
              <a:avLst/>
            </a:prstGeom>
            <a:solidFill>
              <a:srgbClr val="287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17551634-CD26-5A9C-CCE4-2512BC7C4CD2}"/>
                </a:ext>
              </a:extLst>
            </p:cNvPr>
            <p:cNvSpPr/>
            <p:nvPr/>
          </p:nvSpPr>
          <p:spPr>
            <a:xfrm>
              <a:off x="4440338" y="5508206"/>
              <a:ext cx="176784" cy="176784"/>
            </a:xfrm>
            <a:prstGeom prst="ellipse">
              <a:avLst/>
            </a:prstGeom>
            <a:solidFill>
              <a:srgbClr val="88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E03B6C36-F685-38DE-380D-31AEB798A127}"/>
                </a:ext>
              </a:extLst>
            </p:cNvPr>
            <p:cNvSpPr/>
            <p:nvPr/>
          </p:nvSpPr>
          <p:spPr>
            <a:xfrm>
              <a:off x="4440338" y="5786089"/>
              <a:ext cx="176784" cy="176784"/>
            </a:xfrm>
            <a:prstGeom prst="ellipse">
              <a:avLst/>
            </a:prstGeom>
            <a:solidFill>
              <a:srgbClr val="D2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Tree>
    <p:extLst>
      <p:ext uri="{BB962C8B-B14F-4D97-AF65-F5344CB8AC3E}">
        <p14:creationId xmlns:p14="http://schemas.microsoft.com/office/powerpoint/2010/main" val="375032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Infrastructure Analysis</a:t>
            </a:r>
          </a:p>
        </p:txBody>
      </p:sp>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b="1"/>
              <a:t>Cellular: </a:t>
            </a:r>
            <a:r>
              <a:rPr lang="en-US"/>
              <a:t>mobile capacity analysis</a:t>
            </a:r>
          </a:p>
        </p:txBody>
      </p:sp>
      <p:pic>
        <p:nvPicPr>
          <p:cNvPr id="1028" name="Picture 4" descr="Example">
            <a:extLst>
              <a:ext uri="{FF2B5EF4-FFF2-40B4-BE49-F238E27FC236}">
                <a16:creationId xmlns:a16="http://schemas.microsoft.com/office/drawing/2014/main" id="{C4D5901C-6B34-093C-D7FD-2B3B59ECD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324" y="1932196"/>
            <a:ext cx="5547723" cy="384319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649199F-D573-C6C3-0692-8152BF5E886E}"/>
              </a:ext>
            </a:extLst>
          </p:cNvPr>
          <p:cNvSpPr>
            <a:spLocks noGrp="1"/>
          </p:cNvSpPr>
          <p:nvPr>
            <p:ph sz="quarter" idx="11"/>
          </p:nvPr>
        </p:nvSpPr>
        <p:spPr>
          <a:xfrm>
            <a:off x="633255" y="1995553"/>
            <a:ext cx="5169063" cy="3779838"/>
          </a:xfrm>
        </p:spPr>
        <p:txBody>
          <a:bodyPr/>
          <a:lstStyle/>
          <a:p>
            <a:pPr marL="457200" indent="-342900" algn="l">
              <a:spcAft>
                <a:spcPts val="1800"/>
              </a:spcAft>
              <a:buFont typeface="Arial" panose="020B0604020202020204" pitchFamily="34" charset="0"/>
              <a:buChar char="•"/>
            </a:pPr>
            <a:r>
              <a:rPr lang="en-US" sz="1800">
                <a:solidFill>
                  <a:srgbClr val="374151"/>
                </a:solidFill>
                <a:latin typeface="Open Sans" panose="020B0606030504020204" pitchFamily="34" charset="0"/>
                <a:ea typeface="Open Sans" panose="020B0606030504020204" pitchFamily="34" charset="0"/>
                <a:cs typeface="Open Sans" panose="020B0606030504020204" pitchFamily="34" charset="0"/>
              </a:rPr>
              <a:t>We estimate  the available capacity in a cellular service area</a:t>
            </a:r>
          </a:p>
          <a:p>
            <a:pPr marL="457200" indent="-342900" algn="l">
              <a:spcAft>
                <a:spcPts val="1800"/>
              </a:spcAft>
              <a:buFont typeface="Arial" panose="020B0604020202020204" pitchFamily="34" charset="0"/>
              <a:buChar char="•"/>
            </a:pPr>
            <a:r>
              <a:rPr lang="en-US" sz="1800">
                <a:solidFill>
                  <a:srgbClr val="374151"/>
                </a:solidFill>
                <a:latin typeface="Open Sans" panose="020B0606030504020204" pitchFamily="34" charset="0"/>
                <a:ea typeface="Open Sans" panose="020B0606030504020204" pitchFamily="34" charset="0"/>
                <a:cs typeface="Open Sans" panose="020B0606030504020204" pitchFamily="34" charset="0"/>
              </a:rPr>
              <a:t>And assess its adequacy for connecting a point of interest to the internet.</a:t>
            </a:r>
          </a:p>
          <a:p>
            <a:pPr marL="457200" indent="-342900" algn="l">
              <a:spcAft>
                <a:spcPts val="1800"/>
              </a:spcAft>
              <a:buFont typeface="Arial" panose="020B0604020202020204" pitchFamily="34" charset="0"/>
              <a:buChar char="•"/>
            </a:pPr>
            <a:r>
              <a:rPr lang="en-US" sz="1800">
                <a:solidFill>
                  <a:srgbClr val="374151"/>
                </a:solidFill>
                <a:latin typeface="Open Sans" panose="020B0606030504020204" pitchFamily="34" charset="0"/>
                <a:ea typeface="Open Sans" panose="020B0606030504020204" pitchFamily="34" charset="0"/>
                <a:cs typeface="Open Sans" panose="020B0606030504020204" pitchFamily="34" charset="0"/>
              </a:rPr>
              <a:t>This is achieved by comparing the available capacity against the specific internet requirements of the </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location</a:t>
            </a:r>
          </a:p>
        </p:txBody>
      </p:sp>
    </p:spTree>
    <p:extLst>
      <p:ext uri="{BB962C8B-B14F-4D97-AF65-F5344CB8AC3E}">
        <p14:creationId xmlns:p14="http://schemas.microsoft.com/office/powerpoint/2010/main" val="343855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b="1"/>
              <a:t>Fiber</a:t>
            </a:r>
            <a:r>
              <a:rPr lang="en-US"/>
              <a:t>: fiber path analysis</a:t>
            </a:r>
          </a:p>
        </p:txBody>
      </p:sp>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Infrastructure Analysis</a:t>
            </a:r>
          </a:p>
        </p:txBody>
      </p:sp>
      <p:sp>
        <p:nvSpPr>
          <p:cNvPr id="5" name="TextBox 4">
            <a:extLst>
              <a:ext uri="{FF2B5EF4-FFF2-40B4-BE49-F238E27FC236}">
                <a16:creationId xmlns:a16="http://schemas.microsoft.com/office/drawing/2014/main" id="{ED29C915-AE97-492F-5C81-A1732604984A}"/>
              </a:ext>
            </a:extLst>
          </p:cNvPr>
          <p:cNvSpPr txBox="1"/>
          <p:nvPr/>
        </p:nvSpPr>
        <p:spPr>
          <a:xfrm>
            <a:off x="6746355" y="3990974"/>
            <a:ext cx="184731"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9EDCDFFC-9729-D22D-68F7-D753509A30E5}"/>
              </a:ext>
            </a:extLst>
          </p:cNvPr>
          <p:cNvPicPr>
            <a:picLocks noChangeAspect="1"/>
          </p:cNvPicPr>
          <p:nvPr/>
        </p:nvPicPr>
        <p:blipFill>
          <a:blip r:embed="rId3"/>
          <a:srcRect/>
          <a:stretch/>
        </p:blipFill>
        <p:spPr>
          <a:xfrm>
            <a:off x="5625127" y="1107679"/>
            <a:ext cx="5498510" cy="4921351"/>
          </a:xfrm>
          <a:prstGeom prst="rect">
            <a:avLst/>
          </a:prstGeom>
        </p:spPr>
      </p:pic>
      <p:pic>
        <p:nvPicPr>
          <p:cNvPr id="8" name="Picture 7">
            <a:extLst>
              <a:ext uri="{FF2B5EF4-FFF2-40B4-BE49-F238E27FC236}">
                <a16:creationId xmlns:a16="http://schemas.microsoft.com/office/drawing/2014/main" id="{BAB23B92-4400-43F3-7624-1E91C92191E8}"/>
              </a:ext>
            </a:extLst>
          </p:cNvPr>
          <p:cNvPicPr>
            <a:picLocks noChangeAspect="1"/>
          </p:cNvPicPr>
          <p:nvPr/>
        </p:nvPicPr>
        <p:blipFill>
          <a:blip r:embed="rId4"/>
          <a:srcRect l="11937" r="11937"/>
          <a:stretch/>
        </p:blipFill>
        <p:spPr>
          <a:xfrm>
            <a:off x="8697113" y="2565680"/>
            <a:ext cx="3036613" cy="2219938"/>
          </a:xfrm>
          <a:prstGeom prst="ellipse">
            <a:avLst/>
          </a:prstGeom>
          <a:ln w="12700">
            <a:solidFill>
              <a:schemeClr val="accent5"/>
            </a:solidFill>
          </a:ln>
          <a:effectLst>
            <a:softEdge rad="0"/>
          </a:effectLst>
        </p:spPr>
      </p:pic>
      <p:sp>
        <p:nvSpPr>
          <p:cNvPr id="9" name="TextBox 8">
            <a:extLst>
              <a:ext uri="{FF2B5EF4-FFF2-40B4-BE49-F238E27FC236}">
                <a16:creationId xmlns:a16="http://schemas.microsoft.com/office/drawing/2014/main" id="{B5A707BB-A28A-9C40-E65C-23541CD75EB7}"/>
              </a:ext>
            </a:extLst>
          </p:cNvPr>
          <p:cNvSpPr txBox="1"/>
          <p:nvPr/>
        </p:nvSpPr>
        <p:spPr>
          <a:xfrm>
            <a:off x="9466050" y="4996888"/>
            <a:ext cx="1498738" cy="246221"/>
          </a:xfrm>
          <a:prstGeom prst="rect">
            <a:avLst/>
          </a:prstGeom>
          <a:noFill/>
        </p:spPr>
        <p:txBody>
          <a:bodyPr wrap="squar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Schematic fiber lines</a:t>
            </a:r>
          </a:p>
        </p:txBody>
      </p:sp>
      <p:sp>
        <p:nvSpPr>
          <p:cNvPr id="10" name="Content Placeholder 2">
            <a:extLst>
              <a:ext uri="{FF2B5EF4-FFF2-40B4-BE49-F238E27FC236}">
                <a16:creationId xmlns:a16="http://schemas.microsoft.com/office/drawing/2014/main" id="{14B62C2A-A304-35F5-3425-B57D10F6CB97}"/>
              </a:ext>
            </a:extLst>
          </p:cNvPr>
          <p:cNvSpPr>
            <a:spLocks noGrp="1"/>
          </p:cNvSpPr>
          <p:nvPr>
            <p:ph sz="quarter" idx="11"/>
          </p:nvPr>
        </p:nvSpPr>
        <p:spPr>
          <a:xfrm>
            <a:off x="633255" y="1995553"/>
            <a:ext cx="4347073" cy="3779838"/>
          </a:xfrm>
        </p:spPr>
        <p:txBody>
          <a:bodyPr/>
          <a:lstStyle/>
          <a:p>
            <a:pPr marL="457200" indent="-342900" fontAlgn="base">
              <a:buFont typeface="Arial" panose="020B0604020202020204" pitchFamily="34" charset="0"/>
              <a:buChar char="•"/>
            </a:pP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Our second tool predicts the </a:t>
            </a:r>
            <a:r>
              <a:rPr lang="en-GB" sz="1800" b="1">
                <a:solidFill>
                  <a:srgbClr val="374151"/>
                </a:solidFill>
                <a:latin typeface="Open Sans" panose="020B0606030504020204" pitchFamily="34" charset="0"/>
                <a:ea typeface="Open Sans" panose="020B0606030504020204" pitchFamily="34" charset="0"/>
                <a:cs typeface="Open Sans" panose="020B0606030504020204" pitchFamily="34" charset="0"/>
              </a:rPr>
              <a:t>optimal </a:t>
            </a:r>
            <a:r>
              <a:rPr lang="en-GB" sz="1800" b="1" err="1">
                <a:solidFill>
                  <a:srgbClr val="374151"/>
                </a:solidFill>
                <a:latin typeface="Open Sans" panose="020B0606030504020204" pitchFamily="34" charset="0"/>
                <a:ea typeface="Open Sans" panose="020B0606030504020204" pitchFamily="34" charset="0"/>
                <a:cs typeface="Open Sans" panose="020B0606030504020204" pitchFamily="34" charset="0"/>
              </a:rPr>
              <a:t>fiber</a:t>
            </a:r>
            <a:r>
              <a:rPr lang="en-GB" sz="1800" b="1">
                <a:solidFill>
                  <a:srgbClr val="374151"/>
                </a:solidFill>
                <a:latin typeface="Open Sans" panose="020B0606030504020204" pitchFamily="34" charset="0"/>
                <a:ea typeface="Open Sans" panose="020B0606030504020204" pitchFamily="34" charset="0"/>
                <a:cs typeface="Open Sans" panose="020B0606030504020204" pitchFamily="34" charset="0"/>
              </a:rPr>
              <a:t> path</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 to connect points of interest to the </a:t>
            </a:r>
            <a:r>
              <a:rPr lang="en-GB" sz="1800" err="1">
                <a:solidFill>
                  <a:srgbClr val="374151"/>
                </a:solidFill>
                <a:latin typeface="Open Sans" panose="020B0606030504020204" pitchFamily="34" charset="0"/>
                <a:ea typeface="Open Sans" panose="020B0606030504020204" pitchFamily="34" charset="0"/>
                <a:cs typeface="Open Sans" panose="020B0606030504020204" pitchFamily="34" charset="0"/>
              </a:rPr>
              <a:t>fiber</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 network.</a:t>
            </a:r>
          </a:p>
          <a:p>
            <a:pPr marL="457200" indent="-342900" fontAlgn="base">
              <a:buFont typeface="Arial" panose="020B0604020202020204" pitchFamily="34" charset="0"/>
              <a:buChar char="•"/>
            </a:pP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This tool finds a </a:t>
            </a:r>
            <a:r>
              <a:rPr lang="en-GB" sz="1800" err="1">
                <a:solidFill>
                  <a:srgbClr val="374151"/>
                </a:solidFill>
                <a:latin typeface="Open Sans" panose="020B0606030504020204" pitchFamily="34" charset="0"/>
                <a:ea typeface="Open Sans" panose="020B0606030504020204" pitchFamily="34" charset="0"/>
                <a:cs typeface="Open Sans" panose="020B0606030504020204" pitchFamily="34" charset="0"/>
              </a:rPr>
              <a:t>fiber</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 path that connects all points of interest with the shortest </a:t>
            </a:r>
            <a:r>
              <a:rPr lang="en-GB" sz="1800" err="1">
                <a:solidFill>
                  <a:srgbClr val="374151"/>
                </a:solidFill>
                <a:latin typeface="Open Sans" panose="020B0606030504020204" pitchFamily="34" charset="0"/>
                <a:ea typeface="Open Sans" panose="020B0606030504020204" pitchFamily="34" charset="0"/>
                <a:cs typeface="Open Sans" panose="020B0606030504020204" pitchFamily="34" charset="0"/>
              </a:rPr>
              <a:t>fiber</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 path possible – thus minimizing costs.</a:t>
            </a:r>
          </a:p>
          <a:p>
            <a:pPr marL="457200" indent="-342900" fontAlgn="base">
              <a:buFont typeface="Arial" panose="020B0604020202020204" pitchFamily="34" charset="0"/>
              <a:buChar char="•"/>
            </a:pP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The </a:t>
            </a:r>
            <a:r>
              <a:rPr lang="en-GB" sz="1800" err="1">
                <a:solidFill>
                  <a:srgbClr val="374151"/>
                </a:solidFill>
                <a:latin typeface="Open Sans" panose="020B0606030504020204" pitchFamily="34" charset="0"/>
                <a:ea typeface="Open Sans" panose="020B0606030504020204" pitchFamily="34" charset="0"/>
                <a:cs typeface="Open Sans" panose="020B0606030504020204" pitchFamily="34" charset="0"/>
              </a:rPr>
              <a:t>fiber</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 lines are laid along the existing road network.</a:t>
            </a:r>
          </a:p>
          <a:p>
            <a:pPr marL="457200" indent="-342900" fontAlgn="base">
              <a:buFont typeface="Arial" panose="020B0604020202020204" pitchFamily="34" charset="0"/>
              <a:buChar char="•"/>
            </a:pP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Once a point of interest is connected, it can extend the </a:t>
            </a:r>
            <a:r>
              <a:rPr lang="en-GB" sz="1800" err="1">
                <a:solidFill>
                  <a:srgbClr val="374151"/>
                </a:solidFill>
                <a:latin typeface="Open Sans" panose="020B0606030504020204" pitchFamily="34" charset="0"/>
                <a:ea typeface="Open Sans" panose="020B0606030504020204" pitchFamily="34" charset="0"/>
                <a:cs typeface="Open Sans" panose="020B0606030504020204" pitchFamily="34" charset="0"/>
              </a:rPr>
              <a:t>fiber</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 path to other places.</a:t>
            </a:r>
          </a:p>
        </p:txBody>
      </p:sp>
    </p:spTree>
    <p:extLst>
      <p:ext uri="{BB962C8B-B14F-4D97-AF65-F5344CB8AC3E}">
        <p14:creationId xmlns:p14="http://schemas.microsoft.com/office/powerpoint/2010/main" val="43392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74B2-A6E5-EBC1-EA1A-E9DA30D7F211}"/>
              </a:ext>
            </a:extLst>
          </p:cNvPr>
          <p:cNvSpPr>
            <a:spLocks noGrp="1"/>
          </p:cNvSpPr>
          <p:nvPr>
            <p:ph type="title"/>
          </p:nvPr>
        </p:nvSpPr>
        <p:spPr/>
        <p:txBody>
          <a:bodyPr/>
          <a:lstStyle/>
          <a:p>
            <a:r>
              <a:rPr lang="en-US" b="1"/>
              <a:t>Point-to-point microwave</a:t>
            </a:r>
            <a:r>
              <a:rPr lang="en-US"/>
              <a:t>: visibility analysis</a:t>
            </a:r>
          </a:p>
        </p:txBody>
      </p:sp>
      <p:sp>
        <p:nvSpPr>
          <p:cNvPr id="4" name="Text Placeholder 3">
            <a:extLst>
              <a:ext uri="{FF2B5EF4-FFF2-40B4-BE49-F238E27FC236}">
                <a16:creationId xmlns:a16="http://schemas.microsoft.com/office/drawing/2014/main" id="{6B3FBFFE-C5E2-03B1-63E9-3A538F231042}"/>
              </a:ext>
            </a:extLst>
          </p:cNvPr>
          <p:cNvSpPr>
            <a:spLocks noGrp="1"/>
          </p:cNvSpPr>
          <p:nvPr>
            <p:ph type="body" sz="quarter" idx="10"/>
          </p:nvPr>
        </p:nvSpPr>
        <p:spPr/>
        <p:txBody>
          <a:bodyPr/>
          <a:lstStyle/>
          <a:p>
            <a:r>
              <a:rPr lang="en-US"/>
              <a:t>Infrastructure Analysis</a:t>
            </a:r>
          </a:p>
        </p:txBody>
      </p:sp>
      <p:pic>
        <p:nvPicPr>
          <p:cNvPr id="5" name="Picture 4" descr="A graph on a screen&#10;&#10;Description automatically generated">
            <a:extLst>
              <a:ext uri="{FF2B5EF4-FFF2-40B4-BE49-F238E27FC236}">
                <a16:creationId xmlns:a16="http://schemas.microsoft.com/office/drawing/2014/main" id="{4119C148-DA11-FAA2-D6C2-724EB11C6A06}"/>
              </a:ext>
            </a:extLst>
          </p:cNvPr>
          <p:cNvPicPr>
            <a:picLocks noChangeAspect="1"/>
          </p:cNvPicPr>
          <p:nvPr/>
        </p:nvPicPr>
        <p:blipFill>
          <a:blip r:embed="rId3"/>
          <a:stretch>
            <a:fillRect/>
          </a:stretch>
        </p:blipFill>
        <p:spPr>
          <a:xfrm>
            <a:off x="5444452" y="4215410"/>
            <a:ext cx="5958488" cy="1951847"/>
          </a:xfrm>
          <a:prstGeom prst="round2DiagRect">
            <a:avLst>
              <a:gd name="adj1" fmla="val 10162"/>
              <a:gd name="adj2" fmla="val 7899"/>
            </a:avLst>
          </a:prstGeom>
          <a:ln w="88900" cap="sq">
            <a:noFill/>
            <a:miter lim="800000"/>
          </a:ln>
          <a:effectLst>
            <a:outerShdw blurRad="254000" algn="tl" rotWithShape="0">
              <a:srgbClr val="000000">
                <a:alpha val="43000"/>
              </a:srgbClr>
            </a:outerShdw>
          </a:effectLst>
        </p:spPr>
      </p:pic>
      <p:pic>
        <p:nvPicPr>
          <p:cNvPr id="6" name="Picture 5" descr="A graph of a person&#10;&#10;Description automatically generated with medium confidence">
            <a:extLst>
              <a:ext uri="{FF2B5EF4-FFF2-40B4-BE49-F238E27FC236}">
                <a16:creationId xmlns:a16="http://schemas.microsoft.com/office/drawing/2014/main" id="{B6E9AD55-5E48-022A-597E-AA5D81D31F61}"/>
              </a:ext>
            </a:extLst>
          </p:cNvPr>
          <p:cNvPicPr>
            <a:picLocks noChangeAspect="1"/>
          </p:cNvPicPr>
          <p:nvPr/>
        </p:nvPicPr>
        <p:blipFill>
          <a:blip r:embed="rId4"/>
          <a:stretch>
            <a:fillRect/>
          </a:stretch>
        </p:blipFill>
        <p:spPr>
          <a:xfrm>
            <a:off x="5444452" y="2090057"/>
            <a:ext cx="5923191" cy="1927908"/>
          </a:xfrm>
          <a:prstGeom prst="round2DiagRect">
            <a:avLst>
              <a:gd name="adj1" fmla="val 8250"/>
              <a:gd name="adj2" fmla="val 6546"/>
            </a:avLst>
          </a:prstGeom>
          <a:ln w="88900" cap="sq">
            <a:noFill/>
            <a:miter lim="800000"/>
          </a:ln>
          <a:effectLst>
            <a:outerShdw blurRad="254000" algn="tl" rotWithShape="0">
              <a:srgbClr val="000000">
                <a:alpha val="43000"/>
              </a:srgbClr>
            </a:outerShdw>
          </a:effectLst>
        </p:spPr>
      </p:pic>
      <p:sp>
        <p:nvSpPr>
          <p:cNvPr id="7" name="Content Placeholder 2">
            <a:extLst>
              <a:ext uri="{FF2B5EF4-FFF2-40B4-BE49-F238E27FC236}">
                <a16:creationId xmlns:a16="http://schemas.microsoft.com/office/drawing/2014/main" id="{F49AA566-3291-F76A-D085-329CE064356A}"/>
              </a:ext>
            </a:extLst>
          </p:cNvPr>
          <p:cNvSpPr>
            <a:spLocks noGrp="1"/>
          </p:cNvSpPr>
          <p:nvPr>
            <p:ph sz="quarter" idx="11"/>
          </p:nvPr>
        </p:nvSpPr>
        <p:spPr>
          <a:xfrm>
            <a:off x="634707" y="2177143"/>
            <a:ext cx="4258059" cy="3779838"/>
          </a:xfrm>
        </p:spPr>
        <p:txBody>
          <a:bodyPr/>
          <a:lstStyle/>
          <a:p>
            <a:pPr marL="377190" indent="-285750">
              <a:buFont typeface="Arial" panose="020B0604020202020204" pitchFamily="34" charset="0"/>
              <a:buChar char="•"/>
            </a:pP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One option for connecting locations to the internet is through </a:t>
            </a:r>
            <a:r>
              <a:rPr lang="en-GB" sz="1800" b="1">
                <a:solidFill>
                  <a:srgbClr val="374151"/>
                </a:solidFill>
                <a:latin typeface="Open Sans" panose="020B0606030504020204" pitchFamily="34" charset="0"/>
                <a:ea typeface="Open Sans" panose="020B0606030504020204" pitchFamily="34" charset="0"/>
                <a:cs typeface="Open Sans" panose="020B0606030504020204" pitchFamily="34" charset="0"/>
              </a:rPr>
              <a:t>point-to-point</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 radio links.</a:t>
            </a:r>
          </a:p>
          <a:p>
            <a:pPr marL="377190" indent="-285750">
              <a:buFont typeface="Arial" panose="020B0604020202020204" pitchFamily="34" charset="0"/>
              <a:buChar char="•"/>
            </a:pP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However, establishing these links may be unfeasible when obstacles obstruct the radio wave propagation path or when signal attenuation occurs due to power loss over distance.</a:t>
            </a:r>
          </a:p>
          <a:p>
            <a:pPr marL="377190" indent="-285750">
              <a:buFont typeface="Arial" panose="020B0604020202020204" pitchFamily="34" charset="0"/>
              <a:buChar char="•"/>
            </a:pP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To determine the feasibility of establishing a link, </a:t>
            </a:r>
            <a:r>
              <a:rPr lang="en-GB" sz="1800" b="1">
                <a:solidFill>
                  <a:srgbClr val="374151"/>
                </a:solidFill>
                <a:latin typeface="Open Sans" panose="020B0606030504020204" pitchFamily="34" charset="0"/>
                <a:ea typeface="Open Sans" panose="020B0606030504020204" pitchFamily="34" charset="0"/>
                <a:cs typeface="Open Sans" panose="020B0606030504020204" pitchFamily="34" charset="0"/>
              </a:rPr>
              <a:t>visibility analysis </a:t>
            </a:r>
            <a:r>
              <a:rPr lang="en-GB" sz="1800">
                <a:solidFill>
                  <a:srgbClr val="374151"/>
                </a:solidFill>
                <a:latin typeface="Open Sans" panose="020B0606030504020204" pitchFamily="34" charset="0"/>
                <a:ea typeface="Open Sans" panose="020B0606030504020204" pitchFamily="34" charset="0"/>
                <a:cs typeface="Open Sans" panose="020B0606030504020204" pitchFamily="34" charset="0"/>
              </a:rPr>
              <a:t>must be conducted.</a:t>
            </a:r>
          </a:p>
        </p:txBody>
      </p:sp>
    </p:spTree>
    <p:extLst>
      <p:ext uri="{BB962C8B-B14F-4D97-AF65-F5344CB8AC3E}">
        <p14:creationId xmlns:p14="http://schemas.microsoft.com/office/powerpoint/2010/main" val="4293302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2e84ceb-fbfd-47ab-be52-080c6b87953f}" enabled="0" method="" siteId="{92e84ceb-fbfd-47ab-be52-080c6b87953f}" removed="1"/>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245</TotalTime>
  <Words>1392</Words>
  <Application>Microsoft Office PowerPoint</Application>
  <PresentationFormat>Widescreen</PresentationFormat>
  <Paragraphs>137</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ITU Broadband Maps</vt:lpstr>
      <vt:lpstr>Connectivity demand estimation</vt:lpstr>
      <vt:lpstr>PowerPoint Presentation</vt:lpstr>
      <vt:lpstr>Cellular: mobile coverage analysis</vt:lpstr>
      <vt:lpstr>Cellular: mobile capacity analysis</vt:lpstr>
      <vt:lpstr>Fiber: fiber path analysis</vt:lpstr>
      <vt:lpstr>Point-to-point microwave: visibility analysis</vt:lpstr>
      <vt:lpstr>Cost calculations</vt:lpstr>
      <vt:lpstr>Cost calculations</vt:lpstr>
      <vt:lpstr>Connectivity 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Norrmén-Smith, Juliette</dc:creator>
  <cp:lastModifiedBy>peytrignet.sebastien@gmail.com</cp:lastModifiedBy>
  <cp:revision>13</cp:revision>
  <dcterms:created xsi:type="dcterms:W3CDTF">2025-03-22T13:19:16Z</dcterms:created>
  <dcterms:modified xsi:type="dcterms:W3CDTF">2025-03-26T23:02:41Z</dcterms:modified>
</cp:coreProperties>
</file>