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84" r:id="rId5"/>
    <p:sldId id="275" r:id="rId6"/>
    <p:sldId id="258" r:id="rId7"/>
    <p:sldId id="261" r:id="rId8"/>
    <p:sldId id="262" r:id="rId9"/>
    <p:sldId id="259" r:id="rId10"/>
    <p:sldId id="308" r:id="rId11"/>
    <p:sldId id="311" r:id="rId12"/>
    <p:sldId id="260" r:id="rId13"/>
    <p:sldId id="263" r:id="rId14"/>
    <p:sldId id="300" r:id="rId15"/>
    <p:sldId id="310" r:id="rId16"/>
    <p:sldId id="264" r:id="rId17"/>
    <p:sldId id="309" r:id="rId18"/>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8"/>
    <p:restoredTop sz="82380"/>
  </p:normalViewPr>
  <p:slideViewPr>
    <p:cSldViewPr snapToGrid="0">
      <p:cViewPr>
        <p:scale>
          <a:sx n="107" d="100"/>
          <a:sy n="107" d="100"/>
        </p:scale>
        <p:origin x="128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0F282-8A35-6F41-BF37-0C1953556DBB}" type="datetimeFigureOut">
              <a:rPr lang="en-KE" smtClean="0"/>
              <a:t>26/03/2025</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38BA7-FDBA-AB46-83DA-03AF7A5E9993}" type="slidenum">
              <a:rPr lang="en-KE" smtClean="0"/>
              <a:t>‹#›</a:t>
            </a:fld>
            <a:endParaRPr lang="en-KE"/>
          </a:p>
        </p:txBody>
      </p:sp>
    </p:spTree>
    <p:extLst>
      <p:ext uri="{BB962C8B-B14F-4D97-AF65-F5344CB8AC3E}">
        <p14:creationId xmlns:p14="http://schemas.microsoft.com/office/powerpoint/2010/main" val="150974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93C38BA7-FDBA-AB46-83DA-03AF7A5E9993}" type="slidenum">
              <a:rPr lang="en-KE" smtClean="0"/>
              <a:t>8</a:t>
            </a:fld>
            <a:endParaRPr lang="en-KE"/>
          </a:p>
        </p:txBody>
      </p:sp>
    </p:spTree>
    <p:extLst>
      <p:ext uri="{BB962C8B-B14F-4D97-AF65-F5344CB8AC3E}">
        <p14:creationId xmlns:p14="http://schemas.microsoft.com/office/powerpoint/2010/main" val="155274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3632-8533-3D06-E80A-2BFA0B8CB8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0C68AFA0-9C33-C793-3A32-20002D4EA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0B43B427-6345-B54C-083E-F56FBF92215E}"/>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0152FCBD-3BB4-8B66-0B30-8B9330EB5012}"/>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A8A27283-4A1F-D220-6B78-25AAD148F360}"/>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3201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4EEE-1E84-0B7C-B547-8145BBEB1C1E}"/>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C4EB4260-534E-111D-A6F5-6EF011A7C3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71022F5-35E8-2F34-BE0B-2AA951B9CC23}"/>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265DBB64-B51B-C4F2-55EA-DDE11F84588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41248C9-5A86-474E-E4D0-285D34C637BE}"/>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99356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F4D1C-5705-E502-FA11-EFA706DA65C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B02AEA1A-3314-15F5-CEC9-8F4B8B7C15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6325BCA-3E8D-9B85-5141-2207CDEB33BC}"/>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072055C3-BE9D-9416-49F3-092F312B24C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6BA709C-B0BE-EC15-9548-B91811DCA7CE}"/>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443358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1966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47328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7660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857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58186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3472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8961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986D-A2CA-ECCA-0CD0-B33E3F438FB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085622F6-CD28-BF3C-63C3-4F8F5F5324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B1B8356C-A047-1966-0EE1-F124FA6CBDCE}"/>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2582D875-0300-906B-4CE8-47F6CEE99F2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68EBCBF-4B8C-1E74-00CB-B9FA221C7606}"/>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70116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1387-6AB4-F10F-7920-DFCA62F9D70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6AF49B54-6175-5EB3-57D9-A02815123D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749DF9-D6F0-F129-FFD9-22C9F6E84840}"/>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332EA22F-36C7-B046-9310-EBBCC69FAC2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78DAC86-FD7F-4E9B-9E0F-A0F4EA28D07B}"/>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422117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2991-58A3-49CE-F2E6-D5C29B65D393}"/>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4561599A-ECC1-5A50-EFF5-58163CD915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A1261987-6228-7383-9B73-204B29586E5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EDE216B6-ECBE-7E86-8512-8CCDBC4B8C42}"/>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6" name="Footer Placeholder 5">
            <a:extLst>
              <a:ext uri="{FF2B5EF4-FFF2-40B4-BE49-F238E27FC236}">
                <a16:creationId xmlns:a16="http://schemas.microsoft.com/office/drawing/2014/main" id="{AC3172AE-FD9E-9931-96B2-4CAC3E26A3D6}"/>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9AA6A61-900A-D9C4-0401-EE42D050F690}"/>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49820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7568-FCCB-EEDA-5A7F-1EADF1762B72}"/>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C747F8A-7162-6AB7-A038-C39B1FFFE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D11A61-E6C6-6132-392E-1F2C32412F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9A7BA75-A227-7301-7E14-29D8433AE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050787-D2B4-B5D0-4F4C-45D347EB4B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E921A4CB-CA6E-3076-D883-F4FBF9F41FE3}"/>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8" name="Footer Placeholder 7">
            <a:extLst>
              <a:ext uri="{FF2B5EF4-FFF2-40B4-BE49-F238E27FC236}">
                <a16:creationId xmlns:a16="http://schemas.microsoft.com/office/drawing/2014/main" id="{FDBC12AA-A713-AB10-CFA8-063FD5DAE98A}"/>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80FFD3DA-A4E8-070E-BACB-A40CF94A02C1}"/>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45852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4AED-2E44-9B3A-4652-F91975698B55}"/>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86AAEF9D-A41D-3F3E-0A9F-6814BE6F9C25}"/>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4" name="Footer Placeholder 3">
            <a:extLst>
              <a:ext uri="{FF2B5EF4-FFF2-40B4-BE49-F238E27FC236}">
                <a16:creationId xmlns:a16="http://schemas.microsoft.com/office/drawing/2014/main" id="{A5C196B5-29D6-69B6-B344-9F31F35F7A0C}"/>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2B18B648-410F-82C1-CF0C-4E70F964B8C4}"/>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57322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77127-B9A1-F28A-9E8F-D08BD2D6FB6F}"/>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3" name="Footer Placeholder 2">
            <a:extLst>
              <a:ext uri="{FF2B5EF4-FFF2-40B4-BE49-F238E27FC236}">
                <a16:creationId xmlns:a16="http://schemas.microsoft.com/office/drawing/2014/main" id="{50106B4C-D04B-AD27-BA16-259115ACA362}"/>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54ACEB96-4CF9-5157-4903-4DD99FF4B62D}"/>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71818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0B25-ADD4-4618-195B-E9097C8C56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FD3966D4-5269-1B5A-8551-196574217D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070639C1-EBFF-5958-41F1-AFEBCB5E9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B16D21-25E2-FF22-EF7E-BA090E129337}"/>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6" name="Footer Placeholder 5">
            <a:extLst>
              <a:ext uri="{FF2B5EF4-FFF2-40B4-BE49-F238E27FC236}">
                <a16:creationId xmlns:a16="http://schemas.microsoft.com/office/drawing/2014/main" id="{1144D390-828E-CB47-CA34-EFB84A018971}"/>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01C31A3E-18A0-38B7-7F42-4EA2892FED53}"/>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14301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0A51-CB96-2D5E-5B42-6FCDBE04EF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5A2A4F51-A8E9-3E61-B539-81CD155E02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B0DD8979-6F92-BB1D-A526-DD4686DB6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D319EE-42C1-1098-3D7E-BDD28B53BDE7}"/>
              </a:ext>
            </a:extLst>
          </p:cNvPr>
          <p:cNvSpPr>
            <a:spLocks noGrp="1"/>
          </p:cNvSpPr>
          <p:nvPr>
            <p:ph type="dt" sz="half" idx="10"/>
          </p:nvPr>
        </p:nvSpPr>
        <p:spPr/>
        <p:txBody>
          <a:bodyPr/>
          <a:lstStyle/>
          <a:p>
            <a:fld id="{C483EA3F-71E4-9B47-9A60-8356E44FFAE7}" type="datetimeFigureOut">
              <a:rPr lang="en-IT" smtClean="0"/>
              <a:t>3/26/25</a:t>
            </a:fld>
            <a:endParaRPr lang="en-IT"/>
          </a:p>
        </p:txBody>
      </p:sp>
      <p:sp>
        <p:nvSpPr>
          <p:cNvPr id="6" name="Footer Placeholder 5">
            <a:extLst>
              <a:ext uri="{FF2B5EF4-FFF2-40B4-BE49-F238E27FC236}">
                <a16:creationId xmlns:a16="http://schemas.microsoft.com/office/drawing/2014/main" id="{622EE156-6851-1B44-F0A8-A6656BA9CF93}"/>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EA5B1D7B-DABF-2B9C-3BA1-41DEDFC6A070}"/>
              </a:ext>
            </a:extLst>
          </p:cNvPr>
          <p:cNvSpPr>
            <a:spLocks noGrp="1"/>
          </p:cNvSpPr>
          <p:nvPr>
            <p:ph type="sldNum" sz="quarter" idx="12"/>
          </p:nvPr>
        </p:nvSpPr>
        <p:spPr/>
        <p:txBody>
          <a:bodyPr/>
          <a:lstStyle/>
          <a:p>
            <a:fld id="{F2DA2E96-DFDD-ED42-9083-514679DCC81E}" type="slidenum">
              <a:rPr lang="en-IT" smtClean="0"/>
              <a:t>‹#›</a:t>
            </a:fld>
            <a:endParaRPr lang="en-IT"/>
          </a:p>
        </p:txBody>
      </p:sp>
    </p:spTree>
    <p:extLst>
      <p:ext uri="{BB962C8B-B14F-4D97-AF65-F5344CB8AC3E}">
        <p14:creationId xmlns:p14="http://schemas.microsoft.com/office/powerpoint/2010/main" val="234409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1660E4-6A8F-D1D7-75B2-F9AD33E1C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F5AC4E52-7201-9B82-1AAE-C8C0E1371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E7B3EFB-E2F0-7582-10E4-72D2C5657E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83EA3F-71E4-9B47-9A60-8356E44FFAE7}" type="datetimeFigureOut">
              <a:rPr lang="en-IT" smtClean="0"/>
              <a:t>3/26/25</a:t>
            </a:fld>
            <a:endParaRPr lang="en-IT"/>
          </a:p>
        </p:txBody>
      </p:sp>
      <p:sp>
        <p:nvSpPr>
          <p:cNvPr id="5" name="Footer Placeholder 4">
            <a:extLst>
              <a:ext uri="{FF2B5EF4-FFF2-40B4-BE49-F238E27FC236}">
                <a16:creationId xmlns:a16="http://schemas.microsoft.com/office/drawing/2014/main" id="{0F8FA1AF-7A99-8D4E-EA3D-4656098F2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840C8914-5F4E-71E7-EA83-034D279AA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DA2E96-DFDD-ED42-9083-514679DCC81E}" type="slidenum">
              <a:rPr lang="en-IT" smtClean="0"/>
              <a:t>‹#›</a:t>
            </a:fld>
            <a:endParaRPr lang="en-IT"/>
          </a:p>
        </p:txBody>
      </p:sp>
    </p:spTree>
    <p:extLst>
      <p:ext uri="{BB962C8B-B14F-4D97-AF65-F5344CB8AC3E}">
        <p14:creationId xmlns:p14="http://schemas.microsoft.com/office/powerpoint/2010/main" val="139965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DB0691-174D-2463-A62A-2437CA581338}"/>
              </a:ext>
            </a:extLst>
          </p:cNvPr>
          <p:cNvGrpSpPr/>
          <p:nvPr/>
        </p:nvGrpSpPr>
        <p:grpSpPr>
          <a:xfrm>
            <a:off x="3051582" y="2578435"/>
            <a:ext cx="6376740" cy="930165"/>
            <a:chOff x="2980831" y="4369965"/>
            <a:chExt cx="5956664" cy="930165"/>
          </a:xfrm>
        </p:grpSpPr>
        <p:sp>
          <p:nvSpPr>
            <p:cNvPr id="9" name="Title 1">
              <a:extLst>
                <a:ext uri="{FF2B5EF4-FFF2-40B4-BE49-F238E27FC236}">
                  <a16:creationId xmlns:a16="http://schemas.microsoft.com/office/drawing/2014/main" id="{288DC883-517D-A8E1-784D-F84BB846ECF6}"/>
                </a:ext>
              </a:extLst>
            </p:cNvPr>
            <p:cNvSpPr txBox="1">
              <a:spLocks/>
            </p:cNvSpPr>
            <p:nvPr/>
          </p:nvSpPr>
          <p:spPr>
            <a:xfrm>
              <a:off x="4652275" y="4369965"/>
              <a:ext cx="4285220" cy="9271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200000"/>
                </a:lnSpc>
              </a:pPr>
              <a:r>
                <a:rPr lang="it-IT" sz="4400" b="1">
                  <a:solidFill>
                    <a:srgbClr val="009DD8"/>
                  </a:solidFill>
                  <a:latin typeface="Avenir Book" panose="02000503020000020003" pitchFamily="2" charset="0"/>
                  <a:ea typeface="DengXian" panose="02010600030101010101" pitchFamily="2" charset="-122"/>
                  <a:cs typeface="Times New Roman" panose="02020603050405020304" pitchFamily="18" charset="0"/>
                </a:rPr>
                <a:t>Africa-BB-Maps</a:t>
              </a:r>
              <a:endParaRPr lang="en-IT" sz="4400" b="1">
                <a:solidFill>
                  <a:srgbClr val="009DD8"/>
                </a:solidFill>
                <a:latin typeface="Avenir Book" panose="02000503020000020003" pitchFamily="2" charset="0"/>
              </a:endParaRPr>
            </a:p>
          </p:txBody>
        </p:sp>
        <p:pic>
          <p:nvPicPr>
            <p:cNvPr id="10" name="Picture 9" descr="A close-up of a logo&#10;&#10;Description automatically generated">
              <a:extLst>
                <a:ext uri="{FF2B5EF4-FFF2-40B4-BE49-F238E27FC236}">
                  <a16:creationId xmlns:a16="http://schemas.microsoft.com/office/drawing/2014/main" id="{9FCC3F11-005F-2E0E-F011-F0A0A86CDA19}"/>
                </a:ext>
              </a:extLst>
            </p:cNvPr>
            <p:cNvPicPr>
              <a:picLocks noChangeAspect="1"/>
            </p:cNvPicPr>
            <p:nvPr/>
          </p:nvPicPr>
          <p:blipFill rotWithShape="1">
            <a:blip r:embed="rId2"/>
            <a:srcRect r="49609"/>
            <a:stretch/>
          </p:blipFill>
          <p:spPr>
            <a:xfrm>
              <a:off x="2980831" y="4369965"/>
              <a:ext cx="1793364" cy="930165"/>
            </a:xfrm>
            <a:prstGeom prst="rect">
              <a:avLst/>
            </a:prstGeom>
          </p:spPr>
        </p:pic>
      </p:grpSp>
      <p:sp>
        <p:nvSpPr>
          <p:cNvPr id="3" name="Title 1">
            <a:extLst>
              <a:ext uri="{FF2B5EF4-FFF2-40B4-BE49-F238E27FC236}">
                <a16:creationId xmlns:a16="http://schemas.microsoft.com/office/drawing/2014/main" id="{B7E0A837-8D9D-EFFA-D86C-581FEE55EA08}"/>
              </a:ext>
            </a:extLst>
          </p:cNvPr>
          <p:cNvSpPr txBox="1">
            <a:spLocks/>
          </p:cNvSpPr>
          <p:nvPr/>
        </p:nvSpPr>
        <p:spPr>
          <a:xfrm>
            <a:off x="2508" y="3425787"/>
            <a:ext cx="12338346" cy="9221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9DD8"/>
                </a:solidFill>
                <a:latin typeface="Avenir Book"/>
                <a:cs typeface="Calibri"/>
              </a:rPr>
              <a:t>Questionnaire Report / Kenya case study</a:t>
            </a:r>
            <a:endParaRPr lang="en-US" sz="4000" dirty="0"/>
          </a:p>
        </p:txBody>
      </p:sp>
      <p:sp>
        <p:nvSpPr>
          <p:cNvPr id="5" name="Title 1">
            <a:extLst>
              <a:ext uri="{FF2B5EF4-FFF2-40B4-BE49-F238E27FC236}">
                <a16:creationId xmlns:a16="http://schemas.microsoft.com/office/drawing/2014/main" id="{329F8EA6-586C-2E77-F4CC-D5A248315468}"/>
              </a:ext>
            </a:extLst>
          </p:cNvPr>
          <p:cNvSpPr txBox="1">
            <a:spLocks/>
          </p:cNvSpPr>
          <p:nvPr/>
        </p:nvSpPr>
        <p:spPr>
          <a:xfrm>
            <a:off x="70892" y="3884940"/>
            <a:ext cx="12338346" cy="9221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a:solidFill>
                  <a:srgbClr val="009DD8"/>
                </a:solidFill>
                <a:latin typeface="Avenir Book"/>
                <a:cs typeface="Calibri"/>
              </a:rPr>
              <a:t>26-27 March, Abidjan, Cote d'Ivoire</a:t>
            </a:r>
            <a:endParaRPr lang="en-US"/>
          </a:p>
        </p:txBody>
      </p:sp>
    </p:spTree>
    <p:extLst>
      <p:ext uri="{BB962C8B-B14F-4D97-AF65-F5344CB8AC3E}">
        <p14:creationId xmlns:p14="http://schemas.microsoft.com/office/powerpoint/2010/main" val="112570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61076"/>
          </a:xfrm>
          <a:prstGeom prst="rect">
            <a:avLst/>
          </a:prstGeom>
        </p:spPr>
      </p:pic>
      <p:sp>
        <p:nvSpPr>
          <p:cNvPr id="3" name="Text 0"/>
          <p:cNvSpPr/>
          <p:nvPr/>
        </p:nvSpPr>
        <p:spPr>
          <a:xfrm>
            <a:off x="689869" y="542032"/>
            <a:ext cx="6240264" cy="927695"/>
          </a:xfrm>
          <a:prstGeom prst="rect">
            <a:avLst/>
          </a:prstGeom>
          <a:noFill/>
          <a:ln/>
        </p:spPr>
        <p:txBody>
          <a:bodyPr wrap="square" lIns="0" tIns="0" rIns="0" bIns="0" rtlCol="0" anchor="t"/>
          <a:lstStyle/>
          <a:p>
            <a:pPr>
              <a:lnSpc>
                <a:spcPts val="3625"/>
              </a:lnSpc>
            </a:pPr>
            <a:r>
              <a:rPr lang="en-US" sz="2917" dirty="0">
                <a:solidFill>
                  <a:srgbClr val="009DD8"/>
                </a:solidFill>
                <a:latin typeface="Nunito Semi Bold" pitchFamily="34" charset="0"/>
                <a:ea typeface="Nunito Semi Bold" pitchFamily="34" charset="-122"/>
                <a:cs typeface="Nunito Semi Bold" pitchFamily="34" charset="-120"/>
              </a:rPr>
              <a:t>Broadband Coverage Data Collection</a:t>
            </a:r>
            <a:endParaRPr lang="en-US" sz="2917" dirty="0">
              <a:solidFill>
                <a:srgbClr val="009DD8"/>
              </a:solidFill>
            </a:endParaRPr>
          </a:p>
        </p:txBody>
      </p:sp>
      <p:sp>
        <p:nvSpPr>
          <p:cNvPr id="4" name="Text 1"/>
          <p:cNvSpPr/>
          <p:nvPr/>
        </p:nvSpPr>
        <p:spPr>
          <a:xfrm>
            <a:off x="689818" y="1386879"/>
            <a:ext cx="6240264" cy="756643"/>
          </a:xfrm>
          <a:prstGeom prst="rect">
            <a:avLst/>
          </a:prstGeom>
          <a:noFill/>
          <a:ln/>
        </p:spPr>
        <p:txBody>
          <a:bodyPr wrap="squar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The Communications Authority of Kenya (CA) collects broadband coverage data quarterly from ISPs and mobile network operators. Field surveys and geospatial analysis validate this data, which is updated annually to ensure accuracy.</a:t>
            </a:r>
            <a:endParaRPr lang="en-US" sz="1208" dirty="0"/>
          </a:p>
        </p:txBody>
      </p:sp>
      <p:sp>
        <p:nvSpPr>
          <p:cNvPr id="5" name="Shape 2"/>
          <p:cNvSpPr/>
          <p:nvPr/>
        </p:nvSpPr>
        <p:spPr>
          <a:xfrm>
            <a:off x="867172" y="2640112"/>
            <a:ext cx="19050" cy="2997200"/>
          </a:xfrm>
          <a:prstGeom prst="roundRect">
            <a:avLst>
              <a:gd name="adj" fmla="val 1241648"/>
            </a:avLst>
          </a:prstGeom>
          <a:solidFill>
            <a:srgbClr val="000000">
              <a:alpha val="8000"/>
            </a:srgbClr>
          </a:solidFill>
          <a:ln/>
        </p:spPr>
        <p:txBody>
          <a:bodyPr/>
          <a:lstStyle/>
          <a:p>
            <a:endParaRPr lang="en-KE" sz="1500"/>
          </a:p>
        </p:txBody>
      </p:sp>
      <p:sp>
        <p:nvSpPr>
          <p:cNvPr id="6" name="Shape 3"/>
          <p:cNvSpPr/>
          <p:nvPr/>
        </p:nvSpPr>
        <p:spPr>
          <a:xfrm>
            <a:off x="1025475" y="2985194"/>
            <a:ext cx="472976" cy="19050"/>
          </a:xfrm>
          <a:prstGeom prst="roundRect">
            <a:avLst>
              <a:gd name="adj" fmla="val 1241648"/>
            </a:avLst>
          </a:prstGeom>
          <a:solidFill>
            <a:srgbClr val="2D4DF2"/>
          </a:solidFill>
          <a:ln/>
        </p:spPr>
        <p:txBody>
          <a:bodyPr/>
          <a:lstStyle/>
          <a:p>
            <a:endParaRPr lang="en-KE" sz="1500"/>
          </a:p>
        </p:txBody>
      </p:sp>
      <p:sp>
        <p:nvSpPr>
          <p:cNvPr id="7" name="Shape 4"/>
          <p:cNvSpPr/>
          <p:nvPr/>
        </p:nvSpPr>
        <p:spPr>
          <a:xfrm>
            <a:off x="689818" y="2817416"/>
            <a:ext cx="354707" cy="354707"/>
          </a:xfrm>
          <a:prstGeom prst="roundRect">
            <a:avLst>
              <a:gd name="adj" fmla="val 66684"/>
            </a:avLst>
          </a:prstGeom>
          <a:solidFill>
            <a:srgbClr val="F3F3FF"/>
          </a:solidFill>
          <a:ln w="22860">
            <a:solidFill>
              <a:srgbClr val="2D4DF2"/>
            </a:solidFill>
            <a:prstDash val="solid"/>
          </a:ln>
        </p:spPr>
        <p:txBody>
          <a:bodyPr/>
          <a:lstStyle/>
          <a:p>
            <a:endParaRPr lang="en-KE" sz="1500"/>
          </a:p>
        </p:txBody>
      </p:sp>
      <p:pic>
        <p:nvPicPr>
          <p:cNvPr id="8" name="Image 1" descr="preencoded.png"/>
          <p:cNvPicPr>
            <a:picLocks noChangeAspect="1"/>
          </p:cNvPicPr>
          <p:nvPr/>
        </p:nvPicPr>
        <p:blipFill>
          <a:blip r:embed="rId4"/>
          <a:stretch>
            <a:fillRect/>
          </a:stretch>
        </p:blipFill>
        <p:spPr>
          <a:xfrm>
            <a:off x="755848" y="2855616"/>
            <a:ext cx="222548" cy="278209"/>
          </a:xfrm>
          <a:prstGeom prst="rect">
            <a:avLst/>
          </a:prstGeom>
        </p:spPr>
      </p:pic>
      <p:sp>
        <p:nvSpPr>
          <p:cNvPr id="9" name="Text 5"/>
          <p:cNvSpPr/>
          <p:nvPr/>
        </p:nvSpPr>
        <p:spPr>
          <a:xfrm>
            <a:off x="1655664" y="2797771"/>
            <a:ext cx="1855093" cy="231874"/>
          </a:xfrm>
          <a:prstGeom prst="rect">
            <a:avLst/>
          </a:prstGeom>
          <a:noFill/>
          <a:ln/>
        </p:spPr>
        <p:txBody>
          <a:bodyPr wrap="none" lIns="0" tIns="0" rIns="0" bIns="0" rtlCol="0" anchor="t"/>
          <a:lstStyle/>
          <a:p>
            <a:pPr>
              <a:lnSpc>
                <a:spcPts val="1792"/>
              </a:lnSpc>
            </a:pPr>
            <a:r>
              <a:rPr lang="en-US" sz="1458" dirty="0">
                <a:solidFill>
                  <a:srgbClr val="00002E"/>
                </a:solidFill>
                <a:latin typeface="Nunito Semi Bold" pitchFamily="34" charset="0"/>
                <a:ea typeface="Nunito Semi Bold" pitchFamily="34" charset="-122"/>
                <a:cs typeface="Nunito Semi Bold" pitchFamily="34" charset="-120"/>
              </a:rPr>
              <a:t>Data Collection</a:t>
            </a:r>
            <a:endParaRPr lang="en-US" sz="1458" dirty="0"/>
          </a:p>
        </p:txBody>
      </p:sp>
      <p:sp>
        <p:nvSpPr>
          <p:cNvPr id="10" name="Text 6"/>
          <p:cNvSpPr/>
          <p:nvPr/>
        </p:nvSpPr>
        <p:spPr>
          <a:xfrm>
            <a:off x="1655664" y="3124201"/>
            <a:ext cx="5274469" cy="252214"/>
          </a:xfrm>
          <a:prstGeom prst="rect">
            <a:avLst/>
          </a:prstGeom>
          <a:noFill/>
          <a:ln/>
        </p:spPr>
        <p:txBody>
          <a:bodyPr wrap="non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Collected by the Communications Authority of Kenya (CA) on a Quarterly basis.</a:t>
            </a:r>
            <a:endParaRPr lang="en-US" sz="1208" dirty="0"/>
          </a:p>
        </p:txBody>
      </p:sp>
      <p:sp>
        <p:nvSpPr>
          <p:cNvPr id="11" name="Shape 7"/>
          <p:cNvSpPr/>
          <p:nvPr/>
        </p:nvSpPr>
        <p:spPr>
          <a:xfrm>
            <a:off x="1025475" y="4036814"/>
            <a:ext cx="472976" cy="19050"/>
          </a:xfrm>
          <a:prstGeom prst="roundRect">
            <a:avLst>
              <a:gd name="adj" fmla="val 1241648"/>
            </a:avLst>
          </a:prstGeom>
          <a:solidFill>
            <a:srgbClr val="018CE1"/>
          </a:solidFill>
          <a:ln/>
        </p:spPr>
        <p:txBody>
          <a:bodyPr/>
          <a:lstStyle/>
          <a:p>
            <a:endParaRPr lang="en-KE" sz="1500"/>
          </a:p>
        </p:txBody>
      </p:sp>
      <p:sp>
        <p:nvSpPr>
          <p:cNvPr id="12" name="Shape 8"/>
          <p:cNvSpPr/>
          <p:nvPr/>
        </p:nvSpPr>
        <p:spPr>
          <a:xfrm>
            <a:off x="689818" y="3869035"/>
            <a:ext cx="354707" cy="354707"/>
          </a:xfrm>
          <a:prstGeom prst="roundRect">
            <a:avLst>
              <a:gd name="adj" fmla="val 66684"/>
            </a:avLst>
          </a:prstGeom>
          <a:solidFill>
            <a:srgbClr val="F3F3FF"/>
          </a:solidFill>
          <a:ln w="22860">
            <a:solidFill>
              <a:srgbClr val="018CE1"/>
            </a:solidFill>
            <a:prstDash val="solid"/>
          </a:ln>
        </p:spPr>
        <p:txBody>
          <a:bodyPr/>
          <a:lstStyle/>
          <a:p>
            <a:endParaRPr lang="en-KE" sz="1500"/>
          </a:p>
        </p:txBody>
      </p:sp>
      <p:pic>
        <p:nvPicPr>
          <p:cNvPr id="13" name="Image 2" descr="preencoded.png"/>
          <p:cNvPicPr>
            <a:picLocks noChangeAspect="1"/>
          </p:cNvPicPr>
          <p:nvPr/>
        </p:nvPicPr>
        <p:blipFill>
          <a:blip r:embed="rId5"/>
          <a:stretch>
            <a:fillRect/>
          </a:stretch>
        </p:blipFill>
        <p:spPr>
          <a:xfrm>
            <a:off x="755848" y="3907235"/>
            <a:ext cx="222548" cy="278209"/>
          </a:xfrm>
          <a:prstGeom prst="rect">
            <a:avLst/>
          </a:prstGeom>
        </p:spPr>
      </p:pic>
      <p:sp>
        <p:nvSpPr>
          <p:cNvPr id="14" name="Text 9"/>
          <p:cNvSpPr/>
          <p:nvPr/>
        </p:nvSpPr>
        <p:spPr>
          <a:xfrm>
            <a:off x="1655664" y="3849391"/>
            <a:ext cx="1855093" cy="231874"/>
          </a:xfrm>
          <a:prstGeom prst="rect">
            <a:avLst/>
          </a:prstGeom>
          <a:noFill/>
          <a:ln/>
        </p:spPr>
        <p:txBody>
          <a:bodyPr wrap="none" lIns="0" tIns="0" rIns="0" bIns="0" rtlCol="0" anchor="t"/>
          <a:lstStyle/>
          <a:p>
            <a:pPr>
              <a:lnSpc>
                <a:spcPts val="1792"/>
              </a:lnSpc>
            </a:pPr>
            <a:r>
              <a:rPr lang="en-US" sz="1458" dirty="0">
                <a:solidFill>
                  <a:srgbClr val="00002E"/>
                </a:solidFill>
                <a:latin typeface="Nunito Semi Bold" pitchFamily="34" charset="0"/>
                <a:ea typeface="Nunito Semi Bold" pitchFamily="34" charset="-122"/>
                <a:cs typeface="Nunito Semi Bold" pitchFamily="34" charset="-120"/>
              </a:rPr>
              <a:t>Reporting</a:t>
            </a:r>
            <a:endParaRPr lang="en-US" sz="1458" dirty="0"/>
          </a:p>
        </p:txBody>
      </p:sp>
      <p:sp>
        <p:nvSpPr>
          <p:cNvPr id="15" name="Text 10"/>
          <p:cNvSpPr/>
          <p:nvPr/>
        </p:nvSpPr>
        <p:spPr>
          <a:xfrm>
            <a:off x="1655664" y="4175820"/>
            <a:ext cx="5274469" cy="252214"/>
          </a:xfrm>
          <a:prstGeom prst="rect">
            <a:avLst/>
          </a:prstGeom>
          <a:noFill/>
          <a:ln/>
        </p:spPr>
        <p:txBody>
          <a:bodyPr wrap="non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All licensees submit quarterly reports.</a:t>
            </a:r>
            <a:endParaRPr lang="en-US" sz="1208" dirty="0"/>
          </a:p>
        </p:txBody>
      </p:sp>
      <p:sp>
        <p:nvSpPr>
          <p:cNvPr id="16" name="Shape 11"/>
          <p:cNvSpPr/>
          <p:nvPr/>
        </p:nvSpPr>
        <p:spPr>
          <a:xfrm>
            <a:off x="1025475" y="5088433"/>
            <a:ext cx="472976" cy="19050"/>
          </a:xfrm>
          <a:prstGeom prst="roundRect">
            <a:avLst>
              <a:gd name="adj" fmla="val 1241648"/>
            </a:avLst>
          </a:prstGeom>
          <a:solidFill>
            <a:srgbClr val="DA33BF"/>
          </a:solidFill>
          <a:ln/>
        </p:spPr>
        <p:txBody>
          <a:bodyPr/>
          <a:lstStyle/>
          <a:p>
            <a:endParaRPr lang="en-KE" sz="1500"/>
          </a:p>
        </p:txBody>
      </p:sp>
      <p:sp>
        <p:nvSpPr>
          <p:cNvPr id="17" name="Shape 12"/>
          <p:cNvSpPr/>
          <p:nvPr/>
        </p:nvSpPr>
        <p:spPr>
          <a:xfrm>
            <a:off x="689818" y="4920655"/>
            <a:ext cx="354707" cy="354707"/>
          </a:xfrm>
          <a:prstGeom prst="roundRect">
            <a:avLst>
              <a:gd name="adj" fmla="val 66684"/>
            </a:avLst>
          </a:prstGeom>
          <a:solidFill>
            <a:srgbClr val="F3F3FF"/>
          </a:solidFill>
          <a:ln w="22860">
            <a:solidFill>
              <a:srgbClr val="DA33BF"/>
            </a:solidFill>
            <a:prstDash val="solid"/>
          </a:ln>
        </p:spPr>
        <p:txBody>
          <a:bodyPr/>
          <a:lstStyle/>
          <a:p>
            <a:endParaRPr lang="en-KE" sz="1500"/>
          </a:p>
        </p:txBody>
      </p:sp>
      <p:pic>
        <p:nvPicPr>
          <p:cNvPr id="18" name="Image 3" descr="preencoded.png"/>
          <p:cNvPicPr>
            <a:picLocks noChangeAspect="1"/>
          </p:cNvPicPr>
          <p:nvPr/>
        </p:nvPicPr>
        <p:blipFill>
          <a:blip r:embed="rId6"/>
          <a:stretch>
            <a:fillRect/>
          </a:stretch>
        </p:blipFill>
        <p:spPr>
          <a:xfrm>
            <a:off x="755848" y="4958855"/>
            <a:ext cx="222548" cy="278209"/>
          </a:xfrm>
          <a:prstGeom prst="rect">
            <a:avLst/>
          </a:prstGeom>
        </p:spPr>
      </p:pic>
      <p:sp>
        <p:nvSpPr>
          <p:cNvPr id="19" name="Text 13"/>
          <p:cNvSpPr/>
          <p:nvPr/>
        </p:nvSpPr>
        <p:spPr>
          <a:xfrm>
            <a:off x="1655664" y="4901010"/>
            <a:ext cx="1855093" cy="231874"/>
          </a:xfrm>
          <a:prstGeom prst="rect">
            <a:avLst/>
          </a:prstGeom>
          <a:noFill/>
          <a:ln/>
        </p:spPr>
        <p:txBody>
          <a:bodyPr wrap="none" lIns="0" tIns="0" rIns="0" bIns="0" rtlCol="0" anchor="t"/>
          <a:lstStyle/>
          <a:p>
            <a:pPr>
              <a:lnSpc>
                <a:spcPts val="1792"/>
              </a:lnSpc>
            </a:pPr>
            <a:r>
              <a:rPr lang="en-US" sz="1458" dirty="0">
                <a:solidFill>
                  <a:srgbClr val="00002E"/>
                </a:solidFill>
                <a:latin typeface="Nunito Semi Bold" pitchFamily="34" charset="0"/>
                <a:ea typeface="Nunito Semi Bold" pitchFamily="34" charset="-122"/>
                <a:cs typeface="Nunito Semi Bold" pitchFamily="34" charset="-120"/>
              </a:rPr>
              <a:t>Validation</a:t>
            </a:r>
            <a:endParaRPr lang="en-US" sz="1458" dirty="0"/>
          </a:p>
        </p:txBody>
      </p:sp>
      <p:sp>
        <p:nvSpPr>
          <p:cNvPr id="20" name="Text 14"/>
          <p:cNvSpPr/>
          <p:nvPr/>
        </p:nvSpPr>
        <p:spPr>
          <a:xfrm>
            <a:off x="1655664" y="5227440"/>
            <a:ext cx="5274469" cy="252214"/>
          </a:xfrm>
          <a:prstGeom prst="rect">
            <a:avLst/>
          </a:prstGeom>
          <a:noFill/>
          <a:ln/>
        </p:spPr>
        <p:txBody>
          <a:bodyPr wrap="non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Field surveys and geospatial analysis.</a:t>
            </a:r>
            <a:endParaRPr lang="en-US" sz="1208" dirty="0"/>
          </a:p>
        </p:txBody>
      </p:sp>
      <p:sp>
        <p:nvSpPr>
          <p:cNvPr id="21" name="Text 15"/>
          <p:cNvSpPr/>
          <p:nvPr/>
        </p:nvSpPr>
        <p:spPr>
          <a:xfrm>
            <a:off x="689869" y="5814616"/>
            <a:ext cx="6240264" cy="504428"/>
          </a:xfrm>
          <a:prstGeom prst="rect">
            <a:avLst/>
          </a:prstGeom>
          <a:noFill/>
          <a:ln/>
        </p:spPr>
        <p:txBody>
          <a:bodyPr wrap="squar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 ISPs are legally required to submit data, with non-compliance leading to penalties. Some data is published for public consultation.</a:t>
            </a:r>
            <a:endParaRPr lang="en-US" sz="1208"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83C6420B-D4D3-09C6-6C44-068837B87C2A}"/>
              </a:ext>
            </a:extLst>
          </p:cNvPr>
          <p:cNvPicPr>
            <a:picLocks noChangeAspect="1"/>
          </p:cNvPicPr>
          <p:nvPr/>
        </p:nvPicPr>
        <p:blipFill>
          <a:blip r:embed="rId2"/>
          <a:stretch>
            <a:fillRect/>
          </a:stretch>
        </p:blipFill>
        <p:spPr>
          <a:xfrm>
            <a:off x="9078012" y="6091887"/>
            <a:ext cx="3113988" cy="622797"/>
          </a:xfrm>
          <a:prstGeom prst="rect">
            <a:avLst/>
          </a:prstGeom>
        </p:spPr>
      </p:pic>
      <p:sp>
        <p:nvSpPr>
          <p:cNvPr id="5" name="Title 1">
            <a:extLst>
              <a:ext uri="{FF2B5EF4-FFF2-40B4-BE49-F238E27FC236}">
                <a16:creationId xmlns:a16="http://schemas.microsoft.com/office/drawing/2014/main" id="{1BC617CE-6977-B452-51DC-9B9D3B14AB49}"/>
              </a:ext>
            </a:extLst>
          </p:cNvPr>
          <p:cNvSpPr txBox="1">
            <a:spLocks/>
          </p:cNvSpPr>
          <p:nvPr/>
        </p:nvSpPr>
        <p:spPr>
          <a:xfrm>
            <a:off x="433456" y="2972464"/>
            <a:ext cx="11325087" cy="9130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1600" dirty="0">
              <a:solidFill>
                <a:srgbClr val="009DD8"/>
              </a:solidFill>
            </a:endParaRPr>
          </a:p>
        </p:txBody>
      </p:sp>
      <p:sp>
        <p:nvSpPr>
          <p:cNvPr id="3" name="TextBox 2">
            <a:extLst>
              <a:ext uri="{FF2B5EF4-FFF2-40B4-BE49-F238E27FC236}">
                <a16:creationId xmlns:a16="http://schemas.microsoft.com/office/drawing/2014/main" id="{BE5912C2-7887-817C-47E1-A10276059DB0}"/>
              </a:ext>
            </a:extLst>
          </p:cNvPr>
          <p:cNvSpPr txBox="1"/>
          <p:nvPr/>
        </p:nvSpPr>
        <p:spPr>
          <a:xfrm>
            <a:off x="1413164" y="201881"/>
            <a:ext cx="6863738" cy="800219"/>
          </a:xfrm>
          <a:prstGeom prst="rect">
            <a:avLst/>
          </a:prstGeom>
          <a:noFill/>
        </p:spPr>
        <p:txBody>
          <a:bodyPr wrap="none" rtlCol="0">
            <a:spAutoFit/>
          </a:bodyPr>
          <a:lstStyle/>
          <a:p>
            <a:r>
              <a:rPr lang="en-US" sz="2800" dirty="0">
                <a:solidFill>
                  <a:srgbClr val="009DD8"/>
                </a:solidFill>
                <a:latin typeface="Nunito Semi Bold" pitchFamily="34" charset="0"/>
                <a:ea typeface="Nunito Semi Bold" pitchFamily="34" charset="-122"/>
                <a:cs typeface="Nunito Semi Bold" pitchFamily="34" charset="-120"/>
              </a:rPr>
              <a:t>Broadband Infrastructure and Coverage </a:t>
            </a:r>
            <a:r>
              <a:rPr lang="en-US" sz="2800" dirty="0" err="1">
                <a:solidFill>
                  <a:srgbClr val="009DD8"/>
                </a:solidFill>
                <a:latin typeface="Nunito Semi Bold" pitchFamily="34" charset="0"/>
                <a:ea typeface="Nunito Semi Bold" pitchFamily="34" charset="-122"/>
                <a:cs typeface="Nunito Semi Bold" pitchFamily="34" charset="-120"/>
              </a:rPr>
              <a:t>cont</a:t>
            </a:r>
            <a:r>
              <a:rPr lang="en-US" sz="2800" dirty="0">
                <a:solidFill>
                  <a:srgbClr val="009DD8"/>
                </a:solidFill>
                <a:latin typeface="Nunito Semi Bold" pitchFamily="34" charset="0"/>
                <a:ea typeface="Nunito Semi Bold" pitchFamily="34" charset="-122"/>
                <a:cs typeface="Nunito Semi Bold" pitchFamily="34" charset="-120"/>
              </a:rPr>
              <a:t>…</a:t>
            </a:r>
            <a:endParaRPr lang="en-US" sz="2800" dirty="0">
              <a:solidFill>
                <a:srgbClr val="009DD8"/>
              </a:solidFill>
            </a:endParaRPr>
          </a:p>
          <a:p>
            <a:endParaRPr lang="en-KE" dirty="0"/>
          </a:p>
        </p:txBody>
      </p:sp>
      <p:pic>
        <p:nvPicPr>
          <p:cNvPr id="6" name="Picture 15">
            <a:extLst>
              <a:ext uri="{FF2B5EF4-FFF2-40B4-BE49-F238E27FC236}">
                <a16:creationId xmlns:a16="http://schemas.microsoft.com/office/drawing/2014/main" id="{DB4338DC-5A3B-21D8-B750-0153A9743A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824" y="1051151"/>
            <a:ext cx="4254046" cy="4500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DA5CFE-46E2-FBF5-E2A6-A84FF0B7A404}"/>
              </a:ext>
            </a:extLst>
          </p:cNvPr>
          <p:cNvSpPr txBox="1"/>
          <p:nvPr/>
        </p:nvSpPr>
        <p:spPr>
          <a:xfrm>
            <a:off x="4598988" y="1055411"/>
            <a:ext cx="6753821" cy="369332"/>
          </a:xfrm>
          <a:prstGeom prst="rect">
            <a:avLst/>
          </a:prstGeom>
          <a:noFill/>
        </p:spPr>
        <p:txBody>
          <a:bodyPr wrap="square" rtlCol="0">
            <a:spAutoFit/>
          </a:bodyPr>
          <a:lstStyle/>
          <a:p>
            <a:r>
              <a:rPr lang="en-CA" altLang="en-KE" sz="1800" b="1" dirty="0">
                <a:latin typeface="PT Sans" panose="020B0503020203020204" pitchFamily="34" charset="77"/>
                <a:ea typeface="ＭＳ Ｐゴシック" panose="020B0600070205080204" pitchFamily="34" charset="-128"/>
              </a:rPr>
              <a:t>Universal Access Baseline - 2016 (Mobile Network 2G, 3G</a:t>
            </a:r>
            <a:r>
              <a:rPr lang="en-CA" altLang="en-KE" sz="1800" dirty="0">
                <a:latin typeface="Century Gothic" panose="020B0502020202020204" pitchFamily="34" charset="0"/>
                <a:ea typeface="ＭＳ Ｐゴシック" panose="020B0600070205080204" pitchFamily="34" charset="-128"/>
              </a:rPr>
              <a:t>)</a:t>
            </a:r>
            <a:endParaRPr lang="en-KE" dirty="0"/>
          </a:p>
        </p:txBody>
      </p:sp>
      <p:sp>
        <p:nvSpPr>
          <p:cNvPr id="9" name="TextBox 8">
            <a:extLst>
              <a:ext uri="{FF2B5EF4-FFF2-40B4-BE49-F238E27FC236}">
                <a16:creationId xmlns:a16="http://schemas.microsoft.com/office/drawing/2014/main" id="{527E6892-BC4B-05BB-6F12-44F108F8E2D4}"/>
              </a:ext>
            </a:extLst>
          </p:cNvPr>
          <p:cNvSpPr txBox="1"/>
          <p:nvPr/>
        </p:nvSpPr>
        <p:spPr>
          <a:xfrm>
            <a:off x="4916384" y="2220686"/>
            <a:ext cx="184731" cy="369332"/>
          </a:xfrm>
          <a:prstGeom prst="rect">
            <a:avLst/>
          </a:prstGeom>
          <a:noFill/>
        </p:spPr>
        <p:txBody>
          <a:bodyPr wrap="none" rtlCol="0">
            <a:spAutoFit/>
          </a:bodyPr>
          <a:lstStyle/>
          <a:p>
            <a:endParaRPr lang="en-KE" dirty="0"/>
          </a:p>
        </p:txBody>
      </p:sp>
      <p:sp>
        <p:nvSpPr>
          <p:cNvPr id="10" name="Content Placeholder 2">
            <a:extLst>
              <a:ext uri="{FF2B5EF4-FFF2-40B4-BE49-F238E27FC236}">
                <a16:creationId xmlns:a16="http://schemas.microsoft.com/office/drawing/2014/main" id="{A9C1635E-C0DE-A820-6487-A267BC419404}"/>
              </a:ext>
            </a:extLst>
          </p:cNvPr>
          <p:cNvSpPr>
            <a:spLocks noGrp="1"/>
          </p:cNvSpPr>
          <p:nvPr>
            <p:ph sz="half" idx="1"/>
          </p:nvPr>
        </p:nvSpPr>
        <p:spPr>
          <a:xfrm>
            <a:off x="4598988" y="1640626"/>
            <a:ext cx="6753822" cy="3321050"/>
          </a:xfrm>
        </p:spPr>
        <p:txBody>
          <a:bodyPr rtlCol="0">
            <a:noAutofit/>
          </a:bodyPr>
          <a:lstStyle/>
          <a:p>
            <a:pPr marL="342874" indent="-342874" defTabSz="457165" eaLnBrk="1" fontAlgn="auto" hangingPunct="1">
              <a:spcAft>
                <a:spcPts val="0"/>
              </a:spcAft>
              <a:buFont typeface="Arial"/>
              <a:buChar char="•"/>
              <a:defRPr/>
            </a:pPr>
            <a:r>
              <a:rPr lang="en-CA" sz="1800" b="1" dirty="0">
                <a:solidFill>
                  <a:srgbClr val="000000"/>
                </a:solidFill>
                <a:latin typeface="PT Sans" panose="020B0503020203020204" pitchFamily="34" charset="77"/>
              </a:rPr>
              <a:t>94.4%</a:t>
            </a:r>
            <a:r>
              <a:rPr lang="en-CA" sz="1800" dirty="0">
                <a:solidFill>
                  <a:srgbClr val="000000"/>
                </a:solidFill>
                <a:latin typeface="PT Sans" panose="020B0503020203020204" pitchFamily="34" charset="77"/>
              </a:rPr>
              <a:t> of population covered by 2G</a:t>
            </a:r>
          </a:p>
          <a:p>
            <a:pPr marL="342874" indent="-342874" defTabSz="457165" eaLnBrk="1" fontAlgn="auto" hangingPunct="1">
              <a:spcAft>
                <a:spcPts val="0"/>
              </a:spcAft>
              <a:buFont typeface="Arial"/>
              <a:buChar char="•"/>
              <a:defRPr/>
            </a:pPr>
            <a:r>
              <a:rPr lang="en-CA" sz="1800" b="1" dirty="0">
                <a:solidFill>
                  <a:srgbClr val="000000"/>
                </a:solidFill>
                <a:latin typeface="PT Sans" panose="020B0503020203020204" pitchFamily="34" charset="77"/>
              </a:rPr>
              <a:t>5.6% Pop (2.66 Million) with no coverage </a:t>
            </a:r>
          </a:p>
          <a:p>
            <a:pPr marL="342874" indent="-342874" defTabSz="457165" eaLnBrk="1" fontAlgn="auto" hangingPunct="1">
              <a:spcAft>
                <a:spcPts val="0"/>
              </a:spcAft>
              <a:buFont typeface="Arial"/>
              <a:buChar char="•"/>
              <a:defRPr/>
            </a:pPr>
            <a:r>
              <a:rPr lang="en-CA" sz="1800" dirty="0">
                <a:solidFill>
                  <a:srgbClr val="000000"/>
                </a:solidFill>
                <a:latin typeface="PT Sans" panose="020B0503020203020204" pitchFamily="34" charset="77"/>
                <a:ea typeface="MS PGothic" charset="0"/>
              </a:rPr>
              <a:t>78% population covered by 3G</a:t>
            </a:r>
          </a:p>
          <a:p>
            <a:pPr eaLnBrk="1" hangingPunct="1">
              <a:spcBef>
                <a:spcPts val="1200"/>
              </a:spcBef>
              <a:buFont typeface="Arial" charset="0"/>
              <a:buChar char="•"/>
              <a:defRPr/>
            </a:pPr>
            <a:r>
              <a:rPr lang="en-CA" sz="1800" dirty="0">
                <a:solidFill>
                  <a:srgbClr val="000000"/>
                </a:solidFill>
                <a:latin typeface="PT Sans" panose="020B0503020203020204" pitchFamily="34" charset="77"/>
                <a:ea typeface="MS PGothic" charset="0"/>
              </a:rPr>
              <a:t>Only 17% of the land area covered</a:t>
            </a:r>
            <a:endParaRPr lang="en-CA" sz="1800" dirty="0">
              <a:solidFill>
                <a:srgbClr val="000000"/>
              </a:solidFill>
              <a:latin typeface="PT Sans" panose="020B0503020203020204" pitchFamily="34" charset="77"/>
            </a:endParaRPr>
          </a:p>
          <a:p>
            <a:pPr marL="342874" indent="-342874" defTabSz="457165" eaLnBrk="1" fontAlgn="auto" hangingPunct="1">
              <a:spcAft>
                <a:spcPts val="0"/>
              </a:spcAft>
              <a:buFont typeface="Arial"/>
              <a:buChar char="•"/>
              <a:defRPr/>
            </a:pPr>
            <a:r>
              <a:rPr lang="en-CA" sz="1800" u="sng" dirty="0">
                <a:solidFill>
                  <a:srgbClr val="000000"/>
                </a:solidFill>
                <a:latin typeface="PT Sans" panose="020B0503020203020204" pitchFamily="34" charset="77"/>
              </a:rPr>
              <a:t>5,657 </a:t>
            </a:r>
            <a:r>
              <a:rPr lang="en-CA" sz="1800" dirty="0">
                <a:solidFill>
                  <a:srgbClr val="000000"/>
                </a:solidFill>
                <a:latin typeface="PT Sans" panose="020B0503020203020204" pitchFamily="34" charset="77"/>
              </a:rPr>
              <a:t>out of 7,149 sub-locations fully covered</a:t>
            </a:r>
          </a:p>
          <a:p>
            <a:pPr defTabSz="457165" eaLnBrk="1" fontAlgn="auto" hangingPunct="1">
              <a:spcAft>
                <a:spcPts val="0"/>
              </a:spcAft>
              <a:buFont typeface="Arial"/>
              <a:buChar char="•"/>
              <a:defRPr/>
            </a:pPr>
            <a:r>
              <a:rPr lang="en-CA" sz="1800" dirty="0">
                <a:solidFill>
                  <a:srgbClr val="000000"/>
                </a:solidFill>
                <a:latin typeface="PT Sans" panose="020B0503020203020204" pitchFamily="34" charset="77"/>
              </a:rPr>
              <a:t>418 sub-locations with less than 50% </a:t>
            </a:r>
            <a:r>
              <a:rPr lang="en-CA" sz="1800" b="1" dirty="0">
                <a:solidFill>
                  <a:srgbClr val="000000"/>
                </a:solidFill>
                <a:latin typeface="PT Sans" panose="020B0503020203020204" pitchFamily="34" charset="77"/>
              </a:rPr>
              <a:t>population coverage </a:t>
            </a:r>
          </a:p>
          <a:p>
            <a:pPr defTabSz="457165" eaLnBrk="1" fontAlgn="auto" hangingPunct="1">
              <a:spcAft>
                <a:spcPts val="0"/>
              </a:spcAft>
              <a:buFont typeface="Arial"/>
              <a:buChar char="•"/>
              <a:defRPr/>
            </a:pPr>
            <a:r>
              <a:rPr lang="en-CA" sz="1800" b="1" dirty="0">
                <a:solidFill>
                  <a:srgbClr val="000000"/>
                </a:solidFill>
                <a:latin typeface="PT Sans" panose="020B0503020203020204" pitchFamily="34" charset="77"/>
              </a:rPr>
              <a:t>164 Sub-Locations no (0%) coverage</a:t>
            </a:r>
          </a:p>
          <a:p>
            <a:pPr marL="0" indent="0" defTabSz="457165" eaLnBrk="1" fontAlgn="auto" hangingPunct="1">
              <a:spcAft>
                <a:spcPts val="0"/>
              </a:spcAft>
              <a:buFont typeface="Arial" charset="0"/>
              <a:buNone/>
              <a:defRPr/>
            </a:pPr>
            <a:endParaRPr lang="en-CA" sz="1800" dirty="0">
              <a:latin typeface="Times New Roman"/>
              <a:ea typeface="+mn-ea"/>
              <a:cs typeface="Times New Roman"/>
            </a:endParaRPr>
          </a:p>
        </p:txBody>
      </p:sp>
      <p:graphicFrame>
        <p:nvGraphicFramePr>
          <p:cNvPr id="12" name="Table 11">
            <a:extLst>
              <a:ext uri="{FF2B5EF4-FFF2-40B4-BE49-F238E27FC236}">
                <a16:creationId xmlns:a16="http://schemas.microsoft.com/office/drawing/2014/main" id="{F707426C-BE8C-66EC-C3F6-71433E4B2728}"/>
              </a:ext>
            </a:extLst>
          </p:cNvPr>
          <p:cNvGraphicFramePr>
            <a:graphicFrameLocks noGrp="1"/>
          </p:cNvGraphicFramePr>
          <p:nvPr>
            <p:extLst>
              <p:ext uri="{D42A27DB-BD31-4B8C-83A1-F6EECF244321}">
                <p14:modId xmlns:p14="http://schemas.microsoft.com/office/powerpoint/2010/main" val="370868755"/>
              </p:ext>
            </p:extLst>
          </p:nvPr>
        </p:nvGraphicFramePr>
        <p:xfrm>
          <a:off x="4548187" y="4523757"/>
          <a:ext cx="6293985" cy="1047751"/>
        </p:xfrm>
        <a:graphic>
          <a:graphicData uri="http://schemas.openxmlformats.org/drawingml/2006/table">
            <a:tbl>
              <a:tblPr firstRow="1" firstCol="1" bandRow="1">
                <a:tableStyleId>{5C22544A-7EE6-4342-B048-85BDC9FD1C3A}</a:tableStyleId>
              </a:tblPr>
              <a:tblGrid>
                <a:gridCol w="1662845">
                  <a:extLst>
                    <a:ext uri="{9D8B030D-6E8A-4147-A177-3AD203B41FA5}">
                      <a16:colId xmlns:a16="http://schemas.microsoft.com/office/drawing/2014/main" val="20000"/>
                    </a:ext>
                  </a:extLst>
                </a:gridCol>
                <a:gridCol w="914565">
                  <a:extLst>
                    <a:ext uri="{9D8B030D-6E8A-4147-A177-3AD203B41FA5}">
                      <a16:colId xmlns:a16="http://schemas.microsoft.com/office/drawing/2014/main" val="20001"/>
                    </a:ext>
                  </a:extLst>
                </a:gridCol>
                <a:gridCol w="914565">
                  <a:extLst>
                    <a:ext uri="{9D8B030D-6E8A-4147-A177-3AD203B41FA5}">
                      <a16:colId xmlns:a16="http://schemas.microsoft.com/office/drawing/2014/main" val="20002"/>
                    </a:ext>
                  </a:extLst>
                </a:gridCol>
                <a:gridCol w="1163992">
                  <a:extLst>
                    <a:ext uri="{9D8B030D-6E8A-4147-A177-3AD203B41FA5}">
                      <a16:colId xmlns:a16="http://schemas.microsoft.com/office/drawing/2014/main" val="20003"/>
                    </a:ext>
                  </a:extLst>
                </a:gridCol>
                <a:gridCol w="831422">
                  <a:extLst>
                    <a:ext uri="{9D8B030D-6E8A-4147-A177-3AD203B41FA5}">
                      <a16:colId xmlns:a16="http://schemas.microsoft.com/office/drawing/2014/main" val="20004"/>
                    </a:ext>
                  </a:extLst>
                </a:gridCol>
                <a:gridCol w="806596">
                  <a:extLst>
                    <a:ext uri="{9D8B030D-6E8A-4147-A177-3AD203B41FA5}">
                      <a16:colId xmlns:a16="http://schemas.microsoft.com/office/drawing/2014/main" val="20005"/>
                    </a:ext>
                  </a:extLst>
                </a:gridCol>
              </a:tblGrid>
              <a:tr h="413767">
                <a:tc gridSpan="6">
                  <a:txBody>
                    <a:bodyPr/>
                    <a:lstStyle/>
                    <a:p>
                      <a:pPr algn="ctr">
                        <a:lnSpc>
                          <a:spcPct val="120000"/>
                        </a:lnSpc>
                        <a:spcBef>
                          <a:spcPts val="600"/>
                        </a:spcBef>
                        <a:spcAft>
                          <a:spcPts val="0"/>
                        </a:spcAft>
                      </a:pPr>
                      <a:r>
                        <a:rPr lang="en-CA" sz="1800" dirty="0">
                          <a:effectLst/>
                          <a:latin typeface="PT Sans" panose="020B0503020203020204" pitchFamily="34" charset="77"/>
                        </a:rPr>
                        <a:t>Sub-location population 2G coverage </a:t>
                      </a:r>
                      <a:endParaRPr lang="en-CA" sz="18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316992">
                <a:tc>
                  <a:txBody>
                    <a:bodyPr/>
                    <a:lstStyle/>
                    <a:p>
                      <a:pPr algn="l">
                        <a:lnSpc>
                          <a:spcPct val="130000"/>
                        </a:lnSpc>
                        <a:spcAft>
                          <a:spcPts val="0"/>
                        </a:spcAft>
                      </a:pPr>
                      <a:r>
                        <a:rPr lang="en-CA" sz="1600" dirty="0">
                          <a:effectLst/>
                          <a:latin typeface="PT Sans" panose="020B0503020203020204" pitchFamily="34" charset="77"/>
                        </a:rPr>
                        <a:t>Coverage </a:t>
                      </a:r>
                      <a:endParaRPr lang="en-CA" sz="16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tc>
                <a:tc>
                  <a:txBody>
                    <a:bodyPr/>
                    <a:lstStyle/>
                    <a:p>
                      <a:pPr algn="ctr">
                        <a:lnSpc>
                          <a:spcPct val="130000"/>
                        </a:lnSpc>
                        <a:spcAft>
                          <a:spcPts val="0"/>
                        </a:spcAft>
                      </a:pPr>
                      <a:r>
                        <a:rPr lang="en-CA" sz="1400" dirty="0">
                          <a:effectLst/>
                          <a:latin typeface="PT Sans" panose="020B0503020203020204" pitchFamily="34" charset="77"/>
                        </a:rPr>
                        <a:t>100%</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&gt;90%</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50% - 90%</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&lt; 50%</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0%</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extLst>
                  <a:ext uri="{0D108BD9-81ED-4DB2-BD59-A6C34878D82A}">
                    <a16:rowId xmlns:a16="http://schemas.microsoft.com/office/drawing/2014/main" val="10001"/>
                  </a:ext>
                </a:extLst>
              </a:tr>
              <a:tr h="316992">
                <a:tc>
                  <a:txBody>
                    <a:bodyPr/>
                    <a:lstStyle/>
                    <a:p>
                      <a:pPr algn="l">
                        <a:lnSpc>
                          <a:spcPct val="130000"/>
                        </a:lnSpc>
                        <a:spcAft>
                          <a:spcPts val="0"/>
                        </a:spcAft>
                      </a:pPr>
                      <a:r>
                        <a:rPr lang="en-CA" sz="1600" dirty="0">
                          <a:effectLst/>
                          <a:latin typeface="PT Sans" panose="020B0503020203020204" pitchFamily="34" charset="77"/>
                        </a:rPr>
                        <a:t>Sub-locations</a:t>
                      </a:r>
                      <a:endParaRPr lang="en-CA" sz="16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tc>
                <a:tc>
                  <a:txBody>
                    <a:bodyPr/>
                    <a:lstStyle/>
                    <a:p>
                      <a:pPr algn="ctr">
                        <a:lnSpc>
                          <a:spcPct val="130000"/>
                        </a:lnSpc>
                        <a:spcAft>
                          <a:spcPts val="0"/>
                        </a:spcAft>
                      </a:pPr>
                      <a:r>
                        <a:rPr lang="en-CA" sz="1400" dirty="0">
                          <a:effectLst/>
                          <a:latin typeface="PT Sans" panose="020B0503020203020204" pitchFamily="34" charset="77"/>
                        </a:rPr>
                        <a:t>5,657</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485</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425</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418</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tc>
                  <a:txBody>
                    <a:bodyPr/>
                    <a:lstStyle/>
                    <a:p>
                      <a:pPr algn="ctr">
                        <a:lnSpc>
                          <a:spcPct val="130000"/>
                        </a:lnSpc>
                        <a:spcAft>
                          <a:spcPts val="0"/>
                        </a:spcAft>
                      </a:pPr>
                      <a:r>
                        <a:rPr lang="en-CA" sz="1400" dirty="0">
                          <a:effectLst/>
                          <a:latin typeface="PT Sans" panose="020B0503020203020204" pitchFamily="34" charset="77"/>
                        </a:rPr>
                        <a:t>164</a:t>
                      </a:r>
                      <a:endParaRPr lang="en-CA" sz="1400" dirty="0">
                        <a:effectLst/>
                        <a:latin typeface="PT Sans" panose="020B0503020203020204" pitchFamily="34" charset="77"/>
                        <a:ea typeface="Times New Roman" panose="02020603050405020304" pitchFamily="18" charset="0"/>
                        <a:cs typeface="Times New Roman" panose="02020603050405020304" pitchFamily="18" charset="0"/>
                      </a:endParaRPr>
                    </a:p>
                  </a:txBody>
                  <a:tcPr marL="67406" marR="67406" marT="0"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0879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D262-EA42-07C9-4CFF-00C1A6E340F0}"/>
            </a:ext>
          </a:extLst>
        </p:cNvPr>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AEE8DD12-70BA-E890-EFE1-8940DBC2316F}"/>
              </a:ext>
            </a:extLst>
          </p:cNvPr>
          <p:cNvPicPr>
            <a:picLocks noChangeAspect="1"/>
          </p:cNvPicPr>
          <p:nvPr/>
        </p:nvPicPr>
        <p:blipFill>
          <a:blip r:embed="rId2"/>
          <a:stretch>
            <a:fillRect/>
          </a:stretch>
        </p:blipFill>
        <p:spPr>
          <a:xfrm>
            <a:off x="9078012" y="6091887"/>
            <a:ext cx="3113988" cy="622797"/>
          </a:xfrm>
          <a:prstGeom prst="rect">
            <a:avLst/>
          </a:prstGeom>
        </p:spPr>
      </p:pic>
      <p:sp>
        <p:nvSpPr>
          <p:cNvPr id="2" name="TextBox 1">
            <a:extLst>
              <a:ext uri="{FF2B5EF4-FFF2-40B4-BE49-F238E27FC236}">
                <a16:creationId xmlns:a16="http://schemas.microsoft.com/office/drawing/2014/main" id="{5149D9D3-9DD5-A718-3FBE-ABDAA6EBB0A1}"/>
              </a:ext>
            </a:extLst>
          </p:cNvPr>
          <p:cNvSpPr txBox="1"/>
          <p:nvPr/>
        </p:nvSpPr>
        <p:spPr>
          <a:xfrm>
            <a:off x="641268" y="337729"/>
            <a:ext cx="8122722" cy="800219"/>
          </a:xfrm>
          <a:prstGeom prst="rect">
            <a:avLst/>
          </a:prstGeom>
          <a:noFill/>
        </p:spPr>
        <p:txBody>
          <a:bodyPr wrap="square" rtlCol="0">
            <a:spAutoFit/>
          </a:bodyPr>
          <a:lstStyle/>
          <a:p>
            <a:r>
              <a:rPr lang="en-US" sz="2800" dirty="0">
                <a:solidFill>
                  <a:srgbClr val="009DD8"/>
                </a:solidFill>
                <a:latin typeface="PT Sans" panose="020B0503020203020204" pitchFamily="34" charset="77"/>
                <a:ea typeface="Nunito Semi Bold" pitchFamily="34" charset="-122"/>
                <a:cs typeface="Nunito Semi Bold" pitchFamily="34" charset="-120"/>
              </a:rPr>
              <a:t>Broadband Infrastructure and Coverage</a:t>
            </a:r>
            <a:endParaRPr lang="en-US" sz="2800" dirty="0">
              <a:solidFill>
                <a:srgbClr val="009DD8"/>
              </a:solidFill>
              <a:latin typeface="PT Sans" panose="020B0503020203020204" pitchFamily="34" charset="77"/>
            </a:endParaRPr>
          </a:p>
          <a:p>
            <a:endParaRPr lang="en-KE" dirty="0"/>
          </a:p>
        </p:txBody>
      </p:sp>
      <p:pic>
        <p:nvPicPr>
          <p:cNvPr id="4" name="Content Placeholder 4">
            <a:extLst>
              <a:ext uri="{FF2B5EF4-FFF2-40B4-BE49-F238E27FC236}">
                <a16:creationId xmlns:a16="http://schemas.microsoft.com/office/drawing/2014/main" id="{4CA80211-CB18-F8DB-F253-9A10D2D6F0A5}"/>
              </a:ext>
            </a:extLst>
          </p:cNvPr>
          <p:cNvPicPr>
            <a:picLocks noChangeAspect="1"/>
          </p:cNvPicPr>
          <p:nvPr/>
        </p:nvPicPr>
        <p:blipFill>
          <a:blip r:embed="rId3">
            <a:extLst>
              <a:ext uri="{28A0092B-C50C-407E-A947-70E740481C1C}">
                <a14:useLocalDpi xmlns:a14="http://schemas.microsoft.com/office/drawing/2010/main" val="0"/>
              </a:ext>
            </a:extLst>
          </a:blip>
          <a:srcRect t="11617" b="11617"/>
          <a:stretch>
            <a:fillRect/>
          </a:stretch>
        </p:blipFill>
        <p:spPr>
          <a:xfrm>
            <a:off x="495300" y="1847211"/>
            <a:ext cx="4376738" cy="3776663"/>
          </a:xfrm>
          <a:prstGeom prst="rect">
            <a:avLst/>
          </a:prstGeom>
          <a:ln w="6350">
            <a:solidFill>
              <a:srgbClr val="4F81BD"/>
            </a:solidFill>
            <a:miter lim="800000"/>
            <a:headEnd/>
            <a:tailEnd/>
          </a:ln>
        </p:spPr>
      </p:pic>
      <p:pic>
        <p:nvPicPr>
          <p:cNvPr id="7" name="Content Placeholder 3">
            <a:extLst>
              <a:ext uri="{FF2B5EF4-FFF2-40B4-BE49-F238E27FC236}">
                <a16:creationId xmlns:a16="http://schemas.microsoft.com/office/drawing/2014/main" id="{DC2767DA-455F-1655-E23B-9FE8DB48AF8A}"/>
              </a:ext>
            </a:extLst>
          </p:cNvPr>
          <p:cNvPicPr>
            <a:picLocks noChangeAspect="1"/>
          </p:cNvPicPr>
          <p:nvPr/>
        </p:nvPicPr>
        <p:blipFill>
          <a:blip r:embed="rId4">
            <a:extLst>
              <a:ext uri="{28A0092B-C50C-407E-A947-70E740481C1C}">
                <a14:useLocalDpi xmlns:a14="http://schemas.microsoft.com/office/drawing/2010/main" val="0"/>
              </a:ext>
            </a:extLst>
          </a:blip>
          <a:srcRect t="10728" b="10728"/>
          <a:stretch>
            <a:fillRect/>
          </a:stretch>
        </p:blipFill>
        <p:spPr>
          <a:xfrm>
            <a:off x="6402118" y="1869456"/>
            <a:ext cx="4378325" cy="3776663"/>
          </a:xfrm>
          <a:prstGeom prst="rect">
            <a:avLst/>
          </a:prstGeom>
          <a:ln w="6350">
            <a:solidFill>
              <a:srgbClr val="4F81BD"/>
            </a:solidFill>
            <a:miter lim="800000"/>
            <a:headEnd/>
            <a:tailEnd/>
          </a:ln>
        </p:spPr>
      </p:pic>
      <p:sp>
        <p:nvSpPr>
          <p:cNvPr id="9" name="Text Placeholder 2">
            <a:extLst>
              <a:ext uri="{FF2B5EF4-FFF2-40B4-BE49-F238E27FC236}">
                <a16:creationId xmlns:a16="http://schemas.microsoft.com/office/drawing/2014/main" id="{A2C39FAD-F067-2884-4EF5-0524CBC19F2D}"/>
              </a:ext>
            </a:extLst>
          </p:cNvPr>
          <p:cNvSpPr txBox="1">
            <a:spLocks/>
          </p:cNvSpPr>
          <p:nvPr/>
        </p:nvSpPr>
        <p:spPr>
          <a:xfrm>
            <a:off x="495300" y="1053288"/>
            <a:ext cx="437673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KE" sz="1600" dirty="0">
                <a:latin typeface="PT Sans" panose="020B0503020203020204" pitchFamily="34" charset="77"/>
                <a:cs typeface="Century Gothic" panose="020B0502020202020204" pitchFamily="34" charset="0"/>
              </a:rPr>
              <a:t>Voice (2G) Coverage (96.6% of pop. &amp; 56.5% of Geo-Area</a:t>
            </a:r>
          </a:p>
        </p:txBody>
      </p:sp>
      <p:sp>
        <p:nvSpPr>
          <p:cNvPr id="13" name="Text Placeholder 4">
            <a:extLst>
              <a:ext uri="{FF2B5EF4-FFF2-40B4-BE49-F238E27FC236}">
                <a16:creationId xmlns:a16="http://schemas.microsoft.com/office/drawing/2014/main" id="{C95A79D5-DCCA-C300-971F-48BE1AEBD3AF}"/>
              </a:ext>
            </a:extLst>
          </p:cNvPr>
          <p:cNvSpPr txBox="1">
            <a:spLocks/>
          </p:cNvSpPr>
          <p:nvPr/>
        </p:nvSpPr>
        <p:spPr>
          <a:xfrm>
            <a:off x="6402118" y="1040951"/>
            <a:ext cx="437832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KE" sz="1600" dirty="0">
                <a:latin typeface="PT Sans" panose="020B0503020203020204" pitchFamily="34" charset="77"/>
                <a:cs typeface="Century Gothic" panose="020B0502020202020204" pitchFamily="34" charset="0"/>
              </a:rPr>
              <a:t>Broadband (3G/4G) Coverage (96.3% of pop. &amp; 56.3% of Geo-Area)</a:t>
            </a:r>
          </a:p>
        </p:txBody>
      </p:sp>
    </p:spTree>
    <p:extLst>
      <p:ext uri="{BB962C8B-B14F-4D97-AF65-F5344CB8AC3E}">
        <p14:creationId xmlns:p14="http://schemas.microsoft.com/office/powerpoint/2010/main" val="184649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8764" y="204842"/>
            <a:ext cx="7277614" cy="498673"/>
          </a:xfrm>
          <a:prstGeom prst="rect">
            <a:avLst/>
          </a:prstGeom>
          <a:noFill/>
          <a:ln/>
        </p:spPr>
        <p:txBody>
          <a:bodyPr wrap="none" lIns="0" tIns="0" rIns="0" bIns="0" rtlCol="0" anchor="t"/>
          <a:lstStyle/>
          <a:p>
            <a:pPr>
              <a:lnSpc>
                <a:spcPts val="3917"/>
              </a:lnSpc>
            </a:pPr>
            <a:r>
              <a:rPr lang="en-US" sz="3125" dirty="0">
                <a:solidFill>
                  <a:srgbClr val="009DD8"/>
                </a:solidFill>
                <a:latin typeface="Nunito Semi Bold" pitchFamily="34" charset="0"/>
                <a:ea typeface="Nunito Semi Bold" pitchFamily="34" charset="-122"/>
                <a:cs typeface="Nunito Semi Bold" pitchFamily="34" charset="-120"/>
              </a:rPr>
              <a:t>Broadband Infrastructure and Coverage </a:t>
            </a:r>
            <a:r>
              <a:rPr lang="en-US" sz="3125" dirty="0" err="1">
                <a:solidFill>
                  <a:srgbClr val="009DD8"/>
                </a:solidFill>
                <a:latin typeface="Nunito Semi Bold" pitchFamily="34" charset="0"/>
                <a:ea typeface="Nunito Semi Bold" pitchFamily="34" charset="-122"/>
                <a:cs typeface="Nunito Semi Bold" pitchFamily="34" charset="-120"/>
              </a:rPr>
              <a:t>cont</a:t>
            </a:r>
            <a:r>
              <a:rPr lang="en-US" sz="3125" dirty="0">
                <a:solidFill>
                  <a:srgbClr val="009DD8"/>
                </a:solidFill>
                <a:latin typeface="Nunito Semi Bold" pitchFamily="34" charset="0"/>
                <a:ea typeface="Nunito Semi Bold" pitchFamily="34" charset="-122"/>
                <a:cs typeface="Nunito Semi Bold" pitchFamily="34" charset="-120"/>
              </a:rPr>
              <a:t>….</a:t>
            </a:r>
            <a:endParaRPr lang="en-US" sz="3125" dirty="0">
              <a:solidFill>
                <a:srgbClr val="009DD8"/>
              </a:solidFill>
            </a:endParaRPr>
          </a:p>
        </p:txBody>
      </p:sp>
      <p:sp>
        <p:nvSpPr>
          <p:cNvPr id="3" name="Text 1"/>
          <p:cNvSpPr/>
          <p:nvPr/>
        </p:nvSpPr>
        <p:spPr>
          <a:xfrm>
            <a:off x="586763" y="688926"/>
            <a:ext cx="10795793" cy="542528"/>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Broadband coverage maps illustrate fiber optic, 4G/5G, and satellite reach across Kenya. A population distribution map highlights broadband accessibility, while visuals demonstrate broadband penetration progress and future expansion targets.</a:t>
            </a:r>
            <a:endParaRPr lang="en-US" sz="1333" dirty="0"/>
          </a:p>
        </p:txBody>
      </p:sp>
      <p:sp>
        <p:nvSpPr>
          <p:cNvPr id="6" name="Text 3"/>
          <p:cNvSpPr/>
          <p:nvPr/>
        </p:nvSpPr>
        <p:spPr>
          <a:xfrm>
            <a:off x="235179" y="5648008"/>
            <a:ext cx="4788296"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-Coverage map depicting broadband infrastructure distribution in</a:t>
            </a:r>
          </a:p>
          <a:p>
            <a:pPr>
              <a:lnSpc>
                <a:spcPts val="2125"/>
              </a:lnSpc>
            </a:pPr>
            <a:r>
              <a:rPr lang="en-US" sz="1333" dirty="0">
                <a:solidFill>
                  <a:srgbClr val="00002E"/>
                </a:solidFill>
                <a:latin typeface="PT Sans" pitchFamily="34" charset="0"/>
                <a:ea typeface="PT Sans" pitchFamily="34" charset="-122"/>
                <a:cs typeface="PT Sans" pitchFamily="34" charset="-120"/>
              </a:rPr>
              <a:t> private and public sector.</a:t>
            </a:r>
            <a:endParaRPr lang="en-US" sz="1333" dirty="0"/>
          </a:p>
        </p:txBody>
      </p:sp>
      <p:sp>
        <p:nvSpPr>
          <p:cNvPr id="10" name="Text 6"/>
          <p:cNvSpPr/>
          <p:nvPr/>
        </p:nvSpPr>
        <p:spPr>
          <a:xfrm>
            <a:off x="158126" y="6267723"/>
            <a:ext cx="6834554"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 These visuals offer insights into the current state and future goals of broadband </a:t>
            </a:r>
          </a:p>
          <a:p>
            <a:pPr>
              <a:lnSpc>
                <a:spcPts val="2125"/>
              </a:lnSpc>
            </a:pPr>
            <a:r>
              <a:rPr lang="en-US" sz="1333" dirty="0">
                <a:solidFill>
                  <a:srgbClr val="00002E"/>
                </a:solidFill>
                <a:latin typeface="PT Sans" pitchFamily="34" charset="0"/>
                <a:ea typeface="PT Sans" pitchFamily="34" charset="-122"/>
                <a:cs typeface="PT Sans" pitchFamily="34" charset="-120"/>
              </a:rPr>
              <a:t>  expansion in Kenya.</a:t>
            </a:r>
            <a:endParaRPr lang="en-US" sz="1333" dirty="0"/>
          </a:p>
        </p:txBody>
      </p:sp>
      <p:pic>
        <p:nvPicPr>
          <p:cNvPr id="12" name="Picture 11">
            <a:extLst>
              <a:ext uri="{FF2B5EF4-FFF2-40B4-BE49-F238E27FC236}">
                <a16:creationId xmlns:a16="http://schemas.microsoft.com/office/drawing/2014/main" id="{B03D1EC3-5F40-9DB2-1EAA-7ACDAC719F2A}"/>
              </a:ext>
            </a:extLst>
          </p:cNvPr>
          <p:cNvPicPr>
            <a:picLocks noChangeAspect="1"/>
          </p:cNvPicPr>
          <p:nvPr/>
        </p:nvPicPr>
        <p:blipFill>
          <a:blip r:embed="rId3"/>
          <a:stretch>
            <a:fillRect/>
          </a:stretch>
        </p:blipFill>
        <p:spPr>
          <a:xfrm>
            <a:off x="349257" y="1384689"/>
            <a:ext cx="3974604" cy="4110083"/>
          </a:xfrm>
          <a:prstGeom prst="rect">
            <a:avLst/>
          </a:prstGeom>
        </p:spPr>
      </p:pic>
      <p:pic>
        <p:nvPicPr>
          <p:cNvPr id="16" name="Picture 15">
            <a:extLst>
              <a:ext uri="{FF2B5EF4-FFF2-40B4-BE49-F238E27FC236}">
                <a16:creationId xmlns:a16="http://schemas.microsoft.com/office/drawing/2014/main" id="{F049DBF7-84D4-4839-3C25-FC4ECFA11B22}"/>
              </a:ext>
            </a:extLst>
          </p:cNvPr>
          <p:cNvPicPr>
            <a:picLocks noChangeAspect="1"/>
          </p:cNvPicPr>
          <p:nvPr/>
        </p:nvPicPr>
        <p:blipFill>
          <a:blip r:embed="rId4"/>
          <a:stretch>
            <a:fillRect/>
          </a:stretch>
        </p:blipFill>
        <p:spPr>
          <a:xfrm>
            <a:off x="7080679" y="1187599"/>
            <a:ext cx="4917522" cy="56704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331F-E4B1-DC60-31E7-E99862DDEA10}"/>
            </a:ext>
          </a:extLst>
        </p:cNvPr>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CFAAAA42-01B4-8804-50FA-30F0DB1E5F5A}"/>
              </a:ext>
            </a:extLst>
          </p:cNvPr>
          <p:cNvPicPr>
            <a:picLocks noChangeAspect="1"/>
          </p:cNvPicPr>
          <p:nvPr/>
        </p:nvPicPr>
        <p:blipFill>
          <a:blip r:embed="rId2"/>
          <a:stretch>
            <a:fillRect/>
          </a:stretch>
        </p:blipFill>
        <p:spPr>
          <a:xfrm>
            <a:off x="9078012" y="6091887"/>
            <a:ext cx="3113988" cy="622797"/>
          </a:xfrm>
          <a:prstGeom prst="rect">
            <a:avLst/>
          </a:prstGeom>
        </p:spPr>
      </p:pic>
      <p:sp>
        <p:nvSpPr>
          <p:cNvPr id="5" name="Title 1">
            <a:extLst>
              <a:ext uri="{FF2B5EF4-FFF2-40B4-BE49-F238E27FC236}">
                <a16:creationId xmlns:a16="http://schemas.microsoft.com/office/drawing/2014/main" id="{F6BA809E-D856-D41C-EF10-7A83A58293C3}"/>
              </a:ext>
            </a:extLst>
          </p:cNvPr>
          <p:cNvSpPr txBox="1">
            <a:spLocks/>
          </p:cNvSpPr>
          <p:nvPr/>
        </p:nvSpPr>
        <p:spPr>
          <a:xfrm>
            <a:off x="433456" y="2972464"/>
            <a:ext cx="11325087" cy="9130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solidFill>
                  <a:srgbClr val="009DD8"/>
                </a:solidFill>
              </a:rPr>
              <a:t>Q&amp;As</a:t>
            </a:r>
            <a:endParaRPr lang="en-GB" sz="1600">
              <a:solidFill>
                <a:srgbClr val="009DD8"/>
              </a:solidFill>
            </a:endParaRPr>
          </a:p>
        </p:txBody>
      </p:sp>
    </p:spTree>
    <p:extLst>
      <p:ext uri="{BB962C8B-B14F-4D97-AF65-F5344CB8AC3E}">
        <p14:creationId xmlns:p14="http://schemas.microsoft.com/office/powerpoint/2010/main" val="304610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83C6420B-D4D3-09C6-6C44-068837B87C2A}"/>
              </a:ext>
            </a:extLst>
          </p:cNvPr>
          <p:cNvPicPr>
            <a:picLocks noChangeAspect="1"/>
          </p:cNvPicPr>
          <p:nvPr/>
        </p:nvPicPr>
        <p:blipFill>
          <a:blip r:embed="rId2"/>
          <a:stretch>
            <a:fillRect/>
          </a:stretch>
        </p:blipFill>
        <p:spPr>
          <a:xfrm>
            <a:off x="9078012" y="6091887"/>
            <a:ext cx="3113988" cy="622797"/>
          </a:xfrm>
          <a:prstGeom prst="rect">
            <a:avLst/>
          </a:prstGeom>
        </p:spPr>
      </p:pic>
      <p:sp>
        <p:nvSpPr>
          <p:cNvPr id="5" name="TextBox 4">
            <a:extLst>
              <a:ext uri="{FF2B5EF4-FFF2-40B4-BE49-F238E27FC236}">
                <a16:creationId xmlns:a16="http://schemas.microsoft.com/office/drawing/2014/main" id="{B7097C74-F1FC-5BFB-B556-EE3306558AB5}"/>
              </a:ext>
            </a:extLst>
          </p:cNvPr>
          <p:cNvSpPr txBox="1"/>
          <p:nvPr/>
        </p:nvSpPr>
        <p:spPr>
          <a:xfrm>
            <a:off x="9153884" y="2961800"/>
            <a:ext cx="1132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chemeClr val="bg1"/>
                </a:solidFill>
                <a:latin typeface="avenir"/>
              </a:rPr>
              <a:t>PICTURE</a:t>
            </a:r>
          </a:p>
        </p:txBody>
      </p:sp>
      <p:sp>
        <p:nvSpPr>
          <p:cNvPr id="6" name="Title 5">
            <a:extLst>
              <a:ext uri="{FF2B5EF4-FFF2-40B4-BE49-F238E27FC236}">
                <a16:creationId xmlns:a16="http://schemas.microsoft.com/office/drawing/2014/main" id="{24A88487-CD86-6EA3-076F-0307CEDFA2D1}"/>
              </a:ext>
            </a:extLst>
          </p:cNvPr>
          <p:cNvSpPr>
            <a:spLocks noGrp="1"/>
          </p:cNvSpPr>
          <p:nvPr>
            <p:ph type="title"/>
          </p:nvPr>
        </p:nvSpPr>
        <p:spPr>
          <a:xfrm>
            <a:off x="100484" y="255859"/>
            <a:ext cx="11253316" cy="1325563"/>
          </a:xfrm>
        </p:spPr>
        <p:txBody>
          <a:bodyPr>
            <a:normAutofit/>
          </a:bodyPr>
          <a:lstStyle/>
          <a:p>
            <a:r>
              <a:rPr lang="en-US" sz="6000" b="1" dirty="0">
                <a:solidFill>
                  <a:srgbClr val="009DD8"/>
                </a:solidFill>
                <a:latin typeface="Avenir Book"/>
                <a:cs typeface="Calibri"/>
              </a:rPr>
              <a:t>Introduction</a:t>
            </a:r>
            <a:endParaRPr lang="en-GB" sz="6000" b="1" dirty="0">
              <a:solidFill>
                <a:srgbClr val="009DD8"/>
              </a:solidFill>
              <a:latin typeface="Avenir Book"/>
              <a:cs typeface="Calibri"/>
            </a:endParaRPr>
          </a:p>
        </p:txBody>
      </p:sp>
      <p:pic>
        <p:nvPicPr>
          <p:cNvPr id="3" name="Image 0" descr="preencoded.png">
            <a:extLst>
              <a:ext uri="{FF2B5EF4-FFF2-40B4-BE49-F238E27FC236}">
                <a16:creationId xmlns:a16="http://schemas.microsoft.com/office/drawing/2014/main" id="{26318961-71F0-3EFB-ED9E-5F5D4457060C}"/>
              </a:ext>
            </a:extLst>
          </p:cNvPr>
          <p:cNvPicPr>
            <a:picLocks noChangeAspect="1"/>
          </p:cNvPicPr>
          <p:nvPr/>
        </p:nvPicPr>
        <p:blipFill>
          <a:blip r:embed="rId3"/>
          <a:stretch>
            <a:fillRect/>
          </a:stretch>
        </p:blipFill>
        <p:spPr>
          <a:xfrm>
            <a:off x="0" y="1581422"/>
            <a:ext cx="5486400" cy="5276578"/>
          </a:xfrm>
          <a:prstGeom prst="rect">
            <a:avLst/>
          </a:prstGeom>
        </p:spPr>
      </p:pic>
      <p:sp>
        <p:nvSpPr>
          <p:cNvPr id="4" name="Text 0">
            <a:extLst>
              <a:ext uri="{FF2B5EF4-FFF2-40B4-BE49-F238E27FC236}">
                <a16:creationId xmlns:a16="http://schemas.microsoft.com/office/drawing/2014/main" id="{F99688BB-A465-0BAB-7465-4F3A0FCF19DB}"/>
              </a:ext>
            </a:extLst>
          </p:cNvPr>
          <p:cNvSpPr/>
          <p:nvPr/>
        </p:nvSpPr>
        <p:spPr>
          <a:xfrm>
            <a:off x="5885868" y="382187"/>
            <a:ext cx="6009644" cy="1408033"/>
          </a:xfrm>
          <a:prstGeom prst="rect">
            <a:avLst/>
          </a:prstGeom>
          <a:noFill/>
          <a:ln/>
        </p:spPr>
        <p:txBody>
          <a:bodyPr wrap="square" lIns="0" tIns="0" rIns="0" bIns="0" rtlCol="0" anchor="t"/>
          <a:lstStyle/>
          <a:p>
            <a:pPr marL="0" indent="0" algn="l">
              <a:lnSpc>
                <a:spcPts val="5500"/>
              </a:lnSpc>
              <a:buNone/>
            </a:pPr>
            <a:r>
              <a:rPr lang="en-US" sz="4400" dirty="0">
                <a:solidFill>
                  <a:srgbClr val="009DD8"/>
                </a:solidFill>
                <a:latin typeface="Nunito Semi Bold" pitchFamily="34" charset="0"/>
                <a:ea typeface="Nunito Semi Bold" pitchFamily="34" charset="-122"/>
                <a:cs typeface="Nunito Semi Bold" pitchFamily="34" charset="-120"/>
              </a:rPr>
              <a:t>Kenya Broadband Infrastructure Overview</a:t>
            </a:r>
            <a:endParaRPr lang="en-US" sz="4400" dirty="0">
              <a:solidFill>
                <a:srgbClr val="009DD8"/>
              </a:solidFill>
            </a:endParaRPr>
          </a:p>
        </p:txBody>
      </p:sp>
      <p:sp>
        <p:nvSpPr>
          <p:cNvPr id="8" name="Text 1">
            <a:extLst>
              <a:ext uri="{FF2B5EF4-FFF2-40B4-BE49-F238E27FC236}">
                <a16:creationId xmlns:a16="http://schemas.microsoft.com/office/drawing/2014/main" id="{3098AD04-48A8-1477-6CE4-8E48CA5AB3B8}"/>
              </a:ext>
            </a:extLst>
          </p:cNvPr>
          <p:cNvSpPr/>
          <p:nvPr/>
        </p:nvSpPr>
        <p:spPr>
          <a:xfrm>
            <a:off x="5711251" y="2150347"/>
            <a:ext cx="6358878" cy="3006414"/>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Kenya, located in East Africa, spans approximately 580,367 square kilometers and is home to around 54 million people. Nairobi serves as its capital and economic center, while Mombasa is the primary port city. The nation boasts diverse landscapes, including the Great Rift Valley, savannahs, and coastal areas. This presentation provides an overview of Kenya’s broadband infrastructure, covering technologies, policies, mapping initiatives, and future expansion strategies.</a:t>
            </a:r>
            <a:endParaRPr lang="en-US" sz="1850" dirty="0"/>
          </a:p>
        </p:txBody>
      </p:sp>
    </p:spTree>
    <p:extLst>
      <p:ext uri="{BB962C8B-B14F-4D97-AF65-F5344CB8AC3E}">
        <p14:creationId xmlns:p14="http://schemas.microsoft.com/office/powerpoint/2010/main" val="385891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70104" y="640656"/>
            <a:ext cx="6223794" cy="997347"/>
          </a:xfrm>
          <a:prstGeom prst="rect">
            <a:avLst/>
          </a:prstGeom>
          <a:noFill/>
          <a:ln/>
        </p:spPr>
        <p:txBody>
          <a:bodyPr wrap="square" lIns="0" tIns="0" rIns="0" bIns="0" rtlCol="0" anchor="t"/>
          <a:lstStyle/>
          <a:p>
            <a:pPr>
              <a:lnSpc>
                <a:spcPts val="3917"/>
              </a:lnSpc>
            </a:pPr>
            <a:endParaRPr lang="en-US" sz="3125" dirty="0"/>
          </a:p>
        </p:txBody>
      </p:sp>
      <p:sp>
        <p:nvSpPr>
          <p:cNvPr id="4" name="Text 1"/>
          <p:cNvSpPr/>
          <p:nvPr/>
        </p:nvSpPr>
        <p:spPr>
          <a:xfrm>
            <a:off x="5580462" y="1651560"/>
            <a:ext cx="5913436" cy="1325797"/>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Kenya's broadband development is guided by the National Broadband Strategy (NBS), with the Communications Authority of Kenya (CA) regulating the telecommunications sector. Policies prioritize affordable internet access, digital inclusion, and effective spectrum management.</a:t>
            </a:r>
            <a:endParaRPr lang="en-US" sz="1333" dirty="0"/>
          </a:p>
        </p:txBody>
      </p:sp>
      <p:sp>
        <p:nvSpPr>
          <p:cNvPr id="5" name="Shape 2"/>
          <p:cNvSpPr/>
          <p:nvPr/>
        </p:nvSpPr>
        <p:spPr>
          <a:xfrm>
            <a:off x="5270104" y="3358754"/>
            <a:ext cx="381496" cy="381496"/>
          </a:xfrm>
          <a:prstGeom prst="roundRect">
            <a:avLst>
              <a:gd name="adj" fmla="val 66670"/>
            </a:avLst>
          </a:prstGeom>
          <a:solidFill>
            <a:srgbClr val="F3F3FF"/>
          </a:solidFill>
          <a:ln w="22860">
            <a:solidFill>
              <a:srgbClr val="2D4DF2"/>
            </a:solidFill>
            <a:prstDash val="solid"/>
          </a:ln>
        </p:spPr>
        <p:txBody>
          <a:bodyPr/>
          <a:lstStyle/>
          <a:p>
            <a:endParaRPr lang="en-KE" sz="1500"/>
          </a:p>
        </p:txBody>
      </p:sp>
      <p:pic>
        <p:nvPicPr>
          <p:cNvPr id="6" name="Image 1" descr="preencoded.png"/>
          <p:cNvPicPr>
            <a:picLocks noChangeAspect="1"/>
          </p:cNvPicPr>
          <p:nvPr/>
        </p:nvPicPr>
        <p:blipFill>
          <a:blip r:embed="rId3"/>
          <a:stretch>
            <a:fillRect/>
          </a:stretch>
        </p:blipFill>
        <p:spPr>
          <a:xfrm>
            <a:off x="5341145" y="3399880"/>
            <a:ext cx="239316" cy="299144"/>
          </a:xfrm>
          <a:prstGeom prst="rect">
            <a:avLst/>
          </a:prstGeom>
        </p:spPr>
      </p:pic>
      <p:sp>
        <p:nvSpPr>
          <p:cNvPr id="7" name="Text 3"/>
          <p:cNvSpPr/>
          <p:nvPr/>
        </p:nvSpPr>
        <p:spPr>
          <a:xfrm>
            <a:off x="5821065" y="3358754"/>
            <a:ext cx="2476203" cy="498673"/>
          </a:xfrm>
          <a:prstGeom prst="rect">
            <a:avLst/>
          </a:prstGeom>
          <a:noFill/>
          <a:ln/>
        </p:spPr>
        <p:txBody>
          <a:bodyPr wrap="squar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National Broadband Strategy</a:t>
            </a:r>
          </a:p>
          <a:p>
            <a:pPr>
              <a:lnSpc>
                <a:spcPts val="1958"/>
              </a:lnSpc>
            </a:pPr>
            <a:r>
              <a:rPr lang="en-US" sz="1542" dirty="0">
                <a:solidFill>
                  <a:srgbClr val="00002E"/>
                </a:solidFill>
                <a:latin typeface="Nunito Semi Bold" pitchFamily="34" charset="0"/>
                <a:ea typeface="Nunito Semi Bold" pitchFamily="34" charset="-122"/>
              </a:rPr>
              <a:t>2018-2023</a:t>
            </a:r>
            <a:endParaRPr lang="en-US" sz="1542" dirty="0"/>
          </a:p>
        </p:txBody>
      </p:sp>
      <p:sp>
        <p:nvSpPr>
          <p:cNvPr id="8" name="Text 4"/>
          <p:cNvSpPr/>
          <p:nvPr/>
        </p:nvSpPr>
        <p:spPr>
          <a:xfrm>
            <a:off x="5821065" y="3959126"/>
            <a:ext cx="2476203"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Guides broadband development.</a:t>
            </a:r>
            <a:endParaRPr lang="en-US" sz="1333" dirty="0"/>
          </a:p>
        </p:txBody>
      </p:sp>
      <p:sp>
        <p:nvSpPr>
          <p:cNvPr id="9" name="Shape 5"/>
          <p:cNvSpPr/>
          <p:nvPr/>
        </p:nvSpPr>
        <p:spPr>
          <a:xfrm>
            <a:off x="8466733" y="3358754"/>
            <a:ext cx="381496" cy="381496"/>
          </a:xfrm>
          <a:prstGeom prst="roundRect">
            <a:avLst>
              <a:gd name="adj" fmla="val 66670"/>
            </a:avLst>
          </a:prstGeom>
          <a:solidFill>
            <a:srgbClr val="F3F3FF"/>
          </a:solidFill>
          <a:ln w="22860">
            <a:solidFill>
              <a:srgbClr val="018CE1"/>
            </a:solidFill>
            <a:prstDash val="solid"/>
          </a:ln>
        </p:spPr>
        <p:txBody>
          <a:bodyPr/>
          <a:lstStyle/>
          <a:p>
            <a:endParaRPr lang="en-KE" sz="1500"/>
          </a:p>
        </p:txBody>
      </p:sp>
      <p:pic>
        <p:nvPicPr>
          <p:cNvPr id="10" name="Image 2" descr="preencoded.png"/>
          <p:cNvPicPr>
            <a:picLocks noChangeAspect="1"/>
          </p:cNvPicPr>
          <p:nvPr/>
        </p:nvPicPr>
        <p:blipFill>
          <a:blip r:embed="rId4"/>
          <a:stretch>
            <a:fillRect/>
          </a:stretch>
        </p:blipFill>
        <p:spPr>
          <a:xfrm>
            <a:off x="8537774" y="3399880"/>
            <a:ext cx="239316" cy="299144"/>
          </a:xfrm>
          <a:prstGeom prst="rect">
            <a:avLst/>
          </a:prstGeom>
        </p:spPr>
      </p:pic>
      <p:sp>
        <p:nvSpPr>
          <p:cNvPr id="11" name="Text 6"/>
          <p:cNvSpPr/>
          <p:nvPr/>
        </p:nvSpPr>
        <p:spPr>
          <a:xfrm>
            <a:off x="9017694" y="3358754"/>
            <a:ext cx="2476203" cy="498673"/>
          </a:xfrm>
          <a:prstGeom prst="rect">
            <a:avLst/>
          </a:prstGeom>
          <a:noFill/>
          <a:ln/>
        </p:spPr>
        <p:txBody>
          <a:bodyPr wrap="squar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Communications Authority of Kenya</a:t>
            </a:r>
            <a:endParaRPr lang="en-US" sz="1542" dirty="0"/>
          </a:p>
        </p:txBody>
      </p:sp>
      <p:sp>
        <p:nvSpPr>
          <p:cNvPr id="12" name="Text 7"/>
          <p:cNvSpPr/>
          <p:nvPr/>
        </p:nvSpPr>
        <p:spPr>
          <a:xfrm>
            <a:off x="9017694" y="3959126"/>
            <a:ext cx="2476203" cy="542528"/>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Regulates the telecommunications sector.</a:t>
            </a:r>
            <a:endParaRPr lang="en-US" sz="1333" dirty="0"/>
          </a:p>
        </p:txBody>
      </p:sp>
      <p:sp>
        <p:nvSpPr>
          <p:cNvPr id="13" name="Shape 8"/>
          <p:cNvSpPr/>
          <p:nvPr/>
        </p:nvSpPr>
        <p:spPr>
          <a:xfrm>
            <a:off x="5270104" y="4861819"/>
            <a:ext cx="381496" cy="381496"/>
          </a:xfrm>
          <a:prstGeom prst="roundRect">
            <a:avLst>
              <a:gd name="adj" fmla="val 66670"/>
            </a:avLst>
          </a:prstGeom>
          <a:solidFill>
            <a:srgbClr val="F3F3FF"/>
          </a:solidFill>
          <a:ln w="22860">
            <a:solidFill>
              <a:srgbClr val="DA33BF"/>
            </a:solidFill>
            <a:prstDash val="solid"/>
          </a:ln>
        </p:spPr>
        <p:txBody>
          <a:bodyPr/>
          <a:lstStyle/>
          <a:p>
            <a:endParaRPr lang="en-KE" sz="1500"/>
          </a:p>
        </p:txBody>
      </p:sp>
      <p:pic>
        <p:nvPicPr>
          <p:cNvPr id="14" name="Image 3" descr="preencoded.png"/>
          <p:cNvPicPr>
            <a:picLocks noChangeAspect="1"/>
          </p:cNvPicPr>
          <p:nvPr/>
        </p:nvPicPr>
        <p:blipFill>
          <a:blip r:embed="rId5"/>
          <a:stretch>
            <a:fillRect/>
          </a:stretch>
        </p:blipFill>
        <p:spPr>
          <a:xfrm>
            <a:off x="5341145" y="4932810"/>
            <a:ext cx="239316" cy="239316"/>
          </a:xfrm>
          <a:prstGeom prst="rect">
            <a:avLst/>
          </a:prstGeom>
        </p:spPr>
      </p:pic>
      <p:sp>
        <p:nvSpPr>
          <p:cNvPr id="15" name="Text 9"/>
          <p:cNvSpPr/>
          <p:nvPr/>
        </p:nvSpPr>
        <p:spPr>
          <a:xfrm>
            <a:off x="5821065" y="4861818"/>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Digital Inclusion</a:t>
            </a:r>
            <a:endParaRPr lang="en-US" sz="1542" dirty="0"/>
          </a:p>
        </p:txBody>
      </p:sp>
      <p:sp>
        <p:nvSpPr>
          <p:cNvPr id="16" name="Text 10"/>
          <p:cNvSpPr/>
          <p:nvPr/>
        </p:nvSpPr>
        <p:spPr>
          <a:xfrm>
            <a:off x="5821065" y="5212855"/>
            <a:ext cx="5672832"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Focus on affordable internet access.</a:t>
            </a:r>
            <a:endParaRPr lang="en-US" sz="1333" dirty="0"/>
          </a:p>
        </p:txBody>
      </p:sp>
      <p:sp>
        <p:nvSpPr>
          <p:cNvPr id="17" name="Text 11"/>
          <p:cNvSpPr/>
          <p:nvPr/>
        </p:nvSpPr>
        <p:spPr>
          <a:xfrm>
            <a:off x="5270104" y="6070913"/>
            <a:ext cx="6822508" cy="542528"/>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 The government offers incentives, including tax reliefs and funding support, to encourage broadband expansion in underserved regions.</a:t>
            </a:r>
            <a:endParaRPr lang="en-US" sz="1333" dirty="0"/>
          </a:p>
        </p:txBody>
      </p:sp>
      <p:sp>
        <p:nvSpPr>
          <p:cNvPr id="18" name="Title 5">
            <a:extLst>
              <a:ext uri="{FF2B5EF4-FFF2-40B4-BE49-F238E27FC236}">
                <a16:creationId xmlns:a16="http://schemas.microsoft.com/office/drawing/2014/main" id="{F3C7E4A2-EE78-B981-7546-C82906A9CD30}"/>
              </a:ext>
            </a:extLst>
          </p:cNvPr>
          <p:cNvSpPr txBox="1">
            <a:spLocks/>
          </p:cNvSpPr>
          <p:nvPr/>
        </p:nvSpPr>
        <p:spPr>
          <a:xfrm>
            <a:off x="271850" y="475933"/>
            <a:ext cx="10342604" cy="11046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solidFill>
                  <a:srgbClr val="009DD8"/>
                </a:solidFill>
                <a:latin typeface="Avenir Book"/>
                <a:cs typeface="Calibri"/>
              </a:rPr>
              <a:t>Policy Frameworks</a:t>
            </a:r>
            <a:endParaRPr lang="en-GB" sz="5000" b="1" dirty="0">
              <a:solidFill>
                <a:srgbClr val="009DD8"/>
              </a:solidFill>
              <a:latin typeface="Avenir Book"/>
              <a:cs typeface="Calibri"/>
            </a:endParaRPr>
          </a:p>
        </p:txBody>
      </p:sp>
      <p:pic>
        <p:nvPicPr>
          <p:cNvPr id="1028" name="Picture 4" descr="Communications Authority Gets New Director General | CIO Africa">
            <a:extLst>
              <a:ext uri="{FF2B5EF4-FFF2-40B4-BE49-F238E27FC236}">
                <a16:creationId xmlns:a16="http://schemas.microsoft.com/office/drawing/2014/main" id="{07663254-C0F2-C90F-E8AD-7BD12C8D2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2" y="1580569"/>
            <a:ext cx="5145279" cy="4621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9687"/>
          </a:xfrm>
          <a:prstGeom prst="rect">
            <a:avLst/>
          </a:prstGeom>
        </p:spPr>
      </p:pic>
      <p:sp>
        <p:nvSpPr>
          <p:cNvPr id="4" name="Text 1"/>
          <p:cNvSpPr/>
          <p:nvPr/>
        </p:nvSpPr>
        <p:spPr>
          <a:xfrm>
            <a:off x="5264349" y="1712219"/>
            <a:ext cx="6235303" cy="506413"/>
          </a:xfrm>
          <a:prstGeom prst="rect">
            <a:avLst/>
          </a:prstGeom>
          <a:noFill/>
          <a:ln/>
        </p:spPr>
        <p:txBody>
          <a:bodyPr wrap="squar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Kenya aims to increase broadband penetration from approximately 44% to 80% by 2030. Expansion strategies focus on enhancing connectivity in rural and underserved areas.</a:t>
            </a:r>
            <a:endParaRPr lang="en-US" sz="1208" dirty="0"/>
          </a:p>
        </p:txBody>
      </p:sp>
      <p:sp>
        <p:nvSpPr>
          <p:cNvPr id="5" name="Text 2"/>
          <p:cNvSpPr/>
          <p:nvPr/>
        </p:nvSpPr>
        <p:spPr>
          <a:xfrm>
            <a:off x="5264349" y="2475707"/>
            <a:ext cx="6235303" cy="522188"/>
          </a:xfrm>
          <a:prstGeom prst="rect">
            <a:avLst/>
          </a:prstGeom>
          <a:noFill/>
          <a:ln/>
        </p:spPr>
        <p:txBody>
          <a:bodyPr wrap="none" lIns="0" tIns="0" rIns="0" bIns="0" rtlCol="0" anchor="t"/>
          <a:lstStyle/>
          <a:p>
            <a:pPr algn="ctr">
              <a:lnSpc>
                <a:spcPts val="4083"/>
              </a:lnSpc>
            </a:pPr>
            <a:r>
              <a:rPr lang="en-US" sz="4083" dirty="0">
                <a:solidFill>
                  <a:srgbClr val="2D4DF2"/>
                </a:solidFill>
                <a:latin typeface="Nunito Semi Bold" pitchFamily="34" charset="0"/>
                <a:ea typeface="Nunito Semi Bold" pitchFamily="34" charset="-122"/>
                <a:cs typeface="Nunito Semi Bold" pitchFamily="34" charset="-120"/>
              </a:rPr>
              <a:t>97%</a:t>
            </a:r>
            <a:endParaRPr lang="en-US" sz="4083" dirty="0"/>
          </a:p>
        </p:txBody>
      </p:sp>
      <p:sp>
        <p:nvSpPr>
          <p:cNvPr id="6" name="Text 3"/>
          <p:cNvSpPr/>
          <p:nvPr/>
        </p:nvSpPr>
        <p:spPr>
          <a:xfrm>
            <a:off x="7451031" y="3195638"/>
            <a:ext cx="1861939" cy="232768"/>
          </a:xfrm>
          <a:prstGeom prst="rect">
            <a:avLst/>
          </a:prstGeom>
          <a:noFill/>
          <a:ln/>
        </p:spPr>
        <p:txBody>
          <a:bodyPr wrap="none" lIns="0" tIns="0" rIns="0" bIns="0" rtlCol="0" anchor="t"/>
          <a:lstStyle/>
          <a:p>
            <a:pPr algn="ctr">
              <a:lnSpc>
                <a:spcPts val="1792"/>
              </a:lnSpc>
            </a:pPr>
            <a:r>
              <a:rPr lang="en-US" sz="1458" dirty="0">
                <a:solidFill>
                  <a:srgbClr val="00002E"/>
                </a:solidFill>
                <a:latin typeface="Nunito Semi Bold" pitchFamily="34" charset="0"/>
                <a:ea typeface="Nunito Semi Bold" pitchFamily="34" charset="-122"/>
                <a:cs typeface="Nunito Semi Bold" pitchFamily="34" charset="-120"/>
              </a:rPr>
              <a:t>Current Penetration</a:t>
            </a:r>
            <a:endParaRPr lang="en-US" sz="1458" dirty="0"/>
          </a:p>
        </p:txBody>
      </p:sp>
      <p:sp>
        <p:nvSpPr>
          <p:cNvPr id="7" name="Text 4"/>
          <p:cNvSpPr/>
          <p:nvPr/>
        </p:nvSpPr>
        <p:spPr>
          <a:xfrm>
            <a:off x="5264349" y="3523357"/>
            <a:ext cx="6235303" cy="253207"/>
          </a:xfrm>
          <a:prstGeom prst="rect">
            <a:avLst/>
          </a:prstGeom>
          <a:noFill/>
          <a:ln/>
        </p:spPr>
        <p:txBody>
          <a:bodyPr wrap="none" lIns="0" tIns="0" rIns="0" bIns="0" rtlCol="0" anchor="t"/>
          <a:lstStyle/>
          <a:p>
            <a:pPr algn="ctr">
              <a:lnSpc>
                <a:spcPts val="1958"/>
              </a:lnSpc>
            </a:pPr>
            <a:r>
              <a:rPr lang="en-US" sz="1208" dirty="0">
                <a:solidFill>
                  <a:srgbClr val="00002E"/>
                </a:solidFill>
                <a:latin typeface="PT Sans" pitchFamily="34" charset="0"/>
                <a:ea typeface="PT Sans" pitchFamily="34" charset="-122"/>
                <a:cs typeface="PT Sans" pitchFamily="34" charset="-120"/>
              </a:rPr>
              <a:t>Approximate broadband penetration rate.</a:t>
            </a:r>
            <a:endParaRPr lang="en-US" sz="1208" dirty="0"/>
          </a:p>
        </p:txBody>
      </p:sp>
      <p:sp>
        <p:nvSpPr>
          <p:cNvPr id="8" name="Text 5"/>
          <p:cNvSpPr/>
          <p:nvPr/>
        </p:nvSpPr>
        <p:spPr>
          <a:xfrm>
            <a:off x="5264349" y="4330403"/>
            <a:ext cx="6235303" cy="522188"/>
          </a:xfrm>
          <a:prstGeom prst="rect">
            <a:avLst/>
          </a:prstGeom>
          <a:noFill/>
          <a:ln/>
        </p:spPr>
        <p:txBody>
          <a:bodyPr wrap="none" lIns="0" tIns="0" rIns="0" bIns="0" rtlCol="0" anchor="t"/>
          <a:lstStyle/>
          <a:p>
            <a:pPr algn="ctr">
              <a:lnSpc>
                <a:spcPts val="4083"/>
              </a:lnSpc>
            </a:pPr>
            <a:r>
              <a:rPr lang="en-US" sz="4083" dirty="0">
                <a:solidFill>
                  <a:srgbClr val="018CE1"/>
                </a:solidFill>
                <a:latin typeface="Nunito Semi Bold" pitchFamily="34" charset="0"/>
                <a:ea typeface="Nunito Semi Bold" pitchFamily="34" charset="-122"/>
                <a:cs typeface="Nunito Semi Bold" pitchFamily="34" charset="-120"/>
              </a:rPr>
              <a:t>100%</a:t>
            </a:r>
            <a:endParaRPr lang="en-US" sz="4083" dirty="0"/>
          </a:p>
        </p:txBody>
      </p:sp>
      <p:sp>
        <p:nvSpPr>
          <p:cNvPr id="9" name="Text 6"/>
          <p:cNvSpPr/>
          <p:nvPr/>
        </p:nvSpPr>
        <p:spPr>
          <a:xfrm>
            <a:off x="7451031" y="5050334"/>
            <a:ext cx="1861939" cy="232768"/>
          </a:xfrm>
          <a:prstGeom prst="rect">
            <a:avLst/>
          </a:prstGeom>
          <a:noFill/>
          <a:ln/>
        </p:spPr>
        <p:txBody>
          <a:bodyPr wrap="none" lIns="0" tIns="0" rIns="0" bIns="0" rtlCol="0" anchor="t"/>
          <a:lstStyle/>
          <a:p>
            <a:pPr algn="ctr">
              <a:lnSpc>
                <a:spcPts val="1792"/>
              </a:lnSpc>
            </a:pPr>
            <a:r>
              <a:rPr lang="en-US" sz="1458" dirty="0">
                <a:solidFill>
                  <a:srgbClr val="00002E"/>
                </a:solidFill>
                <a:latin typeface="Nunito Semi Bold" pitchFamily="34" charset="0"/>
                <a:ea typeface="Nunito Semi Bold" pitchFamily="34" charset="-122"/>
                <a:cs typeface="Nunito Semi Bold" pitchFamily="34" charset="-120"/>
              </a:rPr>
              <a:t>Target by 2030</a:t>
            </a:r>
            <a:endParaRPr lang="en-US" sz="1458" dirty="0"/>
          </a:p>
        </p:txBody>
      </p:sp>
      <p:sp>
        <p:nvSpPr>
          <p:cNvPr id="10" name="Text 7"/>
          <p:cNvSpPr/>
          <p:nvPr/>
        </p:nvSpPr>
        <p:spPr>
          <a:xfrm>
            <a:off x="5264349" y="5378053"/>
            <a:ext cx="6235303" cy="253207"/>
          </a:xfrm>
          <a:prstGeom prst="rect">
            <a:avLst/>
          </a:prstGeom>
          <a:noFill/>
          <a:ln/>
        </p:spPr>
        <p:txBody>
          <a:bodyPr wrap="none" lIns="0" tIns="0" rIns="0" bIns="0" rtlCol="0" anchor="t"/>
          <a:lstStyle/>
          <a:p>
            <a:pPr algn="ctr">
              <a:lnSpc>
                <a:spcPts val="1958"/>
              </a:lnSpc>
            </a:pPr>
            <a:r>
              <a:rPr lang="en-US" sz="1208" dirty="0">
                <a:solidFill>
                  <a:srgbClr val="00002E"/>
                </a:solidFill>
                <a:latin typeface="PT Sans" pitchFamily="34" charset="0"/>
                <a:ea typeface="PT Sans" pitchFamily="34" charset="-122"/>
                <a:cs typeface="PT Sans" pitchFamily="34" charset="-120"/>
              </a:rPr>
              <a:t>Aims to increase penetration rate.</a:t>
            </a:r>
            <a:endParaRPr lang="en-US" sz="1208" dirty="0"/>
          </a:p>
        </p:txBody>
      </p:sp>
      <p:sp>
        <p:nvSpPr>
          <p:cNvPr id="11" name="Text 8"/>
          <p:cNvSpPr/>
          <p:nvPr/>
        </p:nvSpPr>
        <p:spPr>
          <a:xfrm>
            <a:off x="5264349" y="5809258"/>
            <a:ext cx="6235303" cy="506413"/>
          </a:xfrm>
          <a:prstGeom prst="rect">
            <a:avLst/>
          </a:prstGeom>
          <a:noFill/>
          <a:ln/>
        </p:spPr>
        <p:txBody>
          <a:bodyPr wrap="square" lIns="0" tIns="0" rIns="0" bIns="0" rtlCol="0" anchor="t"/>
          <a:lstStyle/>
          <a:p>
            <a:pPr>
              <a:lnSpc>
                <a:spcPts val="1958"/>
              </a:lnSpc>
            </a:pPr>
            <a:r>
              <a:rPr lang="en-US" sz="1208" dirty="0">
                <a:solidFill>
                  <a:srgbClr val="00002E"/>
                </a:solidFill>
                <a:latin typeface="PT Sans" pitchFamily="34" charset="0"/>
                <a:ea typeface="PT Sans" pitchFamily="34" charset="-122"/>
                <a:cs typeface="PT Sans" pitchFamily="34" charset="-120"/>
              </a:rPr>
              <a:t> Government initiatives like the Universal Service Fund (USF) and public-private partnerships (PPP) are crucial for achieving national broadband goals.</a:t>
            </a:r>
            <a:endParaRPr lang="en-US" sz="1208" dirty="0"/>
          </a:p>
        </p:txBody>
      </p:sp>
      <p:sp>
        <p:nvSpPr>
          <p:cNvPr id="14" name="Title 5">
            <a:extLst>
              <a:ext uri="{FF2B5EF4-FFF2-40B4-BE49-F238E27FC236}">
                <a16:creationId xmlns:a16="http://schemas.microsoft.com/office/drawing/2014/main" id="{499D685B-8EF9-C423-34CB-9530C5A5B120}"/>
              </a:ext>
            </a:extLst>
          </p:cNvPr>
          <p:cNvSpPr txBox="1">
            <a:spLocks/>
          </p:cNvSpPr>
          <p:nvPr/>
        </p:nvSpPr>
        <p:spPr>
          <a:xfrm>
            <a:off x="5370635" y="409840"/>
            <a:ext cx="6022731" cy="1104636"/>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a:solidFill>
                  <a:srgbClr val="009DD8"/>
                </a:solidFill>
                <a:latin typeface="Avenir Book"/>
                <a:cs typeface="Calibri"/>
              </a:rPr>
              <a:t>Broadband Penetration and Expansion</a:t>
            </a:r>
            <a:endParaRPr lang="en-GB" sz="5000" b="1" dirty="0">
              <a:solidFill>
                <a:srgbClr val="009DD8"/>
              </a:solidFill>
              <a:latin typeface="Avenir Book"/>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4" name="Text 1"/>
          <p:cNvSpPr/>
          <p:nvPr/>
        </p:nvSpPr>
        <p:spPr>
          <a:xfrm>
            <a:off x="672038" y="1236305"/>
            <a:ext cx="6223794" cy="1356320"/>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Kenya is actively investing in broadband infrastructure to enhance digital connectivity. Submarine cable projects improve international connectivity, while tax incentives and funding programs encourage broadband expansion in underserved areas. Collaboration between the government, private sector, and development partners is key to advancing broadband access.</a:t>
            </a:r>
            <a:endParaRPr lang="en-US" sz="1333" dirty="0"/>
          </a:p>
        </p:txBody>
      </p:sp>
      <p:pic>
        <p:nvPicPr>
          <p:cNvPr id="5" name="Image 1" descr="preencoded.png"/>
          <p:cNvPicPr>
            <a:picLocks noChangeAspect="1"/>
          </p:cNvPicPr>
          <p:nvPr/>
        </p:nvPicPr>
        <p:blipFill>
          <a:blip r:embed="rId4"/>
          <a:stretch>
            <a:fillRect/>
          </a:stretch>
        </p:blipFill>
        <p:spPr>
          <a:xfrm>
            <a:off x="698103" y="3053060"/>
            <a:ext cx="847725" cy="1017290"/>
          </a:xfrm>
          <a:prstGeom prst="rect">
            <a:avLst/>
          </a:prstGeom>
        </p:spPr>
      </p:pic>
      <p:sp>
        <p:nvSpPr>
          <p:cNvPr id="6" name="Text 2"/>
          <p:cNvSpPr/>
          <p:nvPr/>
        </p:nvSpPr>
        <p:spPr>
          <a:xfrm>
            <a:off x="1762811" y="3047008"/>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Submarine Cables namely: </a:t>
            </a:r>
          </a:p>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TEAMS, Essy, Z Africa, PEACE,DARE,LIONZ &amp; SEACOM </a:t>
            </a:r>
            <a:endParaRPr lang="en-US" sz="1542" dirty="0"/>
          </a:p>
        </p:txBody>
      </p:sp>
      <p:sp>
        <p:nvSpPr>
          <p:cNvPr id="7" name="Text 3"/>
          <p:cNvSpPr/>
          <p:nvPr/>
        </p:nvSpPr>
        <p:spPr>
          <a:xfrm>
            <a:off x="1762811" y="3471863"/>
            <a:ext cx="5121771" cy="271264"/>
          </a:xfrm>
          <a:prstGeom prst="rect">
            <a:avLst/>
          </a:prstGeom>
          <a:noFill/>
          <a:ln/>
        </p:spPr>
        <p:txBody>
          <a:bodyPr wrap="none" lIns="0" tIns="0" rIns="0" bIns="0" rtlCol="0" anchor="t"/>
          <a:lstStyle/>
          <a:p>
            <a:pPr>
              <a:lnSpc>
                <a:spcPts val="2125"/>
              </a:lnSpc>
            </a:pPr>
            <a:endParaRPr lang="en-US" sz="1333" dirty="0">
              <a:solidFill>
                <a:srgbClr val="00002E"/>
              </a:solidFill>
              <a:latin typeface="PT Sans" pitchFamily="34" charset="0"/>
              <a:ea typeface="PT Sans" pitchFamily="34" charset="-122"/>
              <a:cs typeface="PT Sans" pitchFamily="34" charset="-120"/>
            </a:endParaRPr>
          </a:p>
          <a:p>
            <a:pPr>
              <a:lnSpc>
                <a:spcPts val="2125"/>
              </a:lnSpc>
            </a:pPr>
            <a:r>
              <a:rPr lang="en-US" sz="1333" dirty="0">
                <a:solidFill>
                  <a:srgbClr val="00002E"/>
                </a:solidFill>
                <a:latin typeface="PT Sans" pitchFamily="34" charset="0"/>
                <a:ea typeface="PT Sans" pitchFamily="34" charset="-122"/>
                <a:cs typeface="PT Sans" pitchFamily="34" charset="-120"/>
              </a:rPr>
              <a:t>Enhance international connectivity.</a:t>
            </a:r>
            <a:endParaRPr lang="en-US" sz="1333" dirty="0"/>
          </a:p>
        </p:txBody>
      </p:sp>
      <p:pic>
        <p:nvPicPr>
          <p:cNvPr id="8" name="Image 2" descr="preencoded.png"/>
          <p:cNvPicPr>
            <a:picLocks noChangeAspect="1"/>
          </p:cNvPicPr>
          <p:nvPr/>
        </p:nvPicPr>
        <p:blipFill>
          <a:blip r:embed="rId5"/>
          <a:stretch>
            <a:fillRect/>
          </a:stretch>
        </p:blipFill>
        <p:spPr>
          <a:xfrm>
            <a:off x="698103" y="4070350"/>
            <a:ext cx="847725" cy="1017290"/>
          </a:xfrm>
          <a:prstGeom prst="rect">
            <a:avLst/>
          </a:prstGeom>
        </p:spPr>
      </p:pic>
      <p:sp>
        <p:nvSpPr>
          <p:cNvPr id="9" name="Text 4"/>
          <p:cNvSpPr/>
          <p:nvPr/>
        </p:nvSpPr>
        <p:spPr>
          <a:xfrm>
            <a:off x="1800126" y="4239816"/>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Tax Incentives</a:t>
            </a:r>
            <a:endParaRPr lang="en-US" sz="1542" dirty="0"/>
          </a:p>
        </p:txBody>
      </p:sp>
      <p:sp>
        <p:nvSpPr>
          <p:cNvPr id="10" name="Text 5"/>
          <p:cNvSpPr/>
          <p:nvPr/>
        </p:nvSpPr>
        <p:spPr>
          <a:xfrm>
            <a:off x="1800126" y="4590852"/>
            <a:ext cx="5121771"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Encourage expansion in underserved areas.</a:t>
            </a:r>
            <a:endParaRPr lang="en-US" sz="1333" dirty="0"/>
          </a:p>
        </p:txBody>
      </p:sp>
      <p:pic>
        <p:nvPicPr>
          <p:cNvPr id="11" name="Image 3" descr="preencoded.png"/>
          <p:cNvPicPr>
            <a:picLocks noChangeAspect="1"/>
          </p:cNvPicPr>
          <p:nvPr/>
        </p:nvPicPr>
        <p:blipFill>
          <a:blip r:embed="rId6"/>
          <a:stretch>
            <a:fillRect/>
          </a:stretch>
        </p:blipFill>
        <p:spPr>
          <a:xfrm>
            <a:off x="698103" y="5087640"/>
            <a:ext cx="847725" cy="1017290"/>
          </a:xfrm>
          <a:prstGeom prst="rect">
            <a:avLst/>
          </a:prstGeom>
        </p:spPr>
      </p:pic>
      <p:sp>
        <p:nvSpPr>
          <p:cNvPr id="12" name="Text 6"/>
          <p:cNvSpPr/>
          <p:nvPr/>
        </p:nvSpPr>
        <p:spPr>
          <a:xfrm>
            <a:off x="1800126" y="5257106"/>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Collaboration</a:t>
            </a:r>
            <a:endParaRPr lang="en-US" sz="1542" dirty="0"/>
          </a:p>
        </p:txBody>
      </p:sp>
      <p:sp>
        <p:nvSpPr>
          <p:cNvPr id="13" name="Text 7"/>
          <p:cNvSpPr/>
          <p:nvPr/>
        </p:nvSpPr>
        <p:spPr>
          <a:xfrm>
            <a:off x="1800126" y="5608142"/>
            <a:ext cx="5121771"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Government, private sector, and development partners.</a:t>
            </a:r>
            <a:endParaRPr lang="en-US" sz="1333" dirty="0"/>
          </a:p>
        </p:txBody>
      </p:sp>
      <p:sp>
        <p:nvSpPr>
          <p:cNvPr id="14" name="TextBox 13">
            <a:extLst>
              <a:ext uri="{FF2B5EF4-FFF2-40B4-BE49-F238E27FC236}">
                <a16:creationId xmlns:a16="http://schemas.microsoft.com/office/drawing/2014/main" id="{36BE5D18-A2DE-621B-766B-5F0AB60EA1C2}"/>
              </a:ext>
            </a:extLst>
          </p:cNvPr>
          <p:cNvSpPr txBox="1"/>
          <p:nvPr/>
        </p:nvSpPr>
        <p:spPr>
          <a:xfrm>
            <a:off x="574217" y="503487"/>
            <a:ext cx="6310365" cy="400110"/>
          </a:xfrm>
          <a:prstGeom prst="rect">
            <a:avLst/>
          </a:prstGeom>
          <a:noFill/>
        </p:spPr>
        <p:txBody>
          <a:bodyPr wrap="square" rtlCol="0">
            <a:spAutoFit/>
          </a:bodyPr>
          <a:lstStyle/>
          <a:p>
            <a:r>
              <a:rPr lang="en-US" sz="2000" b="1" dirty="0">
                <a:solidFill>
                  <a:srgbClr val="009DD8"/>
                </a:solidFill>
                <a:latin typeface="Avenir Book"/>
                <a:cs typeface="Calibri"/>
              </a:rPr>
              <a:t>Broadband Penetration and Expansion </a:t>
            </a:r>
            <a:r>
              <a:rPr lang="en-US" sz="2000" b="1" dirty="0" err="1">
                <a:solidFill>
                  <a:srgbClr val="009DD8"/>
                </a:solidFill>
                <a:latin typeface="Avenir Book"/>
                <a:cs typeface="Calibri"/>
              </a:rPr>
              <a:t>Cont</a:t>
            </a:r>
            <a:r>
              <a:rPr lang="en-US" sz="2000" b="1" dirty="0">
                <a:solidFill>
                  <a:srgbClr val="009DD8"/>
                </a:solidFill>
                <a:latin typeface="Avenir Book"/>
                <a:cs typeface="Calibri"/>
              </a:rPr>
              <a:t>….</a:t>
            </a:r>
            <a:endParaRPr lang="en-KE"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98104" y="1935163"/>
            <a:ext cx="10795793" cy="957560"/>
          </a:xfrm>
          <a:prstGeom prst="rect">
            <a:avLst/>
          </a:prstGeom>
          <a:noFill/>
          <a:ln/>
        </p:spPr>
        <p:txBody>
          <a:bodyPr wrap="square" lIns="0" tIns="0" rIns="0" bIns="0" rtlCol="0" anchor="t"/>
          <a:lstStyle/>
          <a:p>
            <a:pPr>
              <a:lnSpc>
                <a:spcPts val="2500"/>
              </a:lnSpc>
            </a:pPr>
            <a:r>
              <a:rPr lang="en-US" sz="1542" dirty="0">
                <a:solidFill>
                  <a:srgbClr val="00002E"/>
                </a:solidFill>
                <a:latin typeface="PT Sans" pitchFamily="34" charset="0"/>
                <a:ea typeface="PT Sans" pitchFamily="34" charset="-122"/>
                <a:cs typeface="PT Sans" pitchFamily="34" charset="-120"/>
              </a:rPr>
              <a:t>Kenya employs comprehensive broadband mapping initiatives to track infrastructure and coverage, using data from various sources. This data is integrated with with existing population data, road infrastructure as well as schools and hospitals</a:t>
            </a:r>
          </a:p>
          <a:p>
            <a:pPr>
              <a:lnSpc>
                <a:spcPts val="2500"/>
              </a:lnSpc>
            </a:pPr>
            <a:endParaRPr lang="en-US" sz="1542" dirty="0">
              <a:solidFill>
                <a:srgbClr val="00002E"/>
              </a:solidFill>
              <a:latin typeface="PT Sans" pitchFamily="34" charset="0"/>
            </a:endParaRPr>
          </a:p>
          <a:p>
            <a:pPr>
              <a:lnSpc>
                <a:spcPts val="2500"/>
              </a:lnSpc>
            </a:pPr>
            <a:r>
              <a:rPr lang="en-US" sz="1542" dirty="0">
                <a:solidFill>
                  <a:srgbClr val="00002E"/>
                </a:solidFill>
                <a:latin typeface="PT Sans" pitchFamily="34" charset="0"/>
              </a:rPr>
              <a:t>Maps are used to determine future projects aimed at reaching the unserved and underserved communities</a:t>
            </a:r>
          </a:p>
          <a:p>
            <a:pPr>
              <a:lnSpc>
                <a:spcPts val="2500"/>
              </a:lnSpc>
            </a:pPr>
            <a:endParaRPr lang="en-US" sz="1542" dirty="0">
              <a:solidFill>
                <a:srgbClr val="00002E"/>
              </a:solidFill>
              <a:latin typeface="PT Sans" pitchFamily="34" charset="0"/>
            </a:endParaRPr>
          </a:p>
        </p:txBody>
      </p:sp>
      <p:sp>
        <p:nvSpPr>
          <p:cNvPr id="4" name="Text 2"/>
          <p:cNvSpPr/>
          <p:nvPr/>
        </p:nvSpPr>
        <p:spPr>
          <a:xfrm>
            <a:off x="698104" y="3316486"/>
            <a:ext cx="2346821" cy="293291"/>
          </a:xfrm>
          <a:prstGeom prst="rect">
            <a:avLst/>
          </a:prstGeom>
          <a:noFill/>
          <a:ln/>
        </p:spPr>
        <p:txBody>
          <a:bodyPr wrap="none" lIns="0" tIns="0" rIns="0" bIns="0" rtlCol="0" anchor="t"/>
          <a:lstStyle/>
          <a:p>
            <a:pPr>
              <a:lnSpc>
                <a:spcPts val="2292"/>
              </a:lnSpc>
            </a:pPr>
            <a:r>
              <a:rPr lang="en-US" sz="1833" u="sng" dirty="0">
                <a:solidFill>
                  <a:srgbClr val="00002E"/>
                </a:solidFill>
                <a:latin typeface="Nunito Semi Bold" pitchFamily="34" charset="0"/>
                <a:ea typeface="Nunito Semi Bold" pitchFamily="34" charset="-122"/>
                <a:cs typeface="Nunito Semi Bold" pitchFamily="34" charset="-120"/>
              </a:rPr>
              <a:t>Data Collection</a:t>
            </a:r>
            <a:endParaRPr lang="en-US" sz="1833" u="sng" dirty="0"/>
          </a:p>
        </p:txBody>
      </p:sp>
      <p:sp>
        <p:nvSpPr>
          <p:cNvPr id="5" name="Text 3"/>
          <p:cNvSpPr/>
          <p:nvPr/>
        </p:nvSpPr>
        <p:spPr>
          <a:xfrm>
            <a:off x="698104" y="3809207"/>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Regulatory Reporting from ISPs.</a:t>
            </a:r>
            <a:endParaRPr lang="en-US" sz="1542" dirty="0"/>
          </a:p>
        </p:txBody>
      </p:sp>
      <p:sp>
        <p:nvSpPr>
          <p:cNvPr id="6" name="Text 4"/>
          <p:cNvSpPr/>
          <p:nvPr/>
        </p:nvSpPr>
        <p:spPr>
          <a:xfrm>
            <a:off x="698104" y="4198144"/>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Field Surveys by government agencies.</a:t>
            </a:r>
            <a:endParaRPr lang="en-US" sz="1542" dirty="0"/>
          </a:p>
        </p:txBody>
      </p:sp>
      <p:sp>
        <p:nvSpPr>
          <p:cNvPr id="7" name="Text 5"/>
          <p:cNvSpPr/>
          <p:nvPr/>
        </p:nvSpPr>
        <p:spPr>
          <a:xfrm>
            <a:off x="698104" y="4587082"/>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Geospatial Technologies for mapping.</a:t>
            </a:r>
            <a:endParaRPr lang="en-US" sz="1542" dirty="0"/>
          </a:p>
        </p:txBody>
      </p:sp>
      <p:sp>
        <p:nvSpPr>
          <p:cNvPr id="9" name="Text 7"/>
          <p:cNvSpPr/>
          <p:nvPr/>
        </p:nvSpPr>
        <p:spPr>
          <a:xfrm>
            <a:off x="6345635" y="3316486"/>
            <a:ext cx="2346821" cy="293291"/>
          </a:xfrm>
          <a:prstGeom prst="rect">
            <a:avLst/>
          </a:prstGeom>
          <a:noFill/>
          <a:ln/>
        </p:spPr>
        <p:txBody>
          <a:bodyPr wrap="none" lIns="0" tIns="0" rIns="0" bIns="0" rtlCol="0" anchor="t"/>
          <a:lstStyle/>
          <a:p>
            <a:pPr>
              <a:lnSpc>
                <a:spcPts val="2292"/>
              </a:lnSpc>
            </a:pPr>
            <a:r>
              <a:rPr lang="en-US" sz="1833" u="sng" dirty="0">
                <a:solidFill>
                  <a:srgbClr val="00002E"/>
                </a:solidFill>
                <a:latin typeface="Nunito Semi Bold" pitchFamily="34" charset="0"/>
                <a:ea typeface="Nunito Semi Bold" pitchFamily="34" charset="-122"/>
                <a:cs typeface="Nunito Semi Bold" pitchFamily="34" charset="-120"/>
              </a:rPr>
              <a:t>Data Integration</a:t>
            </a:r>
            <a:endParaRPr lang="en-US" sz="1833" u="sng" dirty="0"/>
          </a:p>
        </p:txBody>
      </p:sp>
      <p:sp>
        <p:nvSpPr>
          <p:cNvPr id="10" name="Text 8"/>
          <p:cNvSpPr/>
          <p:nvPr/>
        </p:nvSpPr>
        <p:spPr>
          <a:xfrm>
            <a:off x="6345634" y="3809207"/>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Infrastructure and coverage data.</a:t>
            </a:r>
            <a:endParaRPr lang="en-US" sz="1542" dirty="0"/>
          </a:p>
        </p:txBody>
      </p:sp>
      <p:sp>
        <p:nvSpPr>
          <p:cNvPr id="11" name="Text 9"/>
          <p:cNvSpPr/>
          <p:nvPr/>
        </p:nvSpPr>
        <p:spPr>
          <a:xfrm>
            <a:off x="6345634" y="4198144"/>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Locations of key infrastructure.</a:t>
            </a:r>
            <a:endParaRPr lang="en-US" sz="1542" dirty="0"/>
          </a:p>
        </p:txBody>
      </p:sp>
      <p:sp>
        <p:nvSpPr>
          <p:cNvPr id="12" name="Text 10"/>
          <p:cNvSpPr/>
          <p:nvPr/>
        </p:nvSpPr>
        <p:spPr>
          <a:xfrm>
            <a:off x="6345634" y="4587082"/>
            <a:ext cx="5154613" cy="319187"/>
          </a:xfrm>
          <a:prstGeom prst="rect">
            <a:avLst/>
          </a:prstGeom>
          <a:noFill/>
          <a:ln/>
        </p:spPr>
        <p:txBody>
          <a:bodyPr wrap="none" lIns="0" tIns="0" rIns="0" bIns="0" rtlCol="0" anchor="t"/>
          <a:lstStyle/>
          <a:p>
            <a:pPr marL="285739" indent="-285739">
              <a:lnSpc>
                <a:spcPts val="2500"/>
              </a:lnSpc>
              <a:buSzPct val="100000"/>
              <a:buChar char="•"/>
            </a:pPr>
            <a:r>
              <a:rPr lang="en-US" sz="1542" dirty="0">
                <a:solidFill>
                  <a:srgbClr val="00002E"/>
                </a:solidFill>
                <a:latin typeface="PT Sans" pitchFamily="34" charset="0"/>
                <a:ea typeface="PT Sans" pitchFamily="34" charset="-122"/>
                <a:cs typeface="PT Sans" pitchFamily="34" charset="-120"/>
              </a:rPr>
              <a:t>Classification of underserved areas.</a:t>
            </a:r>
            <a:endParaRPr lang="en-US" sz="1542" dirty="0"/>
          </a:p>
        </p:txBody>
      </p:sp>
      <p:sp>
        <p:nvSpPr>
          <p:cNvPr id="13" name="Text 11"/>
          <p:cNvSpPr/>
          <p:nvPr/>
        </p:nvSpPr>
        <p:spPr>
          <a:xfrm>
            <a:off x="698104" y="5589290"/>
            <a:ext cx="10795793" cy="319187"/>
          </a:xfrm>
          <a:prstGeom prst="rect">
            <a:avLst/>
          </a:prstGeom>
          <a:noFill/>
          <a:ln/>
        </p:spPr>
        <p:txBody>
          <a:bodyPr wrap="none" lIns="0" tIns="0" rIns="0" bIns="0" rtlCol="0" anchor="t"/>
          <a:lstStyle/>
          <a:p>
            <a:pPr>
              <a:lnSpc>
                <a:spcPts val="2500"/>
              </a:lnSpc>
            </a:pPr>
            <a:r>
              <a:rPr lang="en-US" sz="1542" dirty="0">
                <a:solidFill>
                  <a:srgbClr val="00002E"/>
                </a:solidFill>
                <a:latin typeface="PT Sans" pitchFamily="34" charset="0"/>
                <a:ea typeface="PT Sans" pitchFamily="34" charset="-122"/>
                <a:cs typeface="PT Sans" pitchFamily="34" charset="-120"/>
              </a:rPr>
              <a:t> These efforts are aided by partnerships with global organizations such as the World Bank, ITU, and Smart Africa Alliance.</a:t>
            </a:r>
            <a:endParaRPr lang="en-US" sz="1542" dirty="0"/>
          </a:p>
        </p:txBody>
      </p:sp>
      <p:sp>
        <p:nvSpPr>
          <p:cNvPr id="17" name="Title 5">
            <a:extLst>
              <a:ext uri="{FF2B5EF4-FFF2-40B4-BE49-F238E27FC236}">
                <a16:creationId xmlns:a16="http://schemas.microsoft.com/office/drawing/2014/main" id="{1C913A4B-ECE0-81D4-7747-9DF130A16F93}"/>
              </a:ext>
            </a:extLst>
          </p:cNvPr>
          <p:cNvSpPr txBox="1">
            <a:spLocks/>
          </p:cNvSpPr>
          <p:nvPr/>
        </p:nvSpPr>
        <p:spPr>
          <a:xfrm>
            <a:off x="698104" y="536443"/>
            <a:ext cx="10145346" cy="1104636"/>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solidFill>
                  <a:srgbClr val="009DD8"/>
                </a:solidFill>
                <a:latin typeface="Avenir Book"/>
                <a:cs typeface="Calibri"/>
              </a:rPr>
              <a:t>Broadband Mapping Systems </a:t>
            </a:r>
            <a:r>
              <a:rPr lang="en-US" sz="5000" b="1" dirty="0" err="1">
                <a:solidFill>
                  <a:srgbClr val="009DD8"/>
                </a:solidFill>
                <a:latin typeface="Avenir Book"/>
                <a:cs typeface="Calibri"/>
              </a:rPr>
              <a:t>Cont</a:t>
            </a:r>
            <a:r>
              <a:rPr lang="en-US" sz="5000" b="1" dirty="0">
                <a:solidFill>
                  <a:srgbClr val="009DD8"/>
                </a:solidFill>
                <a:latin typeface="Avenir Book"/>
                <a:cs typeface="Calibri"/>
              </a:rPr>
              <a:t>…</a:t>
            </a:r>
            <a:endParaRPr lang="en-GB" sz="5000" b="1" dirty="0">
              <a:solidFill>
                <a:srgbClr val="009DD8"/>
              </a:solidFill>
              <a:latin typeface="Avenir Book"/>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32DA4-98BD-07A9-571F-DA265C76D55E}"/>
            </a:ext>
          </a:extLst>
        </p:cNvPr>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00C2B567-DBA8-7E4B-6AA8-90140EFFD2F9}"/>
              </a:ext>
            </a:extLst>
          </p:cNvPr>
          <p:cNvPicPr>
            <a:picLocks noChangeAspect="1"/>
          </p:cNvPicPr>
          <p:nvPr/>
        </p:nvPicPr>
        <p:blipFill>
          <a:blip r:embed="rId2"/>
          <a:stretch>
            <a:fillRect/>
          </a:stretch>
        </p:blipFill>
        <p:spPr>
          <a:xfrm>
            <a:off x="9078012" y="6091887"/>
            <a:ext cx="3113988" cy="622797"/>
          </a:xfrm>
          <a:prstGeom prst="rect">
            <a:avLst/>
          </a:prstGeom>
        </p:spPr>
      </p:pic>
      <p:sp>
        <p:nvSpPr>
          <p:cNvPr id="5" name="TextBox 4">
            <a:extLst>
              <a:ext uri="{FF2B5EF4-FFF2-40B4-BE49-F238E27FC236}">
                <a16:creationId xmlns:a16="http://schemas.microsoft.com/office/drawing/2014/main" id="{E4AA50BC-8C6C-5501-CDE8-6D6AEA76FAF1}"/>
              </a:ext>
            </a:extLst>
          </p:cNvPr>
          <p:cNvSpPr txBox="1"/>
          <p:nvPr/>
        </p:nvSpPr>
        <p:spPr>
          <a:xfrm>
            <a:off x="9153884" y="2961800"/>
            <a:ext cx="1132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chemeClr val="bg1"/>
                </a:solidFill>
                <a:latin typeface="avenir"/>
              </a:rPr>
              <a:t>PICTURE</a:t>
            </a:r>
          </a:p>
        </p:txBody>
      </p:sp>
      <p:sp>
        <p:nvSpPr>
          <p:cNvPr id="6" name="Title 5">
            <a:extLst>
              <a:ext uri="{FF2B5EF4-FFF2-40B4-BE49-F238E27FC236}">
                <a16:creationId xmlns:a16="http://schemas.microsoft.com/office/drawing/2014/main" id="{F3685C00-94D1-F383-8CEA-CE8362834A61}"/>
              </a:ext>
            </a:extLst>
          </p:cNvPr>
          <p:cNvSpPr>
            <a:spLocks noGrp="1"/>
          </p:cNvSpPr>
          <p:nvPr>
            <p:ph type="title"/>
          </p:nvPr>
        </p:nvSpPr>
        <p:spPr>
          <a:xfrm>
            <a:off x="838200" y="255859"/>
            <a:ext cx="10515600" cy="1325563"/>
          </a:xfrm>
        </p:spPr>
        <p:txBody>
          <a:bodyPr>
            <a:noAutofit/>
          </a:bodyPr>
          <a:lstStyle/>
          <a:p>
            <a:r>
              <a:rPr lang="en-US" b="1" dirty="0">
                <a:solidFill>
                  <a:srgbClr val="009DD8"/>
                </a:solidFill>
                <a:latin typeface="Avenir Book"/>
                <a:cs typeface="Calibri"/>
              </a:rPr>
              <a:t>Broadband Mapping Systems </a:t>
            </a:r>
            <a:r>
              <a:rPr lang="en-US" b="1" dirty="0" err="1">
                <a:solidFill>
                  <a:srgbClr val="009DD8"/>
                </a:solidFill>
                <a:latin typeface="Avenir Book"/>
                <a:cs typeface="Calibri"/>
              </a:rPr>
              <a:t>Cont</a:t>
            </a:r>
            <a:r>
              <a:rPr lang="en-US" b="1" dirty="0">
                <a:solidFill>
                  <a:srgbClr val="009DD8"/>
                </a:solidFill>
                <a:latin typeface="Avenir Book"/>
                <a:cs typeface="Calibri"/>
              </a:rPr>
              <a:t>…</a:t>
            </a:r>
            <a:endParaRPr lang="en-GB" b="1" dirty="0">
              <a:solidFill>
                <a:srgbClr val="009DD8"/>
              </a:solidFill>
              <a:latin typeface="Avenir Book"/>
              <a:cs typeface="Calibri"/>
            </a:endParaRPr>
          </a:p>
        </p:txBody>
      </p:sp>
      <p:sp>
        <p:nvSpPr>
          <p:cNvPr id="2" name="TextBox 1">
            <a:extLst>
              <a:ext uri="{FF2B5EF4-FFF2-40B4-BE49-F238E27FC236}">
                <a16:creationId xmlns:a16="http://schemas.microsoft.com/office/drawing/2014/main" id="{29AF1D51-5F6A-248C-246A-8A653AD1636A}"/>
              </a:ext>
            </a:extLst>
          </p:cNvPr>
          <p:cNvSpPr txBox="1"/>
          <p:nvPr/>
        </p:nvSpPr>
        <p:spPr>
          <a:xfrm>
            <a:off x="622999" y="1899971"/>
            <a:ext cx="10730801" cy="2862322"/>
          </a:xfrm>
          <a:prstGeom prst="rect">
            <a:avLst/>
          </a:prstGeom>
          <a:noFill/>
        </p:spPr>
        <p:txBody>
          <a:bodyPr wrap="square" rtlCol="0">
            <a:spAutoFit/>
          </a:bodyPr>
          <a:lstStyle/>
          <a:p>
            <a:r>
              <a:rPr lang="en-US" sz="2000" dirty="0">
                <a:latin typeface="PT Sans" panose="020B0503020203020204" pitchFamily="34" charset="77"/>
              </a:rPr>
              <a:t>CA manages a Geoportal system together with a GIS system which is used to map and determine broadband coverage among other ICT infrastructure including Broadcasting and Postal Data.</a:t>
            </a:r>
          </a:p>
          <a:p>
            <a:endParaRPr lang="en-US" sz="2000" dirty="0">
              <a:latin typeface="PT Sans" panose="020B0503020203020204" pitchFamily="34" charset="77"/>
            </a:endParaRPr>
          </a:p>
          <a:p>
            <a:r>
              <a:rPr lang="en-US" sz="2000" dirty="0">
                <a:latin typeface="PT Sans" panose="020B0503020203020204" pitchFamily="34" charset="77"/>
              </a:rPr>
              <a:t>Some of the Challenges include:</a:t>
            </a:r>
          </a:p>
          <a:p>
            <a:endParaRPr lang="en-US" sz="2000" dirty="0">
              <a:latin typeface="PT Sans" panose="020B0503020203020204" pitchFamily="34" charset="77"/>
            </a:endParaRPr>
          </a:p>
          <a:p>
            <a:r>
              <a:rPr lang="en-US" sz="2000" dirty="0">
                <a:latin typeface="PT Sans" panose="020B0503020203020204" pitchFamily="34" charset="77"/>
              </a:rPr>
              <a:t>1)Capacity_ Few GIS experts in the Authority</a:t>
            </a:r>
          </a:p>
          <a:p>
            <a:r>
              <a:rPr lang="en-US" sz="2000" dirty="0">
                <a:latin typeface="PT Sans" panose="020B0503020203020204" pitchFamily="34" charset="77"/>
              </a:rPr>
              <a:t>2) System Access_ The system has few licenses which limit access to   more staff</a:t>
            </a:r>
          </a:p>
          <a:p>
            <a:r>
              <a:rPr lang="en-US" sz="2000" dirty="0">
                <a:latin typeface="PT Sans" panose="020B0503020203020204" pitchFamily="34" charset="77"/>
              </a:rPr>
              <a:t>3) Lack of a dedicated GIS department to map and manage data</a:t>
            </a:r>
          </a:p>
          <a:p>
            <a:endParaRPr lang="en-GB" sz="2000" dirty="0"/>
          </a:p>
        </p:txBody>
      </p:sp>
    </p:spTree>
    <p:extLst>
      <p:ext uri="{BB962C8B-B14F-4D97-AF65-F5344CB8AC3E}">
        <p14:creationId xmlns:p14="http://schemas.microsoft.com/office/powerpoint/2010/main" val="180809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11FE-6462-6943-985D-64ECDCFE64A8}"/>
            </a:ext>
          </a:extLst>
        </p:cNvPr>
        <p:cNvGrpSpPr/>
        <p:nvPr/>
      </p:nvGrpSpPr>
      <p:grpSpPr>
        <a:xfrm>
          <a:off x="0" y="0"/>
          <a:ext cx="0" cy="0"/>
          <a:chOff x="0" y="0"/>
          <a:chExt cx="0" cy="0"/>
        </a:xfrm>
      </p:grpSpPr>
      <p:pic>
        <p:nvPicPr>
          <p:cNvPr id="20" name="Picture 19" descr="A blue text on a black background&#10;&#10;Description automatically generated">
            <a:extLst>
              <a:ext uri="{FF2B5EF4-FFF2-40B4-BE49-F238E27FC236}">
                <a16:creationId xmlns:a16="http://schemas.microsoft.com/office/drawing/2014/main" id="{0D966B35-8C63-6D50-50B6-D601D18A4868}"/>
              </a:ext>
            </a:extLst>
          </p:cNvPr>
          <p:cNvPicPr>
            <a:picLocks noChangeAspect="1"/>
          </p:cNvPicPr>
          <p:nvPr/>
        </p:nvPicPr>
        <p:blipFill>
          <a:blip r:embed="rId3"/>
          <a:stretch>
            <a:fillRect/>
          </a:stretch>
        </p:blipFill>
        <p:spPr>
          <a:xfrm>
            <a:off x="9078012" y="6091887"/>
            <a:ext cx="3113988" cy="622797"/>
          </a:xfrm>
          <a:prstGeom prst="rect">
            <a:avLst/>
          </a:prstGeom>
        </p:spPr>
      </p:pic>
      <p:sp>
        <p:nvSpPr>
          <p:cNvPr id="2" name="TextBox 1">
            <a:extLst>
              <a:ext uri="{FF2B5EF4-FFF2-40B4-BE49-F238E27FC236}">
                <a16:creationId xmlns:a16="http://schemas.microsoft.com/office/drawing/2014/main" id="{C2BA63FE-8431-3C32-0F64-5238AD43B593}"/>
              </a:ext>
            </a:extLst>
          </p:cNvPr>
          <p:cNvSpPr txBox="1"/>
          <p:nvPr/>
        </p:nvSpPr>
        <p:spPr>
          <a:xfrm>
            <a:off x="1584683" y="35659"/>
            <a:ext cx="7493329" cy="523220"/>
          </a:xfrm>
          <a:prstGeom prst="rect">
            <a:avLst/>
          </a:prstGeom>
          <a:noFill/>
        </p:spPr>
        <p:txBody>
          <a:bodyPr wrap="square" rtlCol="0">
            <a:spAutoFit/>
          </a:bodyPr>
          <a:lstStyle/>
          <a:p>
            <a:r>
              <a:rPr lang="en-US" sz="2800" b="1" dirty="0">
                <a:solidFill>
                  <a:srgbClr val="009DD8"/>
                </a:solidFill>
                <a:latin typeface="Avenir Book"/>
                <a:cs typeface="Calibri"/>
              </a:rPr>
              <a:t>Broadband Mapping Systems </a:t>
            </a:r>
            <a:r>
              <a:rPr lang="en-US" sz="2800" b="1" dirty="0" err="1">
                <a:solidFill>
                  <a:srgbClr val="009DD8"/>
                </a:solidFill>
                <a:latin typeface="Avenir Book"/>
                <a:cs typeface="Calibri"/>
              </a:rPr>
              <a:t>Cont</a:t>
            </a:r>
            <a:r>
              <a:rPr lang="en-US" sz="2800" b="1" dirty="0">
                <a:solidFill>
                  <a:srgbClr val="009DD8"/>
                </a:solidFill>
                <a:latin typeface="Avenir Book"/>
                <a:cs typeface="Calibri"/>
              </a:rPr>
              <a:t>…</a:t>
            </a:r>
            <a:endParaRPr lang="en-KE" sz="2800" dirty="0"/>
          </a:p>
        </p:txBody>
      </p:sp>
      <p:pic>
        <p:nvPicPr>
          <p:cNvPr id="4" name="Picture 3">
            <a:extLst>
              <a:ext uri="{FF2B5EF4-FFF2-40B4-BE49-F238E27FC236}">
                <a16:creationId xmlns:a16="http://schemas.microsoft.com/office/drawing/2014/main" id="{93C3CAC2-4E21-1632-FED9-9E0043C523F2}"/>
              </a:ext>
            </a:extLst>
          </p:cNvPr>
          <p:cNvPicPr>
            <a:picLocks noChangeAspect="1"/>
          </p:cNvPicPr>
          <p:nvPr/>
        </p:nvPicPr>
        <p:blipFill>
          <a:blip r:embed="rId4"/>
          <a:stretch>
            <a:fillRect/>
          </a:stretch>
        </p:blipFill>
        <p:spPr>
          <a:xfrm>
            <a:off x="106879" y="558879"/>
            <a:ext cx="11768446" cy="6299121"/>
          </a:xfrm>
          <a:prstGeom prst="rect">
            <a:avLst/>
          </a:prstGeom>
        </p:spPr>
      </p:pic>
    </p:spTree>
    <p:extLst>
      <p:ext uri="{BB962C8B-B14F-4D97-AF65-F5344CB8AC3E}">
        <p14:creationId xmlns:p14="http://schemas.microsoft.com/office/powerpoint/2010/main" val="255744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4" name="Text 1"/>
          <p:cNvSpPr/>
          <p:nvPr/>
        </p:nvSpPr>
        <p:spPr>
          <a:xfrm>
            <a:off x="613371" y="1633438"/>
            <a:ext cx="6223794" cy="1085057"/>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Kenya’s broadband mapping data is partially accessible to the public, with detailed infrastructure maps available to government agencies, ISPs, and research institutions. The Communications Authority of Kenya (CA) manages the system, using collected data to create internal maps highlighting coverage gaps.</a:t>
            </a:r>
            <a:endParaRPr lang="en-US" sz="1333" dirty="0"/>
          </a:p>
        </p:txBody>
      </p:sp>
      <p:sp>
        <p:nvSpPr>
          <p:cNvPr id="5" name="Shape 2"/>
          <p:cNvSpPr/>
          <p:nvPr/>
        </p:nvSpPr>
        <p:spPr>
          <a:xfrm>
            <a:off x="698104" y="3241973"/>
            <a:ext cx="3027164" cy="1270595"/>
          </a:xfrm>
          <a:prstGeom prst="roundRect">
            <a:avLst>
              <a:gd name="adj" fmla="val 20018"/>
            </a:avLst>
          </a:prstGeom>
          <a:solidFill>
            <a:srgbClr val="F3F3FF"/>
          </a:solidFill>
          <a:ln w="22860">
            <a:solidFill>
              <a:srgbClr val="2D4DF2"/>
            </a:solidFill>
            <a:prstDash val="solid"/>
          </a:ln>
        </p:spPr>
        <p:txBody>
          <a:bodyPr/>
          <a:lstStyle/>
          <a:p>
            <a:endParaRPr lang="en-KE" sz="1500"/>
          </a:p>
        </p:txBody>
      </p:sp>
      <p:sp>
        <p:nvSpPr>
          <p:cNvPr id="6" name="Text 3"/>
          <p:cNvSpPr/>
          <p:nvPr/>
        </p:nvSpPr>
        <p:spPr>
          <a:xfrm>
            <a:off x="886619" y="3430488"/>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Accessibility</a:t>
            </a:r>
            <a:endParaRPr lang="en-US" sz="1542" dirty="0"/>
          </a:p>
        </p:txBody>
      </p:sp>
      <p:sp>
        <p:nvSpPr>
          <p:cNvPr id="7" name="Text 4"/>
          <p:cNvSpPr/>
          <p:nvPr/>
        </p:nvSpPr>
        <p:spPr>
          <a:xfrm>
            <a:off x="886619" y="3781524"/>
            <a:ext cx="2650133" cy="542528"/>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Partially accessible to the public via reports and government portals.</a:t>
            </a:r>
            <a:endParaRPr lang="en-US" sz="1333" dirty="0"/>
          </a:p>
        </p:txBody>
      </p:sp>
      <p:sp>
        <p:nvSpPr>
          <p:cNvPr id="8" name="Shape 5"/>
          <p:cNvSpPr/>
          <p:nvPr/>
        </p:nvSpPr>
        <p:spPr>
          <a:xfrm>
            <a:off x="3894733" y="3241973"/>
            <a:ext cx="3027164" cy="1270595"/>
          </a:xfrm>
          <a:prstGeom prst="roundRect">
            <a:avLst>
              <a:gd name="adj" fmla="val 20018"/>
            </a:avLst>
          </a:prstGeom>
          <a:solidFill>
            <a:srgbClr val="F3F3FF"/>
          </a:solidFill>
          <a:ln w="22860">
            <a:solidFill>
              <a:srgbClr val="018CE1"/>
            </a:solidFill>
            <a:prstDash val="solid"/>
          </a:ln>
        </p:spPr>
        <p:txBody>
          <a:bodyPr/>
          <a:lstStyle/>
          <a:p>
            <a:endParaRPr lang="en-KE" sz="1500"/>
          </a:p>
        </p:txBody>
      </p:sp>
      <p:sp>
        <p:nvSpPr>
          <p:cNvPr id="9" name="Text 6"/>
          <p:cNvSpPr/>
          <p:nvPr/>
        </p:nvSpPr>
        <p:spPr>
          <a:xfrm>
            <a:off x="4083249" y="3430488"/>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Internal Maps</a:t>
            </a:r>
            <a:endParaRPr lang="en-US" sz="1542" dirty="0"/>
          </a:p>
        </p:txBody>
      </p:sp>
      <p:sp>
        <p:nvSpPr>
          <p:cNvPr id="10" name="Text 7"/>
          <p:cNvSpPr/>
          <p:nvPr/>
        </p:nvSpPr>
        <p:spPr>
          <a:xfrm>
            <a:off x="4083249" y="3781524"/>
            <a:ext cx="2650133" cy="542528"/>
          </a:xfrm>
          <a:prstGeom prst="rect">
            <a:avLst/>
          </a:prstGeom>
          <a:noFill/>
          <a:ln/>
        </p:spPr>
        <p:txBody>
          <a:bodyPr wrap="squar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Highlights coverage gaps and underserved areas.</a:t>
            </a:r>
            <a:endParaRPr lang="en-US" sz="1333" dirty="0"/>
          </a:p>
        </p:txBody>
      </p:sp>
      <p:sp>
        <p:nvSpPr>
          <p:cNvPr id="11" name="Shape 8"/>
          <p:cNvSpPr/>
          <p:nvPr/>
        </p:nvSpPr>
        <p:spPr>
          <a:xfrm>
            <a:off x="698104" y="4682033"/>
            <a:ext cx="6223794" cy="999332"/>
          </a:xfrm>
          <a:prstGeom prst="roundRect">
            <a:avLst>
              <a:gd name="adj" fmla="val 25451"/>
            </a:avLst>
          </a:prstGeom>
          <a:solidFill>
            <a:srgbClr val="F3F3FF"/>
          </a:solidFill>
          <a:ln w="22860">
            <a:solidFill>
              <a:srgbClr val="DA33BF"/>
            </a:solidFill>
            <a:prstDash val="solid"/>
          </a:ln>
        </p:spPr>
        <p:txBody>
          <a:bodyPr/>
          <a:lstStyle/>
          <a:p>
            <a:endParaRPr lang="en-KE" sz="1500"/>
          </a:p>
        </p:txBody>
      </p:sp>
      <p:sp>
        <p:nvSpPr>
          <p:cNvPr id="12" name="Text 9"/>
          <p:cNvSpPr/>
          <p:nvPr/>
        </p:nvSpPr>
        <p:spPr>
          <a:xfrm>
            <a:off x="886619" y="4870549"/>
            <a:ext cx="1994793" cy="249337"/>
          </a:xfrm>
          <a:prstGeom prst="rect">
            <a:avLst/>
          </a:prstGeom>
          <a:noFill/>
          <a:ln/>
        </p:spPr>
        <p:txBody>
          <a:bodyPr wrap="none" lIns="0" tIns="0" rIns="0" bIns="0" rtlCol="0" anchor="t"/>
          <a:lstStyle/>
          <a:p>
            <a:pPr>
              <a:lnSpc>
                <a:spcPts val="1958"/>
              </a:lnSpc>
            </a:pPr>
            <a:r>
              <a:rPr lang="en-US" sz="1542" dirty="0">
                <a:solidFill>
                  <a:srgbClr val="00002E"/>
                </a:solidFill>
                <a:latin typeface="Nunito Semi Bold" pitchFamily="34" charset="0"/>
                <a:ea typeface="Nunito Semi Bold" pitchFamily="34" charset="-122"/>
                <a:cs typeface="Nunito Semi Bold" pitchFamily="34" charset="-120"/>
              </a:rPr>
              <a:t>Management</a:t>
            </a:r>
            <a:endParaRPr lang="en-US" sz="1542" dirty="0"/>
          </a:p>
        </p:txBody>
      </p:sp>
      <p:sp>
        <p:nvSpPr>
          <p:cNvPr id="13" name="Text 10"/>
          <p:cNvSpPr/>
          <p:nvPr/>
        </p:nvSpPr>
        <p:spPr>
          <a:xfrm>
            <a:off x="886619" y="5221586"/>
            <a:ext cx="5846763"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Managed by the Communications Authority of Kenya (CA).</a:t>
            </a:r>
            <a:endParaRPr lang="en-US" sz="1333" dirty="0"/>
          </a:p>
        </p:txBody>
      </p:sp>
      <p:sp>
        <p:nvSpPr>
          <p:cNvPr id="14" name="Text 11"/>
          <p:cNvSpPr/>
          <p:nvPr/>
        </p:nvSpPr>
        <p:spPr>
          <a:xfrm>
            <a:off x="698104" y="5872064"/>
            <a:ext cx="6223794" cy="271264"/>
          </a:xfrm>
          <a:prstGeom prst="rect">
            <a:avLst/>
          </a:prstGeom>
          <a:noFill/>
          <a:ln/>
        </p:spPr>
        <p:txBody>
          <a:bodyPr wrap="none" lIns="0" tIns="0" rIns="0" bIns="0" rtlCol="0" anchor="t"/>
          <a:lstStyle/>
          <a:p>
            <a:pPr>
              <a:lnSpc>
                <a:spcPts val="2125"/>
              </a:lnSpc>
            </a:pPr>
            <a:r>
              <a:rPr lang="en-US" sz="1333" dirty="0">
                <a:solidFill>
                  <a:srgbClr val="00002E"/>
                </a:solidFill>
                <a:latin typeface="PT Sans" pitchFamily="34" charset="0"/>
                <a:ea typeface="PT Sans" pitchFamily="34" charset="-122"/>
                <a:cs typeface="PT Sans" pitchFamily="34" charset="-120"/>
              </a:rPr>
              <a:t> Challenges include data accuracy concerns and limited resources for updates.</a:t>
            </a:r>
            <a:endParaRPr lang="en-US" sz="1333" dirty="0"/>
          </a:p>
        </p:txBody>
      </p:sp>
      <p:sp>
        <p:nvSpPr>
          <p:cNvPr id="15" name="Title 5">
            <a:extLst>
              <a:ext uri="{FF2B5EF4-FFF2-40B4-BE49-F238E27FC236}">
                <a16:creationId xmlns:a16="http://schemas.microsoft.com/office/drawing/2014/main" id="{E6A42485-A835-C301-7AC2-DCEA8A045158}"/>
              </a:ext>
            </a:extLst>
          </p:cNvPr>
          <p:cNvSpPr txBox="1">
            <a:spLocks/>
          </p:cNvSpPr>
          <p:nvPr/>
        </p:nvSpPr>
        <p:spPr>
          <a:xfrm>
            <a:off x="475572" y="528801"/>
            <a:ext cx="6361593" cy="81931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9DD8"/>
                </a:solidFill>
                <a:latin typeface="Avenir Book"/>
                <a:cs typeface="Calibri"/>
              </a:rPr>
              <a:t>Broadband Mapping Systems </a:t>
            </a:r>
            <a:r>
              <a:rPr lang="en-US" sz="2800" b="1" dirty="0" err="1">
                <a:solidFill>
                  <a:srgbClr val="009DD8"/>
                </a:solidFill>
                <a:latin typeface="Avenir Book"/>
                <a:cs typeface="Calibri"/>
              </a:rPr>
              <a:t>cont</a:t>
            </a:r>
            <a:r>
              <a:rPr lang="en-US" sz="2800" b="1" dirty="0">
                <a:solidFill>
                  <a:srgbClr val="009DD8"/>
                </a:solidFill>
                <a:latin typeface="Avenir Book"/>
                <a:cs typeface="Calibri"/>
              </a:rPr>
              <a:t>…</a:t>
            </a:r>
            <a:endParaRPr lang="en-GB" sz="2800" b="1" dirty="0">
              <a:solidFill>
                <a:srgbClr val="009DD8"/>
              </a:solidFill>
              <a:latin typeface="Avenir Book"/>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E61AAD99A901438D9BC061B6D8E5BF" ma:contentTypeVersion="4" ma:contentTypeDescription="Create a new document." ma:contentTypeScope="" ma:versionID="098befd53edc140e6a38b8b5e7e076b7">
  <xsd:schema xmlns:xsd="http://www.w3.org/2001/XMLSchema" xmlns:xs="http://www.w3.org/2001/XMLSchema" xmlns:p="http://schemas.microsoft.com/office/2006/metadata/properties" xmlns:ns2="7bbce149-ba0e-4c7d-b138-75737535ebd3" targetNamespace="http://schemas.microsoft.com/office/2006/metadata/properties" ma:root="true" ma:fieldsID="072f68eb08736e4a615e48af1997bbbd" ns2:_="">
    <xsd:import namespace="7bbce149-ba0e-4c7d-b138-75737535eb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ce149-ba0e-4c7d-b138-75737535e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1D3316-0A8A-4DD9-B11D-A8C664A4C46B}">
  <ds:schemaRefs>
    <ds:schemaRef ds:uri="7bbce149-ba0e-4c7d-b138-75737535e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89579F-66C8-49DD-B5BA-5C739ACC748E}">
  <ds:schemaRefs>
    <ds:schemaRef ds:uri="http://schemas.microsoft.com/sharepoint/v3/contenttype/forms"/>
  </ds:schemaRefs>
</ds:datastoreItem>
</file>

<file path=customXml/itemProps3.xml><?xml version="1.0" encoding="utf-8"?>
<ds:datastoreItem xmlns:ds="http://schemas.openxmlformats.org/officeDocument/2006/customXml" ds:itemID="{7BD04F94-A542-427E-B92F-C5A581A878CF}">
  <ds:schemaRefs>
    <ds:schemaRef ds:uri="1852a250-d143-4d1f-8398-96554ba0ccbc"/>
    <ds:schemaRef ds:uri="2070225d-f8cc-45f8-ade6-a00ef6a38cd3"/>
    <ds:schemaRef ds:uri="ad7bcb22-7a6b-4757-9a03-b66ef93c84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c32050e9-7659-41e5-a72c-118fae68794a}" enabled="1" method="Standard" siteId="{cbc4f560-79f7-4ef7-ad07-430f203044a5}" contentBits="0" removed="0"/>
</clbl:labelList>
</file>

<file path=docProps/app.xml><?xml version="1.0" encoding="utf-8"?>
<Properties xmlns="http://schemas.openxmlformats.org/officeDocument/2006/extended-properties" xmlns:vt="http://schemas.openxmlformats.org/officeDocument/2006/docPropsVTypes">
  <TotalTime>1491</TotalTime>
  <Words>976</Words>
  <Application>Microsoft Macintosh PowerPoint</Application>
  <PresentationFormat>Widescreen</PresentationFormat>
  <Paragraphs>117</Paragraphs>
  <Slides>14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Aptos Display</vt:lpstr>
      <vt:lpstr>Arial</vt:lpstr>
      <vt:lpstr>avenir</vt:lpstr>
      <vt:lpstr>Avenir Book</vt:lpstr>
      <vt:lpstr>Century Gothic</vt:lpstr>
      <vt:lpstr>Nunito Semi Bold</vt:lpstr>
      <vt:lpstr>PT Sans</vt:lpstr>
      <vt:lpstr>Times New Roman</vt:lpstr>
      <vt:lpstr>Office Theme</vt:lpstr>
      <vt:lpstr>PowerPoint Presentation</vt:lpstr>
      <vt:lpstr>Introduction</vt:lpstr>
      <vt:lpstr>PowerPoint Presentation</vt:lpstr>
      <vt:lpstr>PowerPoint Presentation</vt:lpstr>
      <vt:lpstr>PowerPoint Presentation</vt:lpstr>
      <vt:lpstr>PowerPoint Presentation</vt:lpstr>
      <vt:lpstr>Broadband Mapping Systems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Support to Africa’s National Broadband Mapping Systems (Africa-BB-Maps) </dc:title>
  <dc:creator>Isabella Rinaldi</dc:creator>
  <cp:lastModifiedBy>Ruth Kariuki</cp:lastModifiedBy>
  <cp:revision>41</cp:revision>
  <dcterms:created xsi:type="dcterms:W3CDTF">2024-10-31T21:56:45Z</dcterms:created>
  <dcterms:modified xsi:type="dcterms:W3CDTF">2025-03-26T12:04:25Z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0x010100D1E61AAD99A901438D9BC061B6D8E5BF</vt:lpwstr>
  </property>
  <property fmtid="{D5CDD505-2E9C-101B-9397-08002B2CF9AE}" pid="3" name="MediaServiceImageTags">
    <vt:lpwstr/>
  </property>
</Properties>
</file>