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147483584" r:id="rId5"/>
    <p:sldId id="291" r:id="rId6"/>
    <p:sldId id="2147483585" r:id="rId7"/>
    <p:sldId id="297" r:id="rId8"/>
    <p:sldId id="2147483586" r:id="rId9"/>
    <p:sldId id="301" r:id="rId10"/>
    <p:sldId id="2147483587" r:id="rId11"/>
    <p:sldId id="298" r:id="rId12"/>
    <p:sldId id="299" r:id="rId13"/>
    <p:sldId id="296" r:id="rId14"/>
    <p:sldId id="2147483588" r:id="rId15"/>
    <p:sldId id="2147483589" r:id="rId16"/>
    <p:sldId id="2147483590" r:id="rId17"/>
    <p:sldId id="2147483591" r:id="rId1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570"/>
    <a:srgbClr val="009AD9"/>
    <a:srgbClr val="D6C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2A856-9942-A34B-9DC5-7B136DAF5008}" v="5425" dt="2025-03-25T13:24:08.824"/>
    <p1510:client id="{E4884C01-50DC-69DC-4256-C59664584B1B}" v="8" dt="2025-03-25T12:48:47.898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23"/>
    <p:restoredTop sz="94607"/>
  </p:normalViewPr>
  <p:slideViewPr>
    <p:cSldViewPr snapToGrid="0">
      <p:cViewPr varScale="1">
        <p:scale>
          <a:sx n="92" d="100"/>
          <a:sy n="92" d="100"/>
        </p:scale>
        <p:origin x="3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E2565-B3CF-C24B-B96F-E2EDFA53781D}" type="datetimeFigureOut">
              <a:rPr lang="en-IT" smtClean="0"/>
              <a:t>01/04/25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A7311-2571-8342-83FF-A1F295FF0B3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419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C299B-5115-11CD-D6CD-3FB191194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E2379-18F9-3AB8-558B-D3F65C85A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D65C7-9F25-7453-BDCD-D4D7B9FC5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67DB8-B060-A437-F704-7B59D1BF1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07F72-D790-4EDC-B712-7AADC42333E3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04998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07F72-D790-4EDC-B712-7AADC42333E3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0195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A321-C923-E5F5-7144-79AFA181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CA14D-6CA0-E125-79A6-52C7EF331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123BE-7C56-7632-7C7E-AFD69555A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046CB-7A32-1FF1-4436-BBBF6A8AA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07F72-D790-4EDC-B712-7AADC42333E3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763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DF01-C9EA-32EE-A78C-DAB553B13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5F261-FAE2-CBAC-BE58-893E79BA7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576388-723C-3FF0-D30B-AC9D2F67B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45B30-2E65-94BA-F64B-B67E747FF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07F72-D790-4EDC-B712-7AADC42333E3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037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AFE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9365" y="1832480"/>
            <a:ext cx="4832350" cy="429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977440" y="1754664"/>
            <a:ext cx="3888104" cy="3779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34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83" y="1234865"/>
            <a:ext cx="10313024" cy="635902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33313" y="1927476"/>
            <a:ext cx="10700345" cy="4218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330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26350" y="-1"/>
            <a:ext cx="5165650" cy="6858000"/>
          </a:xfrm>
          <a:solidFill>
            <a:srgbClr val="F7F7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21150D-F679-4DFA-93CF-0E5480CC4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373" y="1241625"/>
            <a:ext cx="600074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03799A-7C35-4CAA-BE06-C4A99AE982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2362" y="1796208"/>
            <a:ext cx="6000749" cy="3820167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541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5" r:id="rId12"/>
    <p:sldLayoutId id="2147483696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placiajuostis.rrt.lt/" TargetMode="Externa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hyperlink" Target="https://atdi.com/products-and-solutions/htz-communication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sv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hyperlink" Target="https://www.esri.com/en-us/arcgis/products/arcgis-pro/overvie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sv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8.sv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0"/>
                </p14:media>
              </p:ext>
            </p:extLst>
          </p:nvPr>
        </p:nvPicPr>
        <p:blipFill>
          <a:blip r:embed="rId4">
            <a:grayscl/>
          </a:blip>
          <a:srcRect l="65164" t="1749" r="4481" b="1749"/>
          <a:stretch>
            <a:fillRect/>
          </a:stretch>
        </p:blipFill>
        <p:spPr>
          <a:xfrm>
            <a:off x="1538907" y="0"/>
            <a:ext cx="3834803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14475" y="2794199"/>
            <a:ext cx="2048865" cy="1269603"/>
          </a:xfrm>
          <a:custGeom>
            <a:avLst/>
            <a:gdLst/>
            <a:ahLst/>
            <a:cxnLst/>
            <a:rect l="l" t="t" r="r" b="b"/>
            <a:pathLst>
              <a:path w="3073298" h="1904404">
                <a:moveTo>
                  <a:pt x="0" y="0"/>
                </a:moveTo>
                <a:lnTo>
                  <a:pt x="3073298" y="0"/>
                </a:lnTo>
                <a:lnTo>
                  <a:pt x="3073298" y="1904404"/>
                </a:lnTo>
                <a:lnTo>
                  <a:pt x="0" y="1904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-9727979">
            <a:off x="9390289" y="-121534"/>
            <a:ext cx="6039828" cy="6197585"/>
          </a:xfrm>
          <a:custGeom>
            <a:avLst/>
            <a:gdLst/>
            <a:ahLst/>
            <a:cxnLst/>
            <a:rect l="l" t="t" r="r" b="b"/>
            <a:pathLst>
              <a:path w="9059742" h="9296377">
                <a:moveTo>
                  <a:pt x="0" y="0"/>
                </a:moveTo>
                <a:lnTo>
                  <a:pt x="9059742" y="0"/>
                </a:lnTo>
                <a:lnTo>
                  <a:pt x="9059742" y="9296378"/>
                </a:lnTo>
                <a:lnTo>
                  <a:pt x="0" y="929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6061070" y="672612"/>
            <a:ext cx="5556258" cy="447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71"/>
              </a:lnSpc>
            </a:pPr>
            <a:r>
              <a:rPr lang="en-US" sz="7309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07D00"/>
                </a:solidFill>
                <a:latin typeface="Ubuntu Bold"/>
              </a:rPr>
              <a:t>Broadband Mapping Results </a:t>
            </a:r>
          </a:p>
          <a:p>
            <a:pPr>
              <a:lnSpc>
                <a:spcPts val="8771"/>
              </a:lnSpc>
            </a:pPr>
            <a:r>
              <a:rPr lang="en-US" sz="7309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07D00"/>
                </a:solidFill>
                <a:latin typeface="Ubuntu Bold"/>
              </a:rPr>
              <a:t>in Lithuania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57F437-7506-5703-5CAB-672F09642339}"/>
              </a:ext>
            </a:extLst>
          </p:cNvPr>
          <p:cNvSpPr txBox="1"/>
          <p:nvPr/>
        </p:nvSpPr>
        <p:spPr>
          <a:xfrm>
            <a:off x="1686128" y="5885929"/>
            <a:ext cx="369731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lt-LT" sz="2933" b="1" spc="-85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Ubuntu Light"/>
              </a:rPr>
              <a:t>Vaidotas</a:t>
            </a:r>
            <a:r>
              <a:rPr lang="en-US" sz="2933" b="1" spc="-85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Ubuntu Light"/>
              </a:rPr>
              <a:t> </a:t>
            </a:r>
            <a:r>
              <a:rPr lang="lt-LT" sz="2933" b="1" spc="-85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Ubuntu Light"/>
              </a:rPr>
              <a:t>RADZEVIČIUS</a:t>
            </a:r>
            <a:endParaRPr lang="en-US" sz="2933" b="1" spc="-85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Ubuntu Light"/>
            </a:endParaRPr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9C6EAC8-B71B-3CC2-319E-0FBCE28AC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44" y="5171076"/>
            <a:ext cx="2608309" cy="583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15B24-A9F9-E951-7280-250531F0D2A1}"/>
              </a:ext>
            </a:extLst>
          </p:cNvPr>
          <p:cNvSpPr txBox="1"/>
          <p:nvPr/>
        </p:nvSpPr>
        <p:spPr>
          <a:xfrm>
            <a:off x="5587998" y="5831212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Regional Event on National Broadband Mapping Systems in Africa</a:t>
            </a:r>
            <a:b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</a:b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26–27 March 2025 in Abidjan, Côte d’Ivoire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5200" y="464467"/>
            <a:ext cx="90932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lt-LT" sz="3666" spc="-143">
                <a:solidFill>
                  <a:srgbClr val="1D1D1B"/>
                </a:solidFill>
                <a:latin typeface="Ubuntu Bold"/>
              </a:rPr>
              <a:t>RESULTS OF BROADBAND SURVEY</a:t>
            </a:r>
            <a:endParaRPr lang="en-US" sz="3666" spc="-143">
              <a:solidFill>
                <a:srgbClr val="1D1D1B"/>
              </a:solidFill>
              <a:latin typeface="Ubuntu Bold"/>
            </a:endParaRPr>
          </a:p>
          <a:p>
            <a:pPr>
              <a:lnSpc>
                <a:spcPts val="3996"/>
              </a:lnSpc>
            </a:pPr>
            <a:r>
              <a:rPr lang="en-US" sz="3600">
                <a:solidFill>
                  <a:srgbClr val="EF7D00"/>
                </a:solidFill>
                <a:latin typeface="Ubuntu Bold"/>
              </a:rPr>
              <a:t>KEY TAKEAWAYS</a:t>
            </a:r>
            <a:endParaRPr lang="lt-LT" sz="3666" spc="-143">
              <a:solidFill>
                <a:srgbClr val="1D1D1B"/>
              </a:solidFill>
              <a:latin typeface="Ubuntu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64DC1E-EA07-5B3D-F3D9-960DE7725AE4}"/>
              </a:ext>
            </a:extLst>
          </p:cNvPr>
          <p:cNvSpPr txBox="1">
            <a:spLocks/>
          </p:cNvSpPr>
          <p:nvPr/>
        </p:nvSpPr>
        <p:spPr>
          <a:xfrm>
            <a:off x="965200" y="1610122"/>
            <a:ext cx="10261600" cy="47834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b="1"/>
              <a:t>National level</a:t>
            </a:r>
          </a:p>
          <a:p>
            <a:r>
              <a:rPr lang="en-US" sz="2133"/>
              <a:t>Overall coverage of networks capable of providing low data rates (2, 10, 30 Mb/s) and VHCN is </a:t>
            </a:r>
            <a:r>
              <a:rPr lang="en-US" sz="2133" b="1"/>
              <a:t>very good: </a:t>
            </a:r>
            <a:r>
              <a:rPr lang="en-US" sz="2133"/>
              <a:t>97% of households are covered with speeds up to 30 Mb/s.</a:t>
            </a:r>
          </a:p>
          <a:p>
            <a:r>
              <a:rPr lang="en-US" sz="2133" b="1"/>
              <a:t>100 Mb/s </a:t>
            </a:r>
            <a:r>
              <a:rPr lang="en-US" sz="2133"/>
              <a:t>download speeds are available to </a:t>
            </a:r>
            <a:r>
              <a:rPr lang="en-US" sz="2133" b="1"/>
              <a:t>88% </a:t>
            </a:r>
            <a:r>
              <a:rPr lang="en-US" sz="2133"/>
              <a:t>of households.</a:t>
            </a:r>
          </a:p>
          <a:p>
            <a:endParaRPr lang="en-US" sz="2133"/>
          </a:p>
          <a:p>
            <a:pPr marL="0" indent="0">
              <a:buNone/>
            </a:pPr>
            <a:r>
              <a:rPr lang="en-US" sz="2333" b="1"/>
              <a:t>County level </a:t>
            </a:r>
          </a:p>
          <a:p>
            <a:r>
              <a:rPr lang="en-US" sz="2133"/>
              <a:t>Overall coverage is </a:t>
            </a:r>
            <a:r>
              <a:rPr lang="en-US" sz="2133" b="1"/>
              <a:t>very good</a:t>
            </a:r>
            <a:r>
              <a:rPr lang="en-US" sz="2133"/>
              <a:t>, covering with speeds up to 30 Mb/s at least </a:t>
            </a:r>
            <a:r>
              <a:rPr lang="en-US" sz="2133" b="1"/>
              <a:t>9/10</a:t>
            </a:r>
            <a:r>
              <a:rPr lang="en-US" sz="2133"/>
              <a:t> households in each county.</a:t>
            </a:r>
          </a:p>
          <a:p>
            <a:endParaRPr lang="en-US" sz="2133"/>
          </a:p>
          <a:p>
            <a:pPr marL="0" indent="0">
              <a:buNone/>
            </a:pPr>
            <a:r>
              <a:rPr lang="en-US" sz="2133" b="1"/>
              <a:t>Municipality level</a:t>
            </a:r>
          </a:p>
          <a:p>
            <a:r>
              <a:rPr lang="en-US" sz="2133"/>
              <a:t>Overall coverage is good for data transfer speeds up to 10 Mb/s and VHCN, it is available to at least </a:t>
            </a:r>
            <a:r>
              <a:rPr lang="en-US" sz="2133" b="1"/>
              <a:t>9/10</a:t>
            </a:r>
            <a:r>
              <a:rPr lang="en-US" sz="2133"/>
              <a:t> households in each municipality.</a:t>
            </a:r>
          </a:p>
          <a:p>
            <a:r>
              <a:rPr lang="en-US" sz="2133"/>
              <a:t>Networks capable of providing at least </a:t>
            </a:r>
            <a:r>
              <a:rPr lang="en-US" sz="2133" b="1"/>
              <a:t>30 Mb/s </a:t>
            </a:r>
            <a:r>
              <a:rPr lang="en-US" sz="2133"/>
              <a:t>data transfer speed cover at least </a:t>
            </a:r>
            <a:r>
              <a:rPr lang="en-US" sz="2133" b="1"/>
              <a:t>3/4</a:t>
            </a:r>
            <a:r>
              <a:rPr lang="en-US" sz="2133"/>
              <a:t> of the households and </a:t>
            </a:r>
            <a:r>
              <a:rPr lang="en-US" sz="2133" b="1"/>
              <a:t>100 Mb/s </a:t>
            </a:r>
            <a:r>
              <a:rPr lang="en-US" sz="2133"/>
              <a:t>data speed cover at least </a:t>
            </a:r>
            <a:r>
              <a:rPr lang="en-US" sz="2133" b="1"/>
              <a:t>1/2</a:t>
            </a:r>
            <a:r>
              <a:rPr lang="en-US" sz="2133"/>
              <a:t> of the households in each municipality </a:t>
            </a:r>
          </a:p>
          <a:p>
            <a:endParaRPr lang="en-US" sz="2133"/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65513723-45B1-FADB-58BA-0D9E267BBEE4}"/>
              </a:ext>
            </a:extLst>
          </p:cNvPr>
          <p:cNvSpPr/>
          <p:nvPr/>
        </p:nvSpPr>
        <p:spPr>
          <a:xfrm>
            <a:off x="-5334000" y="3714282"/>
            <a:ext cx="6455280" cy="6623889"/>
          </a:xfrm>
          <a:custGeom>
            <a:avLst/>
            <a:gdLst/>
            <a:ahLst/>
            <a:cxnLst/>
            <a:rect l="l" t="t" r="r" b="b"/>
            <a:pathLst>
              <a:path w="9682920" h="9935833">
                <a:moveTo>
                  <a:pt x="0" y="0"/>
                </a:moveTo>
                <a:lnTo>
                  <a:pt x="9682920" y="0"/>
                </a:lnTo>
                <a:lnTo>
                  <a:pt x="9682920" y="9935833"/>
                </a:lnTo>
                <a:lnTo>
                  <a:pt x="0" y="9935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2631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DA16E-42E5-57DC-593D-E0EDE303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DFBDFF6-286E-CA37-5411-B99949F575F0}"/>
              </a:ext>
            </a:extLst>
          </p:cNvPr>
          <p:cNvSpPr txBox="1"/>
          <p:nvPr/>
        </p:nvSpPr>
        <p:spPr>
          <a:xfrm>
            <a:off x="965200" y="464468"/>
            <a:ext cx="90932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lt-LT" sz="3666" spc="-143">
                <a:solidFill>
                  <a:srgbClr val="1D1D1B"/>
                </a:solidFill>
                <a:latin typeface="Ubuntu Bold"/>
              </a:rPr>
              <a:t>NEXT STEP: MAPPING WHITE SPACES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D7445F-F7C4-B8E8-2F62-2F1B23DFA049}"/>
              </a:ext>
            </a:extLst>
          </p:cNvPr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9C8C629-0CBC-2AFB-E73A-9CDB33782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037025"/>
            <a:ext cx="2089441" cy="342948"/>
          </a:xfrm>
          <a:prstGeom prst="rect">
            <a:avLst/>
          </a:prstGeom>
        </p:spPr>
      </p:pic>
      <p:pic>
        <p:nvPicPr>
          <p:cNvPr id="5" name="Picture 4" descr="A map of the country&#10;&#10;Description automatically generated">
            <a:extLst>
              <a:ext uri="{FF2B5EF4-FFF2-40B4-BE49-F238E27FC236}">
                <a16:creationId xmlns:a16="http://schemas.microsoft.com/office/drawing/2014/main" id="{51DA9D15-3304-E7BF-E0F0-92B850F1A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68" y="2870200"/>
            <a:ext cx="6694137" cy="3955434"/>
          </a:xfrm>
          <a:prstGeom prst="rect">
            <a:avLst/>
          </a:prstGeom>
        </p:spPr>
      </p:pic>
      <p:sp>
        <p:nvSpPr>
          <p:cNvPr id="16" name="Freeform 12">
            <a:extLst>
              <a:ext uri="{FF2B5EF4-FFF2-40B4-BE49-F238E27FC236}">
                <a16:creationId xmlns:a16="http://schemas.microsoft.com/office/drawing/2014/main" id="{2B78E650-D5A1-6940-E81F-802246793960}"/>
              </a:ext>
            </a:extLst>
          </p:cNvPr>
          <p:cNvSpPr/>
          <p:nvPr/>
        </p:nvSpPr>
        <p:spPr>
          <a:xfrm>
            <a:off x="-511509" y="5096329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5AEDF-C287-447B-4DDE-7FE743C80FAD}"/>
              </a:ext>
            </a:extLst>
          </p:cNvPr>
          <p:cNvSpPr txBox="1"/>
          <p:nvPr/>
        </p:nvSpPr>
        <p:spPr>
          <a:xfrm>
            <a:off x="914400" y="2983835"/>
            <a:ext cx="4318000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spc="-143">
                <a:solidFill>
                  <a:srgbClr val="1D1D1B"/>
                </a:solidFill>
                <a:latin typeface="Ubuntu Bold"/>
              </a:rPr>
              <a:t>RESULTS in 2024: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 b="1"/>
              <a:t>59,3%</a:t>
            </a:r>
            <a:r>
              <a:rPr lang="en-US" sz="2133"/>
              <a:t> of territory of Lithuania is within the White Spaces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 b="1"/>
              <a:t>17,2%</a:t>
            </a:r>
            <a:r>
              <a:rPr lang="en-US" sz="2133"/>
              <a:t> of living quarters (residential buildings) are within White Spaces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6DC7CA-9970-A8BD-5524-000EA577EB3C}"/>
              </a:ext>
            </a:extLst>
          </p:cNvPr>
          <p:cNvSpPr txBox="1">
            <a:spLocks/>
          </p:cNvSpPr>
          <p:nvPr/>
        </p:nvSpPr>
        <p:spPr>
          <a:xfrm>
            <a:off x="848179" y="1115939"/>
            <a:ext cx="10261600" cy="17542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400" spc="-143">
                <a:solidFill>
                  <a:srgbClr val="1D1D1B"/>
                </a:solidFill>
                <a:latin typeface="Ubuntu Bold"/>
              </a:rPr>
              <a:t>GOAL OF MAPPING WHITE SPACES</a:t>
            </a:r>
          </a:p>
          <a:p>
            <a:r>
              <a:rPr lang="en-US" sz="2400"/>
              <a:t>Determine households and territories where 100 Mb/s data transfer speeds are not available with current infrastructure of electronic communications networks (or won’t be available within next 3 years)</a:t>
            </a:r>
          </a:p>
        </p:txBody>
      </p:sp>
    </p:spTree>
    <p:extLst>
      <p:ext uri="{BB962C8B-B14F-4D97-AF65-F5344CB8AC3E}">
        <p14:creationId xmlns:p14="http://schemas.microsoft.com/office/powerpoint/2010/main" val="379547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728EF-ACCA-DC37-13E0-3293779A2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A770754-456E-674B-C168-C01604507620}"/>
              </a:ext>
            </a:extLst>
          </p:cNvPr>
          <p:cNvSpPr txBox="1"/>
          <p:nvPr/>
        </p:nvSpPr>
        <p:spPr>
          <a:xfrm>
            <a:off x="965200" y="464468"/>
            <a:ext cx="90932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lt-LT" sz="3666" spc="-143">
                <a:solidFill>
                  <a:srgbClr val="1D1D1B"/>
                </a:solidFill>
                <a:latin typeface="Ubuntu Bold"/>
              </a:rPr>
              <a:t>ANALYZING WHITE SPACES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763458C-234A-C5A9-4539-52C9CB2EAE88}"/>
              </a:ext>
            </a:extLst>
          </p:cNvPr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55766714-0FD7-5CB7-3301-4459DE3DF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26" y="621992"/>
            <a:ext cx="2089441" cy="34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891A3-7AF2-BB6D-2B88-3117C93F9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295400"/>
            <a:ext cx="5435600" cy="4207783"/>
          </a:xfrm>
          <a:prstGeom prst="rect">
            <a:avLst/>
          </a:prstGeom>
        </p:spPr>
      </p:pic>
      <p:sp>
        <p:nvSpPr>
          <p:cNvPr id="16" name="Freeform 12">
            <a:extLst>
              <a:ext uri="{FF2B5EF4-FFF2-40B4-BE49-F238E27FC236}">
                <a16:creationId xmlns:a16="http://schemas.microsoft.com/office/drawing/2014/main" id="{05D7DE5B-DAB8-4643-5D85-DA4B652081DF}"/>
              </a:ext>
            </a:extLst>
          </p:cNvPr>
          <p:cNvSpPr/>
          <p:nvPr/>
        </p:nvSpPr>
        <p:spPr>
          <a:xfrm>
            <a:off x="-660400" y="5096329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80D46-37C1-9075-C830-E8AA06B45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9200" y="2361888"/>
            <a:ext cx="5408192" cy="40316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191BFB-3865-B605-79F8-12C4F8A929E8}"/>
              </a:ext>
            </a:extLst>
          </p:cNvPr>
          <p:cNvSpPr txBox="1">
            <a:spLocks/>
          </p:cNvSpPr>
          <p:nvPr/>
        </p:nvSpPr>
        <p:spPr>
          <a:xfrm>
            <a:off x="6350001" y="1193801"/>
            <a:ext cx="5381465" cy="116808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b="1"/>
              <a:t>Filtering by: coverage type, number of objects, administrative borders, absolute values, percentages, density of households, etc.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EFC53-EEB5-A162-3678-233183537A07}"/>
              </a:ext>
            </a:extLst>
          </p:cNvPr>
          <p:cNvSpPr txBox="1"/>
          <p:nvPr/>
        </p:nvSpPr>
        <p:spPr>
          <a:xfrm>
            <a:off x="7620000" y="3784600"/>
            <a:ext cx="33202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67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8C9FFD-AAD7-5C3B-E814-0F68D0CAAF16}"/>
              </a:ext>
            </a:extLst>
          </p:cNvPr>
          <p:cNvSpPr txBox="1"/>
          <p:nvPr/>
        </p:nvSpPr>
        <p:spPr>
          <a:xfrm>
            <a:off x="7416800" y="2403853"/>
            <a:ext cx="33202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67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B85CE9-111A-633F-F6C6-67BB938180F0}"/>
              </a:ext>
            </a:extLst>
          </p:cNvPr>
          <p:cNvSpPr txBox="1"/>
          <p:nvPr/>
        </p:nvSpPr>
        <p:spPr>
          <a:xfrm>
            <a:off x="9550400" y="2898837"/>
            <a:ext cx="33202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67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09CA2-BCAB-2293-1A70-FBA7CBC08A00}"/>
              </a:ext>
            </a:extLst>
          </p:cNvPr>
          <p:cNvSpPr txBox="1"/>
          <p:nvPr/>
        </p:nvSpPr>
        <p:spPr>
          <a:xfrm>
            <a:off x="8906516" y="5332915"/>
            <a:ext cx="33202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67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BDFEA2-FB9C-25F7-2512-0893CA6EE4D5}"/>
              </a:ext>
            </a:extLst>
          </p:cNvPr>
          <p:cNvSpPr txBox="1"/>
          <p:nvPr/>
        </p:nvSpPr>
        <p:spPr>
          <a:xfrm>
            <a:off x="8994513" y="5817711"/>
            <a:ext cx="25996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67"/>
              <a:t>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30657-6BD5-1C38-81D2-52B38C123435}"/>
              </a:ext>
            </a:extLst>
          </p:cNvPr>
          <p:cNvSpPr txBox="1">
            <a:spLocks/>
          </p:cNvSpPr>
          <p:nvPr/>
        </p:nvSpPr>
        <p:spPr>
          <a:xfrm>
            <a:off x="863600" y="5508563"/>
            <a:ext cx="5435600" cy="40640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b="1"/>
              <a:t>Finding areas that need improvement most. </a:t>
            </a:r>
          </a:p>
        </p:txBody>
      </p:sp>
    </p:spTree>
    <p:extLst>
      <p:ext uri="{BB962C8B-B14F-4D97-AF65-F5344CB8AC3E}">
        <p14:creationId xmlns:p14="http://schemas.microsoft.com/office/powerpoint/2010/main" val="129221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D020A-F81B-E282-5FE0-81C8A6039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33C2568-309C-9EAA-5877-E8386B5961C2}"/>
              </a:ext>
            </a:extLst>
          </p:cNvPr>
          <p:cNvSpPr txBox="1"/>
          <p:nvPr/>
        </p:nvSpPr>
        <p:spPr>
          <a:xfrm>
            <a:off x="965200" y="464468"/>
            <a:ext cx="90932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66" spc="-143">
                <a:solidFill>
                  <a:srgbClr val="1D1D1B"/>
                </a:solidFill>
                <a:latin typeface="Ubuntu Bold"/>
              </a:rPr>
              <a:t>SUGGESTIONS FOR FUTURE DEVELOPMENT POLICIES</a:t>
            </a:r>
            <a:endParaRPr lang="lt-LT" sz="3666" spc="-143">
              <a:solidFill>
                <a:srgbClr val="1D1D1B"/>
              </a:solidFill>
              <a:latin typeface="Ubuntu 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F55C2E4-7F7E-CACB-F628-7AC2D3B9C031}"/>
              </a:ext>
            </a:extLst>
          </p:cNvPr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BB0E6949-9D6B-23B4-F89C-E8948E78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26" y="621992"/>
            <a:ext cx="2089441" cy="342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CCB44-B464-2BB2-A2AB-76104977A0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08"/>
          <a:stretch/>
        </p:blipFill>
        <p:spPr>
          <a:xfrm>
            <a:off x="5842559" y="1600201"/>
            <a:ext cx="6349441" cy="5257800"/>
          </a:xfrm>
          <a:prstGeom prst="rect">
            <a:avLst/>
          </a:prstGeom>
        </p:spPr>
      </p:pic>
      <p:sp>
        <p:nvSpPr>
          <p:cNvPr id="16" name="Freeform 12">
            <a:extLst>
              <a:ext uri="{FF2B5EF4-FFF2-40B4-BE49-F238E27FC236}">
                <a16:creationId xmlns:a16="http://schemas.microsoft.com/office/drawing/2014/main" id="{20F4437A-9ED0-7349-ED2F-2683A76BD61B}"/>
              </a:ext>
            </a:extLst>
          </p:cNvPr>
          <p:cNvSpPr/>
          <p:nvPr/>
        </p:nvSpPr>
        <p:spPr>
          <a:xfrm>
            <a:off x="-863600" y="5765800"/>
            <a:ext cx="6847257" cy="1764438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720A8-4A12-C9B7-F733-351B13E30B80}"/>
              </a:ext>
            </a:extLst>
          </p:cNvPr>
          <p:cNvSpPr txBox="1"/>
          <p:nvPr/>
        </p:nvSpPr>
        <p:spPr>
          <a:xfrm>
            <a:off x="965200" y="1752600"/>
            <a:ext cx="4724400" cy="435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 b="1"/>
              <a:t>22 </a:t>
            </a:r>
            <a:r>
              <a:rPr lang="en-US" sz="2133"/>
              <a:t>municipalities that have </a:t>
            </a:r>
            <a:r>
              <a:rPr lang="en-US" sz="2133" b="1"/>
              <a:t>1000</a:t>
            </a:r>
            <a:r>
              <a:rPr lang="en-US" sz="2133"/>
              <a:t> or more residential buildings within White Spaces were identified as needing priority measures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Additional </a:t>
            </a:r>
            <a:r>
              <a:rPr lang="en-US" sz="2133" b="1"/>
              <a:t>74 </a:t>
            </a:r>
            <a:r>
              <a:rPr lang="en-US" sz="2133"/>
              <a:t>municipalities with building density 10-50/km</a:t>
            </a:r>
            <a:r>
              <a:rPr lang="en-US" sz="2133" baseline="30000"/>
              <a:t>2</a:t>
            </a:r>
            <a:r>
              <a:rPr lang="en-US" sz="2133"/>
              <a:t> were assigned to mobile operators proportionally to improve coverage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Public funding measures for operators and end-users were suggested for municipalities with lowest density of residential buildings</a:t>
            </a:r>
            <a:endParaRPr lang="lt-LT" sz="2133"/>
          </a:p>
        </p:txBody>
      </p:sp>
    </p:spTree>
    <p:extLst>
      <p:ext uri="{BB962C8B-B14F-4D97-AF65-F5344CB8AC3E}">
        <p14:creationId xmlns:p14="http://schemas.microsoft.com/office/powerpoint/2010/main" val="263735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D8787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AutoShape 4"/>
          <p:cNvSpPr/>
          <p:nvPr/>
        </p:nvSpPr>
        <p:spPr>
          <a:xfrm>
            <a:off x="588665" y="4592414"/>
            <a:ext cx="2011425" cy="25400"/>
          </a:xfrm>
          <a:prstGeom prst="line">
            <a:avLst/>
          </a:prstGeom>
          <a:ln w="19050" cap="rnd">
            <a:solidFill>
              <a:srgbClr val="EF7D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5613" y="548680"/>
            <a:ext cx="2062364" cy="9346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6107" y="685801"/>
            <a:ext cx="7478203" cy="53679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8416" y="5258986"/>
            <a:ext cx="4241605" cy="82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lt-LT" sz="2400" spc="-85" err="1">
                <a:solidFill>
                  <a:srgbClr val="FFFFFF"/>
                </a:solidFill>
                <a:latin typeface="Ubuntu Light"/>
              </a:rPr>
              <a:t>Presented</a:t>
            </a:r>
            <a:r>
              <a:rPr lang="lt-LT" sz="2400" spc="-85">
                <a:solidFill>
                  <a:srgbClr val="FFFFFF"/>
                </a:solidFill>
                <a:latin typeface="Ubuntu Light"/>
              </a:rPr>
              <a:t> </a:t>
            </a:r>
            <a:r>
              <a:rPr lang="lt-LT" sz="2400" spc="-85" err="1">
                <a:solidFill>
                  <a:srgbClr val="FFFFFF"/>
                </a:solidFill>
                <a:latin typeface="Ubuntu Light"/>
              </a:rPr>
              <a:t>by</a:t>
            </a:r>
            <a:endParaRPr lang="en-US" sz="2400" spc="-85">
              <a:solidFill>
                <a:srgbClr val="FFFFFF"/>
              </a:solidFill>
              <a:latin typeface="Ubuntu Light"/>
            </a:endParaRPr>
          </a:p>
          <a:p>
            <a:pPr>
              <a:lnSpc>
                <a:spcPts val="3435"/>
              </a:lnSpc>
            </a:pPr>
            <a:r>
              <a:rPr lang="lt-LT" sz="2400" spc="-85">
                <a:solidFill>
                  <a:srgbClr val="FFFFFF"/>
                </a:solidFill>
                <a:latin typeface="Ubuntu Light"/>
              </a:rPr>
              <a:t>Vaidotas</a:t>
            </a:r>
            <a:r>
              <a:rPr lang="en-US" sz="2400" spc="-85">
                <a:solidFill>
                  <a:srgbClr val="FFFFFF"/>
                </a:solidFill>
                <a:latin typeface="Ubuntu Light"/>
              </a:rPr>
              <a:t> </a:t>
            </a:r>
            <a:r>
              <a:rPr lang="lt-LT" sz="2400" spc="-85">
                <a:solidFill>
                  <a:srgbClr val="FFFFFF"/>
                </a:solidFill>
                <a:latin typeface="Ubuntu Light"/>
              </a:rPr>
              <a:t>RADZEVIČIUS</a:t>
            </a:r>
            <a:endParaRPr lang="en-US" sz="2400" spc="-85">
              <a:solidFill>
                <a:srgbClr val="FFFFFF"/>
              </a:solidFill>
              <a:latin typeface="Ubuntu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EBF64-0F2F-4EFB-E144-69EA0C7E784C}"/>
              </a:ext>
            </a:extLst>
          </p:cNvPr>
          <p:cNvSpPr txBox="1"/>
          <p:nvPr/>
        </p:nvSpPr>
        <p:spPr>
          <a:xfrm>
            <a:off x="598416" y="2127755"/>
            <a:ext cx="3251200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5"/>
              </a:lnSpc>
            </a:pPr>
            <a:r>
              <a:rPr lang="en-US" sz="3200" b="1" spc="-85">
                <a:solidFill>
                  <a:srgbClr val="FFFFFF"/>
                </a:solidFill>
                <a:latin typeface="Ubuntu Light"/>
              </a:rPr>
              <a:t>THANK YOU!</a:t>
            </a:r>
          </a:p>
          <a:p>
            <a:pPr>
              <a:lnSpc>
                <a:spcPts val="3435"/>
              </a:lnSpc>
            </a:pPr>
            <a:endParaRPr lang="en-US" sz="3200" b="1" spc="-85">
              <a:solidFill>
                <a:srgbClr val="FFFFFF"/>
              </a:solidFill>
              <a:latin typeface="Ubuntu Light"/>
            </a:endParaRPr>
          </a:p>
          <a:p>
            <a:pPr>
              <a:lnSpc>
                <a:spcPts val="3435"/>
              </a:lnSpc>
            </a:pPr>
            <a:endParaRPr lang="en-US" sz="3200" b="1" spc="-85">
              <a:solidFill>
                <a:srgbClr val="FFFFFF"/>
              </a:solidFill>
              <a:latin typeface="Ubuntu Light"/>
            </a:endParaRPr>
          </a:p>
          <a:p>
            <a:pPr>
              <a:lnSpc>
                <a:spcPts val="3435"/>
              </a:lnSpc>
            </a:pPr>
            <a:r>
              <a:rPr lang="en-US" sz="3200" b="1" spc="-85">
                <a:solidFill>
                  <a:srgbClr val="FFFFFF"/>
                </a:solidFill>
                <a:latin typeface="Ubuntu Light"/>
              </a:rPr>
              <a:t>ANY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17423" y="1967266"/>
            <a:ext cx="3244977" cy="254725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spc="-143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GEOGRAPHICAL BROADBAND SURVEY</a:t>
            </a:r>
          </a:p>
        </p:txBody>
      </p:sp>
      <p:pic>
        <p:nvPicPr>
          <p:cNvPr id="6" name="Picture 5" descr="A computer with a map on it&#10;&#10;Description automatically generated">
            <a:extLst>
              <a:ext uri="{FF2B5EF4-FFF2-40B4-BE49-F238E27FC236}">
                <a16:creationId xmlns:a16="http://schemas.microsoft.com/office/drawing/2014/main" id="{1AD18739-054B-B951-C171-1541B905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27" y="1165941"/>
            <a:ext cx="6780700" cy="459985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81ADB-279E-B468-880D-5468F89FC8D3}"/>
              </a:ext>
            </a:extLst>
          </p:cNvPr>
          <p:cNvSpPr txBox="1"/>
          <p:nvPr/>
        </p:nvSpPr>
        <p:spPr>
          <a:xfrm>
            <a:off x="6451600" y="57658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err="1">
                <a:hlinkClick r:id="rId4"/>
              </a:rPr>
              <a:t>placiajuostis.rrt.lt</a:t>
            </a:r>
            <a:endParaRPr lang="en-US" sz="3600"/>
          </a:p>
        </p:txBody>
      </p:sp>
      <p:pic>
        <p:nvPicPr>
          <p:cNvPr id="9" name="Graphic 8" descr="Internet with solid fill">
            <a:extLst>
              <a:ext uri="{FF2B5EF4-FFF2-40B4-BE49-F238E27FC236}">
                <a16:creationId xmlns:a16="http://schemas.microsoft.com/office/drawing/2014/main" id="{D77C3506-301F-1992-2F6D-95342B250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6824" y="5828953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CF72B2-ECA6-A069-F310-0096692AB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800" y="1244601"/>
            <a:ext cx="5872057" cy="3911599"/>
          </a:xfrm>
          <a:prstGeom prst="roundRect">
            <a:avLst>
              <a:gd name="adj" fmla="val 3077"/>
            </a:avLst>
          </a:prstGeom>
          <a:effectLst>
            <a:softEdge rad="0"/>
          </a:effectLst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22D63C9-ECBB-C4A9-0C4D-CD168FB20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87" y="1650827"/>
            <a:ext cx="3390900" cy="3536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035F98-8AB1-395F-63CE-2EE520C8C62E}"/>
              </a:ext>
            </a:extLst>
          </p:cNvPr>
          <p:cNvSpPr txBox="1"/>
          <p:nvPr/>
        </p:nvSpPr>
        <p:spPr>
          <a:xfrm>
            <a:off x="2142612" y="5841941"/>
            <a:ext cx="34216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Available online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11421E2-785A-4853-9832-58A193D8DB22}"/>
              </a:ext>
            </a:extLst>
          </p:cNvPr>
          <p:cNvSpPr/>
          <p:nvPr/>
        </p:nvSpPr>
        <p:spPr>
          <a:xfrm>
            <a:off x="704723" y="1580523"/>
            <a:ext cx="3499104" cy="3320742"/>
          </a:xfrm>
          <a:prstGeom prst="homePlate">
            <a:avLst>
              <a:gd name="adj" fmla="val 1558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b="1" spc="-143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GEOGRAPHICAL BROADBAND SURVEY</a:t>
            </a:r>
          </a:p>
        </p:txBody>
      </p:sp>
    </p:spTree>
    <p:extLst>
      <p:ext uri="{BB962C8B-B14F-4D97-AF65-F5344CB8AC3E}">
        <p14:creationId xmlns:p14="http://schemas.microsoft.com/office/powerpoint/2010/main" val="4879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637FB-7508-F5AC-2A25-2F9200B84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6A17C1-10A9-6AEE-3986-D9B25BD4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" b="1112"/>
          <a:stretch/>
        </p:blipFill>
        <p:spPr>
          <a:xfrm>
            <a:off x="1943371" y="540"/>
            <a:ext cx="10258551" cy="6857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20AE9-7A1B-BAB0-DB67-187CF053D6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55"/>
          <a:stretch/>
        </p:blipFill>
        <p:spPr>
          <a:xfrm>
            <a:off x="2220984" y="-541"/>
            <a:ext cx="9992633" cy="685746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E997B70-5446-8840-4FD3-31ADF6809A5B}"/>
              </a:ext>
            </a:extLst>
          </p:cNvPr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CE0D0F1E-1B06-8C48-3003-A899A09E1F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>
            <a:off x="10007051" y="3480350"/>
            <a:ext cx="1110362" cy="4996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D4661A-3184-6887-46AC-38BF58B8F2F1}"/>
              </a:ext>
            </a:extLst>
          </p:cNvPr>
          <p:cNvSpPr/>
          <p:nvPr/>
        </p:nvSpPr>
        <p:spPr>
          <a:xfrm>
            <a:off x="1168401" y="0"/>
            <a:ext cx="42672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5000">
                <a:srgbClr val="A7B1B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3D38C-D329-CA5F-DC79-01A9B7429AA7}"/>
              </a:ext>
            </a:extLst>
          </p:cNvPr>
          <p:cNvSpPr txBox="1">
            <a:spLocks/>
          </p:cNvSpPr>
          <p:nvPr/>
        </p:nvSpPr>
        <p:spPr>
          <a:xfrm>
            <a:off x="660400" y="2434201"/>
            <a:ext cx="3999989" cy="4058675"/>
          </a:xfrm>
          <a:prstGeom prst="rect">
            <a:avLst/>
          </a:prstGeom>
        </p:spPr>
        <p:txBody>
          <a:bodyPr vert="horz" lIns="60960" tIns="30480" rIns="60960" bIns="3048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4" indent="0">
              <a:lnSpc>
                <a:spcPct val="90000"/>
              </a:lnSpc>
              <a:buNone/>
            </a:pPr>
            <a:r>
              <a:rPr lang="en-US" sz="2400"/>
              <a:t>Article 22 of European Electronic Communications Code states:</a:t>
            </a:r>
          </a:p>
          <a:p>
            <a:pPr indent="-152408">
              <a:lnSpc>
                <a:spcPct val="90000"/>
              </a:lnSpc>
            </a:pPr>
            <a:endParaRPr lang="en-US" sz="2400"/>
          </a:p>
          <a:p>
            <a:pPr marL="76204" indent="0">
              <a:lnSpc>
                <a:spcPct val="90000"/>
              </a:lnSpc>
              <a:buNone/>
            </a:pPr>
            <a:r>
              <a:rPr lang="en-US" sz="2400"/>
              <a:t>National regulatory and/or other competent authorities shall conduct a geographical survey of the reach of electronic communications networks capable of delivering broadband (‘broadband networks’) by 21 December 2023 and shall update it at least every three years thereafter.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E12EEFB-A527-4ECC-00FC-48A1E9BA3807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lt-LT" sz="4000" b="1" spc="-143">
                <a:latin typeface="+mj-lt"/>
                <a:ea typeface="+mj-ea"/>
                <a:cs typeface="+mj-cs"/>
              </a:rPr>
              <a:t>WHY</a:t>
            </a:r>
            <a:r>
              <a:rPr lang="en-US" sz="4000" b="1" spc="-143">
                <a:latin typeface="+mj-lt"/>
                <a:ea typeface="+mj-ea"/>
                <a:cs typeface="+mj-cs"/>
              </a:rPr>
              <a:t> BROADBAND MAPPING</a:t>
            </a:r>
            <a:r>
              <a:rPr lang="lt-LT" sz="4000" b="1" spc="-143">
                <a:latin typeface="+mj-lt"/>
                <a:ea typeface="+mj-ea"/>
                <a:cs typeface="+mj-cs"/>
              </a:rPr>
              <a:t> WAS CONDUCTED?</a:t>
            </a:r>
            <a:endParaRPr lang="en-US" sz="4000" b="1" spc="-143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5200" y="464468"/>
            <a:ext cx="90932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lt-LT" sz="3666" spc="-143">
                <a:solidFill>
                  <a:srgbClr val="1D1D1B"/>
                </a:solidFill>
                <a:latin typeface="Ubuntu Bold"/>
              </a:rPr>
              <a:t>GOAL OF BROADBAND </a:t>
            </a:r>
            <a:r>
              <a:rPr lang="en-US" sz="3666" spc="-143">
                <a:solidFill>
                  <a:srgbClr val="1D1D1B"/>
                </a:solidFill>
                <a:latin typeface="Ubuntu Bold"/>
              </a:rPr>
              <a:t>MAPPING</a:t>
            </a:r>
            <a:endParaRPr lang="lt-LT" sz="3666" spc="-143">
              <a:solidFill>
                <a:srgbClr val="1D1D1B"/>
              </a:solidFill>
              <a:latin typeface="Ubuntu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64DC1E-EA07-5B3D-F3D9-960DE7725AE4}"/>
              </a:ext>
            </a:extLst>
          </p:cNvPr>
          <p:cNvSpPr txBox="1">
            <a:spLocks/>
          </p:cNvSpPr>
          <p:nvPr/>
        </p:nvSpPr>
        <p:spPr>
          <a:xfrm>
            <a:off x="762000" y="1397000"/>
            <a:ext cx="3556000" cy="51138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Determine the coverage of existing electronic communications networks capable of providing broadband services, including the Very High Capacity Networks (VHCN)</a:t>
            </a:r>
          </a:p>
          <a:p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0603C-0DAD-0997-3322-34B595B4E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75879"/>
            <a:ext cx="10414000" cy="541778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8CD87F-CB6E-2FF1-BCFB-0E1761864823}"/>
              </a:ext>
            </a:extLst>
          </p:cNvPr>
          <p:cNvSpPr txBox="1">
            <a:spLocks/>
          </p:cNvSpPr>
          <p:nvPr/>
        </p:nvSpPr>
        <p:spPr>
          <a:xfrm>
            <a:off x="3056965" y="5665442"/>
            <a:ext cx="2438400" cy="58008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200" b="1">
                <a:ln>
                  <a:solidFill>
                    <a:schemeClr val="bg1">
                      <a:alpha val="66000"/>
                    </a:schemeClr>
                  </a:solidFill>
                </a:ln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lt-LT" sz="2133">
                <a:ln>
                  <a:noFill/>
                </a:ln>
              </a:rPr>
              <a:t>1. METHODOLOGY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23CCEC-78EA-B551-4BFA-EACCA9AD6724}"/>
              </a:ext>
            </a:extLst>
          </p:cNvPr>
          <p:cNvSpPr txBox="1">
            <a:spLocks/>
          </p:cNvSpPr>
          <p:nvPr/>
        </p:nvSpPr>
        <p:spPr>
          <a:xfrm>
            <a:off x="4521200" y="4572877"/>
            <a:ext cx="2438400" cy="766961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200" b="1">
                <a:ln>
                  <a:noFill/>
                </a:ln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lt-LT" sz="2133"/>
              <a:t>2. DATA COLLECTION &amp; VERIFICATION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EE0154-497B-AFA8-0252-258BD91491AD}"/>
              </a:ext>
            </a:extLst>
          </p:cNvPr>
          <p:cNvSpPr txBox="1">
            <a:spLocks/>
          </p:cNvSpPr>
          <p:nvPr/>
        </p:nvSpPr>
        <p:spPr>
          <a:xfrm>
            <a:off x="5892800" y="3477564"/>
            <a:ext cx="2692400" cy="76696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133" b="1"/>
              <a:t>3. EVALUATION OF NETWORK COVERAGE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875B56-26FF-95AB-F056-ABE9430CFD3E}"/>
              </a:ext>
            </a:extLst>
          </p:cNvPr>
          <p:cNvSpPr txBox="1">
            <a:spLocks/>
          </p:cNvSpPr>
          <p:nvPr/>
        </p:nvSpPr>
        <p:spPr>
          <a:xfrm>
            <a:off x="7264401" y="2454499"/>
            <a:ext cx="3025059" cy="76696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200" b="1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lt-LT" sz="2133"/>
              <a:t>4. PUBLIC CONSULTATION ON RESULTS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BCCFD5-25A8-BB14-E8FC-D889BEB8DEB4}"/>
              </a:ext>
            </a:extLst>
          </p:cNvPr>
          <p:cNvSpPr txBox="1">
            <a:spLocks/>
          </p:cNvSpPr>
          <p:nvPr/>
        </p:nvSpPr>
        <p:spPr>
          <a:xfrm>
            <a:off x="9093201" y="1394315"/>
            <a:ext cx="2540000" cy="76696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200" b="1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lt-LT" sz="2133"/>
              <a:t>5. PUBLICATION OF RESULTS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B3E1DC-93A4-9B4A-61EB-81F446CDB254}"/>
              </a:ext>
            </a:extLst>
          </p:cNvPr>
          <p:cNvSpPr txBox="1">
            <a:spLocks/>
          </p:cNvSpPr>
          <p:nvPr/>
        </p:nvSpPr>
        <p:spPr>
          <a:xfrm>
            <a:off x="762000" y="5476905"/>
            <a:ext cx="1930400" cy="10167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/>
              <a:t>START: </a:t>
            </a:r>
            <a:endParaRPr lang="lt-LT" sz="2133"/>
          </a:p>
          <a:p>
            <a:pPr marL="0" indent="0">
              <a:buNone/>
            </a:pPr>
            <a:r>
              <a:rPr lang="en-US" sz="2133"/>
              <a:t>May 18th, 2023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8F22EE5-C912-1E5D-1B46-ED5D41FAA009}"/>
              </a:ext>
            </a:extLst>
          </p:cNvPr>
          <p:cNvSpPr txBox="1">
            <a:spLocks/>
          </p:cNvSpPr>
          <p:nvPr/>
        </p:nvSpPr>
        <p:spPr>
          <a:xfrm>
            <a:off x="6299200" y="1241163"/>
            <a:ext cx="2311400" cy="10167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/>
              <a:t>FINISH: </a:t>
            </a:r>
            <a:endParaRPr lang="lt-LT" sz="2133"/>
          </a:p>
          <a:p>
            <a:pPr marL="0" indent="0">
              <a:buNone/>
            </a:pPr>
            <a:r>
              <a:rPr lang="en-US" sz="2133"/>
              <a:t>January 18th, 2024</a:t>
            </a: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87D301CC-AA29-9235-E7AA-0DC863A62726}"/>
              </a:ext>
            </a:extLst>
          </p:cNvPr>
          <p:cNvSpPr/>
          <p:nvPr/>
        </p:nvSpPr>
        <p:spPr>
          <a:xfrm rot="19331894">
            <a:off x="6959882" y="4169511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12907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443356" y="0"/>
            <a:ext cx="1349757" cy="836392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1378750" y="608414"/>
            <a:ext cx="9507673" cy="712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>
                <a:solidFill>
                  <a:srgbClr val="1D1D1B"/>
                </a:solidFill>
                <a:latin typeface="Ubuntu Bold"/>
              </a:rPr>
              <a:t>BROADBAND﻿ MAPPING </a:t>
            </a:r>
            <a:r>
              <a:rPr lang="en-US" sz="4000">
                <a:solidFill>
                  <a:srgbClr val="EF7D00"/>
                </a:solidFill>
                <a:latin typeface="Ubuntu Bold"/>
              </a:rPr>
              <a:t>METHODOLOGY </a:t>
            </a:r>
          </a:p>
        </p:txBody>
      </p:sp>
      <p:sp>
        <p:nvSpPr>
          <p:cNvPr id="7" name="Freeform 7"/>
          <p:cNvSpPr/>
          <p:nvPr/>
        </p:nvSpPr>
        <p:spPr>
          <a:xfrm>
            <a:off x="990976" y="3156049"/>
            <a:ext cx="775550" cy="399408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90976" y="4020797"/>
            <a:ext cx="775550" cy="399408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-4559906" y="-3581936"/>
            <a:ext cx="6455280" cy="6623889"/>
          </a:xfrm>
          <a:custGeom>
            <a:avLst/>
            <a:gdLst/>
            <a:ahLst/>
            <a:cxnLst/>
            <a:rect l="l" t="t" r="r" b="b"/>
            <a:pathLst>
              <a:path w="9682920" h="9935833">
                <a:moveTo>
                  <a:pt x="0" y="0"/>
                </a:moveTo>
                <a:lnTo>
                  <a:pt x="9682920" y="0"/>
                </a:lnTo>
                <a:lnTo>
                  <a:pt x="9682920" y="9935833"/>
                </a:lnTo>
                <a:lnTo>
                  <a:pt x="0" y="9935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CB14A7B-00F9-5242-B19B-4BEDFF2C2A73}"/>
              </a:ext>
            </a:extLst>
          </p:cNvPr>
          <p:cNvSpPr txBox="1"/>
          <p:nvPr/>
        </p:nvSpPr>
        <p:spPr>
          <a:xfrm>
            <a:off x="2308606" y="2133892"/>
            <a:ext cx="9172194" cy="4655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60"/>
              </a:lnSpc>
              <a:spcBef>
                <a:spcPct val="0"/>
              </a:spcBef>
            </a:pPr>
            <a:endParaRPr lang="en-US" sz="2000" b="1" spc="-85">
              <a:solidFill>
                <a:srgbClr val="1D1D1B"/>
              </a:solidFill>
            </a:endParaRPr>
          </a:p>
          <a:p>
            <a:pPr marL="533427" lvl="1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spc="-85">
                <a:solidFill>
                  <a:srgbClr val="1D1D1B"/>
                </a:solidFill>
              </a:rPr>
              <a:t>Data collection:</a:t>
            </a:r>
          </a:p>
          <a:p>
            <a:pPr marL="838242" lvl="2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spc="-85">
                <a:solidFill>
                  <a:srgbClr val="1D1D1B"/>
                </a:solidFill>
              </a:rPr>
              <a:t>Current situation &amp; forecast;</a:t>
            </a:r>
          </a:p>
          <a:p>
            <a:pPr marL="838242" lvl="2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spc="-85">
                <a:solidFill>
                  <a:srgbClr val="1D1D1B"/>
                </a:solidFill>
              </a:rPr>
              <a:t>Data collection resolution: </a:t>
            </a:r>
          </a:p>
          <a:p>
            <a:pPr marL="1143057" lvl="3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000" spc="-85">
                <a:solidFill>
                  <a:srgbClr val="1D1D1B"/>
                </a:solidFill>
              </a:rPr>
              <a:t>60 x 60 meters grid for mobile network;</a:t>
            </a:r>
          </a:p>
          <a:p>
            <a:pPr marL="1143057" lvl="3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000" spc="-85">
                <a:solidFill>
                  <a:srgbClr val="1D1D1B"/>
                </a:solidFill>
              </a:rPr>
              <a:t>Address level for fixed network.  </a:t>
            </a:r>
          </a:p>
          <a:p>
            <a:pPr marL="838242" lvl="2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spc="-85">
                <a:solidFill>
                  <a:srgbClr val="1D1D1B"/>
                </a:solidFill>
              </a:rPr>
              <a:t>Required information:</a:t>
            </a:r>
          </a:p>
          <a:p>
            <a:pPr marL="1143057" lvl="3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000" spc="-85">
                <a:solidFill>
                  <a:srgbClr val="1D1D1B"/>
                </a:solidFill>
              </a:rPr>
              <a:t>Cells‘ load of mobile network (average, peak hours);</a:t>
            </a:r>
          </a:p>
          <a:p>
            <a:pPr marL="1143057" lvl="3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2000" spc="-85">
                <a:solidFill>
                  <a:srgbClr val="1D1D1B"/>
                </a:solidFill>
              </a:rPr>
              <a:t>Download and upload speed of the fixed network (maximum, peak hours).</a:t>
            </a:r>
          </a:p>
          <a:p>
            <a:pPr marL="533427" lvl="1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spc="-85">
                <a:solidFill>
                  <a:srgbClr val="1D1D1B"/>
                </a:solidFill>
              </a:rPr>
              <a:t>Principles of data transmission speed calculation of mobile network (propagation modelling, outdoors, 1,5 m from ground, min. signal level -115 dBm, etc.).</a:t>
            </a:r>
          </a:p>
          <a:p>
            <a:pPr marL="533427" lvl="1" indent="-228611" algn="just">
              <a:lnSpc>
                <a:spcPts val="256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000" spc="-85">
                <a:solidFill>
                  <a:srgbClr val="1D1D1B"/>
                </a:solidFill>
              </a:rPr>
              <a:t>Multiple resolution of publishing aggregated results: from 60 x 60 meters to counties (NUTS3).</a:t>
            </a:r>
          </a:p>
          <a:p>
            <a:pPr lvl="1" algn="just">
              <a:lnSpc>
                <a:spcPts val="2560"/>
              </a:lnSpc>
              <a:spcBef>
                <a:spcPct val="0"/>
              </a:spcBef>
            </a:pPr>
            <a:endParaRPr lang="en-US" sz="2000" spc="-85">
              <a:solidFill>
                <a:srgbClr val="1D1D1B"/>
              </a:solidFill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374087DB-A0B5-A152-BE66-899977AE6E5D}"/>
              </a:ext>
            </a:extLst>
          </p:cNvPr>
          <p:cNvGrpSpPr/>
          <p:nvPr/>
        </p:nvGrpSpPr>
        <p:grpSpPr>
          <a:xfrm>
            <a:off x="1232758" y="2337794"/>
            <a:ext cx="933657" cy="3580407"/>
            <a:chOff x="0" y="0"/>
            <a:chExt cx="368852" cy="16453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492B87EC-EA39-000A-D6D3-A9ABD3045D2D}"/>
                </a:ext>
              </a:extLst>
            </p:cNvPr>
            <p:cNvSpPr/>
            <p:nvPr/>
          </p:nvSpPr>
          <p:spPr>
            <a:xfrm>
              <a:off x="0" y="0"/>
              <a:ext cx="368852" cy="1645362"/>
            </a:xfrm>
            <a:custGeom>
              <a:avLst/>
              <a:gdLst/>
              <a:ahLst/>
              <a:cxnLst/>
              <a:rect l="l" t="t" r="r" b="b"/>
              <a:pathLst>
                <a:path w="368852" h="1645362">
                  <a:moveTo>
                    <a:pt x="0" y="0"/>
                  </a:moveTo>
                  <a:lnTo>
                    <a:pt x="368852" y="0"/>
                  </a:lnTo>
                  <a:lnTo>
                    <a:pt x="368852" y="1645362"/>
                  </a:lnTo>
                  <a:lnTo>
                    <a:pt x="0" y="1645362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85A938D-363D-4FF6-B742-D6D9403B8F7F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B4FD56-791B-3C7D-5E74-625230B6E5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756"/>
          <a:stretch/>
        </p:blipFill>
        <p:spPr>
          <a:xfrm>
            <a:off x="8686185" y="895266"/>
            <a:ext cx="3106927" cy="37066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443356" y="0"/>
            <a:ext cx="1349757" cy="836392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1378750" y="608415"/>
            <a:ext cx="9507673" cy="145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>
                <a:solidFill>
                  <a:srgbClr val="1D1D1B"/>
                </a:solidFill>
                <a:latin typeface="Ubuntu Bold"/>
              </a:rPr>
              <a:t>BROADBAND﻿ MAPPING </a:t>
            </a:r>
            <a:endParaRPr lang="en-US" sz="4000">
              <a:solidFill>
                <a:srgbClr val="EF7D00"/>
              </a:solidFill>
              <a:latin typeface="Ubuntu Bold"/>
            </a:endParaRPr>
          </a:p>
          <a:p>
            <a:pPr>
              <a:lnSpc>
                <a:spcPts val="6000"/>
              </a:lnSpc>
            </a:pPr>
            <a:r>
              <a:rPr lang="en-US" sz="3200">
                <a:solidFill>
                  <a:srgbClr val="EF7D00"/>
                </a:solidFill>
                <a:latin typeface="Ubuntu Bold"/>
              </a:rPr>
              <a:t>DATA COLLECTION &amp; COVERAGE EVALUATION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990976" y="3156049"/>
            <a:ext cx="775550" cy="399408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90976" y="4020797"/>
            <a:ext cx="775550" cy="399408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-4559906" y="-3581936"/>
            <a:ext cx="6455280" cy="6623889"/>
          </a:xfrm>
          <a:custGeom>
            <a:avLst/>
            <a:gdLst/>
            <a:ahLst/>
            <a:cxnLst/>
            <a:rect l="l" t="t" r="r" b="b"/>
            <a:pathLst>
              <a:path w="9682920" h="9935833">
                <a:moveTo>
                  <a:pt x="0" y="0"/>
                </a:moveTo>
                <a:lnTo>
                  <a:pt x="9682920" y="0"/>
                </a:lnTo>
                <a:lnTo>
                  <a:pt x="9682920" y="9935833"/>
                </a:lnTo>
                <a:lnTo>
                  <a:pt x="0" y="9935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CB14A7B-00F9-5242-B19B-4BEDFF2C2A73}"/>
              </a:ext>
            </a:extLst>
          </p:cNvPr>
          <p:cNvSpPr txBox="1"/>
          <p:nvPr/>
        </p:nvSpPr>
        <p:spPr>
          <a:xfrm>
            <a:off x="2336800" y="2337794"/>
            <a:ext cx="8282457" cy="588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Coverage of </a:t>
            </a:r>
            <a:r>
              <a:rPr lang="en-US" sz="2133" b="1"/>
              <a:t>fixed</a:t>
            </a:r>
            <a:r>
              <a:rPr lang="en-US" sz="2133"/>
              <a:t> communication networks</a:t>
            </a:r>
          </a:p>
          <a:p>
            <a:pPr marL="609630" lvl="1" indent="-304815">
              <a:buFont typeface="Arial" panose="020B0604020202020204" pitchFamily="34" charset="0"/>
              <a:buChar char="•"/>
            </a:pPr>
            <a:r>
              <a:rPr lang="en-US" sz="2133"/>
              <a:t>data collected from public electronic communication service providers, </a:t>
            </a:r>
          </a:p>
          <a:p>
            <a:pPr marL="609630" lvl="1" indent="-304815">
              <a:buFont typeface="Arial" panose="020B0604020202020204" pitchFamily="34" charset="0"/>
              <a:buChar char="•"/>
            </a:pPr>
            <a:r>
              <a:rPr lang="en-US" sz="2133"/>
              <a:t>data already available to RRT, obtained during other studies or calculations on the development of fixed communication networks. 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133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Coverage of </a:t>
            </a:r>
            <a:r>
              <a:rPr lang="en-US" sz="2133" b="1"/>
              <a:t>mobile</a:t>
            </a:r>
            <a:r>
              <a:rPr lang="en-US" sz="2133"/>
              <a:t> communication networks </a:t>
            </a:r>
          </a:p>
          <a:p>
            <a:pPr marL="609630" lvl="1" indent="-304815">
              <a:buFont typeface="Arial" panose="020B0604020202020204" pitchFamily="34" charset="0"/>
              <a:buChar char="•"/>
            </a:pPr>
            <a:r>
              <a:rPr lang="en-US" sz="2133"/>
              <a:t>calculations performed by RRT using </a:t>
            </a:r>
            <a:r>
              <a:rPr lang="en-US" sz="2133" b="1"/>
              <a:t>HTZ Communications </a:t>
            </a:r>
            <a:r>
              <a:rPr lang="en-US" sz="2133"/>
              <a:t>software, according to the technical information provided by the operators about the base stations they manage. </a:t>
            </a:r>
          </a:p>
          <a:p>
            <a:pPr marL="609630" lvl="1" indent="-304815">
              <a:buFont typeface="Arial" panose="020B0604020202020204" pitchFamily="34" charset="0"/>
              <a:buChar char="•"/>
            </a:pPr>
            <a:r>
              <a:rPr lang="en-US" sz="2133">
                <a:hlinkClick r:id="rId7"/>
              </a:rPr>
              <a:t>https://atdi.com/products-and-solutions/htz-communications/</a:t>
            </a:r>
            <a:endParaRPr lang="en-US" sz="2133"/>
          </a:p>
          <a:p>
            <a:pPr marL="609630" lvl="1" indent="-304815">
              <a:buFont typeface="Arial" panose="020B0604020202020204" pitchFamily="34" charset="0"/>
              <a:buChar char="•"/>
            </a:pPr>
            <a:endParaRPr lang="en-US" sz="2133"/>
          </a:p>
          <a:p>
            <a:pPr marL="609630" lvl="1" indent="-304815">
              <a:buFont typeface="Arial" panose="020B0604020202020204" pitchFamily="34" charset="0"/>
              <a:buChar char="•"/>
            </a:pPr>
            <a:endParaRPr lang="en-US" sz="2133"/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133"/>
          </a:p>
          <a:p>
            <a:endParaRPr lang="en-US" sz="2133" spc="-85">
              <a:solidFill>
                <a:srgbClr val="1D1D1B"/>
              </a:solidFill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133" spc="-85">
              <a:solidFill>
                <a:srgbClr val="1D1D1B"/>
              </a:solidFill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000" spc="-85">
              <a:solidFill>
                <a:srgbClr val="1D1D1B"/>
              </a:solidFill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374087DB-A0B5-A152-BE66-899977AE6E5D}"/>
              </a:ext>
            </a:extLst>
          </p:cNvPr>
          <p:cNvGrpSpPr/>
          <p:nvPr/>
        </p:nvGrpSpPr>
        <p:grpSpPr>
          <a:xfrm>
            <a:off x="1232758" y="2337794"/>
            <a:ext cx="933657" cy="3580407"/>
            <a:chOff x="0" y="0"/>
            <a:chExt cx="368852" cy="16453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492B87EC-EA39-000A-D6D3-A9ABD3045D2D}"/>
                </a:ext>
              </a:extLst>
            </p:cNvPr>
            <p:cNvSpPr/>
            <p:nvPr/>
          </p:nvSpPr>
          <p:spPr>
            <a:xfrm>
              <a:off x="0" y="0"/>
              <a:ext cx="368852" cy="1645362"/>
            </a:xfrm>
            <a:custGeom>
              <a:avLst/>
              <a:gdLst/>
              <a:ahLst/>
              <a:cxnLst/>
              <a:rect l="l" t="t" r="r" b="b"/>
              <a:pathLst>
                <a:path w="368852" h="1645362">
                  <a:moveTo>
                    <a:pt x="0" y="0"/>
                  </a:moveTo>
                  <a:lnTo>
                    <a:pt x="368852" y="0"/>
                  </a:lnTo>
                  <a:lnTo>
                    <a:pt x="368852" y="1645362"/>
                  </a:lnTo>
                  <a:lnTo>
                    <a:pt x="0" y="1645362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85A938D-363D-4FF6-B742-D6D9403B8F7F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9FA623F4-A0E4-7B7F-9B8A-0BC764609EA2}"/>
              </a:ext>
            </a:extLst>
          </p:cNvPr>
          <p:cNvSpPr/>
          <p:nvPr/>
        </p:nvSpPr>
        <p:spPr>
          <a:xfrm rot="20014379">
            <a:off x="5815446" y="5332513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3420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DE502-77C5-97A6-BB8A-3C26C802A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EF68693E-9088-5EB6-3720-EB16693FA891}"/>
              </a:ext>
            </a:extLst>
          </p:cNvPr>
          <p:cNvSpPr/>
          <p:nvPr/>
        </p:nvSpPr>
        <p:spPr>
          <a:xfrm>
            <a:off x="10443356" y="0"/>
            <a:ext cx="1349757" cy="836392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3BB3864-B603-9DA0-7DA9-AEA522854B43}"/>
              </a:ext>
            </a:extLst>
          </p:cNvPr>
          <p:cNvSpPr txBox="1"/>
          <p:nvPr/>
        </p:nvSpPr>
        <p:spPr>
          <a:xfrm>
            <a:off x="1378750" y="608415"/>
            <a:ext cx="9898850" cy="145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>
                <a:solidFill>
                  <a:srgbClr val="1D1D1B"/>
                </a:solidFill>
                <a:latin typeface="Ubuntu Bold"/>
              </a:rPr>
              <a:t>BROADBAND﻿ MAPPING </a:t>
            </a:r>
            <a:endParaRPr lang="en-US" sz="4000">
              <a:solidFill>
                <a:srgbClr val="EF7D00"/>
              </a:solidFill>
              <a:latin typeface="Ubuntu Bold"/>
            </a:endParaRPr>
          </a:p>
          <a:p>
            <a:pPr>
              <a:lnSpc>
                <a:spcPts val="6000"/>
              </a:lnSpc>
            </a:pPr>
            <a:r>
              <a:rPr lang="en-US" sz="3200">
                <a:solidFill>
                  <a:srgbClr val="EF7D00"/>
                </a:solidFill>
                <a:latin typeface="Ubuntu Bold"/>
              </a:rPr>
              <a:t>DATA COLLECTION &amp; COVERAGE EVALUATION</a:t>
            </a:r>
            <a:r>
              <a:rPr lang="lt-LT" sz="3200">
                <a:solidFill>
                  <a:srgbClr val="EF7D00"/>
                </a:solidFill>
                <a:latin typeface="Ubuntu Bold"/>
              </a:rPr>
              <a:t> (2)</a:t>
            </a:r>
            <a:endParaRPr lang="en-US" sz="3200">
              <a:solidFill>
                <a:srgbClr val="EF7D00"/>
              </a:solidFill>
              <a:latin typeface="Ubuntu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4E3736-820C-AAAF-4C2C-74B77045F268}"/>
              </a:ext>
            </a:extLst>
          </p:cNvPr>
          <p:cNvSpPr/>
          <p:nvPr/>
        </p:nvSpPr>
        <p:spPr>
          <a:xfrm>
            <a:off x="990976" y="3156049"/>
            <a:ext cx="775550" cy="399408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AA336C3-13AB-349B-C320-ACD8E712B677}"/>
              </a:ext>
            </a:extLst>
          </p:cNvPr>
          <p:cNvSpPr/>
          <p:nvPr/>
        </p:nvSpPr>
        <p:spPr>
          <a:xfrm>
            <a:off x="990976" y="4020797"/>
            <a:ext cx="775550" cy="399408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9874875-1CC5-FD14-70D7-F12324A8751D}"/>
              </a:ext>
            </a:extLst>
          </p:cNvPr>
          <p:cNvSpPr/>
          <p:nvPr/>
        </p:nvSpPr>
        <p:spPr>
          <a:xfrm>
            <a:off x="-4559906" y="-3581936"/>
            <a:ext cx="6455280" cy="6623889"/>
          </a:xfrm>
          <a:custGeom>
            <a:avLst/>
            <a:gdLst/>
            <a:ahLst/>
            <a:cxnLst/>
            <a:rect l="l" t="t" r="r" b="b"/>
            <a:pathLst>
              <a:path w="9682920" h="9935833">
                <a:moveTo>
                  <a:pt x="0" y="0"/>
                </a:moveTo>
                <a:lnTo>
                  <a:pt x="9682920" y="0"/>
                </a:lnTo>
                <a:lnTo>
                  <a:pt x="9682920" y="9935833"/>
                </a:lnTo>
                <a:lnTo>
                  <a:pt x="0" y="9935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D3104584-7DC9-4B3D-B3C3-14375F69164F}"/>
              </a:ext>
            </a:extLst>
          </p:cNvPr>
          <p:cNvSpPr txBox="1"/>
          <p:nvPr/>
        </p:nvSpPr>
        <p:spPr>
          <a:xfrm>
            <a:off x="2336801" y="2337795"/>
            <a:ext cx="8229599" cy="4246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endParaRPr lang="en-US" sz="2133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Data collected from </a:t>
            </a:r>
            <a:r>
              <a:rPr lang="en-US" sz="2133" b="1"/>
              <a:t>65</a:t>
            </a:r>
            <a:r>
              <a:rPr lang="en-US" sz="2133"/>
              <a:t> operators of fixed networks and </a:t>
            </a:r>
            <a:br>
              <a:rPr lang="en-US" sz="2133"/>
            </a:br>
            <a:r>
              <a:rPr lang="en-US" sz="2133"/>
              <a:t>from </a:t>
            </a:r>
            <a:r>
              <a:rPr lang="en-US" sz="2133" b="1"/>
              <a:t>3</a:t>
            </a:r>
            <a:r>
              <a:rPr lang="en-US" sz="2133"/>
              <a:t> operators of mobile networks.</a:t>
            </a:r>
            <a:br>
              <a:rPr lang="en-US" sz="2133"/>
            </a:br>
            <a:endParaRPr lang="en-US" sz="2133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Household numbers, locations and distribution gathered</a:t>
            </a:r>
            <a:r>
              <a:rPr lang="lt-LT" sz="2133"/>
              <a:t> </a:t>
            </a:r>
            <a:r>
              <a:rPr lang="en-US" sz="2133"/>
              <a:t>from national real estate register.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133"/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US" sz="2133"/>
              <a:t>Mapping with </a:t>
            </a:r>
            <a:r>
              <a:rPr lang="en-US" sz="2133" b="1"/>
              <a:t>ESRI </a:t>
            </a:r>
            <a:r>
              <a:rPr lang="en-US" sz="2133" b="1" err="1"/>
              <a:t>ArgGIS</a:t>
            </a:r>
            <a:r>
              <a:rPr lang="en-US" sz="2133" b="1"/>
              <a:t> Pro </a:t>
            </a:r>
            <a:r>
              <a:rPr lang="en-US" sz="2133"/>
              <a:t>software</a:t>
            </a:r>
          </a:p>
          <a:p>
            <a:pPr marL="609630" lvl="1" indent="-304815">
              <a:buFont typeface="Arial" panose="020B0604020202020204" pitchFamily="34" charset="0"/>
              <a:buChar char="•"/>
            </a:pPr>
            <a:r>
              <a:rPr lang="en-US" sz="2133">
                <a:hlinkClick r:id="rId7"/>
              </a:rPr>
              <a:t>https://www.esri.com/en-us/arcgis/products/arcgis-pro/overview</a:t>
            </a:r>
            <a:endParaRPr lang="en-US" sz="2133"/>
          </a:p>
          <a:p>
            <a:pPr marL="609630" lvl="1" indent="-304815">
              <a:buFont typeface="Arial" panose="020B0604020202020204" pitchFamily="34" charset="0"/>
              <a:buChar char="•"/>
            </a:pPr>
            <a:endParaRPr lang="en-US" sz="2133"/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133" spc="-85">
              <a:solidFill>
                <a:srgbClr val="1D1D1B"/>
              </a:solidFill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133" spc="-85">
              <a:solidFill>
                <a:srgbClr val="1D1D1B"/>
              </a:solidFill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US" sz="2000" spc="-85">
              <a:solidFill>
                <a:srgbClr val="1D1D1B"/>
              </a:solidFill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6F43C45C-782B-3287-9AA7-F8A37EFEB0AA}"/>
              </a:ext>
            </a:extLst>
          </p:cNvPr>
          <p:cNvGrpSpPr/>
          <p:nvPr/>
        </p:nvGrpSpPr>
        <p:grpSpPr>
          <a:xfrm>
            <a:off x="1232758" y="2337794"/>
            <a:ext cx="933657" cy="3580407"/>
            <a:chOff x="0" y="0"/>
            <a:chExt cx="368852" cy="16453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871D3277-3AA3-2FCC-6989-63AFBAE0CFA7}"/>
                </a:ext>
              </a:extLst>
            </p:cNvPr>
            <p:cNvSpPr/>
            <p:nvPr/>
          </p:nvSpPr>
          <p:spPr>
            <a:xfrm>
              <a:off x="0" y="0"/>
              <a:ext cx="368852" cy="1645362"/>
            </a:xfrm>
            <a:custGeom>
              <a:avLst/>
              <a:gdLst/>
              <a:ahLst/>
              <a:cxnLst/>
              <a:rect l="l" t="t" r="r" b="b"/>
              <a:pathLst>
                <a:path w="368852" h="1645362">
                  <a:moveTo>
                    <a:pt x="0" y="0"/>
                  </a:moveTo>
                  <a:lnTo>
                    <a:pt x="368852" y="0"/>
                  </a:lnTo>
                  <a:lnTo>
                    <a:pt x="368852" y="1645362"/>
                  </a:lnTo>
                  <a:lnTo>
                    <a:pt x="0" y="1645362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DC4A8DAE-D88A-FFDF-6BF7-AFCF72A113EF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CE6ABC0C-44F7-1913-570F-F5D55D954CFF}"/>
              </a:ext>
            </a:extLst>
          </p:cNvPr>
          <p:cNvSpPr/>
          <p:nvPr/>
        </p:nvSpPr>
        <p:spPr>
          <a:xfrm rot="20014379">
            <a:off x="5815446" y="5332513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0305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5200" y="464468"/>
            <a:ext cx="90932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66" spc="-143">
                <a:solidFill>
                  <a:srgbClr val="1D1D1B"/>
                </a:solidFill>
                <a:latin typeface="Ubuntu Bold"/>
              </a:rPr>
              <a:t>ONLINE APP</a:t>
            </a:r>
            <a:r>
              <a:rPr lang="lt-LT" sz="3666" spc="-143">
                <a:solidFill>
                  <a:srgbClr val="1D1D1B"/>
                </a:solidFill>
                <a:latin typeface="Ubuntu Bold"/>
              </a:rPr>
              <a:t> OF BROADBAND SURVEY</a:t>
            </a:r>
          </a:p>
        </p:txBody>
      </p:sp>
      <p:sp>
        <p:nvSpPr>
          <p:cNvPr id="4" name="Freeform 4"/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87D301CC-AA29-9235-E7AA-0DC863A62726}"/>
              </a:ext>
            </a:extLst>
          </p:cNvPr>
          <p:cNvSpPr/>
          <p:nvPr/>
        </p:nvSpPr>
        <p:spPr>
          <a:xfrm rot="672842">
            <a:off x="-300603" y="5148655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7" name="Picture 6" descr="A map of a country&#10;&#10;Description automatically generated">
            <a:extLst>
              <a:ext uri="{FF2B5EF4-FFF2-40B4-BE49-F238E27FC236}">
                <a16:creationId xmlns:a16="http://schemas.microsoft.com/office/drawing/2014/main" id="{990AD64B-AF28-3699-7BCF-2F561CC5F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9" y="1022909"/>
            <a:ext cx="5486400" cy="375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12F56F43-7CAF-DF98-370C-4FB95ECC6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037025"/>
            <a:ext cx="2089441" cy="342948"/>
          </a:xfrm>
          <a:prstGeom prst="rect">
            <a:avLst/>
          </a:prstGeom>
        </p:spPr>
      </p:pic>
      <p:pic>
        <p:nvPicPr>
          <p:cNvPr id="23" name="Picture 22" descr="A map of a country with many colored circles&#10;&#10;Description automatically generated">
            <a:extLst>
              <a:ext uri="{FF2B5EF4-FFF2-40B4-BE49-F238E27FC236}">
                <a16:creationId xmlns:a16="http://schemas.microsoft.com/office/drawing/2014/main" id="{BFC6FA9C-B0DA-6923-5761-E33AB2166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006600"/>
            <a:ext cx="5486400" cy="368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map of a country&#10;&#10;Description automatically generated">
            <a:extLst>
              <a:ext uri="{FF2B5EF4-FFF2-40B4-BE49-F238E27FC236}">
                <a16:creationId xmlns:a16="http://schemas.microsoft.com/office/drawing/2014/main" id="{2C13EA0B-2F9F-59AB-32C5-D1FCC6AC6C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41" y="3015674"/>
            <a:ext cx="5486400" cy="369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7A81E-1B20-E377-A169-9134A815F969}"/>
              </a:ext>
            </a:extLst>
          </p:cNvPr>
          <p:cNvSpPr txBox="1"/>
          <p:nvPr/>
        </p:nvSpPr>
        <p:spPr>
          <a:xfrm>
            <a:off x="216647" y="5105400"/>
            <a:ext cx="2641600" cy="10770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/>
              <a:t>Overall percentage of covered households</a:t>
            </a:r>
            <a:endParaRPr lang="lt-LT" sz="2133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260BFC3-1D52-5549-CC4C-2727C9A5FDEE}"/>
              </a:ext>
            </a:extLst>
          </p:cNvPr>
          <p:cNvSpPr/>
          <p:nvPr/>
        </p:nvSpPr>
        <p:spPr>
          <a:xfrm>
            <a:off x="1066800" y="4819296"/>
            <a:ext cx="1778000" cy="286104"/>
          </a:xfrm>
          <a:prstGeom prst="triangl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15FDA-07B0-FC05-46A6-CCF41A912EE5}"/>
              </a:ext>
            </a:extLst>
          </p:cNvPr>
          <p:cNvSpPr txBox="1"/>
          <p:nvPr/>
        </p:nvSpPr>
        <p:spPr>
          <a:xfrm>
            <a:off x="6299200" y="983841"/>
            <a:ext cx="2641600" cy="7487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/>
              <a:t>Exact locations of fixed connections</a:t>
            </a:r>
            <a:endParaRPr lang="lt-LT" sz="2133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3145D56-F96D-45BE-A0FB-71B3A930189C}"/>
              </a:ext>
            </a:extLst>
          </p:cNvPr>
          <p:cNvSpPr/>
          <p:nvPr/>
        </p:nvSpPr>
        <p:spPr>
          <a:xfrm rot="10800000">
            <a:off x="7137400" y="1706056"/>
            <a:ext cx="965200" cy="325381"/>
          </a:xfrm>
          <a:prstGeom prst="triangl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30103-BE8A-A3D1-1A13-84D405B3A98D}"/>
              </a:ext>
            </a:extLst>
          </p:cNvPr>
          <p:cNvSpPr txBox="1"/>
          <p:nvPr/>
        </p:nvSpPr>
        <p:spPr>
          <a:xfrm>
            <a:off x="8788400" y="2297528"/>
            <a:ext cx="2997200" cy="10770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/>
              <a:t>Expected download speed in mobile networks</a:t>
            </a:r>
            <a:endParaRPr lang="lt-LT" sz="2133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6EC11C8-660F-BAF6-713D-6FA43E72B45D}"/>
              </a:ext>
            </a:extLst>
          </p:cNvPr>
          <p:cNvSpPr/>
          <p:nvPr/>
        </p:nvSpPr>
        <p:spPr>
          <a:xfrm rot="10800000">
            <a:off x="10755807" y="3015674"/>
            <a:ext cx="965200" cy="325381"/>
          </a:xfrm>
          <a:prstGeom prst="triangl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200"/>
          </a:p>
        </p:txBody>
      </p:sp>
    </p:spTree>
    <p:extLst>
      <p:ext uri="{BB962C8B-B14F-4D97-AF65-F5344CB8AC3E}">
        <p14:creationId xmlns:p14="http://schemas.microsoft.com/office/powerpoint/2010/main" val="363312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5200" y="464468"/>
            <a:ext cx="90932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66" spc="-143">
                <a:solidFill>
                  <a:srgbClr val="1D1D1B"/>
                </a:solidFill>
                <a:latin typeface="Ubuntu Bold"/>
              </a:rPr>
              <a:t>ONLINE APP</a:t>
            </a:r>
            <a:r>
              <a:rPr lang="lt-LT" sz="3666" spc="-143">
                <a:solidFill>
                  <a:srgbClr val="1D1D1B"/>
                </a:solidFill>
                <a:latin typeface="Ubuntu Bold"/>
              </a:rPr>
              <a:t> OF BROADBAND SURVEY</a:t>
            </a:r>
          </a:p>
        </p:txBody>
      </p:sp>
      <p:sp>
        <p:nvSpPr>
          <p:cNvPr id="4" name="Freeform 4"/>
          <p:cNvSpPr/>
          <p:nvPr/>
        </p:nvSpPr>
        <p:spPr>
          <a:xfrm>
            <a:off x="10154108" y="0"/>
            <a:ext cx="1577358" cy="977428"/>
          </a:xfrm>
          <a:custGeom>
            <a:avLst/>
            <a:gdLst/>
            <a:ahLst/>
            <a:cxnLst/>
            <a:rect l="l" t="t" r="r" b="b"/>
            <a:pathLst>
              <a:path w="2366037" h="1466142">
                <a:moveTo>
                  <a:pt x="0" y="0"/>
                </a:moveTo>
                <a:lnTo>
                  <a:pt x="2366037" y="0"/>
                </a:lnTo>
                <a:lnTo>
                  <a:pt x="2366037" y="1466142"/>
                </a:lnTo>
                <a:lnTo>
                  <a:pt x="0" y="1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87D301CC-AA29-9235-E7AA-0DC863A62726}"/>
              </a:ext>
            </a:extLst>
          </p:cNvPr>
          <p:cNvSpPr/>
          <p:nvPr/>
        </p:nvSpPr>
        <p:spPr>
          <a:xfrm rot="19331894">
            <a:off x="1582771" y="4809056"/>
            <a:ext cx="7166309" cy="1791577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Picture 20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54797FEB-5934-AB3A-9A4F-FD60F5E9E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18" y="1058552"/>
            <a:ext cx="1778248" cy="381053"/>
          </a:xfrm>
          <a:prstGeom prst="rect">
            <a:avLst/>
          </a:prstGeom>
        </p:spPr>
      </p:pic>
      <p:pic>
        <p:nvPicPr>
          <p:cNvPr id="27" name="Picture 26" descr="A map of a country with numbers and cities&#10;&#10;Description automatically generated">
            <a:extLst>
              <a:ext uri="{FF2B5EF4-FFF2-40B4-BE49-F238E27FC236}">
                <a16:creationId xmlns:a16="http://schemas.microsoft.com/office/drawing/2014/main" id="{30E90EB8-018B-A9C2-E772-10A4FC020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3" y="1058552"/>
            <a:ext cx="6096000" cy="4130097"/>
          </a:xfrm>
          <a:prstGeom prst="rect">
            <a:avLst/>
          </a:prstGeom>
        </p:spPr>
      </p:pic>
      <p:pic>
        <p:nvPicPr>
          <p:cNvPr id="29" name="Picture 28" descr="A map with orange hexagons&#10;&#10;Description automatically generated">
            <a:extLst>
              <a:ext uri="{FF2B5EF4-FFF2-40B4-BE49-F238E27FC236}">
                <a16:creationId xmlns:a16="http://schemas.microsoft.com/office/drawing/2014/main" id="{AED83B47-BDCC-CD02-81FB-087FEBA18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75" y="1955800"/>
            <a:ext cx="6096000" cy="4796025"/>
          </a:xfrm>
          <a:prstGeom prst="rect">
            <a:avLst/>
          </a:prstGeom>
        </p:spPr>
      </p:pic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CACF47C5-4280-0709-B156-0DF189706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16400" y="4140200"/>
            <a:ext cx="762000" cy="762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77A0F82-A60A-428B-849E-5E584A194B3B}"/>
              </a:ext>
            </a:extLst>
          </p:cNvPr>
          <p:cNvSpPr/>
          <p:nvPr/>
        </p:nvSpPr>
        <p:spPr>
          <a:xfrm>
            <a:off x="5016709" y="4241800"/>
            <a:ext cx="717567" cy="5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11330E-4E5B-7E30-2D53-0C129DDA5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200" y="4089400"/>
            <a:ext cx="2695629" cy="25963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08B3B-3E12-2514-1143-DEE0F308659D}"/>
              </a:ext>
            </a:extLst>
          </p:cNvPr>
          <p:cNvSpPr txBox="1"/>
          <p:nvPr/>
        </p:nvSpPr>
        <p:spPr>
          <a:xfrm>
            <a:off x="6553200" y="1085846"/>
            <a:ext cx="2641600" cy="7487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/>
              <a:t>Multiple options to analyze the results</a:t>
            </a:r>
            <a:endParaRPr lang="lt-LT" sz="2133"/>
          </a:p>
        </p:txBody>
      </p:sp>
    </p:spTree>
    <p:extLst>
      <p:ext uri="{BB962C8B-B14F-4D97-AF65-F5344CB8AC3E}">
        <p14:creationId xmlns:p14="http://schemas.microsoft.com/office/powerpoint/2010/main" val="525239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96F980CA0EC469711BDD8EB2984CE" ma:contentTypeVersion="18" ma:contentTypeDescription="Create a new document." ma:contentTypeScope="" ma:versionID="a5d55ff1fd74810a1d9de457f5c1c9c4">
  <xsd:schema xmlns:xsd="http://www.w3.org/2001/XMLSchema" xmlns:xs="http://www.w3.org/2001/XMLSchema" xmlns:p="http://schemas.microsoft.com/office/2006/metadata/properties" xmlns:ns2="1852a250-d143-4d1f-8398-96554ba0ccbc" xmlns:ns3="2070225d-f8cc-45f8-ade6-a00ef6a38cd3" xmlns:ns4="ad7bcb22-7a6b-4757-9a03-b66ef93c84c8" targetNamespace="http://schemas.microsoft.com/office/2006/metadata/properties" ma:root="true" ma:fieldsID="b431b779102b0fe2179cf437fe619f3b" ns2:_="" ns3:_="" ns4:_="">
    <xsd:import namespace="1852a250-d143-4d1f-8398-96554ba0ccbc"/>
    <xsd:import namespace="2070225d-f8cc-45f8-ade6-a00ef6a38cd3"/>
    <xsd:import namespace="ad7bcb22-7a6b-4757-9a03-b66ef93c84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52a250-d143-4d1f-8398-96554ba0c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895586-ec57-4162-862b-4595312350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0225d-f8cc-45f8-ade6-a00ef6a38c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bcb22-7a6b-4757-9a03-b66ef93c84c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970ca2d-b64c-43e5-acd5-e061bbbb590b}" ma:internalName="TaxCatchAll" ma:showField="CatchAllData" ma:web="ad7bcb22-7a6b-4757-9a03-b66ef93c84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7bcb22-7a6b-4757-9a03-b66ef93c84c8" xsi:nil="true"/>
    <lcf76f155ced4ddcb4097134ff3c332f xmlns="1852a250-d143-4d1f-8398-96554ba0cc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DCA818-E92F-464F-BE3B-36582EE807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969FEC-1F06-426E-9174-E41678B8EAB1}">
  <ds:schemaRefs>
    <ds:schemaRef ds:uri="1852a250-d143-4d1f-8398-96554ba0ccbc"/>
    <ds:schemaRef ds:uri="2070225d-f8cc-45f8-ade6-a00ef6a38cd3"/>
    <ds:schemaRef ds:uri="ad7bcb22-7a6b-4757-9a03-b66ef93c84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A7C275-E957-48C2-AAC7-6548CB669545}">
  <ds:schemaRefs>
    <ds:schemaRef ds:uri="http://schemas.microsoft.com/office/infopath/2007/PartnerControls"/>
    <ds:schemaRef ds:uri="ad7bcb22-7a6b-4757-9a03-b66ef93c84c8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2070225d-f8cc-45f8-ade6-a00ef6a38cd3"/>
    <ds:schemaRef ds:uri="1852a250-d143-4d1f-8398-96554ba0ccb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1666</TotalTime>
  <Words>782</Words>
  <Application>Microsoft Macintosh PowerPoint</Application>
  <PresentationFormat>Widescreen</PresentationFormat>
  <Paragraphs>104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Ubuntu Bold</vt:lpstr>
      <vt:lpstr>Aptos</vt:lpstr>
      <vt:lpstr>Aptos Display</vt:lpstr>
      <vt:lpstr>Arial</vt:lpstr>
      <vt:lpstr>Segoe UI</vt:lpstr>
      <vt:lpstr>Tahoma</vt:lpstr>
      <vt:lpstr>Ubuntu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Isabella Rinaldi</cp:lastModifiedBy>
  <cp:revision>3</cp:revision>
  <dcterms:created xsi:type="dcterms:W3CDTF">2025-03-21T10:23:35Z</dcterms:created>
  <dcterms:modified xsi:type="dcterms:W3CDTF">2025-04-01T14:23:56Z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0x0101009CB96F980CA0EC469711BDD8EB2984CE</vt:lpwstr>
  </property>
  <property fmtid="{D5CDD505-2E9C-101B-9397-08002B2CF9AE}" pid="3" name="MediaServiceImageTags">
    <vt:lpwstr/>
  </property>
</Properties>
</file>