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16"/>
  </p:notesMasterIdLst>
  <p:sldIdLst>
    <p:sldId id="284" r:id="rId6"/>
    <p:sldId id="304" r:id="rId7"/>
    <p:sldId id="314" r:id="rId8"/>
    <p:sldId id="275" r:id="rId9"/>
    <p:sldId id="320" r:id="rId10"/>
    <p:sldId id="318" r:id="rId11"/>
    <p:sldId id="312" r:id="rId12"/>
    <p:sldId id="321" r:id="rId13"/>
    <p:sldId id="316" r:id="rId14"/>
    <p:sldId id="300" r:id="rId15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47166-5062-43D2-BA9E-5B1E25E809E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A735865-A353-46C2-8C4F-CACF5A2BBBAA}">
      <dgm:prSet custT="1"/>
      <dgm:spPr/>
      <dgm:t>
        <a:bodyPr/>
        <a:lstStyle/>
        <a:p>
          <a:r>
            <a:rPr lang="en-US" sz="2400" dirty="0">
              <a:latin typeface="Avenir Book" panose="02000503020000020003"/>
            </a:rPr>
            <a:t>Types of Broadband Infrastructure </a:t>
          </a:r>
          <a:endParaRPr lang="en-GB" sz="2400" dirty="0">
            <a:latin typeface="Avenir Book" panose="02000503020000020003"/>
          </a:endParaRPr>
        </a:p>
      </dgm:t>
    </dgm:pt>
    <dgm:pt modelId="{9511D63D-2811-4483-964C-61A015292EB4}" type="parTrans" cxnId="{3DF5700A-D8E8-4AD4-9F0D-7CF44907A57D}">
      <dgm:prSet/>
      <dgm:spPr/>
      <dgm:t>
        <a:bodyPr/>
        <a:lstStyle/>
        <a:p>
          <a:endParaRPr lang="en-GB"/>
        </a:p>
      </dgm:t>
    </dgm:pt>
    <dgm:pt modelId="{2A4148AE-F3FC-496A-A0ED-03FFC7E2139B}" type="sibTrans" cxnId="{3DF5700A-D8E8-4AD4-9F0D-7CF44907A57D}">
      <dgm:prSet/>
      <dgm:spPr/>
      <dgm:t>
        <a:bodyPr/>
        <a:lstStyle/>
        <a:p>
          <a:endParaRPr lang="en-GB"/>
        </a:p>
      </dgm:t>
    </dgm:pt>
    <dgm:pt modelId="{3234EB0A-DA38-458D-8B42-52D91753920A}">
      <dgm:prSet custT="1"/>
      <dgm:spPr/>
      <dgm:t>
        <a:bodyPr/>
        <a:lstStyle/>
        <a:p>
          <a:r>
            <a:rPr lang="en-GB" sz="1800" dirty="0">
              <a:latin typeface="Avenir Book" panose="02000503020000020003"/>
            </a:rPr>
            <a:t>Fiber Networks – Metropolitan, National backbone and cross boarder uplinks</a:t>
          </a:r>
        </a:p>
      </dgm:t>
    </dgm:pt>
    <dgm:pt modelId="{23585370-ECAB-421A-9B3C-197CF27E765D}" type="parTrans" cxnId="{FC639FFD-741E-4147-B344-47113A9C137E}">
      <dgm:prSet/>
      <dgm:spPr/>
      <dgm:t>
        <a:bodyPr/>
        <a:lstStyle/>
        <a:p>
          <a:endParaRPr lang="en-GB"/>
        </a:p>
      </dgm:t>
    </dgm:pt>
    <dgm:pt modelId="{8F661B0C-630F-4739-8F72-A9DD16FACCE3}" type="sibTrans" cxnId="{FC639FFD-741E-4147-B344-47113A9C137E}">
      <dgm:prSet/>
      <dgm:spPr/>
      <dgm:t>
        <a:bodyPr/>
        <a:lstStyle/>
        <a:p>
          <a:endParaRPr lang="en-GB"/>
        </a:p>
      </dgm:t>
    </dgm:pt>
    <dgm:pt modelId="{CDE8C0D7-85BD-4A96-BC3A-41E9A30596F1}">
      <dgm:prSet custT="1"/>
      <dgm:spPr/>
      <dgm:t>
        <a:bodyPr/>
        <a:lstStyle/>
        <a:p>
          <a:r>
            <a:rPr lang="en-GB" sz="1800" dirty="0">
              <a:latin typeface="Avenir Book" panose="02000503020000020003"/>
            </a:rPr>
            <a:t>Mobile broadband towers (3G, 4G, 5G)</a:t>
          </a:r>
        </a:p>
      </dgm:t>
    </dgm:pt>
    <dgm:pt modelId="{15C198AD-C8C5-4E4C-A206-E54CAD3C15DE}" type="parTrans" cxnId="{796AE70D-D7F1-437A-9B0A-AA7D3DC30DEC}">
      <dgm:prSet/>
      <dgm:spPr/>
      <dgm:t>
        <a:bodyPr/>
        <a:lstStyle/>
        <a:p>
          <a:endParaRPr lang="en-GB"/>
        </a:p>
      </dgm:t>
    </dgm:pt>
    <dgm:pt modelId="{B525EE4A-AACE-48F9-8AEF-8F96DE4E3970}" type="sibTrans" cxnId="{796AE70D-D7F1-437A-9B0A-AA7D3DC30DEC}">
      <dgm:prSet/>
      <dgm:spPr/>
      <dgm:t>
        <a:bodyPr/>
        <a:lstStyle/>
        <a:p>
          <a:endParaRPr lang="en-GB"/>
        </a:p>
      </dgm:t>
    </dgm:pt>
    <dgm:pt modelId="{378F68CB-F4F4-4D35-9C36-BD96A8DEC7E6}">
      <dgm:prSet custT="1"/>
      <dgm:spPr/>
      <dgm:t>
        <a:bodyPr/>
        <a:lstStyle/>
        <a:p>
          <a:r>
            <a:rPr lang="en-GB" sz="1800" dirty="0">
              <a:latin typeface="Avenir Book" panose="02000503020000020003"/>
            </a:rPr>
            <a:t>Satellite – VSAT and Starlink</a:t>
          </a:r>
        </a:p>
      </dgm:t>
    </dgm:pt>
    <dgm:pt modelId="{2DC1403B-9E98-490A-A3C8-5C105A533621}" type="parTrans" cxnId="{FECEBA6F-3FD9-4721-870D-FDFCC0517C0C}">
      <dgm:prSet/>
      <dgm:spPr/>
      <dgm:t>
        <a:bodyPr/>
        <a:lstStyle/>
        <a:p>
          <a:endParaRPr lang="en-GB"/>
        </a:p>
      </dgm:t>
    </dgm:pt>
    <dgm:pt modelId="{C8B5D0B5-0ACD-405A-A225-B2620C332230}" type="sibTrans" cxnId="{FECEBA6F-3FD9-4721-870D-FDFCC0517C0C}">
      <dgm:prSet/>
      <dgm:spPr/>
      <dgm:t>
        <a:bodyPr/>
        <a:lstStyle/>
        <a:p>
          <a:endParaRPr lang="en-GB"/>
        </a:p>
      </dgm:t>
    </dgm:pt>
    <dgm:pt modelId="{DD911AAD-5A7E-4148-9778-5E5FF3A4679C}">
      <dgm:prSet custT="1"/>
      <dgm:spPr/>
      <dgm:t>
        <a:bodyPr/>
        <a:lstStyle/>
        <a:p>
          <a:r>
            <a:rPr lang="en-US" sz="2400" dirty="0">
              <a:latin typeface="Avenir Book" panose="02000503020000020003"/>
            </a:rPr>
            <a:t>Broadband data collection</a:t>
          </a:r>
          <a:endParaRPr lang="en-GB" sz="2400" dirty="0">
            <a:latin typeface="Avenir Book" panose="02000503020000020003"/>
          </a:endParaRPr>
        </a:p>
      </dgm:t>
    </dgm:pt>
    <dgm:pt modelId="{EF013893-16AE-4B81-9658-0E75AC5BF3DA}" type="parTrans" cxnId="{0508F93C-0DCD-4228-8D1C-FE83DE15490E}">
      <dgm:prSet/>
      <dgm:spPr/>
      <dgm:t>
        <a:bodyPr/>
        <a:lstStyle/>
        <a:p>
          <a:endParaRPr lang="en-GB"/>
        </a:p>
      </dgm:t>
    </dgm:pt>
    <dgm:pt modelId="{E09014A5-697F-419C-A0BB-4D1A8E653565}" type="sibTrans" cxnId="{0508F93C-0DCD-4228-8D1C-FE83DE15490E}">
      <dgm:prSet/>
      <dgm:spPr/>
      <dgm:t>
        <a:bodyPr/>
        <a:lstStyle/>
        <a:p>
          <a:endParaRPr lang="en-GB"/>
        </a:p>
      </dgm:t>
    </dgm:pt>
    <dgm:pt modelId="{04A70485-20BE-4257-A999-FDDEC1752332}">
      <dgm:prSet custT="1"/>
      <dgm:spPr/>
      <dgm:t>
        <a:bodyPr/>
        <a:lstStyle/>
        <a:p>
          <a:r>
            <a:rPr lang="en-GB" sz="1800" dirty="0">
              <a:latin typeface="Avenir Book" panose="02000503020000020003"/>
            </a:rPr>
            <a:t>Data provided by ISPs and Telecom operators</a:t>
          </a:r>
        </a:p>
      </dgm:t>
    </dgm:pt>
    <dgm:pt modelId="{EFD5EA8F-43BE-4A60-A1FF-557F4F765A30}" type="parTrans" cxnId="{484ABFB2-AF9F-47CA-9A60-EB346774FFBB}">
      <dgm:prSet/>
      <dgm:spPr/>
      <dgm:t>
        <a:bodyPr/>
        <a:lstStyle/>
        <a:p>
          <a:endParaRPr lang="en-GB"/>
        </a:p>
      </dgm:t>
    </dgm:pt>
    <dgm:pt modelId="{7A2209D7-BED8-4A54-A7DB-0CBA4045ED17}" type="sibTrans" cxnId="{484ABFB2-AF9F-47CA-9A60-EB346774FFBB}">
      <dgm:prSet/>
      <dgm:spPr/>
      <dgm:t>
        <a:bodyPr/>
        <a:lstStyle/>
        <a:p>
          <a:endParaRPr lang="en-GB"/>
        </a:p>
      </dgm:t>
    </dgm:pt>
    <dgm:pt modelId="{08084781-4699-4B9C-A879-E979385075CB}">
      <dgm:prSet custT="1"/>
      <dgm:spPr/>
      <dgm:t>
        <a:bodyPr/>
        <a:lstStyle/>
        <a:p>
          <a:r>
            <a:rPr lang="en-GB" sz="1800" dirty="0">
              <a:latin typeface="Avenir Book" panose="02000503020000020003"/>
            </a:rPr>
            <a:t>Field surveys conducted by the government</a:t>
          </a:r>
        </a:p>
      </dgm:t>
    </dgm:pt>
    <dgm:pt modelId="{2ADD41D3-6D72-4A65-8E29-59CD9D173DE6}" type="parTrans" cxnId="{21036440-EFB9-463A-9BD6-3EE027BC3616}">
      <dgm:prSet/>
      <dgm:spPr/>
      <dgm:t>
        <a:bodyPr/>
        <a:lstStyle/>
        <a:p>
          <a:endParaRPr lang="en-GB"/>
        </a:p>
      </dgm:t>
    </dgm:pt>
    <dgm:pt modelId="{DE64370F-BAE9-4E0D-B0DA-81B5E391AEBF}" type="sibTrans" cxnId="{21036440-EFB9-463A-9BD6-3EE027BC3616}">
      <dgm:prSet/>
      <dgm:spPr/>
      <dgm:t>
        <a:bodyPr/>
        <a:lstStyle/>
        <a:p>
          <a:endParaRPr lang="en-GB"/>
        </a:p>
      </dgm:t>
    </dgm:pt>
    <dgm:pt modelId="{008A39BD-0809-4B2F-BF64-D25F6DE2360B}">
      <dgm:prSet custT="1"/>
      <dgm:spPr/>
      <dgm:t>
        <a:bodyPr/>
        <a:lstStyle/>
        <a:p>
          <a:r>
            <a:rPr lang="en-GB" sz="1800" dirty="0">
              <a:latin typeface="Avenir Book" panose="02000503020000020003"/>
            </a:rPr>
            <a:t>Crowdsourced user data (complaints)</a:t>
          </a:r>
        </a:p>
      </dgm:t>
    </dgm:pt>
    <dgm:pt modelId="{C9AB008D-3032-4A99-84EC-1B1AD65BDDF1}" type="parTrans" cxnId="{BA442D9C-75B5-44A9-A4D8-110C37B933F6}">
      <dgm:prSet/>
      <dgm:spPr/>
      <dgm:t>
        <a:bodyPr/>
        <a:lstStyle/>
        <a:p>
          <a:endParaRPr lang="en-GB"/>
        </a:p>
      </dgm:t>
    </dgm:pt>
    <dgm:pt modelId="{46B956C2-3053-4E89-8BA9-61E322DDA11A}" type="sibTrans" cxnId="{BA442D9C-75B5-44A9-A4D8-110C37B933F6}">
      <dgm:prSet/>
      <dgm:spPr/>
      <dgm:t>
        <a:bodyPr/>
        <a:lstStyle/>
        <a:p>
          <a:endParaRPr lang="en-GB"/>
        </a:p>
      </dgm:t>
    </dgm:pt>
    <dgm:pt modelId="{4510EA79-30BD-4752-AE8B-23F666643525}">
      <dgm:prSet custT="1"/>
      <dgm:spPr/>
      <dgm:t>
        <a:bodyPr/>
        <a:lstStyle/>
        <a:p>
          <a:r>
            <a:rPr lang="en-GB" sz="3000" dirty="0">
              <a:latin typeface="Avenir Book" panose="02000503020000020003"/>
            </a:rPr>
            <a:t> </a:t>
          </a:r>
          <a:r>
            <a:rPr lang="en-GB" sz="2400" dirty="0">
              <a:latin typeface="Avenir Book" panose="02000503020000020003"/>
            </a:rPr>
            <a:t>Integration to other systems</a:t>
          </a:r>
        </a:p>
      </dgm:t>
    </dgm:pt>
    <dgm:pt modelId="{B4CA2544-BAA7-48CD-96F2-2E22F9CF2DAC}" type="parTrans" cxnId="{7F215417-C6C0-4CE2-A637-5641A269F69F}">
      <dgm:prSet/>
      <dgm:spPr/>
      <dgm:t>
        <a:bodyPr/>
        <a:lstStyle/>
        <a:p>
          <a:endParaRPr lang="en-GB"/>
        </a:p>
      </dgm:t>
    </dgm:pt>
    <dgm:pt modelId="{6634B341-D8CF-4574-B515-1CC5F11948AA}" type="sibTrans" cxnId="{7F215417-C6C0-4CE2-A637-5641A269F69F}">
      <dgm:prSet/>
      <dgm:spPr/>
      <dgm:t>
        <a:bodyPr/>
        <a:lstStyle/>
        <a:p>
          <a:endParaRPr lang="en-GB"/>
        </a:p>
      </dgm:t>
    </dgm:pt>
    <dgm:pt modelId="{E04BF4C5-BF16-4B47-8DF9-420A7A4650FE}">
      <dgm:prSet custT="1"/>
      <dgm:spPr/>
      <dgm:t>
        <a:bodyPr/>
        <a:lstStyle/>
        <a:p>
          <a:r>
            <a:rPr lang="en-GB" sz="1800" dirty="0">
              <a:latin typeface="Avenir Book" panose="02000503020000020003"/>
            </a:rPr>
            <a:t>Some level of integration exists, but it is not fully structured</a:t>
          </a:r>
        </a:p>
      </dgm:t>
    </dgm:pt>
    <dgm:pt modelId="{33D14515-64E5-4340-A9B8-A9334DE8FB3C}" type="parTrans" cxnId="{4C679A4E-7914-4A61-8805-55C9F68770EA}">
      <dgm:prSet/>
      <dgm:spPr/>
      <dgm:t>
        <a:bodyPr/>
        <a:lstStyle/>
        <a:p>
          <a:endParaRPr lang="en-GB"/>
        </a:p>
      </dgm:t>
    </dgm:pt>
    <dgm:pt modelId="{39A84280-85E8-4717-857B-4F610FF67E6E}" type="sibTrans" cxnId="{4C679A4E-7914-4A61-8805-55C9F68770EA}">
      <dgm:prSet/>
      <dgm:spPr/>
      <dgm:t>
        <a:bodyPr/>
        <a:lstStyle/>
        <a:p>
          <a:endParaRPr lang="en-GB"/>
        </a:p>
      </dgm:t>
    </dgm:pt>
    <dgm:pt modelId="{D61369AE-7D9E-4052-B232-1F4F287C74F9}">
      <dgm:prSet custT="1"/>
      <dgm:spPr/>
      <dgm:t>
        <a:bodyPr/>
        <a:lstStyle/>
        <a:p>
          <a:r>
            <a:rPr lang="en-GB" sz="1800" dirty="0">
              <a:latin typeface="Avenir Book" panose="02000503020000020003"/>
            </a:rPr>
            <a:t>Ministry of Information</a:t>
          </a:r>
        </a:p>
      </dgm:t>
    </dgm:pt>
    <dgm:pt modelId="{91FC254C-0A5F-4A81-A79B-13CCF676ECA1}" type="parTrans" cxnId="{41A3035A-985A-4045-9278-41CDD67EC090}">
      <dgm:prSet/>
      <dgm:spPr/>
      <dgm:t>
        <a:bodyPr/>
        <a:lstStyle/>
        <a:p>
          <a:endParaRPr lang="en-GB"/>
        </a:p>
      </dgm:t>
    </dgm:pt>
    <dgm:pt modelId="{9D45B426-B8DB-4938-864F-9CC9E8C810FD}" type="sibTrans" cxnId="{41A3035A-985A-4045-9278-41CDD67EC090}">
      <dgm:prSet/>
      <dgm:spPr/>
      <dgm:t>
        <a:bodyPr/>
        <a:lstStyle/>
        <a:p>
          <a:endParaRPr lang="en-GB"/>
        </a:p>
      </dgm:t>
    </dgm:pt>
    <dgm:pt modelId="{53694FC7-35F7-4F29-92DF-A365CBC1AD38}">
      <dgm:prSet custT="1"/>
      <dgm:spPr/>
      <dgm:t>
        <a:bodyPr/>
        <a:lstStyle/>
        <a:p>
          <a:r>
            <a:rPr lang="en-GB" sz="1800" dirty="0">
              <a:latin typeface="Avenir Book" panose="02000503020000020003"/>
            </a:rPr>
            <a:t>National Planning</a:t>
          </a:r>
        </a:p>
      </dgm:t>
    </dgm:pt>
    <dgm:pt modelId="{142AA68A-922B-4540-A632-0C2BF07676DD}" type="parTrans" cxnId="{E2A1495A-2519-426A-A310-77B9A8E946DC}">
      <dgm:prSet/>
      <dgm:spPr/>
      <dgm:t>
        <a:bodyPr/>
        <a:lstStyle/>
        <a:p>
          <a:endParaRPr lang="en-GB"/>
        </a:p>
      </dgm:t>
    </dgm:pt>
    <dgm:pt modelId="{386D03E9-004B-448A-AADD-60607CF13EF8}" type="sibTrans" cxnId="{E2A1495A-2519-426A-A310-77B9A8E946DC}">
      <dgm:prSet/>
      <dgm:spPr/>
      <dgm:t>
        <a:bodyPr/>
        <a:lstStyle/>
        <a:p>
          <a:endParaRPr lang="en-GB"/>
        </a:p>
      </dgm:t>
    </dgm:pt>
    <dgm:pt modelId="{4433F76E-3B42-4BBF-9BD4-2AE1D32DB16F}" type="pres">
      <dgm:prSet presAssocID="{F2F47166-5062-43D2-BA9E-5B1E25E809E1}" presName="Name0" presStyleCnt="0">
        <dgm:presLayoutVars>
          <dgm:dir/>
          <dgm:animLvl val="lvl"/>
          <dgm:resizeHandles val="exact"/>
        </dgm:presLayoutVars>
      </dgm:prSet>
      <dgm:spPr/>
    </dgm:pt>
    <dgm:pt modelId="{4DF3BA17-DFB6-41CA-8F36-7AA0A2139183}" type="pres">
      <dgm:prSet presAssocID="{5A735865-A353-46C2-8C4F-CACF5A2BBBAA}" presName="linNode" presStyleCnt="0"/>
      <dgm:spPr/>
    </dgm:pt>
    <dgm:pt modelId="{D32FD6DB-D2EC-4DF5-8424-9FC26FA4858E}" type="pres">
      <dgm:prSet presAssocID="{5A735865-A353-46C2-8C4F-CACF5A2BBBAA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0E3E82B-283E-495D-A588-CAC43A3C6E06}" type="pres">
      <dgm:prSet presAssocID="{5A735865-A353-46C2-8C4F-CACF5A2BBBAA}" presName="descendantText" presStyleLbl="alignAccFollowNode1" presStyleIdx="0" presStyleCnt="3">
        <dgm:presLayoutVars>
          <dgm:bulletEnabled val="1"/>
        </dgm:presLayoutVars>
      </dgm:prSet>
      <dgm:spPr/>
    </dgm:pt>
    <dgm:pt modelId="{B94F6FC7-91C1-4B8E-8031-7DEA7657BBA9}" type="pres">
      <dgm:prSet presAssocID="{2A4148AE-F3FC-496A-A0ED-03FFC7E2139B}" presName="sp" presStyleCnt="0"/>
      <dgm:spPr/>
    </dgm:pt>
    <dgm:pt modelId="{E91C06F4-AD32-4C7B-B3CD-B6E9B7806741}" type="pres">
      <dgm:prSet presAssocID="{DD911AAD-5A7E-4148-9778-5E5FF3A4679C}" presName="linNode" presStyleCnt="0"/>
      <dgm:spPr/>
    </dgm:pt>
    <dgm:pt modelId="{1A003741-0799-4B80-A34B-32D7AE6945B6}" type="pres">
      <dgm:prSet presAssocID="{DD911AAD-5A7E-4148-9778-5E5FF3A4679C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0BE0018-D9EB-4566-91DE-91D0C6DC6AFC}" type="pres">
      <dgm:prSet presAssocID="{DD911AAD-5A7E-4148-9778-5E5FF3A4679C}" presName="descendantText" presStyleLbl="alignAccFollowNode1" presStyleIdx="1" presStyleCnt="3" custScaleY="94345">
        <dgm:presLayoutVars>
          <dgm:bulletEnabled val="1"/>
        </dgm:presLayoutVars>
      </dgm:prSet>
      <dgm:spPr/>
    </dgm:pt>
    <dgm:pt modelId="{6FA0DD98-9E50-4860-9BE3-7013653123C5}" type="pres">
      <dgm:prSet presAssocID="{E09014A5-697F-419C-A0BB-4D1A8E653565}" presName="sp" presStyleCnt="0"/>
      <dgm:spPr/>
    </dgm:pt>
    <dgm:pt modelId="{6A710BBC-936F-4B63-9998-412B1ACD4412}" type="pres">
      <dgm:prSet presAssocID="{4510EA79-30BD-4752-AE8B-23F666643525}" presName="linNode" presStyleCnt="0"/>
      <dgm:spPr/>
    </dgm:pt>
    <dgm:pt modelId="{8866850D-DA48-4E4C-8819-B9517EF12609}" type="pres">
      <dgm:prSet presAssocID="{4510EA79-30BD-4752-AE8B-23F66664352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176ABD25-32ED-4929-8A4A-4A385DE992B4}" type="pres">
      <dgm:prSet presAssocID="{4510EA79-30BD-4752-AE8B-23F66664352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E3DD2502-78A8-49B8-B95F-5A875F0BB582}" type="presOf" srcId="{5A735865-A353-46C2-8C4F-CACF5A2BBBAA}" destId="{D32FD6DB-D2EC-4DF5-8424-9FC26FA4858E}" srcOrd="0" destOrd="0" presId="urn:microsoft.com/office/officeart/2005/8/layout/vList5"/>
    <dgm:cxn modelId="{3DF5700A-D8E8-4AD4-9F0D-7CF44907A57D}" srcId="{F2F47166-5062-43D2-BA9E-5B1E25E809E1}" destId="{5A735865-A353-46C2-8C4F-CACF5A2BBBAA}" srcOrd="0" destOrd="0" parTransId="{9511D63D-2811-4483-964C-61A015292EB4}" sibTransId="{2A4148AE-F3FC-496A-A0ED-03FFC7E2139B}"/>
    <dgm:cxn modelId="{C1EC660D-14CC-4688-8EB8-567E20B34AB1}" type="presOf" srcId="{3234EB0A-DA38-458D-8B42-52D91753920A}" destId="{C0E3E82B-283E-495D-A588-CAC43A3C6E06}" srcOrd="0" destOrd="0" presId="urn:microsoft.com/office/officeart/2005/8/layout/vList5"/>
    <dgm:cxn modelId="{796AE70D-D7F1-437A-9B0A-AA7D3DC30DEC}" srcId="{5A735865-A353-46C2-8C4F-CACF5A2BBBAA}" destId="{CDE8C0D7-85BD-4A96-BC3A-41E9A30596F1}" srcOrd="1" destOrd="0" parTransId="{15C198AD-C8C5-4E4C-A206-E54CAD3C15DE}" sibTransId="{B525EE4A-AACE-48F9-8AEF-8F96DE4E3970}"/>
    <dgm:cxn modelId="{20588F0F-FDB1-4D7E-9766-43D4D62E6E52}" type="presOf" srcId="{DD911AAD-5A7E-4148-9778-5E5FF3A4679C}" destId="{1A003741-0799-4B80-A34B-32D7AE6945B6}" srcOrd="0" destOrd="0" presId="urn:microsoft.com/office/officeart/2005/8/layout/vList5"/>
    <dgm:cxn modelId="{C33DCA0F-DA84-4E81-A498-C12D4B033DF8}" type="presOf" srcId="{08084781-4699-4B9C-A879-E979385075CB}" destId="{00BE0018-D9EB-4566-91DE-91D0C6DC6AFC}" srcOrd="0" destOrd="1" presId="urn:microsoft.com/office/officeart/2005/8/layout/vList5"/>
    <dgm:cxn modelId="{7F215417-C6C0-4CE2-A637-5641A269F69F}" srcId="{F2F47166-5062-43D2-BA9E-5B1E25E809E1}" destId="{4510EA79-30BD-4752-AE8B-23F666643525}" srcOrd="2" destOrd="0" parTransId="{B4CA2544-BAA7-48CD-96F2-2E22F9CF2DAC}" sibTransId="{6634B341-D8CF-4574-B515-1CC5F11948AA}"/>
    <dgm:cxn modelId="{309EBF33-6D6C-4D58-A128-491FDD999300}" type="presOf" srcId="{378F68CB-F4F4-4D35-9C36-BD96A8DEC7E6}" destId="{C0E3E82B-283E-495D-A588-CAC43A3C6E06}" srcOrd="0" destOrd="2" presId="urn:microsoft.com/office/officeart/2005/8/layout/vList5"/>
    <dgm:cxn modelId="{0508F93C-0DCD-4228-8D1C-FE83DE15490E}" srcId="{F2F47166-5062-43D2-BA9E-5B1E25E809E1}" destId="{DD911AAD-5A7E-4148-9778-5E5FF3A4679C}" srcOrd="1" destOrd="0" parTransId="{EF013893-16AE-4B81-9658-0E75AC5BF3DA}" sibTransId="{E09014A5-697F-419C-A0BB-4D1A8E653565}"/>
    <dgm:cxn modelId="{21036440-EFB9-463A-9BD6-3EE027BC3616}" srcId="{DD911AAD-5A7E-4148-9778-5E5FF3A4679C}" destId="{08084781-4699-4B9C-A879-E979385075CB}" srcOrd="1" destOrd="0" parTransId="{2ADD41D3-6D72-4A65-8E29-59CD9D173DE6}" sibTransId="{DE64370F-BAE9-4E0D-B0DA-81B5E391AEBF}"/>
    <dgm:cxn modelId="{9D68AE6D-93FC-44D6-9563-24BFAD87175A}" type="presOf" srcId="{D61369AE-7D9E-4052-B232-1F4F287C74F9}" destId="{176ABD25-32ED-4929-8A4A-4A385DE992B4}" srcOrd="0" destOrd="2" presId="urn:microsoft.com/office/officeart/2005/8/layout/vList5"/>
    <dgm:cxn modelId="{4C679A4E-7914-4A61-8805-55C9F68770EA}" srcId="{4510EA79-30BD-4752-AE8B-23F666643525}" destId="{E04BF4C5-BF16-4B47-8DF9-420A7A4650FE}" srcOrd="0" destOrd="0" parTransId="{33D14515-64E5-4340-A9B8-A9334DE8FB3C}" sibTransId="{39A84280-85E8-4717-857B-4F610FF67E6E}"/>
    <dgm:cxn modelId="{FECEBA6F-3FD9-4721-870D-FDFCC0517C0C}" srcId="{5A735865-A353-46C2-8C4F-CACF5A2BBBAA}" destId="{378F68CB-F4F4-4D35-9C36-BD96A8DEC7E6}" srcOrd="2" destOrd="0" parTransId="{2DC1403B-9E98-490A-A3C8-5C105A533621}" sibTransId="{C8B5D0B5-0ACD-405A-A225-B2620C332230}"/>
    <dgm:cxn modelId="{6762F870-917E-4D3B-BBFA-A63041DB0191}" type="presOf" srcId="{E04BF4C5-BF16-4B47-8DF9-420A7A4650FE}" destId="{176ABD25-32ED-4929-8A4A-4A385DE992B4}" srcOrd="0" destOrd="0" presId="urn:microsoft.com/office/officeart/2005/8/layout/vList5"/>
    <dgm:cxn modelId="{078C7656-98E2-4DB7-9D45-F119AE59AA53}" type="presOf" srcId="{CDE8C0D7-85BD-4A96-BC3A-41E9A30596F1}" destId="{C0E3E82B-283E-495D-A588-CAC43A3C6E06}" srcOrd="0" destOrd="1" presId="urn:microsoft.com/office/officeart/2005/8/layout/vList5"/>
    <dgm:cxn modelId="{41A3035A-985A-4045-9278-41CDD67EC090}" srcId="{E04BF4C5-BF16-4B47-8DF9-420A7A4650FE}" destId="{D61369AE-7D9E-4052-B232-1F4F287C74F9}" srcOrd="1" destOrd="0" parTransId="{91FC254C-0A5F-4A81-A79B-13CCF676ECA1}" sibTransId="{9D45B426-B8DB-4938-864F-9CC9E8C810FD}"/>
    <dgm:cxn modelId="{E2A1495A-2519-426A-A310-77B9A8E946DC}" srcId="{E04BF4C5-BF16-4B47-8DF9-420A7A4650FE}" destId="{53694FC7-35F7-4F29-92DF-A365CBC1AD38}" srcOrd="0" destOrd="0" parTransId="{142AA68A-922B-4540-A632-0C2BF07676DD}" sibTransId="{386D03E9-004B-448A-AADD-60607CF13EF8}"/>
    <dgm:cxn modelId="{47B6277C-24B9-41CC-883B-A84FD4F69158}" type="presOf" srcId="{53694FC7-35F7-4F29-92DF-A365CBC1AD38}" destId="{176ABD25-32ED-4929-8A4A-4A385DE992B4}" srcOrd="0" destOrd="1" presId="urn:microsoft.com/office/officeart/2005/8/layout/vList5"/>
    <dgm:cxn modelId="{BA442D9C-75B5-44A9-A4D8-110C37B933F6}" srcId="{DD911AAD-5A7E-4148-9778-5E5FF3A4679C}" destId="{008A39BD-0809-4B2F-BF64-D25F6DE2360B}" srcOrd="2" destOrd="0" parTransId="{C9AB008D-3032-4A99-84EC-1B1AD65BDDF1}" sibTransId="{46B956C2-3053-4E89-8BA9-61E322DDA11A}"/>
    <dgm:cxn modelId="{96FEF2AC-28F4-48BB-8829-89F12C9B4F31}" type="presOf" srcId="{008A39BD-0809-4B2F-BF64-D25F6DE2360B}" destId="{00BE0018-D9EB-4566-91DE-91D0C6DC6AFC}" srcOrd="0" destOrd="2" presId="urn:microsoft.com/office/officeart/2005/8/layout/vList5"/>
    <dgm:cxn modelId="{484ABFB2-AF9F-47CA-9A60-EB346774FFBB}" srcId="{DD911AAD-5A7E-4148-9778-5E5FF3A4679C}" destId="{04A70485-20BE-4257-A999-FDDEC1752332}" srcOrd="0" destOrd="0" parTransId="{EFD5EA8F-43BE-4A60-A1FF-557F4F765A30}" sibTransId="{7A2209D7-BED8-4A54-A7DB-0CBA4045ED17}"/>
    <dgm:cxn modelId="{13A039BC-5B0A-45D9-A625-BAC5889E3621}" type="presOf" srcId="{F2F47166-5062-43D2-BA9E-5B1E25E809E1}" destId="{4433F76E-3B42-4BBF-9BD4-2AE1D32DB16F}" srcOrd="0" destOrd="0" presId="urn:microsoft.com/office/officeart/2005/8/layout/vList5"/>
    <dgm:cxn modelId="{068BF2D7-585D-48F7-B4F7-8CCCADE40FE5}" type="presOf" srcId="{4510EA79-30BD-4752-AE8B-23F666643525}" destId="{8866850D-DA48-4E4C-8819-B9517EF12609}" srcOrd="0" destOrd="0" presId="urn:microsoft.com/office/officeart/2005/8/layout/vList5"/>
    <dgm:cxn modelId="{FAB4A9D9-F5F0-4AB7-A888-2639070F342B}" type="presOf" srcId="{04A70485-20BE-4257-A999-FDDEC1752332}" destId="{00BE0018-D9EB-4566-91DE-91D0C6DC6AFC}" srcOrd="0" destOrd="0" presId="urn:microsoft.com/office/officeart/2005/8/layout/vList5"/>
    <dgm:cxn modelId="{FC639FFD-741E-4147-B344-47113A9C137E}" srcId="{5A735865-A353-46C2-8C4F-CACF5A2BBBAA}" destId="{3234EB0A-DA38-458D-8B42-52D91753920A}" srcOrd="0" destOrd="0" parTransId="{23585370-ECAB-421A-9B3C-197CF27E765D}" sibTransId="{8F661B0C-630F-4739-8F72-A9DD16FACCE3}"/>
    <dgm:cxn modelId="{7A0BED33-B0B2-45C0-B5D9-A3AF7F767791}" type="presParOf" srcId="{4433F76E-3B42-4BBF-9BD4-2AE1D32DB16F}" destId="{4DF3BA17-DFB6-41CA-8F36-7AA0A2139183}" srcOrd="0" destOrd="0" presId="urn:microsoft.com/office/officeart/2005/8/layout/vList5"/>
    <dgm:cxn modelId="{CDBB6071-E153-4A44-9100-D90AAB8B7D45}" type="presParOf" srcId="{4DF3BA17-DFB6-41CA-8F36-7AA0A2139183}" destId="{D32FD6DB-D2EC-4DF5-8424-9FC26FA4858E}" srcOrd="0" destOrd="0" presId="urn:microsoft.com/office/officeart/2005/8/layout/vList5"/>
    <dgm:cxn modelId="{89127FA8-EEEC-4ABB-A6DD-FFA01FE707B9}" type="presParOf" srcId="{4DF3BA17-DFB6-41CA-8F36-7AA0A2139183}" destId="{C0E3E82B-283E-495D-A588-CAC43A3C6E06}" srcOrd="1" destOrd="0" presId="urn:microsoft.com/office/officeart/2005/8/layout/vList5"/>
    <dgm:cxn modelId="{17E0BA8A-FEDE-4BC2-95F6-7FC022E9FD82}" type="presParOf" srcId="{4433F76E-3B42-4BBF-9BD4-2AE1D32DB16F}" destId="{B94F6FC7-91C1-4B8E-8031-7DEA7657BBA9}" srcOrd="1" destOrd="0" presId="urn:microsoft.com/office/officeart/2005/8/layout/vList5"/>
    <dgm:cxn modelId="{C7C90035-76FE-4DA0-99DA-5D571823DE59}" type="presParOf" srcId="{4433F76E-3B42-4BBF-9BD4-2AE1D32DB16F}" destId="{E91C06F4-AD32-4C7B-B3CD-B6E9B7806741}" srcOrd="2" destOrd="0" presId="urn:microsoft.com/office/officeart/2005/8/layout/vList5"/>
    <dgm:cxn modelId="{A26AF153-0D28-4B46-8ED9-F0766FCFB43D}" type="presParOf" srcId="{E91C06F4-AD32-4C7B-B3CD-B6E9B7806741}" destId="{1A003741-0799-4B80-A34B-32D7AE6945B6}" srcOrd="0" destOrd="0" presId="urn:microsoft.com/office/officeart/2005/8/layout/vList5"/>
    <dgm:cxn modelId="{A3B43FBC-041F-4386-A894-06648DE0393F}" type="presParOf" srcId="{E91C06F4-AD32-4C7B-B3CD-B6E9B7806741}" destId="{00BE0018-D9EB-4566-91DE-91D0C6DC6AFC}" srcOrd="1" destOrd="0" presId="urn:microsoft.com/office/officeart/2005/8/layout/vList5"/>
    <dgm:cxn modelId="{4431B7E3-9113-4FB6-BA3D-CA86EB7D69EA}" type="presParOf" srcId="{4433F76E-3B42-4BBF-9BD4-2AE1D32DB16F}" destId="{6FA0DD98-9E50-4860-9BE3-7013653123C5}" srcOrd="3" destOrd="0" presId="urn:microsoft.com/office/officeart/2005/8/layout/vList5"/>
    <dgm:cxn modelId="{D9DCB55F-C6D9-43C7-AC74-8A77668D9D63}" type="presParOf" srcId="{4433F76E-3B42-4BBF-9BD4-2AE1D32DB16F}" destId="{6A710BBC-936F-4B63-9998-412B1ACD4412}" srcOrd="4" destOrd="0" presId="urn:microsoft.com/office/officeart/2005/8/layout/vList5"/>
    <dgm:cxn modelId="{33AFEA7F-FA83-454C-9BE3-FB988F51F8DC}" type="presParOf" srcId="{6A710BBC-936F-4B63-9998-412B1ACD4412}" destId="{8866850D-DA48-4E4C-8819-B9517EF12609}" srcOrd="0" destOrd="0" presId="urn:microsoft.com/office/officeart/2005/8/layout/vList5"/>
    <dgm:cxn modelId="{A61AE063-7AAC-446E-B8C8-912CC12111AD}" type="presParOf" srcId="{6A710BBC-936F-4B63-9998-412B1ACD4412}" destId="{176ABD25-32ED-4929-8A4A-4A385DE992B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E3E82B-283E-495D-A588-CAC43A3C6E06}">
      <dsp:nvSpPr>
        <dsp:cNvPr id="0" name=""/>
        <dsp:cNvSpPr/>
      </dsp:nvSpPr>
      <dsp:spPr>
        <a:xfrm rot="5400000">
          <a:off x="4343265" y="-1602931"/>
          <a:ext cx="1126044" cy="4617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venir Book" panose="02000503020000020003"/>
            </a:rPr>
            <a:t>Fiber Networks – Metropolitan, National backbone and cross boarder uplinks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venir Book" panose="02000503020000020003"/>
            </a:rPr>
            <a:t>Mobile broadband towers (3G, 4G, 5G)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venir Book" panose="02000503020000020003"/>
            </a:rPr>
            <a:t>Satellite – VSAT and Starlink</a:t>
          </a:r>
        </a:p>
      </dsp:txBody>
      <dsp:txXfrm rot="-5400000">
        <a:off x="2597447" y="197856"/>
        <a:ext cx="4562713" cy="1016106"/>
      </dsp:txXfrm>
    </dsp:sp>
    <dsp:sp modelId="{D32FD6DB-D2EC-4DF5-8424-9FC26FA4858E}">
      <dsp:nvSpPr>
        <dsp:cNvPr id="0" name=""/>
        <dsp:cNvSpPr/>
      </dsp:nvSpPr>
      <dsp:spPr>
        <a:xfrm>
          <a:off x="0" y="2132"/>
          <a:ext cx="2597446" cy="1407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venir Book" panose="02000503020000020003"/>
            </a:rPr>
            <a:t>Types of Broadband Infrastructure </a:t>
          </a:r>
          <a:endParaRPr lang="en-GB" sz="2400" kern="1200" dirty="0">
            <a:latin typeface="Avenir Book" panose="02000503020000020003"/>
          </a:endParaRPr>
        </a:p>
      </dsp:txBody>
      <dsp:txXfrm>
        <a:off x="68711" y="70843"/>
        <a:ext cx="2460024" cy="1270133"/>
      </dsp:txXfrm>
    </dsp:sp>
    <dsp:sp modelId="{00BE0018-D9EB-4566-91DE-91D0C6DC6AFC}">
      <dsp:nvSpPr>
        <dsp:cNvPr id="0" name=""/>
        <dsp:cNvSpPr/>
      </dsp:nvSpPr>
      <dsp:spPr>
        <a:xfrm rot="5400000">
          <a:off x="4375104" y="-124998"/>
          <a:ext cx="1062366" cy="4617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venir Book" panose="02000503020000020003"/>
            </a:rPr>
            <a:t>Data provided by ISPs and Telecom operators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venir Book" panose="02000503020000020003"/>
            </a:rPr>
            <a:t>Field surveys conducted by the government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venir Book" panose="02000503020000020003"/>
            </a:rPr>
            <a:t>Crowdsourced user data (complaints)</a:t>
          </a:r>
        </a:p>
      </dsp:txBody>
      <dsp:txXfrm rot="-5400000">
        <a:off x="2597446" y="1704520"/>
        <a:ext cx="4565822" cy="958646"/>
      </dsp:txXfrm>
    </dsp:sp>
    <dsp:sp modelId="{1A003741-0799-4B80-A34B-32D7AE6945B6}">
      <dsp:nvSpPr>
        <dsp:cNvPr id="0" name=""/>
        <dsp:cNvSpPr/>
      </dsp:nvSpPr>
      <dsp:spPr>
        <a:xfrm>
          <a:off x="0" y="1480065"/>
          <a:ext cx="2597446" cy="1407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venir Book" panose="02000503020000020003"/>
            </a:rPr>
            <a:t>Broadband data collection</a:t>
          </a:r>
          <a:endParaRPr lang="en-GB" sz="2400" kern="1200" dirty="0">
            <a:latin typeface="Avenir Book" panose="02000503020000020003"/>
          </a:endParaRPr>
        </a:p>
      </dsp:txBody>
      <dsp:txXfrm>
        <a:off x="68711" y="1548776"/>
        <a:ext cx="2460024" cy="1270133"/>
      </dsp:txXfrm>
    </dsp:sp>
    <dsp:sp modelId="{176ABD25-32ED-4929-8A4A-4A385DE992B4}">
      <dsp:nvSpPr>
        <dsp:cNvPr id="0" name=""/>
        <dsp:cNvSpPr/>
      </dsp:nvSpPr>
      <dsp:spPr>
        <a:xfrm rot="5400000">
          <a:off x="4343265" y="1352934"/>
          <a:ext cx="1126044" cy="461768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venir Book" panose="02000503020000020003"/>
            </a:rPr>
            <a:t>Some level of integration exists, but it is not fully structured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venir Book" panose="02000503020000020003"/>
            </a:rPr>
            <a:t>National Planning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>
              <a:latin typeface="Avenir Book" panose="02000503020000020003"/>
            </a:rPr>
            <a:t>Ministry of Information</a:t>
          </a:r>
        </a:p>
      </dsp:txBody>
      <dsp:txXfrm rot="-5400000">
        <a:off x="2597447" y="3153722"/>
        <a:ext cx="4562713" cy="1016106"/>
      </dsp:txXfrm>
    </dsp:sp>
    <dsp:sp modelId="{8866850D-DA48-4E4C-8819-B9517EF12609}">
      <dsp:nvSpPr>
        <dsp:cNvPr id="0" name=""/>
        <dsp:cNvSpPr/>
      </dsp:nvSpPr>
      <dsp:spPr>
        <a:xfrm>
          <a:off x="0" y="2957998"/>
          <a:ext cx="2597446" cy="14075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000" kern="1200" dirty="0">
              <a:latin typeface="Avenir Book" panose="02000503020000020003"/>
            </a:rPr>
            <a:t> </a:t>
          </a:r>
          <a:r>
            <a:rPr lang="en-GB" sz="2400" kern="1200" dirty="0">
              <a:latin typeface="Avenir Book" panose="02000503020000020003"/>
            </a:rPr>
            <a:t>Integration to other systems</a:t>
          </a:r>
        </a:p>
      </dsp:txBody>
      <dsp:txXfrm>
        <a:off x="68711" y="3026709"/>
        <a:ext cx="2460024" cy="1270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720FD-D490-4E7C-8B97-7C174567BBF9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1628B-90A5-41F0-81C6-41FFF0F502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767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0B67E-D0C9-4A8E-B47C-D39118302A7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02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Malawi's broadband infrastructure consists of: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Fiber Optic Networks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National Backbone Network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Cross-Border Connectivity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Mobile Broadband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4G LTE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Major operators  Airtel Malawi, TNM.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3G and 2G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Widely used in rural areas.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5G (Planned)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Early-stage deployments.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Fixed Wireless Broadband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WiMAX &amp; LTE Fixed Wireless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Used by ISPs to provide last-mile broadband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Microwave Radio Links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Used for backhaul.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Satellite Internet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VSAT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Starlink: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Emerging options for rural broadband connectivity.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Public and Community Broadband Initiatives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Telecenters</a:t>
            </a: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Public Wi-Fi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Government and NGOs support public internet access points in schools, hospitals, and markets.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Private Sector Wi-Fi Hotspots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Available in cafes, hotels, and business areas.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1628B-90A5-41F0-81C6-41FFF0F5021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211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Telecoms develop coverage maps for their use. TNM and Airtel are the major Telecom companies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9C68C4-68BB-4C80-AA47-6BD7428344E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48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C3632-8533-3D06-E80A-2BFA0B8CB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8AFA0-9C33-C793-3A32-20002D4EA3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3B427-6345-B54C-083E-F56FBF922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2FCBD-3BB4-8B66-0B30-8B9330EB5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27283-4A1F-D220-6B78-25AAD148F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2017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4EEE-1E84-0B7C-B547-8145BBEB1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EB4260-534E-111D-A6F5-6EF011A7C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022F5-35E8-2F34-BE0B-2AA951B9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DBB64-B51B-C4F2-55EA-DDE11F84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248C9-5A86-474E-E4D0-285D34C63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9356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3F4D1C-5705-E502-FA11-EFA706DA65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2AEA1A-3314-15F5-CEC9-8F4B8B7C1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25BCA-3E8D-9B85-5141-2207CDEB3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055C3-BE9D-9416-49F3-092F312B2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A709C-B0BE-EC15-9548-B91811DC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43358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8E84-2432-D73C-CD0D-746A81DADB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1B3A43-9254-4D75-FF34-5AB9C122B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F5E21-4FF8-A19D-4051-9155F0102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3B4FE-F8CD-7F49-CBDF-09F72B912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C4D38-9339-31B2-266F-88F15B7B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52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2AE4F-8CBD-50E5-222D-B7713B29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3086C-BB2E-B734-4271-3D021F5D5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1CD47-0B18-D02F-6316-ABA8DD9BA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7DA2B-CAA4-4C52-50B7-A88200E1A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827D7-A28B-A624-D42D-837824C1A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576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F00F-A645-D25D-29EA-85C36BC3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A5FDA-1A2C-6BD1-3B3D-7BA0BB166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DE778-67A0-F8F6-A8E2-B7E37D1C6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C07CA-C950-5BE0-E9E7-ECFFC0BDF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86581-4000-7493-AB86-FB8EF0B57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224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22E40-7D4D-721F-A721-CCF63A21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84607-66BF-462D-A017-2F116E03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5C586-2387-A498-591B-E219B109E0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47178-73D0-592F-DB8A-8BAE0AEE0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920FE-0B94-1289-690A-255C91CA8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428E5-3D2E-1B4E-24D4-3A419B5A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88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7DE5-E547-18B6-EED5-3E624FD98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2B39F-8DDD-C52E-CF56-B624A2E43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85622-3B1A-A39E-0E9A-F09AF0CEDE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5453B-76E5-A8BB-38BF-82AA4B9F97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D136FE-6CBB-87F2-CD69-524F9773AD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21CE4-8EE8-514E-E7F3-B97538DDD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ECF915-FCF4-A2EB-585F-9E1FA5223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43FF0-4927-71E7-BDA1-8E91FC22F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840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0F05-FE4C-A461-17BA-FDD9C397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8D9EF-8DA3-C92A-2B0E-B382A72E2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87146-F197-87D8-ED9F-9E426464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901966-D345-886B-42C6-BB6E66253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383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68207F-EC10-A38E-2891-29ED913AC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22F57-D536-C9FB-711E-8436D87E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75A930-E511-5F75-8B6D-CA6E7742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798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B9F61-47FC-8096-B205-770869A2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3C121-C7C9-34B8-1ECB-19C118390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6EDFB-597C-9E83-30E5-DDA3230E8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47E46-D651-86AF-4613-990AB5E9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3F43C-92F0-2E29-3AE5-AA54DCB4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1736F-B846-C81F-42B0-F7C56242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00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986D-A2CA-ECCA-0CD0-B33E3F438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622F6-CD28-BF3C-63C3-4F8F5F532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8356C-A047-1966-0EE1-F124FA6CB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2D875-0300-906B-4CE8-47F6CEE9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8EBCBF-4B8C-1E74-00CB-B9FA221C7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01163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B1865-B9BA-82B1-2D7F-342B4881D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B06E8B-FFD5-681E-CA26-B6B432870E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233B3-DDDD-DF47-EC48-90978B60A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F4476-42C3-7224-46F7-FDE52F4E3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9456F2-29FE-9716-ED09-82FD3F905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1D011-9DA0-886C-FFD3-6F3BE69F3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13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C7930-BB5E-D3ED-0272-FB0A1B14D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9DABB-4AA1-BED4-D8F9-3030F293E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A6A34-0B92-68AF-A27D-BA7BB441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1377EC-11F9-3445-D602-A8539D94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8E2C2-1780-218C-A085-9ACA21729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2147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CA3F92-0FAF-FFF1-EA06-803B060F31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4CA64-8D9E-108A-2C6D-FD1BD5DB5D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44A06-AD18-DBF6-60BE-16F374F6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6C26F-BF53-DFF2-2910-A25CE1D0C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E7BC-D1A9-C296-1CD8-5AF851533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682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01387-6AB4-F10F-7920-DFCA62F9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49B54-6175-5EB3-57D9-A02815123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49DF9-D6F0-F129-FFD9-22C9F6E84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EA22F-36C7-B046-9310-EBBCC69FA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DAC86-FD7F-4E9B-9E0F-A0F4EA28D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21172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72991-58A3-49CE-F2E6-D5C29B65D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1599A-ECC1-5A50-EFF5-58163CD91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261987-6228-7383-9B73-204B29586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216B6-ECBE-7E86-8512-8CCDBC4B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172AE-FD9E-9931-96B2-4CAC3E26A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A6A61-900A-D9C4-0401-EE42D050F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8201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7568-FCCB-EEDA-5A7F-1EADF1762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47F8A-7162-6AB7-A038-C39B1FFFE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11A61-E6C6-6132-392E-1F2C32412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A7BA75-A227-7301-7E14-29D8433AEF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50787-D2B4-B5D0-4F4C-45D347EB4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21A4CB-CA6E-3076-D883-F4FBF9F41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C12AA-A713-AB10-CFA8-063FD5DAE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FD3DA-A4E8-070E-BACB-A40CF94A0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58523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A4AED-2E44-9B3A-4652-F9197569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AEF9D-A41D-3F3E-0A9F-6814BE6F9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196B5-29D6-69B6-B344-9F31F35F7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8B648-410F-82C1-CF0C-4E70F964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73223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77127-B9A1-F28A-9E8F-D08BD2D6F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06B4C-D04B-AD27-BA16-259115ACA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CEB96-4CF9-5157-4903-4DD99FF4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818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0B25-ADD4-4618-195B-E9097C8C5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966D4-5269-1B5A-8551-196574217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0639C1-EBFF-5958-41F1-AFEBCB5E9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16D21-25E2-FF22-EF7E-BA090E12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4D390-828E-CB47-CA34-EFB84A018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31A3E-18A0-38B7-7F42-4EA2892F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3016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50A51-CB96-2D5E-5B42-6FCDBE04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2A4F51-A8E9-3E61-B539-81CD155E0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D8979-6F92-BB1D-A526-DD4686DB6C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319EE-42C1-1098-3D7E-BDD28B53B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EE156-6851-1B44-F0A8-A6656BA9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B1D7B-DABF-2B9C-3BA1-41DEDFC6A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44090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660E4-6A8F-D1D7-75B2-F9AD33E1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C4E52-7201-9B82-1AAE-C8C0E1371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B3EFB-E2F0-7582-10E4-72D2C5657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83EA3F-71E4-9B47-9A60-8356E44FFAE7}" type="datetimeFigureOut">
              <a:rPr lang="en-IT" smtClean="0"/>
              <a:t>03/20/2025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FA1AF-7A99-8D4E-EA3D-4656098F2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C8914-5F4E-71E7-EA83-034D279AA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DA2E96-DFDD-ED42-9083-514679DCC81E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9965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33DA5F-45DD-A300-6C24-19D45796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FDF8C-BC8D-CB77-8B6D-88C317F14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59843-3CBD-9218-2522-CCA959D4A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143783-8230-4B6D-B5AA-82196E17F623}" type="datetimeFigureOut">
              <a:rPr lang="en-GB" smtClean="0"/>
              <a:t>20/03/2025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D23DA-5B34-D3A8-DE4B-1EA36864F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496A0-7DDF-B0E1-C26F-B673E2C53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09AB5E-2017-4C3D-9AB0-F3A513DCEB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82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8DB0691-174D-2463-A62A-2437CA581338}"/>
              </a:ext>
            </a:extLst>
          </p:cNvPr>
          <p:cNvGrpSpPr/>
          <p:nvPr/>
        </p:nvGrpSpPr>
        <p:grpSpPr>
          <a:xfrm>
            <a:off x="3051582" y="2578435"/>
            <a:ext cx="6376740" cy="930165"/>
            <a:chOff x="2980831" y="4369965"/>
            <a:chExt cx="5956664" cy="930165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88DC883-517D-A8E1-784D-F84BB846ECF6}"/>
                </a:ext>
              </a:extLst>
            </p:cNvPr>
            <p:cNvSpPr txBox="1">
              <a:spLocks/>
            </p:cNvSpPr>
            <p:nvPr/>
          </p:nvSpPr>
          <p:spPr>
            <a:xfrm>
              <a:off x="4652275" y="4369965"/>
              <a:ext cx="4285220" cy="9271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it-IT" sz="4400" b="1" dirty="0">
                  <a:solidFill>
                    <a:srgbClr val="009DD8"/>
                  </a:solidFill>
                  <a:latin typeface="Avenir Book" panose="02000503020000020003" pitchFamily="2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Africa-BB-Maps</a:t>
              </a:r>
              <a:endParaRPr lang="en-IT" sz="4400" b="1" dirty="0">
                <a:solidFill>
                  <a:srgbClr val="009DD8"/>
                </a:solidFill>
                <a:latin typeface="Avenir Book" panose="02000503020000020003" pitchFamily="2" charset="0"/>
              </a:endParaRPr>
            </a:p>
          </p:txBody>
        </p:sp>
        <p:pic>
          <p:nvPicPr>
            <p:cNvPr id="10" name="Picture 9" descr="A close-up of a logo&#10;&#10;Description automatically generated">
              <a:extLst>
                <a:ext uri="{FF2B5EF4-FFF2-40B4-BE49-F238E27FC236}">
                  <a16:creationId xmlns:a16="http://schemas.microsoft.com/office/drawing/2014/main" id="{9FCC3F11-005F-2E0E-F011-F0A0A86CD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609"/>
            <a:stretch/>
          </p:blipFill>
          <p:spPr>
            <a:xfrm>
              <a:off x="2980831" y="4369965"/>
              <a:ext cx="1793364" cy="930165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B7E0A837-8D9D-EFFA-D86C-581FEE55EA08}"/>
              </a:ext>
            </a:extLst>
          </p:cNvPr>
          <p:cNvSpPr txBox="1">
            <a:spLocks/>
          </p:cNvSpPr>
          <p:nvPr/>
        </p:nvSpPr>
        <p:spPr>
          <a:xfrm>
            <a:off x="2508" y="3425787"/>
            <a:ext cx="12338346" cy="9221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>
                <a:solidFill>
                  <a:srgbClr val="009DD8"/>
                </a:solidFill>
                <a:latin typeface="Avenir Book"/>
                <a:cs typeface="Calibri"/>
              </a:rPr>
              <a:t>Questionnaire Report / Template case study</a:t>
            </a:r>
            <a:endParaRPr lang="en-US" sz="40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9F8EA6-586C-2E77-F4CC-D5A248315468}"/>
              </a:ext>
            </a:extLst>
          </p:cNvPr>
          <p:cNvSpPr txBox="1">
            <a:spLocks/>
          </p:cNvSpPr>
          <p:nvPr/>
        </p:nvSpPr>
        <p:spPr>
          <a:xfrm>
            <a:off x="70892" y="3884940"/>
            <a:ext cx="12338346" cy="922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>
                <a:solidFill>
                  <a:srgbClr val="009DD8"/>
                </a:solidFill>
                <a:latin typeface="Avenir Book"/>
                <a:cs typeface="Calibri"/>
              </a:rPr>
              <a:t>26-27 March, Abidjan, Cote d'Ivoire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03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3C6420B-D4D3-09C6-6C44-068837B87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012" y="6091887"/>
            <a:ext cx="3113988" cy="6227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BC617CE-6977-B452-51DC-9B9D3B14AB49}"/>
              </a:ext>
            </a:extLst>
          </p:cNvPr>
          <p:cNvSpPr txBox="1">
            <a:spLocks/>
          </p:cNvSpPr>
          <p:nvPr/>
        </p:nvSpPr>
        <p:spPr>
          <a:xfrm>
            <a:off x="433456" y="2972464"/>
            <a:ext cx="11325087" cy="913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>
                <a:solidFill>
                  <a:srgbClr val="009DD8"/>
                </a:solidFill>
              </a:rPr>
              <a:t>Q&amp;As</a:t>
            </a:r>
            <a:endParaRPr lang="en-GB" sz="1600">
              <a:solidFill>
                <a:srgbClr val="009D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9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13605-FCC2-94F0-4C8D-8C46763EE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1D37E01-3BF7-A476-5DFB-4207E980BC57}"/>
              </a:ext>
            </a:extLst>
          </p:cNvPr>
          <p:cNvGrpSpPr/>
          <p:nvPr/>
        </p:nvGrpSpPr>
        <p:grpSpPr>
          <a:xfrm>
            <a:off x="3051582" y="2578435"/>
            <a:ext cx="6376740" cy="930165"/>
            <a:chOff x="2980831" y="4369965"/>
            <a:chExt cx="5956664" cy="930165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62F1307-97BE-41A2-76D8-052A5723B891}"/>
                </a:ext>
              </a:extLst>
            </p:cNvPr>
            <p:cNvSpPr txBox="1">
              <a:spLocks/>
            </p:cNvSpPr>
            <p:nvPr/>
          </p:nvSpPr>
          <p:spPr>
            <a:xfrm>
              <a:off x="4652275" y="4369965"/>
              <a:ext cx="4285220" cy="92711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it-IT" sz="4400" b="1">
                  <a:solidFill>
                    <a:srgbClr val="009DD8"/>
                  </a:solidFill>
                  <a:latin typeface="Avenir Book" panose="02000503020000020003" pitchFamily="2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Africa-BB-Maps</a:t>
              </a:r>
              <a:endParaRPr lang="en-IT" sz="4400" b="1">
                <a:solidFill>
                  <a:srgbClr val="009DD8"/>
                </a:solidFill>
                <a:latin typeface="Avenir Book" panose="02000503020000020003" pitchFamily="2" charset="0"/>
              </a:endParaRPr>
            </a:p>
          </p:txBody>
        </p:sp>
        <p:pic>
          <p:nvPicPr>
            <p:cNvPr id="10" name="Picture 9" descr="A close-up of a logo&#10;&#10;Description automatically generated">
              <a:extLst>
                <a:ext uri="{FF2B5EF4-FFF2-40B4-BE49-F238E27FC236}">
                  <a16:creationId xmlns:a16="http://schemas.microsoft.com/office/drawing/2014/main" id="{E5E9E6A3-614E-8E6C-3B55-50D6334C76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609"/>
            <a:stretch/>
          </p:blipFill>
          <p:spPr>
            <a:xfrm>
              <a:off x="2980831" y="4369965"/>
              <a:ext cx="1793364" cy="930165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4477FAE2-59EA-907E-35EA-2B9218271E58}"/>
              </a:ext>
            </a:extLst>
          </p:cNvPr>
          <p:cNvSpPr txBox="1">
            <a:spLocks/>
          </p:cNvSpPr>
          <p:nvPr/>
        </p:nvSpPr>
        <p:spPr>
          <a:xfrm>
            <a:off x="2508" y="3425787"/>
            <a:ext cx="12338346" cy="922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009DD8"/>
                </a:solidFill>
                <a:latin typeface="Avenir Book"/>
                <a:cs typeface="Calibri"/>
              </a:rPr>
              <a:t>Questionnaire Report - Malawi</a:t>
            </a:r>
            <a:endParaRPr lang="en-US"/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789C9EA-BF67-2FD0-2ED9-DEA6D9DA3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12" y="6091887"/>
            <a:ext cx="3113988" cy="62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0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FAD1B-FFC1-F962-CDCE-EC8F42447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3CF66EF4-F5F2-E471-093B-02CF733A3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012" y="6091887"/>
            <a:ext cx="3113988" cy="622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897760-D4AA-4FF7-DB66-714E649FC09B}"/>
              </a:ext>
            </a:extLst>
          </p:cNvPr>
          <p:cNvSpPr txBox="1"/>
          <p:nvPr/>
        </p:nvSpPr>
        <p:spPr>
          <a:xfrm>
            <a:off x="9153884" y="2961800"/>
            <a:ext cx="11327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  <a:latin typeface="avenir"/>
              </a:rPr>
              <a:t>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92CC80-5ECD-BBB6-4BFE-54931008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85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9DD8"/>
                </a:solidFill>
                <a:latin typeface="Avenir Book"/>
                <a:cs typeface="Calibri"/>
              </a:rPr>
              <a:t>Introduction</a:t>
            </a:r>
            <a:endParaRPr lang="en-GB" sz="6000" b="1" dirty="0">
              <a:solidFill>
                <a:srgbClr val="009DD8"/>
              </a:solidFill>
              <a:latin typeface="Avenir Book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9D7AC8-4762-AB7B-5D8A-47FF35CB4E5E}"/>
              </a:ext>
            </a:extLst>
          </p:cNvPr>
          <p:cNvSpPr txBox="1"/>
          <p:nvPr/>
        </p:nvSpPr>
        <p:spPr>
          <a:xfrm>
            <a:off x="189224" y="4990180"/>
            <a:ext cx="7614658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200" b="1" i="0" dirty="0">
                <a:effectLst/>
                <a:latin typeface="avenir"/>
              </a:rPr>
              <a:t>Malawi was named one of the top 10 countries to visit in the world in 2014 by Lonely Planet’s Best in Travel 2014.</a:t>
            </a:r>
          </a:p>
          <a:p>
            <a:endParaRPr lang="en-US" sz="1200" b="1" dirty="0">
              <a:solidFill>
                <a:srgbClr val="666666"/>
              </a:solidFill>
              <a:latin typeface="avenir"/>
            </a:endParaRPr>
          </a:p>
          <a:p>
            <a:pPr algn="just"/>
            <a:r>
              <a:rPr lang="en-US" sz="1200" b="1" i="0" dirty="0">
                <a:solidFill>
                  <a:srgbClr val="404040"/>
                </a:solidFill>
                <a:effectLst/>
                <a:latin typeface="avenir"/>
              </a:rPr>
              <a:t>Lake Malawi National Park, </a:t>
            </a:r>
            <a:r>
              <a:rPr lang="en-US" sz="1200" b="1" i="0" dirty="0" err="1">
                <a:solidFill>
                  <a:srgbClr val="404040"/>
                </a:solidFill>
                <a:effectLst/>
                <a:latin typeface="avenir"/>
              </a:rPr>
              <a:t>Majete</a:t>
            </a:r>
            <a:r>
              <a:rPr lang="en-US" sz="1200" b="1" i="0" dirty="0">
                <a:solidFill>
                  <a:srgbClr val="404040"/>
                </a:solidFill>
                <a:effectLst/>
                <a:latin typeface="avenir"/>
              </a:rPr>
              <a:t> Wildlife </a:t>
            </a:r>
            <a:r>
              <a:rPr lang="en-US" sz="1200" b="1" i="0" dirty="0">
                <a:solidFill>
                  <a:srgbClr val="404040"/>
                </a:solidFill>
                <a:effectLst/>
                <a:latin typeface="Avenir Book" panose="02000503020000020003"/>
              </a:rPr>
              <a:t>Reserve</a:t>
            </a:r>
            <a:r>
              <a:rPr lang="en-US" sz="1200" b="1" i="0" dirty="0">
                <a:solidFill>
                  <a:srgbClr val="404040"/>
                </a:solidFill>
                <a:effectLst/>
                <a:latin typeface="avenir"/>
              </a:rPr>
              <a:t>, Zomba Plateau, Liwonde National Park, </a:t>
            </a:r>
            <a:r>
              <a:rPr lang="en-US" sz="1200" b="1" i="0" dirty="0" err="1">
                <a:solidFill>
                  <a:srgbClr val="404040"/>
                </a:solidFill>
                <a:effectLst/>
                <a:latin typeface="avenir"/>
              </a:rPr>
              <a:t>Likoma</a:t>
            </a:r>
            <a:r>
              <a:rPr lang="en-US" sz="1200" b="1" i="0" dirty="0">
                <a:solidFill>
                  <a:srgbClr val="404040"/>
                </a:solidFill>
                <a:effectLst/>
                <a:latin typeface="avenir"/>
              </a:rPr>
              <a:t> Island, Nyika National Park, Thyolo Tea Estates, </a:t>
            </a:r>
            <a:r>
              <a:rPr lang="en-US" sz="1200" b="1" i="0" dirty="0" err="1">
                <a:solidFill>
                  <a:srgbClr val="404040"/>
                </a:solidFill>
                <a:effectLst/>
                <a:latin typeface="avenir"/>
              </a:rPr>
              <a:t>Nkhotakota</a:t>
            </a:r>
            <a:r>
              <a:rPr lang="en-US" sz="1200" b="1" i="0" dirty="0">
                <a:solidFill>
                  <a:srgbClr val="404040"/>
                </a:solidFill>
                <a:effectLst/>
                <a:latin typeface="avenir"/>
              </a:rPr>
              <a:t> Wildlife </a:t>
            </a:r>
            <a:r>
              <a:rPr lang="en-US" sz="1200" b="1" i="0" dirty="0">
                <a:solidFill>
                  <a:srgbClr val="404040"/>
                </a:solidFill>
                <a:effectLst/>
                <a:latin typeface="Avenir Book" panose="02000503020000020003"/>
              </a:rPr>
              <a:t>Reserve</a:t>
            </a:r>
            <a:r>
              <a:rPr lang="en-US" sz="1200" b="1" i="0" dirty="0">
                <a:solidFill>
                  <a:srgbClr val="404040"/>
                </a:solidFill>
                <a:effectLst/>
                <a:latin typeface="avenir"/>
              </a:rPr>
              <a:t>, Mount Mulanje</a:t>
            </a:r>
          </a:p>
          <a:p>
            <a:endParaRPr lang="en-US" sz="1200" b="1" i="0" dirty="0">
              <a:solidFill>
                <a:srgbClr val="404040"/>
              </a:solidFill>
              <a:effectLst/>
              <a:latin typeface="Nunito" panose="020F0502020204030204" pitchFamily="2" charset="0"/>
            </a:endParaRPr>
          </a:p>
          <a:p>
            <a:endParaRPr lang="en-US" sz="1200" b="0" i="0" dirty="0">
              <a:solidFill>
                <a:srgbClr val="666666"/>
              </a:solidFill>
              <a:effectLst/>
              <a:latin typeface="+mj-lt"/>
            </a:endParaRPr>
          </a:p>
          <a:p>
            <a:endParaRPr lang="en-US" sz="1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107B9E-48D9-47F8-B0E4-C2A7B62F92C9}"/>
              </a:ext>
            </a:extLst>
          </p:cNvPr>
          <p:cNvSpPr txBox="1"/>
          <p:nvPr/>
        </p:nvSpPr>
        <p:spPr>
          <a:xfrm>
            <a:off x="193098" y="1843847"/>
            <a:ext cx="5174368" cy="3411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400" b="1" i="0" dirty="0">
                <a:effectLst/>
              </a:rPr>
              <a:t>Malawi gained independence on 6th July 1964 and was previously known as Nyasaland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Capital: Lilongwe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Major languages: English and Chichewa (both official)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Major religions: Christianity (80%) and Islam (20%)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Currency: Malawi kwacha (MWK)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Media: Radio is the medium of choice. A state TV station opened in 1999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Area: 118,480 km² (46,000 miles²) (half the size of the UK)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Climate: Sub tropical: rainy season, December to May; dry season, May to December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400" b="0" i="0" dirty="0">
                <a:effectLst/>
              </a:rPr>
              <a:t>Lake: 585 km long by 80 km wide (364 miles long by 50 miles wide)</a:t>
            </a: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US" sz="1400" i="0" dirty="0">
                <a:effectLst/>
                <a:latin typeface="+mj-lt"/>
              </a:rPr>
              <a:t>Population: 20.9 million (2023 World Bank), growing at 3% per year</a:t>
            </a:r>
            <a:endParaRPr lang="en-US" sz="1400" i="0" dirty="0">
              <a:effectLst/>
            </a:endParaRPr>
          </a:p>
          <a:p>
            <a:pPr lvl="0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15 Best Places to Visit in Malawi - The Crazy Tourist">
            <a:extLst>
              <a:ext uri="{FF2B5EF4-FFF2-40B4-BE49-F238E27FC236}">
                <a16:creationId xmlns:a16="http://schemas.microsoft.com/office/drawing/2014/main" id="{603F6A0B-089D-30E6-05F3-D0DC3D40D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9" y="347187"/>
            <a:ext cx="254194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445C30-02C0-A51C-E470-10BB79AF91E5}"/>
              </a:ext>
            </a:extLst>
          </p:cNvPr>
          <p:cNvSpPr txBox="1"/>
          <p:nvPr/>
        </p:nvSpPr>
        <p:spPr>
          <a:xfrm>
            <a:off x="418741" y="1263106"/>
            <a:ext cx="2619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666666"/>
                </a:solidFill>
                <a:effectLst/>
                <a:latin typeface="Baguet Script" panose="000005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MALAWI</a:t>
            </a:r>
            <a:endParaRPr lang="en-US" sz="4000" dirty="0">
              <a:latin typeface="Baguet Script" panose="000005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9CD2A69-DB8D-794E-F873-6AE82B79E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6256" y="135108"/>
            <a:ext cx="2857500" cy="1600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673CC4-330A-914C-8B2B-81252E549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0300" y="1856059"/>
            <a:ext cx="1823456" cy="1823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54088E-568E-572A-B862-F32E825BF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2431" y="2210682"/>
            <a:ext cx="2279321" cy="17831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870B1-F540-A8A7-23D4-F05A6A33F9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0300" y="3783862"/>
            <a:ext cx="1823456" cy="13742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B16BF0-88A7-7A74-FFD9-1BAAA3CD9D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2431" y="4078348"/>
            <a:ext cx="2285491" cy="182345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61130C-E75F-0A5F-0D0E-BD47107DA0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7223" y="2210682"/>
            <a:ext cx="2476659" cy="27627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C498EE-B0A2-50A1-5E4D-CDA40916E5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7224" y="1288062"/>
            <a:ext cx="1206167" cy="80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140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3C6420B-D4D3-09C6-6C44-068837B87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012" y="6091887"/>
            <a:ext cx="3113988" cy="622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097C74-F1FC-5BFB-B556-EE3306558AB5}"/>
              </a:ext>
            </a:extLst>
          </p:cNvPr>
          <p:cNvSpPr txBox="1"/>
          <p:nvPr/>
        </p:nvSpPr>
        <p:spPr>
          <a:xfrm>
            <a:off x="9153884" y="2961800"/>
            <a:ext cx="11327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  <a:latin typeface="avenir"/>
              </a:rPr>
              <a:t>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A88487-CD86-6EA3-076F-0307CEDFA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85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009DD8"/>
                </a:solidFill>
                <a:latin typeface="Avenir Book"/>
                <a:cs typeface="Calibri"/>
              </a:rPr>
              <a:t>Introduction</a:t>
            </a:r>
            <a:endParaRPr lang="en-GB" sz="6000" b="1" dirty="0">
              <a:solidFill>
                <a:srgbClr val="009DD8"/>
              </a:solidFill>
              <a:latin typeface="Avenir Book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C3D7A0-8EB4-3F49-2480-42865EFAEA80}"/>
              </a:ext>
            </a:extLst>
          </p:cNvPr>
          <p:cNvSpPr txBox="1"/>
          <p:nvPr/>
        </p:nvSpPr>
        <p:spPr>
          <a:xfrm>
            <a:off x="573558" y="1296219"/>
            <a:ext cx="7277638" cy="5278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Broadband technologies widely used in Malawi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Fixed Broadband Network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 </a:t>
            </a:r>
            <a:r>
              <a:rPr lang="en-US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 - ESCOM Fiber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     - Open Connect Limited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        - </a:t>
            </a:r>
            <a:r>
              <a:rPr lang="en-US" sz="1800" kern="100" dirty="0" err="1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Simbanet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Mobile Network (3G/4G/5G)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  - Airtel Malawi Plc., TNM Plc., Access Communications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Wireless Broadband Services</a:t>
            </a:r>
            <a:r>
              <a:rPr lang="en-US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  - Converged Technology Networks, MTL, Inq. Digital, Globe, </a:t>
            </a:r>
            <a:r>
              <a:rPr lang="en-US" sz="1800" kern="100" dirty="0" err="1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etc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b="1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Satellite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  - Starlink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A map with blue points&#10;&#10;AI-generated content may be incorrect.">
            <a:extLst>
              <a:ext uri="{FF2B5EF4-FFF2-40B4-BE49-F238E27FC236}">
                <a16:creationId xmlns:a16="http://schemas.microsoft.com/office/drawing/2014/main" id="{19FC7CB3-D7CA-DC11-87F8-8B33264DA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259" y="339810"/>
            <a:ext cx="3007970" cy="5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18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4C6E4-3039-FC7E-772B-DC544047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11665A99-4C4C-628F-D10A-14266CEB4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012" y="6091887"/>
            <a:ext cx="3113988" cy="622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19AA0-0330-6235-CA69-905DFBD2A6F6}"/>
              </a:ext>
            </a:extLst>
          </p:cNvPr>
          <p:cNvSpPr txBox="1"/>
          <p:nvPr/>
        </p:nvSpPr>
        <p:spPr>
          <a:xfrm>
            <a:off x="9153884" y="2961800"/>
            <a:ext cx="11327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  <a:latin typeface="avenir"/>
              </a:rPr>
              <a:t>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32169F-8FE1-D92D-4BBA-AA65D5E0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85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9DD8"/>
                </a:solidFill>
                <a:latin typeface="Avenir Book"/>
                <a:cs typeface="Calibri"/>
              </a:rPr>
              <a:t>Policy frameworks</a:t>
            </a:r>
            <a:endParaRPr lang="en-GB" sz="6000" b="1">
              <a:solidFill>
                <a:srgbClr val="009DD8"/>
              </a:solidFill>
              <a:latin typeface="Avenir Book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B85DD-8F3F-335D-0520-CF16433FE4F9}"/>
              </a:ext>
            </a:extLst>
          </p:cNvPr>
          <p:cNvSpPr txBox="1"/>
          <p:nvPr/>
        </p:nvSpPr>
        <p:spPr>
          <a:xfrm>
            <a:off x="987724" y="1581422"/>
            <a:ext cx="5108276" cy="45807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Policies and regulations on broadband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Communications Acts, 2016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National Broadband Strategy (2019–2023)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National Digitalisation Policy 2023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Malawi Digital Economy Strategy 2024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Malawi 2063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Government initiatives on broadband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National Fiber Backbone Project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Yathu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Yathu</a:t>
            </a: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Data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Last Mile Rural Connectivity Project </a:t>
            </a:r>
          </a:p>
          <a:p>
            <a:endParaRPr lang="en-GB" b="1" dirty="0">
              <a:solidFill>
                <a:schemeClr val="bg2">
                  <a:lumMod val="49000"/>
                </a:schemeClr>
              </a:solidFill>
            </a:endParaRPr>
          </a:p>
        </p:txBody>
      </p:sp>
      <p:pic>
        <p:nvPicPr>
          <p:cNvPr id="4" name="Picture 3" descr="A close-up of a person signing a document&#10;&#10;AI-generated content may be incorrect.">
            <a:extLst>
              <a:ext uri="{FF2B5EF4-FFF2-40B4-BE49-F238E27FC236}">
                <a16:creationId xmlns:a16="http://schemas.microsoft.com/office/drawing/2014/main" id="{223E7380-937B-D7D5-BA19-EDD1A7973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619" y="1395533"/>
            <a:ext cx="5424577" cy="428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88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658DA-6060-ECA3-AA3A-BCE779EA2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89503725-B321-09CC-676C-F7FA8C07C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12" y="6091887"/>
            <a:ext cx="3113988" cy="622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F197F-5459-29F8-7E07-5D1E53C3FB56}"/>
              </a:ext>
            </a:extLst>
          </p:cNvPr>
          <p:cNvSpPr txBox="1"/>
          <p:nvPr/>
        </p:nvSpPr>
        <p:spPr>
          <a:xfrm>
            <a:off x="9153884" y="2961800"/>
            <a:ext cx="11327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  <a:latin typeface="avenir"/>
              </a:rPr>
              <a:t>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27FF5D6-34EC-CD6D-D6B5-18110AA09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860"/>
            <a:ext cx="10515600" cy="997846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009DD8"/>
                </a:solidFill>
                <a:latin typeface="Avenir Book"/>
                <a:cs typeface="Calibri"/>
              </a:rPr>
              <a:t>Broadband penetration and expansion</a:t>
            </a:r>
            <a:br>
              <a:rPr lang="en-US" sz="2800" dirty="0">
                <a:solidFill>
                  <a:srgbClr val="FF0000"/>
                </a:solidFill>
              </a:rPr>
            </a:br>
            <a:endParaRPr lang="en-GB" sz="1800" b="1" dirty="0">
              <a:solidFill>
                <a:srgbClr val="009DD8"/>
              </a:solidFill>
              <a:latin typeface="+mn-lt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F0C3A-3796-0DED-5569-3CAD01750B71}"/>
              </a:ext>
            </a:extLst>
          </p:cNvPr>
          <p:cNvSpPr txBox="1"/>
          <p:nvPr/>
        </p:nvSpPr>
        <p:spPr>
          <a:xfrm>
            <a:off x="5589917" y="1138688"/>
            <a:ext cx="6337539" cy="43755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Current Broadband Penetration levels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Mobile Broadband Penetration 47%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Fiber coverage 5,585.14km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1800" b="1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Targets for the next 5 years and expansion strategy</a:t>
            </a:r>
            <a:endParaRPr lang="en-GB" sz="1800" kern="100" dirty="0">
              <a:effectLst/>
              <a:latin typeface="Avenir Book" panose="02000503020000020003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The Malawi Digital Economy Strategy (2024-2029)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en-GB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Aims to increase network access to 80% of the population by 2027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en-GB" sz="1800" kern="100" dirty="0" err="1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Yathu</a:t>
            </a:r>
            <a:r>
              <a:rPr lang="en-GB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Yathu</a:t>
            </a:r>
            <a:r>
              <a:rPr lang="en-GB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 Data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ptos" panose="020B0004020202020204" pitchFamily="34" charset="0"/>
              <a:buChar char="-"/>
            </a:pPr>
            <a:r>
              <a:rPr lang="en-GB" sz="1800" kern="100" dirty="0">
                <a:effectLst/>
                <a:latin typeface="Avenir Book" panose="02000503020000020003"/>
                <a:ea typeface="Aptos" panose="020B0004020202020204" pitchFamily="34" charset="0"/>
                <a:cs typeface="Times New Roman" panose="02020603050405020304" pitchFamily="18" charset="0"/>
              </a:rPr>
              <a:t> Provide broadband services, targeting rural and hard-to-reach areas across Malawi.</a:t>
            </a:r>
          </a:p>
          <a:p>
            <a:pPr>
              <a:buNone/>
            </a:pPr>
            <a:endParaRPr lang="en-US" b="1" dirty="0">
              <a:solidFill>
                <a:schemeClr val="bg2">
                  <a:lumMod val="49000"/>
                </a:schemeClr>
              </a:solidFill>
              <a:latin typeface="Avenir Book" panose="020005030200000200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4E12DE-D404-5421-35FB-47A7F9984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900080"/>
            <a:ext cx="4178061" cy="518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01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F2FFB-FE6F-A323-42D8-DCE5DF899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60BB11E2-0EF7-8C5B-D852-0306BD7F5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12" y="6091887"/>
            <a:ext cx="3113988" cy="622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B624C3-D5B4-8EA4-29E1-C999791040C3}"/>
              </a:ext>
            </a:extLst>
          </p:cNvPr>
          <p:cNvSpPr txBox="1"/>
          <p:nvPr/>
        </p:nvSpPr>
        <p:spPr>
          <a:xfrm>
            <a:off x="9153884" y="2961800"/>
            <a:ext cx="11327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A8CA993-6CD8-2804-0A82-769A64EE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85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9DD8"/>
                </a:solidFill>
                <a:latin typeface="Avenir Book"/>
                <a:cs typeface="Calibri"/>
              </a:rPr>
              <a:t>Broadband Mapping</a:t>
            </a:r>
            <a:endParaRPr lang="en-GB" sz="6000" b="1">
              <a:solidFill>
                <a:srgbClr val="009DD8"/>
              </a:solidFill>
              <a:latin typeface="Avenir Book"/>
              <a:cs typeface="Calibri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170C4A0-BC90-5236-205C-6A9031230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5115800"/>
              </p:ext>
            </p:extLst>
          </p:nvPr>
        </p:nvGraphicFramePr>
        <p:xfrm>
          <a:off x="838200" y="1581422"/>
          <a:ext cx="7215129" cy="4367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30746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BB731-0B45-13FF-80A8-8EF98B049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0D691FC-57D9-FFAB-0907-38880E859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012" y="6091887"/>
            <a:ext cx="3113988" cy="62279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75257A5-BEDF-F542-70FA-FE3A0C28C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85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9DD8"/>
                </a:solidFill>
                <a:latin typeface="Avenir Book"/>
                <a:cs typeface="Calibri"/>
              </a:rPr>
              <a:t>Broadband Mapping Systems</a:t>
            </a:r>
            <a:endParaRPr lang="en-GB" sz="6000" b="1">
              <a:solidFill>
                <a:srgbClr val="009DD8"/>
              </a:solidFill>
              <a:latin typeface="Avenir Book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C67477-E773-39DB-D475-96B99BA28EF4}"/>
              </a:ext>
            </a:extLst>
          </p:cNvPr>
          <p:cNvSpPr txBox="1"/>
          <p:nvPr/>
        </p:nvSpPr>
        <p:spPr>
          <a:xfrm>
            <a:off x="838199" y="1581422"/>
            <a:ext cx="7220141" cy="27168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Currently Malawi does not have broadband mapping system.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Broadband data is collected, and the data is used to develop internal broadband maps that are used to driver initiatives towards developing the underserved communities.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Digital Malawi Acceleration Project (DMAP)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Community Broadband Operators </a:t>
            </a: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Free Public Wi-Fi Initiative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A9C2FE0-BD50-3C5D-5704-122586F68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341" y="1581422"/>
            <a:ext cx="2713073" cy="38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288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8E974-9477-9A01-D368-245E25FE4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5A2BCEFD-5723-F0C1-4864-9BDC2FB72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012" y="6091887"/>
            <a:ext cx="3113988" cy="622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00EBCF-5A12-B063-7498-C6D5BD5E3B2D}"/>
              </a:ext>
            </a:extLst>
          </p:cNvPr>
          <p:cNvSpPr txBox="1"/>
          <p:nvPr/>
        </p:nvSpPr>
        <p:spPr>
          <a:xfrm>
            <a:off x="9153884" y="2961800"/>
            <a:ext cx="11327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solidFill>
                  <a:schemeClr val="bg1"/>
                </a:solidFill>
                <a:latin typeface="avenir"/>
              </a:rPr>
              <a:t>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7ADA1E-91AB-4E69-4B19-9F9E8690E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859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>
                <a:solidFill>
                  <a:srgbClr val="009DD8"/>
                </a:solidFill>
                <a:latin typeface="Avenir Book"/>
                <a:cs typeface="Calibri"/>
              </a:rPr>
              <a:t>Broadband coverage</a:t>
            </a:r>
            <a:endParaRPr lang="en-GB" sz="6000" b="1">
              <a:solidFill>
                <a:srgbClr val="009DD8"/>
              </a:solidFill>
              <a:latin typeface="Avenir Book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7EE2B-7368-96BE-7BE2-9220E4335D7D}"/>
              </a:ext>
            </a:extLst>
          </p:cNvPr>
          <p:cNvSpPr txBox="1"/>
          <p:nvPr/>
        </p:nvSpPr>
        <p:spPr>
          <a:xfrm>
            <a:off x="1045589" y="1428452"/>
            <a:ext cx="6441061" cy="51410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 Collects Broadband Data Coverage: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Malawi Communications Regulatory Authority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License obligations - Quarterly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National ICT Surveys – Periodic e.g. 3-4 years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Infrastructure audit (latest – 2024)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Broadband Gap Studies – Last one was in 2020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Verification – Consultations with Telcos, data integration, Field assessments (Drive Tests) 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n-US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ISP Obligations: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Required to submit broadband coverage and QoS data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Penalties are not fixed in license, but the Regulator has the mandate to penalize ISPs for non-compliance whenever data is requested 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National ICT Survey 2023 | PDF | Information And Communications Technology  | Telephone">
            <a:extLst>
              <a:ext uri="{FF2B5EF4-FFF2-40B4-BE49-F238E27FC236}">
                <a16:creationId xmlns:a16="http://schemas.microsoft.com/office/drawing/2014/main" id="{C50F5912-B1CC-2426-355A-B5E1B0736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025" y="476250"/>
            <a:ext cx="2076450" cy="2857500"/>
          </a:xfrm>
          <a:prstGeom prst="rect">
            <a:avLst/>
          </a:prstGeom>
        </p:spPr>
      </p:pic>
      <p:pic>
        <p:nvPicPr>
          <p:cNvPr id="4" name="Picture 3" descr="MACRA Website |">
            <a:extLst>
              <a:ext uri="{FF2B5EF4-FFF2-40B4-BE49-F238E27FC236}">
                <a16:creationId xmlns:a16="http://schemas.microsoft.com/office/drawing/2014/main" id="{2929602A-308A-44B4-75A8-CB4EF0D5E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5025" y="3762376"/>
            <a:ext cx="2228276" cy="2218992"/>
          </a:xfrm>
          <a:prstGeom prst="rect">
            <a:avLst/>
          </a:prstGeom>
        </p:spPr>
      </p:pic>
      <p:pic>
        <p:nvPicPr>
          <p:cNvPr id="7" name="Picture 6" descr="DRIVING THE GROWTH OF MOBILE COMMUNICATIONS ACROSS AFRICA AND THE MIDDLE  EAST">
            <a:extLst>
              <a:ext uri="{FF2B5EF4-FFF2-40B4-BE49-F238E27FC236}">
                <a16:creationId xmlns:a16="http://schemas.microsoft.com/office/drawing/2014/main" id="{7C75F3DA-8197-7850-8E13-558BF3C8F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650" y="1428452"/>
            <a:ext cx="2085975" cy="402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40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80723ACEA7A346AD91773A69678FAE" ma:contentTypeVersion="6" ma:contentTypeDescription="Create a new document." ma:contentTypeScope="" ma:versionID="cc21ec52e10ca6cb87a92f1e825958ee">
  <xsd:schema xmlns:xsd="http://www.w3.org/2001/XMLSchema" xmlns:xs="http://www.w3.org/2001/XMLSchema" xmlns:p="http://schemas.microsoft.com/office/2006/metadata/properties" xmlns:ns3="b41a3f22-5d62-41fb-bfeb-a54020c48ba4" targetNamespace="http://schemas.microsoft.com/office/2006/metadata/properties" ma:root="true" ma:fieldsID="c3cce2ab6bad8f6abd5d98468a864e65" ns3:_="">
    <xsd:import namespace="b41a3f22-5d62-41fb-bfeb-a54020c48ba4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a3f22-5d62-41fb-bfeb-a54020c48ba4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41a3f22-5d62-41fb-bfeb-a54020c48ba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A32FB4-0D5B-488F-BB1B-7406C70F431A}">
  <ds:schemaRefs>
    <ds:schemaRef ds:uri="b41a3f22-5d62-41fb-bfeb-a54020c48ba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BD04F94-A542-427E-B92F-C5A581A878CF}">
  <ds:schemaRefs>
    <ds:schemaRef ds:uri="b41a3f22-5d62-41fb-bfeb-a54020c48ba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489579F-66C8-49DD-B5BA-5C739ACC74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759</Words>
  <Application>Microsoft Office PowerPoint</Application>
  <PresentationFormat>Widescreen</PresentationFormat>
  <Paragraphs>111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Aptos</vt:lpstr>
      <vt:lpstr>Aptos Display</vt:lpstr>
      <vt:lpstr>Arial</vt:lpstr>
      <vt:lpstr>avenir</vt:lpstr>
      <vt:lpstr>Avenir Book</vt:lpstr>
      <vt:lpstr>Baguet Script</vt:lpstr>
      <vt:lpstr>Nunito</vt:lpstr>
      <vt:lpstr>Symbol</vt:lpstr>
      <vt:lpstr>Office Theme</vt:lpstr>
      <vt:lpstr>1_Office Theme</vt:lpstr>
      <vt:lpstr>PowerPoint Presentation</vt:lpstr>
      <vt:lpstr>PowerPoint Presentation</vt:lpstr>
      <vt:lpstr>Introduction</vt:lpstr>
      <vt:lpstr>Introduction</vt:lpstr>
      <vt:lpstr>Policy frameworks</vt:lpstr>
      <vt:lpstr>Broadband penetration and expansion </vt:lpstr>
      <vt:lpstr>Broadband Mapping</vt:lpstr>
      <vt:lpstr>Broadband Mapping Systems</vt:lpstr>
      <vt:lpstr>Broadband coverage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Support to Africa’s National Broadband Mapping Systems (Africa-BB-Maps)</dc:title>
  <dc:creator>Isabella Rinaldi</dc:creator>
  <cp:lastModifiedBy>Hubert Kambalametore</cp:lastModifiedBy>
  <cp:revision>45</cp:revision>
  <dcterms:created xsi:type="dcterms:W3CDTF">2024-10-31T21:56:45Z</dcterms:created>
  <dcterms:modified xsi:type="dcterms:W3CDTF">2025-03-20T14:38:06Z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0x0101005D80723ACEA7A346AD91773A69678FAE</vt:lpwstr>
  </property>
  <property fmtid="{D5CDD505-2E9C-101B-9397-08002B2CF9AE}" pid="3" name="MediaServiceImageTags">
    <vt:lpwstr/>
  </property>
</Properties>
</file>