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2" r:id="rId2"/>
    <p:sldId id="2759" r:id="rId3"/>
    <p:sldId id="2961" r:id="rId4"/>
    <p:sldId id="2791" r:id="rId5"/>
    <p:sldId id="2785" r:id="rId6"/>
    <p:sldId id="2786" r:id="rId7"/>
    <p:sldId id="2789" r:id="rId8"/>
    <p:sldId id="2787" r:id="rId9"/>
    <p:sldId id="2792" r:id="rId10"/>
    <p:sldId id="2790" r:id="rId11"/>
    <p:sldId id="301" r:id="rId12"/>
    <p:sldId id="2793" r:id="rId13"/>
    <p:sldId id="273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5" autoAdjust="0"/>
    <p:restoredTop sz="43417" autoAdjust="0"/>
  </p:normalViewPr>
  <p:slideViewPr>
    <p:cSldViewPr snapToGrid="0">
      <p:cViewPr varScale="1">
        <p:scale>
          <a:sx n="35" d="100"/>
          <a:sy n="35" d="100"/>
        </p:scale>
        <p:origin x="2381" y="38"/>
      </p:cViewPr>
      <p:guideLst/>
    </p:cSldViewPr>
  </p:slideViewPr>
  <p:notesTextViewPr>
    <p:cViewPr>
      <p:scale>
        <a:sx n="1" d="1"/>
        <a:sy n="1" d="1"/>
      </p:scale>
      <p:origin x="0" y="0"/>
    </p:cViewPr>
  </p:notesTextViewPr>
  <p:notesViewPr>
    <p:cSldViewPr snapToGrid="0">
      <p:cViewPr varScale="1">
        <p:scale>
          <a:sx n="49" d="100"/>
          <a:sy n="49" d="100"/>
        </p:scale>
        <p:origin x="228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5304A-56B2-4DF9-9285-9307DD3AAB86}" type="datetimeFigureOut">
              <a:rPr lang="en-GB" smtClean="0"/>
              <a:t>24/03/2025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75674-8F66-4D4D-AC96-2838DAD0B530}" type="slidenum">
              <a:rPr lang="en-GB" smtClean="0"/>
              <a:t>‹#›</a:t>
            </a:fld>
            <a:endParaRPr lang="en-GB"/>
          </a:p>
        </p:txBody>
      </p:sp>
    </p:spTree>
    <p:extLst>
      <p:ext uri="{BB962C8B-B14F-4D97-AF65-F5344CB8AC3E}">
        <p14:creationId xmlns:p14="http://schemas.microsoft.com/office/powerpoint/2010/main" val="227751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AF7C27-6B4A-434A-9298-DFB24978D926}" type="slidenum">
              <a:rPr lang="en-GB" smtClean="0"/>
              <a:t>1</a:t>
            </a:fld>
            <a:endParaRPr lang="en-GB"/>
          </a:p>
        </p:txBody>
      </p:sp>
    </p:spTree>
    <p:extLst>
      <p:ext uri="{BB962C8B-B14F-4D97-AF65-F5344CB8AC3E}">
        <p14:creationId xmlns:p14="http://schemas.microsoft.com/office/powerpoint/2010/main" val="14883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375674-8F66-4D4D-AC96-2838DAD0B530}" type="slidenum">
              <a:rPr lang="en-GB" smtClean="0"/>
              <a:t>10</a:t>
            </a:fld>
            <a:endParaRPr lang="en-GB"/>
          </a:p>
        </p:txBody>
      </p:sp>
    </p:spTree>
    <p:extLst>
      <p:ext uri="{BB962C8B-B14F-4D97-AF65-F5344CB8AC3E}">
        <p14:creationId xmlns:p14="http://schemas.microsoft.com/office/powerpoint/2010/main" val="254604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375674-8F66-4D4D-AC96-2838DAD0B530}" type="slidenum">
              <a:rPr lang="en-GB" smtClean="0"/>
              <a:t>12</a:t>
            </a:fld>
            <a:endParaRPr lang="en-GB"/>
          </a:p>
        </p:txBody>
      </p:sp>
    </p:spTree>
    <p:extLst>
      <p:ext uri="{BB962C8B-B14F-4D97-AF65-F5344CB8AC3E}">
        <p14:creationId xmlns:p14="http://schemas.microsoft.com/office/powerpoint/2010/main" val="407847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F83C43-ECF0-4FD4-81C9-0FBEA5301649}" type="slidenum">
              <a:rPr lang="en-GB" smtClean="0"/>
              <a:t>13</a:t>
            </a:fld>
            <a:endParaRPr lang="en-GB"/>
          </a:p>
        </p:txBody>
      </p:sp>
    </p:spTree>
    <p:extLst>
      <p:ext uri="{BB962C8B-B14F-4D97-AF65-F5344CB8AC3E}">
        <p14:creationId xmlns:p14="http://schemas.microsoft.com/office/powerpoint/2010/main" val="81789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75" y="341313"/>
            <a:ext cx="3709988" cy="2087562"/>
          </a:xfrm>
        </p:spPr>
      </p:sp>
      <p:sp>
        <p:nvSpPr>
          <p:cNvPr id="3" name="Notes Placeholder 2"/>
          <p:cNvSpPr>
            <a:spLocks noGrp="1"/>
          </p:cNvSpPr>
          <p:nvPr>
            <p:ph type="body" idx="1"/>
          </p:nvPr>
        </p:nvSpPr>
        <p:spPr>
          <a:xfrm>
            <a:off x="457200" y="2591208"/>
            <a:ext cx="5674995" cy="6967130"/>
          </a:xfrm>
        </p:spPr>
        <p:txBody>
          <a:bodyPr/>
          <a:lstStyle/>
          <a:p>
            <a:pPr marL="0" marR="0">
              <a:spcBef>
                <a:spcPts val="0"/>
              </a:spcBef>
              <a:spcAft>
                <a:spcPts val="600"/>
              </a:spcAft>
            </a:pPr>
            <a:endParaRPr lang="en-US" dirty="0">
              <a:effectLs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4DD1F9E-00A5-4F8B-A96B-57251DC53DA1}" type="slidenum">
              <a:rPr lang="en-US" smtClean="0"/>
              <a:t>2</a:t>
            </a:fld>
            <a:endParaRPr lang="en-US"/>
          </a:p>
        </p:txBody>
      </p:sp>
    </p:spTree>
    <p:extLst>
      <p:ext uri="{BB962C8B-B14F-4D97-AF65-F5344CB8AC3E}">
        <p14:creationId xmlns:p14="http://schemas.microsoft.com/office/powerpoint/2010/main" val="178806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450" y="342900"/>
            <a:ext cx="3286125" cy="1847850"/>
          </a:xfrm>
        </p:spPr>
      </p:sp>
      <p:sp>
        <p:nvSpPr>
          <p:cNvPr id="3" name="Notes Placeholder 2"/>
          <p:cNvSpPr>
            <a:spLocks noGrp="1"/>
          </p:cNvSpPr>
          <p:nvPr>
            <p:ph type="body" idx="1"/>
          </p:nvPr>
        </p:nvSpPr>
        <p:spPr>
          <a:xfrm>
            <a:off x="716650" y="2433444"/>
            <a:ext cx="5390305" cy="7039168"/>
          </a:xfrm>
        </p:spPr>
        <p:txBody>
          <a:bodyPr/>
          <a:lstStyle/>
          <a:p>
            <a:endParaRPr lang="en-GB" sz="1400" i="1" dirty="0"/>
          </a:p>
        </p:txBody>
      </p:sp>
      <p:sp>
        <p:nvSpPr>
          <p:cNvPr id="4" name="Slide Number Placeholder 3"/>
          <p:cNvSpPr>
            <a:spLocks noGrp="1"/>
          </p:cNvSpPr>
          <p:nvPr>
            <p:ph type="sldNum" sz="quarter" idx="5"/>
          </p:nvPr>
        </p:nvSpPr>
        <p:spPr/>
        <p:txBody>
          <a:bodyPr/>
          <a:lstStyle/>
          <a:p>
            <a:fld id="{05AA9A62-87E8-424A-9AA9-B8104B36EF99}" type="slidenum">
              <a:rPr lang="en-GB" smtClean="0"/>
              <a:t>3</a:t>
            </a:fld>
            <a:endParaRPr lang="en-GB"/>
          </a:p>
        </p:txBody>
      </p:sp>
    </p:spTree>
    <p:extLst>
      <p:ext uri="{BB962C8B-B14F-4D97-AF65-F5344CB8AC3E}">
        <p14:creationId xmlns:p14="http://schemas.microsoft.com/office/powerpoint/2010/main" val="2682756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D1375674-8F66-4D4D-AC96-2838DAD0B530}" type="slidenum">
              <a:rPr lang="en-GB" smtClean="0"/>
              <a:t>4</a:t>
            </a:fld>
            <a:endParaRPr lang="en-GB"/>
          </a:p>
        </p:txBody>
      </p:sp>
    </p:spTree>
    <p:extLst>
      <p:ext uri="{BB962C8B-B14F-4D97-AF65-F5344CB8AC3E}">
        <p14:creationId xmlns:p14="http://schemas.microsoft.com/office/powerpoint/2010/main" val="1003424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156780"/>
          </a:xfrm>
        </p:spPr>
        <p:txBody>
          <a:bodyPr/>
          <a:lstStyle/>
          <a:p>
            <a:pPr marL="0" marR="0">
              <a:lnSpc>
                <a:spcPct val="107000"/>
              </a:lnSpc>
              <a:spcBef>
                <a:spcPts val="0"/>
              </a:spcBef>
              <a:spcAft>
                <a:spcPts val="800"/>
              </a:spcAft>
            </a:pPr>
            <a:endParaRPr lang="en-US" sz="10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5AA9A62-87E8-424A-9AA9-B8104B36EF99}" type="slidenum">
              <a:rPr lang="en-GB" smtClean="0"/>
              <a:t>5</a:t>
            </a:fld>
            <a:endParaRPr lang="en-GB"/>
          </a:p>
        </p:txBody>
      </p:sp>
    </p:spTree>
    <p:extLst>
      <p:ext uri="{BB962C8B-B14F-4D97-AF65-F5344CB8AC3E}">
        <p14:creationId xmlns:p14="http://schemas.microsoft.com/office/powerpoint/2010/main" val="263659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D495A-A1CE-8DE3-AEAA-F1F7B9A92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3ED3B-C13D-052D-6C69-DC90EF6AF6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206EAE-F414-BAB3-A2B1-198A520F7243}"/>
              </a:ext>
            </a:extLst>
          </p:cNvPr>
          <p:cNvSpPr>
            <a:spLocks noGrp="1"/>
          </p:cNvSpPr>
          <p:nvPr>
            <p:ph type="body" idx="1"/>
          </p:nvPr>
        </p:nvSpPr>
        <p:spPr>
          <a:xfrm>
            <a:off x="679768" y="4777194"/>
            <a:ext cx="5438140" cy="4156780"/>
          </a:xfrm>
        </p:spPr>
        <p:txBody>
          <a:bodyPr/>
          <a:lstStyle/>
          <a:p>
            <a:pPr marL="0" marR="0">
              <a:lnSpc>
                <a:spcPct val="107000"/>
              </a:lnSpc>
              <a:spcBef>
                <a:spcPts val="0"/>
              </a:spcBef>
              <a:spcAft>
                <a:spcPts val="800"/>
              </a:spcAft>
            </a:pPr>
            <a:endParaRPr lang="en-US" sz="1400" dirty="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74CC135E-3FDE-8748-053E-1697E9AF0F20}"/>
              </a:ext>
            </a:extLst>
          </p:cNvPr>
          <p:cNvSpPr>
            <a:spLocks noGrp="1"/>
          </p:cNvSpPr>
          <p:nvPr>
            <p:ph type="sldNum" sz="quarter" idx="5"/>
          </p:nvPr>
        </p:nvSpPr>
        <p:spPr/>
        <p:txBody>
          <a:bodyPr/>
          <a:lstStyle/>
          <a:p>
            <a:fld id="{05AA9A62-87E8-424A-9AA9-B8104B36EF99}" type="slidenum">
              <a:rPr lang="en-GB" smtClean="0"/>
              <a:t>6</a:t>
            </a:fld>
            <a:endParaRPr lang="en-GB"/>
          </a:p>
        </p:txBody>
      </p:sp>
    </p:spTree>
    <p:extLst>
      <p:ext uri="{BB962C8B-B14F-4D97-AF65-F5344CB8AC3E}">
        <p14:creationId xmlns:p14="http://schemas.microsoft.com/office/powerpoint/2010/main" val="3996747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fr-FR" sz="1200" dirty="0"/>
            </a:br>
            <a:endParaRPr lang="en-GB" sz="1200" dirty="0"/>
          </a:p>
          <a:p>
            <a:endParaRPr lang="en-US" dirty="0"/>
          </a:p>
        </p:txBody>
      </p:sp>
      <p:sp>
        <p:nvSpPr>
          <p:cNvPr id="4" name="Slide Number Placeholder 3"/>
          <p:cNvSpPr>
            <a:spLocks noGrp="1"/>
          </p:cNvSpPr>
          <p:nvPr>
            <p:ph type="sldNum" sz="quarter" idx="5"/>
          </p:nvPr>
        </p:nvSpPr>
        <p:spPr/>
        <p:txBody>
          <a:bodyPr/>
          <a:lstStyle/>
          <a:p>
            <a:fld id="{D1375674-8F66-4D4D-AC96-2838DAD0B530}" type="slidenum">
              <a:rPr lang="en-GB" smtClean="0"/>
              <a:t>7</a:t>
            </a:fld>
            <a:endParaRPr lang="en-GB"/>
          </a:p>
        </p:txBody>
      </p:sp>
    </p:spTree>
    <p:extLst>
      <p:ext uri="{BB962C8B-B14F-4D97-AF65-F5344CB8AC3E}">
        <p14:creationId xmlns:p14="http://schemas.microsoft.com/office/powerpoint/2010/main" val="17441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24A37-D21B-68AF-FA9D-67E02C4C8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2A36A-B813-B98F-4960-C26D2FDB0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AD509-A86C-AC6D-EE16-336B55E4F488}"/>
              </a:ext>
            </a:extLst>
          </p:cNvPr>
          <p:cNvSpPr>
            <a:spLocks noGrp="1"/>
          </p:cNvSpPr>
          <p:nvPr>
            <p:ph type="body" idx="1"/>
          </p:nvPr>
        </p:nvSpPr>
        <p:spPr>
          <a:xfrm>
            <a:off x="679768" y="4777194"/>
            <a:ext cx="5438140" cy="4156780"/>
          </a:xfrm>
        </p:spPr>
        <p:txBody>
          <a:bodyPr/>
          <a:lstStyle/>
          <a:p>
            <a:pPr marL="0" marR="0">
              <a:lnSpc>
                <a:spcPct val="107000"/>
              </a:lnSpc>
              <a:spcBef>
                <a:spcPts val="0"/>
              </a:spcBef>
              <a:spcAft>
                <a:spcPts val="800"/>
              </a:spcAft>
            </a:pPr>
            <a:endParaRPr lang="en-US" sz="1400" dirty="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0C39206E-B71D-F075-C8A3-C800BEB6BD30}"/>
              </a:ext>
            </a:extLst>
          </p:cNvPr>
          <p:cNvSpPr>
            <a:spLocks noGrp="1"/>
          </p:cNvSpPr>
          <p:nvPr>
            <p:ph type="sldNum" sz="quarter" idx="5"/>
          </p:nvPr>
        </p:nvSpPr>
        <p:spPr/>
        <p:txBody>
          <a:bodyPr/>
          <a:lstStyle/>
          <a:p>
            <a:fld id="{05AA9A62-87E8-424A-9AA9-B8104B36EF99}" type="slidenum">
              <a:rPr lang="en-GB" smtClean="0"/>
              <a:t>8</a:t>
            </a:fld>
            <a:endParaRPr lang="en-GB"/>
          </a:p>
        </p:txBody>
      </p:sp>
    </p:spTree>
    <p:extLst>
      <p:ext uri="{BB962C8B-B14F-4D97-AF65-F5344CB8AC3E}">
        <p14:creationId xmlns:p14="http://schemas.microsoft.com/office/powerpoint/2010/main" val="314411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303B4-4421-5DC2-B446-11A934E37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93ED3-46AD-7617-8B86-2010A6001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17F7F-E134-7A1A-9F01-A1499928F379}"/>
              </a:ext>
            </a:extLst>
          </p:cNvPr>
          <p:cNvSpPr>
            <a:spLocks noGrp="1"/>
          </p:cNvSpPr>
          <p:nvPr>
            <p:ph type="body" idx="1"/>
          </p:nvPr>
        </p:nvSpPr>
        <p:spPr>
          <a:xfrm>
            <a:off x="679768" y="4777194"/>
            <a:ext cx="5438140" cy="4156780"/>
          </a:xfrm>
        </p:spPr>
        <p:txBody>
          <a:bodyPr/>
          <a:lstStyle/>
          <a:p>
            <a:pPr marL="0" marR="0">
              <a:lnSpc>
                <a:spcPct val="107000"/>
              </a:lnSpc>
              <a:spcBef>
                <a:spcPts val="0"/>
              </a:spcBef>
              <a:spcAft>
                <a:spcPts val="800"/>
              </a:spcAft>
            </a:pPr>
            <a:endParaRPr lang="en-US" sz="1400" dirty="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4896F4AB-CE04-22A8-2924-5167E51EF885}"/>
              </a:ext>
            </a:extLst>
          </p:cNvPr>
          <p:cNvSpPr>
            <a:spLocks noGrp="1"/>
          </p:cNvSpPr>
          <p:nvPr>
            <p:ph type="sldNum" sz="quarter" idx="5"/>
          </p:nvPr>
        </p:nvSpPr>
        <p:spPr/>
        <p:txBody>
          <a:bodyPr/>
          <a:lstStyle/>
          <a:p>
            <a:fld id="{05AA9A62-87E8-424A-9AA9-B8104B36EF99}" type="slidenum">
              <a:rPr lang="en-GB" smtClean="0"/>
              <a:t>9</a:t>
            </a:fld>
            <a:endParaRPr lang="en-GB"/>
          </a:p>
        </p:txBody>
      </p:sp>
    </p:spTree>
    <p:extLst>
      <p:ext uri="{BB962C8B-B14F-4D97-AF65-F5344CB8AC3E}">
        <p14:creationId xmlns:p14="http://schemas.microsoft.com/office/powerpoint/2010/main" val="61171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7D3D-DB70-5541-8777-2938DC28C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A85202-DE75-7C9F-7CE3-B3D011F404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C8DF7F-6EC1-AF66-CA16-9C0BB6CB6B69}"/>
              </a:ext>
            </a:extLst>
          </p:cNvPr>
          <p:cNvSpPr>
            <a:spLocks noGrp="1"/>
          </p:cNvSpPr>
          <p:nvPr>
            <p:ph type="dt" sz="half" idx="10"/>
          </p:nvPr>
        </p:nvSpPr>
        <p:spPr/>
        <p:txBody>
          <a:bodyPr/>
          <a:lstStyle/>
          <a:p>
            <a:fld id="{894A54AF-798C-4FD9-9773-ADDDCBA850A6}" type="datetimeFigureOut">
              <a:rPr lang="en-GB" smtClean="0"/>
              <a:t>24/03/2025</a:t>
            </a:fld>
            <a:endParaRPr lang="en-GB"/>
          </a:p>
        </p:txBody>
      </p:sp>
      <p:sp>
        <p:nvSpPr>
          <p:cNvPr id="5" name="Footer Placeholder 4">
            <a:extLst>
              <a:ext uri="{FF2B5EF4-FFF2-40B4-BE49-F238E27FC236}">
                <a16:creationId xmlns:a16="http://schemas.microsoft.com/office/drawing/2014/main" id="{79D5BDBE-1610-A58F-D80F-8D59A1C959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55D9DA-F92D-C938-9C66-849D5BEB2675}"/>
              </a:ext>
            </a:extLst>
          </p:cNvPr>
          <p:cNvSpPr>
            <a:spLocks noGrp="1"/>
          </p:cNvSpPr>
          <p:nvPr>
            <p:ph type="sldNum" sz="quarter" idx="12"/>
          </p:nvPr>
        </p:nvSpPr>
        <p:spPr/>
        <p:txBody>
          <a:bodyPr/>
          <a:lstStyle/>
          <a:p>
            <a:fld id="{6EC3FADB-9EE9-4874-86B8-1430BA424A4C}" type="slidenum">
              <a:rPr lang="en-GB" smtClean="0"/>
              <a:t>‹#›</a:t>
            </a:fld>
            <a:endParaRPr lang="en-GB"/>
          </a:p>
        </p:txBody>
      </p:sp>
    </p:spTree>
    <p:extLst>
      <p:ext uri="{BB962C8B-B14F-4D97-AF65-F5344CB8AC3E}">
        <p14:creationId xmlns:p14="http://schemas.microsoft.com/office/powerpoint/2010/main" val="77460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9E31-4A2A-B01E-69B9-6243109AB5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3E0C38-BAC0-D18A-8399-EBCB2B28D6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411182-4C70-C1A1-56AB-B75F28BAC397}"/>
              </a:ext>
            </a:extLst>
          </p:cNvPr>
          <p:cNvSpPr>
            <a:spLocks noGrp="1"/>
          </p:cNvSpPr>
          <p:nvPr>
            <p:ph type="dt" sz="half" idx="10"/>
          </p:nvPr>
        </p:nvSpPr>
        <p:spPr/>
        <p:txBody>
          <a:bodyPr/>
          <a:lstStyle/>
          <a:p>
            <a:fld id="{894A54AF-798C-4FD9-9773-ADDDCBA850A6}" type="datetimeFigureOut">
              <a:rPr lang="en-GB" smtClean="0"/>
              <a:t>24/03/2025</a:t>
            </a:fld>
            <a:endParaRPr lang="en-GB"/>
          </a:p>
        </p:txBody>
      </p:sp>
      <p:sp>
        <p:nvSpPr>
          <p:cNvPr id="5" name="Footer Placeholder 4">
            <a:extLst>
              <a:ext uri="{FF2B5EF4-FFF2-40B4-BE49-F238E27FC236}">
                <a16:creationId xmlns:a16="http://schemas.microsoft.com/office/drawing/2014/main" id="{9664140E-6735-304F-339A-C256D0E5E0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93D85C-FDC0-B608-1AD9-EA08FDA5181E}"/>
              </a:ext>
            </a:extLst>
          </p:cNvPr>
          <p:cNvSpPr>
            <a:spLocks noGrp="1"/>
          </p:cNvSpPr>
          <p:nvPr>
            <p:ph type="sldNum" sz="quarter" idx="12"/>
          </p:nvPr>
        </p:nvSpPr>
        <p:spPr/>
        <p:txBody>
          <a:bodyPr/>
          <a:lstStyle/>
          <a:p>
            <a:fld id="{6EC3FADB-9EE9-4874-86B8-1430BA424A4C}" type="slidenum">
              <a:rPr lang="en-GB" smtClean="0"/>
              <a:t>‹#›</a:t>
            </a:fld>
            <a:endParaRPr lang="en-GB"/>
          </a:p>
        </p:txBody>
      </p:sp>
    </p:spTree>
    <p:extLst>
      <p:ext uri="{BB962C8B-B14F-4D97-AF65-F5344CB8AC3E}">
        <p14:creationId xmlns:p14="http://schemas.microsoft.com/office/powerpoint/2010/main" val="278042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6A5C0B-76E1-1B7E-3427-D1B8712AF9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7878CF-66FF-34EF-3090-13D7D40D97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BA0394-57E7-F1FD-7F9B-CC274E0A336A}"/>
              </a:ext>
            </a:extLst>
          </p:cNvPr>
          <p:cNvSpPr>
            <a:spLocks noGrp="1"/>
          </p:cNvSpPr>
          <p:nvPr>
            <p:ph type="dt" sz="half" idx="10"/>
          </p:nvPr>
        </p:nvSpPr>
        <p:spPr/>
        <p:txBody>
          <a:bodyPr/>
          <a:lstStyle/>
          <a:p>
            <a:fld id="{894A54AF-798C-4FD9-9773-ADDDCBA850A6}" type="datetimeFigureOut">
              <a:rPr lang="en-GB" smtClean="0"/>
              <a:t>24/03/2025</a:t>
            </a:fld>
            <a:endParaRPr lang="en-GB"/>
          </a:p>
        </p:txBody>
      </p:sp>
      <p:sp>
        <p:nvSpPr>
          <p:cNvPr id="5" name="Footer Placeholder 4">
            <a:extLst>
              <a:ext uri="{FF2B5EF4-FFF2-40B4-BE49-F238E27FC236}">
                <a16:creationId xmlns:a16="http://schemas.microsoft.com/office/drawing/2014/main" id="{C3C2C67A-512B-863F-EAEF-43457CFE6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367DF5-CE83-7625-EB8D-24DE920351E0}"/>
              </a:ext>
            </a:extLst>
          </p:cNvPr>
          <p:cNvSpPr>
            <a:spLocks noGrp="1"/>
          </p:cNvSpPr>
          <p:nvPr>
            <p:ph type="sldNum" sz="quarter" idx="12"/>
          </p:nvPr>
        </p:nvSpPr>
        <p:spPr/>
        <p:txBody>
          <a:bodyPr/>
          <a:lstStyle/>
          <a:p>
            <a:fld id="{6EC3FADB-9EE9-4874-86B8-1430BA424A4C}" type="slidenum">
              <a:rPr lang="en-GB" smtClean="0"/>
              <a:t>‹#›</a:t>
            </a:fld>
            <a:endParaRPr lang="en-GB"/>
          </a:p>
        </p:txBody>
      </p:sp>
    </p:spTree>
    <p:extLst>
      <p:ext uri="{BB962C8B-B14F-4D97-AF65-F5344CB8AC3E}">
        <p14:creationId xmlns:p14="http://schemas.microsoft.com/office/powerpoint/2010/main" val="1594823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over image">
  <p:cSld name="2_Cover image">
    <p:spTree>
      <p:nvGrpSpPr>
        <p:cNvPr id="1" name="Shape 8"/>
        <p:cNvGrpSpPr/>
        <p:nvPr/>
      </p:nvGrpSpPr>
      <p:grpSpPr>
        <a:xfrm>
          <a:off x="0" y="0"/>
          <a:ext cx="0" cy="0"/>
          <a:chOff x="0" y="0"/>
          <a:chExt cx="0" cy="0"/>
        </a:xfrm>
      </p:grpSpPr>
      <p:sp>
        <p:nvSpPr>
          <p:cNvPr id="9" name="Google Shape;9;p2"/>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1414970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_Title Slide">
  <p:cSld name="01_Title Slide">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838200" y="365126"/>
            <a:ext cx="10515600" cy="642040"/>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chemeClr val="dk2"/>
              </a:buClr>
              <a:buSzPts val="3200"/>
              <a:buFont typeface="Open Sans Light"/>
              <a:buNone/>
              <a:defRPr sz="3200" b="0" i="0" u="none" strike="noStrike" cap="none">
                <a:solidFill>
                  <a:schemeClr val="dk2"/>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
          <p:cNvSpPr txBox="1">
            <a:spLocks noGrp="1"/>
          </p:cNvSpPr>
          <p:nvPr>
            <p:ph type="body" idx="1"/>
          </p:nvPr>
        </p:nvSpPr>
        <p:spPr>
          <a:xfrm>
            <a:off x="838200" y="827434"/>
            <a:ext cx="10515600" cy="406400"/>
          </a:xfrm>
          <a:prstGeom prst="rect">
            <a:avLst/>
          </a:prstGeom>
          <a:noFill/>
          <a:ln>
            <a:noFill/>
          </a:ln>
        </p:spPr>
        <p:txBody>
          <a:bodyPr spcFirstLastPara="1" wrap="square" lIns="91425" tIns="45700" rIns="91425" bIns="45700" anchor="t" anchorCtr="0"/>
          <a:lstStyle>
            <a:lvl1pPr marL="457200" marR="0" lvl="0" indent="-228600" algn="ctr" rtl="0">
              <a:lnSpc>
                <a:spcPct val="86000"/>
              </a:lnSpc>
              <a:spcBef>
                <a:spcPts val="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Light"/>
                <a:ea typeface="Open Sans Light"/>
                <a:cs typeface="Open Sans Light"/>
                <a:sym typeface="Open Sans Light"/>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Light"/>
                <a:ea typeface="Open Sans Light"/>
                <a:cs typeface="Open Sans Light"/>
                <a:sym typeface="Open Sans Light"/>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Light"/>
                <a:ea typeface="Open Sans Light"/>
                <a:cs typeface="Open Sans Light"/>
                <a:sym typeface="Open Sans Light"/>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extLst>
      <p:ext uri="{BB962C8B-B14F-4D97-AF65-F5344CB8AC3E}">
        <p14:creationId xmlns:p14="http://schemas.microsoft.com/office/powerpoint/2010/main" val="80439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ppt_w</p:attrName>
                                        </p:attrNameLst>
                                      </p:cBhvr>
                                      <p:tavLst>
                                        <p:tav tm="0">
                                          <p:val>
                                            <p:strVal val="0"/>
                                          </p:val>
                                        </p:tav>
                                        <p:tav tm="100000">
                                          <p:val>
                                            <p:strVal val="#ppt_w"/>
                                          </p:val>
                                        </p:tav>
                                      </p:tavLst>
                                    </p:anim>
                                    <p:anim calcmode="lin" valueType="num">
                                      <p:cBhvr additive="base">
                                        <p:cTn id="8" dur="500"/>
                                        <p:tgtEl>
                                          <p:spTgt spid="11"/>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6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2000"/>
                                        <p:tgtEl>
                                          <p:spTgt spid="12">
                                            <p:txEl>
                                              <p:pRg st="0" end="0"/>
                                            </p:txEl>
                                          </p:spTgt>
                                        </p:tgtEl>
                                      </p:cBhvr>
                                    </p:animEffect>
                                  </p:childTnLst>
                                </p:cTn>
                              </p:par>
                              <p:par>
                                <p:cTn id="12" presetID="10" presetClass="entr" presetSubtype="0" fill="hold" nodeType="withEffect">
                                  <p:stCondLst>
                                    <p:cond delay="600"/>
                                  </p:stCondLst>
                                  <p:childTnLst>
                                    <p:set>
                                      <p:cBhvr>
                                        <p:cTn id="13" dur="1" fill="hold">
                                          <p:stCondLst>
                                            <p:cond delay="0"/>
                                          </p:stCondLst>
                                        </p:cTn>
                                        <p:tgtEl>
                                          <p:spTgt spid="12">
                                            <p:txEl>
                                              <p:charRg st="1" end="1"/>
                                            </p:txEl>
                                          </p:spTgt>
                                        </p:tgtEl>
                                        <p:attrNameLst>
                                          <p:attrName>style.visibility</p:attrName>
                                        </p:attrNameLst>
                                      </p:cBhvr>
                                      <p:to>
                                        <p:strVal val="visible"/>
                                      </p:to>
                                    </p:set>
                                    <p:animEffect transition="in" filter="fade">
                                      <p:cBhvr>
                                        <p:cTn id="14" dur="2000"/>
                                        <p:tgtEl>
                                          <p:spTgt spid="12">
                                            <p:txEl>
                                              <p:charRg st="1" end="1"/>
                                            </p:txEl>
                                          </p:spTgt>
                                        </p:tgtEl>
                                      </p:cBhvr>
                                    </p:animEffect>
                                  </p:childTnLst>
                                </p:cTn>
                              </p:par>
                              <p:par>
                                <p:cTn id="15" presetID="10" presetClass="entr" presetSubtype="0" fill="hold" nodeType="withEffect">
                                  <p:stCondLst>
                                    <p:cond delay="600"/>
                                  </p:stCondLst>
                                  <p:childTnLst>
                                    <p:set>
                                      <p:cBhvr>
                                        <p:cTn id="16" dur="1" fill="hold">
                                          <p:stCondLst>
                                            <p:cond delay="0"/>
                                          </p:stCondLst>
                                        </p:cTn>
                                        <p:tgtEl>
                                          <p:spTgt spid="12">
                                            <p:txEl>
                                              <p:charRg st="1" end="1"/>
                                            </p:txEl>
                                          </p:spTgt>
                                        </p:tgtEl>
                                        <p:attrNameLst>
                                          <p:attrName>style.visibility</p:attrName>
                                        </p:attrNameLst>
                                      </p:cBhvr>
                                      <p:to>
                                        <p:strVal val="visible"/>
                                      </p:to>
                                    </p:set>
                                    <p:animEffect transition="in" filter="fade">
                                      <p:cBhvr>
                                        <p:cTn id="17" dur="2000"/>
                                        <p:tgtEl>
                                          <p:spTgt spid="12">
                                            <p:txEl>
                                              <p:charRg st="1" end="1"/>
                                            </p:txEl>
                                          </p:spTgt>
                                        </p:tgtEl>
                                      </p:cBhvr>
                                    </p:animEffect>
                                  </p:childTnLst>
                                </p:cTn>
                              </p:par>
                              <p:par>
                                <p:cTn id="18" presetID="10" presetClass="entr" presetSubtype="0" fill="hold" nodeType="withEffect">
                                  <p:stCondLst>
                                    <p:cond delay="600"/>
                                  </p:stCondLst>
                                  <p:childTnLst>
                                    <p:set>
                                      <p:cBhvr>
                                        <p:cTn id="19" dur="1" fill="hold">
                                          <p:stCondLst>
                                            <p:cond delay="0"/>
                                          </p:stCondLst>
                                        </p:cTn>
                                        <p:tgtEl>
                                          <p:spTgt spid="12">
                                            <p:txEl>
                                              <p:charRg st="1" end="1"/>
                                            </p:txEl>
                                          </p:spTgt>
                                        </p:tgtEl>
                                        <p:attrNameLst>
                                          <p:attrName>style.visibility</p:attrName>
                                        </p:attrNameLst>
                                      </p:cBhvr>
                                      <p:to>
                                        <p:strVal val="visible"/>
                                      </p:to>
                                    </p:set>
                                    <p:animEffect transition="in" filter="fade">
                                      <p:cBhvr>
                                        <p:cTn id="20" dur="2000"/>
                                        <p:tgtEl>
                                          <p:spTgt spid="12">
                                            <p:txEl>
                                              <p:charRg st="1" end="1"/>
                                            </p:txEl>
                                          </p:spTgt>
                                        </p:tgtEl>
                                      </p:cBhvr>
                                    </p:animEffect>
                                  </p:childTnLst>
                                </p:cTn>
                              </p:par>
                              <p:par>
                                <p:cTn id="21" presetID="10" presetClass="entr" presetSubtype="0" fill="hold" nodeType="withEffect">
                                  <p:stCondLst>
                                    <p:cond delay="600"/>
                                  </p:stCondLst>
                                  <p:childTnLst>
                                    <p:set>
                                      <p:cBhvr>
                                        <p:cTn id="22" dur="1" fill="hold">
                                          <p:stCondLst>
                                            <p:cond delay="0"/>
                                          </p:stCondLst>
                                        </p:cTn>
                                        <p:tgtEl>
                                          <p:spTgt spid="12">
                                            <p:txEl>
                                              <p:charRg st="1" end="1"/>
                                            </p:txEl>
                                          </p:spTgt>
                                        </p:tgtEl>
                                        <p:attrNameLst>
                                          <p:attrName>style.visibility</p:attrName>
                                        </p:attrNameLst>
                                      </p:cBhvr>
                                      <p:to>
                                        <p:strVal val="visible"/>
                                      </p:to>
                                    </p:set>
                                    <p:animEffect transition="in" filter="fade">
                                      <p:cBhvr>
                                        <p:cTn id="23" dur="2000"/>
                                        <p:tgtEl>
                                          <p:spTgt spid="12">
                                            <p:txEl>
                                              <p:charRg st="1" end="1"/>
                                            </p:txEl>
                                          </p:spTgt>
                                        </p:tgtEl>
                                      </p:cBhvr>
                                    </p:animEffect>
                                  </p:childTnLst>
                                </p:cTn>
                              </p:par>
                              <p:par>
                                <p:cTn id="24" presetID="10" presetClass="entr" presetSubtype="0" fill="hold" nodeType="withEffect">
                                  <p:stCondLst>
                                    <p:cond delay="600"/>
                                  </p:stCondLst>
                                  <p:childTnLst>
                                    <p:set>
                                      <p:cBhvr>
                                        <p:cTn id="25" dur="1" fill="hold">
                                          <p:stCondLst>
                                            <p:cond delay="0"/>
                                          </p:stCondLst>
                                        </p:cTn>
                                        <p:tgtEl>
                                          <p:spTgt spid="12">
                                            <p:txEl>
                                              <p:charRg st="1" end="1"/>
                                            </p:txEl>
                                          </p:spTgt>
                                        </p:tgtEl>
                                        <p:attrNameLst>
                                          <p:attrName>style.visibility</p:attrName>
                                        </p:attrNameLst>
                                      </p:cBhvr>
                                      <p:to>
                                        <p:strVal val="visible"/>
                                      </p:to>
                                    </p:set>
                                    <p:animEffect transition="in" filter="fade">
                                      <p:cBhvr>
                                        <p:cTn id="26" dur="2000"/>
                                        <p:tgtEl>
                                          <p:spTgt spid="12">
                                            <p:txEl>
                                              <p:charRg st="1" end="1"/>
                                            </p:txEl>
                                          </p:spTgt>
                                        </p:tgtEl>
                                      </p:cBhvr>
                                    </p:animEffect>
                                  </p:childTnLst>
                                </p:cTn>
                              </p:par>
                              <p:par>
                                <p:cTn id="27" presetID="10" presetClass="entr" presetSubtype="0" fill="hold" nodeType="withEffect">
                                  <p:stCondLst>
                                    <p:cond delay="600"/>
                                  </p:stCondLst>
                                  <p:childTnLst>
                                    <p:set>
                                      <p:cBhvr>
                                        <p:cTn id="28" dur="1" fill="hold">
                                          <p:stCondLst>
                                            <p:cond delay="0"/>
                                          </p:stCondLst>
                                        </p:cTn>
                                        <p:tgtEl>
                                          <p:spTgt spid="12">
                                            <p:txEl>
                                              <p:charRg st="1" end="1"/>
                                            </p:txEl>
                                          </p:spTgt>
                                        </p:tgtEl>
                                        <p:attrNameLst>
                                          <p:attrName>style.visibility</p:attrName>
                                        </p:attrNameLst>
                                      </p:cBhvr>
                                      <p:to>
                                        <p:strVal val="visible"/>
                                      </p:to>
                                    </p:set>
                                    <p:animEffect transition="in" filter="fade">
                                      <p:cBhvr>
                                        <p:cTn id="29" dur="2000"/>
                                        <p:tgtEl>
                                          <p:spTgt spid="12">
                                            <p:txEl>
                                              <p:charRg st="1" end="1"/>
                                            </p:txEl>
                                          </p:spTgt>
                                        </p:tgtEl>
                                      </p:cBhvr>
                                    </p:animEffect>
                                  </p:childTnLst>
                                </p:cTn>
                              </p:par>
                              <p:par>
                                <p:cTn id="30" presetID="10" presetClass="entr" presetSubtype="0" fill="hold" nodeType="withEffect">
                                  <p:stCondLst>
                                    <p:cond delay="600"/>
                                  </p:stCondLst>
                                  <p:childTnLst>
                                    <p:set>
                                      <p:cBhvr>
                                        <p:cTn id="31" dur="1" fill="hold">
                                          <p:stCondLst>
                                            <p:cond delay="0"/>
                                          </p:stCondLst>
                                        </p:cTn>
                                        <p:tgtEl>
                                          <p:spTgt spid="12">
                                            <p:txEl>
                                              <p:charRg st="1" end="1"/>
                                            </p:txEl>
                                          </p:spTgt>
                                        </p:tgtEl>
                                        <p:attrNameLst>
                                          <p:attrName>style.visibility</p:attrName>
                                        </p:attrNameLst>
                                      </p:cBhvr>
                                      <p:to>
                                        <p:strVal val="visible"/>
                                      </p:to>
                                    </p:set>
                                    <p:animEffect transition="in" filter="fade">
                                      <p:cBhvr>
                                        <p:cTn id="32" dur="2000"/>
                                        <p:tgtEl>
                                          <p:spTgt spid="12">
                                            <p:txEl>
                                              <p:charRg st="1" end="1"/>
                                            </p:txEl>
                                          </p:spTgt>
                                        </p:tgtEl>
                                      </p:cBhvr>
                                    </p:animEffect>
                                  </p:childTnLst>
                                </p:cTn>
                              </p:par>
                              <p:par>
                                <p:cTn id="33" presetID="10" presetClass="entr" presetSubtype="0" fill="hold" nodeType="withEffect">
                                  <p:stCondLst>
                                    <p:cond delay="600"/>
                                  </p:stCondLst>
                                  <p:childTnLst>
                                    <p:set>
                                      <p:cBhvr>
                                        <p:cTn id="34" dur="1" fill="hold">
                                          <p:stCondLst>
                                            <p:cond delay="0"/>
                                          </p:stCondLst>
                                        </p:cTn>
                                        <p:tgtEl>
                                          <p:spTgt spid="12">
                                            <p:txEl>
                                              <p:charRg st="1" end="1"/>
                                            </p:txEl>
                                          </p:spTgt>
                                        </p:tgtEl>
                                        <p:attrNameLst>
                                          <p:attrName>style.visibility</p:attrName>
                                        </p:attrNameLst>
                                      </p:cBhvr>
                                      <p:to>
                                        <p:strVal val="visible"/>
                                      </p:to>
                                    </p:set>
                                    <p:animEffect transition="in" filter="fade">
                                      <p:cBhvr>
                                        <p:cTn id="35" dur="2000"/>
                                        <p:tgtEl>
                                          <p:spTgt spid="12">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24F-3818-1BD6-C301-7CCDFDE259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0414F1-5D36-7414-1CBE-A2B95E1778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68B31A-B78D-8F4B-40C5-42C4299B5F8E}"/>
              </a:ext>
            </a:extLst>
          </p:cNvPr>
          <p:cNvSpPr>
            <a:spLocks noGrp="1"/>
          </p:cNvSpPr>
          <p:nvPr>
            <p:ph type="dt" sz="half" idx="10"/>
          </p:nvPr>
        </p:nvSpPr>
        <p:spPr/>
        <p:txBody>
          <a:bodyPr/>
          <a:lstStyle/>
          <a:p>
            <a:fld id="{894A54AF-798C-4FD9-9773-ADDDCBA850A6}" type="datetimeFigureOut">
              <a:rPr lang="en-GB" smtClean="0"/>
              <a:t>24/03/2025</a:t>
            </a:fld>
            <a:endParaRPr lang="en-GB"/>
          </a:p>
        </p:txBody>
      </p:sp>
      <p:sp>
        <p:nvSpPr>
          <p:cNvPr id="5" name="Footer Placeholder 4">
            <a:extLst>
              <a:ext uri="{FF2B5EF4-FFF2-40B4-BE49-F238E27FC236}">
                <a16:creationId xmlns:a16="http://schemas.microsoft.com/office/drawing/2014/main" id="{AE5BE3E1-7F3D-68AA-998E-BE187CB8C8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61B66-715D-AF62-049E-C09422C291FF}"/>
              </a:ext>
            </a:extLst>
          </p:cNvPr>
          <p:cNvSpPr>
            <a:spLocks noGrp="1"/>
          </p:cNvSpPr>
          <p:nvPr>
            <p:ph type="sldNum" sz="quarter" idx="12"/>
          </p:nvPr>
        </p:nvSpPr>
        <p:spPr/>
        <p:txBody>
          <a:bodyPr/>
          <a:lstStyle/>
          <a:p>
            <a:fld id="{6EC3FADB-9EE9-4874-86B8-1430BA424A4C}" type="slidenum">
              <a:rPr lang="en-GB" smtClean="0"/>
              <a:t>‹#›</a:t>
            </a:fld>
            <a:endParaRPr lang="en-GB"/>
          </a:p>
        </p:txBody>
      </p:sp>
    </p:spTree>
    <p:extLst>
      <p:ext uri="{BB962C8B-B14F-4D97-AF65-F5344CB8AC3E}">
        <p14:creationId xmlns:p14="http://schemas.microsoft.com/office/powerpoint/2010/main" val="300904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241B-CF7F-B724-1BDC-35B56E60CA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9F71B1-C648-6392-B9F9-DF3C9FE208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811AD1-C7B4-D0AF-DC89-AD21910E3B47}"/>
              </a:ext>
            </a:extLst>
          </p:cNvPr>
          <p:cNvSpPr>
            <a:spLocks noGrp="1"/>
          </p:cNvSpPr>
          <p:nvPr>
            <p:ph type="dt" sz="half" idx="10"/>
          </p:nvPr>
        </p:nvSpPr>
        <p:spPr/>
        <p:txBody>
          <a:bodyPr/>
          <a:lstStyle/>
          <a:p>
            <a:fld id="{894A54AF-798C-4FD9-9773-ADDDCBA850A6}" type="datetimeFigureOut">
              <a:rPr lang="en-GB" smtClean="0"/>
              <a:t>24/03/2025</a:t>
            </a:fld>
            <a:endParaRPr lang="en-GB"/>
          </a:p>
        </p:txBody>
      </p:sp>
      <p:sp>
        <p:nvSpPr>
          <p:cNvPr id="5" name="Footer Placeholder 4">
            <a:extLst>
              <a:ext uri="{FF2B5EF4-FFF2-40B4-BE49-F238E27FC236}">
                <a16:creationId xmlns:a16="http://schemas.microsoft.com/office/drawing/2014/main" id="{1CEE4B20-E61F-9AEB-2617-6F34FA1677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A5C21A-F3AF-87AF-8E54-267D8C7A4885}"/>
              </a:ext>
            </a:extLst>
          </p:cNvPr>
          <p:cNvSpPr>
            <a:spLocks noGrp="1"/>
          </p:cNvSpPr>
          <p:nvPr>
            <p:ph type="sldNum" sz="quarter" idx="12"/>
          </p:nvPr>
        </p:nvSpPr>
        <p:spPr/>
        <p:txBody>
          <a:bodyPr/>
          <a:lstStyle/>
          <a:p>
            <a:fld id="{6EC3FADB-9EE9-4874-86B8-1430BA424A4C}" type="slidenum">
              <a:rPr lang="en-GB" smtClean="0"/>
              <a:t>‹#›</a:t>
            </a:fld>
            <a:endParaRPr lang="en-GB"/>
          </a:p>
        </p:txBody>
      </p:sp>
    </p:spTree>
    <p:extLst>
      <p:ext uri="{BB962C8B-B14F-4D97-AF65-F5344CB8AC3E}">
        <p14:creationId xmlns:p14="http://schemas.microsoft.com/office/powerpoint/2010/main" val="41560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6B0C-3372-60A5-85F8-B648AF9920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0E3B18-9426-7DBA-3010-A0F5EA5564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618E25-8755-D71B-888F-69ECC9A1A0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B1A881-976F-4204-A5DE-24CA14489851}"/>
              </a:ext>
            </a:extLst>
          </p:cNvPr>
          <p:cNvSpPr>
            <a:spLocks noGrp="1"/>
          </p:cNvSpPr>
          <p:nvPr>
            <p:ph type="dt" sz="half" idx="10"/>
          </p:nvPr>
        </p:nvSpPr>
        <p:spPr/>
        <p:txBody>
          <a:bodyPr/>
          <a:lstStyle/>
          <a:p>
            <a:fld id="{894A54AF-798C-4FD9-9773-ADDDCBA850A6}" type="datetimeFigureOut">
              <a:rPr lang="en-GB" smtClean="0"/>
              <a:t>24/03/2025</a:t>
            </a:fld>
            <a:endParaRPr lang="en-GB"/>
          </a:p>
        </p:txBody>
      </p:sp>
      <p:sp>
        <p:nvSpPr>
          <p:cNvPr id="6" name="Footer Placeholder 5">
            <a:extLst>
              <a:ext uri="{FF2B5EF4-FFF2-40B4-BE49-F238E27FC236}">
                <a16:creationId xmlns:a16="http://schemas.microsoft.com/office/drawing/2014/main" id="{48FA86B7-288A-6DFA-7F20-DB8BE249BC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2F437A-7FD7-E3F7-DFAC-7B3BBAB7AB3A}"/>
              </a:ext>
            </a:extLst>
          </p:cNvPr>
          <p:cNvSpPr>
            <a:spLocks noGrp="1"/>
          </p:cNvSpPr>
          <p:nvPr>
            <p:ph type="sldNum" sz="quarter" idx="12"/>
          </p:nvPr>
        </p:nvSpPr>
        <p:spPr/>
        <p:txBody>
          <a:bodyPr/>
          <a:lstStyle/>
          <a:p>
            <a:fld id="{6EC3FADB-9EE9-4874-86B8-1430BA424A4C}" type="slidenum">
              <a:rPr lang="en-GB" smtClean="0"/>
              <a:t>‹#›</a:t>
            </a:fld>
            <a:endParaRPr lang="en-GB"/>
          </a:p>
        </p:txBody>
      </p:sp>
    </p:spTree>
    <p:extLst>
      <p:ext uri="{BB962C8B-B14F-4D97-AF65-F5344CB8AC3E}">
        <p14:creationId xmlns:p14="http://schemas.microsoft.com/office/powerpoint/2010/main" val="5245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702B9-4E75-DB89-93E6-6B5FFFF9B5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9C65F7-8576-C101-C2CA-D78390798C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FB95D6-CD48-0B4F-6803-484E2C30A4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44C44E-0A59-865C-EFAC-ADC93E81E1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8CB902-A4D1-6392-36DB-0EAFD14FE0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2A1569-D218-21FB-8E2D-0ADD73B4899E}"/>
              </a:ext>
            </a:extLst>
          </p:cNvPr>
          <p:cNvSpPr>
            <a:spLocks noGrp="1"/>
          </p:cNvSpPr>
          <p:nvPr>
            <p:ph type="dt" sz="half" idx="10"/>
          </p:nvPr>
        </p:nvSpPr>
        <p:spPr/>
        <p:txBody>
          <a:bodyPr/>
          <a:lstStyle/>
          <a:p>
            <a:fld id="{894A54AF-798C-4FD9-9773-ADDDCBA850A6}" type="datetimeFigureOut">
              <a:rPr lang="en-GB" smtClean="0"/>
              <a:t>24/03/2025</a:t>
            </a:fld>
            <a:endParaRPr lang="en-GB"/>
          </a:p>
        </p:txBody>
      </p:sp>
      <p:sp>
        <p:nvSpPr>
          <p:cNvPr id="8" name="Footer Placeholder 7">
            <a:extLst>
              <a:ext uri="{FF2B5EF4-FFF2-40B4-BE49-F238E27FC236}">
                <a16:creationId xmlns:a16="http://schemas.microsoft.com/office/drawing/2014/main" id="{8B121509-16DE-7660-2AC5-D0E0A3D836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EF7806-33B7-D0C1-06DC-06EA8D1D827A}"/>
              </a:ext>
            </a:extLst>
          </p:cNvPr>
          <p:cNvSpPr>
            <a:spLocks noGrp="1"/>
          </p:cNvSpPr>
          <p:nvPr>
            <p:ph type="sldNum" sz="quarter" idx="12"/>
          </p:nvPr>
        </p:nvSpPr>
        <p:spPr/>
        <p:txBody>
          <a:bodyPr/>
          <a:lstStyle/>
          <a:p>
            <a:fld id="{6EC3FADB-9EE9-4874-86B8-1430BA424A4C}" type="slidenum">
              <a:rPr lang="en-GB" smtClean="0"/>
              <a:t>‹#›</a:t>
            </a:fld>
            <a:endParaRPr lang="en-GB"/>
          </a:p>
        </p:txBody>
      </p:sp>
    </p:spTree>
    <p:extLst>
      <p:ext uri="{BB962C8B-B14F-4D97-AF65-F5344CB8AC3E}">
        <p14:creationId xmlns:p14="http://schemas.microsoft.com/office/powerpoint/2010/main" val="387311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D2F2-E800-B96E-9A0E-3EA08BA347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00BE40-B7B5-ED26-98CE-C92CBD5B53E6}"/>
              </a:ext>
            </a:extLst>
          </p:cNvPr>
          <p:cNvSpPr>
            <a:spLocks noGrp="1"/>
          </p:cNvSpPr>
          <p:nvPr>
            <p:ph type="dt" sz="half" idx="10"/>
          </p:nvPr>
        </p:nvSpPr>
        <p:spPr/>
        <p:txBody>
          <a:bodyPr/>
          <a:lstStyle/>
          <a:p>
            <a:fld id="{894A54AF-798C-4FD9-9773-ADDDCBA850A6}" type="datetimeFigureOut">
              <a:rPr lang="en-GB" smtClean="0"/>
              <a:t>24/03/2025</a:t>
            </a:fld>
            <a:endParaRPr lang="en-GB"/>
          </a:p>
        </p:txBody>
      </p:sp>
      <p:sp>
        <p:nvSpPr>
          <p:cNvPr id="4" name="Footer Placeholder 3">
            <a:extLst>
              <a:ext uri="{FF2B5EF4-FFF2-40B4-BE49-F238E27FC236}">
                <a16:creationId xmlns:a16="http://schemas.microsoft.com/office/drawing/2014/main" id="{24B757E2-108A-C4B7-E85B-5B5160C176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3D89F5-8247-B314-80A6-4B3318962122}"/>
              </a:ext>
            </a:extLst>
          </p:cNvPr>
          <p:cNvSpPr>
            <a:spLocks noGrp="1"/>
          </p:cNvSpPr>
          <p:nvPr>
            <p:ph type="sldNum" sz="quarter" idx="12"/>
          </p:nvPr>
        </p:nvSpPr>
        <p:spPr/>
        <p:txBody>
          <a:bodyPr/>
          <a:lstStyle/>
          <a:p>
            <a:fld id="{6EC3FADB-9EE9-4874-86B8-1430BA424A4C}" type="slidenum">
              <a:rPr lang="en-GB" smtClean="0"/>
              <a:t>‹#›</a:t>
            </a:fld>
            <a:endParaRPr lang="en-GB"/>
          </a:p>
        </p:txBody>
      </p:sp>
    </p:spTree>
    <p:extLst>
      <p:ext uri="{BB962C8B-B14F-4D97-AF65-F5344CB8AC3E}">
        <p14:creationId xmlns:p14="http://schemas.microsoft.com/office/powerpoint/2010/main" val="369166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10BEA0-0437-9A64-645A-3722399B7FF0}"/>
              </a:ext>
            </a:extLst>
          </p:cNvPr>
          <p:cNvSpPr>
            <a:spLocks noGrp="1"/>
          </p:cNvSpPr>
          <p:nvPr>
            <p:ph type="dt" sz="half" idx="10"/>
          </p:nvPr>
        </p:nvSpPr>
        <p:spPr/>
        <p:txBody>
          <a:bodyPr/>
          <a:lstStyle/>
          <a:p>
            <a:fld id="{894A54AF-798C-4FD9-9773-ADDDCBA850A6}" type="datetimeFigureOut">
              <a:rPr lang="en-GB" smtClean="0"/>
              <a:t>24/03/2025</a:t>
            </a:fld>
            <a:endParaRPr lang="en-GB"/>
          </a:p>
        </p:txBody>
      </p:sp>
      <p:sp>
        <p:nvSpPr>
          <p:cNvPr id="3" name="Footer Placeholder 2">
            <a:extLst>
              <a:ext uri="{FF2B5EF4-FFF2-40B4-BE49-F238E27FC236}">
                <a16:creationId xmlns:a16="http://schemas.microsoft.com/office/drawing/2014/main" id="{B7434E64-9F78-902C-F977-33EE198EF0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BFFBD1-11A9-9C00-3CA8-69C382F67027}"/>
              </a:ext>
            </a:extLst>
          </p:cNvPr>
          <p:cNvSpPr>
            <a:spLocks noGrp="1"/>
          </p:cNvSpPr>
          <p:nvPr>
            <p:ph type="sldNum" sz="quarter" idx="12"/>
          </p:nvPr>
        </p:nvSpPr>
        <p:spPr/>
        <p:txBody>
          <a:bodyPr/>
          <a:lstStyle/>
          <a:p>
            <a:fld id="{6EC3FADB-9EE9-4874-86B8-1430BA424A4C}" type="slidenum">
              <a:rPr lang="en-GB" smtClean="0"/>
              <a:t>‹#›</a:t>
            </a:fld>
            <a:endParaRPr lang="en-GB"/>
          </a:p>
        </p:txBody>
      </p:sp>
    </p:spTree>
    <p:extLst>
      <p:ext uri="{BB962C8B-B14F-4D97-AF65-F5344CB8AC3E}">
        <p14:creationId xmlns:p14="http://schemas.microsoft.com/office/powerpoint/2010/main" val="240274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769C-CB7F-4049-EE63-C69949078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BA5BED-80D8-B7DA-E4E0-7FF4DBBEA1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D546B7-3224-01EB-28DA-D7D69E61E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11228A-E985-957B-1AB2-E357935C2F2B}"/>
              </a:ext>
            </a:extLst>
          </p:cNvPr>
          <p:cNvSpPr>
            <a:spLocks noGrp="1"/>
          </p:cNvSpPr>
          <p:nvPr>
            <p:ph type="dt" sz="half" idx="10"/>
          </p:nvPr>
        </p:nvSpPr>
        <p:spPr/>
        <p:txBody>
          <a:bodyPr/>
          <a:lstStyle/>
          <a:p>
            <a:fld id="{894A54AF-798C-4FD9-9773-ADDDCBA850A6}" type="datetimeFigureOut">
              <a:rPr lang="en-GB" smtClean="0"/>
              <a:t>24/03/2025</a:t>
            </a:fld>
            <a:endParaRPr lang="en-GB"/>
          </a:p>
        </p:txBody>
      </p:sp>
      <p:sp>
        <p:nvSpPr>
          <p:cNvPr id="6" name="Footer Placeholder 5">
            <a:extLst>
              <a:ext uri="{FF2B5EF4-FFF2-40B4-BE49-F238E27FC236}">
                <a16:creationId xmlns:a16="http://schemas.microsoft.com/office/drawing/2014/main" id="{52D73B0F-11E6-C311-BCDF-C325006C56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438428-8A76-C00D-F817-32454F2FB3D1}"/>
              </a:ext>
            </a:extLst>
          </p:cNvPr>
          <p:cNvSpPr>
            <a:spLocks noGrp="1"/>
          </p:cNvSpPr>
          <p:nvPr>
            <p:ph type="sldNum" sz="quarter" idx="12"/>
          </p:nvPr>
        </p:nvSpPr>
        <p:spPr/>
        <p:txBody>
          <a:bodyPr/>
          <a:lstStyle/>
          <a:p>
            <a:fld id="{6EC3FADB-9EE9-4874-86B8-1430BA424A4C}" type="slidenum">
              <a:rPr lang="en-GB" smtClean="0"/>
              <a:t>‹#›</a:t>
            </a:fld>
            <a:endParaRPr lang="en-GB"/>
          </a:p>
        </p:txBody>
      </p:sp>
    </p:spTree>
    <p:extLst>
      <p:ext uri="{BB962C8B-B14F-4D97-AF65-F5344CB8AC3E}">
        <p14:creationId xmlns:p14="http://schemas.microsoft.com/office/powerpoint/2010/main" val="35876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6662-1746-3786-FE4B-19225E92D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844DCD-4902-AB43-EF3D-CE4F92C0A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04CE5C-550C-4EF0-F529-5B1DA23E3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57F0E-2C7B-7AA0-1708-7BA9FF03EB3F}"/>
              </a:ext>
            </a:extLst>
          </p:cNvPr>
          <p:cNvSpPr>
            <a:spLocks noGrp="1"/>
          </p:cNvSpPr>
          <p:nvPr>
            <p:ph type="dt" sz="half" idx="10"/>
          </p:nvPr>
        </p:nvSpPr>
        <p:spPr/>
        <p:txBody>
          <a:bodyPr/>
          <a:lstStyle/>
          <a:p>
            <a:fld id="{894A54AF-798C-4FD9-9773-ADDDCBA850A6}" type="datetimeFigureOut">
              <a:rPr lang="en-GB" smtClean="0"/>
              <a:t>24/03/2025</a:t>
            </a:fld>
            <a:endParaRPr lang="en-GB"/>
          </a:p>
        </p:txBody>
      </p:sp>
      <p:sp>
        <p:nvSpPr>
          <p:cNvPr id="6" name="Footer Placeholder 5">
            <a:extLst>
              <a:ext uri="{FF2B5EF4-FFF2-40B4-BE49-F238E27FC236}">
                <a16:creationId xmlns:a16="http://schemas.microsoft.com/office/drawing/2014/main" id="{A700B989-C26C-709C-311E-5A6A99840C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157E3-346B-83F2-04ED-66E913658B03}"/>
              </a:ext>
            </a:extLst>
          </p:cNvPr>
          <p:cNvSpPr>
            <a:spLocks noGrp="1"/>
          </p:cNvSpPr>
          <p:nvPr>
            <p:ph type="sldNum" sz="quarter" idx="12"/>
          </p:nvPr>
        </p:nvSpPr>
        <p:spPr/>
        <p:txBody>
          <a:bodyPr/>
          <a:lstStyle/>
          <a:p>
            <a:fld id="{6EC3FADB-9EE9-4874-86B8-1430BA424A4C}" type="slidenum">
              <a:rPr lang="en-GB" smtClean="0"/>
              <a:t>‹#›</a:t>
            </a:fld>
            <a:endParaRPr lang="en-GB"/>
          </a:p>
        </p:txBody>
      </p:sp>
    </p:spTree>
    <p:extLst>
      <p:ext uri="{BB962C8B-B14F-4D97-AF65-F5344CB8AC3E}">
        <p14:creationId xmlns:p14="http://schemas.microsoft.com/office/powerpoint/2010/main" val="63249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C9875E-9372-F587-AECF-D0EB0E915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CB5DC-9D60-5C19-297A-63FD908B8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C83C5A-BAD5-5738-DDE9-45E0C5832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4A54AF-798C-4FD9-9773-ADDDCBA850A6}" type="datetimeFigureOut">
              <a:rPr lang="en-GB" smtClean="0"/>
              <a:t>24/03/2025</a:t>
            </a:fld>
            <a:endParaRPr lang="en-GB"/>
          </a:p>
        </p:txBody>
      </p:sp>
      <p:sp>
        <p:nvSpPr>
          <p:cNvPr id="5" name="Footer Placeholder 4">
            <a:extLst>
              <a:ext uri="{FF2B5EF4-FFF2-40B4-BE49-F238E27FC236}">
                <a16:creationId xmlns:a16="http://schemas.microsoft.com/office/drawing/2014/main" id="{27EF7B61-30F4-FF34-B70F-C8D2FD012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03E6F3C-016C-C3A7-777F-BDC398E66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C3FADB-9EE9-4874-86B8-1430BA424A4C}" type="slidenum">
              <a:rPr lang="en-GB" smtClean="0"/>
              <a:t>‹#›</a:t>
            </a:fld>
            <a:endParaRPr lang="en-GB"/>
          </a:p>
        </p:txBody>
      </p:sp>
    </p:spTree>
    <p:extLst>
      <p:ext uri="{BB962C8B-B14F-4D97-AF65-F5344CB8AC3E}">
        <p14:creationId xmlns:p14="http://schemas.microsoft.com/office/powerpoint/2010/main" val="222491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5" Type="http://schemas.openxmlformats.org/officeDocument/2006/relationships/image" Target="../media/image18.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3E53D30F-8798-45FB-BE1C-62326591A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1093" y="5759284"/>
            <a:ext cx="748040" cy="824258"/>
          </a:xfrm>
          <a:prstGeom prst="rect">
            <a:avLst/>
          </a:prstGeom>
        </p:spPr>
      </p:pic>
      <p:sp>
        <p:nvSpPr>
          <p:cNvPr id="10" name="Title 9">
            <a:extLst>
              <a:ext uri="{FF2B5EF4-FFF2-40B4-BE49-F238E27FC236}">
                <a16:creationId xmlns:a16="http://schemas.microsoft.com/office/drawing/2014/main" id="{89F30285-D598-437F-82DD-E03C393D63FF}"/>
              </a:ext>
            </a:extLst>
          </p:cNvPr>
          <p:cNvSpPr txBox="1">
            <a:spLocks/>
          </p:cNvSpPr>
          <p:nvPr/>
        </p:nvSpPr>
        <p:spPr>
          <a:xfrm>
            <a:off x="1017608" y="5511958"/>
            <a:ext cx="8016770" cy="698327"/>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rtl="0">
              <a:spcBef>
                <a:spcPts val="600"/>
              </a:spcBef>
              <a:spcAft>
                <a:spcPts val="0"/>
              </a:spcAft>
              <a:buNone/>
            </a:pPr>
            <a:r>
              <a:rPr lang="en-GB" sz="2000" dirty="0">
                <a:solidFill>
                  <a:schemeClr val="tx1"/>
                </a:solidFill>
                <a:latin typeface="Avenir Next LT Pro" panose="020B0504020202020204" pitchFamily="34" charset="0"/>
                <a:cs typeface="Varela Round"/>
              </a:rPr>
              <a:t>Nancy Sundberg, </a:t>
            </a:r>
            <a:r>
              <a:rPr lang="en-GB" sz="2000" dirty="0" err="1">
                <a:solidFill>
                  <a:schemeClr val="tx1"/>
                </a:solidFill>
                <a:latin typeface="Avenir Next LT Pro" panose="020B0504020202020204" pitchFamily="34" charset="0"/>
                <a:cs typeface="Varela Round"/>
              </a:rPr>
              <a:t>Administratrice</a:t>
            </a:r>
            <a:r>
              <a:rPr lang="en-GB" sz="2000" dirty="0">
                <a:solidFill>
                  <a:schemeClr val="tx1"/>
                </a:solidFill>
                <a:latin typeface="Avenir Next LT Pro" panose="020B0504020202020204" pitchFamily="34" charset="0"/>
                <a:cs typeface="Varela Round"/>
              </a:rPr>
              <a:t> </a:t>
            </a:r>
            <a:r>
              <a:rPr lang="en-GB" sz="2000" dirty="0" err="1">
                <a:solidFill>
                  <a:schemeClr val="tx1"/>
                </a:solidFill>
                <a:latin typeface="Avenir Next LT Pro" panose="020B0504020202020204" pitchFamily="34" charset="0"/>
                <a:cs typeface="Varela Round"/>
              </a:rPr>
              <a:t>principale</a:t>
            </a:r>
            <a:r>
              <a:rPr lang="en-GB" sz="2000" dirty="0">
                <a:solidFill>
                  <a:schemeClr val="tx1"/>
                </a:solidFill>
                <a:latin typeface="Avenir Next LT Pro" panose="020B0504020202020204" pitchFamily="34" charset="0"/>
                <a:cs typeface="Varela Round"/>
              </a:rPr>
              <a:t> de programme, UIT </a:t>
            </a:r>
            <a:br>
              <a:rPr lang="en-GB" sz="2400" dirty="0">
                <a:solidFill>
                  <a:schemeClr val="tx1"/>
                </a:solidFill>
                <a:latin typeface="Avenir Next LT Pro" panose="020B0504020202020204" pitchFamily="34" charset="0"/>
                <a:cs typeface="Varela Round"/>
              </a:rPr>
            </a:br>
            <a:endParaRPr lang="de-DE" sz="2400" dirty="0">
              <a:solidFill>
                <a:schemeClr val="tx1"/>
              </a:solidFill>
              <a:latin typeface="Avenir Next LT Pro" panose="020B0504020202020204" pitchFamily="34" charset="0"/>
              <a:cs typeface="Varela Round"/>
            </a:endParaRPr>
          </a:p>
        </p:txBody>
      </p:sp>
      <p:pic>
        <p:nvPicPr>
          <p:cNvPr id="3" name="Picture 2054">
            <a:extLst>
              <a:ext uri="{FF2B5EF4-FFF2-40B4-BE49-F238E27FC236}">
                <a16:creationId xmlns:a16="http://schemas.microsoft.com/office/drawing/2014/main" id="{2B6C08D5-2FE6-E8AD-D877-D935B07A0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7125" y="5879448"/>
            <a:ext cx="808074" cy="8080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762911-BAC4-EDC4-DA1B-F619A12D4A93}"/>
              </a:ext>
            </a:extLst>
          </p:cNvPr>
          <p:cNvSpPr txBox="1"/>
          <p:nvPr/>
        </p:nvSpPr>
        <p:spPr>
          <a:xfrm>
            <a:off x="1037448" y="1403199"/>
            <a:ext cx="9947564" cy="2616101"/>
          </a:xfrm>
          <a:prstGeom prst="rect">
            <a:avLst/>
          </a:prstGeom>
          <a:noFill/>
        </p:spPr>
        <p:txBody>
          <a:bodyPr wrap="square">
            <a:spAutoFit/>
          </a:bodyPr>
          <a:lstStyle/>
          <a:p>
            <a:pPr algn="ctr"/>
            <a:br>
              <a:rPr lang="en-GB" sz="3200" b="1" dirty="0">
                <a:solidFill>
                  <a:srgbClr val="00B0F0"/>
                </a:solidFill>
                <a:latin typeface="Avenir Next LT Pro" panose="020B0504020202020204" pitchFamily="34" charset="0"/>
              </a:rPr>
            </a:br>
            <a:r>
              <a:rPr lang="en-GB" sz="3200" b="1" dirty="0" err="1">
                <a:solidFill>
                  <a:srgbClr val="00B0F0"/>
                </a:solidFill>
                <a:latin typeface="Avenir Next LT Pro" panose="020B0504020202020204" pitchFamily="34" charset="0"/>
              </a:rPr>
              <a:t>Cartographie</a:t>
            </a:r>
            <a:r>
              <a:rPr lang="en-GB" sz="3200" b="1" dirty="0">
                <a:solidFill>
                  <a:srgbClr val="00B0F0"/>
                </a:solidFill>
                <a:latin typeface="Avenir Next LT Pro" panose="020B0504020202020204" pitchFamily="34" charset="0"/>
              </a:rPr>
              <a:t> du large </a:t>
            </a:r>
            <a:r>
              <a:rPr lang="en-GB" sz="3200" b="1" dirty="0" err="1">
                <a:solidFill>
                  <a:srgbClr val="00B0F0"/>
                </a:solidFill>
                <a:latin typeface="Avenir Next LT Pro" panose="020B0504020202020204" pitchFamily="34" charset="0"/>
              </a:rPr>
              <a:t>bande</a:t>
            </a:r>
            <a:r>
              <a:rPr lang="en-GB" sz="3200" b="1" dirty="0">
                <a:solidFill>
                  <a:srgbClr val="00B0F0"/>
                </a:solidFill>
                <a:latin typeface="Avenir Next LT Pro" panose="020B0504020202020204" pitchFamily="34" charset="0"/>
              </a:rPr>
              <a:t> et </a:t>
            </a:r>
            <a:r>
              <a:rPr lang="en-GB" sz="3200" b="1" dirty="0" err="1">
                <a:solidFill>
                  <a:srgbClr val="00B0F0"/>
                </a:solidFill>
                <a:latin typeface="Avenir Next LT Pro" panose="020B0504020202020204" pitchFamily="34" charset="0"/>
              </a:rPr>
              <a:t>réglementation</a:t>
            </a:r>
            <a:r>
              <a:rPr lang="en-GB" sz="3200" b="1" dirty="0">
                <a:solidFill>
                  <a:srgbClr val="009CD6"/>
                </a:solidFill>
                <a:latin typeface="Avenir Next LT Pro" panose="020B0504020202020204" pitchFamily="34" charset="0"/>
              </a:rPr>
              <a:t>  </a:t>
            </a:r>
            <a:br>
              <a:rPr lang="en-GB" sz="3200" b="1" dirty="0">
                <a:solidFill>
                  <a:srgbClr val="009CD6"/>
                </a:solidFill>
                <a:latin typeface="Avenir Next LT Pro" panose="020B0504020202020204" pitchFamily="34" charset="0"/>
              </a:rPr>
            </a:br>
            <a:endParaRPr lang="en-GB" sz="3200" b="1" dirty="0">
              <a:solidFill>
                <a:srgbClr val="0070C0"/>
              </a:solidFill>
              <a:latin typeface="Avenir Next LT Pro" panose="020B0504020202020204" pitchFamily="34" charset="0"/>
            </a:endParaRPr>
          </a:p>
          <a:p>
            <a:pPr algn="ctr"/>
            <a:r>
              <a:rPr lang="en-GB" sz="3200" b="1" dirty="0">
                <a:solidFill>
                  <a:srgbClr val="0070C0"/>
                </a:solidFill>
                <a:latin typeface="Avenir Next LT Pro" panose="020B0504020202020204" pitchFamily="34" charset="0"/>
              </a:rPr>
              <a:t>Broadband mapping and regulation</a:t>
            </a:r>
            <a:br>
              <a:rPr lang="en-GB" sz="3200" b="1" dirty="0">
                <a:solidFill>
                  <a:srgbClr val="009CD6"/>
                </a:solidFill>
                <a:latin typeface="Avenir Next LT Pro" panose="020B0504020202020204" pitchFamily="34" charset="0"/>
              </a:rPr>
            </a:br>
            <a:endParaRPr lang="en-US" sz="3600" b="1" dirty="0">
              <a:solidFill>
                <a:srgbClr val="009CD6"/>
              </a:solidFill>
              <a:latin typeface="Avenir Next LT Pro" panose="020B0504020202020204" pitchFamily="34" charset="0"/>
            </a:endParaRPr>
          </a:p>
        </p:txBody>
      </p:sp>
      <p:sp>
        <p:nvSpPr>
          <p:cNvPr id="4" name="Title 9">
            <a:extLst>
              <a:ext uri="{FF2B5EF4-FFF2-40B4-BE49-F238E27FC236}">
                <a16:creationId xmlns:a16="http://schemas.microsoft.com/office/drawing/2014/main" id="{71497777-7D17-6AA1-D204-78A44F1D9A77}"/>
              </a:ext>
            </a:extLst>
          </p:cNvPr>
          <p:cNvSpPr txBox="1">
            <a:spLocks/>
          </p:cNvSpPr>
          <p:nvPr/>
        </p:nvSpPr>
        <p:spPr>
          <a:xfrm>
            <a:off x="525071" y="131705"/>
            <a:ext cx="10956858" cy="158465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algn="ctr"/>
            <a:r>
              <a:rPr lang="en-GB" sz="2400" i="0" dirty="0">
                <a:solidFill>
                  <a:srgbClr val="2F2F2F"/>
                </a:solidFill>
                <a:effectLst/>
                <a:latin typeface="Avenir Next LT Pro" panose="020B0504020202020204" pitchFamily="34" charset="0"/>
              </a:rPr>
              <a:t>Africa-BB-Maps regional event</a:t>
            </a:r>
            <a:br>
              <a:rPr lang="en-GB" sz="2400" i="0" dirty="0">
                <a:solidFill>
                  <a:srgbClr val="2F2F2F"/>
                </a:solidFill>
                <a:effectLst/>
                <a:latin typeface="Avenir Next LT Pro" panose="020B0504020202020204" pitchFamily="34" charset="0"/>
              </a:rPr>
            </a:br>
            <a:r>
              <a:rPr lang="en-GB" sz="2400" i="0" dirty="0">
                <a:solidFill>
                  <a:srgbClr val="2F2F2F"/>
                </a:solidFill>
                <a:effectLst/>
                <a:latin typeface="Avenir Next LT Pro" panose="020B0504020202020204" pitchFamily="34" charset="0"/>
              </a:rPr>
              <a:t>National Broadband Mapping Systems in Africa</a:t>
            </a:r>
            <a:endParaRPr lang="fr-FR" sz="4800" dirty="0">
              <a:solidFill>
                <a:schemeClr val="tx1">
                  <a:lumMod val="85000"/>
                  <a:lumOff val="15000"/>
                </a:schemeClr>
              </a:solidFill>
              <a:latin typeface="Avenir Next LT Pro" panose="020B0504020202020204" pitchFamily="34" charset="0"/>
            </a:endParaRPr>
          </a:p>
          <a:p>
            <a:pPr algn="ctr"/>
            <a:r>
              <a:rPr lang="en-US" sz="2000" dirty="0">
                <a:solidFill>
                  <a:schemeClr val="tx1">
                    <a:lumMod val="85000"/>
                    <a:lumOff val="15000"/>
                  </a:schemeClr>
                </a:solidFill>
                <a:latin typeface="Avenir Next LT Pro" panose="020B0504020202020204" pitchFamily="34" charset="0"/>
              </a:rPr>
              <a:t> 26-27 March 2025</a:t>
            </a:r>
            <a:endParaRPr lang="en-GB" sz="2000" dirty="0">
              <a:solidFill>
                <a:schemeClr val="tx1">
                  <a:lumMod val="85000"/>
                  <a:lumOff val="15000"/>
                </a:schemeClr>
              </a:solidFill>
              <a:latin typeface="Avenir Next LT Pro" panose="020B0504020202020204" pitchFamily="34" charset="0"/>
            </a:endParaRPr>
          </a:p>
        </p:txBody>
      </p:sp>
      <p:cxnSp>
        <p:nvCxnSpPr>
          <p:cNvPr id="5" name="Straight Connector 4">
            <a:extLst>
              <a:ext uri="{FF2B5EF4-FFF2-40B4-BE49-F238E27FC236}">
                <a16:creationId xmlns:a16="http://schemas.microsoft.com/office/drawing/2014/main" id="{D9AD66F2-F7C0-4D03-9150-D28F17AC561D}"/>
              </a:ext>
            </a:extLst>
          </p:cNvPr>
          <p:cNvCxnSpPr>
            <a:cxnSpLocks/>
          </p:cNvCxnSpPr>
          <p:nvPr/>
        </p:nvCxnSpPr>
        <p:spPr>
          <a:xfrm>
            <a:off x="890415" y="5205250"/>
            <a:ext cx="10111203" cy="0"/>
          </a:xfrm>
          <a:prstGeom prst="line">
            <a:avLst/>
          </a:prstGeom>
          <a:ln w="12700">
            <a:solidFill>
              <a:srgbClr val="009C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35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3E74CD-378A-1446-AEDC-D9AF78AF0F2A}"/>
              </a:ext>
            </a:extLst>
          </p:cNvPr>
          <p:cNvSpPr txBox="1"/>
          <p:nvPr/>
        </p:nvSpPr>
        <p:spPr>
          <a:xfrm>
            <a:off x="289978" y="344540"/>
            <a:ext cx="5600013" cy="3477875"/>
          </a:xfrm>
          <a:prstGeom prst="rect">
            <a:avLst/>
          </a:prstGeom>
          <a:noFill/>
        </p:spPr>
        <p:txBody>
          <a:bodyPr wrap="square">
            <a:spAutoFit/>
          </a:bodyPr>
          <a:lstStyle/>
          <a:p>
            <a:r>
              <a:rPr lang="en-US" sz="3200" dirty="0" err="1">
                <a:solidFill>
                  <a:srgbClr val="00B0F0"/>
                </a:solidFill>
                <a:latin typeface="Avenir Next LT Pro" panose="020B0504020202020204" pitchFamily="34" charset="0"/>
              </a:rPr>
              <a:t>Accès</a:t>
            </a:r>
            <a:r>
              <a:rPr lang="en-US" sz="3200" dirty="0">
                <a:solidFill>
                  <a:srgbClr val="00B0F0"/>
                </a:solidFill>
                <a:latin typeface="Avenir Next LT Pro" panose="020B0504020202020204" pitchFamily="34" charset="0"/>
              </a:rPr>
              <a:t> et service </a:t>
            </a:r>
            <a:r>
              <a:rPr lang="en-US" sz="3200" dirty="0" err="1">
                <a:solidFill>
                  <a:srgbClr val="00B0F0"/>
                </a:solidFill>
                <a:latin typeface="Avenir Next LT Pro" panose="020B0504020202020204" pitchFamily="34" charset="0"/>
              </a:rPr>
              <a:t>universel</a:t>
            </a:r>
            <a:r>
              <a:rPr lang="en-US" sz="3200" dirty="0">
                <a:solidFill>
                  <a:srgbClr val="00B0F0"/>
                </a:solidFill>
                <a:latin typeface="Avenir Next LT Pro" panose="020B0504020202020204" pitchFamily="34" charset="0"/>
              </a:rPr>
              <a:t> </a:t>
            </a:r>
            <a:br>
              <a:rPr lang="en-US" sz="2000" dirty="0">
                <a:solidFill>
                  <a:srgbClr val="0070C0"/>
                </a:solidFill>
                <a:latin typeface="Avenir Next LT Pro" panose="020B0504020202020204" pitchFamily="34" charset="0"/>
              </a:rPr>
            </a:br>
            <a:endParaRPr lang="en-US" sz="2000" dirty="0">
              <a:solidFill>
                <a:srgbClr val="0070C0"/>
              </a:solidFill>
              <a:latin typeface="Avenir Next LT Pro" panose="020B0504020202020204" pitchFamily="34" charset="0"/>
            </a:endParaRPr>
          </a:p>
          <a:p>
            <a:r>
              <a:rPr lang="en-US" sz="2000" dirty="0">
                <a:latin typeface="Avenir Next LT Pro" panose="020B0504020202020204" pitchFamily="34" charset="0"/>
              </a:rPr>
              <a:t>Le </a:t>
            </a:r>
            <a:r>
              <a:rPr lang="en-US" sz="2000" dirty="0" err="1">
                <a:latin typeface="Avenir Next LT Pro" panose="020B0504020202020204" pitchFamily="34" charset="0"/>
              </a:rPr>
              <a:t>rôle</a:t>
            </a:r>
            <a:r>
              <a:rPr lang="en-US" sz="2000" dirty="0">
                <a:latin typeface="Avenir Next LT Pro" panose="020B0504020202020204" pitchFamily="34" charset="0"/>
              </a:rPr>
              <a:t> de la </a:t>
            </a:r>
            <a:r>
              <a:rPr lang="en-US" sz="2000" dirty="0" err="1">
                <a:latin typeface="Avenir Next LT Pro" panose="020B0504020202020204" pitchFamily="34" charset="0"/>
              </a:rPr>
              <a:t>cartographie</a:t>
            </a:r>
            <a:r>
              <a:rPr lang="en-US" sz="2000" dirty="0">
                <a:latin typeface="Avenir Next LT Pro" panose="020B0504020202020204" pitchFamily="34" charset="0"/>
              </a:rPr>
              <a:t> dans le design de </a:t>
            </a:r>
            <a:r>
              <a:rPr lang="en-US" sz="2000" dirty="0" err="1">
                <a:latin typeface="Avenir Next LT Pro" panose="020B0504020202020204" pitchFamily="34" charset="0"/>
              </a:rPr>
              <a:t>projets</a:t>
            </a:r>
            <a:r>
              <a:rPr lang="en-US" sz="2000" dirty="0">
                <a:latin typeface="Avenir Next LT Pro" panose="020B0504020202020204" pitchFamily="34" charset="0"/>
              </a:rPr>
              <a:t> de </a:t>
            </a:r>
            <a:r>
              <a:rPr lang="en-US" sz="2000" dirty="0" err="1">
                <a:latin typeface="Avenir Next LT Pro" panose="020B0504020202020204" pitchFamily="34" charset="0"/>
              </a:rPr>
              <a:t>connectivité</a:t>
            </a:r>
            <a:br>
              <a:rPr lang="en-US" sz="2000" dirty="0">
                <a:latin typeface="Avenir Next LT Pro" panose="020B0504020202020204" pitchFamily="34" charset="0"/>
              </a:rPr>
            </a:br>
            <a:endParaRPr lang="en-US" sz="2000" dirty="0">
              <a:latin typeface="Avenir Next LT Pro" panose="020B0504020202020204" pitchFamily="34" charset="0"/>
            </a:endParaRPr>
          </a:p>
          <a:p>
            <a:endParaRPr lang="en-US" sz="2000" dirty="0">
              <a:latin typeface="Avenir Next LT Pro" panose="020B0504020202020204" pitchFamily="34" charset="0"/>
            </a:endParaRPr>
          </a:p>
          <a:p>
            <a:r>
              <a:rPr lang="en-US" sz="2800" dirty="0">
                <a:solidFill>
                  <a:srgbClr val="0070C0"/>
                </a:solidFill>
                <a:latin typeface="Avenir Next LT Pro" panose="020B0504020202020204" pitchFamily="34" charset="0"/>
              </a:rPr>
              <a:t>Universal access and service</a:t>
            </a:r>
          </a:p>
          <a:p>
            <a:endParaRPr lang="en-US" sz="2000" dirty="0">
              <a:latin typeface="Avenir Next LT Pro" panose="020B0504020202020204" pitchFamily="34" charset="0"/>
            </a:endParaRPr>
          </a:p>
          <a:p>
            <a:r>
              <a:rPr lang="en-US" sz="2000" dirty="0">
                <a:latin typeface="Avenir Next LT Pro" panose="020B0504020202020204" pitchFamily="34" charset="0"/>
              </a:rPr>
              <a:t>The role of infrastructure mapping in project design </a:t>
            </a:r>
            <a:endParaRPr lang="en-US" dirty="0">
              <a:latin typeface="Avenir Next LT Pro" panose="020B0504020202020204" pitchFamily="34" charset="0"/>
            </a:endParaRPr>
          </a:p>
        </p:txBody>
      </p:sp>
      <p:pic>
        <p:nvPicPr>
          <p:cNvPr id="6" name="Picture 5">
            <a:extLst>
              <a:ext uri="{FF2B5EF4-FFF2-40B4-BE49-F238E27FC236}">
                <a16:creationId xmlns:a16="http://schemas.microsoft.com/office/drawing/2014/main" id="{45C48B0F-0F4C-B990-13A1-03DB11FC5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215" y="46437"/>
            <a:ext cx="5379765" cy="6811563"/>
          </a:xfrm>
          <a:prstGeom prst="rect">
            <a:avLst/>
          </a:prstGeom>
        </p:spPr>
      </p:pic>
      <p:sp>
        <p:nvSpPr>
          <p:cNvPr id="18" name="TextBox 17">
            <a:extLst>
              <a:ext uri="{FF2B5EF4-FFF2-40B4-BE49-F238E27FC236}">
                <a16:creationId xmlns:a16="http://schemas.microsoft.com/office/drawing/2014/main" id="{39E8B3E8-4156-3B83-E3AC-71CB0D141926}"/>
              </a:ext>
            </a:extLst>
          </p:cNvPr>
          <p:cNvSpPr txBox="1"/>
          <p:nvPr/>
        </p:nvSpPr>
        <p:spPr>
          <a:xfrm>
            <a:off x="474774" y="6082587"/>
            <a:ext cx="5845343" cy="584775"/>
          </a:xfrm>
          <a:prstGeom prst="rect">
            <a:avLst/>
          </a:prstGeom>
          <a:noFill/>
        </p:spPr>
        <p:txBody>
          <a:bodyPr wrap="square">
            <a:spAutoFit/>
          </a:bodyPr>
          <a:lstStyle/>
          <a:p>
            <a:r>
              <a:rPr lang="en-GB" sz="1600" dirty="0">
                <a:latin typeface="Avenir Next LT Pro" panose="020B0504020202020204" pitchFamily="34" charset="0"/>
              </a:rPr>
              <a:t>https://www.itu.int/itu-d/reports/regulatory-market/usf-financial-efficiency-toolkit/</a:t>
            </a:r>
          </a:p>
        </p:txBody>
      </p:sp>
    </p:spTree>
    <p:extLst>
      <p:ext uri="{BB962C8B-B14F-4D97-AF65-F5344CB8AC3E}">
        <p14:creationId xmlns:p14="http://schemas.microsoft.com/office/powerpoint/2010/main" val="164570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494852" y="594997"/>
            <a:ext cx="6000077" cy="991756"/>
          </a:xfrm>
          <a:prstGeom prst="rect">
            <a:avLst/>
          </a:prstGeom>
          <a:noFill/>
        </p:spPr>
        <p:txBody>
          <a:bodyPr wrap="square" lIns="0" tIns="0" rIns="0" bIns="0" rtlCol="0" anchor="t"/>
          <a:lstStyle/>
          <a:p>
            <a:pPr marL="0" marR="0" lvl="0" indent="0" defTabSz="914400" rtl="0" eaLnBrk="1" fontAlgn="auto" latinLnBrk="0" hangingPunct="1">
              <a:lnSpc>
                <a:spcPts val="4016"/>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B0F0"/>
                </a:solidFill>
                <a:effectLst/>
                <a:uLnTx/>
                <a:uFillTx/>
                <a:latin typeface="Avenir Next LT Pro" panose="020B0504020202020204" pitchFamily="34" charset="0"/>
                <a:ea typeface="Montserrat" pitchFamily="34" charset="-122"/>
                <a:cs typeface="Montserrat" pitchFamily="34" charset="-120"/>
              </a:rPr>
              <a:t>Gouvernance</a:t>
            </a:r>
            <a:r>
              <a:rPr kumimoji="0" lang="en-US" sz="2800" b="0" i="0" u="none" strike="noStrike" kern="1200" cap="none" spc="0" normalizeH="0" baseline="0" noProof="0" dirty="0">
                <a:ln>
                  <a:noFill/>
                </a:ln>
                <a:solidFill>
                  <a:srgbClr val="00B0F0"/>
                </a:solidFill>
                <a:effectLst/>
                <a:uLnTx/>
                <a:uFillTx/>
                <a:latin typeface="Avenir Next LT Pro" panose="020B0504020202020204" pitchFamily="34" charset="0"/>
                <a:ea typeface="Montserrat" pitchFamily="34" charset="-122"/>
                <a:cs typeface="Montserrat" pitchFamily="34" charset="-120"/>
              </a:rPr>
              <a:t> des données: politiques </a:t>
            </a:r>
            <a:r>
              <a:rPr kumimoji="0" lang="en-US" sz="2800" b="0" i="0" u="none" strike="noStrike" kern="1200" cap="none" spc="0" normalizeH="0" baseline="0" noProof="0" dirty="0" err="1">
                <a:ln>
                  <a:noFill/>
                </a:ln>
                <a:solidFill>
                  <a:srgbClr val="00B0F0"/>
                </a:solidFill>
                <a:effectLst/>
                <a:uLnTx/>
                <a:uFillTx/>
                <a:latin typeface="Avenir Next LT Pro" panose="020B0504020202020204" pitchFamily="34" charset="0"/>
                <a:ea typeface="Montserrat" pitchFamily="34" charset="-122"/>
                <a:cs typeface="Montserrat" pitchFamily="34" charset="-120"/>
              </a:rPr>
              <a:t>efficaces</a:t>
            </a:r>
            <a:endParaRPr kumimoji="0" lang="en-US" sz="1600" b="0" i="0" u="none" strike="noStrike" kern="1200" cap="none" spc="0" normalizeH="0" baseline="0" noProof="0" dirty="0">
              <a:ln>
                <a:noFill/>
              </a:ln>
              <a:solidFill>
                <a:srgbClr val="00B0F0"/>
              </a:solidFill>
              <a:effectLst/>
              <a:uLnTx/>
              <a:uFillTx/>
              <a:latin typeface="Avenir Next LT Pro" panose="020B0504020202020204" pitchFamily="34" charset="0"/>
            </a:endParaRPr>
          </a:p>
        </p:txBody>
      </p:sp>
      <p:pic>
        <p:nvPicPr>
          <p:cNvPr id="4" name="Object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0437" y="2118187"/>
            <a:ext cx="818945" cy="942739"/>
          </a:xfrm>
          <a:prstGeom prst="rect">
            <a:avLst/>
          </a:prstGeom>
        </p:spPr>
      </p:pic>
      <p:sp>
        <p:nvSpPr>
          <p:cNvPr id="5" name="Object 4"/>
          <p:cNvSpPr/>
          <p:nvPr/>
        </p:nvSpPr>
        <p:spPr>
          <a:xfrm>
            <a:off x="435184" y="3415049"/>
            <a:ext cx="2524446" cy="230368"/>
          </a:xfrm>
          <a:prstGeom prst="rect">
            <a:avLst/>
          </a:prstGeom>
          <a:noFill/>
        </p:spPr>
        <p:txBody>
          <a:bodyPr wrap="square" lIns="0" tIns="0" rIns="0" bIns="0" rtlCol="0" anchor="t"/>
          <a:lstStyle/>
          <a:p>
            <a:pPr marL="0" marR="0" lvl="0" indent="0" algn="ctr" defTabSz="914400" rtl="0" eaLnBrk="1" fontAlgn="auto" latinLnBrk="0" hangingPunct="1">
              <a:lnSpc>
                <a:spcPts val="1814"/>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2921"/>
                </a:solidFill>
                <a:effectLst/>
                <a:uLnTx/>
                <a:uFillTx/>
                <a:latin typeface="Montserrat" pitchFamily="34" charset="0"/>
                <a:ea typeface="Montserrat" pitchFamily="34" charset="-122"/>
                <a:cs typeface="Montserrat" pitchFamily="34" charset="-120"/>
              </a:rPr>
              <a:t>Data Governance</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Object 6"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29075" y="2173974"/>
            <a:ext cx="618970" cy="885604"/>
          </a:xfrm>
          <a:prstGeom prst="rect">
            <a:avLst/>
          </a:prstGeom>
        </p:spPr>
      </p:pic>
      <p:sp>
        <p:nvSpPr>
          <p:cNvPr id="8" name="Object 7"/>
          <p:cNvSpPr/>
          <p:nvPr/>
        </p:nvSpPr>
        <p:spPr>
          <a:xfrm>
            <a:off x="3410526" y="3415049"/>
            <a:ext cx="2430172" cy="230368"/>
          </a:xfrm>
          <a:prstGeom prst="rect">
            <a:avLst/>
          </a:prstGeom>
          <a:noFill/>
        </p:spPr>
        <p:txBody>
          <a:bodyPr wrap="square" lIns="0" tIns="0" rIns="0" bIns="0" rtlCol="0" anchor="t"/>
          <a:lstStyle/>
          <a:p>
            <a:pPr marL="0" marR="0" lvl="0" indent="0" algn="ctr" defTabSz="914400" rtl="0" eaLnBrk="1" fontAlgn="auto" latinLnBrk="0" hangingPunct="1">
              <a:lnSpc>
                <a:spcPts val="1814"/>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2921"/>
                </a:solidFill>
                <a:effectLst/>
                <a:uLnTx/>
                <a:uFillTx/>
                <a:latin typeface="Montserrat" pitchFamily="34" charset="0"/>
                <a:ea typeface="Montserrat" pitchFamily="34" charset="-122"/>
                <a:cs typeface="Montserrat" pitchFamily="34" charset="-120"/>
              </a:rPr>
              <a:t>Privacy Regulations</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Object 9"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45251" y="2218622"/>
            <a:ext cx="1028443" cy="790377"/>
          </a:xfrm>
          <a:prstGeom prst="rect">
            <a:avLst/>
          </a:prstGeom>
        </p:spPr>
      </p:pic>
      <p:sp>
        <p:nvSpPr>
          <p:cNvPr id="11" name="Object 10"/>
          <p:cNvSpPr/>
          <p:nvPr/>
        </p:nvSpPr>
        <p:spPr>
          <a:xfrm>
            <a:off x="6223507" y="3415049"/>
            <a:ext cx="2660620" cy="460736"/>
          </a:xfrm>
          <a:prstGeom prst="rect">
            <a:avLst/>
          </a:prstGeom>
          <a:noFill/>
        </p:spPr>
        <p:txBody>
          <a:bodyPr wrap="square" lIns="0" tIns="0" rIns="0" bIns="0" rtlCol="0" anchor="t"/>
          <a:lstStyle/>
          <a:p>
            <a:pPr marL="0" marR="0" lvl="0" indent="0" algn="ctr" defTabSz="914400" rtl="0" eaLnBrk="1" fontAlgn="auto" latinLnBrk="0" hangingPunct="1">
              <a:lnSpc>
                <a:spcPts val="1814"/>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2921"/>
                </a:solidFill>
                <a:effectLst/>
                <a:uLnTx/>
                <a:uFillTx/>
                <a:latin typeface="Montserrat" pitchFamily="34" charset="0"/>
                <a:ea typeface="Montserrat" pitchFamily="34" charset="-122"/>
                <a:cs typeface="Montserrat" pitchFamily="34" charset="-120"/>
              </a:rPr>
              <a:t>Intellectual Property Protection</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pic>
        <p:nvPicPr>
          <p:cNvPr id="13" name="Object 12"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51576" y="2285577"/>
            <a:ext cx="857036" cy="638015"/>
          </a:xfrm>
          <a:prstGeom prst="rect">
            <a:avLst/>
          </a:prstGeom>
        </p:spPr>
      </p:pic>
      <p:sp>
        <p:nvSpPr>
          <p:cNvPr id="14" name="Object 13"/>
          <p:cNvSpPr/>
          <p:nvPr/>
        </p:nvSpPr>
        <p:spPr>
          <a:xfrm>
            <a:off x="9151713" y="3415049"/>
            <a:ext cx="2660620" cy="230368"/>
          </a:xfrm>
          <a:prstGeom prst="rect">
            <a:avLst/>
          </a:prstGeom>
          <a:noFill/>
        </p:spPr>
        <p:txBody>
          <a:bodyPr wrap="square" lIns="0" tIns="0" rIns="0" bIns="0" rtlCol="0" anchor="t"/>
          <a:lstStyle/>
          <a:p>
            <a:pPr marL="0" marR="0" lvl="0" indent="0" algn="ctr" defTabSz="914400" rtl="0" eaLnBrk="1" fontAlgn="auto" latinLnBrk="0" hangingPunct="1">
              <a:lnSpc>
                <a:spcPts val="1814"/>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2921"/>
                </a:solidFill>
                <a:effectLst/>
                <a:uLnTx/>
                <a:uFillTx/>
                <a:latin typeface="Montserrat" pitchFamily="34" charset="0"/>
                <a:ea typeface="Montserrat" pitchFamily="34" charset="-122"/>
                <a:cs typeface="Montserrat" pitchFamily="34" charset="-120"/>
              </a:rPr>
              <a:t>Secure Data Sharing</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Object 16"/>
          <p:cNvSpPr/>
          <p:nvPr/>
        </p:nvSpPr>
        <p:spPr>
          <a:xfrm>
            <a:off x="6494521" y="4392031"/>
            <a:ext cx="5212976" cy="1387760"/>
          </a:xfrm>
          <a:prstGeom prst="rect">
            <a:avLst/>
          </a:prstGeom>
          <a:noFill/>
        </p:spPr>
        <p:txBody>
          <a:bodyPr wrap="square" lIns="0" tIns="0" rIns="0" bIns="0" rtlCol="0" anchor="t"/>
          <a:lstStyle/>
          <a:p>
            <a:pPr marL="0" marR="0" lvl="0" indent="0" defTabSz="914400" rtl="0" eaLnBrk="1" fontAlgn="auto" latinLnBrk="0" hangingPunct="1">
              <a:lnSpc>
                <a:spcPts val="2268"/>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venir Next LT Pro" panose="020B0504020202020204" pitchFamily="34" charset="0"/>
                <a:ea typeface="Montserrat" pitchFamily="34" charset="-122"/>
                <a:cs typeface="Montserrat" pitchFamily="34" charset="-120"/>
              </a:rPr>
              <a:t>Effective policies that balance digital data access and sharing with robust privacy and intellectual property protections are essential for organizations to thrive in the digital age.</a:t>
            </a:r>
            <a:endParaRPr kumimoji="0" lang="en-US" sz="1800" b="0" i="0" u="none" strike="noStrike" kern="1200" cap="none" spc="0" normalizeH="0" baseline="0" noProof="0" dirty="0">
              <a:ln>
                <a:noFill/>
              </a:ln>
              <a:solidFill>
                <a:srgbClr val="0070C0"/>
              </a:solidFill>
              <a:effectLst/>
              <a:uLnTx/>
              <a:uFillTx/>
              <a:latin typeface="Avenir Next LT Pro" panose="020B0504020202020204" pitchFamily="34" charset="0"/>
            </a:endParaRPr>
          </a:p>
        </p:txBody>
      </p:sp>
      <p:sp>
        <p:nvSpPr>
          <p:cNvPr id="20" name="TextBox 19">
            <a:extLst>
              <a:ext uri="{FF2B5EF4-FFF2-40B4-BE49-F238E27FC236}">
                <a16:creationId xmlns:a16="http://schemas.microsoft.com/office/drawing/2014/main" id="{0C5D5BDA-3144-805E-B9BC-279C809A85D9}"/>
              </a:ext>
            </a:extLst>
          </p:cNvPr>
          <p:cNvSpPr txBox="1"/>
          <p:nvPr/>
        </p:nvSpPr>
        <p:spPr>
          <a:xfrm>
            <a:off x="786450" y="4265225"/>
            <a:ext cx="4921623" cy="1477328"/>
          </a:xfrm>
          <a:prstGeom prst="rect">
            <a:avLst/>
          </a:prstGeom>
          <a:noFill/>
        </p:spPr>
        <p:txBody>
          <a:bodyPr wrap="square">
            <a:spAutoFit/>
          </a:bodyPr>
          <a:lstStyle/>
          <a:p>
            <a:r>
              <a:rPr lang="fr-FR" dirty="0">
                <a:solidFill>
                  <a:srgbClr val="00B0F0"/>
                </a:solidFill>
                <a:latin typeface="Avenir Next LT Pro" panose="020B0504020202020204" pitchFamily="34" charset="0"/>
              </a:rPr>
              <a:t>Des politiques efficaces qui équilibrent l’accès et le partage des données numériques avec des protections solides de la vie privée et de la propriété intellectuelle sont essentielles à l’ère numérique.</a:t>
            </a:r>
            <a:endParaRPr lang="en-GB" dirty="0">
              <a:solidFill>
                <a:srgbClr val="00B0F0"/>
              </a:solidFill>
              <a:latin typeface="Avenir Next LT Pro" panose="020B0504020202020204" pitchFamily="34" charset="0"/>
            </a:endParaRPr>
          </a:p>
        </p:txBody>
      </p:sp>
      <p:sp>
        <p:nvSpPr>
          <p:cNvPr id="22" name="TextBox 21">
            <a:extLst>
              <a:ext uri="{FF2B5EF4-FFF2-40B4-BE49-F238E27FC236}">
                <a16:creationId xmlns:a16="http://schemas.microsoft.com/office/drawing/2014/main" id="{13713CF0-671D-B3CA-4314-582B85C6B0E4}"/>
              </a:ext>
            </a:extLst>
          </p:cNvPr>
          <p:cNvSpPr txBox="1"/>
          <p:nvPr/>
        </p:nvSpPr>
        <p:spPr>
          <a:xfrm>
            <a:off x="6554322" y="541475"/>
            <a:ext cx="4176432" cy="954107"/>
          </a:xfrm>
          <a:prstGeom prst="rect">
            <a:avLst/>
          </a:prstGeom>
          <a:noFill/>
        </p:spPr>
        <p:txBody>
          <a:bodyPr wrap="square">
            <a:spAutoFit/>
          </a:bodyPr>
          <a:lstStyle/>
          <a:p>
            <a:r>
              <a:rPr kumimoji="0" lang="en-US" sz="2800" b="0" i="0" u="none" strike="noStrike" kern="1200" cap="none" spc="0" normalizeH="0" baseline="0" noProof="0" dirty="0">
                <a:ln>
                  <a:noFill/>
                </a:ln>
                <a:solidFill>
                  <a:srgbClr val="0070C0"/>
                </a:solidFill>
                <a:effectLst/>
                <a:uLnTx/>
                <a:uFillTx/>
                <a:latin typeface="Avenir Next LT Pro" panose="020B0504020202020204" pitchFamily="34" charset="0"/>
                <a:ea typeface="Montserrat" pitchFamily="34" charset="-122"/>
                <a:cs typeface="Montserrat" pitchFamily="34" charset="-120"/>
              </a:rPr>
              <a:t>Data governance: </a:t>
            </a:r>
            <a:br>
              <a:rPr kumimoji="0" lang="en-US" sz="2800" b="0" i="0" u="none" strike="noStrike" kern="1200" cap="none" spc="0" normalizeH="0" baseline="0" noProof="0" dirty="0">
                <a:ln>
                  <a:noFill/>
                </a:ln>
                <a:solidFill>
                  <a:srgbClr val="0070C0"/>
                </a:solidFill>
                <a:effectLst/>
                <a:uLnTx/>
                <a:uFillTx/>
                <a:latin typeface="Avenir Next LT Pro" panose="020B0504020202020204" pitchFamily="34" charset="0"/>
                <a:ea typeface="Montserrat" pitchFamily="34" charset="-122"/>
                <a:cs typeface="Montserrat" pitchFamily="34" charset="-120"/>
              </a:rPr>
            </a:br>
            <a:r>
              <a:rPr kumimoji="0" lang="en-US" sz="2800" b="0" i="0" u="none" strike="noStrike" kern="1200" cap="none" spc="0" normalizeH="0" baseline="0" noProof="0" dirty="0">
                <a:ln>
                  <a:noFill/>
                </a:ln>
                <a:solidFill>
                  <a:srgbClr val="0070C0"/>
                </a:solidFill>
                <a:effectLst/>
                <a:uLnTx/>
                <a:uFillTx/>
                <a:latin typeface="Avenir Next LT Pro" panose="020B0504020202020204" pitchFamily="34" charset="0"/>
                <a:ea typeface="Montserrat" pitchFamily="34" charset="-122"/>
                <a:cs typeface="Montserrat" pitchFamily="34" charset="-120"/>
              </a:rPr>
              <a:t>Effective Policies</a:t>
            </a:r>
            <a:endParaRPr lang="en-GB" sz="2800" dirty="0">
              <a:solidFill>
                <a:srgbClr val="0070C0"/>
              </a:solidFill>
            </a:endParaRPr>
          </a:p>
        </p:txBody>
      </p:sp>
      <p:sp>
        <p:nvSpPr>
          <p:cNvPr id="33" name="TextBox 32">
            <a:extLst>
              <a:ext uri="{FF2B5EF4-FFF2-40B4-BE49-F238E27FC236}">
                <a16:creationId xmlns:a16="http://schemas.microsoft.com/office/drawing/2014/main" id="{1884292D-288C-21A1-E3F8-7F48AB4EF822}"/>
              </a:ext>
            </a:extLst>
          </p:cNvPr>
          <p:cNvSpPr txBox="1"/>
          <p:nvPr/>
        </p:nvSpPr>
        <p:spPr>
          <a:xfrm>
            <a:off x="9063318" y="6373033"/>
            <a:ext cx="3128682" cy="338554"/>
          </a:xfrm>
          <a:prstGeom prst="rect">
            <a:avLst/>
          </a:prstGeom>
          <a:noFill/>
        </p:spPr>
        <p:txBody>
          <a:bodyPr wrap="square">
            <a:spAutoFit/>
          </a:bodyPr>
          <a:lstStyle/>
          <a:p>
            <a:r>
              <a:rPr lang="en-GB" sz="1600" dirty="0">
                <a:latin typeface="Avenir Next LT Pro" panose="020B0504020202020204" pitchFamily="34" charset="0"/>
              </a:rPr>
              <a:t>https://digitalregulation.org/</a:t>
            </a:r>
          </a:p>
        </p:txBody>
      </p:sp>
      <p:sp>
        <p:nvSpPr>
          <p:cNvPr id="35" name="TextBox 34">
            <a:extLst>
              <a:ext uri="{FF2B5EF4-FFF2-40B4-BE49-F238E27FC236}">
                <a16:creationId xmlns:a16="http://schemas.microsoft.com/office/drawing/2014/main" id="{FD115794-8F82-1B77-480F-339B89144490}"/>
              </a:ext>
            </a:extLst>
          </p:cNvPr>
          <p:cNvSpPr txBox="1"/>
          <p:nvPr/>
        </p:nvSpPr>
        <p:spPr>
          <a:xfrm>
            <a:off x="3477492" y="6126126"/>
            <a:ext cx="6096000" cy="584775"/>
          </a:xfrm>
          <a:prstGeom prst="rect">
            <a:avLst/>
          </a:prstGeom>
          <a:noFill/>
        </p:spPr>
        <p:txBody>
          <a:bodyPr wrap="square">
            <a:spAutoFit/>
          </a:bodyPr>
          <a:lstStyle/>
          <a:p>
            <a:br>
              <a:rPr lang="en-GB" sz="1600" dirty="0">
                <a:latin typeface="Avenir Next LT Pro" panose="020B0504020202020204" pitchFamily="34" charset="0"/>
              </a:rPr>
            </a:br>
            <a:r>
              <a:rPr lang="en-GB" sz="1600" b="0" i="0" dirty="0">
                <a:effectLst/>
                <a:latin typeface="Avenir Next LT Pro" panose="020B0504020202020204" pitchFamily="34" charset="0"/>
              </a:rPr>
              <a:t>Navigating Data Governance: A Guiding Tool for Regulators</a:t>
            </a:r>
            <a:endParaRPr lang="en-GB" sz="1600" dirty="0">
              <a:latin typeface="Avenir Next LT Pro" panose="020B05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Decorative image">
            <a:extLst>
              <a:ext uri="{FF2B5EF4-FFF2-40B4-BE49-F238E27FC236}">
                <a16:creationId xmlns:a16="http://schemas.microsoft.com/office/drawing/2014/main" id="{8F9EE0B9-4555-D4A2-C8A5-E53FB0894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982" r="1" b="21105"/>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2FE04B-B255-A628-0A72-45E91804C95F}"/>
              </a:ext>
            </a:extLst>
          </p:cNvPr>
          <p:cNvSpPr txBox="1"/>
          <p:nvPr/>
        </p:nvSpPr>
        <p:spPr>
          <a:xfrm>
            <a:off x="6677892" y="2794061"/>
            <a:ext cx="3311235" cy="369332"/>
          </a:xfrm>
          <a:prstGeom prst="rect">
            <a:avLst/>
          </a:prstGeom>
          <a:noFill/>
        </p:spPr>
        <p:txBody>
          <a:bodyPr wrap="square">
            <a:spAutoFit/>
          </a:bodyPr>
          <a:lstStyle/>
          <a:p>
            <a:r>
              <a:rPr lang="en-GB" b="0" i="0" dirty="0">
                <a:solidFill>
                  <a:srgbClr val="2F2F2F"/>
                </a:solidFill>
                <a:effectLst/>
                <a:latin typeface="Gibson"/>
              </a:rPr>
              <a:t> 31 August to 3 September 2025</a:t>
            </a:r>
            <a:endParaRPr lang="en-GB" dirty="0"/>
          </a:p>
        </p:txBody>
      </p:sp>
    </p:spTree>
    <p:extLst>
      <p:ext uri="{BB962C8B-B14F-4D97-AF65-F5344CB8AC3E}">
        <p14:creationId xmlns:p14="http://schemas.microsoft.com/office/powerpoint/2010/main" val="166212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3F5B62E-52DD-4830-A09B-5248464F83B7}"/>
              </a:ext>
            </a:extLst>
          </p:cNvPr>
          <p:cNvGrpSpPr/>
          <p:nvPr/>
        </p:nvGrpSpPr>
        <p:grpSpPr>
          <a:xfrm>
            <a:off x="258209" y="1095346"/>
            <a:ext cx="1883293" cy="1859867"/>
            <a:chOff x="0" y="607618"/>
            <a:chExt cx="5661167" cy="5909463"/>
          </a:xfrm>
        </p:grpSpPr>
        <p:grpSp>
          <p:nvGrpSpPr>
            <p:cNvPr id="2" name="Group 1">
              <a:extLst>
                <a:ext uri="{FF2B5EF4-FFF2-40B4-BE49-F238E27FC236}">
                  <a16:creationId xmlns:a16="http://schemas.microsoft.com/office/drawing/2014/main" id="{14228955-08B8-45D0-88C9-BCC216C55910}"/>
                </a:ext>
              </a:extLst>
            </p:cNvPr>
            <p:cNvGrpSpPr/>
            <p:nvPr/>
          </p:nvGrpSpPr>
          <p:grpSpPr>
            <a:xfrm flipH="1">
              <a:off x="0" y="607618"/>
              <a:ext cx="5661167" cy="5909463"/>
              <a:chOff x="-15871" y="202223"/>
              <a:chExt cx="5958309" cy="6219637"/>
            </a:xfrm>
          </p:grpSpPr>
          <p:pic>
            <p:nvPicPr>
              <p:cNvPr id="3" name="Image" descr="Image">
                <a:extLst>
                  <a:ext uri="{FF2B5EF4-FFF2-40B4-BE49-F238E27FC236}">
                    <a16:creationId xmlns:a16="http://schemas.microsoft.com/office/drawing/2014/main" id="{2206F7EC-390A-44A3-9A17-F39D35A5E6A9}"/>
                  </a:ext>
                </a:extLst>
              </p:cNvPr>
              <p:cNvPicPr>
                <a:picLocks noChangeAspect="1"/>
              </p:cNvPicPr>
              <p:nvPr/>
            </p:nvPicPr>
            <p:blipFill rotWithShape="1">
              <a:blip r:embed="rId3"/>
              <a:srcRect l="3786" t="5887" r="49297" b="7046"/>
              <a:stretch/>
            </p:blipFill>
            <p:spPr>
              <a:xfrm flipH="1">
                <a:off x="-15871" y="202223"/>
                <a:ext cx="5958309" cy="6219637"/>
              </a:xfrm>
              <a:prstGeom prst="rect">
                <a:avLst/>
              </a:prstGeom>
              <a:ln w="12700">
                <a:miter lim="400000"/>
              </a:ln>
            </p:spPr>
          </p:pic>
          <p:sp>
            <p:nvSpPr>
              <p:cNvPr id="4" name="Rectangle 3">
                <a:extLst>
                  <a:ext uri="{FF2B5EF4-FFF2-40B4-BE49-F238E27FC236}">
                    <a16:creationId xmlns:a16="http://schemas.microsoft.com/office/drawing/2014/main" id="{5ED11671-56F1-4F4C-9F01-B21F5984A374}"/>
                  </a:ext>
                </a:extLst>
              </p:cNvPr>
              <p:cNvSpPr/>
              <p:nvPr/>
            </p:nvSpPr>
            <p:spPr>
              <a:xfrm>
                <a:off x="4410635" y="5486400"/>
                <a:ext cx="759012" cy="101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grpSp>
        <p:pic>
          <p:nvPicPr>
            <p:cNvPr id="5" name="Picture 4" descr="A screenshot of a computer&#10;&#10;Description automatically generated with medium confidence">
              <a:extLst>
                <a:ext uri="{FF2B5EF4-FFF2-40B4-BE49-F238E27FC236}">
                  <a16:creationId xmlns:a16="http://schemas.microsoft.com/office/drawing/2014/main" id="{AEF98225-1BE2-4CCD-8AC7-312C100D82BE}"/>
                </a:ext>
              </a:extLst>
            </p:cNvPr>
            <p:cNvPicPr>
              <a:picLocks noChangeAspect="1"/>
            </p:cNvPicPr>
            <p:nvPr/>
          </p:nvPicPr>
          <p:blipFill rotWithShape="1">
            <a:blip r:embed="rId4">
              <a:extLst>
                <a:ext uri="{28A0092B-C50C-407E-A947-70E740481C1C}">
                  <a14:useLocalDpi xmlns:a14="http://schemas.microsoft.com/office/drawing/2010/main" val="0"/>
                </a:ext>
              </a:extLst>
            </a:blip>
            <a:srcRect l="2" t="-18" r="16900" b="60496"/>
            <a:stretch/>
          </p:blipFill>
          <p:spPr>
            <a:xfrm>
              <a:off x="1029006" y="1470039"/>
              <a:ext cx="4463370" cy="4013171"/>
            </a:xfrm>
            <a:prstGeom prst="rect">
              <a:avLst/>
            </a:prstGeom>
          </p:spPr>
        </p:pic>
      </p:grpSp>
      <p:sp>
        <p:nvSpPr>
          <p:cNvPr id="9" name="TextBox 8">
            <a:extLst>
              <a:ext uri="{FF2B5EF4-FFF2-40B4-BE49-F238E27FC236}">
                <a16:creationId xmlns:a16="http://schemas.microsoft.com/office/drawing/2014/main" id="{4A808D38-F634-456A-9939-87A99B18080A}"/>
              </a:ext>
            </a:extLst>
          </p:cNvPr>
          <p:cNvSpPr txBox="1"/>
          <p:nvPr/>
        </p:nvSpPr>
        <p:spPr>
          <a:xfrm>
            <a:off x="2397326" y="1409000"/>
            <a:ext cx="1945925" cy="842795"/>
          </a:xfrm>
          <a:prstGeom prst="rect">
            <a:avLst/>
          </a:prstGeom>
          <a:noFill/>
        </p:spPr>
        <p:txBody>
          <a:bodyPr wrap="square">
            <a:spAutoFit/>
          </a:bodyPr>
          <a:lstStyle/>
          <a:p>
            <a:r>
              <a:rPr lang="en-US" sz="1463" dirty="0">
                <a:solidFill>
                  <a:srgbClr val="009CD6"/>
                </a:solidFill>
                <a:latin typeface="AvenirNext LT Pro Medium" panose="020B0804020202020204" pitchFamily="34" charset="0"/>
              </a:rPr>
              <a:t>G5 Accelerator</a:t>
            </a:r>
          </a:p>
          <a:p>
            <a:r>
              <a:rPr lang="en-US" sz="1138" dirty="0">
                <a:latin typeface="AvenirNext LT Pro Medium" panose="020B0804020202020204" pitchFamily="34" charset="0"/>
              </a:rPr>
              <a:t>ICT Regulatory Tracker</a:t>
            </a:r>
          </a:p>
          <a:p>
            <a:r>
              <a:rPr lang="en-US" sz="1138" dirty="0">
                <a:latin typeface="AvenirNext LT Pro Medium" panose="020B0804020202020204" pitchFamily="34" charset="0"/>
              </a:rPr>
              <a:t>G5 Benchmark </a:t>
            </a:r>
          </a:p>
          <a:p>
            <a:r>
              <a:rPr lang="en-US" sz="1138" dirty="0">
                <a:latin typeface="AvenirNext LT Pro Medium" panose="020B0804020202020204" pitchFamily="34" charset="0"/>
              </a:rPr>
              <a:t>ICT Policy Impact Lab</a:t>
            </a:r>
            <a:endParaRPr lang="en-GB" sz="1138" dirty="0">
              <a:latin typeface="AvenirNext LT Pro Medium" panose="020B0804020202020204" pitchFamily="34" charset="0"/>
            </a:endParaRPr>
          </a:p>
        </p:txBody>
      </p:sp>
      <p:sp>
        <p:nvSpPr>
          <p:cNvPr id="19" name="TextBox 18">
            <a:extLst>
              <a:ext uri="{FF2B5EF4-FFF2-40B4-BE49-F238E27FC236}">
                <a16:creationId xmlns:a16="http://schemas.microsoft.com/office/drawing/2014/main" id="{4464E423-B70F-4E0C-AB37-33997C3ABC20}"/>
              </a:ext>
            </a:extLst>
          </p:cNvPr>
          <p:cNvSpPr txBox="1"/>
          <p:nvPr/>
        </p:nvSpPr>
        <p:spPr>
          <a:xfrm>
            <a:off x="4591258" y="1323965"/>
            <a:ext cx="3241527" cy="1577740"/>
          </a:xfrm>
          <a:prstGeom prst="rect">
            <a:avLst/>
          </a:prstGeom>
          <a:noFill/>
        </p:spPr>
        <p:txBody>
          <a:bodyPr wrap="square">
            <a:spAutoFit/>
          </a:bodyPr>
          <a:lstStyle/>
          <a:p>
            <a:pPr>
              <a:spcAft>
                <a:spcPts val="975"/>
              </a:spcAft>
            </a:pPr>
            <a:r>
              <a:rPr lang="en-US" sz="1463" dirty="0">
                <a:solidFill>
                  <a:srgbClr val="009CD6"/>
                </a:solidFill>
                <a:latin typeface="AvenirNext LT Pro Medium" panose="020B0804020202020204" pitchFamily="34" charset="0"/>
              </a:rPr>
              <a:t>Colloque Mondial des </a:t>
            </a:r>
            <a:r>
              <a:rPr lang="en-US" sz="1463" dirty="0" err="1">
                <a:solidFill>
                  <a:srgbClr val="009CD6"/>
                </a:solidFill>
                <a:latin typeface="AvenirNext LT Pro Medium" panose="020B0804020202020204" pitchFamily="34" charset="0"/>
              </a:rPr>
              <a:t>régulateurs</a:t>
            </a:r>
            <a:r>
              <a:rPr lang="en-US" sz="1463" dirty="0">
                <a:solidFill>
                  <a:srgbClr val="009CD6"/>
                </a:solidFill>
                <a:latin typeface="AvenirNext LT Pro Medium" panose="020B0804020202020204" pitchFamily="34" charset="0"/>
              </a:rPr>
              <a:t> (GSR)</a:t>
            </a:r>
          </a:p>
          <a:p>
            <a:pPr>
              <a:spcAft>
                <a:spcPts val="975"/>
              </a:spcAft>
            </a:pPr>
            <a:r>
              <a:rPr lang="en-US" sz="1138" dirty="0">
                <a:latin typeface="AvenirNext LT Pro Medium" panose="020B0804020202020204" pitchFamily="34" charset="0"/>
              </a:rPr>
              <a:t>Regulatory Associations Portal</a:t>
            </a:r>
          </a:p>
          <a:p>
            <a:pPr>
              <a:spcAft>
                <a:spcPts val="975"/>
              </a:spcAft>
            </a:pPr>
            <a:r>
              <a:rPr lang="en-US" sz="1138" dirty="0">
                <a:latin typeface="AvenirNext LT Pro Medium" panose="020B0804020202020204" pitchFamily="34" charset="0"/>
              </a:rPr>
              <a:t>ITU Digital Ecosystem Portal</a:t>
            </a:r>
          </a:p>
          <a:p>
            <a:pPr>
              <a:spcAft>
                <a:spcPts val="975"/>
              </a:spcAft>
            </a:pPr>
            <a:r>
              <a:rPr lang="en-US" sz="1138" dirty="0">
                <a:latin typeface="AvenirNext LT Pro Medium" panose="020B0804020202020204" pitchFamily="34" charset="0"/>
              </a:rPr>
              <a:t>ITU Infrastructure Development and Connectivity Portal</a:t>
            </a:r>
            <a:br>
              <a:rPr lang="en-US" sz="1138" dirty="0">
                <a:latin typeface="AvenirNext LT Pro Medium" panose="020B0804020202020204" pitchFamily="34" charset="0"/>
              </a:rPr>
            </a:br>
            <a:r>
              <a:rPr lang="en-US" sz="1138" dirty="0">
                <a:latin typeface="AvenirNext LT Pro Medium" panose="020B0804020202020204" pitchFamily="34" charset="0"/>
              </a:rPr>
              <a:t>and more…</a:t>
            </a:r>
          </a:p>
        </p:txBody>
      </p:sp>
      <p:sp>
        <p:nvSpPr>
          <p:cNvPr id="37" name="Title 9">
            <a:extLst>
              <a:ext uri="{FF2B5EF4-FFF2-40B4-BE49-F238E27FC236}">
                <a16:creationId xmlns:a16="http://schemas.microsoft.com/office/drawing/2014/main" id="{0887D1BB-FBA6-3833-3DC1-AD5ECE2CE8CA}"/>
              </a:ext>
            </a:extLst>
          </p:cNvPr>
          <p:cNvSpPr txBox="1">
            <a:spLocks/>
          </p:cNvSpPr>
          <p:nvPr/>
        </p:nvSpPr>
        <p:spPr>
          <a:xfrm>
            <a:off x="182880" y="442144"/>
            <a:ext cx="7315200" cy="310079"/>
          </a:xfrm>
          <a:prstGeom prst="rect">
            <a:avLst/>
          </a:prstGeom>
        </p:spPr>
        <p:txBody>
          <a:bodyPr lIns="91440" tIns="45720" rIns="91440" bIns="45720"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en-US" sz="2400" dirty="0">
                <a:solidFill>
                  <a:srgbClr val="009AD4"/>
                </a:solidFill>
                <a:latin typeface="Avenir Next LT Pro" panose="020B0504020202020204" pitchFamily="34" charset="0"/>
                <a:cs typeface="Arial"/>
              </a:rPr>
              <a:t>En savoir plus sur la </a:t>
            </a:r>
            <a:r>
              <a:rPr lang="en-US" sz="2400" dirty="0" err="1">
                <a:solidFill>
                  <a:srgbClr val="009AD4"/>
                </a:solidFill>
                <a:latin typeface="Avenir Next LT Pro" panose="020B0504020202020204" pitchFamily="34" charset="0"/>
                <a:cs typeface="Arial"/>
              </a:rPr>
              <a:t>réglementation</a:t>
            </a:r>
            <a:r>
              <a:rPr lang="en-US" sz="2400" dirty="0">
                <a:solidFill>
                  <a:srgbClr val="009AD4"/>
                </a:solidFill>
                <a:latin typeface="Avenir Next LT Pro" panose="020B0504020202020204" pitchFamily="34" charset="0"/>
                <a:cs typeface="Arial"/>
              </a:rPr>
              <a:t> numérique</a:t>
            </a:r>
          </a:p>
          <a:p>
            <a:r>
              <a:rPr lang="en-US" sz="2400" dirty="0">
                <a:solidFill>
                  <a:srgbClr val="0070C0"/>
                </a:solidFill>
                <a:latin typeface="Avenir Next LT Pro" panose="020B0504020202020204" pitchFamily="34" charset="0"/>
                <a:cs typeface="Arial"/>
              </a:rPr>
              <a:t>More on digital regulation </a:t>
            </a:r>
            <a:endParaRPr lang="en-US" sz="2400" dirty="0">
              <a:solidFill>
                <a:srgbClr val="0070C0"/>
              </a:solidFill>
              <a:latin typeface="Avenir Next LT Pro" panose="020B0504020202020204" pitchFamily="34" charset="0"/>
            </a:endParaRPr>
          </a:p>
        </p:txBody>
      </p:sp>
      <p:sp>
        <p:nvSpPr>
          <p:cNvPr id="8" name="Content Placeholder 2">
            <a:extLst>
              <a:ext uri="{FF2B5EF4-FFF2-40B4-BE49-F238E27FC236}">
                <a16:creationId xmlns:a16="http://schemas.microsoft.com/office/drawing/2014/main" id="{38502A51-8402-0A46-2E44-FEB259EB1034}"/>
              </a:ext>
            </a:extLst>
          </p:cNvPr>
          <p:cNvSpPr txBox="1">
            <a:spLocks/>
          </p:cNvSpPr>
          <p:nvPr/>
        </p:nvSpPr>
        <p:spPr>
          <a:xfrm>
            <a:off x="8370222" y="6233951"/>
            <a:ext cx="3276640" cy="28652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t>The digital regulation interactive platform</a:t>
            </a:r>
          </a:p>
        </p:txBody>
      </p:sp>
      <p:pic>
        <p:nvPicPr>
          <p:cNvPr id="12" name="Picture 11">
            <a:extLst>
              <a:ext uri="{FF2B5EF4-FFF2-40B4-BE49-F238E27FC236}">
                <a16:creationId xmlns:a16="http://schemas.microsoft.com/office/drawing/2014/main" id="{B96D1C2D-4155-E85D-1D3F-8EEDDA7EB084}"/>
              </a:ext>
            </a:extLst>
          </p:cNvPr>
          <p:cNvPicPr>
            <a:picLocks noChangeAspect="1"/>
          </p:cNvPicPr>
          <p:nvPr/>
        </p:nvPicPr>
        <p:blipFill>
          <a:blip r:embed="rId5"/>
          <a:stretch>
            <a:fillRect/>
          </a:stretch>
        </p:blipFill>
        <p:spPr>
          <a:xfrm>
            <a:off x="153141" y="3965803"/>
            <a:ext cx="1817763" cy="2402298"/>
          </a:xfrm>
          <a:prstGeom prst="rect">
            <a:avLst/>
          </a:prstGeom>
        </p:spPr>
      </p:pic>
      <p:cxnSp>
        <p:nvCxnSpPr>
          <p:cNvPr id="11" name="Straight Connector 10">
            <a:extLst>
              <a:ext uri="{FF2B5EF4-FFF2-40B4-BE49-F238E27FC236}">
                <a16:creationId xmlns:a16="http://schemas.microsoft.com/office/drawing/2014/main" id="{BA12F262-6A42-3CA4-309C-FF992614374A}"/>
              </a:ext>
            </a:extLst>
          </p:cNvPr>
          <p:cNvCxnSpPr>
            <a:cxnSpLocks/>
          </p:cNvCxnSpPr>
          <p:nvPr/>
        </p:nvCxnSpPr>
        <p:spPr>
          <a:xfrm flipH="1">
            <a:off x="559176" y="3324343"/>
            <a:ext cx="10772754"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09F980E-456E-AD85-A633-ABA1B4758453}"/>
              </a:ext>
            </a:extLst>
          </p:cNvPr>
          <p:cNvCxnSpPr>
            <a:cxnSpLocks/>
          </p:cNvCxnSpPr>
          <p:nvPr/>
        </p:nvCxnSpPr>
        <p:spPr>
          <a:xfrm>
            <a:off x="4527425" y="1210252"/>
            <a:ext cx="0" cy="2023757"/>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663D02F-8DF7-2915-426E-BEDCAC445417}"/>
              </a:ext>
            </a:extLst>
          </p:cNvPr>
          <p:cNvGrpSpPr/>
          <p:nvPr/>
        </p:nvGrpSpPr>
        <p:grpSpPr>
          <a:xfrm>
            <a:off x="7127434" y="3504145"/>
            <a:ext cx="3050584" cy="1785493"/>
            <a:chOff x="778213" y="474268"/>
            <a:chExt cx="9020302" cy="4584115"/>
          </a:xfrm>
        </p:grpSpPr>
        <p:grpSp>
          <p:nvGrpSpPr>
            <p:cNvPr id="15" name="Group 14">
              <a:extLst>
                <a:ext uri="{FF2B5EF4-FFF2-40B4-BE49-F238E27FC236}">
                  <a16:creationId xmlns:a16="http://schemas.microsoft.com/office/drawing/2014/main" id="{7E7D1AEC-A2E7-778E-144F-F7AF8B3F49EA}"/>
                </a:ext>
              </a:extLst>
            </p:cNvPr>
            <p:cNvGrpSpPr/>
            <p:nvPr/>
          </p:nvGrpSpPr>
          <p:grpSpPr>
            <a:xfrm>
              <a:off x="778213" y="474268"/>
              <a:ext cx="5403949" cy="4584115"/>
              <a:chOff x="574158" y="214214"/>
              <a:chExt cx="5661167" cy="5909463"/>
            </a:xfrm>
          </p:grpSpPr>
          <p:grpSp>
            <p:nvGrpSpPr>
              <p:cNvPr id="18" name="Group 17">
                <a:extLst>
                  <a:ext uri="{FF2B5EF4-FFF2-40B4-BE49-F238E27FC236}">
                    <a16:creationId xmlns:a16="http://schemas.microsoft.com/office/drawing/2014/main" id="{15E6C1B4-46E1-141E-1BC8-C1C60E3258DA}"/>
                  </a:ext>
                </a:extLst>
              </p:cNvPr>
              <p:cNvGrpSpPr/>
              <p:nvPr/>
            </p:nvGrpSpPr>
            <p:grpSpPr>
              <a:xfrm>
                <a:off x="574158" y="214214"/>
                <a:ext cx="5661167" cy="5909463"/>
                <a:chOff x="0" y="607618"/>
                <a:chExt cx="5661167" cy="5909463"/>
              </a:xfrm>
            </p:grpSpPr>
            <p:grpSp>
              <p:nvGrpSpPr>
                <p:cNvPr id="22" name="Group 21">
                  <a:extLst>
                    <a:ext uri="{FF2B5EF4-FFF2-40B4-BE49-F238E27FC236}">
                      <a16:creationId xmlns:a16="http://schemas.microsoft.com/office/drawing/2014/main" id="{677FB079-5A24-1D32-E219-9946614F3AF0}"/>
                    </a:ext>
                  </a:extLst>
                </p:cNvPr>
                <p:cNvGrpSpPr/>
                <p:nvPr/>
              </p:nvGrpSpPr>
              <p:grpSpPr>
                <a:xfrm flipH="1">
                  <a:off x="0" y="607618"/>
                  <a:ext cx="5661167" cy="5909463"/>
                  <a:chOff x="-15871" y="202223"/>
                  <a:chExt cx="5958309" cy="6219637"/>
                </a:xfrm>
              </p:grpSpPr>
              <p:pic>
                <p:nvPicPr>
                  <p:cNvPr id="34" name="Image" descr="Image">
                    <a:extLst>
                      <a:ext uri="{FF2B5EF4-FFF2-40B4-BE49-F238E27FC236}">
                        <a16:creationId xmlns:a16="http://schemas.microsoft.com/office/drawing/2014/main" id="{3DEFDCE9-D134-AD99-05F3-3AA96B8D64A5}"/>
                      </a:ext>
                    </a:extLst>
                  </p:cNvPr>
                  <p:cNvPicPr>
                    <a:picLocks noChangeAspect="1"/>
                  </p:cNvPicPr>
                  <p:nvPr/>
                </p:nvPicPr>
                <p:blipFill rotWithShape="1">
                  <a:blip r:embed="rId3"/>
                  <a:srcRect l="3786" t="5887" r="49297" b="7046"/>
                  <a:stretch/>
                </p:blipFill>
                <p:spPr>
                  <a:xfrm flipH="1">
                    <a:off x="-15871" y="202223"/>
                    <a:ext cx="5958309" cy="6219637"/>
                  </a:xfrm>
                  <a:prstGeom prst="rect">
                    <a:avLst/>
                  </a:prstGeom>
                  <a:ln w="12700">
                    <a:miter lim="400000"/>
                  </a:ln>
                </p:spPr>
              </p:pic>
              <p:sp>
                <p:nvSpPr>
                  <p:cNvPr id="38" name="Rectangle 37">
                    <a:extLst>
                      <a:ext uri="{FF2B5EF4-FFF2-40B4-BE49-F238E27FC236}">
                        <a16:creationId xmlns:a16="http://schemas.microsoft.com/office/drawing/2014/main" id="{CC83756F-1854-E71F-3670-270FFBFC8226}"/>
                      </a:ext>
                    </a:extLst>
                  </p:cNvPr>
                  <p:cNvSpPr/>
                  <p:nvPr/>
                </p:nvSpPr>
                <p:spPr>
                  <a:xfrm>
                    <a:off x="1188144" y="5435598"/>
                    <a:ext cx="759012" cy="101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Picture 30" descr="A screenshot of a computer&#10;&#10;Description automatically generated with medium confidence">
                  <a:extLst>
                    <a:ext uri="{FF2B5EF4-FFF2-40B4-BE49-F238E27FC236}">
                      <a16:creationId xmlns:a16="http://schemas.microsoft.com/office/drawing/2014/main" id="{981BB766-B1F3-1D92-99ED-626D3CE46975}"/>
                    </a:ext>
                  </a:extLst>
                </p:cNvPr>
                <p:cNvPicPr>
                  <a:picLocks noChangeAspect="1"/>
                </p:cNvPicPr>
                <p:nvPr/>
              </p:nvPicPr>
              <p:blipFill rotWithShape="1">
                <a:blip r:embed="rId4">
                  <a:extLst>
                    <a:ext uri="{28A0092B-C50C-407E-A947-70E740481C1C}">
                      <a14:useLocalDpi xmlns:a14="http://schemas.microsoft.com/office/drawing/2010/main" val="0"/>
                    </a:ext>
                  </a:extLst>
                </a:blip>
                <a:srcRect l="2" t="-18" r="16900" b="60496"/>
                <a:stretch/>
              </p:blipFill>
              <p:spPr>
                <a:xfrm>
                  <a:off x="1029006" y="1470039"/>
                  <a:ext cx="4463370" cy="4013171"/>
                </a:xfrm>
                <a:prstGeom prst="rect">
                  <a:avLst/>
                </a:prstGeom>
              </p:spPr>
            </p:pic>
            <p:sp>
              <p:nvSpPr>
                <p:cNvPr id="32" name="Rectangle 31">
                  <a:extLst>
                    <a:ext uri="{FF2B5EF4-FFF2-40B4-BE49-F238E27FC236}">
                      <a16:creationId xmlns:a16="http://schemas.microsoft.com/office/drawing/2014/main" id="{473CB46B-EFF1-5E05-06EC-33CE3DBBDFDC}"/>
                    </a:ext>
                  </a:extLst>
                </p:cNvPr>
                <p:cNvSpPr/>
                <p:nvPr/>
              </p:nvSpPr>
              <p:spPr>
                <a:xfrm>
                  <a:off x="3958971" y="5628271"/>
                  <a:ext cx="721160" cy="96533"/>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a:extLst>
                  <a:ext uri="{FF2B5EF4-FFF2-40B4-BE49-F238E27FC236}">
                    <a16:creationId xmlns:a16="http://schemas.microsoft.com/office/drawing/2014/main" id="{712669BB-B0B1-EC49-A214-C507B1F6FEA3}"/>
                  </a:ext>
                </a:extLst>
              </p:cNvPr>
              <p:cNvPicPr>
                <a:picLocks noChangeAspect="1"/>
              </p:cNvPicPr>
              <p:nvPr/>
            </p:nvPicPr>
            <p:blipFill rotWithShape="1">
              <a:blip r:embed="rId6"/>
              <a:srcRect l="3997" r="32457"/>
              <a:stretch/>
            </p:blipFill>
            <p:spPr>
              <a:xfrm>
                <a:off x="1603164" y="1078870"/>
                <a:ext cx="4463370" cy="4008700"/>
              </a:xfrm>
              <a:prstGeom prst="rect">
                <a:avLst/>
              </a:prstGeom>
            </p:spPr>
          </p:pic>
        </p:grpSp>
        <p:pic>
          <p:nvPicPr>
            <p:cNvPr id="16" name="Picture 15">
              <a:extLst>
                <a:ext uri="{FF2B5EF4-FFF2-40B4-BE49-F238E27FC236}">
                  <a16:creationId xmlns:a16="http://schemas.microsoft.com/office/drawing/2014/main" id="{C7BF6554-2179-3ABD-587F-357355698935}"/>
                </a:ext>
              </a:extLst>
            </p:cNvPr>
            <p:cNvPicPr>
              <a:picLocks noChangeAspect="1"/>
            </p:cNvPicPr>
            <p:nvPr/>
          </p:nvPicPr>
          <p:blipFill>
            <a:blip r:embed="rId7"/>
            <a:stretch>
              <a:fillRect/>
            </a:stretch>
          </p:blipFill>
          <p:spPr>
            <a:xfrm>
              <a:off x="1760466" y="1030742"/>
              <a:ext cx="8038049" cy="3216301"/>
            </a:xfrm>
            <a:prstGeom prst="rect">
              <a:avLst/>
            </a:prstGeom>
          </p:spPr>
        </p:pic>
      </p:grpSp>
      <p:pic>
        <p:nvPicPr>
          <p:cNvPr id="24" name="Picture 23">
            <a:extLst>
              <a:ext uri="{FF2B5EF4-FFF2-40B4-BE49-F238E27FC236}">
                <a16:creationId xmlns:a16="http://schemas.microsoft.com/office/drawing/2014/main" id="{F72BCA30-69C3-F279-8A0B-A917D90AA1A3}"/>
              </a:ext>
            </a:extLst>
          </p:cNvPr>
          <p:cNvPicPr>
            <a:picLocks noChangeAspect="1"/>
          </p:cNvPicPr>
          <p:nvPr/>
        </p:nvPicPr>
        <p:blipFill rotWithShape="1">
          <a:blip r:embed="rId8"/>
          <a:srcRect b="36734"/>
          <a:stretch/>
        </p:blipFill>
        <p:spPr>
          <a:xfrm>
            <a:off x="2114996" y="5134783"/>
            <a:ext cx="1389342" cy="1247086"/>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01690549-6D3C-57C5-61C0-107884196C91}"/>
              </a:ext>
            </a:extLst>
          </p:cNvPr>
          <p:cNvPicPr>
            <a:picLocks noChangeAspect="1"/>
          </p:cNvPicPr>
          <p:nvPr/>
        </p:nvPicPr>
        <p:blipFill>
          <a:blip r:embed="rId9"/>
          <a:stretch>
            <a:fillRect/>
          </a:stretch>
        </p:blipFill>
        <p:spPr>
          <a:xfrm>
            <a:off x="2038701" y="4027761"/>
            <a:ext cx="1243940" cy="1001437"/>
          </a:xfrm>
          <a:prstGeom prst="rect">
            <a:avLst/>
          </a:prstGeom>
        </p:spPr>
      </p:pic>
      <p:grpSp>
        <p:nvGrpSpPr>
          <p:cNvPr id="50" name="Group 49">
            <a:extLst>
              <a:ext uri="{FF2B5EF4-FFF2-40B4-BE49-F238E27FC236}">
                <a16:creationId xmlns:a16="http://schemas.microsoft.com/office/drawing/2014/main" id="{F0624081-CDFD-4F1D-8ADC-29A275022055}"/>
              </a:ext>
            </a:extLst>
          </p:cNvPr>
          <p:cNvGrpSpPr/>
          <p:nvPr/>
        </p:nvGrpSpPr>
        <p:grpSpPr>
          <a:xfrm>
            <a:off x="9211808" y="4451353"/>
            <a:ext cx="2827051" cy="1792129"/>
            <a:chOff x="8120191" y="4128845"/>
            <a:chExt cx="3972651" cy="2464640"/>
          </a:xfrm>
        </p:grpSpPr>
        <p:grpSp>
          <p:nvGrpSpPr>
            <p:cNvPr id="45" name="Group 44">
              <a:extLst>
                <a:ext uri="{FF2B5EF4-FFF2-40B4-BE49-F238E27FC236}">
                  <a16:creationId xmlns:a16="http://schemas.microsoft.com/office/drawing/2014/main" id="{2AA867EB-0A6F-4EB1-842A-CB3D2A066614}"/>
                </a:ext>
              </a:extLst>
            </p:cNvPr>
            <p:cNvGrpSpPr/>
            <p:nvPr/>
          </p:nvGrpSpPr>
          <p:grpSpPr>
            <a:xfrm>
              <a:off x="8120191" y="4128845"/>
              <a:ext cx="3972651" cy="2464640"/>
              <a:chOff x="8365551" y="4343736"/>
              <a:chExt cx="3457855" cy="2145260"/>
            </a:xfrm>
          </p:grpSpPr>
          <p:grpSp>
            <p:nvGrpSpPr>
              <p:cNvPr id="33" name="Group 32">
                <a:extLst>
                  <a:ext uri="{FF2B5EF4-FFF2-40B4-BE49-F238E27FC236}">
                    <a16:creationId xmlns:a16="http://schemas.microsoft.com/office/drawing/2014/main" id="{0D5A47BA-2497-44F0-B5D0-060923AA9334}"/>
                  </a:ext>
                </a:extLst>
              </p:cNvPr>
              <p:cNvGrpSpPr/>
              <p:nvPr/>
            </p:nvGrpSpPr>
            <p:grpSpPr>
              <a:xfrm flipH="1">
                <a:off x="8365551" y="4343738"/>
                <a:ext cx="2129481" cy="2145258"/>
                <a:chOff x="468470" y="202225"/>
                <a:chExt cx="5473968" cy="5828892"/>
              </a:xfrm>
            </p:grpSpPr>
            <p:pic>
              <p:nvPicPr>
                <p:cNvPr id="35" name="Image" descr="Image">
                  <a:extLst>
                    <a:ext uri="{FF2B5EF4-FFF2-40B4-BE49-F238E27FC236}">
                      <a16:creationId xmlns:a16="http://schemas.microsoft.com/office/drawing/2014/main" id="{EF1553B7-A50A-41B1-B713-23CE3E75DA3E}"/>
                    </a:ext>
                  </a:extLst>
                </p:cNvPr>
                <p:cNvPicPr>
                  <a:picLocks noChangeAspect="1"/>
                </p:cNvPicPr>
                <p:nvPr/>
              </p:nvPicPr>
              <p:blipFill rotWithShape="1">
                <a:blip r:embed="rId3"/>
                <a:srcRect l="3786" t="5887" r="53111" b="12516"/>
                <a:stretch/>
              </p:blipFill>
              <p:spPr>
                <a:xfrm flipH="1">
                  <a:off x="468470" y="202225"/>
                  <a:ext cx="5473968" cy="5828892"/>
                </a:xfrm>
                <a:prstGeom prst="rect">
                  <a:avLst/>
                </a:prstGeom>
                <a:ln w="12700">
                  <a:miter lim="400000"/>
                </a:ln>
              </p:spPr>
            </p:pic>
            <p:sp>
              <p:nvSpPr>
                <p:cNvPr id="36" name="Rectangle 35">
                  <a:extLst>
                    <a:ext uri="{FF2B5EF4-FFF2-40B4-BE49-F238E27FC236}">
                      <a16:creationId xmlns:a16="http://schemas.microsoft.com/office/drawing/2014/main" id="{AE723185-BD3D-47C3-9741-45472E03A778}"/>
                    </a:ext>
                  </a:extLst>
                </p:cNvPr>
                <p:cNvSpPr/>
                <p:nvPr/>
              </p:nvSpPr>
              <p:spPr>
                <a:xfrm>
                  <a:off x="4410635" y="5486400"/>
                  <a:ext cx="759012" cy="101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grpSp>
          <p:grpSp>
            <p:nvGrpSpPr>
              <p:cNvPr id="42" name="Group 41">
                <a:extLst>
                  <a:ext uri="{FF2B5EF4-FFF2-40B4-BE49-F238E27FC236}">
                    <a16:creationId xmlns:a16="http://schemas.microsoft.com/office/drawing/2014/main" id="{416F4B6D-428E-46C3-9459-09871079B38C}"/>
                  </a:ext>
                </a:extLst>
              </p:cNvPr>
              <p:cNvGrpSpPr/>
              <p:nvPr/>
            </p:nvGrpSpPr>
            <p:grpSpPr>
              <a:xfrm>
                <a:off x="9693925" y="4343736"/>
                <a:ext cx="2129481" cy="2145259"/>
                <a:chOff x="468470" y="202223"/>
                <a:chExt cx="5473968" cy="5828895"/>
              </a:xfrm>
            </p:grpSpPr>
            <p:pic>
              <p:nvPicPr>
                <p:cNvPr id="43" name="Image" descr="Image">
                  <a:extLst>
                    <a:ext uri="{FF2B5EF4-FFF2-40B4-BE49-F238E27FC236}">
                      <a16:creationId xmlns:a16="http://schemas.microsoft.com/office/drawing/2014/main" id="{66D91771-09A0-4696-82A9-689592F8E3EB}"/>
                    </a:ext>
                  </a:extLst>
                </p:cNvPr>
                <p:cNvPicPr>
                  <a:picLocks noChangeAspect="1"/>
                </p:cNvPicPr>
                <p:nvPr/>
              </p:nvPicPr>
              <p:blipFill rotWithShape="1">
                <a:blip r:embed="rId3"/>
                <a:srcRect l="3786" t="5887" r="53111" b="12516"/>
                <a:stretch/>
              </p:blipFill>
              <p:spPr>
                <a:xfrm flipH="1">
                  <a:off x="468470" y="202223"/>
                  <a:ext cx="5473968" cy="5828895"/>
                </a:xfrm>
                <a:prstGeom prst="rect">
                  <a:avLst/>
                </a:prstGeom>
                <a:ln w="12700">
                  <a:miter lim="400000"/>
                </a:ln>
              </p:spPr>
            </p:pic>
            <p:sp>
              <p:nvSpPr>
                <p:cNvPr id="44" name="Rectangle 43">
                  <a:extLst>
                    <a:ext uri="{FF2B5EF4-FFF2-40B4-BE49-F238E27FC236}">
                      <a16:creationId xmlns:a16="http://schemas.microsoft.com/office/drawing/2014/main" id="{B1A22F91-1D76-400D-AEE2-C11265B05103}"/>
                    </a:ext>
                  </a:extLst>
                </p:cNvPr>
                <p:cNvSpPr/>
                <p:nvPr/>
              </p:nvSpPr>
              <p:spPr>
                <a:xfrm>
                  <a:off x="4410635" y="5486400"/>
                  <a:ext cx="759012" cy="101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grpSp>
        </p:grpSp>
        <p:pic>
          <p:nvPicPr>
            <p:cNvPr id="49" name="Picture 48">
              <a:extLst>
                <a:ext uri="{FF2B5EF4-FFF2-40B4-BE49-F238E27FC236}">
                  <a16:creationId xmlns:a16="http://schemas.microsoft.com/office/drawing/2014/main" id="{A6699DBC-1DB4-40E1-BD21-15A8986FE305}"/>
                </a:ext>
              </a:extLst>
            </p:cNvPr>
            <p:cNvPicPr>
              <a:picLocks noChangeAspect="1"/>
            </p:cNvPicPr>
            <p:nvPr/>
          </p:nvPicPr>
          <p:blipFill rotWithShape="1">
            <a:blip r:embed="rId10"/>
            <a:srcRect b="56517"/>
            <a:stretch/>
          </p:blipFill>
          <p:spPr>
            <a:xfrm>
              <a:off x="8635194" y="4513373"/>
              <a:ext cx="2958971" cy="1763867"/>
            </a:xfrm>
            <a:prstGeom prst="rect">
              <a:avLst/>
            </a:prstGeom>
          </p:spPr>
        </p:pic>
      </p:grpSp>
      <p:pic>
        <p:nvPicPr>
          <p:cNvPr id="1026" name="Picture 2">
            <a:extLst>
              <a:ext uri="{FF2B5EF4-FFF2-40B4-BE49-F238E27FC236}">
                <a16:creationId xmlns:a16="http://schemas.microsoft.com/office/drawing/2014/main" id="{F37667B4-29A9-AF9F-075D-5BE03AF48C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0507" y="4126642"/>
            <a:ext cx="1473178" cy="208455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0EA6239-595E-77E2-6FA2-F9E8502C366B}"/>
              </a:ext>
            </a:extLst>
          </p:cNvPr>
          <p:cNvSpPr txBox="1"/>
          <p:nvPr/>
        </p:nvSpPr>
        <p:spPr>
          <a:xfrm>
            <a:off x="2045861" y="6506841"/>
            <a:ext cx="4928343" cy="307777"/>
          </a:xfrm>
          <a:prstGeom prst="rect">
            <a:avLst/>
          </a:prstGeom>
          <a:noFill/>
        </p:spPr>
        <p:txBody>
          <a:bodyPr wrap="square">
            <a:spAutoFit/>
          </a:bodyPr>
          <a:lstStyle/>
          <a:p>
            <a:r>
              <a:rPr lang="en-GB" sz="1400">
                <a:solidFill>
                  <a:srgbClr val="009AD4"/>
                </a:solidFill>
              </a:rPr>
              <a:t>https://www.itu.int/itu-d/sites/regulatory-market/</a:t>
            </a:r>
          </a:p>
        </p:txBody>
      </p:sp>
      <p:pic>
        <p:nvPicPr>
          <p:cNvPr id="26" name="Picture 25">
            <a:extLst>
              <a:ext uri="{FF2B5EF4-FFF2-40B4-BE49-F238E27FC236}">
                <a16:creationId xmlns:a16="http://schemas.microsoft.com/office/drawing/2014/main" id="{08972572-7D04-A5E2-136F-963F93660309}"/>
              </a:ext>
            </a:extLst>
          </p:cNvPr>
          <p:cNvPicPr>
            <a:picLocks noChangeAspect="1"/>
          </p:cNvPicPr>
          <p:nvPr/>
        </p:nvPicPr>
        <p:blipFill>
          <a:blip r:embed="rId12"/>
          <a:stretch>
            <a:fillRect/>
          </a:stretch>
        </p:blipFill>
        <p:spPr>
          <a:xfrm>
            <a:off x="3698015" y="3953354"/>
            <a:ext cx="1501848" cy="2125016"/>
          </a:xfrm>
          <a:prstGeom prst="rect">
            <a:avLst/>
          </a:prstGeom>
        </p:spPr>
      </p:pic>
      <p:pic>
        <p:nvPicPr>
          <p:cNvPr id="23" name="Picture 22">
            <a:extLst>
              <a:ext uri="{FF2B5EF4-FFF2-40B4-BE49-F238E27FC236}">
                <a16:creationId xmlns:a16="http://schemas.microsoft.com/office/drawing/2014/main" id="{343F3E11-D796-56AD-6797-0384D25656DB}"/>
              </a:ext>
            </a:extLst>
          </p:cNvPr>
          <p:cNvPicPr>
            <a:picLocks noChangeAspect="1"/>
          </p:cNvPicPr>
          <p:nvPr/>
        </p:nvPicPr>
        <p:blipFill rotWithShape="1">
          <a:blip r:embed="rId13"/>
          <a:srcRect b="42175"/>
          <a:stretch/>
        </p:blipFill>
        <p:spPr>
          <a:xfrm>
            <a:off x="3662713" y="5271584"/>
            <a:ext cx="1568735" cy="1276863"/>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63BF7A91-E8BF-CC35-306A-BABE770150AD}"/>
              </a:ext>
            </a:extLst>
          </p:cNvPr>
          <p:cNvPicPr>
            <a:picLocks noChangeAspect="1"/>
          </p:cNvPicPr>
          <p:nvPr/>
        </p:nvPicPr>
        <p:blipFill>
          <a:blip r:embed="rId14"/>
          <a:stretch>
            <a:fillRect/>
          </a:stretch>
        </p:blipFill>
        <p:spPr>
          <a:xfrm>
            <a:off x="9841230" y="1129665"/>
            <a:ext cx="1864994" cy="2778145"/>
          </a:xfrm>
          <a:prstGeom prst="rect">
            <a:avLst/>
          </a:prstGeom>
        </p:spPr>
      </p:pic>
      <p:sp>
        <p:nvSpPr>
          <p:cNvPr id="7" name="TextBox 6">
            <a:extLst>
              <a:ext uri="{FF2B5EF4-FFF2-40B4-BE49-F238E27FC236}">
                <a16:creationId xmlns:a16="http://schemas.microsoft.com/office/drawing/2014/main" id="{AE00C594-EB5E-FBB1-32CF-5EAD92E85931}"/>
              </a:ext>
            </a:extLst>
          </p:cNvPr>
          <p:cNvSpPr txBox="1"/>
          <p:nvPr/>
        </p:nvSpPr>
        <p:spPr>
          <a:xfrm>
            <a:off x="8754035" y="6373033"/>
            <a:ext cx="3128682" cy="369332"/>
          </a:xfrm>
          <a:prstGeom prst="rect">
            <a:avLst/>
          </a:prstGeom>
          <a:noFill/>
        </p:spPr>
        <p:txBody>
          <a:bodyPr wrap="square">
            <a:spAutoFit/>
          </a:bodyPr>
          <a:lstStyle/>
          <a:p>
            <a:r>
              <a:rPr lang="en-GB" dirty="0"/>
              <a:t>https://digitalregulation.org/</a:t>
            </a:r>
          </a:p>
        </p:txBody>
      </p:sp>
      <p:pic>
        <p:nvPicPr>
          <p:cNvPr id="2050" name="Picture 2" descr="Decorative image">
            <a:extLst>
              <a:ext uri="{FF2B5EF4-FFF2-40B4-BE49-F238E27FC236}">
                <a16:creationId xmlns:a16="http://schemas.microsoft.com/office/drawing/2014/main" id="{CF4C46EB-C0BD-76A5-DA9B-CC11A12B6C0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77455" y="960121"/>
            <a:ext cx="2229485" cy="251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60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E251B37-0562-A143-B347-F00DE35380EC}"/>
              </a:ext>
            </a:extLst>
          </p:cNvPr>
          <p:cNvSpPr>
            <a:spLocks noGrp="1"/>
          </p:cNvSpPr>
          <p:nvPr>
            <p:ph type="title"/>
          </p:nvPr>
        </p:nvSpPr>
        <p:spPr>
          <a:xfrm>
            <a:off x="216446" y="0"/>
            <a:ext cx="10515600" cy="728989"/>
          </a:xfrm>
        </p:spPr>
        <p:txBody>
          <a:bodyPr>
            <a:normAutofit fontScale="90000"/>
          </a:bodyPr>
          <a:lstStyle/>
          <a:p>
            <a:r>
              <a:rPr lang="en-US" sz="3600" dirty="0">
                <a:solidFill>
                  <a:srgbClr val="009CD6"/>
                </a:solidFill>
                <a:latin typeface="Avenir Next LT Pro" panose="020B0504020202020204" pitchFamily="34" charset="0"/>
              </a:rPr>
              <a:t>Evolution de la </a:t>
            </a:r>
            <a:r>
              <a:rPr lang="en-US" sz="3600" dirty="0" err="1">
                <a:solidFill>
                  <a:srgbClr val="009CD6"/>
                </a:solidFill>
                <a:latin typeface="Avenir Next LT Pro" panose="020B0504020202020204" pitchFamily="34" charset="0"/>
              </a:rPr>
              <a:t>réglementation</a:t>
            </a:r>
            <a:r>
              <a:rPr lang="en-US" sz="3600" dirty="0">
                <a:solidFill>
                  <a:srgbClr val="009CD6"/>
                </a:solidFill>
                <a:latin typeface="Avenir Next LT Pro" panose="020B0504020202020204" pitchFamily="34" charset="0"/>
              </a:rPr>
              <a:t> / Evolution of regulation</a:t>
            </a:r>
          </a:p>
        </p:txBody>
      </p:sp>
      <p:sp>
        <p:nvSpPr>
          <p:cNvPr id="5" name="TextBox 4">
            <a:extLst>
              <a:ext uri="{FF2B5EF4-FFF2-40B4-BE49-F238E27FC236}">
                <a16:creationId xmlns:a16="http://schemas.microsoft.com/office/drawing/2014/main" id="{F66D1D01-6D12-863F-76FB-6C44E28689C2}"/>
              </a:ext>
            </a:extLst>
          </p:cNvPr>
          <p:cNvSpPr txBox="1"/>
          <p:nvPr/>
        </p:nvSpPr>
        <p:spPr>
          <a:xfrm>
            <a:off x="10850286" y="6385068"/>
            <a:ext cx="1341714" cy="369332"/>
          </a:xfrm>
          <a:prstGeom prst="rect">
            <a:avLst/>
          </a:prstGeom>
          <a:noFill/>
        </p:spPr>
        <p:txBody>
          <a:bodyPr wrap="none" rtlCol="0">
            <a:spAutoFit/>
          </a:bodyPr>
          <a:lstStyle/>
          <a:p>
            <a:r>
              <a:rPr lang="en-US" dirty="0">
                <a:solidFill>
                  <a:srgbClr val="009AD4"/>
                </a:solidFill>
                <a:latin typeface="Avenir Next LT Pro" panose="020B0504020202020204" pitchFamily="34" charset="0"/>
              </a:rPr>
              <a:t>www.itu.int</a:t>
            </a:r>
            <a:endParaRPr lang="en-GB" dirty="0">
              <a:solidFill>
                <a:srgbClr val="009AD4"/>
              </a:solidFill>
              <a:latin typeface="Avenir Next LT Pro" panose="020B0504020202020204" pitchFamily="34" charset="0"/>
            </a:endParaRPr>
          </a:p>
        </p:txBody>
      </p:sp>
      <p:sp>
        <p:nvSpPr>
          <p:cNvPr id="8" name="TextBox 7">
            <a:extLst>
              <a:ext uri="{FF2B5EF4-FFF2-40B4-BE49-F238E27FC236}">
                <a16:creationId xmlns:a16="http://schemas.microsoft.com/office/drawing/2014/main" id="{EAC6BABE-E191-A2C7-C9F5-E02170DCD579}"/>
              </a:ext>
            </a:extLst>
          </p:cNvPr>
          <p:cNvSpPr txBox="1"/>
          <p:nvPr/>
        </p:nvSpPr>
        <p:spPr>
          <a:xfrm>
            <a:off x="4987544" y="6205753"/>
            <a:ext cx="2291316" cy="369332"/>
          </a:xfrm>
          <a:prstGeom prst="rect">
            <a:avLst/>
          </a:prstGeom>
          <a:noFill/>
        </p:spPr>
        <p:txBody>
          <a:bodyPr wrap="square">
            <a:spAutoFit/>
          </a:bodyPr>
          <a:lstStyle/>
          <a:p>
            <a:r>
              <a:rPr lang="en-GB" dirty="0">
                <a:solidFill>
                  <a:schemeClr val="bg2">
                    <a:lumMod val="50000"/>
                  </a:schemeClr>
                </a:solidFill>
              </a:rPr>
              <a:t>https://gen5.digital/</a:t>
            </a:r>
          </a:p>
        </p:txBody>
      </p:sp>
      <p:grpSp>
        <p:nvGrpSpPr>
          <p:cNvPr id="63" name="Group 62">
            <a:extLst>
              <a:ext uri="{FF2B5EF4-FFF2-40B4-BE49-F238E27FC236}">
                <a16:creationId xmlns:a16="http://schemas.microsoft.com/office/drawing/2014/main" id="{834D2685-D59B-1A31-321D-C9D917D65E9A}"/>
              </a:ext>
            </a:extLst>
          </p:cNvPr>
          <p:cNvGrpSpPr/>
          <p:nvPr/>
        </p:nvGrpSpPr>
        <p:grpSpPr>
          <a:xfrm>
            <a:off x="513322" y="1457447"/>
            <a:ext cx="11373879" cy="4339850"/>
            <a:chOff x="421882" y="1530598"/>
            <a:chExt cx="11373879" cy="4449577"/>
          </a:xfrm>
        </p:grpSpPr>
        <p:grpSp>
          <p:nvGrpSpPr>
            <p:cNvPr id="6" name="Google Shape;3169;p125">
              <a:extLst>
                <a:ext uri="{FF2B5EF4-FFF2-40B4-BE49-F238E27FC236}">
                  <a16:creationId xmlns:a16="http://schemas.microsoft.com/office/drawing/2014/main" id="{79F68FBD-3B34-1626-9E7D-6EB99B0B5E06}"/>
                </a:ext>
              </a:extLst>
            </p:cNvPr>
            <p:cNvGrpSpPr/>
            <p:nvPr/>
          </p:nvGrpSpPr>
          <p:grpSpPr>
            <a:xfrm>
              <a:off x="4739060" y="1782746"/>
              <a:ext cx="2369874" cy="4197429"/>
              <a:chOff x="5570174" y="2397472"/>
              <a:chExt cx="2369874" cy="3893406"/>
            </a:xfrm>
          </p:grpSpPr>
          <p:sp>
            <p:nvSpPr>
              <p:cNvPr id="7" name="Google Shape;3170;p125">
                <a:extLst>
                  <a:ext uri="{FF2B5EF4-FFF2-40B4-BE49-F238E27FC236}">
                    <a16:creationId xmlns:a16="http://schemas.microsoft.com/office/drawing/2014/main" id="{52BCA3EF-630B-AAD0-5C8B-43705AB0871A}"/>
                  </a:ext>
                </a:extLst>
              </p:cNvPr>
              <p:cNvSpPr/>
              <p:nvPr/>
            </p:nvSpPr>
            <p:spPr>
              <a:xfrm>
                <a:off x="5570174" y="5375907"/>
                <a:ext cx="1133501" cy="908371"/>
              </a:xfrm>
              <a:custGeom>
                <a:avLst/>
                <a:gdLst/>
                <a:ahLst/>
                <a:cxnLst/>
                <a:rect l="l" t="t" r="r" b="b"/>
                <a:pathLst>
                  <a:path w="595" h="671" extrusionOk="0">
                    <a:moveTo>
                      <a:pt x="595" y="671"/>
                    </a:moveTo>
                    <a:lnTo>
                      <a:pt x="0" y="328"/>
                    </a:lnTo>
                    <a:lnTo>
                      <a:pt x="0" y="0"/>
                    </a:lnTo>
                    <a:lnTo>
                      <a:pt x="595" y="343"/>
                    </a:lnTo>
                    <a:lnTo>
                      <a:pt x="595" y="671"/>
                    </a:lnTo>
                    <a:close/>
                  </a:path>
                </a:pathLst>
              </a:custGeom>
              <a:solidFill>
                <a:srgbClr val="54BE7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45469"/>
                  </a:solidFill>
                  <a:effectLst/>
                  <a:uLnTx/>
                  <a:uFillTx/>
                  <a:latin typeface="Lato Light"/>
                  <a:ea typeface="Lato Light"/>
                  <a:cs typeface="Lato Light"/>
                  <a:sym typeface="Lato Light"/>
                </a:endParaRPr>
              </a:p>
            </p:txBody>
          </p:sp>
          <p:sp>
            <p:nvSpPr>
              <p:cNvPr id="9" name="Google Shape;3171;p125">
                <a:extLst>
                  <a:ext uri="{FF2B5EF4-FFF2-40B4-BE49-F238E27FC236}">
                    <a16:creationId xmlns:a16="http://schemas.microsoft.com/office/drawing/2014/main" id="{2C8C557D-72B2-7138-F273-3DB4833C383E}"/>
                  </a:ext>
                </a:extLst>
              </p:cNvPr>
              <p:cNvSpPr/>
              <p:nvPr/>
            </p:nvSpPr>
            <p:spPr>
              <a:xfrm>
                <a:off x="5570174" y="4885678"/>
                <a:ext cx="2369874" cy="961168"/>
              </a:xfrm>
              <a:custGeom>
                <a:avLst/>
                <a:gdLst/>
                <a:ahLst/>
                <a:cxnLst/>
                <a:rect l="l" t="t" r="r" b="b"/>
                <a:pathLst>
                  <a:path w="1244" h="710" extrusionOk="0">
                    <a:moveTo>
                      <a:pt x="595" y="710"/>
                    </a:moveTo>
                    <a:lnTo>
                      <a:pt x="0" y="367"/>
                    </a:lnTo>
                    <a:lnTo>
                      <a:pt x="649" y="0"/>
                    </a:lnTo>
                    <a:lnTo>
                      <a:pt x="1244" y="344"/>
                    </a:lnTo>
                    <a:lnTo>
                      <a:pt x="595" y="710"/>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45469"/>
                  </a:solidFill>
                  <a:effectLst/>
                  <a:uLnTx/>
                  <a:uFillTx/>
                  <a:latin typeface="Lato Light"/>
                  <a:ea typeface="Lato Light"/>
                  <a:cs typeface="Lato Light"/>
                  <a:sym typeface="Lato Light"/>
                </a:endParaRPr>
              </a:p>
            </p:txBody>
          </p:sp>
          <p:sp>
            <p:nvSpPr>
              <p:cNvPr id="10" name="Google Shape;3172;p125">
                <a:extLst>
                  <a:ext uri="{FF2B5EF4-FFF2-40B4-BE49-F238E27FC236}">
                    <a16:creationId xmlns:a16="http://schemas.microsoft.com/office/drawing/2014/main" id="{89AFB06E-1FC6-4AB5-3F51-E8DD29054499}"/>
                  </a:ext>
                </a:extLst>
              </p:cNvPr>
              <p:cNvSpPr/>
              <p:nvPr/>
            </p:nvSpPr>
            <p:spPr>
              <a:xfrm>
                <a:off x="6703675" y="5351370"/>
                <a:ext cx="1236373" cy="939508"/>
              </a:xfrm>
              <a:custGeom>
                <a:avLst/>
                <a:gdLst/>
                <a:ahLst/>
                <a:cxnLst/>
                <a:rect l="l" t="t" r="r" b="b"/>
                <a:pathLst>
                  <a:path w="649" h="694" extrusionOk="0">
                    <a:moveTo>
                      <a:pt x="649" y="0"/>
                    </a:moveTo>
                    <a:lnTo>
                      <a:pt x="649" y="328"/>
                    </a:lnTo>
                    <a:lnTo>
                      <a:pt x="0" y="694"/>
                    </a:lnTo>
                    <a:lnTo>
                      <a:pt x="0" y="366"/>
                    </a:lnTo>
                    <a:lnTo>
                      <a:pt x="649" y="0"/>
                    </a:lnTo>
                    <a:close/>
                  </a:path>
                </a:pathLst>
              </a:custGeom>
              <a:solidFill>
                <a:srgbClr val="54BE7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45469"/>
                  </a:solidFill>
                  <a:effectLst/>
                  <a:uLnTx/>
                  <a:uFillTx/>
                  <a:latin typeface="Lato Light"/>
                  <a:ea typeface="Lato Light"/>
                  <a:cs typeface="Lato Light"/>
                  <a:sym typeface="Lato Light"/>
                </a:endParaRPr>
              </a:p>
            </p:txBody>
          </p:sp>
          <p:sp>
            <p:nvSpPr>
              <p:cNvPr id="11" name="Google Shape;3173;p125">
                <a:extLst>
                  <a:ext uri="{FF2B5EF4-FFF2-40B4-BE49-F238E27FC236}">
                    <a16:creationId xmlns:a16="http://schemas.microsoft.com/office/drawing/2014/main" id="{85ED9042-0A7B-4802-2CF2-49E5150CC4FC}"/>
                  </a:ext>
                </a:extLst>
              </p:cNvPr>
              <p:cNvSpPr/>
              <p:nvPr/>
            </p:nvSpPr>
            <p:spPr>
              <a:xfrm>
                <a:off x="5570174" y="4545885"/>
                <a:ext cx="1133501" cy="908371"/>
              </a:xfrm>
              <a:custGeom>
                <a:avLst/>
                <a:gdLst/>
                <a:ahLst/>
                <a:cxnLst/>
                <a:rect l="l" t="t" r="r" b="b"/>
                <a:pathLst>
                  <a:path w="595" h="671" extrusionOk="0">
                    <a:moveTo>
                      <a:pt x="595" y="671"/>
                    </a:moveTo>
                    <a:lnTo>
                      <a:pt x="0" y="328"/>
                    </a:lnTo>
                    <a:lnTo>
                      <a:pt x="0" y="0"/>
                    </a:lnTo>
                    <a:lnTo>
                      <a:pt x="595" y="343"/>
                    </a:lnTo>
                    <a:lnTo>
                      <a:pt x="595" y="671"/>
                    </a:lnTo>
                    <a:close/>
                  </a:path>
                </a:pathLst>
              </a:custGeom>
              <a:solidFill>
                <a:srgbClr val="2686A7"/>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45469"/>
                  </a:solidFill>
                  <a:effectLst/>
                  <a:uLnTx/>
                  <a:uFillTx/>
                  <a:latin typeface="Lato Light"/>
                  <a:ea typeface="Lato Light"/>
                  <a:cs typeface="Lato Light"/>
                  <a:sym typeface="Lato Light"/>
                </a:endParaRPr>
              </a:p>
            </p:txBody>
          </p:sp>
          <p:sp>
            <p:nvSpPr>
              <p:cNvPr id="12" name="Google Shape;3174;p125">
                <a:extLst>
                  <a:ext uri="{FF2B5EF4-FFF2-40B4-BE49-F238E27FC236}">
                    <a16:creationId xmlns:a16="http://schemas.microsoft.com/office/drawing/2014/main" id="{B8550807-67A1-5E07-811D-1FDE86D2EA12}"/>
                  </a:ext>
                </a:extLst>
              </p:cNvPr>
              <p:cNvSpPr/>
              <p:nvPr/>
            </p:nvSpPr>
            <p:spPr>
              <a:xfrm>
                <a:off x="5570174" y="4049056"/>
                <a:ext cx="2369874" cy="961168"/>
              </a:xfrm>
              <a:custGeom>
                <a:avLst/>
                <a:gdLst/>
                <a:ahLst/>
                <a:cxnLst/>
                <a:rect l="l" t="t" r="r" b="b"/>
                <a:pathLst>
                  <a:path w="1244" h="710" extrusionOk="0">
                    <a:moveTo>
                      <a:pt x="595" y="710"/>
                    </a:moveTo>
                    <a:lnTo>
                      <a:pt x="0" y="367"/>
                    </a:lnTo>
                    <a:lnTo>
                      <a:pt x="649" y="0"/>
                    </a:lnTo>
                    <a:lnTo>
                      <a:pt x="1244" y="344"/>
                    </a:lnTo>
                    <a:lnTo>
                      <a:pt x="595" y="710"/>
                    </a:lnTo>
                    <a:close/>
                  </a:path>
                </a:pathLst>
              </a:custGeom>
              <a:solidFill>
                <a:srgbClr val="95D2E7"/>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45469"/>
                  </a:solidFill>
                  <a:effectLst/>
                  <a:uLnTx/>
                  <a:uFillTx/>
                  <a:latin typeface="Lato Light"/>
                  <a:ea typeface="Lato Light"/>
                  <a:cs typeface="Lato Light"/>
                  <a:sym typeface="Lato Light"/>
                </a:endParaRPr>
              </a:p>
            </p:txBody>
          </p:sp>
          <p:sp>
            <p:nvSpPr>
              <p:cNvPr id="13" name="Google Shape;3175;p125">
                <a:extLst>
                  <a:ext uri="{FF2B5EF4-FFF2-40B4-BE49-F238E27FC236}">
                    <a16:creationId xmlns:a16="http://schemas.microsoft.com/office/drawing/2014/main" id="{66DBEE51-AAA7-1CDB-2778-75A9F560B9A5}"/>
                  </a:ext>
                </a:extLst>
              </p:cNvPr>
              <p:cNvSpPr/>
              <p:nvPr/>
            </p:nvSpPr>
            <p:spPr>
              <a:xfrm>
                <a:off x="6703675" y="4514748"/>
                <a:ext cx="1236373" cy="939508"/>
              </a:xfrm>
              <a:custGeom>
                <a:avLst/>
                <a:gdLst/>
                <a:ahLst/>
                <a:cxnLst/>
                <a:rect l="l" t="t" r="r" b="b"/>
                <a:pathLst>
                  <a:path w="649" h="694" extrusionOk="0">
                    <a:moveTo>
                      <a:pt x="649" y="0"/>
                    </a:moveTo>
                    <a:lnTo>
                      <a:pt x="649" y="328"/>
                    </a:lnTo>
                    <a:lnTo>
                      <a:pt x="0" y="694"/>
                    </a:lnTo>
                    <a:lnTo>
                      <a:pt x="0" y="366"/>
                    </a:lnTo>
                    <a:lnTo>
                      <a:pt x="649" y="0"/>
                    </a:lnTo>
                    <a:close/>
                  </a:path>
                </a:pathLst>
              </a:custGeom>
              <a:solidFill>
                <a:srgbClr val="2686A7"/>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45469"/>
                  </a:solidFill>
                  <a:effectLst/>
                  <a:uLnTx/>
                  <a:uFillTx/>
                  <a:latin typeface="Lato Light"/>
                  <a:ea typeface="Lato Light"/>
                  <a:cs typeface="Lato Light"/>
                  <a:sym typeface="Lato Light"/>
                </a:endParaRPr>
              </a:p>
            </p:txBody>
          </p:sp>
          <p:sp>
            <p:nvSpPr>
              <p:cNvPr id="14" name="Google Shape;3176;p125">
                <a:extLst>
                  <a:ext uri="{FF2B5EF4-FFF2-40B4-BE49-F238E27FC236}">
                    <a16:creationId xmlns:a16="http://schemas.microsoft.com/office/drawing/2014/main" id="{FDF62AA1-7B8C-1B3D-EA41-B8D4B203E14C}"/>
                  </a:ext>
                </a:extLst>
              </p:cNvPr>
              <p:cNvSpPr/>
              <p:nvPr/>
            </p:nvSpPr>
            <p:spPr>
              <a:xfrm>
                <a:off x="5570174" y="3760705"/>
                <a:ext cx="1133501" cy="908371"/>
              </a:xfrm>
              <a:custGeom>
                <a:avLst/>
                <a:gdLst/>
                <a:ahLst/>
                <a:cxnLst/>
                <a:rect l="l" t="t" r="r" b="b"/>
                <a:pathLst>
                  <a:path w="595" h="671" extrusionOk="0">
                    <a:moveTo>
                      <a:pt x="595" y="671"/>
                    </a:moveTo>
                    <a:lnTo>
                      <a:pt x="0" y="328"/>
                    </a:lnTo>
                    <a:lnTo>
                      <a:pt x="0" y="0"/>
                    </a:lnTo>
                    <a:lnTo>
                      <a:pt x="595" y="343"/>
                    </a:lnTo>
                    <a:lnTo>
                      <a:pt x="595" y="671"/>
                    </a:lnTo>
                    <a:close/>
                  </a:path>
                </a:pathLst>
              </a:custGeom>
              <a:solidFill>
                <a:srgbClr val="6AC0DD"/>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45469"/>
                  </a:solidFill>
                  <a:effectLst/>
                  <a:uLnTx/>
                  <a:uFillTx/>
                  <a:latin typeface="Lato Light"/>
                  <a:ea typeface="Lato Light"/>
                  <a:cs typeface="Lato Light"/>
                  <a:sym typeface="Lato Light"/>
                </a:endParaRPr>
              </a:p>
            </p:txBody>
          </p:sp>
          <p:sp>
            <p:nvSpPr>
              <p:cNvPr id="15" name="Google Shape;3177;p125">
                <a:extLst>
                  <a:ext uri="{FF2B5EF4-FFF2-40B4-BE49-F238E27FC236}">
                    <a16:creationId xmlns:a16="http://schemas.microsoft.com/office/drawing/2014/main" id="{2942194B-FDE7-E555-7806-60777BFB13E5}"/>
                  </a:ext>
                </a:extLst>
              </p:cNvPr>
              <p:cNvSpPr/>
              <p:nvPr/>
            </p:nvSpPr>
            <p:spPr>
              <a:xfrm>
                <a:off x="5570174" y="3265230"/>
                <a:ext cx="2369874" cy="959814"/>
              </a:xfrm>
              <a:custGeom>
                <a:avLst/>
                <a:gdLst/>
                <a:ahLst/>
                <a:cxnLst/>
                <a:rect l="l" t="t" r="r" b="b"/>
                <a:pathLst>
                  <a:path w="1244" h="709" extrusionOk="0">
                    <a:moveTo>
                      <a:pt x="595" y="709"/>
                    </a:moveTo>
                    <a:lnTo>
                      <a:pt x="0" y="366"/>
                    </a:lnTo>
                    <a:lnTo>
                      <a:pt x="649" y="0"/>
                    </a:lnTo>
                    <a:lnTo>
                      <a:pt x="1244" y="343"/>
                    </a:lnTo>
                    <a:lnTo>
                      <a:pt x="595" y="709"/>
                    </a:lnTo>
                    <a:close/>
                  </a:path>
                </a:pathLst>
              </a:custGeom>
              <a:solidFill>
                <a:srgbClr val="D0EBF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45469"/>
                  </a:solidFill>
                  <a:effectLst/>
                  <a:uLnTx/>
                  <a:uFillTx/>
                  <a:latin typeface="Lato Light"/>
                  <a:ea typeface="Lato Light"/>
                  <a:cs typeface="Lato Light"/>
                  <a:sym typeface="Lato Light"/>
                </a:endParaRPr>
              </a:p>
            </p:txBody>
          </p:sp>
          <p:sp>
            <p:nvSpPr>
              <p:cNvPr id="16" name="Google Shape;3178;p125">
                <a:extLst>
                  <a:ext uri="{FF2B5EF4-FFF2-40B4-BE49-F238E27FC236}">
                    <a16:creationId xmlns:a16="http://schemas.microsoft.com/office/drawing/2014/main" id="{CFB0077D-A8FF-E7DF-C997-C76C81E9C1DF}"/>
                  </a:ext>
                </a:extLst>
              </p:cNvPr>
              <p:cNvSpPr/>
              <p:nvPr/>
            </p:nvSpPr>
            <p:spPr>
              <a:xfrm>
                <a:off x="6703675" y="3729569"/>
                <a:ext cx="1236373" cy="939508"/>
              </a:xfrm>
              <a:custGeom>
                <a:avLst/>
                <a:gdLst/>
                <a:ahLst/>
                <a:cxnLst/>
                <a:rect l="l" t="t" r="r" b="b"/>
                <a:pathLst>
                  <a:path w="649" h="694" extrusionOk="0">
                    <a:moveTo>
                      <a:pt x="649" y="0"/>
                    </a:moveTo>
                    <a:lnTo>
                      <a:pt x="649" y="328"/>
                    </a:lnTo>
                    <a:lnTo>
                      <a:pt x="0" y="694"/>
                    </a:lnTo>
                    <a:lnTo>
                      <a:pt x="0" y="366"/>
                    </a:lnTo>
                    <a:lnTo>
                      <a:pt x="649" y="0"/>
                    </a:lnTo>
                    <a:close/>
                  </a:path>
                </a:pathLst>
              </a:custGeom>
              <a:solidFill>
                <a:srgbClr val="6AC0DD"/>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45469"/>
                  </a:solidFill>
                  <a:effectLst/>
                  <a:uLnTx/>
                  <a:uFillTx/>
                  <a:latin typeface="Lato Light"/>
                  <a:ea typeface="Lato Light"/>
                  <a:cs typeface="Lato Light"/>
                  <a:sym typeface="Lato Light"/>
                </a:endParaRPr>
              </a:p>
            </p:txBody>
          </p:sp>
          <p:sp>
            <p:nvSpPr>
              <p:cNvPr id="17" name="Google Shape;3179;p125">
                <a:extLst>
                  <a:ext uri="{FF2B5EF4-FFF2-40B4-BE49-F238E27FC236}">
                    <a16:creationId xmlns:a16="http://schemas.microsoft.com/office/drawing/2014/main" id="{204451DB-4DCC-6220-0D16-7B010F400109}"/>
                  </a:ext>
                </a:extLst>
              </p:cNvPr>
              <p:cNvSpPr/>
              <p:nvPr/>
            </p:nvSpPr>
            <p:spPr>
              <a:xfrm>
                <a:off x="5570174" y="2892947"/>
                <a:ext cx="1133501" cy="908371"/>
              </a:xfrm>
              <a:custGeom>
                <a:avLst/>
                <a:gdLst/>
                <a:ahLst/>
                <a:cxnLst/>
                <a:rect l="l" t="t" r="r" b="b"/>
                <a:pathLst>
                  <a:path w="595" h="671" extrusionOk="0">
                    <a:moveTo>
                      <a:pt x="595" y="671"/>
                    </a:moveTo>
                    <a:lnTo>
                      <a:pt x="0" y="328"/>
                    </a:lnTo>
                    <a:lnTo>
                      <a:pt x="0" y="0"/>
                    </a:lnTo>
                    <a:lnTo>
                      <a:pt x="595" y="343"/>
                    </a:lnTo>
                    <a:lnTo>
                      <a:pt x="595" y="671"/>
                    </a:lnTo>
                    <a:close/>
                  </a:path>
                </a:pathLst>
              </a:custGeom>
              <a:solidFill>
                <a:srgbClr val="ADBACA"/>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45469"/>
                  </a:solidFill>
                  <a:effectLst/>
                  <a:uLnTx/>
                  <a:uFillTx/>
                  <a:latin typeface="Lato Light"/>
                  <a:ea typeface="Lato Light"/>
                  <a:cs typeface="Lato Light"/>
                  <a:sym typeface="Lato Light"/>
                </a:endParaRPr>
              </a:p>
            </p:txBody>
          </p:sp>
          <p:sp>
            <p:nvSpPr>
              <p:cNvPr id="18" name="Google Shape;3180;p125">
                <a:extLst>
                  <a:ext uri="{FF2B5EF4-FFF2-40B4-BE49-F238E27FC236}">
                    <a16:creationId xmlns:a16="http://schemas.microsoft.com/office/drawing/2014/main" id="{B7B3CF34-2B33-2D2D-689D-2D0E5141E476}"/>
                  </a:ext>
                </a:extLst>
              </p:cNvPr>
              <p:cNvSpPr/>
              <p:nvPr/>
            </p:nvSpPr>
            <p:spPr>
              <a:xfrm>
                <a:off x="5570174" y="2397472"/>
                <a:ext cx="2369874" cy="959814"/>
              </a:xfrm>
              <a:custGeom>
                <a:avLst/>
                <a:gdLst/>
                <a:ahLst/>
                <a:cxnLst/>
                <a:rect l="l" t="t" r="r" b="b"/>
                <a:pathLst>
                  <a:path w="1244" h="709" extrusionOk="0">
                    <a:moveTo>
                      <a:pt x="595" y="709"/>
                    </a:moveTo>
                    <a:lnTo>
                      <a:pt x="0" y="366"/>
                    </a:lnTo>
                    <a:lnTo>
                      <a:pt x="649" y="0"/>
                    </a:lnTo>
                    <a:lnTo>
                      <a:pt x="1244" y="343"/>
                    </a:lnTo>
                    <a:lnTo>
                      <a:pt x="595" y="709"/>
                    </a:lnTo>
                    <a:close/>
                  </a:path>
                </a:pathLst>
              </a:custGeom>
              <a:solidFill>
                <a:schemeClr val="bg2">
                  <a:lumMod val="20000"/>
                  <a:lumOff val="80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45469"/>
                  </a:solidFill>
                  <a:effectLst/>
                  <a:uLnTx/>
                  <a:uFillTx/>
                  <a:latin typeface="Lato Light"/>
                  <a:ea typeface="Lato Light"/>
                  <a:cs typeface="Lato Light"/>
                  <a:sym typeface="Lato Light"/>
                </a:endParaRPr>
              </a:p>
            </p:txBody>
          </p:sp>
          <p:sp>
            <p:nvSpPr>
              <p:cNvPr id="19" name="Google Shape;3181;p125">
                <a:extLst>
                  <a:ext uri="{FF2B5EF4-FFF2-40B4-BE49-F238E27FC236}">
                    <a16:creationId xmlns:a16="http://schemas.microsoft.com/office/drawing/2014/main" id="{4B918049-550E-9B94-3171-85224790B0F3}"/>
                  </a:ext>
                </a:extLst>
              </p:cNvPr>
              <p:cNvSpPr/>
              <p:nvPr/>
            </p:nvSpPr>
            <p:spPr>
              <a:xfrm>
                <a:off x="6703675" y="2861810"/>
                <a:ext cx="1236373" cy="939508"/>
              </a:xfrm>
              <a:custGeom>
                <a:avLst/>
                <a:gdLst/>
                <a:ahLst/>
                <a:cxnLst/>
                <a:rect l="l" t="t" r="r" b="b"/>
                <a:pathLst>
                  <a:path w="649" h="694" extrusionOk="0">
                    <a:moveTo>
                      <a:pt x="649" y="0"/>
                    </a:moveTo>
                    <a:lnTo>
                      <a:pt x="649" y="328"/>
                    </a:lnTo>
                    <a:lnTo>
                      <a:pt x="0" y="694"/>
                    </a:lnTo>
                    <a:lnTo>
                      <a:pt x="0" y="366"/>
                    </a:lnTo>
                    <a:lnTo>
                      <a:pt x="649" y="0"/>
                    </a:lnTo>
                    <a:close/>
                  </a:path>
                </a:pathLst>
              </a:custGeom>
              <a:solidFill>
                <a:srgbClr val="ADBACA"/>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45469"/>
                  </a:solidFill>
                  <a:effectLst/>
                  <a:uLnTx/>
                  <a:uFillTx/>
                  <a:latin typeface="Lato Light"/>
                  <a:ea typeface="Lato Light"/>
                  <a:cs typeface="Lato Light"/>
                  <a:sym typeface="Lato Light"/>
                </a:endParaRPr>
              </a:p>
            </p:txBody>
          </p:sp>
        </p:grpSp>
        <p:grpSp>
          <p:nvGrpSpPr>
            <p:cNvPr id="20" name="Google Shape;3182;p125">
              <a:extLst>
                <a:ext uri="{FF2B5EF4-FFF2-40B4-BE49-F238E27FC236}">
                  <a16:creationId xmlns:a16="http://schemas.microsoft.com/office/drawing/2014/main" id="{7C80D0B9-87FE-1FAD-1626-45A6DCF8D76B}"/>
                </a:ext>
              </a:extLst>
            </p:cNvPr>
            <p:cNvGrpSpPr/>
            <p:nvPr/>
          </p:nvGrpSpPr>
          <p:grpSpPr>
            <a:xfrm>
              <a:off x="7803987" y="2180942"/>
              <a:ext cx="3991774" cy="3744371"/>
              <a:chOff x="8249699" y="2376206"/>
              <a:chExt cx="3648463" cy="3182746"/>
            </a:xfrm>
          </p:grpSpPr>
          <p:sp>
            <p:nvSpPr>
              <p:cNvPr id="21" name="Google Shape;3183;p125">
                <a:extLst>
                  <a:ext uri="{FF2B5EF4-FFF2-40B4-BE49-F238E27FC236}">
                    <a16:creationId xmlns:a16="http://schemas.microsoft.com/office/drawing/2014/main" id="{A09DAD3B-427B-7052-90B6-41A7FCE372C2}"/>
                  </a:ext>
                </a:extLst>
              </p:cNvPr>
              <p:cNvSpPr/>
              <p:nvPr/>
            </p:nvSpPr>
            <p:spPr>
              <a:xfrm>
                <a:off x="8275020" y="2450522"/>
                <a:ext cx="555387" cy="550931"/>
              </a:xfrm>
              <a:prstGeom prst="roundRect">
                <a:avLst>
                  <a:gd name="adj" fmla="val 16667"/>
                </a:avLst>
              </a:prstGeom>
              <a:solidFill>
                <a:srgbClr val="ADBAC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7F7F7F"/>
                  </a:solidFill>
                  <a:effectLst/>
                  <a:uLnTx/>
                  <a:uFillTx/>
                  <a:latin typeface="Lato Light"/>
                  <a:ea typeface="Lato Light"/>
                  <a:cs typeface="Lato Light"/>
                  <a:sym typeface="Lato Light"/>
                </a:endParaRPr>
              </a:p>
            </p:txBody>
          </p:sp>
          <p:sp>
            <p:nvSpPr>
              <p:cNvPr id="22" name="Google Shape;3184;p125">
                <a:extLst>
                  <a:ext uri="{FF2B5EF4-FFF2-40B4-BE49-F238E27FC236}">
                    <a16:creationId xmlns:a16="http://schemas.microsoft.com/office/drawing/2014/main" id="{6781844A-82F5-9C14-3188-BBDB8BAAA38F}"/>
                  </a:ext>
                </a:extLst>
              </p:cNvPr>
              <p:cNvSpPr/>
              <p:nvPr/>
            </p:nvSpPr>
            <p:spPr>
              <a:xfrm>
                <a:off x="8275020" y="3261827"/>
                <a:ext cx="555387" cy="550931"/>
              </a:xfrm>
              <a:prstGeom prst="roundRect">
                <a:avLst>
                  <a:gd name="adj" fmla="val 16667"/>
                </a:avLst>
              </a:prstGeom>
              <a:solidFill>
                <a:srgbClr val="6AC0D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7F7F7F"/>
                  </a:solidFill>
                  <a:effectLst/>
                  <a:uLnTx/>
                  <a:uFillTx/>
                  <a:latin typeface="Lato Light"/>
                  <a:ea typeface="Lato Light"/>
                  <a:cs typeface="Lato Light"/>
                  <a:sym typeface="Lato Light"/>
                </a:endParaRPr>
              </a:p>
            </p:txBody>
          </p:sp>
          <p:sp>
            <p:nvSpPr>
              <p:cNvPr id="23" name="Google Shape;3185;p125">
                <a:extLst>
                  <a:ext uri="{FF2B5EF4-FFF2-40B4-BE49-F238E27FC236}">
                    <a16:creationId xmlns:a16="http://schemas.microsoft.com/office/drawing/2014/main" id="{036ADE9D-DC10-6D8F-E8EE-0C4327E64326}"/>
                  </a:ext>
                </a:extLst>
              </p:cNvPr>
              <p:cNvSpPr/>
              <p:nvPr/>
            </p:nvSpPr>
            <p:spPr>
              <a:xfrm>
                <a:off x="8275020" y="4073132"/>
                <a:ext cx="555387" cy="550931"/>
              </a:xfrm>
              <a:prstGeom prst="roundRect">
                <a:avLst>
                  <a:gd name="adj" fmla="val 16667"/>
                </a:avLst>
              </a:prstGeom>
              <a:solidFill>
                <a:srgbClr val="2686A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7F7F7F"/>
                  </a:solidFill>
                  <a:effectLst/>
                  <a:uLnTx/>
                  <a:uFillTx/>
                  <a:latin typeface="Lato Light"/>
                  <a:ea typeface="Lato Light"/>
                  <a:cs typeface="Lato Light"/>
                  <a:sym typeface="Lato Light"/>
                </a:endParaRPr>
              </a:p>
            </p:txBody>
          </p:sp>
          <p:sp>
            <p:nvSpPr>
              <p:cNvPr id="24" name="Google Shape;3186;p125">
                <a:extLst>
                  <a:ext uri="{FF2B5EF4-FFF2-40B4-BE49-F238E27FC236}">
                    <a16:creationId xmlns:a16="http://schemas.microsoft.com/office/drawing/2014/main" id="{B446B794-2671-E7AF-022A-587DF2C04F95}"/>
                  </a:ext>
                </a:extLst>
              </p:cNvPr>
              <p:cNvSpPr/>
              <p:nvPr/>
            </p:nvSpPr>
            <p:spPr>
              <a:xfrm>
                <a:off x="8275019" y="4884437"/>
                <a:ext cx="555387" cy="550931"/>
              </a:xfrm>
              <a:prstGeom prst="roundRect">
                <a:avLst>
                  <a:gd name="adj" fmla="val 16667"/>
                </a:avLst>
              </a:prstGeom>
              <a:solidFill>
                <a:srgbClr val="54BE7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7F7F7F"/>
                  </a:solidFill>
                  <a:effectLst/>
                  <a:uLnTx/>
                  <a:uFillTx/>
                  <a:latin typeface="Lato Light"/>
                  <a:ea typeface="Lato Light"/>
                  <a:cs typeface="Lato Light"/>
                  <a:sym typeface="Lato Light"/>
                </a:endParaRPr>
              </a:p>
            </p:txBody>
          </p:sp>
          <p:grpSp>
            <p:nvGrpSpPr>
              <p:cNvPr id="25" name="Google Shape;3187;p125">
                <a:extLst>
                  <a:ext uri="{FF2B5EF4-FFF2-40B4-BE49-F238E27FC236}">
                    <a16:creationId xmlns:a16="http://schemas.microsoft.com/office/drawing/2014/main" id="{9434DC07-7B96-B128-885E-DCF649327FBB}"/>
                  </a:ext>
                </a:extLst>
              </p:cNvPr>
              <p:cNvGrpSpPr/>
              <p:nvPr/>
            </p:nvGrpSpPr>
            <p:grpSpPr>
              <a:xfrm>
                <a:off x="8991772" y="2376206"/>
                <a:ext cx="2906390" cy="663365"/>
                <a:chOff x="8027893" y="2615494"/>
                <a:chExt cx="2906390" cy="663365"/>
              </a:xfrm>
            </p:grpSpPr>
            <p:sp>
              <p:nvSpPr>
                <p:cNvPr id="40" name="Google Shape;3188;p125">
                  <a:extLst>
                    <a:ext uri="{FF2B5EF4-FFF2-40B4-BE49-F238E27FC236}">
                      <a16:creationId xmlns:a16="http://schemas.microsoft.com/office/drawing/2014/main" id="{1DA60A86-4826-CABA-7794-1F2126643291}"/>
                    </a:ext>
                  </a:extLst>
                </p:cNvPr>
                <p:cNvSpPr txBox="1"/>
                <p:nvPr/>
              </p:nvSpPr>
              <p:spPr>
                <a:xfrm>
                  <a:off x="8041341" y="2846037"/>
                  <a:ext cx="2892942" cy="43282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0000"/>
                    </a:lnSpc>
                    <a:spcBef>
                      <a:spcPts val="0"/>
                    </a:spcBef>
                    <a:spcAft>
                      <a:spcPts val="0"/>
                    </a:spcAft>
                    <a:buClr>
                      <a:srgbClr val="445469"/>
                    </a:buClr>
                    <a:buSzPts val="1200"/>
                    <a:buFont typeface="Arial"/>
                    <a:buNone/>
                    <a:tabLst/>
                    <a:defRPr/>
                  </a:pPr>
                  <a:r>
                    <a:rPr kumimoji="0" lang="en-GB" sz="1400" b="0" i="0" u="none" strike="noStrike" kern="0" cap="none" spc="0" normalizeH="0" baseline="0" noProof="0" dirty="0" err="1">
                      <a:ln>
                        <a:noFill/>
                      </a:ln>
                      <a:solidFill>
                        <a:srgbClr val="445469"/>
                      </a:solidFill>
                      <a:effectLst/>
                      <a:uLnTx/>
                      <a:uFillTx/>
                      <a:latin typeface="Avenir Next LT Pro Light" panose="020B0304020202020204" pitchFamily="34" charset="0"/>
                      <a:ea typeface="Lato Light"/>
                      <a:cs typeface="Lato Light"/>
                      <a:sym typeface="Lato Light"/>
                    </a:rPr>
                    <a:t>Approche</a:t>
                  </a:r>
                  <a:r>
                    <a:rPr kumimoji="0" lang="en-GB"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rPr>
                    <a:t> restrictive de la politique numérique sans governance collaborative</a:t>
                  </a:r>
                </a:p>
              </p:txBody>
            </p:sp>
            <p:sp>
              <p:nvSpPr>
                <p:cNvPr id="41" name="Google Shape;3189;p125">
                  <a:extLst>
                    <a:ext uri="{FF2B5EF4-FFF2-40B4-BE49-F238E27FC236}">
                      <a16:creationId xmlns:a16="http://schemas.microsoft.com/office/drawing/2014/main" id="{81B7F9FD-01E2-70CB-764E-9B106FF633B6}"/>
                    </a:ext>
                  </a:extLst>
                </p:cNvPr>
                <p:cNvSpPr txBox="1"/>
                <p:nvPr/>
              </p:nvSpPr>
              <p:spPr>
                <a:xfrm>
                  <a:off x="8027893" y="2615494"/>
                  <a:ext cx="2218765" cy="3077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45469"/>
                      </a:solidFill>
                      <a:effectLst/>
                      <a:uLnTx/>
                      <a:uFillTx/>
                      <a:latin typeface="Avenir Next LT Pro Demi" panose="020B0704020202020204" pitchFamily="34" charset="0"/>
                      <a:ea typeface="Lato Light"/>
                      <a:cs typeface="Lato Light"/>
                      <a:sym typeface="Lato Light"/>
                    </a:rPr>
                    <a:t>G5 LIMITE</a:t>
                  </a:r>
                  <a:endParaRPr kumimoji="0" sz="1400" b="1" i="0" u="none" strike="noStrike" kern="0" cap="none" spc="0" normalizeH="0" baseline="0" noProof="0" dirty="0">
                    <a:ln>
                      <a:noFill/>
                    </a:ln>
                    <a:solidFill>
                      <a:srgbClr val="445469"/>
                    </a:solidFill>
                    <a:effectLst/>
                    <a:uLnTx/>
                    <a:uFillTx/>
                    <a:latin typeface="Avenir Next LT Pro Demi" panose="020B0704020202020204" pitchFamily="34" charset="0"/>
                    <a:ea typeface="Lato Light"/>
                    <a:cs typeface="Lato Light"/>
                    <a:sym typeface="Lato Light"/>
                  </a:endParaRPr>
                </a:p>
              </p:txBody>
            </p:sp>
          </p:grpSp>
          <p:grpSp>
            <p:nvGrpSpPr>
              <p:cNvPr id="27" name="Google Shape;3190;p125">
                <a:extLst>
                  <a:ext uri="{FF2B5EF4-FFF2-40B4-BE49-F238E27FC236}">
                    <a16:creationId xmlns:a16="http://schemas.microsoft.com/office/drawing/2014/main" id="{2346CBA5-19FD-A8DB-105A-CBDA9BC4BA56}"/>
                  </a:ext>
                </a:extLst>
              </p:cNvPr>
              <p:cNvGrpSpPr/>
              <p:nvPr/>
            </p:nvGrpSpPr>
            <p:grpSpPr>
              <a:xfrm>
                <a:off x="8991772" y="3291932"/>
                <a:ext cx="2711543" cy="686221"/>
                <a:chOff x="8027893" y="2709157"/>
                <a:chExt cx="2711543" cy="686221"/>
              </a:xfrm>
            </p:grpSpPr>
            <p:sp>
              <p:nvSpPr>
                <p:cNvPr id="38" name="Google Shape;3191;p125">
                  <a:extLst>
                    <a:ext uri="{FF2B5EF4-FFF2-40B4-BE49-F238E27FC236}">
                      <a16:creationId xmlns:a16="http://schemas.microsoft.com/office/drawing/2014/main" id="{3654CBBF-1F44-1A0F-CCA9-0BB824097C19}"/>
                    </a:ext>
                  </a:extLst>
                </p:cNvPr>
                <p:cNvSpPr txBox="1"/>
                <p:nvPr/>
              </p:nvSpPr>
              <p:spPr>
                <a:xfrm>
                  <a:off x="8041341" y="2893851"/>
                  <a:ext cx="2698095" cy="50152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0000"/>
                    </a:lnSpc>
                    <a:spcBef>
                      <a:spcPts val="0"/>
                    </a:spcBef>
                    <a:spcAft>
                      <a:spcPts val="0"/>
                    </a:spcAft>
                    <a:buClr>
                      <a:srgbClr val="445469"/>
                    </a:buClr>
                    <a:buSzPts val="1200"/>
                    <a:buFont typeface="Arial"/>
                    <a:buNone/>
                    <a:tabLst/>
                    <a:defRPr/>
                  </a:pPr>
                  <a:r>
                    <a:rPr kumimoji="0" lang="en-US" sz="1400" b="0" i="0" u="none" strike="noStrike" kern="0" cap="none" spc="0" normalizeH="0" baseline="0" noProof="0" dirty="0" err="1">
                      <a:ln>
                        <a:noFill/>
                      </a:ln>
                      <a:solidFill>
                        <a:srgbClr val="445469"/>
                      </a:solidFill>
                      <a:effectLst/>
                      <a:uLnTx/>
                      <a:uFillTx/>
                      <a:latin typeface="Avenir Next LT Pro Light" panose="020B0304020202020204" pitchFamily="34" charset="0"/>
                      <a:ea typeface="Lato Light"/>
                      <a:cs typeface="Lato Light"/>
                      <a:sym typeface="Lato Light"/>
                    </a:rPr>
                    <a:t>Approche</a:t>
                  </a:r>
                  <a:r>
                    <a:rPr kumimoji="0" lang="en-US"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rPr>
                    <a:t> </a:t>
                  </a:r>
                  <a:r>
                    <a:rPr kumimoji="0" lang="en-US" sz="1400" b="0" i="0" u="none" strike="noStrike" kern="0" cap="none" spc="0" normalizeH="0" baseline="0" noProof="0" dirty="0" err="1">
                      <a:ln>
                        <a:noFill/>
                      </a:ln>
                      <a:solidFill>
                        <a:srgbClr val="445469"/>
                      </a:solidFill>
                      <a:effectLst/>
                      <a:uLnTx/>
                      <a:uFillTx/>
                      <a:latin typeface="Avenir Next LT Pro Light" panose="020B0304020202020204" pitchFamily="34" charset="0"/>
                      <a:ea typeface="Lato Light"/>
                      <a:cs typeface="Lato Light"/>
                      <a:sym typeface="Lato Light"/>
                    </a:rPr>
                    <a:t>fragmentée</a:t>
                  </a:r>
                  <a:r>
                    <a:rPr kumimoji="0" lang="en-US"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rPr>
                    <a:t> de la politique numérique</a:t>
                  </a:r>
                  <a:endParaRPr kumimoji="0" lang="en-GB"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endParaRPr>
                </a:p>
              </p:txBody>
            </p:sp>
            <p:sp>
              <p:nvSpPr>
                <p:cNvPr id="39" name="Google Shape;3192;p125">
                  <a:extLst>
                    <a:ext uri="{FF2B5EF4-FFF2-40B4-BE49-F238E27FC236}">
                      <a16:creationId xmlns:a16="http://schemas.microsoft.com/office/drawing/2014/main" id="{3AD8AA65-669A-99A0-BB82-87B642C3AE80}"/>
                    </a:ext>
                  </a:extLst>
                </p:cNvPr>
                <p:cNvSpPr txBox="1"/>
                <p:nvPr/>
              </p:nvSpPr>
              <p:spPr>
                <a:xfrm>
                  <a:off x="8027893" y="2709157"/>
                  <a:ext cx="2218765" cy="3077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45469"/>
                      </a:solidFill>
                      <a:effectLst/>
                      <a:uLnTx/>
                      <a:uFillTx/>
                      <a:latin typeface="Avenir Next LT Pro Demi" panose="020B0704020202020204" pitchFamily="34" charset="0"/>
                      <a:ea typeface="Lato Light"/>
                      <a:cs typeface="Lato Light"/>
                      <a:sym typeface="Lato Light"/>
                    </a:rPr>
                    <a:t>G5 EN TRANSITION</a:t>
                  </a:r>
                  <a:endParaRPr kumimoji="0" sz="1400" b="1" i="0" u="none" strike="noStrike" kern="0" cap="none" spc="0" normalizeH="0" baseline="0" noProof="0" dirty="0">
                    <a:ln>
                      <a:noFill/>
                    </a:ln>
                    <a:solidFill>
                      <a:srgbClr val="445469"/>
                    </a:solidFill>
                    <a:effectLst/>
                    <a:uLnTx/>
                    <a:uFillTx/>
                    <a:latin typeface="Avenir Next LT Pro Demi" panose="020B0704020202020204" pitchFamily="34" charset="0"/>
                    <a:ea typeface="Lato Light"/>
                    <a:cs typeface="Lato Light"/>
                    <a:sym typeface="Lato Light"/>
                  </a:endParaRPr>
                </a:p>
              </p:txBody>
            </p:sp>
          </p:grpSp>
          <p:grpSp>
            <p:nvGrpSpPr>
              <p:cNvPr id="28" name="Google Shape;3193;p125">
                <a:extLst>
                  <a:ext uri="{FF2B5EF4-FFF2-40B4-BE49-F238E27FC236}">
                    <a16:creationId xmlns:a16="http://schemas.microsoft.com/office/drawing/2014/main" id="{E5DA72F5-9DFD-C24D-F647-85A602E635F4}"/>
                  </a:ext>
                </a:extLst>
              </p:cNvPr>
              <p:cNvGrpSpPr/>
              <p:nvPr/>
            </p:nvGrpSpPr>
            <p:grpSpPr>
              <a:xfrm>
                <a:off x="9005220" y="4020757"/>
                <a:ext cx="2794098" cy="762585"/>
                <a:chOff x="8027893" y="2631432"/>
                <a:chExt cx="2794098" cy="762585"/>
              </a:xfrm>
            </p:grpSpPr>
            <p:sp>
              <p:nvSpPr>
                <p:cNvPr id="36" name="Google Shape;3194;p125">
                  <a:extLst>
                    <a:ext uri="{FF2B5EF4-FFF2-40B4-BE49-F238E27FC236}">
                      <a16:creationId xmlns:a16="http://schemas.microsoft.com/office/drawing/2014/main" id="{08C97316-3FF9-32C5-86F6-42B2D1891DCB}"/>
                    </a:ext>
                  </a:extLst>
                </p:cNvPr>
                <p:cNvSpPr txBox="1"/>
                <p:nvPr/>
              </p:nvSpPr>
              <p:spPr>
                <a:xfrm>
                  <a:off x="8041341" y="2846037"/>
                  <a:ext cx="2780650" cy="54798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0000"/>
                    </a:lnSpc>
                    <a:spcBef>
                      <a:spcPts val="0"/>
                    </a:spcBef>
                    <a:spcAft>
                      <a:spcPts val="0"/>
                    </a:spcAft>
                    <a:buClr>
                      <a:srgbClr val="445469"/>
                    </a:buClr>
                    <a:buSzPts val="1200"/>
                    <a:buFont typeface="Arial"/>
                    <a:buNone/>
                    <a:tabLst/>
                    <a:defRPr/>
                  </a:pPr>
                  <a:r>
                    <a:rPr kumimoji="0" lang="en-GB" sz="1400" b="0" i="0" u="none" strike="noStrike" kern="0" cap="none" spc="0" normalizeH="0" baseline="0" noProof="0" dirty="0" err="1">
                      <a:ln>
                        <a:noFill/>
                      </a:ln>
                      <a:solidFill>
                        <a:srgbClr val="445469"/>
                      </a:solidFill>
                      <a:effectLst/>
                      <a:uLnTx/>
                      <a:uFillTx/>
                      <a:latin typeface="Avenir Next LT Pro Light" panose="020B0304020202020204" pitchFamily="34" charset="0"/>
                      <a:ea typeface="Lato Light"/>
                      <a:cs typeface="Lato Light"/>
                      <a:sym typeface="Lato Light"/>
                    </a:rPr>
                    <a:t>Approche</a:t>
                  </a:r>
                  <a:r>
                    <a:rPr kumimoji="0" lang="en-GB"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rPr>
                    <a:t> </a:t>
                  </a:r>
                  <a:r>
                    <a:rPr kumimoji="0" lang="en-GB" sz="1400" b="0" i="0" u="none" strike="noStrike" kern="0" cap="none" spc="0" normalizeH="0" baseline="0" noProof="0" dirty="0" err="1">
                      <a:ln>
                        <a:noFill/>
                      </a:ln>
                      <a:solidFill>
                        <a:srgbClr val="445469"/>
                      </a:solidFill>
                      <a:effectLst/>
                      <a:uLnTx/>
                      <a:uFillTx/>
                      <a:latin typeface="Avenir Next LT Pro Light" panose="020B0304020202020204" pitchFamily="34" charset="0"/>
                      <a:ea typeface="Lato Light"/>
                      <a:cs typeface="Lato Light"/>
                      <a:sym typeface="Lato Light"/>
                    </a:rPr>
                    <a:t>holistique</a:t>
                  </a:r>
                  <a:r>
                    <a:rPr kumimoji="0" lang="en-GB"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rPr>
                    <a:t> de la politique numérique &amp; governance</a:t>
                  </a:r>
                </a:p>
              </p:txBody>
            </p:sp>
            <p:sp>
              <p:nvSpPr>
                <p:cNvPr id="37" name="Google Shape;3195;p125">
                  <a:extLst>
                    <a:ext uri="{FF2B5EF4-FFF2-40B4-BE49-F238E27FC236}">
                      <a16:creationId xmlns:a16="http://schemas.microsoft.com/office/drawing/2014/main" id="{6F1CEC2E-F8A6-05D8-1813-EA6DE8465E29}"/>
                    </a:ext>
                  </a:extLst>
                </p:cNvPr>
                <p:cNvSpPr txBox="1"/>
                <p:nvPr/>
              </p:nvSpPr>
              <p:spPr>
                <a:xfrm>
                  <a:off x="8027893" y="2631432"/>
                  <a:ext cx="2218765" cy="3077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45469"/>
                      </a:solidFill>
                      <a:effectLst/>
                      <a:uLnTx/>
                      <a:uFillTx/>
                      <a:latin typeface="Avenir Next LT Pro Demi" panose="020B0704020202020204" pitchFamily="34" charset="0"/>
                      <a:ea typeface="Lato Light"/>
                      <a:cs typeface="Lato Light"/>
                      <a:sym typeface="Lato Light"/>
                    </a:rPr>
                    <a:t>G5 AVANCE</a:t>
                  </a:r>
                  <a:endParaRPr kumimoji="0" sz="1400" b="1" i="0" u="none" strike="noStrike" kern="0" cap="none" spc="0" normalizeH="0" baseline="0" noProof="0" dirty="0">
                    <a:ln>
                      <a:noFill/>
                    </a:ln>
                    <a:solidFill>
                      <a:srgbClr val="445469"/>
                    </a:solidFill>
                    <a:effectLst/>
                    <a:uLnTx/>
                    <a:uFillTx/>
                    <a:latin typeface="Avenir Next LT Pro Demi" panose="020B0704020202020204" pitchFamily="34" charset="0"/>
                    <a:ea typeface="Lato Light"/>
                    <a:cs typeface="Lato Light"/>
                    <a:sym typeface="Lato Light"/>
                  </a:endParaRPr>
                </a:p>
              </p:txBody>
            </p:sp>
          </p:grpSp>
          <p:grpSp>
            <p:nvGrpSpPr>
              <p:cNvPr id="29" name="Google Shape;3196;p125">
                <a:extLst>
                  <a:ext uri="{FF2B5EF4-FFF2-40B4-BE49-F238E27FC236}">
                    <a16:creationId xmlns:a16="http://schemas.microsoft.com/office/drawing/2014/main" id="{5C48E1B5-58A6-2943-8126-13134197633A}"/>
                  </a:ext>
                </a:extLst>
              </p:cNvPr>
              <p:cNvGrpSpPr/>
              <p:nvPr/>
            </p:nvGrpSpPr>
            <p:grpSpPr>
              <a:xfrm>
                <a:off x="9005220" y="4795007"/>
                <a:ext cx="2711543" cy="763945"/>
                <a:chOff x="8027893" y="2583619"/>
                <a:chExt cx="2711543" cy="763945"/>
              </a:xfrm>
            </p:grpSpPr>
            <p:sp>
              <p:nvSpPr>
                <p:cNvPr id="34" name="Google Shape;3197;p125">
                  <a:extLst>
                    <a:ext uri="{FF2B5EF4-FFF2-40B4-BE49-F238E27FC236}">
                      <a16:creationId xmlns:a16="http://schemas.microsoft.com/office/drawing/2014/main" id="{2F7F9F8C-5B66-3983-CD36-DF6FEA4A8630}"/>
                    </a:ext>
                  </a:extLst>
                </p:cNvPr>
                <p:cNvSpPr txBox="1"/>
                <p:nvPr/>
              </p:nvSpPr>
              <p:spPr>
                <a:xfrm>
                  <a:off x="8041341" y="2846037"/>
                  <a:ext cx="2698095" cy="50152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0000"/>
                    </a:lnSpc>
                    <a:spcBef>
                      <a:spcPts val="0"/>
                    </a:spcBef>
                    <a:spcAft>
                      <a:spcPts val="0"/>
                    </a:spcAft>
                    <a:buClr>
                      <a:srgbClr val="445469"/>
                    </a:buClr>
                    <a:buSzPts val="1200"/>
                    <a:buFont typeface="Arial"/>
                    <a:buNone/>
                    <a:tabLst/>
                    <a:defRPr/>
                  </a:pPr>
                  <a:r>
                    <a:rPr kumimoji="0" lang="en-US" sz="1400" b="0" i="0" u="none" strike="noStrike" kern="0" cap="none" spc="0" normalizeH="0" baseline="0" noProof="0" dirty="0" err="1">
                      <a:ln>
                        <a:noFill/>
                      </a:ln>
                      <a:solidFill>
                        <a:srgbClr val="445469"/>
                      </a:solidFill>
                      <a:effectLst/>
                      <a:uLnTx/>
                      <a:uFillTx/>
                      <a:latin typeface="Avenir Next LT Pro Light" panose="020B0304020202020204" pitchFamily="34" charset="0"/>
                      <a:ea typeface="Lato Light"/>
                      <a:cs typeface="Lato Light"/>
                      <a:sym typeface="Lato Light"/>
                    </a:rPr>
                    <a:t>Cohérence</a:t>
                  </a:r>
                  <a:r>
                    <a:rPr kumimoji="0" lang="en-US"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rPr>
                    <a:t> des politiques et politique de governance </a:t>
                  </a:r>
                  <a:r>
                    <a:rPr kumimoji="0" lang="en-US" sz="1400" b="0" i="0" u="none" strike="noStrike" kern="0" cap="none" spc="0" normalizeH="0" baseline="0" noProof="0" dirty="0" err="1">
                      <a:ln>
                        <a:noFill/>
                      </a:ln>
                      <a:solidFill>
                        <a:srgbClr val="445469"/>
                      </a:solidFill>
                      <a:effectLst/>
                      <a:uLnTx/>
                      <a:uFillTx/>
                      <a:latin typeface="Avenir Next LT Pro Light" panose="020B0304020202020204" pitchFamily="34" charset="0"/>
                      <a:ea typeface="Lato Light"/>
                      <a:cs typeface="Lato Light"/>
                      <a:sym typeface="Lato Light"/>
                    </a:rPr>
                    <a:t>légère</a:t>
                  </a:r>
                  <a:endParaRPr kumimoji="0" lang="en-US"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endParaRPr>
                </a:p>
              </p:txBody>
            </p:sp>
            <p:sp>
              <p:nvSpPr>
                <p:cNvPr id="35" name="Google Shape;3198;p125">
                  <a:extLst>
                    <a:ext uri="{FF2B5EF4-FFF2-40B4-BE49-F238E27FC236}">
                      <a16:creationId xmlns:a16="http://schemas.microsoft.com/office/drawing/2014/main" id="{1DFDF768-7C89-49CC-CB81-E4413913EAD2}"/>
                    </a:ext>
                  </a:extLst>
                </p:cNvPr>
                <p:cNvSpPr txBox="1"/>
                <p:nvPr/>
              </p:nvSpPr>
              <p:spPr>
                <a:xfrm>
                  <a:off x="8027893" y="2583619"/>
                  <a:ext cx="2570581" cy="30621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45469"/>
                      </a:solidFill>
                      <a:effectLst/>
                      <a:uLnTx/>
                      <a:uFillTx/>
                      <a:latin typeface="Avenir Next LT Pro Demi" panose="020B0704020202020204" pitchFamily="34" charset="0"/>
                      <a:ea typeface="Lato Light"/>
                      <a:cs typeface="Lato Light"/>
                      <a:sym typeface="Lato Light"/>
                    </a:rPr>
                    <a:t>G5 TRES AVANCE (LEADER)</a:t>
                  </a:r>
                  <a:endParaRPr kumimoji="0" sz="1400" b="1" i="0" u="none" strike="noStrike" kern="0" cap="none" spc="0" normalizeH="0" baseline="0" noProof="0" dirty="0">
                    <a:ln>
                      <a:noFill/>
                    </a:ln>
                    <a:solidFill>
                      <a:srgbClr val="445469"/>
                    </a:solidFill>
                    <a:effectLst/>
                    <a:uLnTx/>
                    <a:uFillTx/>
                    <a:latin typeface="Avenir Next LT Pro Demi" panose="020B0704020202020204" pitchFamily="34" charset="0"/>
                    <a:ea typeface="Lato Light"/>
                    <a:cs typeface="Lato Light"/>
                    <a:sym typeface="Lato Light"/>
                  </a:endParaRPr>
                </a:p>
              </p:txBody>
            </p:sp>
          </p:grpSp>
          <p:sp>
            <p:nvSpPr>
              <p:cNvPr id="30" name="Google Shape;3199;p125">
                <a:extLst>
                  <a:ext uri="{FF2B5EF4-FFF2-40B4-BE49-F238E27FC236}">
                    <a16:creationId xmlns:a16="http://schemas.microsoft.com/office/drawing/2014/main" id="{04B08F27-5D1B-A22D-683D-0AF3CACACEF0}"/>
                  </a:ext>
                </a:extLst>
              </p:cNvPr>
              <p:cNvSpPr/>
              <p:nvPr/>
            </p:nvSpPr>
            <p:spPr>
              <a:xfrm>
                <a:off x="8258409" y="2551649"/>
                <a:ext cx="581932" cy="337165"/>
              </a:xfrm>
              <a:prstGeom prst="rect">
                <a:avLst/>
              </a:prstGeom>
              <a:noFill/>
              <a:ln>
                <a:noFill/>
              </a:ln>
            </p:spPr>
            <p:txBody>
              <a:bodyPr spcFirstLastPara="1" wrap="square" lIns="121900" tIns="45700" rIns="121900" bIns="60950" anchor="t" anchorCtr="0">
                <a:noAutofit/>
              </a:bodyPr>
              <a:lstStyle/>
              <a:p>
                <a:pPr marL="0" marR="0" lvl="0" indent="0" algn="ct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Lato Light"/>
                    <a:ea typeface="Lato Light"/>
                    <a:cs typeface="Lato Light"/>
                    <a:sym typeface="Lato Light"/>
                  </a:rPr>
                  <a:t>G5</a:t>
                </a:r>
                <a:endParaRPr kumimoji="0" sz="2000" b="0" i="0" u="none" strike="noStrike" kern="0" cap="none" spc="0" normalizeH="0" baseline="0" noProof="0" dirty="0">
                  <a:ln>
                    <a:noFill/>
                  </a:ln>
                  <a:solidFill>
                    <a:srgbClr val="FFFFFF"/>
                  </a:solidFill>
                  <a:effectLst/>
                  <a:uLnTx/>
                  <a:uFillTx/>
                  <a:latin typeface="Lato Light"/>
                  <a:ea typeface="Lato Light"/>
                  <a:cs typeface="Lato Light"/>
                  <a:sym typeface="Lato Light"/>
                </a:endParaRPr>
              </a:p>
            </p:txBody>
          </p:sp>
          <p:sp>
            <p:nvSpPr>
              <p:cNvPr id="31" name="Google Shape;3200;p125">
                <a:extLst>
                  <a:ext uri="{FF2B5EF4-FFF2-40B4-BE49-F238E27FC236}">
                    <a16:creationId xmlns:a16="http://schemas.microsoft.com/office/drawing/2014/main" id="{1D1B1A14-3B8F-C594-FF22-5BB06749546F}"/>
                  </a:ext>
                </a:extLst>
              </p:cNvPr>
              <p:cNvSpPr/>
              <p:nvPr/>
            </p:nvSpPr>
            <p:spPr>
              <a:xfrm>
                <a:off x="8249699" y="3387739"/>
                <a:ext cx="590642" cy="324615"/>
              </a:xfrm>
              <a:prstGeom prst="rect">
                <a:avLst/>
              </a:prstGeom>
              <a:noFill/>
              <a:ln>
                <a:noFill/>
              </a:ln>
            </p:spPr>
            <p:txBody>
              <a:bodyPr spcFirstLastPara="1" wrap="square" lIns="121900" tIns="45700" rIns="121900" bIns="60950" anchor="t" anchorCtr="0">
                <a:noAutofit/>
              </a:bodyPr>
              <a:lstStyle/>
              <a:p>
                <a:pPr marL="0" marR="0" lvl="0" indent="0" algn="ct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Lato Light"/>
                    <a:ea typeface="Lato Light"/>
                    <a:cs typeface="Lato Light"/>
                    <a:sym typeface="Lato Light"/>
                  </a:rPr>
                  <a:t>G5</a:t>
                </a:r>
                <a:endParaRPr kumimoji="0" sz="2000" b="0" i="0" u="none" strike="noStrike" kern="0" cap="none" spc="0" normalizeH="0" baseline="0" noProof="0" dirty="0">
                  <a:ln>
                    <a:noFill/>
                  </a:ln>
                  <a:solidFill>
                    <a:srgbClr val="FFFFFF"/>
                  </a:solidFill>
                  <a:effectLst/>
                  <a:uLnTx/>
                  <a:uFillTx/>
                  <a:latin typeface="Lato Light"/>
                  <a:ea typeface="Lato Light"/>
                  <a:cs typeface="Lato Light"/>
                  <a:sym typeface="Lato Light"/>
                </a:endParaRPr>
              </a:p>
            </p:txBody>
          </p:sp>
          <p:sp>
            <p:nvSpPr>
              <p:cNvPr id="32" name="Google Shape;3201;p125">
                <a:extLst>
                  <a:ext uri="{FF2B5EF4-FFF2-40B4-BE49-F238E27FC236}">
                    <a16:creationId xmlns:a16="http://schemas.microsoft.com/office/drawing/2014/main" id="{F399AA5E-D474-DD4A-DD82-B36DAD7A3AE5}"/>
                  </a:ext>
                </a:extLst>
              </p:cNvPr>
              <p:cNvSpPr/>
              <p:nvPr/>
            </p:nvSpPr>
            <p:spPr>
              <a:xfrm>
                <a:off x="8265080" y="4195233"/>
                <a:ext cx="581932" cy="381643"/>
              </a:xfrm>
              <a:prstGeom prst="rect">
                <a:avLst/>
              </a:prstGeom>
              <a:noFill/>
              <a:ln>
                <a:noFill/>
              </a:ln>
            </p:spPr>
            <p:txBody>
              <a:bodyPr spcFirstLastPara="1" wrap="square" lIns="121900" tIns="45700" rIns="121900" bIns="60950" anchor="t" anchorCtr="0">
                <a:noAutofit/>
              </a:bodyPr>
              <a:lstStyle/>
              <a:p>
                <a:pPr marL="0" marR="0" lvl="0" indent="0" algn="ct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Lato Light"/>
                    <a:ea typeface="Lato Light"/>
                    <a:cs typeface="Lato Light"/>
                    <a:sym typeface="Lato Light"/>
                  </a:rPr>
                  <a:t>G5</a:t>
                </a:r>
                <a:endParaRPr kumimoji="0" sz="2000" b="0" i="0" u="none" strike="noStrike" kern="0" cap="none" spc="0" normalizeH="0" baseline="0" noProof="0" dirty="0">
                  <a:ln>
                    <a:noFill/>
                  </a:ln>
                  <a:solidFill>
                    <a:srgbClr val="FFFFFF"/>
                  </a:solidFill>
                  <a:effectLst/>
                  <a:uLnTx/>
                  <a:uFillTx/>
                  <a:latin typeface="Lato Light"/>
                  <a:ea typeface="Lato Light"/>
                  <a:cs typeface="Lato Light"/>
                  <a:sym typeface="Lato Light"/>
                </a:endParaRPr>
              </a:p>
            </p:txBody>
          </p:sp>
          <p:sp>
            <p:nvSpPr>
              <p:cNvPr id="33" name="Google Shape;3202;p125">
                <a:extLst>
                  <a:ext uri="{FF2B5EF4-FFF2-40B4-BE49-F238E27FC236}">
                    <a16:creationId xmlns:a16="http://schemas.microsoft.com/office/drawing/2014/main" id="{CE0333E3-1480-3636-120E-6AA45231B010}"/>
                  </a:ext>
                </a:extLst>
              </p:cNvPr>
              <p:cNvSpPr/>
              <p:nvPr/>
            </p:nvSpPr>
            <p:spPr>
              <a:xfrm>
                <a:off x="8257964" y="4984841"/>
                <a:ext cx="589048" cy="448169"/>
              </a:xfrm>
              <a:prstGeom prst="rect">
                <a:avLst/>
              </a:prstGeom>
              <a:noFill/>
              <a:ln>
                <a:noFill/>
              </a:ln>
            </p:spPr>
            <p:txBody>
              <a:bodyPr spcFirstLastPara="1" wrap="square" lIns="121900" tIns="45700" rIns="121900" bIns="60950" anchor="t" anchorCtr="0">
                <a:noAutofit/>
              </a:bodyPr>
              <a:lstStyle/>
              <a:p>
                <a:pPr marL="0" marR="0" lvl="0" indent="0" algn="ct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Lato Light"/>
                    <a:ea typeface="Lato Light"/>
                    <a:cs typeface="Lato Light"/>
                    <a:sym typeface="Lato Light"/>
                  </a:rPr>
                  <a:t>G5</a:t>
                </a:r>
                <a:endParaRPr kumimoji="0" sz="2000" b="0" i="0" u="none" strike="noStrike" kern="0" cap="none" spc="0" normalizeH="0" baseline="0" noProof="0" dirty="0">
                  <a:ln>
                    <a:noFill/>
                  </a:ln>
                  <a:solidFill>
                    <a:srgbClr val="FFFFFF"/>
                  </a:solidFill>
                  <a:effectLst/>
                  <a:uLnTx/>
                  <a:uFillTx/>
                  <a:latin typeface="Lato Light"/>
                  <a:ea typeface="Lato Light"/>
                  <a:cs typeface="Lato Light"/>
                  <a:sym typeface="Lato Light"/>
                </a:endParaRPr>
              </a:p>
            </p:txBody>
          </p:sp>
        </p:grpSp>
        <p:sp>
          <p:nvSpPr>
            <p:cNvPr id="42" name="Google Shape;3183;p125">
              <a:extLst>
                <a:ext uri="{FF2B5EF4-FFF2-40B4-BE49-F238E27FC236}">
                  <a16:creationId xmlns:a16="http://schemas.microsoft.com/office/drawing/2014/main" id="{03F3BBDA-053E-888A-CC13-118034B271E0}"/>
                </a:ext>
              </a:extLst>
            </p:cNvPr>
            <p:cNvSpPr/>
            <p:nvPr/>
          </p:nvSpPr>
          <p:spPr>
            <a:xfrm>
              <a:off x="844810" y="2225339"/>
              <a:ext cx="555387" cy="550931"/>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chemeClr val="bg2">
                    <a:lumMod val="50000"/>
                  </a:schemeClr>
                </a:solidFill>
                <a:effectLst/>
                <a:uLnTx/>
                <a:uFillTx/>
                <a:latin typeface="Lato Light"/>
                <a:ea typeface="Lato Light"/>
                <a:cs typeface="Lato Light"/>
                <a:sym typeface="Lato Light"/>
              </a:endParaRPr>
            </a:p>
          </p:txBody>
        </p:sp>
        <p:sp>
          <p:nvSpPr>
            <p:cNvPr id="43" name="Google Shape;3184;p125">
              <a:extLst>
                <a:ext uri="{FF2B5EF4-FFF2-40B4-BE49-F238E27FC236}">
                  <a16:creationId xmlns:a16="http://schemas.microsoft.com/office/drawing/2014/main" id="{B9FFDF7C-6CC4-EF22-777B-6AC63CA4179F}"/>
                </a:ext>
              </a:extLst>
            </p:cNvPr>
            <p:cNvSpPr/>
            <p:nvPr/>
          </p:nvSpPr>
          <p:spPr>
            <a:xfrm>
              <a:off x="844810" y="3063148"/>
              <a:ext cx="555387" cy="550931"/>
            </a:xfrm>
            <a:prstGeom prst="roundRect">
              <a:avLst>
                <a:gd name="adj" fmla="val 16667"/>
              </a:avLst>
            </a:prstGeom>
            <a:solidFill>
              <a:srgbClr val="6AC0D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7F7F7F"/>
                </a:solidFill>
                <a:effectLst/>
                <a:uLnTx/>
                <a:uFillTx/>
                <a:latin typeface="Lato Light"/>
                <a:ea typeface="Lato Light"/>
                <a:cs typeface="Lato Light"/>
                <a:sym typeface="Lato Light"/>
              </a:endParaRPr>
            </a:p>
          </p:txBody>
        </p:sp>
        <p:sp>
          <p:nvSpPr>
            <p:cNvPr id="44" name="Google Shape;3185;p125">
              <a:extLst>
                <a:ext uri="{FF2B5EF4-FFF2-40B4-BE49-F238E27FC236}">
                  <a16:creationId xmlns:a16="http://schemas.microsoft.com/office/drawing/2014/main" id="{78A35219-5B5C-303F-45C8-5A1889CBCA17}"/>
                </a:ext>
              </a:extLst>
            </p:cNvPr>
            <p:cNvSpPr/>
            <p:nvPr/>
          </p:nvSpPr>
          <p:spPr>
            <a:xfrm>
              <a:off x="844810" y="3874453"/>
              <a:ext cx="555387" cy="550931"/>
            </a:xfrm>
            <a:prstGeom prst="roundRect">
              <a:avLst>
                <a:gd name="adj" fmla="val 16667"/>
              </a:avLst>
            </a:prstGeom>
            <a:solidFill>
              <a:srgbClr val="2686A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7F7F7F"/>
                </a:solidFill>
                <a:effectLst/>
                <a:uLnTx/>
                <a:uFillTx/>
                <a:latin typeface="Lato Light"/>
                <a:ea typeface="Lato Light"/>
                <a:cs typeface="Lato Light"/>
                <a:sym typeface="Lato Light"/>
              </a:endParaRPr>
            </a:p>
          </p:txBody>
        </p:sp>
        <p:sp>
          <p:nvSpPr>
            <p:cNvPr id="45" name="Google Shape;3186;p125">
              <a:extLst>
                <a:ext uri="{FF2B5EF4-FFF2-40B4-BE49-F238E27FC236}">
                  <a16:creationId xmlns:a16="http://schemas.microsoft.com/office/drawing/2014/main" id="{2E292C65-9CB3-00F1-0AA5-E8C5D6A76B0C}"/>
                </a:ext>
              </a:extLst>
            </p:cNvPr>
            <p:cNvSpPr/>
            <p:nvPr/>
          </p:nvSpPr>
          <p:spPr>
            <a:xfrm>
              <a:off x="844809" y="4964053"/>
              <a:ext cx="555387" cy="550931"/>
            </a:xfrm>
            <a:prstGeom prst="roundRect">
              <a:avLst>
                <a:gd name="adj" fmla="val 16667"/>
              </a:avLst>
            </a:prstGeom>
            <a:solidFill>
              <a:srgbClr val="54BE7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7F7F7F"/>
                </a:solidFill>
                <a:effectLst/>
                <a:uLnTx/>
                <a:uFillTx/>
                <a:latin typeface="Lato Light"/>
                <a:ea typeface="Lato Light"/>
                <a:cs typeface="Lato Light"/>
                <a:sym typeface="Lato Light"/>
              </a:endParaRPr>
            </a:p>
          </p:txBody>
        </p:sp>
        <p:sp>
          <p:nvSpPr>
            <p:cNvPr id="46" name="Google Shape;3188;p125">
              <a:extLst>
                <a:ext uri="{FF2B5EF4-FFF2-40B4-BE49-F238E27FC236}">
                  <a16:creationId xmlns:a16="http://schemas.microsoft.com/office/drawing/2014/main" id="{8C7029AE-E5A4-B54C-0C8D-33F5448D5A1E}"/>
                </a:ext>
              </a:extLst>
            </p:cNvPr>
            <p:cNvSpPr txBox="1"/>
            <p:nvPr/>
          </p:nvSpPr>
          <p:spPr>
            <a:xfrm>
              <a:off x="1575010" y="2408070"/>
              <a:ext cx="2698095" cy="547980"/>
            </a:xfrm>
            <a:prstGeom prst="rect">
              <a:avLst/>
            </a:prstGeom>
            <a:noFill/>
            <a:ln>
              <a:noFill/>
            </a:ln>
          </p:spPr>
          <p:txBody>
            <a:bodyPr spcFirstLastPara="1" wrap="square" lIns="91425" tIns="45700" rIns="91425" bIns="45700" anchor="t" anchorCtr="0">
              <a:noAutofit/>
            </a:bodyPr>
            <a:lstStyle/>
            <a:p>
              <a:pPr>
                <a:lnSpc>
                  <a:spcPct val="110000"/>
                </a:lnSpc>
                <a:buClr>
                  <a:srgbClr val="445469"/>
                </a:buClr>
                <a:buSzPts val="1200"/>
                <a:defRPr/>
              </a:pPr>
              <a:r>
                <a:rPr kumimoji="0" lang="en-US" sz="1400" b="0" i="0" u="none" strike="noStrike" kern="0" cap="none" spc="0" normalizeH="0" baseline="0" noProof="0" dirty="0" err="1">
                  <a:ln>
                    <a:noFill/>
                  </a:ln>
                  <a:solidFill>
                    <a:schemeClr val="bg2">
                      <a:lumMod val="50000"/>
                    </a:schemeClr>
                  </a:solidFill>
                  <a:effectLst/>
                  <a:uLnTx/>
                  <a:uFillTx/>
                  <a:latin typeface="Avenir Next LT Pro Light" panose="020B0304020202020204" pitchFamily="34" charset="0"/>
                  <a:ea typeface="Lato Light"/>
                  <a:cs typeface="Lato Light"/>
                  <a:sym typeface="Lato Light"/>
                </a:rPr>
                <a:t>Approche</a:t>
              </a:r>
              <a:r>
                <a:rPr kumimoji="0" lang="en-US" sz="1400" b="0" i="0" u="none" strike="noStrike" kern="0" cap="none" spc="0" normalizeH="0" baseline="0" noProof="0" dirty="0">
                  <a:ln>
                    <a:noFill/>
                  </a:ln>
                  <a:solidFill>
                    <a:schemeClr val="bg2">
                      <a:lumMod val="50000"/>
                    </a:schemeClr>
                  </a:solidFill>
                  <a:effectLst/>
                  <a:uLnTx/>
                  <a:uFillTx/>
                  <a:latin typeface="Avenir Next LT Pro Light" panose="020B0304020202020204" pitchFamily="34" charset="0"/>
                  <a:ea typeface="Lato Light"/>
                  <a:cs typeface="Lato Light"/>
                  <a:sym typeface="Lato Light"/>
                </a:rPr>
                <a:t> </a:t>
              </a:r>
              <a:r>
                <a:rPr lang="fr-FR" sz="1400" dirty="0">
                  <a:solidFill>
                    <a:schemeClr val="bg2">
                      <a:lumMod val="50000"/>
                    </a:schemeClr>
                  </a:solidFill>
                  <a:latin typeface="Avenir Next LT Pro" panose="020B0504020202020204" pitchFamily="34" charset="0"/>
                </a:rPr>
                <a:t>de commandement et de contrôle</a:t>
              </a:r>
            </a:p>
            <a:p>
              <a:pPr marL="0" marR="0" lvl="0" indent="0" algn="l" defTabSz="914400" rtl="0" eaLnBrk="1" fontAlgn="auto" latinLnBrk="0" hangingPunct="1">
                <a:lnSpc>
                  <a:spcPct val="110000"/>
                </a:lnSpc>
                <a:spcBef>
                  <a:spcPts val="0"/>
                </a:spcBef>
                <a:spcAft>
                  <a:spcPts val="0"/>
                </a:spcAft>
                <a:buClr>
                  <a:srgbClr val="445469"/>
                </a:buClr>
                <a:buSzPts val="1200"/>
                <a:buFont typeface="Arial"/>
                <a:buNone/>
                <a:tabLst/>
                <a:defRPr/>
              </a:pPr>
              <a:endParaRPr kumimoji="0" lang="en-US"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endParaRPr>
            </a:p>
          </p:txBody>
        </p:sp>
        <p:sp>
          <p:nvSpPr>
            <p:cNvPr id="47" name="Google Shape;3189;p125">
              <a:extLst>
                <a:ext uri="{FF2B5EF4-FFF2-40B4-BE49-F238E27FC236}">
                  <a16:creationId xmlns:a16="http://schemas.microsoft.com/office/drawing/2014/main" id="{DF45C398-BCC3-CB10-74BE-82B2BE2ED644}"/>
                </a:ext>
              </a:extLst>
            </p:cNvPr>
            <p:cNvSpPr txBox="1"/>
            <p:nvPr/>
          </p:nvSpPr>
          <p:spPr>
            <a:xfrm>
              <a:off x="1561562" y="2145651"/>
              <a:ext cx="2218765" cy="3077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45469"/>
                  </a:solidFill>
                  <a:effectLst/>
                  <a:uLnTx/>
                  <a:uFillTx/>
                  <a:latin typeface="Avenir Next LT Pro Demi" panose="020B0704020202020204" pitchFamily="34" charset="0"/>
                  <a:ea typeface="Lato Light"/>
                  <a:cs typeface="Lato Light"/>
                  <a:sym typeface="Lato Light"/>
                </a:rPr>
                <a:t>GENERATION 1</a:t>
              </a:r>
            </a:p>
          </p:txBody>
        </p:sp>
        <p:sp>
          <p:nvSpPr>
            <p:cNvPr id="48" name="Google Shape;3191;p125">
              <a:extLst>
                <a:ext uri="{FF2B5EF4-FFF2-40B4-BE49-F238E27FC236}">
                  <a16:creationId xmlns:a16="http://schemas.microsoft.com/office/drawing/2014/main" id="{96F055DA-E47D-8454-68A7-1D57B76F4A6F}"/>
                </a:ext>
              </a:extLst>
            </p:cNvPr>
            <p:cNvSpPr txBox="1"/>
            <p:nvPr/>
          </p:nvSpPr>
          <p:spPr>
            <a:xfrm>
              <a:off x="1575010" y="3230133"/>
              <a:ext cx="2698095" cy="50152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0000"/>
                </a:lnSpc>
                <a:spcBef>
                  <a:spcPts val="0"/>
                </a:spcBef>
                <a:spcAft>
                  <a:spcPts val="0"/>
                </a:spcAft>
                <a:buClr>
                  <a:srgbClr val="445469"/>
                </a:buClr>
                <a:buSzPts val="1200"/>
                <a:buFont typeface="Arial"/>
                <a:buNone/>
                <a:tabLst/>
                <a:defRPr/>
              </a:pPr>
              <a:r>
                <a:rPr kumimoji="0" lang="en-US" sz="1400" b="0" i="0" u="none" strike="noStrike" kern="0" cap="none" spc="0" normalizeH="0" baseline="0" noProof="0" dirty="0" err="1">
                  <a:ln>
                    <a:noFill/>
                  </a:ln>
                  <a:solidFill>
                    <a:srgbClr val="445469"/>
                  </a:solidFill>
                  <a:effectLst/>
                  <a:uLnTx/>
                  <a:uFillTx/>
                  <a:latin typeface="Avenir Next LT Pro Light" panose="020B0304020202020204" pitchFamily="34" charset="0"/>
                  <a:ea typeface="Lato Light"/>
                  <a:cs typeface="Lato Light"/>
                  <a:sym typeface="Lato Light"/>
                </a:rPr>
                <a:t>Libéralisation</a:t>
              </a:r>
              <a:r>
                <a:rPr kumimoji="0" lang="en-US"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rPr>
                <a:t> </a:t>
              </a:r>
              <a:r>
                <a:rPr kumimoji="0" lang="en-US" sz="1400" b="0" i="0" u="none" strike="noStrike" kern="0" cap="none" spc="0" normalizeH="0" baseline="0" noProof="0" dirty="0" err="1">
                  <a:ln>
                    <a:noFill/>
                  </a:ln>
                  <a:solidFill>
                    <a:srgbClr val="445469"/>
                  </a:solidFill>
                  <a:effectLst/>
                  <a:uLnTx/>
                  <a:uFillTx/>
                  <a:latin typeface="Avenir Next LT Pro Light" panose="020B0304020202020204" pitchFamily="34" charset="0"/>
                  <a:ea typeface="Lato Light"/>
                  <a:cs typeface="Lato Light"/>
                  <a:sym typeface="Lato Light"/>
                </a:rPr>
                <a:t>partielle</a:t>
              </a:r>
              <a:endParaRPr kumimoji="0" lang="en-US"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endParaRPr>
            </a:p>
          </p:txBody>
        </p:sp>
        <p:sp>
          <p:nvSpPr>
            <p:cNvPr id="49" name="Google Shape;3192;p125">
              <a:extLst>
                <a:ext uri="{FF2B5EF4-FFF2-40B4-BE49-F238E27FC236}">
                  <a16:creationId xmlns:a16="http://schemas.microsoft.com/office/drawing/2014/main" id="{63401D86-A602-2287-F98C-57FDB127E016}"/>
                </a:ext>
              </a:extLst>
            </p:cNvPr>
            <p:cNvSpPr txBox="1"/>
            <p:nvPr/>
          </p:nvSpPr>
          <p:spPr>
            <a:xfrm>
              <a:off x="1561562" y="2967714"/>
              <a:ext cx="2218765" cy="3077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45469"/>
                  </a:solidFill>
                  <a:effectLst/>
                  <a:uLnTx/>
                  <a:uFillTx/>
                  <a:latin typeface="Avenir Next LT Pro Demi" panose="020B0704020202020204" pitchFamily="34" charset="0"/>
                  <a:ea typeface="Lato Light"/>
                  <a:cs typeface="Lato Light"/>
                  <a:sym typeface="Lato Light"/>
                </a:rPr>
                <a:t>GENERATION 2</a:t>
              </a:r>
            </a:p>
          </p:txBody>
        </p:sp>
        <p:sp>
          <p:nvSpPr>
            <p:cNvPr id="50" name="Google Shape;3194;p125">
              <a:extLst>
                <a:ext uri="{FF2B5EF4-FFF2-40B4-BE49-F238E27FC236}">
                  <a16:creationId xmlns:a16="http://schemas.microsoft.com/office/drawing/2014/main" id="{E49FC35D-9424-A42F-A59E-765B370A50EA}"/>
                </a:ext>
              </a:extLst>
            </p:cNvPr>
            <p:cNvSpPr txBox="1"/>
            <p:nvPr/>
          </p:nvSpPr>
          <p:spPr>
            <a:xfrm>
              <a:off x="1588458" y="4036683"/>
              <a:ext cx="2698095" cy="54798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0000"/>
                </a:lnSpc>
                <a:spcBef>
                  <a:spcPts val="0"/>
                </a:spcBef>
                <a:spcAft>
                  <a:spcPts val="0"/>
                </a:spcAft>
                <a:buClr>
                  <a:srgbClr val="445469"/>
                </a:buClr>
                <a:buSzPts val="1200"/>
                <a:buFont typeface="Arial"/>
                <a:buNone/>
                <a:tabLst/>
                <a:defRPr/>
              </a:pPr>
              <a:r>
                <a:rPr kumimoji="0" lang="en-US" sz="1400" b="0" i="0" u="none" strike="noStrike" kern="0" cap="none" spc="0" normalizeH="0" baseline="0" noProof="0" dirty="0" err="1">
                  <a:ln>
                    <a:noFill/>
                  </a:ln>
                  <a:solidFill>
                    <a:srgbClr val="445469"/>
                  </a:solidFill>
                  <a:effectLst/>
                  <a:uLnTx/>
                  <a:uFillTx/>
                  <a:latin typeface="Avenir Next LT Pro Light" panose="020B0304020202020204" pitchFamily="34" charset="0"/>
                  <a:ea typeface="Lato Light"/>
                  <a:cs typeface="Lato Light"/>
                  <a:sym typeface="Lato Light"/>
                </a:rPr>
                <a:t>Permettre</a:t>
              </a:r>
              <a:r>
                <a:rPr kumimoji="0" lang="en-US"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rPr>
                <a:t> </a:t>
              </a:r>
              <a:r>
                <a:rPr kumimoji="0" lang="en-US" sz="1400" b="0" i="0" u="none" strike="noStrike" kern="0" cap="none" spc="0" normalizeH="0" baseline="0" noProof="0" dirty="0" err="1">
                  <a:ln>
                    <a:noFill/>
                  </a:ln>
                  <a:solidFill>
                    <a:srgbClr val="445469"/>
                  </a:solidFill>
                  <a:effectLst/>
                  <a:uLnTx/>
                  <a:uFillTx/>
                  <a:latin typeface="Avenir Next LT Pro Light" panose="020B0304020202020204" pitchFamily="34" charset="0"/>
                  <a:ea typeface="Lato Light"/>
                  <a:cs typeface="Lato Light"/>
                  <a:sym typeface="Lato Light"/>
                </a:rPr>
                <a:t>l’investissement</a:t>
              </a:r>
              <a:r>
                <a:rPr kumimoji="0" lang="en-US"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rPr>
                <a:t> et </a:t>
              </a:r>
              <a:r>
                <a:rPr kumimoji="0" lang="en-US" sz="1400" b="0" i="0" u="none" strike="noStrike" kern="0" cap="none" spc="0" normalizeH="0" baseline="0" noProof="0" dirty="0" err="1">
                  <a:ln>
                    <a:noFill/>
                  </a:ln>
                  <a:solidFill>
                    <a:srgbClr val="445469"/>
                  </a:solidFill>
                  <a:effectLst/>
                  <a:uLnTx/>
                  <a:uFillTx/>
                  <a:latin typeface="Avenir Next LT Pro Light" panose="020B0304020202020204" pitchFamily="34" charset="0"/>
                  <a:ea typeface="Lato Light"/>
                  <a:cs typeface="Lato Light"/>
                  <a:sym typeface="Lato Light"/>
                </a:rPr>
                <a:t>l’accès</a:t>
              </a:r>
              <a:endParaRPr kumimoji="0" lang="en-US"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endParaRPr>
            </a:p>
          </p:txBody>
        </p:sp>
        <p:sp>
          <p:nvSpPr>
            <p:cNvPr id="51" name="Google Shape;3195;p125">
              <a:extLst>
                <a:ext uri="{FF2B5EF4-FFF2-40B4-BE49-F238E27FC236}">
                  <a16:creationId xmlns:a16="http://schemas.microsoft.com/office/drawing/2014/main" id="{523E859B-DE9F-6713-2D4A-9EBF010E364D}"/>
                </a:ext>
              </a:extLst>
            </p:cNvPr>
            <p:cNvSpPr txBox="1"/>
            <p:nvPr/>
          </p:nvSpPr>
          <p:spPr>
            <a:xfrm>
              <a:off x="1575010" y="3774264"/>
              <a:ext cx="2218765" cy="3077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45469"/>
                  </a:solidFill>
                  <a:effectLst/>
                  <a:uLnTx/>
                  <a:uFillTx/>
                  <a:latin typeface="Avenir Next LT Pro Demi" panose="020B0704020202020204" pitchFamily="34" charset="0"/>
                  <a:ea typeface="Lato Light"/>
                  <a:cs typeface="Lato Light"/>
                  <a:sym typeface="Lato Light"/>
                </a:rPr>
                <a:t>GENERATION 3</a:t>
              </a:r>
              <a:endParaRPr kumimoji="0" sz="1400" b="1" i="0" u="none" strike="noStrike" kern="0" cap="none" spc="0" normalizeH="0" baseline="0" noProof="0" dirty="0">
                <a:ln>
                  <a:noFill/>
                </a:ln>
                <a:solidFill>
                  <a:srgbClr val="445469"/>
                </a:solidFill>
                <a:effectLst/>
                <a:uLnTx/>
                <a:uFillTx/>
                <a:latin typeface="Avenir Next LT Pro Demi" panose="020B0704020202020204" pitchFamily="34" charset="0"/>
                <a:ea typeface="Lato Light"/>
                <a:cs typeface="Lato Light"/>
                <a:sym typeface="Lato Light"/>
              </a:endParaRPr>
            </a:p>
          </p:txBody>
        </p:sp>
        <p:sp>
          <p:nvSpPr>
            <p:cNvPr id="52" name="Google Shape;3197;p125">
              <a:extLst>
                <a:ext uri="{FF2B5EF4-FFF2-40B4-BE49-F238E27FC236}">
                  <a16:creationId xmlns:a16="http://schemas.microsoft.com/office/drawing/2014/main" id="{9C00BF58-0121-F9CF-DD88-42034B5231BC}"/>
                </a:ext>
              </a:extLst>
            </p:cNvPr>
            <p:cNvSpPr txBox="1"/>
            <p:nvPr/>
          </p:nvSpPr>
          <p:spPr>
            <a:xfrm>
              <a:off x="1628214" y="5176798"/>
              <a:ext cx="2698095" cy="50152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0000"/>
                </a:lnSpc>
                <a:spcBef>
                  <a:spcPts val="0"/>
                </a:spcBef>
                <a:spcAft>
                  <a:spcPts val="0"/>
                </a:spcAft>
                <a:buClr>
                  <a:srgbClr val="445469"/>
                </a:buClr>
                <a:buSzPts val="1200"/>
                <a:buFont typeface="Arial"/>
                <a:buNone/>
                <a:tabLst/>
                <a:defRPr/>
              </a:pPr>
              <a:r>
                <a:rPr kumimoji="0" lang="en-US" sz="1400" b="0" i="0" u="none" strike="noStrike" kern="0" cap="none" spc="0" normalizeH="0" baseline="0" noProof="0" dirty="0" err="1">
                  <a:ln>
                    <a:noFill/>
                  </a:ln>
                  <a:solidFill>
                    <a:srgbClr val="445469"/>
                  </a:solidFill>
                  <a:effectLst/>
                  <a:uLnTx/>
                  <a:uFillTx/>
                  <a:latin typeface="Avenir Next LT Pro Light" panose="020B0304020202020204" pitchFamily="34" charset="0"/>
                  <a:ea typeface="Lato Light"/>
                  <a:cs typeface="Lato Light"/>
                  <a:sym typeface="Lato Light"/>
                </a:rPr>
                <a:t>Réglementation</a:t>
              </a:r>
              <a:r>
                <a:rPr kumimoji="0" lang="en-US"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rPr>
                <a:t> </a:t>
              </a:r>
              <a:r>
                <a:rPr kumimoji="0" lang="en-US" sz="1400" b="0" i="0" u="none" strike="noStrike" kern="0" cap="none" spc="0" normalizeH="0" baseline="0" noProof="0" dirty="0" err="1">
                  <a:ln>
                    <a:noFill/>
                  </a:ln>
                  <a:solidFill>
                    <a:srgbClr val="445469"/>
                  </a:solidFill>
                  <a:effectLst/>
                  <a:uLnTx/>
                  <a:uFillTx/>
                  <a:latin typeface="Avenir Next LT Pro Light" panose="020B0304020202020204" pitchFamily="34" charset="0"/>
                  <a:ea typeface="Lato Light"/>
                  <a:cs typeface="Lato Light"/>
                  <a:sym typeface="Lato Light"/>
                </a:rPr>
                <a:t>intégrée</a:t>
              </a:r>
              <a:endParaRPr kumimoji="0" lang="en-US" sz="1400" b="0" i="0" u="none" strike="noStrike" kern="0" cap="none" spc="0" normalizeH="0" baseline="0" noProof="0" dirty="0">
                <a:ln>
                  <a:noFill/>
                </a:ln>
                <a:solidFill>
                  <a:srgbClr val="445469"/>
                </a:solidFill>
                <a:effectLst/>
                <a:uLnTx/>
                <a:uFillTx/>
                <a:latin typeface="Avenir Next LT Pro Light" panose="020B0304020202020204" pitchFamily="34" charset="0"/>
                <a:ea typeface="Lato Light"/>
                <a:cs typeface="Lato Light"/>
                <a:sym typeface="Lato Light"/>
              </a:endParaRPr>
            </a:p>
          </p:txBody>
        </p:sp>
        <p:sp>
          <p:nvSpPr>
            <p:cNvPr id="53" name="Google Shape;3198;p125">
              <a:extLst>
                <a:ext uri="{FF2B5EF4-FFF2-40B4-BE49-F238E27FC236}">
                  <a16:creationId xmlns:a16="http://schemas.microsoft.com/office/drawing/2014/main" id="{0C0543F4-6C6E-A0B8-4EE4-16353D303A35}"/>
                </a:ext>
              </a:extLst>
            </p:cNvPr>
            <p:cNvSpPr txBox="1"/>
            <p:nvPr/>
          </p:nvSpPr>
          <p:spPr>
            <a:xfrm>
              <a:off x="1575010" y="4874622"/>
              <a:ext cx="2218765" cy="3077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45469"/>
                  </a:solidFill>
                  <a:effectLst/>
                  <a:uLnTx/>
                  <a:uFillTx/>
                  <a:latin typeface="Avenir Next LT Pro Demi" panose="020B0704020202020204" pitchFamily="34" charset="0"/>
                  <a:ea typeface="Lato Light"/>
                  <a:cs typeface="Lato Light"/>
                  <a:sym typeface="Lato Light"/>
                </a:rPr>
                <a:t>GENERATION 4</a:t>
              </a:r>
              <a:endParaRPr kumimoji="0" sz="1400" b="1" i="0" u="none" strike="noStrike" kern="0" cap="none" spc="0" normalizeH="0" baseline="0" noProof="0" dirty="0">
                <a:ln>
                  <a:noFill/>
                </a:ln>
                <a:solidFill>
                  <a:srgbClr val="445469"/>
                </a:solidFill>
                <a:effectLst/>
                <a:uLnTx/>
                <a:uFillTx/>
                <a:latin typeface="Avenir Next LT Pro Demi" panose="020B0704020202020204" pitchFamily="34" charset="0"/>
                <a:ea typeface="Lato Light"/>
                <a:cs typeface="Lato Light"/>
                <a:sym typeface="Lato Light"/>
              </a:endParaRPr>
            </a:p>
          </p:txBody>
        </p:sp>
        <p:sp>
          <p:nvSpPr>
            <p:cNvPr id="54" name="Google Shape;3199;p125">
              <a:extLst>
                <a:ext uri="{FF2B5EF4-FFF2-40B4-BE49-F238E27FC236}">
                  <a16:creationId xmlns:a16="http://schemas.microsoft.com/office/drawing/2014/main" id="{FA2E2713-DD1F-6A62-559E-5C43E62C66A8}"/>
                </a:ext>
              </a:extLst>
            </p:cNvPr>
            <p:cNvSpPr/>
            <p:nvPr/>
          </p:nvSpPr>
          <p:spPr>
            <a:xfrm>
              <a:off x="817926" y="2352971"/>
              <a:ext cx="615188" cy="399530"/>
            </a:xfrm>
            <a:prstGeom prst="rect">
              <a:avLst/>
            </a:prstGeom>
            <a:noFill/>
            <a:ln>
              <a:noFill/>
            </a:ln>
          </p:spPr>
          <p:txBody>
            <a:bodyPr spcFirstLastPara="1" wrap="square" lIns="121900" tIns="45700" rIns="121900" bIns="60950" anchor="t" anchorCtr="0">
              <a:noAutofit/>
            </a:bodyPr>
            <a:lstStyle/>
            <a:p>
              <a:pPr marL="0" marR="0" lvl="0" indent="0" algn="ct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Lato Light"/>
                  <a:ea typeface="Lato Light"/>
                  <a:cs typeface="Lato Light"/>
                  <a:sym typeface="Lato Light"/>
                </a:rPr>
                <a:t>G1</a:t>
              </a:r>
              <a:endParaRPr kumimoji="0" sz="2000" b="0" i="0" u="none" strike="noStrike" kern="0" cap="none" spc="0" normalizeH="0" baseline="0" noProof="0" dirty="0">
                <a:ln>
                  <a:noFill/>
                </a:ln>
                <a:solidFill>
                  <a:srgbClr val="FFFFFF"/>
                </a:solidFill>
                <a:effectLst/>
                <a:uLnTx/>
                <a:uFillTx/>
                <a:latin typeface="Lato Light"/>
                <a:ea typeface="Lato Light"/>
                <a:cs typeface="Lato Light"/>
                <a:sym typeface="Lato Light"/>
              </a:endParaRPr>
            </a:p>
          </p:txBody>
        </p:sp>
        <p:sp>
          <p:nvSpPr>
            <p:cNvPr id="55" name="Google Shape;3200;p125">
              <a:extLst>
                <a:ext uri="{FF2B5EF4-FFF2-40B4-BE49-F238E27FC236}">
                  <a16:creationId xmlns:a16="http://schemas.microsoft.com/office/drawing/2014/main" id="{18B93018-9D32-D5AF-35AF-4F0CD09F2118}"/>
                </a:ext>
              </a:extLst>
            </p:cNvPr>
            <p:cNvSpPr/>
            <p:nvPr/>
          </p:nvSpPr>
          <p:spPr>
            <a:xfrm>
              <a:off x="809215" y="3189060"/>
              <a:ext cx="615187" cy="399529"/>
            </a:xfrm>
            <a:prstGeom prst="rect">
              <a:avLst/>
            </a:prstGeom>
            <a:noFill/>
            <a:ln>
              <a:noFill/>
            </a:ln>
          </p:spPr>
          <p:txBody>
            <a:bodyPr spcFirstLastPara="1" wrap="square" lIns="121900" tIns="45700" rIns="121900" bIns="60950" anchor="t" anchorCtr="0">
              <a:noAutofit/>
            </a:bodyPr>
            <a:lstStyle/>
            <a:p>
              <a:pPr marL="0" marR="0" lvl="0" indent="0" algn="ct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Lato Light"/>
                  <a:ea typeface="Lato Light"/>
                  <a:cs typeface="Lato Light"/>
                  <a:sym typeface="Lato Light"/>
                </a:rPr>
                <a:t>G2</a:t>
              </a:r>
              <a:endParaRPr kumimoji="0" sz="2000" b="0" i="0" u="none" strike="noStrike" kern="0" cap="none" spc="0" normalizeH="0" baseline="0" noProof="0" dirty="0">
                <a:ln>
                  <a:noFill/>
                </a:ln>
                <a:solidFill>
                  <a:srgbClr val="FFFFFF"/>
                </a:solidFill>
                <a:effectLst/>
                <a:uLnTx/>
                <a:uFillTx/>
                <a:latin typeface="Lato Light"/>
                <a:ea typeface="Lato Light"/>
                <a:cs typeface="Lato Light"/>
                <a:sym typeface="Lato Light"/>
              </a:endParaRPr>
            </a:p>
          </p:txBody>
        </p:sp>
        <p:sp>
          <p:nvSpPr>
            <p:cNvPr id="56" name="Google Shape;3201;p125">
              <a:extLst>
                <a:ext uri="{FF2B5EF4-FFF2-40B4-BE49-F238E27FC236}">
                  <a16:creationId xmlns:a16="http://schemas.microsoft.com/office/drawing/2014/main" id="{A37FE146-C4ED-61E6-CFD2-03DC72B48E45}"/>
                </a:ext>
              </a:extLst>
            </p:cNvPr>
            <p:cNvSpPr/>
            <p:nvPr/>
          </p:nvSpPr>
          <p:spPr>
            <a:xfrm>
              <a:off x="824596" y="3996555"/>
              <a:ext cx="589866" cy="304198"/>
            </a:xfrm>
            <a:prstGeom prst="rect">
              <a:avLst/>
            </a:prstGeom>
            <a:noFill/>
            <a:ln>
              <a:noFill/>
            </a:ln>
          </p:spPr>
          <p:txBody>
            <a:bodyPr spcFirstLastPara="1" wrap="square" lIns="121900" tIns="45700" rIns="121900" bIns="60950" anchor="t" anchorCtr="0">
              <a:noAutofit/>
            </a:bodyPr>
            <a:lstStyle/>
            <a:p>
              <a:pPr marL="0" marR="0" lvl="0" indent="0" algn="ct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Lato Light"/>
                  <a:ea typeface="Lato Light"/>
                  <a:cs typeface="Lato Light"/>
                  <a:sym typeface="Lato Light"/>
                </a:rPr>
                <a:t>G3</a:t>
              </a:r>
              <a:endParaRPr kumimoji="0" sz="2000" b="0" i="0" u="none" strike="noStrike" kern="0" cap="none" spc="0" normalizeH="0" baseline="0" noProof="0" dirty="0">
                <a:ln>
                  <a:noFill/>
                </a:ln>
                <a:solidFill>
                  <a:srgbClr val="FFFFFF"/>
                </a:solidFill>
                <a:effectLst/>
                <a:uLnTx/>
                <a:uFillTx/>
                <a:latin typeface="Lato Light"/>
                <a:ea typeface="Lato Light"/>
                <a:cs typeface="Lato Light"/>
                <a:sym typeface="Lato Light"/>
              </a:endParaRPr>
            </a:p>
          </p:txBody>
        </p:sp>
        <p:sp>
          <p:nvSpPr>
            <p:cNvPr id="57" name="Google Shape;3202;p125">
              <a:extLst>
                <a:ext uri="{FF2B5EF4-FFF2-40B4-BE49-F238E27FC236}">
                  <a16:creationId xmlns:a16="http://schemas.microsoft.com/office/drawing/2014/main" id="{7BA486D0-A216-1585-72EA-EB8ED12C5DBB}"/>
                </a:ext>
              </a:extLst>
            </p:cNvPr>
            <p:cNvSpPr/>
            <p:nvPr/>
          </p:nvSpPr>
          <p:spPr>
            <a:xfrm>
              <a:off x="777724" y="5024701"/>
              <a:ext cx="611271" cy="429206"/>
            </a:xfrm>
            <a:prstGeom prst="rect">
              <a:avLst/>
            </a:prstGeom>
            <a:noFill/>
            <a:ln>
              <a:noFill/>
            </a:ln>
          </p:spPr>
          <p:txBody>
            <a:bodyPr spcFirstLastPara="1" wrap="square" lIns="121900" tIns="45700" rIns="121900" bIns="60950" anchor="t" anchorCtr="0">
              <a:noAutofit/>
            </a:bodyPr>
            <a:lstStyle/>
            <a:p>
              <a:pPr marL="0" marR="0" lvl="0" indent="0" algn="ctr" defTabSz="914400" rtl="0" eaLnBrk="1" fontAlgn="auto" latinLnBrk="0" hangingPunct="1">
                <a:lnSpc>
                  <a:spcPct val="89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Lato Light"/>
                  <a:ea typeface="Lato Light"/>
                  <a:cs typeface="Lato Light"/>
                  <a:sym typeface="Lato Light"/>
                </a:rPr>
                <a:t>G4</a:t>
              </a:r>
              <a:endParaRPr kumimoji="0" sz="2000" b="0" i="0" u="none" strike="noStrike" kern="0" cap="none" spc="0" normalizeH="0" baseline="0" noProof="0" dirty="0">
                <a:ln>
                  <a:noFill/>
                </a:ln>
                <a:solidFill>
                  <a:srgbClr val="FFFFFF"/>
                </a:solidFill>
                <a:effectLst/>
                <a:uLnTx/>
                <a:uFillTx/>
                <a:latin typeface="Lato Light"/>
                <a:ea typeface="Lato Light"/>
                <a:cs typeface="Lato Light"/>
                <a:sym typeface="Lato Light"/>
              </a:endParaRPr>
            </a:p>
          </p:txBody>
        </p:sp>
        <p:sp>
          <p:nvSpPr>
            <p:cNvPr id="58" name="TextBox 57">
              <a:extLst>
                <a:ext uri="{FF2B5EF4-FFF2-40B4-BE49-F238E27FC236}">
                  <a16:creationId xmlns:a16="http://schemas.microsoft.com/office/drawing/2014/main" id="{56F47014-5122-8301-AB07-3CCCB7561A04}"/>
                </a:ext>
              </a:extLst>
            </p:cNvPr>
            <p:cNvSpPr txBox="1"/>
            <p:nvPr/>
          </p:nvSpPr>
          <p:spPr>
            <a:xfrm>
              <a:off x="592149" y="1530598"/>
              <a:ext cx="35855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accent5">
                      <a:lumMod val="75000"/>
                    </a:schemeClr>
                  </a:solidFill>
                  <a:effectLst/>
                  <a:uLnTx/>
                  <a:uFillTx/>
                  <a:latin typeface="Avenir Next LT Pro" panose="020B0504020202020204" pitchFamily="34" charset="0"/>
                </a:rPr>
                <a:t>Maturité réglementaire des télécoms/TIC</a:t>
              </a:r>
              <a:endParaRPr kumimoji="0" lang="en-GB" sz="1400" b="0" i="0" u="none" strike="noStrike" kern="1200" cap="none" spc="0" normalizeH="0" baseline="0" noProof="0" dirty="0">
                <a:ln>
                  <a:noFill/>
                </a:ln>
                <a:solidFill>
                  <a:schemeClr val="accent5">
                    <a:lumMod val="75000"/>
                  </a:schemeClr>
                </a:solidFill>
                <a:effectLst/>
                <a:uLnTx/>
                <a:uFillTx/>
                <a:latin typeface="Avenir Next LT Pro" panose="020B0504020202020204" pitchFamily="34" charset="0"/>
              </a:endParaRPr>
            </a:p>
          </p:txBody>
        </p:sp>
        <p:sp>
          <p:nvSpPr>
            <p:cNvPr id="59" name="TextBox 58">
              <a:extLst>
                <a:ext uri="{FF2B5EF4-FFF2-40B4-BE49-F238E27FC236}">
                  <a16:creationId xmlns:a16="http://schemas.microsoft.com/office/drawing/2014/main" id="{86E6D706-5044-9ED7-38BB-7E877568253B}"/>
                </a:ext>
              </a:extLst>
            </p:cNvPr>
            <p:cNvSpPr txBox="1"/>
            <p:nvPr/>
          </p:nvSpPr>
          <p:spPr>
            <a:xfrm>
              <a:off x="7850191" y="1582756"/>
              <a:ext cx="36855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chemeClr val="accent5">
                      <a:lumMod val="75000"/>
                    </a:schemeClr>
                  </a:solidFill>
                  <a:effectLst/>
                  <a:uLnTx/>
                  <a:uFillTx/>
                  <a:latin typeface="Avenir Next LT Pro" panose="020B0504020202020204" pitchFamily="34" charset="0"/>
                </a:rPr>
                <a:t>Préparation</a:t>
              </a:r>
              <a:r>
                <a:rPr kumimoji="0" lang="en-US" sz="1400" b="0" i="0" u="none" strike="noStrike" kern="1200" cap="none" spc="0" normalizeH="0" baseline="0" noProof="0" dirty="0">
                  <a:ln>
                    <a:noFill/>
                  </a:ln>
                  <a:solidFill>
                    <a:schemeClr val="accent5">
                      <a:lumMod val="75000"/>
                    </a:schemeClr>
                  </a:solidFill>
                  <a:effectLst/>
                  <a:uLnTx/>
                  <a:uFillTx/>
                  <a:latin typeface="Avenir Next LT Pro" panose="020B0504020202020204" pitchFamily="34" charset="0"/>
                </a:rPr>
                <a:t> à la transformation numérique</a:t>
              </a:r>
              <a:endParaRPr kumimoji="0" lang="en-GB" sz="1400" b="0" i="0" u="none" strike="noStrike" kern="1200" cap="none" spc="0" normalizeH="0" baseline="0" noProof="0" dirty="0">
                <a:ln>
                  <a:noFill/>
                </a:ln>
                <a:solidFill>
                  <a:schemeClr val="accent5">
                    <a:lumMod val="75000"/>
                  </a:schemeClr>
                </a:solidFill>
                <a:effectLst/>
                <a:uLnTx/>
                <a:uFillTx/>
                <a:latin typeface="Avenir Next LT Pro" panose="020B0504020202020204" pitchFamily="34" charset="0"/>
              </a:endParaRPr>
            </a:p>
          </p:txBody>
        </p:sp>
        <p:sp>
          <p:nvSpPr>
            <p:cNvPr id="60" name="TextBox 59">
              <a:extLst>
                <a:ext uri="{FF2B5EF4-FFF2-40B4-BE49-F238E27FC236}">
                  <a16:creationId xmlns:a16="http://schemas.microsoft.com/office/drawing/2014/main" id="{F30E9C75-8C43-7EB3-1043-18E0C3389515}"/>
                </a:ext>
              </a:extLst>
            </p:cNvPr>
            <p:cNvSpPr txBox="1"/>
            <p:nvPr/>
          </p:nvSpPr>
          <p:spPr>
            <a:xfrm rot="16200000">
              <a:off x="-406293" y="3507352"/>
              <a:ext cx="19641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5"/>
                  </a:solidFill>
                  <a:effectLst/>
                  <a:uLnTx/>
                  <a:uFillTx/>
                  <a:latin typeface="Avenir Next LT Pro Light" panose="020B0304020202020204" pitchFamily="34" charset="0"/>
                </a:rPr>
                <a:t>ICT Regulatory Tracker</a:t>
              </a:r>
              <a:endParaRPr kumimoji="0" lang="en-GB" sz="1400" b="0" i="1" u="none" strike="noStrike" kern="1200" cap="none" spc="0" normalizeH="0" baseline="0" noProof="0" dirty="0">
                <a:ln>
                  <a:noFill/>
                </a:ln>
                <a:solidFill>
                  <a:schemeClr val="accent5"/>
                </a:solidFill>
                <a:effectLst/>
                <a:uLnTx/>
                <a:uFillTx/>
                <a:latin typeface="Avenir Next LT Pro Light" panose="020B0304020202020204" pitchFamily="34" charset="0"/>
              </a:endParaRPr>
            </a:p>
          </p:txBody>
        </p:sp>
        <p:sp>
          <p:nvSpPr>
            <p:cNvPr id="61" name="TextBox 60">
              <a:extLst>
                <a:ext uri="{FF2B5EF4-FFF2-40B4-BE49-F238E27FC236}">
                  <a16:creationId xmlns:a16="http://schemas.microsoft.com/office/drawing/2014/main" id="{6369FC81-1EA6-BEE3-D438-16B4F66EA135}"/>
                </a:ext>
              </a:extLst>
            </p:cNvPr>
            <p:cNvSpPr txBox="1"/>
            <p:nvPr/>
          </p:nvSpPr>
          <p:spPr>
            <a:xfrm rot="16200000">
              <a:off x="6900501" y="3406286"/>
              <a:ext cx="13724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accent1"/>
                  </a:solidFill>
                  <a:effectLst/>
                  <a:uLnTx/>
                  <a:uFillTx/>
                  <a:latin typeface="Avenir Next LT Pro Light" panose="020B0304020202020204" pitchFamily="34" charset="0"/>
                </a:rPr>
                <a:t>G5 Benchmark</a:t>
              </a:r>
              <a:endParaRPr kumimoji="0" lang="en-GB" sz="1400" b="0" i="1" u="none" strike="noStrike" kern="1200" cap="none" spc="0" normalizeH="0" baseline="0" noProof="0" dirty="0">
                <a:ln>
                  <a:noFill/>
                </a:ln>
                <a:solidFill>
                  <a:schemeClr val="accent1"/>
                </a:solidFill>
                <a:effectLst/>
                <a:uLnTx/>
                <a:uFillTx/>
                <a:latin typeface="Avenir Next LT Pro Light" panose="020B0304020202020204" pitchFamily="34" charset="0"/>
              </a:endParaRPr>
            </a:p>
          </p:txBody>
        </p:sp>
      </p:grpSp>
      <p:sp>
        <p:nvSpPr>
          <p:cNvPr id="62" name="Title 1">
            <a:extLst>
              <a:ext uri="{FF2B5EF4-FFF2-40B4-BE49-F238E27FC236}">
                <a16:creationId xmlns:a16="http://schemas.microsoft.com/office/drawing/2014/main" id="{9916DD96-E89F-1062-A79D-55DE651BCF2D}"/>
              </a:ext>
            </a:extLst>
          </p:cNvPr>
          <p:cNvSpPr txBox="1">
            <a:spLocks/>
          </p:cNvSpPr>
          <p:nvPr/>
        </p:nvSpPr>
        <p:spPr>
          <a:xfrm>
            <a:off x="852716" y="816747"/>
            <a:ext cx="10753344" cy="402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solidFill>
                  <a:schemeClr val="bg2">
                    <a:lumMod val="50000"/>
                  </a:schemeClr>
                </a:solidFill>
                <a:latin typeface="Avenir Next LT Pro" panose="020B0504020202020204" pitchFamily="34" charset="0"/>
                <a:cs typeface="Calibri" panose="020F0502020204030204" pitchFamily="34" charset="0"/>
              </a:rPr>
              <a:t>Modèle</a:t>
            </a:r>
            <a:r>
              <a:rPr lang="en-US" sz="2400" dirty="0">
                <a:solidFill>
                  <a:schemeClr val="bg2">
                    <a:lumMod val="50000"/>
                  </a:schemeClr>
                </a:solidFill>
                <a:latin typeface="Avenir Next LT Pro" panose="020B0504020202020204" pitchFamily="34" charset="0"/>
                <a:cs typeface="Calibri" panose="020F0502020204030204" pitchFamily="34" charset="0"/>
              </a:rPr>
              <a:t> de </a:t>
            </a:r>
            <a:r>
              <a:rPr lang="en-US" sz="2400" dirty="0" err="1">
                <a:solidFill>
                  <a:schemeClr val="bg2">
                    <a:lumMod val="50000"/>
                  </a:schemeClr>
                </a:solidFill>
                <a:latin typeface="Avenir Next LT Pro" panose="020B0504020202020204" pitchFamily="34" charset="0"/>
                <a:cs typeface="Calibri" panose="020F0502020204030204" pitchFamily="34" charset="0"/>
              </a:rPr>
              <a:t>maturité</a:t>
            </a:r>
            <a:r>
              <a:rPr lang="en-US" sz="2400" dirty="0">
                <a:solidFill>
                  <a:schemeClr val="bg2">
                    <a:lumMod val="50000"/>
                  </a:schemeClr>
                </a:solidFill>
                <a:latin typeface="Avenir Next LT Pro" panose="020B0504020202020204" pitchFamily="34" charset="0"/>
                <a:cs typeface="Calibri" panose="020F0502020204030204" pitchFamily="34" charset="0"/>
              </a:rPr>
              <a:t> </a:t>
            </a:r>
            <a:r>
              <a:rPr lang="en-US" sz="2400" dirty="0" err="1">
                <a:solidFill>
                  <a:schemeClr val="bg2">
                    <a:lumMod val="50000"/>
                  </a:schemeClr>
                </a:solidFill>
                <a:latin typeface="Avenir Next LT Pro" panose="020B0504020202020204" pitchFamily="34" charset="0"/>
                <a:cs typeface="Calibri" panose="020F0502020204030204" pitchFamily="34" charset="0"/>
              </a:rPr>
              <a:t>réglementaire</a:t>
            </a:r>
            <a:r>
              <a:rPr lang="en-US" sz="2400" dirty="0">
                <a:solidFill>
                  <a:schemeClr val="bg2">
                    <a:lumMod val="50000"/>
                  </a:schemeClr>
                </a:solidFill>
                <a:latin typeface="Avenir Next LT Pro" panose="020B0504020202020204" pitchFamily="34" charset="0"/>
                <a:cs typeface="Calibri" panose="020F0502020204030204" pitchFamily="34" charset="0"/>
              </a:rPr>
              <a:t> / Regulatory maturity model </a:t>
            </a:r>
            <a:endParaRPr lang="en-GB" sz="2400" dirty="0">
              <a:solidFill>
                <a:schemeClr val="bg2">
                  <a:lumMod val="50000"/>
                </a:schemeClr>
              </a:solidFill>
              <a:latin typeface="Avenir Next LT Pro" panose="020B0504020202020204" pitchFamily="34" charset="0"/>
              <a:cs typeface="Calibri" panose="020F0502020204030204" pitchFamily="34" charset="0"/>
            </a:endParaRPr>
          </a:p>
        </p:txBody>
      </p:sp>
      <p:cxnSp>
        <p:nvCxnSpPr>
          <p:cNvPr id="1025" name="Straight Connector 1024">
            <a:extLst>
              <a:ext uri="{FF2B5EF4-FFF2-40B4-BE49-F238E27FC236}">
                <a16:creationId xmlns:a16="http://schemas.microsoft.com/office/drawing/2014/main" id="{E38DADCD-7F2D-0492-11F1-EB9A08F8ACA3}"/>
              </a:ext>
            </a:extLst>
          </p:cNvPr>
          <p:cNvCxnSpPr>
            <a:cxnSpLocks/>
          </p:cNvCxnSpPr>
          <p:nvPr/>
        </p:nvCxnSpPr>
        <p:spPr>
          <a:xfrm>
            <a:off x="4279392" y="1335024"/>
            <a:ext cx="2688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41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4BE9-1651-91B5-A105-26ECAD87AFC8}"/>
              </a:ext>
            </a:extLst>
          </p:cNvPr>
          <p:cNvSpPr>
            <a:spLocks noGrp="1"/>
          </p:cNvSpPr>
          <p:nvPr>
            <p:ph type="title"/>
          </p:nvPr>
        </p:nvSpPr>
        <p:spPr>
          <a:xfrm>
            <a:off x="41334" y="318632"/>
            <a:ext cx="11887200" cy="606424"/>
          </a:xfrm>
        </p:spPr>
        <p:txBody>
          <a:bodyPr>
            <a:noAutofit/>
          </a:bodyPr>
          <a:lstStyle/>
          <a:p>
            <a:pPr algn="l"/>
            <a:r>
              <a:rPr lang="en-US" dirty="0" err="1">
                <a:solidFill>
                  <a:srgbClr val="009AD4"/>
                </a:solidFill>
                <a:latin typeface="Avenir Next LT Pro" panose="020B0504020202020204" pitchFamily="34" charset="0"/>
                <a:cs typeface="Calibri" panose="020F0502020204030204" pitchFamily="34" charset="0"/>
              </a:rPr>
              <a:t>Modèle</a:t>
            </a:r>
            <a:r>
              <a:rPr lang="en-US" dirty="0">
                <a:solidFill>
                  <a:srgbClr val="009AD4"/>
                </a:solidFill>
                <a:latin typeface="Avenir Next LT Pro" panose="020B0504020202020204" pitchFamily="34" charset="0"/>
                <a:cs typeface="Calibri" panose="020F0502020204030204" pitchFamily="34" charset="0"/>
              </a:rPr>
              <a:t> de </a:t>
            </a:r>
            <a:r>
              <a:rPr lang="en-US" dirty="0" err="1">
                <a:solidFill>
                  <a:srgbClr val="009AD4"/>
                </a:solidFill>
                <a:latin typeface="Avenir Next LT Pro" panose="020B0504020202020204" pitchFamily="34" charset="0"/>
                <a:cs typeface="Calibri" panose="020F0502020204030204" pitchFamily="34" charset="0"/>
              </a:rPr>
              <a:t>maturité</a:t>
            </a:r>
            <a:r>
              <a:rPr lang="en-US" dirty="0">
                <a:solidFill>
                  <a:srgbClr val="009AD4"/>
                </a:solidFill>
                <a:latin typeface="Avenir Next LT Pro" panose="020B0504020202020204" pitchFamily="34" charset="0"/>
                <a:cs typeface="Calibri" panose="020F0502020204030204" pitchFamily="34" charset="0"/>
              </a:rPr>
              <a:t> </a:t>
            </a:r>
            <a:r>
              <a:rPr lang="en-US" dirty="0" err="1">
                <a:solidFill>
                  <a:srgbClr val="009AD4"/>
                </a:solidFill>
                <a:latin typeface="Avenir Next LT Pro" panose="020B0504020202020204" pitchFamily="34" charset="0"/>
                <a:cs typeface="Calibri" panose="020F0502020204030204" pitchFamily="34" charset="0"/>
              </a:rPr>
              <a:t>réglementaire</a:t>
            </a:r>
            <a:r>
              <a:rPr lang="en-US" dirty="0">
                <a:solidFill>
                  <a:srgbClr val="009AD4"/>
                </a:solidFill>
                <a:latin typeface="Avenir Next LT Pro" panose="020B0504020202020204" pitchFamily="34" charset="0"/>
                <a:cs typeface="Calibri" panose="020F0502020204030204" pitchFamily="34" charset="0"/>
              </a:rPr>
              <a:t> TIC / ICT regulatory maturity</a:t>
            </a:r>
            <a:br>
              <a:rPr lang="en-GB" dirty="0">
                <a:solidFill>
                  <a:srgbClr val="009AD4"/>
                </a:solidFill>
                <a:latin typeface="Avenir Next LT Pro" panose="020B0504020202020204" pitchFamily="34" charset="0"/>
                <a:cs typeface="Calibri" panose="020F0502020204030204" pitchFamily="34" charset="0"/>
              </a:rPr>
            </a:br>
            <a:endParaRPr lang="en-GB" dirty="0">
              <a:solidFill>
                <a:srgbClr val="009AD4"/>
              </a:solidFill>
              <a:latin typeface="Avenir Next LT Pro" panose="020B050402020202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B231B07-AFE7-C1FC-6EE7-86EAE7AFA8A2}"/>
              </a:ext>
            </a:extLst>
          </p:cNvPr>
          <p:cNvSpPr txBox="1"/>
          <p:nvPr/>
        </p:nvSpPr>
        <p:spPr>
          <a:xfrm>
            <a:off x="6045271" y="4635637"/>
            <a:ext cx="1013419" cy="261610"/>
          </a:xfrm>
          <a:prstGeom prst="rect">
            <a:avLst/>
          </a:prstGeom>
          <a:noFill/>
        </p:spPr>
        <p:txBody>
          <a:bodyPr wrap="none" rtlCol="0">
            <a:spAutoFit/>
          </a:bodyPr>
          <a:lstStyle/>
          <a:p>
            <a:r>
              <a:rPr lang="en-US" sz="1100" dirty="0"/>
              <a:t>Source: ITU. </a:t>
            </a:r>
            <a:endParaRPr lang="en-GB" sz="1100" dirty="0"/>
          </a:p>
        </p:txBody>
      </p:sp>
      <p:sp>
        <p:nvSpPr>
          <p:cNvPr id="3" name="TextBox 2">
            <a:extLst>
              <a:ext uri="{FF2B5EF4-FFF2-40B4-BE49-F238E27FC236}">
                <a16:creationId xmlns:a16="http://schemas.microsoft.com/office/drawing/2014/main" id="{6406A1C0-F171-9F7C-2BDB-83FC439C8380}"/>
              </a:ext>
            </a:extLst>
          </p:cNvPr>
          <p:cNvSpPr txBox="1"/>
          <p:nvPr/>
        </p:nvSpPr>
        <p:spPr>
          <a:xfrm>
            <a:off x="10754710" y="6286500"/>
            <a:ext cx="1341714" cy="369332"/>
          </a:xfrm>
          <a:prstGeom prst="rect">
            <a:avLst/>
          </a:prstGeom>
          <a:noFill/>
        </p:spPr>
        <p:txBody>
          <a:bodyPr wrap="none" rtlCol="0">
            <a:spAutoFit/>
          </a:bodyPr>
          <a:lstStyle/>
          <a:p>
            <a:r>
              <a:rPr lang="en-US" dirty="0">
                <a:solidFill>
                  <a:srgbClr val="009AD4"/>
                </a:solidFill>
                <a:latin typeface="Avenir Next LT Pro" panose="020B0504020202020204" pitchFamily="34" charset="0"/>
              </a:rPr>
              <a:t>www.itu.int</a:t>
            </a:r>
            <a:endParaRPr lang="en-GB" dirty="0">
              <a:solidFill>
                <a:srgbClr val="009AD4"/>
              </a:solidFill>
              <a:latin typeface="Avenir Next LT Pro" panose="020B0504020202020204" pitchFamily="34" charset="0"/>
            </a:endParaRPr>
          </a:p>
        </p:txBody>
      </p:sp>
      <p:grpSp>
        <p:nvGrpSpPr>
          <p:cNvPr id="9" name="Group 8">
            <a:extLst>
              <a:ext uri="{FF2B5EF4-FFF2-40B4-BE49-F238E27FC236}">
                <a16:creationId xmlns:a16="http://schemas.microsoft.com/office/drawing/2014/main" id="{481593A9-C30F-56D5-926F-5AF763E014EB}"/>
              </a:ext>
            </a:extLst>
          </p:cNvPr>
          <p:cNvGrpSpPr/>
          <p:nvPr/>
        </p:nvGrpSpPr>
        <p:grpSpPr>
          <a:xfrm>
            <a:off x="148583" y="1403553"/>
            <a:ext cx="9296399" cy="5432014"/>
            <a:chOff x="148583" y="1403553"/>
            <a:chExt cx="9296399" cy="5432014"/>
          </a:xfrm>
        </p:grpSpPr>
        <p:pic>
          <p:nvPicPr>
            <p:cNvPr id="4" name="Picture 3">
              <a:extLst>
                <a:ext uri="{FF2B5EF4-FFF2-40B4-BE49-F238E27FC236}">
                  <a16:creationId xmlns:a16="http://schemas.microsoft.com/office/drawing/2014/main" id="{2D50CB2B-3D69-4255-B9E5-AAAAD4071A0B}"/>
                </a:ext>
              </a:extLst>
            </p:cNvPr>
            <p:cNvPicPr>
              <a:picLocks noChangeAspect="1"/>
            </p:cNvPicPr>
            <p:nvPr/>
          </p:nvPicPr>
          <p:blipFill>
            <a:blip r:embed="rId3"/>
            <a:stretch>
              <a:fillRect/>
            </a:stretch>
          </p:blipFill>
          <p:spPr>
            <a:xfrm>
              <a:off x="148583" y="1403553"/>
              <a:ext cx="9296399" cy="5432014"/>
            </a:xfrm>
            <a:prstGeom prst="rect">
              <a:avLst/>
            </a:prstGeom>
          </p:spPr>
        </p:pic>
        <p:sp>
          <p:nvSpPr>
            <p:cNvPr id="7" name="TextBox 6">
              <a:extLst>
                <a:ext uri="{FF2B5EF4-FFF2-40B4-BE49-F238E27FC236}">
                  <a16:creationId xmlns:a16="http://schemas.microsoft.com/office/drawing/2014/main" id="{AC19D64D-C7D3-F3FE-0748-50A9C2837D60}"/>
                </a:ext>
              </a:extLst>
            </p:cNvPr>
            <p:cNvSpPr txBox="1"/>
            <p:nvPr/>
          </p:nvSpPr>
          <p:spPr>
            <a:xfrm>
              <a:off x="2474372" y="1616369"/>
              <a:ext cx="6096000" cy="369332"/>
            </a:xfrm>
            <a:prstGeom prst="rect">
              <a:avLst/>
            </a:prstGeom>
            <a:solidFill>
              <a:srgbClr val="F2F2F2"/>
            </a:solidFill>
          </p:spPr>
          <p:txBody>
            <a:bodyPr wrap="square">
              <a:spAutoFit/>
            </a:bodyPr>
            <a:lstStyle/>
            <a:p>
              <a:r>
                <a:rPr lang="fr-FR" b="0" i="0" dirty="0">
                  <a:solidFill>
                    <a:schemeClr val="bg2">
                      <a:lumMod val="25000"/>
                    </a:schemeClr>
                  </a:solidFill>
                  <a:effectLst/>
                  <a:latin typeface="Avenir Next LT Pro" panose="020B0504020202020204" pitchFamily="34" charset="0"/>
                </a:rPr>
                <a:t>Générations de réglementation TIC, par région, 2022</a:t>
              </a:r>
              <a:endParaRPr lang="en-GB" dirty="0">
                <a:solidFill>
                  <a:schemeClr val="bg2">
                    <a:lumMod val="25000"/>
                  </a:schemeClr>
                </a:solidFill>
                <a:latin typeface="Avenir Next LT Pro" panose="020B0504020202020204" pitchFamily="34" charset="0"/>
              </a:endParaRPr>
            </a:p>
          </p:txBody>
        </p:sp>
      </p:grpSp>
      <p:sp>
        <p:nvSpPr>
          <p:cNvPr id="12" name="TextBox 11">
            <a:extLst>
              <a:ext uri="{FF2B5EF4-FFF2-40B4-BE49-F238E27FC236}">
                <a16:creationId xmlns:a16="http://schemas.microsoft.com/office/drawing/2014/main" id="{3B008E9B-E7C4-AC7F-0B3C-67C7CA3F561A}"/>
              </a:ext>
            </a:extLst>
          </p:cNvPr>
          <p:cNvSpPr txBox="1"/>
          <p:nvPr/>
        </p:nvSpPr>
        <p:spPr>
          <a:xfrm>
            <a:off x="9326880" y="1102698"/>
            <a:ext cx="2865120" cy="3046988"/>
          </a:xfrm>
          <a:prstGeom prst="rect">
            <a:avLst/>
          </a:prstGeom>
          <a:noFill/>
        </p:spPr>
        <p:txBody>
          <a:bodyPr wrap="square">
            <a:spAutoFit/>
          </a:bodyPr>
          <a:lstStyle/>
          <a:p>
            <a:r>
              <a:rPr lang="fr-FR" sz="1600" dirty="0">
                <a:latin typeface="Avenir Next LT Pro" panose="020B0504020202020204" pitchFamily="34" charset="0"/>
              </a:rPr>
              <a:t>G1 : Monopole public réglementé - Approche de commandement et de contrôle</a:t>
            </a:r>
          </a:p>
          <a:p>
            <a:r>
              <a:rPr lang="fr-FR" sz="1600" dirty="0">
                <a:latin typeface="Avenir Next LT Pro" panose="020B0504020202020204" pitchFamily="34" charset="0"/>
              </a:rPr>
              <a:t>G2 : Réforme de base - </a:t>
            </a:r>
            <a:r>
              <a:rPr lang="fr-FR" sz="1600" dirty="0" err="1">
                <a:latin typeface="Avenir Next LT Pro" panose="020B0504020202020204" pitchFamily="34" charset="0"/>
              </a:rPr>
              <a:t>Llibéralisation</a:t>
            </a:r>
            <a:r>
              <a:rPr lang="fr-FR" sz="1600" dirty="0">
                <a:latin typeface="Avenir Next LT Pro" panose="020B0504020202020204" pitchFamily="34" charset="0"/>
              </a:rPr>
              <a:t> partielle et privatisation </a:t>
            </a:r>
          </a:p>
          <a:p>
            <a:r>
              <a:rPr lang="fr-FR" sz="1600" dirty="0">
                <a:latin typeface="Avenir Next LT Pro" panose="020B0504020202020204" pitchFamily="34" charset="0"/>
              </a:rPr>
              <a:t>G3 : Permettre l'investissement, l'innovation et l'accès </a:t>
            </a:r>
          </a:p>
          <a:p>
            <a:r>
              <a:rPr lang="fr-FR" sz="1600" dirty="0">
                <a:latin typeface="Avenir Next LT Pro" panose="020B0504020202020204" pitchFamily="34" charset="0"/>
              </a:rPr>
              <a:t>G4 : Réglementation intégrée</a:t>
            </a:r>
            <a:endParaRPr lang="en-GB" sz="1600" dirty="0">
              <a:latin typeface="Avenir Next LT Pro" panose="020B0504020202020204" pitchFamily="34" charset="0"/>
            </a:endParaRPr>
          </a:p>
        </p:txBody>
      </p:sp>
      <p:sp>
        <p:nvSpPr>
          <p:cNvPr id="8" name="TextBox 7">
            <a:extLst>
              <a:ext uri="{FF2B5EF4-FFF2-40B4-BE49-F238E27FC236}">
                <a16:creationId xmlns:a16="http://schemas.microsoft.com/office/drawing/2014/main" id="{E32E03CD-44A4-E450-46A4-9B345B35441D}"/>
              </a:ext>
            </a:extLst>
          </p:cNvPr>
          <p:cNvSpPr txBox="1"/>
          <p:nvPr/>
        </p:nvSpPr>
        <p:spPr>
          <a:xfrm>
            <a:off x="9315450" y="4393516"/>
            <a:ext cx="2743200" cy="2123658"/>
          </a:xfrm>
          <a:prstGeom prst="rect">
            <a:avLst/>
          </a:prstGeom>
          <a:noFill/>
        </p:spPr>
        <p:txBody>
          <a:bodyPr wrap="square">
            <a:spAutoFit/>
          </a:bodyPr>
          <a:lstStyle/>
          <a:p>
            <a:pPr algn="l"/>
            <a:r>
              <a:rPr lang="en-GB" sz="1600" b="0" i="1" dirty="0">
                <a:solidFill>
                  <a:srgbClr val="000000"/>
                </a:solidFill>
                <a:effectLst/>
                <a:latin typeface="Avenir Next LT Pro" panose="020B0504020202020204" pitchFamily="34" charset="0"/>
              </a:rPr>
              <a:t>G1 Regulated monopoly - Command &amp; control approach</a:t>
            </a:r>
          </a:p>
          <a:p>
            <a:pPr algn="l"/>
            <a:r>
              <a:rPr lang="en-GB" sz="1600" b="0" i="1" dirty="0">
                <a:solidFill>
                  <a:srgbClr val="000000"/>
                </a:solidFill>
                <a:effectLst/>
                <a:latin typeface="Avenir Next LT Pro" panose="020B0504020202020204" pitchFamily="34" charset="0"/>
              </a:rPr>
              <a:t>G2 Early open markets</a:t>
            </a:r>
          </a:p>
          <a:p>
            <a:pPr algn="l"/>
            <a:r>
              <a:rPr lang="en-GB" sz="1600" b="0" i="1" dirty="0">
                <a:solidFill>
                  <a:srgbClr val="000000"/>
                </a:solidFill>
                <a:effectLst/>
                <a:latin typeface="Avenir Next LT Pro" panose="020B0504020202020204" pitchFamily="34" charset="0"/>
              </a:rPr>
              <a:t>G3 Enabling investment, innovation &amp; access</a:t>
            </a:r>
          </a:p>
          <a:p>
            <a:pPr algn="l"/>
            <a:r>
              <a:rPr lang="en-GB" sz="1600" b="0" i="1" dirty="0">
                <a:solidFill>
                  <a:srgbClr val="000000"/>
                </a:solidFill>
                <a:effectLst/>
                <a:latin typeface="Avenir Next LT Pro" panose="020B0504020202020204" pitchFamily="34" charset="0"/>
              </a:rPr>
              <a:t>G4 Integrated telecom regulation</a:t>
            </a:r>
          </a:p>
        </p:txBody>
      </p:sp>
    </p:spTree>
    <p:extLst>
      <p:ext uri="{BB962C8B-B14F-4D97-AF65-F5344CB8AC3E}">
        <p14:creationId xmlns:p14="http://schemas.microsoft.com/office/powerpoint/2010/main" val="248399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10;&#10;AI-generated content may be incorrect.">
            <a:extLst>
              <a:ext uri="{FF2B5EF4-FFF2-40B4-BE49-F238E27FC236}">
                <a16:creationId xmlns:a16="http://schemas.microsoft.com/office/drawing/2014/main" id="{A5DA3F65-BDF6-177B-9CB8-265C72672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82"/>
            <a:ext cx="12192000" cy="6568440"/>
          </a:xfrm>
          <a:prstGeom prst="rect">
            <a:avLst/>
          </a:prstGeom>
        </p:spPr>
      </p:pic>
      <p:sp>
        <p:nvSpPr>
          <p:cNvPr id="4" name="TextBox 3">
            <a:extLst>
              <a:ext uri="{FF2B5EF4-FFF2-40B4-BE49-F238E27FC236}">
                <a16:creationId xmlns:a16="http://schemas.microsoft.com/office/drawing/2014/main" id="{250B3B61-7D95-A1E1-0309-A99340F85E9E}"/>
              </a:ext>
            </a:extLst>
          </p:cNvPr>
          <p:cNvSpPr txBox="1"/>
          <p:nvPr/>
        </p:nvSpPr>
        <p:spPr>
          <a:xfrm>
            <a:off x="5532120" y="5577840"/>
            <a:ext cx="2709653" cy="369332"/>
          </a:xfrm>
          <a:prstGeom prst="rect">
            <a:avLst/>
          </a:prstGeom>
          <a:noFill/>
        </p:spPr>
        <p:txBody>
          <a:bodyPr wrap="none" rtlCol="0">
            <a:spAutoFit/>
          </a:bodyPr>
          <a:lstStyle/>
          <a:p>
            <a:r>
              <a:rPr lang="en-US" dirty="0"/>
              <a:t>25% of countries in Africa</a:t>
            </a:r>
            <a:endParaRPr lang="en-GB" dirty="0"/>
          </a:p>
        </p:txBody>
      </p:sp>
      <p:sp>
        <p:nvSpPr>
          <p:cNvPr id="6" name="TextBox 5">
            <a:extLst>
              <a:ext uri="{FF2B5EF4-FFF2-40B4-BE49-F238E27FC236}">
                <a16:creationId xmlns:a16="http://schemas.microsoft.com/office/drawing/2014/main" id="{2A3093C7-1069-6166-D919-4118A009285B}"/>
              </a:ext>
            </a:extLst>
          </p:cNvPr>
          <p:cNvSpPr txBox="1"/>
          <p:nvPr/>
        </p:nvSpPr>
        <p:spPr>
          <a:xfrm>
            <a:off x="9445438" y="6359587"/>
            <a:ext cx="2746562" cy="369332"/>
          </a:xfrm>
          <a:prstGeom prst="rect">
            <a:avLst/>
          </a:prstGeom>
          <a:noFill/>
        </p:spPr>
        <p:txBody>
          <a:bodyPr wrap="square">
            <a:spAutoFit/>
          </a:bodyPr>
          <a:lstStyle/>
          <a:p>
            <a:r>
              <a:rPr lang="en-GB" dirty="0">
                <a:solidFill>
                  <a:srgbClr val="00B0F0"/>
                </a:solidFill>
                <a:latin typeface="Avenir Next LT Pro" panose="020B0504020202020204" pitchFamily="34" charset="0"/>
              </a:rPr>
              <a:t>https://datahub.itu.int/</a:t>
            </a:r>
          </a:p>
        </p:txBody>
      </p:sp>
      <p:sp>
        <p:nvSpPr>
          <p:cNvPr id="7" name="TextBox 6">
            <a:extLst>
              <a:ext uri="{FF2B5EF4-FFF2-40B4-BE49-F238E27FC236}">
                <a16:creationId xmlns:a16="http://schemas.microsoft.com/office/drawing/2014/main" id="{484CBC27-7500-1F62-6AEC-97485C62C681}"/>
              </a:ext>
            </a:extLst>
          </p:cNvPr>
          <p:cNvSpPr txBox="1"/>
          <p:nvPr/>
        </p:nvSpPr>
        <p:spPr>
          <a:xfrm>
            <a:off x="77493" y="26718"/>
            <a:ext cx="11732217" cy="1000274"/>
          </a:xfrm>
          <a:prstGeom prst="rect">
            <a:avLst/>
          </a:prstGeom>
          <a:solidFill>
            <a:schemeClr val="bg1"/>
          </a:solidFill>
        </p:spPr>
        <p:txBody>
          <a:bodyPr wrap="square" rtlCol="0">
            <a:spAutoFit/>
          </a:bodyPr>
          <a:lstStyle/>
          <a:p>
            <a:pPr algn="ctr"/>
            <a:r>
              <a:rPr lang="en-US" sz="2400" dirty="0">
                <a:solidFill>
                  <a:srgbClr val="00B0F0"/>
                </a:solidFill>
                <a:latin typeface="Avenir Next LT Pro" panose="020B0504020202020204" pitchFamily="34" charset="0"/>
              </a:rPr>
              <a:t>Partage </a:t>
            </a:r>
            <a:r>
              <a:rPr lang="en-US" sz="2400" dirty="0" err="1">
                <a:solidFill>
                  <a:srgbClr val="00B0F0"/>
                </a:solidFill>
                <a:latin typeface="Avenir Next LT Pro" panose="020B0504020202020204" pitchFamily="34" charset="0"/>
              </a:rPr>
              <a:t>d’infrastructure</a:t>
            </a:r>
            <a:r>
              <a:rPr lang="en-US" sz="2400" dirty="0">
                <a:solidFill>
                  <a:srgbClr val="00B0F0"/>
                </a:solidFill>
                <a:latin typeface="Avenir Next LT Pro" panose="020B0504020202020204" pitchFamily="34" charset="0"/>
              </a:rPr>
              <a:t>: obligation </a:t>
            </a:r>
            <a:r>
              <a:rPr lang="en-US" sz="2400" dirty="0" err="1">
                <a:solidFill>
                  <a:srgbClr val="00B0F0"/>
                </a:solidFill>
                <a:latin typeface="Avenir Next LT Pro" panose="020B0504020202020204" pitchFamily="34" charset="0"/>
              </a:rPr>
              <a:t>réglementaire</a:t>
            </a:r>
            <a:r>
              <a:rPr lang="en-US" sz="2400" dirty="0">
                <a:solidFill>
                  <a:srgbClr val="00B0F0"/>
                </a:solidFill>
                <a:latin typeface="Avenir Next LT Pro" panose="020B0504020202020204" pitchFamily="34" charset="0"/>
              </a:rPr>
              <a:t> de </a:t>
            </a:r>
            <a:r>
              <a:rPr lang="en-US" sz="2400" dirty="0" err="1">
                <a:solidFill>
                  <a:srgbClr val="00B0F0"/>
                </a:solidFill>
                <a:latin typeface="Avenir Next LT Pro" panose="020B0504020202020204" pitchFamily="34" charset="0"/>
              </a:rPr>
              <a:t>cartographier</a:t>
            </a:r>
            <a:r>
              <a:rPr lang="en-US" sz="2400" dirty="0">
                <a:solidFill>
                  <a:srgbClr val="00B0F0"/>
                </a:solidFill>
                <a:latin typeface="Avenir Next LT Pro" panose="020B0504020202020204" pitchFamily="34" charset="0"/>
              </a:rPr>
              <a:t> </a:t>
            </a:r>
            <a:r>
              <a:rPr lang="en-US" sz="2400" dirty="0" err="1">
                <a:solidFill>
                  <a:srgbClr val="00B0F0"/>
                </a:solidFill>
                <a:latin typeface="Avenir Next LT Pro" panose="020B0504020202020204" pitchFamily="34" charset="0"/>
              </a:rPr>
              <a:t>l’infrastructure</a:t>
            </a:r>
            <a:br>
              <a:rPr lang="en-US" sz="2000" dirty="0">
                <a:solidFill>
                  <a:srgbClr val="00B0F0"/>
                </a:solidFill>
                <a:latin typeface="Avenir Next LT Pro" panose="020B0504020202020204" pitchFamily="34" charset="0"/>
              </a:rPr>
            </a:br>
            <a:r>
              <a:rPr lang="en-US" sz="1000" dirty="0">
                <a:solidFill>
                  <a:srgbClr val="00B0F0"/>
                </a:solidFill>
                <a:latin typeface="Avenir Next LT Pro" panose="020B0504020202020204" pitchFamily="34" charset="0"/>
              </a:rPr>
              <a:t>  </a:t>
            </a:r>
          </a:p>
          <a:p>
            <a:pPr algn="ctr"/>
            <a:r>
              <a:rPr lang="en-US" sz="2400" dirty="0">
                <a:solidFill>
                  <a:srgbClr val="0070C0"/>
                </a:solidFill>
                <a:latin typeface="Avenir Next LT Pro" panose="020B0504020202020204" pitchFamily="34" charset="0"/>
              </a:rPr>
              <a:t>Infrastructure sharing: regulatory obligation to map infrastructure  </a:t>
            </a:r>
            <a:endParaRPr lang="en-GB" sz="2400" dirty="0">
              <a:solidFill>
                <a:srgbClr val="0070C0"/>
              </a:solidFill>
              <a:latin typeface="Avenir Next LT Pro" panose="020B0504020202020204" pitchFamily="34" charset="0"/>
            </a:endParaRPr>
          </a:p>
        </p:txBody>
      </p:sp>
    </p:spTree>
    <p:extLst>
      <p:ext uri="{BB962C8B-B14F-4D97-AF65-F5344CB8AC3E}">
        <p14:creationId xmlns:p14="http://schemas.microsoft.com/office/powerpoint/2010/main" val="323238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290E38-4DD8-E792-1117-B1F76BFF7095}"/>
              </a:ext>
            </a:extLst>
          </p:cNvPr>
          <p:cNvSpPr txBox="1"/>
          <p:nvPr/>
        </p:nvSpPr>
        <p:spPr>
          <a:xfrm>
            <a:off x="472015" y="781059"/>
            <a:ext cx="5339850" cy="5016758"/>
          </a:xfrm>
          <a:prstGeom prst="rect">
            <a:avLst/>
          </a:prstGeom>
          <a:noFill/>
        </p:spPr>
        <p:txBody>
          <a:bodyPr wrap="square">
            <a:spAutoFit/>
          </a:bodyPr>
          <a:lstStyle/>
          <a:p>
            <a:r>
              <a:rPr lang="en-US" sz="3200" kern="0" dirty="0">
                <a:solidFill>
                  <a:srgbClr val="00A3E0"/>
                </a:solidFill>
                <a:latin typeface="Avenir Next LT Pro" panose="020B0504020202020204" pitchFamily="34" charset="0"/>
              </a:rPr>
              <a:t>Le </a:t>
            </a:r>
            <a:r>
              <a:rPr lang="en-US" sz="3200" kern="0" dirty="0" err="1">
                <a:solidFill>
                  <a:srgbClr val="00A3E0"/>
                </a:solidFill>
                <a:latin typeface="Avenir Next LT Pro" panose="020B0504020202020204" pitchFamily="34" charset="0"/>
              </a:rPr>
              <a:t>rôle</a:t>
            </a:r>
            <a:r>
              <a:rPr lang="en-US" sz="3200" kern="0" dirty="0">
                <a:solidFill>
                  <a:srgbClr val="00A3E0"/>
                </a:solidFill>
                <a:latin typeface="Avenir Next LT Pro" panose="020B0504020202020204" pitchFamily="34" charset="0"/>
              </a:rPr>
              <a:t> du </a:t>
            </a:r>
            <a:r>
              <a:rPr lang="en-US" sz="3200" kern="0" dirty="0" err="1">
                <a:solidFill>
                  <a:srgbClr val="00A3E0"/>
                </a:solidFill>
                <a:latin typeface="Avenir Next LT Pro" panose="020B0504020202020204" pitchFamily="34" charset="0"/>
              </a:rPr>
              <a:t>régulateur</a:t>
            </a:r>
            <a:r>
              <a:rPr lang="en-US" sz="3200" kern="0" dirty="0">
                <a:solidFill>
                  <a:srgbClr val="00A3E0"/>
                </a:solidFill>
                <a:latin typeface="Avenir Next LT Pro" panose="020B0504020202020204" pitchFamily="34" charset="0"/>
              </a:rPr>
              <a:t> TIC </a:t>
            </a:r>
          </a:p>
          <a:p>
            <a:endParaRPr lang="en-US" sz="2800" kern="0" dirty="0">
              <a:solidFill>
                <a:srgbClr val="00A3E0"/>
              </a:solidFill>
              <a:latin typeface="Avenir Next LT Pro" panose="020B0504020202020204" pitchFamily="34" charset="0"/>
            </a:endParaRPr>
          </a:p>
          <a:p>
            <a:pPr marL="285750" indent="-285750">
              <a:buFont typeface="Arial" panose="020B0604020202020204" pitchFamily="34" charset="0"/>
              <a:buChar char="•"/>
            </a:pPr>
            <a:r>
              <a:rPr lang="en-US" sz="2000" kern="0" dirty="0" err="1">
                <a:latin typeface="Avenir Next LT Pro" panose="020B0504020202020204" pitchFamily="34" charset="0"/>
              </a:rPr>
              <a:t>Collecte</a:t>
            </a:r>
            <a:r>
              <a:rPr lang="en-US" sz="2000" kern="0" dirty="0">
                <a:latin typeface="Avenir Next LT Pro" panose="020B0504020202020204" pitchFamily="34" charset="0"/>
              </a:rPr>
              <a:t> </a:t>
            </a:r>
            <a:r>
              <a:rPr lang="en-US" sz="2000" kern="0" dirty="0" err="1">
                <a:latin typeface="Avenir Next LT Pro" panose="020B0504020202020204" pitchFamily="34" charset="0"/>
              </a:rPr>
              <a:t>régulière</a:t>
            </a:r>
            <a:r>
              <a:rPr lang="en-US" sz="2000" kern="0" dirty="0">
                <a:latin typeface="Avenir Next LT Pro" panose="020B0504020202020204" pitchFamily="34" charset="0"/>
              </a:rPr>
              <a:t> des données des </a:t>
            </a:r>
            <a:r>
              <a:rPr lang="en-US" sz="2000" kern="0" dirty="0" err="1">
                <a:latin typeface="Avenir Next LT Pro" panose="020B0504020202020204" pitchFamily="34" charset="0"/>
              </a:rPr>
              <a:t>opérateurs</a:t>
            </a:r>
            <a:br>
              <a:rPr lang="en-US" sz="2000" kern="0" dirty="0">
                <a:latin typeface="Avenir Next LT Pro" panose="020B0504020202020204" pitchFamily="34" charset="0"/>
              </a:rPr>
            </a:br>
            <a:r>
              <a:rPr lang="en-US" sz="2000" kern="0" dirty="0">
                <a:latin typeface="Avenir Next LT Pro" panose="020B0504020202020204" pitchFamily="34" charset="0"/>
              </a:rPr>
              <a:t>	-  </a:t>
            </a:r>
            <a:r>
              <a:rPr lang="en-US" sz="2000" kern="0" dirty="0" err="1">
                <a:latin typeface="Avenir Next LT Pro" panose="020B0504020202020204" pitchFamily="34" charset="0"/>
              </a:rPr>
              <a:t>mesures</a:t>
            </a:r>
            <a:r>
              <a:rPr lang="en-US" sz="2000" kern="0" dirty="0">
                <a:latin typeface="Avenir Next LT Pro" panose="020B0504020202020204" pitchFamily="34" charset="0"/>
              </a:rPr>
              <a:t> </a:t>
            </a:r>
            <a:r>
              <a:rPr lang="en-US" sz="2000" kern="0" dirty="0" err="1">
                <a:latin typeface="Avenir Next LT Pro" panose="020B0504020202020204" pitchFamily="34" charset="0"/>
              </a:rPr>
              <a:t>d’application</a:t>
            </a:r>
            <a:r>
              <a:rPr lang="en-US" sz="2000" kern="0" dirty="0">
                <a:latin typeface="Avenir Next LT Pro" panose="020B0504020202020204" pitchFamily="34" charset="0"/>
              </a:rPr>
              <a:t>/de mise </a:t>
            </a:r>
            <a:r>
              <a:rPr lang="en-US" sz="2000" kern="0" dirty="0" err="1">
                <a:latin typeface="Avenir Next LT Pro" panose="020B0504020202020204" pitchFamily="34" charset="0"/>
              </a:rPr>
              <a:t>en</a:t>
            </a:r>
            <a:r>
              <a:rPr lang="en-US" sz="2000" kern="0" dirty="0">
                <a:latin typeface="Avenir Next LT Pro" panose="020B0504020202020204" pitchFamily="34" charset="0"/>
              </a:rPr>
              <a:t> </a:t>
            </a:r>
            <a:r>
              <a:rPr lang="en-US" sz="2000" kern="0" dirty="0" err="1">
                <a:latin typeface="Avenir Next LT Pro" panose="020B0504020202020204" pitchFamily="34" charset="0"/>
              </a:rPr>
              <a:t>vigueur</a:t>
            </a:r>
            <a:r>
              <a:rPr lang="en-US" sz="2000" kern="0" dirty="0">
                <a:latin typeface="Avenir Next LT Pro" panose="020B0504020202020204" pitchFamily="34" charset="0"/>
              </a:rPr>
              <a:t> de l’</a:t>
            </a:r>
            <a:r>
              <a:rPr lang="fr-FR" sz="2000" kern="0" dirty="0">
                <a:latin typeface="Avenir Next LT Pro" panose="020B0504020202020204" pitchFamily="34" charset="0"/>
              </a:rPr>
              <a:t>obligation réglementaire de cartographier</a:t>
            </a:r>
            <a:endParaRPr lang="en-US" sz="2000" kern="0" dirty="0">
              <a:latin typeface="Avenir Next LT Pro" panose="020B0504020202020204" pitchFamily="34" charset="0"/>
            </a:endParaRPr>
          </a:p>
          <a:p>
            <a:pPr marL="285750" indent="-285750">
              <a:buFont typeface="Arial" panose="020B0604020202020204" pitchFamily="34" charset="0"/>
              <a:buChar char="•"/>
            </a:pPr>
            <a:r>
              <a:rPr lang="en-US" sz="2000" kern="0" dirty="0">
                <a:latin typeface="Avenir Next LT Pro" panose="020B0504020202020204" pitchFamily="34" charset="0"/>
              </a:rPr>
              <a:t>Collaboration avec les </a:t>
            </a:r>
            <a:r>
              <a:rPr lang="en-US" sz="2000" kern="0" dirty="0" err="1">
                <a:latin typeface="Avenir Next LT Pro" panose="020B0504020202020204" pitchFamily="34" charset="0"/>
              </a:rPr>
              <a:t>autres</a:t>
            </a:r>
            <a:r>
              <a:rPr lang="en-US" sz="2000" kern="0" dirty="0">
                <a:latin typeface="Avenir Next LT Pro" panose="020B0504020202020204" pitchFamily="34" charset="0"/>
              </a:rPr>
              <a:t> </a:t>
            </a:r>
            <a:r>
              <a:rPr lang="en-US" sz="2000" kern="0" dirty="0" err="1">
                <a:latin typeface="Avenir Next LT Pro" panose="020B0504020202020204" pitchFamily="34" charset="0"/>
              </a:rPr>
              <a:t>régulateurs</a:t>
            </a:r>
            <a:r>
              <a:rPr lang="en-US" sz="2000" kern="0" dirty="0">
                <a:latin typeface="Avenir Next LT Pro" panose="020B0504020202020204" pitchFamily="34" charset="0"/>
              </a:rPr>
              <a:t> et les parties </a:t>
            </a:r>
            <a:r>
              <a:rPr lang="en-US" sz="2000" kern="0" dirty="0" err="1">
                <a:latin typeface="Avenir Next LT Pro" panose="020B0504020202020204" pitchFamily="34" charset="0"/>
              </a:rPr>
              <a:t>prenantes</a:t>
            </a:r>
            <a:r>
              <a:rPr lang="en-US" sz="2000" kern="0" dirty="0">
                <a:latin typeface="Avenir Next LT Pro" panose="020B0504020202020204" pitchFamily="34" charset="0"/>
              </a:rPr>
              <a:t> (</a:t>
            </a:r>
            <a:r>
              <a:rPr lang="en-US" sz="2000" kern="0" dirty="0" err="1">
                <a:latin typeface="Avenir Next LT Pro" panose="020B0504020202020204" pitchFamily="34" charset="0"/>
              </a:rPr>
              <a:t>opérateurs</a:t>
            </a:r>
            <a:r>
              <a:rPr lang="en-US" sz="2000" kern="0" dirty="0">
                <a:latin typeface="Avenir Next LT Pro" panose="020B0504020202020204" pitchFamily="34" charset="0"/>
              </a:rPr>
              <a:t>, </a:t>
            </a:r>
            <a:r>
              <a:rPr lang="en-US" sz="2000" kern="0" dirty="0" err="1">
                <a:latin typeface="Avenir Next LT Pro" panose="020B0504020202020204" pitchFamily="34" charset="0"/>
              </a:rPr>
              <a:t>etc</a:t>
            </a:r>
            <a:r>
              <a:rPr lang="en-US" sz="2000" kern="0" dirty="0">
                <a:latin typeface="Avenir Next LT Pro" panose="020B0504020202020204" pitchFamily="34" charset="0"/>
              </a:rPr>
              <a:t>). </a:t>
            </a:r>
          </a:p>
          <a:p>
            <a:pPr marL="285750" indent="-285750">
              <a:buFont typeface="Arial" panose="020B0604020202020204" pitchFamily="34" charset="0"/>
              <a:buChar char="•"/>
            </a:pPr>
            <a:r>
              <a:rPr lang="en-US" sz="2000" kern="0" dirty="0">
                <a:latin typeface="Avenir Next LT Pro" panose="020B0504020202020204" pitchFamily="34" charset="0"/>
              </a:rPr>
              <a:t>Gestion d’un </a:t>
            </a:r>
            <a:r>
              <a:rPr lang="en-US" sz="2000" kern="0" dirty="0" err="1">
                <a:latin typeface="Avenir Next LT Pro" panose="020B0504020202020204" pitchFamily="34" charset="0"/>
              </a:rPr>
              <a:t>registre</a:t>
            </a:r>
            <a:r>
              <a:rPr lang="en-US" sz="2000" kern="0" dirty="0">
                <a:latin typeface="Avenir Next LT Pro" panose="020B0504020202020204" pitchFamily="34" charset="0"/>
              </a:rPr>
              <a:t> et </a:t>
            </a:r>
            <a:r>
              <a:rPr lang="en-US" sz="2000" kern="0" dirty="0" err="1">
                <a:latin typeface="Avenir Next LT Pro" panose="020B0504020202020204" pitchFamily="34" charset="0"/>
              </a:rPr>
              <a:t>système</a:t>
            </a:r>
            <a:r>
              <a:rPr lang="en-US" sz="2000" kern="0" dirty="0">
                <a:latin typeface="Avenir Next LT Pro" panose="020B0504020202020204" pitchFamily="34" charset="0"/>
              </a:rPr>
              <a:t> de </a:t>
            </a:r>
            <a:r>
              <a:rPr lang="en-US" sz="2000" kern="0" dirty="0" err="1">
                <a:latin typeface="Avenir Next LT Pro" panose="020B0504020202020204" pitchFamily="34" charset="0"/>
              </a:rPr>
              <a:t>cartographie</a:t>
            </a:r>
            <a:r>
              <a:rPr lang="en-US" sz="2000" kern="0" dirty="0">
                <a:latin typeface="Avenir Next LT Pro" panose="020B0504020202020204" pitchFamily="34" charset="0"/>
              </a:rPr>
              <a:t> </a:t>
            </a:r>
            <a:r>
              <a:rPr lang="en-US" sz="2000" kern="0" dirty="0" err="1">
                <a:latin typeface="Avenir Next LT Pro" panose="020B0504020202020204" pitchFamily="34" charset="0"/>
              </a:rPr>
              <a:t>officiel</a:t>
            </a:r>
            <a:r>
              <a:rPr lang="en-US" sz="2000" kern="0" dirty="0">
                <a:latin typeface="Avenir Next LT Pro" panose="020B0504020202020204" pitchFamily="34" charset="0"/>
              </a:rPr>
              <a:t> et </a:t>
            </a:r>
            <a:r>
              <a:rPr lang="en-US" sz="2000" kern="0" dirty="0" err="1">
                <a:latin typeface="Avenir Next LT Pro" panose="020B0504020202020204" pitchFamily="34" charset="0"/>
              </a:rPr>
              <a:t>centralisé</a:t>
            </a:r>
            <a:endParaRPr lang="en-US" sz="2000" kern="0" dirty="0">
              <a:latin typeface="Avenir Next LT Pro" panose="020B0504020202020204" pitchFamily="34" charset="0"/>
            </a:endParaRPr>
          </a:p>
          <a:p>
            <a:pPr marL="285750" indent="-285750">
              <a:buFont typeface="Arial" panose="020B0604020202020204" pitchFamily="34" charset="0"/>
              <a:buChar char="•"/>
            </a:pPr>
            <a:r>
              <a:rPr lang="en-US" sz="2000" kern="0" dirty="0" err="1">
                <a:latin typeface="Avenir Next LT Pro" panose="020B0504020202020204" pitchFamily="34" charset="0"/>
              </a:rPr>
              <a:t>Développpement</a:t>
            </a:r>
            <a:r>
              <a:rPr lang="en-US" sz="2000" kern="0" dirty="0">
                <a:latin typeface="Avenir Next LT Pro" panose="020B0504020202020204" pitchFamily="34" charset="0"/>
              </a:rPr>
              <a:t> des </a:t>
            </a:r>
            <a:r>
              <a:rPr lang="en-US" sz="2000" kern="0" dirty="0" err="1">
                <a:latin typeface="Avenir Next LT Pro" panose="020B0504020202020204" pitchFamily="34" charset="0"/>
              </a:rPr>
              <a:t>capacités</a:t>
            </a:r>
            <a:endParaRPr lang="en-US" sz="2000" kern="0" dirty="0">
              <a:latin typeface="Avenir Next LT Pro" panose="020B0504020202020204" pitchFamily="34" charset="0"/>
            </a:endParaRPr>
          </a:p>
          <a:p>
            <a:pPr marL="285750" indent="-285750">
              <a:buFont typeface="Arial" panose="020B0604020202020204" pitchFamily="34" charset="0"/>
              <a:buChar char="•"/>
            </a:pPr>
            <a:r>
              <a:rPr lang="en-US" sz="2000" kern="0" dirty="0">
                <a:latin typeface="Avenir Next LT Pro" panose="020B0504020202020204" pitchFamily="34" charset="0"/>
              </a:rPr>
              <a:t>Maintenance et support financier sur le long </a:t>
            </a:r>
            <a:r>
              <a:rPr lang="en-US" sz="2000" kern="0" dirty="0" err="1">
                <a:latin typeface="Avenir Next LT Pro" panose="020B0504020202020204" pitchFamily="34" charset="0"/>
              </a:rPr>
              <a:t>terme</a:t>
            </a:r>
            <a:endParaRPr lang="en-US" sz="2000" kern="0" dirty="0">
              <a:latin typeface="Avenir Next LT Pro" panose="020B0504020202020204" pitchFamily="34" charset="0"/>
            </a:endParaRPr>
          </a:p>
          <a:p>
            <a:pPr marL="285750" indent="-285750">
              <a:buFont typeface="Arial" panose="020B0604020202020204" pitchFamily="34" charset="0"/>
              <a:buChar char="•"/>
            </a:pPr>
            <a:r>
              <a:rPr lang="en-US" sz="2000" kern="0" dirty="0">
                <a:latin typeface="Avenir Next LT Pro" panose="020B0504020202020204" pitchFamily="34" charset="0"/>
              </a:rPr>
              <a:t>..</a:t>
            </a:r>
            <a:endParaRPr lang="en-US" sz="1600" kern="0" dirty="0">
              <a:latin typeface="Avenir Next LT Pro" panose="020B0504020202020204" pitchFamily="34" charset="0"/>
            </a:endParaRPr>
          </a:p>
        </p:txBody>
      </p:sp>
      <p:sp>
        <p:nvSpPr>
          <p:cNvPr id="5" name="TextBox 4">
            <a:extLst>
              <a:ext uri="{FF2B5EF4-FFF2-40B4-BE49-F238E27FC236}">
                <a16:creationId xmlns:a16="http://schemas.microsoft.com/office/drawing/2014/main" id="{73BEDC40-5E89-6DA6-54B2-0F29FC9C94C1}"/>
              </a:ext>
            </a:extLst>
          </p:cNvPr>
          <p:cNvSpPr txBox="1"/>
          <p:nvPr/>
        </p:nvSpPr>
        <p:spPr>
          <a:xfrm>
            <a:off x="10754710" y="6286500"/>
            <a:ext cx="1341714" cy="369332"/>
          </a:xfrm>
          <a:prstGeom prst="rect">
            <a:avLst/>
          </a:prstGeom>
          <a:noFill/>
        </p:spPr>
        <p:txBody>
          <a:bodyPr wrap="none" rtlCol="0">
            <a:spAutoFit/>
          </a:bodyPr>
          <a:lstStyle/>
          <a:p>
            <a:r>
              <a:rPr lang="en-US" dirty="0">
                <a:solidFill>
                  <a:srgbClr val="009AD4"/>
                </a:solidFill>
                <a:latin typeface="Avenir Next LT Pro" panose="020B0504020202020204" pitchFamily="34" charset="0"/>
              </a:rPr>
              <a:t>www.itu.int</a:t>
            </a:r>
            <a:endParaRPr lang="en-GB" dirty="0">
              <a:solidFill>
                <a:srgbClr val="009AD4"/>
              </a:solidFill>
              <a:latin typeface="Avenir Next LT Pro" panose="020B0504020202020204" pitchFamily="34" charset="0"/>
            </a:endParaRPr>
          </a:p>
        </p:txBody>
      </p:sp>
      <p:sp>
        <p:nvSpPr>
          <p:cNvPr id="12" name="TextBox 11">
            <a:extLst>
              <a:ext uri="{FF2B5EF4-FFF2-40B4-BE49-F238E27FC236}">
                <a16:creationId xmlns:a16="http://schemas.microsoft.com/office/drawing/2014/main" id="{F9DBD031-624A-36D4-EB98-577D9309B78A}"/>
              </a:ext>
            </a:extLst>
          </p:cNvPr>
          <p:cNvSpPr txBox="1"/>
          <p:nvPr/>
        </p:nvSpPr>
        <p:spPr>
          <a:xfrm>
            <a:off x="6226869" y="727909"/>
            <a:ext cx="5505348" cy="4524315"/>
          </a:xfrm>
          <a:prstGeom prst="rect">
            <a:avLst/>
          </a:prstGeom>
          <a:noFill/>
        </p:spPr>
        <p:txBody>
          <a:bodyPr wrap="square">
            <a:spAutoFit/>
          </a:bodyPr>
          <a:lstStyle/>
          <a:p>
            <a:r>
              <a:rPr lang="en-GB" sz="3200" dirty="0">
                <a:solidFill>
                  <a:srgbClr val="0070C0"/>
                </a:solidFill>
                <a:latin typeface="Avenir Next LT Pro" panose="020B0504020202020204" pitchFamily="34" charset="0"/>
              </a:rPr>
              <a:t>The role of the ICT regulator</a:t>
            </a:r>
          </a:p>
          <a:p>
            <a:endParaRPr lang="en-GB" dirty="0">
              <a:latin typeface="Avenir Next LT Pro" panose="020B0504020202020204" pitchFamily="34" charset="0"/>
            </a:endParaRPr>
          </a:p>
          <a:p>
            <a:endParaRPr lang="en-GB" dirty="0">
              <a:latin typeface="Avenir Next LT Pro" panose="020B0504020202020204" pitchFamily="34" charset="0"/>
            </a:endParaRPr>
          </a:p>
          <a:p>
            <a:pPr marL="285750" indent="-285750">
              <a:buFont typeface="Arial" panose="020B0604020202020204" pitchFamily="34" charset="0"/>
              <a:buChar char="•"/>
            </a:pPr>
            <a:r>
              <a:rPr lang="en-GB" sz="2000" dirty="0">
                <a:latin typeface="Avenir Next LT Pro" panose="020B0504020202020204" pitchFamily="34" charset="0"/>
              </a:rPr>
              <a:t>Regular collection of operator data </a:t>
            </a:r>
          </a:p>
          <a:p>
            <a:pPr marL="742950" lvl="1" indent="-285750">
              <a:buFont typeface="Arial" panose="020B0604020202020204" pitchFamily="34" charset="0"/>
              <a:buChar char="•"/>
            </a:pPr>
            <a:r>
              <a:rPr lang="en-GB" sz="2000" dirty="0">
                <a:latin typeface="Avenir Next LT Pro" panose="020B0504020202020204" pitchFamily="34" charset="0"/>
              </a:rPr>
              <a:t> enforcement/compliance measures for the regulatory mapping obligation</a:t>
            </a:r>
          </a:p>
          <a:p>
            <a:pPr marL="285750" indent="-285750">
              <a:buFont typeface="Arial" panose="020B0604020202020204" pitchFamily="34" charset="0"/>
              <a:buChar char="•"/>
            </a:pPr>
            <a:r>
              <a:rPr lang="en-GB" sz="2000" dirty="0">
                <a:latin typeface="Avenir Next LT Pro" panose="020B0504020202020204" pitchFamily="34" charset="0"/>
              </a:rPr>
              <a:t>Collaboration with other regulators and stakeholders (operators, etc.)</a:t>
            </a:r>
          </a:p>
          <a:p>
            <a:pPr marL="285750" indent="-285750">
              <a:buFont typeface="Arial" panose="020B0604020202020204" pitchFamily="34" charset="0"/>
              <a:buChar char="•"/>
            </a:pPr>
            <a:r>
              <a:rPr lang="en-GB" sz="2000" dirty="0">
                <a:latin typeface="Avenir Next LT Pro" panose="020B0504020202020204" pitchFamily="34" charset="0"/>
              </a:rPr>
              <a:t>Management of an official, centralized registry and mapping system</a:t>
            </a:r>
          </a:p>
          <a:p>
            <a:pPr marL="285750" indent="-285750">
              <a:buFont typeface="Arial" panose="020B0604020202020204" pitchFamily="34" charset="0"/>
              <a:buChar char="•"/>
            </a:pPr>
            <a:r>
              <a:rPr lang="en-GB" sz="2000" dirty="0">
                <a:latin typeface="Avenir Next LT Pro" panose="020B0504020202020204" pitchFamily="34" charset="0"/>
              </a:rPr>
              <a:t>Capacity building</a:t>
            </a:r>
          </a:p>
          <a:p>
            <a:pPr marL="285750" indent="-285750">
              <a:buFont typeface="Arial" panose="020B0604020202020204" pitchFamily="34" charset="0"/>
              <a:buChar char="•"/>
            </a:pPr>
            <a:r>
              <a:rPr lang="en-GB" sz="2000" dirty="0">
                <a:latin typeface="Avenir Next LT Pro" panose="020B0504020202020204" pitchFamily="34" charset="0"/>
              </a:rPr>
              <a:t>Long-term maintenance and financial support</a:t>
            </a:r>
          </a:p>
          <a:p>
            <a:pPr marL="285750" indent="-285750">
              <a:buFont typeface="Arial" panose="020B0604020202020204" pitchFamily="34" charset="0"/>
              <a:buChar char="•"/>
            </a:pPr>
            <a:r>
              <a:rPr lang="en-GB" sz="2000" dirty="0">
                <a:latin typeface="Avenir Next LT Pro" panose="020B0504020202020204" pitchFamily="34" charset="0"/>
              </a:rPr>
              <a:t>..</a:t>
            </a:r>
          </a:p>
        </p:txBody>
      </p:sp>
      <p:cxnSp>
        <p:nvCxnSpPr>
          <p:cNvPr id="2" name="Straight Connector 1">
            <a:extLst>
              <a:ext uri="{FF2B5EF4-FFF2-40B4-BE49-F238E27FC236}">
                <a16:creationId xmlns:a16="http://schemas.microsoft.com/office/drawing/2014/main" id="{30DE30E0-F2A2-DB01-FF78-1DC04C4A2563}"/>
              </a:ext>
            </a:extLst>
          </p:cNvPr>
          <p:cNvCxnSpPr/>
          <p:nvPr/>
        </p:nvCxnSpPr>
        <p:spPr>
          <a:xfrm>
            <a:off x="5949863" y="1724559"/>
            <a:ext cx="0" cy="4283901"/>
          </a:xfrm>
          <a:prstGeom prst="line">
            <a:avLst/>
          </a:prstGeom>
          <a:ln w="3175">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81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62AE1-8422-2783-E0EA-979C59C8135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ACB5A1C-8813-E14B-76C8-F2CE5112CC06}"/>
              </a:ext>
            </a:extLst>
          </p:cNvPr>
          <p:cNvSpPr txBox="1"/>
          <p:nvPr/>
        </p:nvSpPr>
        <p:spPr>
          <a:xfrm>
            <a:off x="356460" y="134821"/>
            <a:ext cx="11835539" cy="1077218"/>
          </a:xfrm>
          <a:prstGeom prst="rect">
            <a:avLst/>
          </a:prstGeom>
          <a:noFill/>
        </p:spPr>
        <p:txBody>
          <a:bodyPr wrap="square">
            <a:spAutoFit/>
          </a:bodyPr>
          <a:lstStyle/>
          <a:p>
            <a:r>
              <a:rPr lang="en-US" sz="3200" kern="0" dirty="0">
                <a:solidFill>
                  <a:srgbClr val="00A3E0"/>
                </a:solidFill>
                <a:latin typeface="Avenir Next LT Pro" panose="020B0504020202020204" pitchFamily="34" charset="0"/>
              </a:rPr>
              <a:t>Collaboration inter-institutions / collaboration between institutions</a:t>
            </a:r>
          </a:p>
        </p:txBody>
      </p:sp>
      <p:sp>
        <p:nvSpPr>
          <p:cNvPr id="2" name="TextBox 1">
            <a:extLst>
              <a:ext uri="{FF2B5EF4-FFF2-40B4-BE49-F238E27FC236}">
                <a16:creationId xmlns:a16="http://schemas.microsoft.com/office/drawing/2014/main" id="{90231DD7-5B0A-59E2-DBEF-906E6F54B6CD}"/>
              </a:ext>
            </a:extLst>
          </p:cNvPr>
          <p:cNvSpPr txBox="1"/>
          <p:nvPr/>
        </p:nvSpPr>
        <p:spPr>
          <a:xfrm>
            <a:off x="2985063" y="6237162"/>
            <a:ext cx="1013419" cy="261610"/>
          </a:xfrm>
          <a:prstGeom prst="rect">
            <a:avLst/>
          </a:prstGeom>
          <a:noFill/>
        </p:spPr>
        <p:txBody>
          <a:bodyPr wrap="none" rtlCol="0">
            <a:spAutoFit/>
          </a:bodyPr>
          <a:lstStyle/>
          <a:p>
            <a:r>
              <a:rPr lang="en-US" sz="1100" dirty="0"/>
              <a:t>Source: ITU. </a:t>
            </a:r>
            <a:endParaRPr lang="en-GB" sz="1100" dirty="0"/>
          </a:p>
        </p:txBody>
      </p:sp>
      <p:sp>
        <p:nvSpPr>
          <p:cNvPr id="7" name="TextBox 6">
            <a:extLst>
              <a:ext uri="{FF2B5EF4-FFF2-40B4-BE49-F238E27FC236}">
                <a16:creationId xmlns:a16="http://schemas.microsoft.com/office/drawing/2014/main" id="{B95202D6-2F32-829B-8ED8-49ACC2543FAE}"/>
              </a:ext>
            </a:extLst>
          </p:cNvPr>
          <p:cNvSpPr txBox="1"/>
          <p:nvPr/>
        </p:nvSpPr>
        <p:spPr>
          <a:xfrm>
            <a:off x="1443789" y="1115019"/>
            <a:ext cx="9685422" cy="609398"/>
          </a:xfrm>
          <a:prstGeom prst="rect">
            <a:avLst/>
          </a:prstGeom>
          <a:noFill/>
        </p:spPr>
        <p:txBody>
          <a:bodyPr wrap="square">
            <a:spAutoFit/>
          </a:bodyPr>
          <a:lstStyle/>
          <a:p>
            <a:pPr algn="ctr" rtl="0">
              <a:defRPr sz="1680" b="0" i="0" u="none" strike="noStrike" kern="1200" spc="0" baseline="0">
                <a:solidFill>
                  <a:prstClr val="black">
                    <a:lumMod val="65000"/>
                    <a:lumOff val="35000"/>
                  </a:prstClr>
                </a:solidFill>
                <a:latin typeface="+mn-lt"/>
                <a:ea typeface="+mn-ea"/>
                <a:cs typeface="+mn-cs"/>
              </a:defRPr>
            </a:pPr>
            <a:r>
              <a:rPr lang="fr-FR" dirty="0"/>
              <a:t>Type de collaboration entre le régulateur des TIC et d'autres régulateurs sectoriels ou intersectoriels,</a:t>
            </a:r>
          </a:p>
          <a:p>
            <a:pPr algn="ctr" rtl="0">
              <a:defRPr sz="1680" b="0" i="0" u="none" strike="noStrike" kern="1200" spc="0" baseline="0">
                <a:solidFill>
                  <a:prstClr val="black">
                    <a:lumMod val="65000"/>
                    <a:lumOff val="35000"/>
                  </a:prstClr>
                </a:solidFill>
                <a:latin typeface="+mn-lt"/>
                <a:ea typeface="+mn-ea"/>
                <a:cs typeface="+mn-cs"/>
              </a:defRPr>
            </a:pPr>
            <a:r>
              <a:rPr lang="fr-FR" dirty="0"/>
              <a:t>à l'échelle mondiale, 2022</a:t>
            </a:r>
            <a:endParaRPr lang="en-GB" dirty="0"/>
          </a:p>
        </p:txBody>
      </p:sp>
      <p:pic>
        <p:nvPicPr>
          <p:cNvPr id="17" name="Picture 16">
            <a:extLst>
              <a:ext uri="{FF2B5EF4-FFF2-40B4-BE49-F238E27FC236}">
                <a16:creationId xmlns:a16="http://schemas.microsoft.com/office/drawing/2014/main" id="{7D29A606-18FC-5399-E3C4-4954CC1C4197}"/>
              </a:ext>
            </a:extLst>
          </p:cNvPr>
          <p:cNvPicPr>
            <a:picLocks noChangeAspect="1"/>
          </p:cNvPicPr>
          <p:nvPr/>
        </p:nvPicPr>
        <p:blipFill>
          <a:blip r:embed="rId3"/>
          <a:stretch>
            <a:fillRect/>
          </a:stretch>
        </p:blipFill>
        <p:spPr>
          <a:xfrm>
            <a:off x="452538" y="1659375"/>
            <a:ext cx="11426311" cy="5085096"/>
          </a:xfrm>
          <a:prstGeom prst="rect">
            <a:avLst/>
          </a:prstGeom>
        </p:spPr>
      </p:pic>
    </p:spTree>
    <p:extLst>
      <p:ext uri="{BB962C8B-B14F-4D97-AF65-F5344CB8AC3E}">
        <p14:creationId xmlns:p14="http://schemas.microsoft.com/office/powerpoint/2010/main" val="375848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6674D5-13AB-7A2B-FCD9-C58BC484ECB4}"/>
              </a:ext>
            </a:extLst>
          </p:cNvPr>
          <p:cNvSpPr txBox="1"/>
          <p:nvPr/>
        </p:nvSpPr>
        <p:spPr>
          <a:xfrm>
            <a:off x="300625" y="1811653"/>
            <a:ext cx="5022937" cy="4401205"/>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Avenir Next LT Pro" panose="020B0504020202020204" pitchFamily="34" charset="0"/>
              </a:rPr>
              <a:t>Obligations de </a:t>
            </a:r>
            <a:r>
              <a:rPr lang="en-US" sz="2000" dirty="0" err="1">
                <a:latin typeface="Avenir Next LT Pro" panose="020B0504020202020204" pitchFamily="34" charset="0"/>
              </a:rPr>
              <a:t>licence</a:t>
            </a:r>
            <a:r>
              <a:rPr lang="en-US" sz="2000" dirty="0">
                <a:latin typeface="Avenir Next LT Pro" panose="020B0504020202020204" pitchFamily="34" charset="0"/>
              </a:rPr>
              <a:t> et obligation de </a:t>
            </a:r>
            <a:r>
              <a:rPr lang="en-US" sz="2000" dirty="0" err="1">
                <a:latin typeface="Avenir Next LT Pro" panose="020B0504020202020204" pitchFamily="34" charset="0"/>
              </a:rPr>
              <a:t>cartographier</a:t>
            </a:r>
            <a:endParaRPr lang="en-US" sz="2000" dirty="0">
              <a:latin typeface="Avenir Next LT Pro" panose="020B0504020202020204" pitchFamily="34" charset="0"/>
            </a:endParaRPr>
          </a:p>
          <a:p>
            <a:pPr marL="285750" indent="-285750">
              <a:buFont typeface="Arial" panose="020B0604020202020204" pitchFamily="34" charset="0"/>
              <a:buChar char="•"/>
            </a:pPr>
            <a:r>
              <a:rPr lang="en-US" sz="2000" dirty="0">
                <a:latin typeface="Avenir Next LT Pro" panose="020B0504020202020204" pitchFamily="34" charset="0"/>
              </a:rPr>
              <a:t>Service et </a:t>
            </a:r>
            <a:r>
              <a:rPr lang="en-US" sz="2000" dirty="0" err="1">
                <a:latin typeface="Avenir Next LT Pro" panose="020B0504020202020204" pitchFamily="34" charset="0"/>
              </a:rPr>
              <a:t>accès</a:t>
            </a:r>
            <a:r>
              <a:rPr lang="en-US" sz="2000" dirty="0">
                <a:latin typeface="Avenir Next LT Pro" panose="020B0504020202020204" pitchFamily="34" charset="0"/>
              </a:rPr>
              <a:t> </a:t>
            </a:r>
            <a:r>
              <a:rPr lang="en-US" sz="2000" dirty="0" err="1">
                <a:latin typeface="Avenir Next LT Pro" panose="020B0504020202020204" pitchFamily="34" charset="0"/>
              </a:rPr>
              <a:t>universel</a:t>
            </a:r>
            <a:r>
              <a:rPr lang="en-US" sz="2000" dirty="0">
                <a:latin typeface="Avenir Next LT Pro" panose="020B0504020202020204" pitchFamily="34" charset="0"/>
              </a:rPr>
              <a:t> (</a:t>
            </a:r>
            <a:r>
              <a:rPr lang="en-US" sz="2000" dirty="0" err="1">
                <a:latin typeface="Avenir Next LT Pro" panose="020B0504020202020204" pitchFamily="34" charset="0"/>
              </a:rPr>
              <a:t>financement</a:t>
            </a:r>
            <a:r>
              <a:rPr lang="en-US" sz="2000" dirty="0">
                <a:latin typeface="Avenir Next LT Pro" panose="020B0504020202020204" pitchFamily="34" charset="0"/>
              </a:rPr>
              <a:t> efficient)</a:t>
            </a:r>
          </a:p>
          <a:p>
            <a:pPr marL="285750" indent="-285750">
              <a:buFont typeface="Arial" panose="020B0604020202020204" pitchFamily="34" charset="0"/>
              <a:buChar char="•"/>
            </a:pPr>
            <a:r>
              <a:rPr lang="en-US" sz="2000" dirty="0">
                <a:latin typeface="Avenir Next LT Pro" panose="020B0504020202020204" pitchFamily="34" charset="0"/>
              </a:rPr>
              <a:t>Partage </a:t>
            </a:r>
            <a:r>
              <a:rPr lang="en-US" sz="2000" dirty="0" err="1">
                <a:latin typeface="Avenir Next LT Pro" panose="020B0504020202020204" pitchFamily="34" charset="0"/>
              </a:rPr>
              <a:t>d’infrastructures</a:t>
            </a:r>
            <a:r>
              <a:rPr lang="en-US" sz="2000" dirty="0">
                <a:latin typeface="Avenir Next LT Pro" panose="020B0504020202020204" pitchFamily="34" charset="0"/>
              </a:rPr>
              <a:t> TIC et </a:t>
            </a:r>
            <a:r>
              <a:rPr lang="en-US" sz="2000" dirty="0" err="1">
                <a:latin typeface="Avenir Next LT Pro" panose="020B0504020202020204" pitchFamily="34" charset="0"/>
              </a:rPr>
              <a:t>intersectorielles</a:t>
            </a:r>
            <a:endParaRPr lang="en-US" sz="2000" dirty="0">
              <a:latin typeface="Avenir Next LT Pro" panose="020B0504020202020204" pitchFamily="34" charset="0"/>
            </a:endParaRPr>
          </a:p>
          <a:p>
            <a:pPr marL="285750" indent="-285750">
              <a:buFont typeface="Arial" panose="020B0604020202020204" pitchFamily="34" charset="0"/>
              <a:buChar char="•"/>
            </a:pPr>
            <a:r>
              <a:rPr lang="en-GB" sz="2000" dirty="0">
                <a:latin typeface="Avenir Next LT Pro" panose="020B0504020202020204" pitchFamily="34" charset="0"/>
              </a:rPr>
              <a:t>Promotion </a:t>
            </a:r>
            <a:r>
              <a:rPr lang="en-GB" sz="2000" dirty="0" err="1">
                <a:latin typeface="Avenir Next LT Pro" panose="020B0504020202020204" pitchFamily="34" charset="0"/>
              </a:rPr>
              <a:t>d’une</a:t>
            </a:r>
            <a:r>
              <a:rPr lang="en-GB" sz="2000" dirty="0">
                <a:latin typeface="Avenir Next LT Pro" panose="020B0504020202020204" pitchFamily="34" charset="0"/>
              </a:rPr>
              <a:t> </a:t>
            </a:r>
            <a:r>
              <a:rPr lang="en-GB" sz="2000" dirty="0" err="1">
                <a:latin typeface="Avenir Next LT Pro" panose="020B0504020202020204" pitchFamily="34" charset="0"/>
              </a:rPr>
              <a:t>meilleure</a:t>
            </a:r>
            <a:r>
              <a:rPr lang="en-GB" sz="2000" dirty="0">
                <a:latin typeface="Avenir Next LT Pro" panose="020B0504020202020204" pitchFamily="34" charset="0"/>
              </a:rPr>
              <a:t> planification et de </a:t>
            </a:r>
            <a:r>
              <a:rPr lang="en-GB" sz="2000" dirty="0" err="1">
                <a:latin typeface="Avenir Next LT Pro" panose="020B0504020202020204" pitchFamily="34" charset="0"/>
              </a:rPr>
              <a:t>l’investissement</a:t>
            </a:r>
            <a:r>
              <a:rPr lang="en-GB" sz="2000" dirty="0">
                <a:latin typeface="Avenir Next LT Pro" panose="020B0504020202020204" pitchFamily="34" charset="0"/>
              </a:rPr>
              <a:t> (co-</a:t>
            </a:r>
            <a:r>
              <a:rPr lang="en-GB" sz="2000" dirty="0" err="1">
                <a:latin typeface="Avenir Next LT Pro" panose="020B0504020202020204" pitchFamily="34" charset="0"/>
              </a:rPr>
              <a:t>investissement</a:t>
            </a:r>
            <a:r>
              <a:rPr lang="en-GB" sz="2000" dirty="0">
                <a:latin typeface="Avenir Next LT Pro" panose="020B0504020202020204" pitchFamily="34" charset="0"/>
              </a:rPr>
              <a:t>)</a:t>
            </a:r>
          </a:p>
          <a:p>
            <a:pPr marL="285750" indent="-285750">
              <a:buFont typeface="Arial" panose="020B0604020202020204" pitchFamily="34" charset="0"/>
              <a:buChar char="•"/>
            </a:pPr>
            <a:r>
              <a:rPr lang="en-US" sz="2000" dirty="0" err="1">
                <a:latin typeface="Avenir Next LT Pro" panose="020B0504020202020204" pitchFamily="34" charset="0"/>
              </a:rPr>
              <a:t>Harmonisation</a:t>
            </a:r>
            <a:r>
              <a:rPr lang="en-US" sz="2000" dirty="0">
                <a:latin typeface="Avenir Next LT Pro" panose="020B0504020202020204" pitchFamily="34" charset="0"/>
              </a:rPr>
              <a:t> et </a:t>
            </a:r>
            <a:r>
              <a:rPr lang="en-US" sz="2000" dirty="0" err="1">
                <a:latin typeface="Avenir Next LT Pro" panose="020B0504020202020204" pitchFamily="34" charset="0"/>
              </a:rPr>
              <a:t>standardisation</a:t>
            </a:r>
            <a:r>
              <a:rPr lang="en-US" sz="2000" dirty="0">
                <a:latin typeface="Avenir Next LT Pro" panose="020B0504020202020204" pitchFamily="34" charset="0"/>
              </a:rPr>
              <a:t> de la </a:t>
            </a:r>
            <a:r>
              <a:rPr lang="en-US" sz="2000" dirty="0" err="1">
                <a:latin typeface="Avenir Next LT Pro" panose="020B0504020202020204" pitchFamily="34" charset="0"/>
              </a:rPr>
              <a:t>collecte</a:t>
            </a:r>
            <a:r>
              <a:rPr lang="en-US" sz="2000" dirty="0">
                <a:latin typeface="Avenir Next LT Pro" panose="020B0504020202020204" pitchFamily="34" charset="0"/>
              </a:rPr>
              <a:t> des données</a:t>
            </a:r>
          </a:p>
          <a:p>
            <a:pPr marL="285750" indent="-285750">
              <a:buFont typeface="Arial" panose="020B0604020202020204" pitchFamily="34" charset="0"/>
              <a:buChar char="•"/>
            </a:pPr>
            <a:r>
              <a:rPr lang="en-GB" sz="2000" dirty="0">
                <a:latin typeface="Avenir Next LT Pro" panose="020B0504020202020204" pitchFamily="34" charset="0"/>
              </a:rPr>
              <a:t>Protection des données, </a:t>
            </a:r>
            <a:r>
              <a:rPr lang="en-GB" sz="2000" dirty="0" err="1">
                <a:latin typeface="Avenir Next LT Pro" panose="020B0504020202020204" pitchFamily="34" charset="0"/>
              </a:rPr>
              <a:t>sécurité</a:t>
            </a:r>
            <a:r>
              <a:rPr lang="en-GB" sz="2000" dirty="0">
                <a:latin typeface="Avenir Next LT Pro" panose="020B0504020202020204" pitchFamily="34" charset="0"/>
              </a:rPr>
              <a:t> et </a:t>
            </a:r>
            <a:r>
              <a:rPr lang="en-GB" sz="2000" dirty="0" err="1">
                <a:latin typeface="Avenir Next LT Pro" panose="020B0504020202020204" pitchFamily="34" charset="0"/>
              </a:rPr>
              <a:t>gouvernance</a:t>
            </a:r>
            <a:r>
              <a:rPr lang="en-GB" sz="2000" dirty="0">
                <a:latin typeface="Avenir Next LT Pro" panose="020B0504020202020204" pitchFamily="34" charset="0"/>
              </a:rPr>
              <a:t> des données</a:t>
            </a:r>
          </a:p>
          <a:p>
            <a:pPr marL="285750" indent="-285750">
              <a:buFont typeface="Arial" panose="020B0604020202020204" pitchFamily="34" charset="0"/>
              <a:buChar char="•"/>
            </a:pPr>
            <a:r>
              <a:rPr lang="en-GB" sz="2000" dirty="0">
                <a:latin typeface="Avenir Next LT Pro" panose="020B0504020202020204" pitchFamily="34" charset="0"/>
              </a:rPr>
              <a:t>..</a:t>
            </a:r>
          </a:p>
        </p:txBody>
      </p:sp>
      <p:sp>
        <p:nvSpPr>
          <p:cNvPr id="4" name="TextBox 3">
            <a:extLst>
              <a:ext uri="{FF2B5EF4-FFF2-40B4-BE49-F238E27FC236}">
                <a16:creationId xmlns:a16="http://schemas.microsoft.com/office/drawing/2014/main" id="{9FE05AEB-D064-875C-CA30-2C65A6666D92}"/>
              </a:ext>
            </a:extLst>
          </p:cNvPr>
          <p:cNvSpPr txBox="1"/>
          <p:nvPr/>
        </p:nvSpPr>
        <p:spPr>
          <a:xfrm>
            <a:off x="154984" y="701634"/>
            <a:ext cx="5827362" cy="1015663"/>
          </a:xfrm>
          <a:prstGeom prst="rect">
            <a:avLst/>
          </a:prstGeom>
          <a:noFill/>
        </p:spPr>
        <p:txBody>
          <a:bodyPr wrap="square">
            <a:spAutoFit/>
          </a:bodyPr>
          <a:lstStyle/>
          <a:p>
            <a:r>
              <a:rPr lang="en-US" sz="3000" kern="0" dirty="0">
                <a:solidFill>
                  <a:srgbClr val="00A3E0"/>
                </a:solidFill>
                <a:latin typeface="Avenir Next LT Pro" panose="020B0504020202020204" pitchFamily="34" charset="0"/>
              </a:rPr>
              <a:t>Aspects politiques et de </a:t>
            </a:r>
            <a:r>
              <a:rPr lang="en-US" sz="3000" kern="0" dirty="0" err="1">
                <a:solidFill>
                  <a:srgbClr val="00A3E0"/>
                </a:solidFill>
                <a:latin typeface="Avenir Next LT Pro" panose="020B0504020202020204" pitchFamily="34" charset="0"/>
              </a:rPr>
              <a:t>réglementation</a:t>
            </a:r>
            <a:endParaRPr lang="en-GB" sz="3000" dirty="0">
              <a:latin typeface="Avenir Next LT Pro" panose="020B0504020202020204" pitchFamily="34" charset="0"/>
            </a:endParaRPr>
          </a:p>
        </p:txBody>
      </p:sp>
      <p:sp>
        <p:nvSpPr>
          <p:cNvPr id="7" name="TextBox 6">
            <a:extLst>
              <a:ext uri="{FF2B5EF4-FFF2-40B4-BE49-F238E27FC236}">
                <a16:creationId xmlns:a16="http://schemas.microsoft.com/office/drawing/2014/main" id="{AE922EF3-A9FC-09DE-5931-4285F6E18375}"/>
              </a:ext>
            </a:extLst>
          </p:cNvPr>
          <p:cNvSpPr txBox="1"/>
          <p:nvPr/>
        </p:nvSpPr>
        <p:spPr>
          <a:xfrm>
            <a:off x="6313119" y="1877518"/>
            <a:ext cx="5495794" cy="3785652"/>
          </a:xfrm>
          <a:prstGeom prst="rect">
            <a:avLst/>
          </a:prstGeom>
          <a:noFill/>
        </p:spPr>
        <p:txBody>
          <a:bodyPr wrap="square">
            <a:spAutoFit/>
          </a:bodyPr>
          <a:lstStyle/>
          <a:p>
            <a:pPr marL="285750" indent="-285750">
              <a:buFont typeface="Courier New" panose="02070309020205020404" pitchFamily="49" charset="0"/>
              <a:buChar char="o"/>
            </a:pPr>
            <a:r>
              <a:rPr lang="en-GB" sz="2000" dirty="0">
                <a:latin typeface="Avenir Next LT Pro" panose="020B0504020202020204" pitchFamily="34" charset="0"/>
              </a:rPr>
              <a:t>Licensing requirements and mapping obligations </a:t>
            </a:r>
          </a:p>
          <a:p>
            <a:pPr marL="285750" indent="-285750">
              <a:buFont typeface="Courier New" panose="02070309020205020404" pitchFamily="49" charset="0"/>
              <a:buChar char="o"/>
            </a:pPr>
            <a:r>
              <a:rPr lang="en-GB" sz="2000" dirty="0">
                <a:latin typeface="Avenir Next LT Pro" panose="020B0504020202020204" pitchFamily="34" charset="0"/>
              </a:rPr>
              <a:t>Universal service and access (efficient financing)</a:t>
            </a:r>
          </a:p>
          <a:p>
            <a:pPr marL="285750" indent="-285750">
              <a:buFont typeface="Courier New" panose="02070309020205020404" pitchFamily="49" charset="0"/>
              <a:buChar char="o"/>
            </a:pPr>
            <a:r>
              <a:rPr lang="en-GB" sz="2000" dirty="0">
                <a:latin typeface="Avenir Next LT Pro" panose="020B0504020202020204" pitchFamily="34" charset="0"/>
              </a:rPr>
              <a:t> ICT and cross-sector infrastructure sharing</a:t>
            </a:r>
          </a:p>
          <a:p>
            <a:pPr marL="285750" indent="-285750">
              <a:buFont typeface="Courier New" panose="02070309020205020404" pitchFamily="49" charset="0"/>
              <a:buChar char="o"/>
            </a:pPr>
            <a:r>
              <a:rPr lang="en-GB" sz="2000" dirty="0">
                <a:latin typeface="Avenir Next LT Pro" panose="020B0504020202020204" pitchFamily="34" charset="0"/>
              </a:rPr>
              <a:t> Promoting better planning and investment (co-investment) </a:t>
            </a:r>
          </a:p>
          <a:p>
            <a:pPr marL="285750" indent="-285750">
              <a:buFont typeface="Courier New" panose="02070309020205020404" pitchFamily="49" charset="0"/>
              <a:buChar char="o"/>
            </a:pPr>
            <a:r>
              <a:rPr lang="en-GB" sz="2000" dirty="0">
                <a:latin typeface="Avenir Next LT Pro" panose="020B0504020202020204" pitchFamily="34" charset="0"/>
              </a:rPr>
              <a:t>Harmonization and standardization of data collection </a:t>
            </a:r>
          </a:p>
          <a:p>
            <a:pPr marL="285750" indent="-285750">
              <a:buFont typeface="Courier New" panose="02070309020205020404" pitchFamily="49" charset="0"/>
              <a:buChar char="o"/>
            </a:pPr>
            <a:r>
              <a:rPr lang="en-GB" sz="2000" dirty="0">
                <a:latin typeface="Avenir Next LT Pro" panose="020B0504020202020204" pitchFamily="34" charset="0"/>
              </a:rPr>
              <a:t>Data protection, security, and data governance</a:t>
            </a:r>
          </a:p>
          <a:p>
            <a:pPr marL="285750" indent="-285750">
              <a:buFont typeface="Courier New" panose="02070309020205020404" pitchFamily="49" charset="0"/>
              <a:buChar char="o"/>
            </a:pPr>
            <a:r>
              <a:rPr lang="en-GB" sz="2000" dirty="0">
                <a:latin typeface="Avenir Next LT Pro" panose="020B0504020202020204" pitchFamily="34" charset="0"/>
              </a:rPr>
              <a:t>..</a:t>
            </a:r>
          </a:p>
        </p:txBody>
      </p:sp>
      <p:sp>
        <p:nvSpPr>
          <p:cNvPr id="10" name="TextBox 9">
            <a:extLst>
              <a:ext uri="{FF2B5EF4-FFF2-40B4-BE49-F238E27FC236}">
                <a16:creationId xmlns:a16="http://schemas.microsoft.com/office/drawing/2014/main" id="{74F6115D-5014-990F-EE48-6B269B0EF7E4}"/>
              </a:ext>
            </a:extLst>
          </p:cNvPr>
          <p:cNvSpPr txBox="1"/>
          <p:nvPr/>
        </p:nvSpPr>
        <p:spPr>
          <a:xfrm>
            <a:off x="6280514" y="745020"/>
            <a:ext cx="5157591" cy="1015663"/>
          </a:xfrm>
          <a:prstGeom prst="rect">
            <a:avLst/>
          </a:prstGeom>
          <a:noFill/>
        </p:spPr>
        <p:txBody>
          <a:bodyPr wrap="square">
            <a:spAutoFit/>
          </a:bodyPr>
          <a:lstStyle/>
          <a:p>
            <a:r>
              <a:rPr lang="en-GB" sz="3000" dirty="0">
                <a:solidFill>
                  <a:srgbClr val="0070C0"/>
                </a:solidFill>
                <a:latin typeface="Avenir Next LT Pro" panose="020B0504020202020204" pitchFamily="34" charset="0"/>
              </a:rPr>
              <a:t>Policy and regulatory aspects</a:t>
            </a:r>
          </a:p>
        </p:txBody>
      </p:sp>
      <p:cxnSp>
        <p:nvCxnSpPr>
          <p:cNvPr id="12" name="Straight Connector 11">
            <a:extLst>
              <a:ext uri="{FF2B5EF4-FFF2-40B4-BE49-F238E27FC236}">
                <a16:creationId xmlns:a16="http://schemas.microsoft.com/office/drawing/2014/main" id="{3F307BD0-BA44-8C40-A834-6E6D96FDA537}"/>
              </a:ext>
            </a:extLst>
          </p:cNvPr>
          <p:cNvCxnSpPr/>
          <p:nvPr/>
        </p:nvCxnSpPr>
        <p:spPr>
          <a:xfrm>
            <a:off x="5949863" y="1941534"/>
            <a:ext cx="0" cy="4283901"/>
          </a:xfrm>
          <a:prstGeom prst="line">
            <a:avLst/>
          </a:prstGeom>
          <a:ln w="3175">
            <a:solidFill>
              <a:srgbClr val="00B0F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97C9ED7-9487-8180-873D-2DED18A3AD4B}"/>
              </a:ext>
            </a:extLst>
          </p:cNvPr>
          <p:cNvSpPr txBox="1"/>
          <p:nvPr/>
        </p:nvSpPr>
        <p:spPr>
          <a:xfrm>
            <a:off x="10754710" y="6286500"/>
            <a:ext cx="1341714" cy="369332"/>
          </a:xfrm>
          <a:prstGeom prst="rect">
            <a:avLst/>
          </a:prstGeom>
          <a:noFill/>
        </p:spPr>
        <p:txBody>
          <a:bodyPr wrap="none" rtlCol="0">
            <a:spAutoFit/>
          </a:bodyPr>
          <a:lstStyle/>
          <a:p>
            <a:r>
              <a:rPr lang="en-US" dirty="0">
                <a:solidFill>
                  <a:srgbClr val="009AD4"/>
                </a:solidFill>
                <a:latin typeface="Avenir Next LT Pro" panose="020B0504020202020204" pitchFamily="34" charset="0"/>
              </a:rPr>
              <a:t>www.itu.int</a:t>
            </a:r>
            <a:endParaRPr lang="en-GB" dirty="0">
              <a:solidFill>
                <a:srgbClr val="009AD4"/>
              </a:solidFill>
              <a:latin typeface="Avenir Next LT Pro" panose="020B0504020202020204" pitchFamily="34" charset="0"/>
            </a:endParaRPr>
          </a:p>
        </p:txBody>
      </p:sp>
    </p:spTree>
    <p:extLst>
      <p:ext uri="{BB962C8B-B14F-4D97-AF65-F5344CB8AC3E}">
        <p14:creationId xmlns:p14="http://schemas.microsoft.com/office/powerpoint/2010/main" val="306449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B6297-78EF-FCE9-47B2-DC6D275E780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64ADED6-3E58-7558-9E30-F7B5955D0093}"/>
              </a:ext>
            </a:extLst>
          </p:cNvPr>
          <p:cNvSpPr txBox="1"/>
          <p:nvPr/>
        </p:nvSpPr>
        <p:spPr>
          <a:xfrm>
            <a:off x="10754710" y="6286500"/>
            <a:ext cx="1341714" cy="369332"/>
          </a:xfrm>
          <a:prstGeom prst="rect">
            <a:avLst/>
          </a:prstGeom>
          <a:noFill/>
        </p:spPr>
        <p:txBody>
          <a:bodyPr wrap="none" rtlCol="0">
            <a:spAutoFit/>
          </a:bodyPr>
          <a:lstStyle/>
          <a:p>
            <a:r>
              <a:rPr lang="en-US" dirty="0">
                <a:solidFill>
                  <a:srgbClr val="009AD4"/>
                </a:solidFill>
                <a:latin typeface="Avenir Next LT Pro" panose="020B0504020202020204" pitchFamily="34" charset="0"/>
              </a:rPr>
              <a:t>www.itu.int</a:t>
            </a:r>
            <a:endParaRPr lang="en-GB" dirty="0">
              <a:solidFill>
                <a:srgbClr val="009AD4"/>
              </a:solidFill>
              <a:latin typeface="Avenir Next LT Pro" panose="020B0504020202020204" pitchFamily="34" charset="0"/>
            </a:endParaRPr>
          </a:p>
        </p:txBody>
      </p:sp>
      <p:pic>
        <p:nvPicPr>
          <p:cNvPr id="6" name="Picture 5">
            <a:extLst>
              <a:ext uri="{FF2B5EF4-FFF2-40B4-BE49-F238E27FC236}">
                <a16:creationId xmlns:a16="http://schemas.microsoft.com/office/drawing/2014/main" id="{3D27CA9C-8882-0F22-0684-FE850B028088}"/>
              </a:ext>
            </a:extLst>
          </p:cNvPr>
          <p:cNvPicPr>
            <a:picLocks noChangeAspect="1"/>
          </p:cNvPicPr>
          <p:nvPr/>
        </p:nvPicPr>
        <p:blipFill>
          <a:blip r:embed="rId3"/>
          <a:stretch>
            <a:fillRect/>
          </a:stretch>
        </p:blipFill>
        <p:spPr>
          <a:xfrm>
            <a:off x="114300" y="228600"/>
            <a:ext cx="2160270" cy="1062753"/>
          </a:xfrm>
          <a:prstGeom prst="rect">
            <a:avLst/>
          </a:prstGeom>
        </p:spPr>
      </p:pic>
      <p:pic>
        <p:nvPicPr>
          <p:cNvPr id="8" name="Picture 7">
            <a:extLst>
              <a:ext uri="{FF2B5EF4-FFF2-40B4-BE49-F238E27FC236}">
                <a16:creationId xmlns:a16="http://schemas.microsoft.com/office/drawing/2014/main" id="{EEEEE2B5-C822-D1C6-1554-7512F9FCC812}"/>
              </a:ext>
            </a:extLst>
          </p:cNvPr>
          <p:cNvPicPr>
            <a:picLocks noChangeAspect="1"/>
          </p:cNvPicPr>
          <p:nvPr/>
        </p:nvPicPr>
        <p:blipFill>
          <a:blip r:embed="rId4"/>
          <a:stretch>
            <a:fillRect/>
          </a:stretch>
        </p:blipFill>
        <p:spPr>
          <a:xfrm>
            <a:off x="0" y="1268730"/>
            <a:ext cx="2371613" cy="3268980"/>
          </a:xfrm>
          <a:prstGeom prst="rect">
            <a:avLst/>
          </a:prstGeom>
        </p:spPr>
      </p:pic>
      <p:pic>
        <p:nvPicPr>
          <p:cNvPr id="10" name="Picture 9">
            <a:extLst>
              <a:ext uri="{FF2B5EF4-FFF2-40B4-BE49-F238E27FC236}">
                <a16:creationId xmlns:a16="http://schemas.microsoft.com/office/drawing/2014/main" id="{4D7FF1DB-9F4B-8E1C-A330-27ACD267958A}"/>
              </a:ext>
            </a:extLst>
          </p:cNvPr>
          <p:cNvPicPr>
            <a:picLocks noChangeAspect="1"/>
          </p:cNvPicPr>
          <p:nvPr/>
        </p:nvPicPr>
        <p:blipFill>
          <a:blip r:embed="rId5"/>
          <a:stretch>
            <a:fillRect/>
          </a:stretch>
        </p:blipFill>
        <p:spPr>
          <a:xfrm>
            <a:off x="0" y="2546985"/>
            <a:ext cx="2251710" cy="3354208"/>
          </a:xfrm>
          <a:prstGeom prst="rect">
            <a:avLst/>
          </a:prstGeom>
        </p:spPr>
      </p:pic>
      <p:cxnSp>
        <p:nvCxnSpPr>
          <p:cNvPr id="12" name="Straight Connector 11">
            <a:extLst>
              <a:ext uri="{FF2B5EF4-FFF2-40B4-BE49-F238E27FC236}">
                <a16:creationId xmlns:a16="http://schemas.microsoft.com/office/drawing/2014/main" id="{1B2478A8-BED2-DAC9-19FE-704645BB2C86}"/>
              </a:ext>
            </a:extLst>
          </p:cNvPr>
          <p:cNvCxnSpPr/>
          <p:nvPr/>
        </p:nvCxnSpPr>
        <p:spPr>
          <a:xfrm>
            <a:off x="7160098" y="1914640"/>
            <a:ext cx="0" cy="4283901"/>
          </a:xfrm>
          <a:prstGeom prst="line">
            <a:avLst/>
          </a:prstGeom>
          <a:ln w="3175">
            <a:solidFill>
              <a:srgbClr val="00B0F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1ACE856-CF7A-8DD8-4406-DEDA2710DFB0}"/>
              </a:ext>
            </a:extLst>
          </p:cNvPr>
          <p:cNvSpPr txBox="1"/>
          <p:nvPr/>
        </p:nvSpPr>
        <p:spPr>
          <a:xfrm>
            <a:off x="2810436" y="2581466"/>
            <a:ext cx="4168589" cy="2585323"/>
          </a:xfrm>
          <a:prstGeom prst="rect">
            <a:avLst/>
          </a:prstGeom>
          <a:noFill/>
        </p:spPr>
        <p:txBody>
          <a:bodyPr wrap="square">
            <a:spAutoFit/>
          </a:bodyPr>
          <a:lstStyle/>
          <a:p>
            <a:r>
              <a:rPr lang="fr-FR" b="1" dirty="0">
                <a:latin typeface="Avenir Next LT Pro" panose="020B0504020202020204" pitchFamily="34" charset="0"/>
              </a:rPr>
              <a:t>Cartographie de la connectivité</a:t>
            </a:r>
            <a:r>
              <a:rPr lang="fr-FR" dirty="0">
                <a:latin typeface="Avenir Next LT Pro" panose="020B0504020202020204" pitchFamily="34" charset="0"/>
              </a:rPr>
              <a:t>: le suivi du déploiement des différents types d’infrastructures numériques peut éclairer le processus réglementaire et permettre aux régulateurs d’identifier les lacunes du marché et les acteurs du marché, afin de les transformer en opportunités d’investissement et de croissance.</a:t>
            </a:r>
            <a:endParaRPr lang="en-GB" dirty="0">
              <a:latin typeface="Avenir Next LT Pro" panose="020B0504020202020204" pitchFamily="34" charset="0"/>
            </a:endParaRPr>
          </a:p>
        </p:txBody>
      </p:sp>
      <p:sp>
        <p:nvSpPr>
          <p:cNvPr id="14" name="TextBox 13">
            <a:extLst>
              <a:ext uri="{FF2B5EF4-FFF2-40B4-BE49-F238E27FC236}">
                <a16:creationId xmlns:a16="http://schemas.microsoft.com/office/drawing/2014/main" id="{9B6F675E-7B8D-A3C9-75A0-181C25A89391}"/>
              </a:ext>
            </a:extLst>
          </p:cNvPr>
          <p:cNvSpPr txBox="1"/>
          <p:nvPr/>
        </p:nvSpPr>
        <p:spPr>
          <a:xfrm>
            <a:off x="7274860" y="2631566"/>
            <a:ext cx="4634752" cy="2031325"/>
          </a:xfrm>
          <a:prstGeom prst="rect">
            <a:avLst/>
          </a:prstGeom>
          <a:noFill/>
        </p:spPr>
        <p:txBody>
          <a:bodyPr wrap="square">
            <a:spAutoFit/>
          </a:bodyPr>
          <a:lstStyle/>
          <a:p>
            <a:r>
              <a:rPr lang="en-GB" sz="1800" b="1" dirty="0">
                <a:effectLst/>
                <a:latin typeface="Avenir Next LT Pro" panose="020B0504020202020204" pitchFamily="34" charset="0"/>
                <a:ea typeface="Aptos" panose="020B0004020202020204" pitchFamily="34" charset="0"/>
                <a:cs typeface="Times New Roman" panose="02020603050405020304" pitchFamily="18" charset="0"/>
              </a:rPr>
              <a:t>Connectivity mapping</a:t>
            </a:r>
            <a:r>
              <a:rPr lang="en-GB" sz="1800" dirty="0">
                <a:effectLst/>
                <a:latin typeface="Avenir Next LT Pro" panose="020B0504020202020204" pitchFamily="34" charset="0"/>
                <a:ea typeface="Aptos" panose="020B0004020202020204" pitchFamily="34" charset="0"/>
                <a:cs typeface="Times New Roman" panose="02020603050405020304" pitchFamily="18" charset="0"/>
              </a:rPr>
              <a:t>: Tracking the deployment of the various kinds of digital infrastructure can inform the regulatory process and allow regulators to identify market gaps and market stakeholders – to turn them into opportunities for investment and growth.</a:t>
            </a:r>
            <a:endParaRPr lang="en-GB" dirty="0">
              <a:latin typeface="Avenir Next LT Pro" panose="020B0504020202020204" pitchFamily="34" charset="0"/>
            </a:endParaRPr>
          </a:p>
        </p:txBody>
      </p:sp>
      <p:sp>
        <p:nvSpPr>
          <p:cNvPr id="16" name="TextBox 15">
            <a:extLst>
              <a:ext uri="{FF2B5EF4-FFF2-40B4-BE49-F238E27FC236}">
                <a16:creationId xmlns:a16="http://schemas.microsoft.com/office/drawing/2014/main" id="{D05B152D-0576-9429-23D9-DC61FD33D8E8}"/>
              </a:ext>
            </a:extLst>
          </p:cNvPr>
          <p:cNvSpPr txBox="1"/>
          <p:nvPr/>
        </p:nvSpPr>
        <p:spPr>
          <a:xfrm>
            <a:off x="7454685" y="1101011"/>
            <a:ext cx="4094972" cy="646331"/>
          </a:xfrm>
          <a:prstGeom prst="rect">
            <a:avLst/>
          </a:prstGeom>
          <a:noFill/>
        </p:spPr>
        <p:txBody>
          <a:bodyPr wrap="square">
            <a:spAutoFit/>
          </a:bodyPr>
          <a:lstStyle/>
          <a:p>
            <a:r>
              <a:rPr lang="en-GB" dirty="0">
                <a:solidFill>
                  <a:srgbClr val="0070C0"/>
                </a:solidFill>
                <a:latin typeface="Avenir Next LT Pro" panose="020B0504020202020204" pitchFamily="34" charset="0"/>
              </a:rPr>
              <a:t>GSR-19 Best practice guidelines fast forward digital connectivity for all </a:t>
            </a:r>
          </a:p>
        </p:txBody>
      </p:sp>
      <p:sp>
        <p:nvSpPr>
          <p:cNvPr id="19" name="TextBox 18">
            <a:extLst>
              <a:ext uri="{FF2B5EF4-FFF2-40B4-BE49-F238E27FC236}">
                <a16:creationId xmlns:a16="http://schemas.microsoft.com/office/drawing/2014/main" id="{2528AE96-965C-C90D-F467-017C235DBDF3}"/>
              </a:ext>
            </a:extLst>
          </p:cNvPr>
          <p:cNvSpPr txBox="1"/>
          <p:nvPr/>
        </p:nvSpPr>
        <p:spPr>
          <a:xfrm>
            <a:off x="2887756" y="991456"/>
            <a:ext cx="3876115" cy="1200329"/>
          </a:xfrm>
          <a:prstGeom prst="rect">
            <a:avLst/>
          </a:prstGeom>
          <a:noFill/>
        </p:spPr>
        <p:txBody>
          <a:bodyPr wrap="square">
            <a:spAutoFit/>
          </a:bodyPr>
          <a:lstStyle/>
          <a:p>
            <a:r>
              <a:rPr lang="fr-FR" dirty="0">
                <a:solidFill>
                  <a:srgbClr val="00B0F0"/>
                </a:solidFill>
                <a:latin typeface="Avenir Next LT Pro" panose="020B0504020202020204" pitchFamily="34" charset="0"/>
              </a:rPr>
              <a:t>Lignes directrices relatives aux bonnes pratiques du GSR-19 accélérer la connectivité numérique pour tous</a:t>
            </a:r>
            <a:endParaRPr lang="en-GB" dirty="0"/>
          </a:p>
        </p:txBody>
      </p:sp>
    </p:spTree>
    <p:extLst>
      <p:ext uri="{BB962C8B-B14F-4D97-AF65-F5344CB8AC3E}">
        <p14:creationId xmlns:p14="http://schemas.microsoft.com/office/powerpoint/2010/main" val="3875736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3ACDE-8376-2ED9-8493-82A03623A92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69A2B97-14F8-5325-38F7-274B7C9F6219}"/>
              </a:ext>
            </a:extLst>
          </p:cNvPr>
          <p:cNvSpPr txBox="1"/>
          <p:nvPr/>
        </p:nvSpPr>
        <p:spPr>
          <a:xfrm>
            <a:off x="10754710" y="6286500"/>
            <a:ext cx="1341714" cy="369332"/>
          </a:xfrm>
          <a:prstGeom prst="rect">
            <a:avLst/>
          </a:prstGeom>
          <a:noFill/>
        </p:spPr>
        <p:txBody>
          <a:bodyPr wrap="none" rtlCol="0">
            <a:spAutoFit/>
          </a:bodyPr>
          <a:lstStyle/>
          <a:p>
            <a:r>
              <a:rPr lang="en-US" dirty="0">
                <a:solidFill>
                  <a:srgbClr val="009AD4"/>
                </a:solidFill>
                <a:latin typeface="Avenir Next LT Pro" panose="020B0504020202020204" pitchFamily="34" charset="0"/>
              </a:rPr>
              <a:t>www.itu.int</a:t>
            </a:r>
            <a:endParaRPr lang="en-GB" dirty="0">
              <a:solidFill>
                <a:srgbClr val="009AD4"/>
              </a:solidFill>
              <a:latin typeface="Avenir Next LT Pro" panose="020B0504020202020204" pitchFamily="34" charset="0"/>
            </a:endParaRPr>
          </a:p>
        </p:txBody>
      </p:sp>
      <p:sp>
        <p:nvSpPr>
          <p:cNvPr id="9" name="TextBox 8">
            <a:extLst>
              <a:ext uri="{FF2B5EF4-FFF2-40B4-BE49-F238E27FC236}">
                <a16:creationId xmlns:a16="http://schemas.microsoft.com/office/drawing/2014/main" id="{66F70F0A-2197-3216-FF72-B046974FD9BF}"/>
              </a:ext>
            </a:extLst>
          </p:cNvPr>
          <p:cNvSpPr txBox="1"/>
          <p:nvPr/>
        </p:nvSpPr>
        <p:spPr>
          <a:xfrm>
            <a:off x="7898998" y="763716"/>
            <a:ext cx="4051336" cy="4860113"/>
          </a:xfrm>
          <a:prstGeom prst="rect">
            <a:avLst/>
          </a:prstGeom>
          <a:noFill/>
        </p:spPr>
        <p:txBody>
          <a:bodyPr wrap="square">
            <a:spAutoFit/>
          </a:bodyPr>
          <a:lstStyle/>
          <a:p>
            <a:pPr marL="0" marR="0">
              <a:lnSpc>
                <a:spcPct val="107000"/>
              </a:lnSpc>
              <a:spcAft>
                <a:spcPts val="800"/>
              </a:spcAft>
            </a:pPr>
            <a:r>
              <a:rPr lang="en-GB" kern="100" dirty="0">
                <a:solidFill>
                  <a:srgbClr val="0070C0"/>
                </a:solidFill>
                <a:effectLst/>
                <a:latin typeface="Avenir Next LT Pro" panose="020B0504020202020204" pitchFamily="34" charset="0"/>
                <a:ea typeface="Aptos" panose="020B0004020202020204" pitchFamily="34" charset="0"/>
                <a:cs typeface="Times New Roman" panose="02020603050405020304" pitchFamily="18" charset="0"/>
              </a:rPr>
              <a:t>GSR-21 best practice guidelines: </a:t>
            </a:r>
            <a:r>
              <a:rPr lang="en-GB" dirty="0">
                <a:solidFill>
                  <a:srgbClr val="0070C0"/>
                </a:solidFill>
                <a:latin typeface="Avenir Next LT Pro" panose="020B0504020202020204" pitchFamily="34" charset="0"/>
              </a:rPr>
              <a:t>Regulatory uplift for financing digital infrastructure, access and use</a:t>
            </a:r>
            <a:r>
              <a:rPr lang="en-GB" kern="100" dirty="0">
                <a:solidFill>
                  <a:srgbClr val="0070C0"/>
                </a:solidFill>
                <a:effectLst/>
                <a:latin typeface="Avenir Next LT Pro" panose="020B0504020202020204" pitchFamily="34" charset="0"/>
                <a:ea typeface="Aptos" panose="020B0004020202020204" pitchFamily="34" charset="0"/>
                <a:cs typeface="Times New Roman" panose="02020603050405020304" pitchFamily="18" charset="0"/>
              </a:rPr>
              <a:t> </a:t>
            </a:r>
          </a:p>
          <a:p>
            <a:pPr marL="285750" marR="0" indent="-285750">
              <a:lnSpc>
                <a:spcPct val="107000"/>
              </a:lnSpc>
              <a:spcAft>
                <a:spcPts val="800"/>
              </a:spcAft>
              <a:buFont typeface="Arial" panose="020B0604020202020204" pitchFamily="34" charset="0"/>
              <a:buChar char="•"/>
            </a:pPr>
            <a:r>
              <a:rPr lang="en-GB" sz="1600" kern="100" dirty="0">
                <a:effectLst/>
                <a:latin typeface="Avenir Next LT Pro" panose="020B0504020202020204" pitchFamily="34" charset="0"/>
                <a:ea typeface="Aptos" panose="020B0004020202020204" pitchFamily="34" charset="0"/>
                <a:cs typeface="Times New Roman" panose="02020603050405020304" pitchFamily="18" charset="0"/>
              </a:rPr>
              <a:t>Adopt data-driven tools in decision-making (including big data and open data schemes), machine learning tools and online platforms, including national GIS systems to identify white and grey areas and coordinate the deployment and sharing of digital infrastructures, such as </a:t>
            </a:r>
            <a:r>
              <a:rPr lang="en-GB" sz="1600" b="1" kern="100" dirty="0">
                <a:effectLst/>
                <a:latin typeface="Avenir Next LT Pro" panose="020B0504020202020204" pitchFamily="34" charset="0"/>
                <a:ea typeface="Aptos" panose="020B0004020202020204" pitchFamily="34" charset="0"/>
                <a:cs typeface="Times New Roman" panose="02020603050405020304" pitchFamily="18" charset="0"/>
              </a:rPr>
              <a:t>national infrastructure mapping systems</a:t>
            </a:r>
            <a:r>
              <a:rPr lang="en-GB" sz="1600" kern="100" dirty="0">
                <a:effectLst/>
                <a:latin typeface="Avenir Next LT Pro" panose="020B0504020202020204" pitchFamily="34" charset="0"/>
                <a:ea typeface="Aptos" panose="020B0004020202020204" pitchFamily="34" charset="0"/>
                <a:cs typeface="Times New Roman" panose="02020603050405020304" pitchFamily="18" charset="0"/>
              </a:rPr>
              <a:t>.</a:t>
            </a:r>
          </a:p>
          <a:p>
            <a:pPr marL="0" marR="0">
              <a:lnSpc>
                <a:spcPct val="107000"/>
              </a:lnSpc>
              <a:spcAft>
                <a:spcPts val="800"/>
              </a:spcAft>
            </a:pPr>
            <a:r>
              <a:rPr lang="en-GB" sz="1600" kern="100" dirty="0">
                <a:effectLst/>
                <a:latin typeface="Avenir Next LT Pro" panose="020B0504020202020204" pitchFamily="34" charset="0"/>
                <a:ea typeface="Aptos" panose="020B0004020202020204" pitchFamily="34" charset="0"/>
                <a:cs typeface="Times New Roman" panose="02020603050405020304" pitchFamily="18" charset="0"/>
              </a:rPr>
              <a:t>• Ensure that </a:t>
            </a:r>
            <a:r>
              <a:rPr lang="en-GB" sz="1600" b="1" kern="100" dirty="0">
                <a:effectLst/>
                <a:latin typeface="Avenir Next LT Pro" panose="020B0504020202020204" pitchFamily="34" charset="0"/>
                <a:ea typeface="Aptos" panose="020B0004020202020204" pitchFamily="34" charset="0"/>
                <a:cs typeface="Times New Roman" panose="02020603050405020304" pitchFamily="18" charset="0"/>
              </a:rPr>
              <a:t>regulators are empowered to collect relevant data </a:t>
            </a:r>
            <a:r>
              <a:rPr lang="en-GB" sz="1600" kern="100" dirty="0">
                <a:effectLst/>
                <a:latin typeface="Avenir Next LT Pro" panose="020B0504020202020204" pitchFamily="34" charset="0"/>
                <a:ea typeface="Aptos" panose="020B0004020202020204" pitchFamily="34" charset="0"/>
                <a:cs typeface="Times New Roman" panose="02020603050405020304" pitchFamily="18" charset="0"/>
              </a:rPr>
              <a:t>from market players and have capacity to develop regulatory tools to address identified failures in ICT and digital markets.</a:t>
            </a:r>
          </a:p>
        </p:txBody>
      </p:sp>
      <p:pic>
        <p:nvPicPr>
          <p:cNvPr id="6" name="Picture 5">
            <a:extLst>
              <a:ext uri="{FF2B5EF4-FFF2-40B4-BE49-F238E27FC236}">
                <a16:creationId xmlns:a16="http://schemas.microsoft.com/office/drawing/2014/main" id="{A79172A0-F8B2-A436-88F9-F0B2D0ED6272}"/>
              </a:ext>
            </a:extLst>
          </p:cNvPr>
          <p:cNvPicPr>
            <a:picLocks noChangeAspect="1"/>
          </p:cNvPicPr>
          <p:nvPr/>
        </p:nvPicPr>
        <p:blipFill>
          <a:blip r:embed="rId3"/>
          <a:stretch>
            <a:fillRect/>
          </a:stretch>
        </p:blipFill>
        <p:spPr>
          <a:xfrm>
            <a:off x="114300" y="228600"/>
            <a:ext cx="2160270" cy="1062753"/>
          </a:xfrm>
          <a:prstGeom prst="rect">
            <a:avLst/>
          </a:prstGeom>
        </p:spPr>
      </p:pic>
      <p:pic>
        <p:nvPicPr>
          <p:cNvPr id="8" name="Picture 7">
            <a:extLst>
              <a:ext uri="{FF2B5EF4-FFF2-40B4-BE49-F238E27FC236}">
                <a16:creationId xmlns:a16="http://schemas.microsoft.com/office/drawing/2014/main" id="{3B1D736C-B87B-934B-74A8-138CC62222E1}"/>
              </a:ext>
            </a:extLst>
          </p:cNvPr>
          <p:cNvPicPr>
            <a:picLocks noChangeAspect="1"/>
          </p:cNvPicPr>
          <p:nvPr/>
        </p:nvPicPr>
        <p:blipFill>
          <a:blip r:embed="rId4"/>
          <a:stretch>
            <a:fillRect/>
          </a:stretch>
        </p:blipFill>
        <p:spPr>
          <a:xfrm>
            <a:off x="0" y="1268730"/>
            <a:ext cx="2371613" cy="3268980"/>
          </a:xfrm>
          <a:prstGeom prst="rect">
            <a:avLst/>
          </a:prstGeom>
        </p:spPr>
      </p:pic>
      <p:pic>
        <p:nvPicPr>
          <p:cNvPr id="10" name="Picture 9">
            <a:extLst>
              <a:ext uri="{FF2B5EF4-FFF2-40B4-BE49-F238E27FC236}">
                <a16:creationId xmlns:a16="http://schemas.microsoft.com/office/drawing/2014/main" id="{2784F9F1-60A1-8F54-9B2D-684F01BF3356}"/>
              </a:ext>
            </a:extLst>
          </p:cNvPr>
          <p:cNvPicPr>
            <a:picLocks noChangeAspect="1"/>
          </p:cNvPicPr>
          <p:nvPr/>
        </p:nvPicPr>
        <p:blipFill>
          <a:blip r:embed="rId5"/>
          <a:stretch>
            <a:fillRect/>
          </a:stretch>
        </p:blipFill>
        <p:spPr>
          <a:xfrm>
            <a:off x="0" y="2546985"/>
            <a:ext cx="2251710" cy="3354208"/>
          </a:xfrm>
          <a:prstGeom prst="rect">
            <a:avLst/>
          </a:prstGeom>
        </p:spPr>
      </p:pic>
      <p:sp>
        <p:nvSpPr>
          <p:cNvPr id="4" name="TextBox 3">
            <a:extLst>
              <a:ext uri="{FF2B5EF4-FFF2-40B4-BE49-F238E27FC236}">
                <a16:creationId xmlns:a16="http://schemas.microsoft.com/office/drawing/2014/main" id="{3B5C50D8-A4B4-F097-A043-9F881C0E2407}"/>
              </a:ext>
            </a:extLst>
          </p:cNvPr>
          <p:cNvSpPr txBox="1"/>
          <p:nvPr/>
        </p:nvSpPr>
        <p:spPr>
          <a:xfrm>
            <a:off x="2771383" y="1742474"/>
            <a:ext cx="4719181" cy="4922310"/>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fr-FR" sz="1600" dirty="0">
                <a:latin typeface="Avenir Next LT Pro" panose="020B0504020202020204" pitchFamily="34" charset="0"/>
              </a:rPr>
              <a:t>Adopter des outils axés sur les données dans le cadre des processus décisionnels (notamment des systèmes de mégadonnées et de données ouvertes), des outils d'apprentissage automatique et des plates-formes en ligne, notamment des systèmes d'information géographique (SIG) nationaux pour identifier les zones blanches et grises et coordonner le déploiement et la mutualisation de l'infrastructure numérique, tels que </a:t>
            </a:r>
            <a:r>
              <a:rPr lang="fr-FR" sz="1600" b="1" dirty="0">
                <a:latin typeface="Avenir Next LT Pro" panose="020B0504020202020204" pitchFamily="34" charset="0"/>
              </a:rPr>
              <a:t>des systèmes de cartographie de l'infrastructure </a:t>
            </a:r>
            <a:r>
              <a:rPr lang="fr-FR" sz="1600" dirty="0">
                <a:latin typeface="Avenir Next LT Pro" panose="020B0504020202020204" pitchFamily="34" charset="0"/>
              </a:rPr>
              <a:t>au niveau national. </a:t>
            </a:r>
          </a:p>
          <a:p>
            <a:pPr marL="0" marR="0">
              <a:lnSpc>
                <a:spcPct val="107000"/>
              </a:lnSpc>
              <a:spcBef>
                <a:spcPts val="0"/>
              </a:spcBef>
              <a:spcAft>
                <a:spcPts val="800"/>
              </a:spcAft>
            </a:pPr>
            <a:r>
              <a:rPr lang="fr-FR" sz="1600" dirty="0">
                <a:latin typeface="Avenir Next LT Pro" panose="020B0504020202020204" pitchFamily="34" charset="0"/>
              </a:rPr>
              <a:t>• Veiller à ce que </a:t>
            </a:r>
            <a:r>
              <a:rPr lang="fr-FR" sz="1600" b="1" dirty="0">
                <a:latin typeface="Avenir Next LT Pro" panose="020B0504020202020204" pitchFamily="34" charset="0"/>
              </a:rPr>
              <a:t>les régulateurs soient en mesure de collecter des données pertinentes auprès des acteurs du marché </a:t>
            </a:r>
            <a:r>
              <a:rPr lang="fr-FR" sz="1600" dirty="0">
                <a:latin typeface="Avenir Next LT Pro" panose="020B0504020202020204" pitchFamily="34" charset="0"/>
              </a:rPr>
              <a:t>et de concevoir des outils réglementaires pour remédier aux défaillances identifiées sur les marchés des TIC et du numérique. </a:t>
            </a:r>
            <a:endParaRPr lang="en-US" sz="1100" dirty="0">
              <a:latin typeface="Avenir Next LT Pro" panose="020B0504020202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BA6366B1-F09B-2076-E15D-E30AE27FD90B}"/>
              </a:ext>
            </a:extLst>
          </p:cNvPr>
          <p:cNvSpPr txBox="1"/>
          <p:nvPr/>
        </p:nvSpPr>
        <p:spPr>
          <a:xfrm>
            <a:off x="2608545" y="515366"/>
            <a:ext cx="5420638" cy="1200329"/>
          </a:xfrm>
          <a:prstGeom prst="rect">
            <a:avLst/>
          </a:prstGeom>
          <a:noFill/>
        </p:spPr>
        <p:txBody>
          <a:bodyPr wrap="square">
            <a:spAutoFit/>
          </a:bodyPr>
          <a:lstStyle/>
          <a:p>
            <a:r>
              <a:rPr lang="fr-FR" dirty="0">
                <a:solidFill>
                  <a:srgbClr val="00B0F0"/>
                </a:solidFill>
                <a:latin typeface="Avenir Next LT Pro" panose="020B0504020202020204" pitchFamily="34" charset="0"/>
              </a:rPr>
              <a:t>Lignes directrices relatives aux bonnes pratiques du GSR-21 Renforcer la réglementation pour financer l'infrastructure numérique, l'accès et le recours au numérique</a:t>
            </a:r>
            <a:endParaRPr lang="en-GB" dirty="0">
              <a:solidFill>
                <a:srgbClr val="00B0F0"/>
              </a:solidFill>
              <a:latin typeface="Avenir Next LT Pro" panose="020B0504020202020204" pitchFamily="34" charset="0"/>
            </a:endParaRPr>
          </a:p>
        </p:txBody>
      </p:sp>
      <p:cxnSp>
        <p:nvCxnSpPr>
          <p:cNvPr id="12" name="Straight Connector 11">
            <a:extLst>
              <a:ext uri="{FF2B5EF4-FFF2-40B4-BE49-F238E27FC236}">
                <a16:creationId xmlns:a16="http://schemas.microsoft.com/office/drawing/2014/main" id="{38176798-C84E-AAE8-4D46-F97CEBC7AE89}"/>
              </a:ext>
            </a:extLst>
          </p:cNvPr>
          <p:cNvCxnSpPr/>
          <p:nvPr/>
        </p:nvCxnSpPr>
        <p:spPr>
          <a:xfrm>
            <a:off x="7576957" y="1901192"/>
            <a:ext cx="0" cy="4283901"/>
          </a:xfrm>
          <a:prstGeom prst="line">
            <a:avLst/>
          </a:prstGeom>
          <a:ln w="3175">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783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1965</TotalTime>
  <Words>1105</Words>
  <Application>Microsoft Office PowerPoint</Application>
  <PresentationFormat>Widescreen</PresentationFormat>
  <Paragraphs>152</Paragraphs>
  <Slides>13</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Aptos</vt:lpstr>
      <vt:lpstr>Aptos Display</vt:lpstr>
      <vt:lpstr>Arial</vt:lpstr>
      <vt:lpstr>Avenir Next LT Pro</vt:lpstr>
      <vt:lpstr>Avenir Next LT Pro Demi</vt:lpstr>
      <vt:lpstr>Avenir Next LT Pro Light</vt:lpstr>
      <vt:lpstr>AvenirNext LT Pro Medium</vt:lpstr>
      <vt:lpstr>Calibri</vt:lpstr>
      <vt:lpstr>Courier New</vt:lpstr>
      <vt:lpstr>Gibson</vt:lpstr>
      <vt:lpstr>Lato Light</vt:lpstr>
      <vt:lpstr>Montserrat</vt:lpstr>
      <vt:lpstr>Open Sans Light</vt:lpstr>
      <vt:lpstr>Times New Roman</vt:lpstr>
      <vt:lpstr>Office Theme</vt:lpstr>
      <vt:lpstr>PowerPoint Presentation</vt:lpstr>
      <vt:lpstr>Evolution de la réglementation / Evolution of regulation</vt:lpstr>
      <vt:lpstr>Modèle de maturité réglementaire TIC / ICT regulatory maturity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Sundberg, Nancy</dc:creator>
  <cp:lastModifiedBy>Sundberg, Nancy</cp:lastModifiedBy>
  <cp:revision>18</cp:revision>
  <dcterms:created xsi:type="dcterms:W3CDTF">2025-03-17T14:41:40Z</dcterms:created>
  <dcterms:modified xsi:type="dcterms:W3CDTF">2025-03-24T13:43:28Z</dcterms:modified>
</cp:coreProperties>
</file>