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4" r:id="rId5"/>
    <p:sldId id="304" r:id="rId6"/>
    <p:sldId id="275" r:id="rId7"/>
    <p:sldId id="312" r:id="rId8"/>
    <p:sldId id="2147483535" r:id="rId9"/>
    <p:sldId id="314" r:id="rId10"/>
    <p:sldId id="2147483544" r:id="rId11"/>
    <p:sldId id="2147483545" r:id="rId12"/>
    <p:sldId id="2147483520" r:id="rId13"/>
    <p:sldId id="2147483533" r:id="rId14"/>
    <p:sldId id="300" r:id="rId1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93E657-E27A-4325-3544-A9DDBBAE358D}" name="Umar S. Abdullahi" initials="UA" userId="S::usabdullahi@ncc.gov.ng::2694f814-59ca-4b70-8bbf-0dcc041fe162" providerId="AD"/>
  <p188:author id="{9D6FBC81-CF65-5380-7F69-ACF378B1080A}" name="Emmanuel A. Avula" initials="EA" userId="S::eavula@ncc.gov.ng::4cf5ad52-882c-4732-8ad0-ae07dc6584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37146-AC02-468A-A105-1DF238020990}" v="12" dt="2025-03-18T11:21:18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ar S. Abdullahi" userId="2694f814-59ca-4b70-8bbf-0dcc041fe162" providerId="ADAL" clId="{99837146-AC02-468A-A105-1DF238020990}"/>
    <pc:docChg chg="undo custSel modSld">
      <pc:chgData name="Umar S. Abdullahi" userId="2694f814-59ca-4b70-8bbf-0dcc041fe162" providerId="ADAL" clId="{99837146-AC02-468A-A105-1DF238020990}" dt="2025-03-18T11:26:36.194" v="135" actId="1035"/>
      <pc:docMkLst>
        <pc:docMk/>
      </pc:docMkLst>
      <pc:sldChg chg="modSp mod">
        <pc:chgData name="Umar S. Abdullahi" userId="2694f814-59ca-4b70-8bbf-0dcc041fe162" providerId="ADAL" clId="{99837146-AC02-468A-A105-1DF238020990}" dt="2025-03-18T11:22:42.535" v="20" actId="1076"/>
        <pc:sldMkLst>
          <pc:docMk/>
          <pc:sldMk cId="1149215612" sldId="2147483520"/>
        </pc:sldMkLst>
        <pc:spChg chg="mod">
          <ac:chgData name="Umar S. Abdullahi" userId="2694f814-59ca-4b70-8bbf-0dcc041fe162" providerId="ADAL" clId="{99837146-AC02-468A-A105-1DF238020990}" dt="2025-03-18T11:22:33.264" v="19" actId="1076"/>
          <ac:spMkLst>
            <pc:docMk/>
            <pc:sldMk cId="1149215612" sldId="2147483520"/>
            <ac:spMk id="16" creationId="{59A6773A-2137-1AD4-6AF1-EB3ED1B1226E}"/>
          </ac:spMkLst>
        </pc:spChg>
        <pc:spChg chg="mod">
          <ac:chgData name="Umar S. Abdullahi" userId="2694f814-59ca-4b70-8bbf-0dcc041fe162" providerId="ADAL" clId="{99837146-AC02-468A-A105-1DF238020990}" dt="2025-03-18T11:22:42.535" v="20" actId="1076"/>
          <ac:spMkLst>
            <pc:docMk/>
            <pc:sldMk cId="1149215612" sldId="2147483520"/>
            <ac:spMk id="17" creationId="{C73536BD-D415-14ED-8BFB-CAE70A30E140}"/>
          </ac:spMkLst>
        </pc:spChg>
        <pc:spChg chg="mod">
          <ac:chgData name="Umar S. Abdullahi" userId="2694f814-59ca-4b70-8bbf-0dcc041fe162" providerId="ADAL" clId="{99837146-AC02-468A-A105-1DF238020990}" dt="2025-03-18T11:21:58.005" v="13" actId="1076"/>
          <ac:spMkLst>
            <pc:docMk/>
            <pc:sldMk cId="1149215612" sldId="2147483520"/>
            <ac:spMk id="45" creationId="{6E52F1DF-0BBB-D267-9C2F-176CC724CE45}"/>
          </ac:spMkLst>
        </pc:spChg>
        <pc:spChg chg="mod">
          <ac:chgData name="Umar S. Abdullahi" userId="2694f814-59ca-4b70-8bbf-0dcc041fe162" providerId="ADAL" clId="{99837146-AC02-468A-A105-1DF238020990}" dt="2025-03-18T11:22:01.471" v="14" actId="1076"/>
          <ac:spMkLst>
            <pc:docMk/>
            <pc:sldMk cId="1149215612" sldId="2147483520"/>
            <ac:spMk id="46" creationId="{F01D2872-3135-65FC-F1F1-38F07AFE5441}"/>
          </ac:spMkLst>
        </pc:spChg>
      </pc:sldChg>
      <pc:sldChg chg="modSp mod">
        <pc:chgData name="Umar S. Abdullahi" userId="2694f814-59ca-4b70-8bbf-0dcc041fe162" providerId="ADAL" clId="{99837146-AC02-468A-A105-1DF238020990}" dt="2025-03-18T11:24:41.765" v="106" actId="20577"/>
        <pc:sldMkLst>
          <pc:docMk/>
          <pc:sldMk cId="1311776805" sldId="2147483533"/>
        </pc:sldMkLst>
        <pc:spChg chg="mod">
          <ac:chgData name="Umar S. Abdullahi" userId="2694f814-59ca-4b70-8bbf-0dcc041fe162" providerId="ADAL" clId="{99837146-AC02-468A-A105-1DF238020990}" dt="2025-03-18T11:24:10.762" v="82" actId="1036"/>
          <ac:spMkLst>
            <pc:docMk/>
            <pc:sldMk cId="1311776805" sldId="2147483533"/>
            <ac:spMk id="53" creationId="{7920C994-86F9-76D1-E881-96EC126DF9D7}"/>
          </ac:spMkLst>
        </pc:spChg>
        <pc:spChg chg="mod">
          <ac:chgData name="Umar S. Abdullahi" userId="2694f814-59ca-4b70-8bbf-0dcc041fe162" providerId="ADAL" clId="{99837146-AC02-468A-A105-1DF238020990}" dt="2025-03-18T11:24:41.765" v="106" actId="20577"/>
          <ac:spMkLst>
            <pc:docMk/>
            <pc:sldMk cId="1311776805" sldId="2147483533"/>
            <ac:spMk id="55" creationId="{17E271D4-0BCB-8272-DB71-390387022BD2}"/>
          </ac:spMkLst>
        </pc:spChg>
      </pc:sldChg>
      <pc:sldChg chg="modSp">
        <pc:chgData name="Umar S. Abdullahi" userId="2694f814-59ca-4b70-8bbf-0dcc041fe162" providerId="ADAL" clId="{99837146-AC02-468A-A105-1DF238020990}" dt="2025-03-18T11:21:18.282" v="11" actId="20577"/>
        <pc:sldMkLst>
          <pc:docMk/>
          <pc:sldMk cId="3211781722" sldId="2147483535"/>
        </pc:sldMkLst>
        <pc:graphicFrameChg chg="mod">
          <ac:chgData name="Umar S. Abdullahi" userId="2694f814-59ca-4b70-8bbf-0dcc041fe162" providerId="ADAL" clId="{99837146-AC02-468A-A105-1DF238020990}" dt="2025-03-18T11:21:18.282" v="11" actId="20577"/>
          <ac:graphicFrameMkLst>
            <pc:docMk/>
            <pc:sldMk cId="3211781722" sldId="2147483535"/>
            <ac:graphicFrameMk id="22" creationId="{61A50D27-6FBE-5B27-5E6B-BEE23AC9C667}"/>
          </ac:graphicFrameMkLst>
        </pc:graphicFrameChg>
      </pc:sldChg>
      <pc:sldChg chg="modSp mod">
        <pc:chgData name="Umar S. Abdullahi" userId="2694f814-59ca-4b70-8bbf-0dcc041fe162" providerId="ADAL" clId="{99837146-AC02-468A-A105-1DF238020990}" dt="2025-03-18T11:26:36.194" v="135" actId="1035"/>
        <pc:sldMkLst>
          <pc:docMk/>
          <pc:sldMk cId="3407478637" sldId="2147483544"/>
        </pc:sldMkLst>
        <pc:spChg chg="mod">
          <ac:chgData name="Umar S. Abdullahi" userId="2694f814-59ca-4b70-8bbf-0dcc041fe162" providerId="ADAL" clId="{99837146-AC02-468A-A105-1DF238020990}" dt="2025-03-18T11:26:35.721" v="134" actId="1035"/>
          <ac:spMkLst>
            <pc:docMk/>
            <pc:sldMk cId="3407478637" sldId="2147483544"/>
            <ac:spMk id="3" creationId="{75011243-8CFB-B47D-04C5-0A038304E4C5}"/>
          </ac:spMkLst>
        </pc:spChg>
        <pc:spChg chg="mod">
          <ac:chgData name="Umar S. Abdullahi" userId="2694f814-59ca-4b70-8bbf-0dcc041fe162" providerId="ADAL" clId="{99837146-AC02-468A-A105-1DF238020990}" dt="2025-03-18T11:26:36.194" v="135" actId="1035"/>
          <ac:spMkLst>
            <pc:docMk/>
            <pc:sldMk cId="3407478637" sldId="2147483544"/>
            <ac:spMk id="110" creationId="{0539A00C-CB7B-F625-C78C-435FBE646FC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8D0F3-F94B-4495-82A2-175A2E1290F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2504906-44E3-45D8-A32E-EC836B229884}">
      <dgm:prSet/>
      <dgm:spPr/>
      <dgm:t>
        <a:bodyPr/>
        <a:lstStyle/>
        <a:p>
          <a:r>
            <a:rPr lang="en-US" b="1"/>
            <a:t>National Broadband Plan (NBP) 2020–2025</a:t>
          </a:r>
          <a:r>
            <a:rPr lang="en-US"/>
            <a:t>: Key policy driving broadband expansion; targets 70% penetration by 2025.</a:t>
          </a:r>
        </a:p>
      </dgm:t>
    </dgm:pt>
    <dgm:pt modelId="{EC074B66-90E6-49B4-AC8B-B1F7D4BC8F66}" type="parTrans" cxnId="{AA435DCD-B634-4D49-9A22-FD847F622449}">
      <dgm:prSet/>
      <dgm:spPr/>
      <dgm:t>
        <a:bodyPr/>
        <a:lstStyle/>
        <a:p>
          <a:endParaRPr lang="en-US"/>
        </a:p>
      </dgm:t>
    </dgm:pt>
    <dgm:pt modelId="{ED0C703D-6E3D-4429-84C6-06CE9053513B}" type="sibTrans" cxnId="{AA435DCD-B634-4D49-9A22-FD847F622449}">
      <dgm:prSet/>
      <dgm:spPr/>
      <dgm:t>
        <a:bodyPr/>
        <a:lstStyle/>
        <a:p>
          <a:endParaRPr lang="en-US"/>
        </a:p>
      </dgm:t>
    </dgm:pt>
    <dgm:pt modelId="{C5006CE6-83D1-44DC-8CEE-9E12547891B1}">
      <dgm:prSet/>
      <dgm:spPr/>
      <dgm:t>
        <a:bodyPr/>
        <a:lstStyle/>
        <a:p>
          <a:r>
            <a:rPr lang="en-US" b="1" dirty="0"/>
            <a:t>Nigerian Digital Economy Policy and Strategy (NDEPS) 2020-2030: </a:t>
          </a:r>
          <a:r>
            <a:rPr lang="en-US" dirty="0"/>
            <a:t> Aims to position Nigeria as a leading global digital economy, focusing on broadband expansion, digital literacy, service infrastructure, cybersecurity, and local content development.</a:t>
          </a:r>
        </a:p>
      </dgm:t>
    </dgm:pt>
    <dgm:pt modelId="{6CC351AB-D194-4E8A-BFA1-8D4B8BA3D1C7}" type="parTrans" cxnId="{83498902-5B35-4261-B871-7CEFB89E1E0B}">
      <dgm:prSet/>
      <dgm:spPr/>
      <dgm:t>
        <a:bodyPr/>
        <a:lstStyle/>
        <a:p>
          <a:endParaRPr lang="en-US"/>
        </a:p>
      </dgm:t>
    </dgm:pt>
    <dgm:pt modelId="{483F8ECD-5EA2-4DFE-9DAD-6503B33A5A1E}" type="sibTrans" cxnId="{83498902-5B35-4261-B871-7CEFB89E1E0B}">
      <dgm:prSet/>
      <dgm:spPr/>
      <dgm:t>
        <a:bodyPr/>
        <a:lstStyle/>
        <a:p>
          <a:endParaRPr lang="en-US"/>
        </a:p>
      </dgm:t>
    </dgm:pt>
    <dgm:pt modelId="{E90EC368-0051-4EC9-8FE1-D200CC9B4DE3}">
      <dgm:prSet/>
      <dgm:spPr/>
      <dgm:t>
        <a:bodyPr/>
        <a:lstStyle/>
        <a:p>
          <a:r>
            <a:rPr lang="en-US" b="1"/>
            <a:t>Regulatory Framework</a:t>
          </a:r>
          <a:r>
            <a:rPr lang="en-US"/>
            <a:t>: NCC regulates licensing, spectrum assignments, and QoS standards under the Nigerian Communications Act (2003)</a:t>
          </a:r>
        </a:p>
      </dgm:t>
    </dgm:pt>
    <dgm:pt modelId="{97EAF806-7334-43D2-BDD9-240314466B6A}" type="parTrans" cxnId="{1C48FDB1-E9BB-4792-A0DA-B795060CC2E9}">
      <dgm:prSet/>
      <dgm:spPr/>
      <dgm:t>
        <a:bodyPr/>
        <a:lstStyle/>
        <a:p>
          <a:endParaRPr lang="en-US"/>
        </a:p>
      </dgm:t>
    </dgm:pt>
    <dgm:pt modelId="{E761B206-E84E-48AD-874F-436C885456C4}" type="sibTrans" cxnId="{1C48FDB1-E9BB-4792-A0DA-B795060CC2E9}">
      <dgm:prSet/>
      <dgm:spPr/>
      <dgm:t>
        <a:bodyPr/>
        <a:lstStyle/>
        <a:p>
          <a:endParaRPr lang="en-US"/>
        </a:p>
      </dgm:t>
    </dgm:pt>
    <dgm:pt modelId="{FB3904EB-CC32-40EB-96EF-EAC76767B6E1}">
      <dgm:prSet/>
      <dgm:spPr/>
      <dgm:t>
        <a:bodyPr/>
        <a:lstStyle/>
        <a:p>
          <a:r>
            <a:rPr lang="en-US" b="1"/>
            <a:t>Other Instruments</a:t>
          </a:r>
          <a:r>
            <a:rPr lang="en-US"/>
            <a:t>: 5G Policy (2021), Open Access Model for fibre deployment, and other initiatives supporting broadband growth. </a:t>
          </a:r>
        </a:p>
      </dgm:t>
    </dgm:pt>
    <dgm:pt modelId="{1CA35DB0-D9C0-4ACD-A8D6-F7CC1B4972F6}" type="parTrans" cxnId="{455AECC9-22C2-4FED-A739-6C931C745A64}">
      <dgm:prSet/>
      <dgm:spPr/>
      <dgm:t>
        <a:bodyPr/>
        <a:lstStyle/>
        <a:p>
          <a:endParaRPr lang="en-US"/>
        </a:p>
      </dgm:t>
    </dgm:pt>
    <dgm:pt modelId="{183BAFFA-A64B-422E-B5FC-A57C6F6920E6}" type="sibTrans" cxnId="{455AECC9-22C2-4FED-A739-6C931C745A64}">
      <dgm:prSet/>
      <dgm:spPr/>
      <dgm:t>
        <a:bodyPr/>
        <a:lstStyle/>
        <a:p>
          <a:endParaRPr lang="en-US"/>
        </a:p>
      </dgm:t>
    </dgm:pt>
    <dgm:pt modelId="{075C7E92-6897-4810-AAF2-936D85756240}">
      <dgm:prSet/>
      <dgm:spPr/>
      <dgm:t>
        <a:bodyPr/>
        <a:lstStyle/>
        <a:p>
          <a:r>
            <a:rPr lang="en-US" b="1"/>
            <a:t>Broadband Mapping:</a:t>
          </a:r>
          <a:r>
            <a:rPr lang="en-US"/>
            <a:t> Not yet integrated into national infrastructure projects, but discussions with the energy regulator are ongoing to ensure alignment.  </a:t>
          </a:r>
        </a:p>
      </dgm:t>
    </dgm:pt>
    <dgm:pt modelId="{FF77F12E-3AB1-4859-96DD-177ADB48710D}" type="parTrans" cxnId="{11B5BC46-0377-4E28-B48A-9CBC5562639F}">
      <dgm:prSet/>
      <dgm:spPr/>
      <dgm:t>
        <a:bodyPr/>
        <a:lstStyle/>
        <a:p>
          <a:endParaRPr lang="en-US"/>
        </a:p>
      </dgm:t>
    </dgm:pt>
    <dgm:pt modelId="{B8EF6C71-C6AA-42C4-85E6-77A3EBC60A7C}" type="sibTrans" cxnId="{11B5BC46-0377-4E28-B48A-9CBC5562639F}">
      <dgm:prSet/>
      <dgm:spPr/>
      <dgm:t>
        <a:bodyPr/>
        <a:lstStyle/>
        <a:p>
          <a:endParaRPr lang="en-US"/>
        </a:p>
      </dgm:t>
    </dgm:pt>
    <dgm:pt modelId="{EA15116B-8861-4462-8A37-32F68563FD25}" type="pres">
      <dgm:prSet presAssocID="{8348D0F3-F94B-4495-82A2-175A2E1290FE}" presName="linear" presStyleCnt="0">
        <dgm:presLayoutVars>
          <dgm:animLvl val="lvl"/>
          <dgm:resizeHandles val="exact"/>
        </dgm:presLayoutVars>
      </dgm:prSet>
      <dgm:spPr/>
    </dgm:pt>
    <dgm:pt modelId="{4937C5B4-CEE4-4357-A54F-DE7E3F5A24A8}" type="pres">
      <dgm:prSet presAssocID="{82504906-44E3-45D8-A32E-EC836B2298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84044E-D930-4042-A3D4-AB17FA1F5CAD}" type="pres">
      <dgm:prSet presAssocID="{ED0C703D-6E3D-4429-84C6-06CE9053513B}" presName="spacer" presStyleCnt="0"/>
      <dgm:spPr/>
    </dgm:pt>
    <dgm:pt modelId="{82F3DE68-A0D4-4D8B-9324-24F8AC18DD07}" type="pres">
      <dgm:prSet presAssocID="{C5006CE6-83D1-44DC-8CEE-9E12547891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4C25FF-9D76-42D2-908C-C6701E25F1E0}" type="pres">
      <dgm:prSet presAssocID="{483F8ECD-5EA2-4DFE-9DAD-6503B33A5A1E}" presName="spacer" presStyleCnt="0"/>
      <dgm:spPr/>
    </dgm:pt>
    <dgm:pt modelId="{7F114934-9C0D-4714-AC60-FA8291C0A531}" type="pres">
      <dgm:prSet presAssocID="{E90EC368-0051-4EC9-8FE1-D200CC9B4D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9BD3A9-57ED-4082-B751-7E1939499246}" type="pres">
      <dgm:prSet presAssocID="{E761B206-E84E-48AD-874F-436C885456C4}" presName="spacer" presStyleCnt="0"/>
      <dgm:spPr/>
    </dgm:pt>
    <dgm:pt modelId="{22D05BDF-074B-4D9F-B6D1-2D6D9422F1CD}" type="pres">
      <dgm:prSet presAssocID="{FB3904EB-CC32-40EB-96EF-EAC76767B6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DE6F0B-301F-4739-A39C-FE1B6A585B54}" type="pres">
      <dgm:prSet presAssocID="{183BAFFA-A64B-422E-B5FC-A57C6F6920E6}" presName="spacer" presStyleCnt="0"/>
      <dgm:spPr/>
    </dgm:pt>
    <dgm:pt modelId="{541F8968-3458-456C-A6AC-DF04642A681A}" type="pres">
      <dgm:prSet presAssocID="{075C7E92-6897-4810-AAF2-936D857562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498902-5B35-4261-B871-7CEFB89E1E0B}" srcId="{8348D0F3-F94B-4495-82A2-175A2E1290FE}" destId="{C5006CE6-83D1-44DC-8CEE-9E12547891B1}" srcOrd="1" destOrd="0" parTransId="{6CC351AB-D194-4E8A-BFA1-8D4B8BA3D1C7}" sibTransId="{483F8ECD-5EA2-4DFE-9DAD-6503B33A5A1E}"/>
    <dgm:cxn modelId="{11B5BC46-0377-4E28-B48A-9CBC5562639F}" srcId="{8348D0F3-F94B-4495-82A2-175A2E1290FE}" destId="{075C7E92-6897-4810-AAF2-936D85756240}" srcOrd="4" destOrd="0" parTransId="{FF77F12E-3AB1-4859-96DD-177ADB48710D}" sibTransId="{B8EF6C71-C6AA-42C4-85E6-77A3EBC60A7C}"/>
    <dgm:cxn modelId="{4723227A-628C-4B0B-A770-122C9DDD9022}" type="presOf" srcId="{8348D0F3-F94B-4495-82A2-175A2E1290FE}" destId="{EA15116B-8861-4462-8A37-32F68563FD25}" srcOrd="0" destOrd="0" presId="urn:microsoft.com/office/officeart/2005/8/layout/vList2"/>
    <dgm:cxn modelId="{4BA16881-E307-4093-8C40-24DB712DFD43}" type="presOf" srcId="{075C7E92-6897-4810-AAF2-936D85756240}" destId="{541F8968-3458-456C-A6AC-DF04642A681A}" srcOrd="0" destOrd="0" presId="urn:microsoft.com/office/officeart/2005/8/layout/vList2"/>
    <dgm:cxn modelId="{335FB48C-9BB8-482C-8D13-80F7DEA94E07}" type="presOf" srcId="{FB3904EB-CC32-40EB-96EF-EAC76767B6E1}" destId="{22D05BDF-074B-4D9F-B6D1-2D6D9422F1CD}" srcOrd="0" destOrd="0" presId="urn:microsoft.com/office/officeart/2005/8/layout/vList2"/>
    <dgm:cxn modelId="{0DB8A497-00ED-42F2-AEAF-345709097C22}" type="presOf" srcId="{E90EC368-0051-4EC9-8FE1-D200CC9B4DE3}" destId="{7F114934-9C0D-4714-AC60-FA8291C0A531}" srcOrd="0" destOrd="0" presId="urn:microsoft.com/office/officeart/2005/8/layout/vList2"/>
    <dgm:cxn modelId="{9E23A79C-0B1F-4EC7-8470-643B7E0F234D}" type="presOf" srcId="{82504906-44E3-45D8-A32E-EC836B229884}" destId="{4937C5B4-CEE4-4357-A54F-DE7E3F5A24A8}" srcOrd="0" destOrd="0" presId="urn:microsoft.com/office/officeart/2005/8/layout/vList2"/>
    <dgm:cxn modelId="{1C48FDB1-E9BB-4792-A0DA-B795060CC2E9}" srcId="{8348D0F3-F94B-4495-82A2-175A2E1290FE}" destId="{E90EC368-0051-4EC9-8FE1-D200CC9B4DE3}" srcOrd="2" destOrd="0" parTransId="{97EAF806-7334-43D2-BDD9-240314466B6A}" sibTransId="{E761B206-E84E-48AD-874F-436C885456C4}"/>
    <dgm:cxn modelId="{F0FD0AC8-2BD8-499C-B3A7-73A95A8BA8A6}" type="presOf" srcId="{C5006CE6-83D1-44DC-8CEE-9E12547891B1}" destId="{82F3DE68-A0D4-4D8B-9324-24F8AC18DD07}" srcOrd="0" destOrd="0" presId="urn:microsoft.com/office/officeart/2005/8/layout/vList2"/>
    <dgm:cxn modelId="{455AECC9-22C2-4FED-A739-6C931C745A64}" srcId="{8348D0F3-F94B-4495-82A2-175A2E1290FE}" destId="{FB3904EB-CC32-40EB-96EF-EAC76767B6E1}" srcOrd="3" destOrd="0" parTransId="{1CA35DB0-D9C0-4ACD-A8D6-F7CC1B4972F6}" sibTransId="{183BAFFA-A64B-422E-B5FC-A57C6F6920E6}"/>
    <dgm:cxn modelId="{AA435DCD-B634-4D49-9A22-FD847F622449}" srcId="{8348D0F3-F94B-4495-82A2-175A2E1290FE}" destId="{82504906-44E3-45D8-A32E-EC836B229884}" srcOrd="0" destOrd="0" parTransId="{EC074B66-90E6-49B4-AC8B-B1F7D4BC8F66}" sibTransId="{ED0C703D-6E3D-4429-84C6-06CE9053513B}"/>
    <dgm:cxn modelId="{DB3766E3-2A39-44BE-BC48-B60EAA7DD29C}" type="presParOf" srcId="{EA15116B-8861-4462-8A37-32F68563FD25}" destId="{4937C5B4-CEE4-4357-A54F-DE7E3F5A24A8}" srcOrd="0" destOrd="0" presId="urn:microsoft.com/office/officeart/2005/8/layout/vList2"/>
    <dgm:cxn modelId="{B445500D-D5C9-4386-BA08-F46DCE94BE44}" type="presParOf" srcId="{EA15116B-8861-4462-8A37-32F68563FD25}" destId="{F384044E-D930-4042-A3D4-AB17FA1F5CAD}" srcOrd="1" destOrd="0" presId="urn:microsoft.com/office/officeart/2005/8/layout/vList2"/>
    <dgm:cxn modelId="{49F26E80-9E6C-4982-925E-9BEE21B137AD}" type="presParOf" srcId="{EA15116B-8861-4462-8A37-32F68563FD25}" destId="{82F3DE68-A0D4-4D8B-9324-24F8AC18DD07}" srcOrd="2" destOrd="0" presId="urn:microsoft.com/office/officeart/2005/8/layout/vList2"/>
    <dgm:cxn modelId="{D8C3DB5D-11B0-4350-801F-D82519559A0E}" type="presParOf" srcId="{EA15116B-8861-4462-8A37-32F68563FD25}" destId="{9C4C25FF-9D76-42D2-908C-C6701E25F1E0}" srcOrd="3" destOrd="0" presId="urn:microsoft.com/office/officeart/2005/8/layout/vList2"/>
    <dgm:cxn modelId="{A18C2E7B-0457-4781-9AFC-A19905D63E7C}" type="presParOf" srcId="{EA15116B-8861-4462-8A37-32F68563FD25}" destId="{7F114934-9C0D-4714-AC60-FA8291C0A531}" srcOrd="4" destOrd="0" presId="urn:microsoft.com/office/officeart/2005/8/layout/vList2"/>
    <dgm:cxn modelId="{E4C360EC-46EF-4756-9B98-CCDF66F7C052}" type="presParOf" srcId="{EA15116B-8861-4462-8A37-32F68563FD25}" destId="{F29BD3A9-57ED-4082-B751-7E1939499246}" srcOrd="5" destOrd="0" presId="urn:microsoft.com/office/officeart/2005/8/layout/vList2"/>
    <dgm:cxn modelId="{FF935670-23E3-4698-AC53-C78750699DE2}" type="presParOf" srcId="{EA15116B-8861-4462-8A37-32F68563FD25}" destId="{22D05BDF-074B-4D9F-B6D1-2D6D9422F1CD}" srcOrd="6" destOrd="0" presId="urn:microsoft.com/office/officeart/2005/8/layout/vList2"/>
    <dgm:cxn modelId="{F7C5D7D9-31C0-484A-BB95-18DC1221B13A}" type="presParOf" srcId="{EA15116B-8861-4462-8A37-32F68563FD25}" destId="{23DE6F0B-301F-4739-A39C-FE1B6A585B54}" srcOrd="7" destOrd="0" presId="urn:microsoft.com/office/officeart/2005/8/layout/vList2"/>
    <dgm:cxn modelId="{C687A688-4035-49B2-8F96-D758A34B8A58}" type="presParOf" srcId="{EA15116B-8861-4462-8A37-32F68563FD25}" destId="{541F8968-3458-456C-A6AC-DF04642A68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7C5B4-CEE4-4357-A54F-DE7E3F5A24A8}">
      <dsp:nvSpPr>
        <dsp:cNvPr id="0" name=""/>
        <dsp:cNvSpPr/>
      </dsp:nvSpPr>
      <dsp:spPr>
        <a:xfrm>
          <a:off x="0" y="98148"/>
          <a:ext cx="5977047" cy="99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National Broadband Plan (NBP) 2020–2025</a:t>
          </a:r>
          <a:r>
            <a:rPr lang="en-US" sz="1400" kern="1200"/>
            <a:t>: Key policy driving broadband expansion; targets 70% penetration by 2025.</a:t>
          </a:r>
        </a:p>
      </dsp:txBody>
      <dsp:txXfrm>
        <a:off x="48426" y="146574"/>
        <a:ext cx="5880195" cy="895161"/>
      </dsp:txXfrm>
    </dsp:sp>
    <dsp:sp modelId="{82F3DE68-A0D4-4D8B-9324-24F8AC18DD07}">
      <dsp:nvSpPr>
        <dsp:cNvPr id="0" name=""/>
        <dsp:cNvSpPr/>
      </dsp:nvSpPr>
      <dsp:spPr>
        <a:xfrm>
          <a:off x="0" y="1130481"/>
          <a:ext cx="5977047" cy="99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Nigerian Digital Economy Policy and Strategy (NDEPS) 2020-2030: </a:t>
          </a:r>
          <a:r>
            <a:rPr lang="en-US" sz="1400" kern="1200" dirty="0"/>
            <a:t> Aims to position Nigeria as a leading global digital economy, focusing on broadband expansion, digital literacy, service infrastructure, cybersecurity, and local content development.</a:t>
          </a:r>
        </a:p>
      </dsp:txBody>
      <dsp:txXfrm>
        <a:off x="48426" y="1178907"/>
        <a:ext cx="5880195" cy="895161"/>
      </dsp:txXfrm>
    </dsp:sp>
    <dsp:sp modelId="{7F114934-9C0D-4714-AC60-FA8291C0A531}">
      <dsp:nvSpPr>
        <dsp:cNvPr id="0" name=""/>
        <dsp:cNvSpPr/>
      </dsp:nvSpPr>
      <dsp:spPr>
        <a:xfrm>
          <a:off x="0" y="2162815"/>
          <a:ext cx="5977047" cy="99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Regulatory Framework</a:t>
          </a:r>
          <a:r>
            <a:rPr lang="en-US" sz="1400" kern="1200"/>
            <a:t>: NCC regulates licensing, spectrum assignments, and QoS standards under the Nigerian Communications Act (2003)</a:t>
          </a:r>
        </a:p>
      </dsp:txBody>
      <dsp:txXfrm>
        <a:off x="48426" y="2211241"/>
        <a:ext cx="5880195" cy="895161"/>
      </dsp:txXfrm>
    </dsp:sp>
    <dsp:sp modelId="{22D05BDF-074B-4D9F-B6D1-2D6D9422F1CD}">
      <dsp:nvSpPr>
        <dsp:cNvPr id="0" name=""/>
        <dsp:cNvSpPr/>
      </dsp:nvSpPr>
      <dsp:spPr>
        <a:xfrm>
          <a:off x="0" y="3195149"/>
          <a:ext cx="5977047" cy="99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Other Instruments</a:t>
          </a:r>
          <a:r>
            <a:rPr lang="en-US" sz="1400" kern="1200"/>
            <a:t>: 5G Policy (2021), Open Access Model for fibre deployment, and other initiatives supporting broadband growth. </a:t>
          </a:r>
        </a:p>
      </dsp:txBody>
      <dsp:txXfrm>
        <a:off x="48426" y="3243575"/>
        <a:ext cx="5880195" cy="895161"/>
      </dsp:txXfrm>
    </dsp:sp>
    <dsp:sp modelId="{541F8968-3458-456C-A6AC-DF04642A681A}">
      <dsp:nvSpPr>
        <dsp:cNvPr id="0" name=""/>
        <dsp:cNvSpPr/>
      </dsp:nvSpPr>
      <dsp:spPr>
        <a:xfrm>
          <a:off x="0" y="4227483"/>
          <a:ext cx="5977047" cy="992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Broadband Mapping:</a:t>
          </a:r>
          <a:r>
            <a:rPr lang="en-US" sz="1400" kern="1200"/>
            <a:t> Not yet integrated into national infrastructure projects, but discussions with the energy regulator are ongoing to ensure alignment.  </a:t>
          </a:r>
        </a:p>
      </dsp:txBody>
      <dsp:txXfrm>
        <a:off x="48426" y="4275909"/>
        <a:ext cx="5880195" cy="89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EEA5-E53F-413E-9C40-0906693B3C2C}" type="datetimeFigureOut"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D1FF-2084-45D6-A724-AA8FDD88C1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FC56-978B-494C-9911-5AE70A8E0754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4870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FC56-978B-494C-9911-5AE70A8E0754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9058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3632-8533-3D06-E80A-2BFA0B8CB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AFA0-9C33-C793-3A32-20002D4EA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3B427-6345-B54C-083E-F56FBF92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FCBD-3BB4-8B66-0B30-8B9330EB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7283-4A1F-D220-6B78-25AAD148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01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EEE-1E84-0B7C-B547-8145BBEB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B4260-534E-111D-A6F5-6EF011A7C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022F5-35E8-2F34-BE0B-2AA951B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DBB64-B51B-C4F2-55EA-DDE11F84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48C9-5A86-474E-E4D0-285D34C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35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F4D1C-5705-E502-FA11-EFA706DA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AEA1A-3314-15F5-CEC9-8F4B8B7C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5BCA-3E8D-9B85-5141-2207CDEB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55C3-BE9D-9416-49F3-092F312B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709C-B0BE-EC15-9548-B91811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433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86D-A2CA-ECCA-0CD0-B33E3F43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22F6-CD28-BF3C-63C3-4F8F5F53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356C-A047-1966-0EE1-F124FA6C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D875-0300-906B-4CE8-47F6CEE9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CBF-4B8C-1E74-00CB-B9FA221C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11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1387-6AB4-F10F-7920-DFCA62F9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49B54-6175-5EB3-57D9-A0281512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DF9-D6F0-F129-FFD9-22C9F6E8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A22F-36C7-B046-9310-EBBCC69F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AC86-FD7F-4E9B-9E0F-A0F4EA28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11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2991-58A3-49CE-F2E6-D5C29B65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599A-ECC1-5A50-EFF5-58163CD91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61987-6228-7383-9B73-204B2958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16B6-ECBE-7E86-8512-8CCDBC4B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72AE-FD9E-9931-96B2-4CAC3E2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A6A61-900A-D9C4-0401-EE42D050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982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568-FCCB-EEDA-5A7F-1EADF17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47F8A-7162-6AB7-A038-C39B1FFF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11A61-E6C6-6132-392E-1F2C3241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7BA75-A227-7301-7E14-29D8433AE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50787-D2B4-B5D0-4F4C-45D347EB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1A4CB-CA6E-3076-D883-F4FBF9F4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C12AA-A713-AB10-CFA8-063FD5DA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FD3DA-A4E8-070E-BACB-A40CF94A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852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4AED-2E44-9B3A-4652-F9197569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AEF9D-A41D-3F3E-0A9F-6814BE6F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196B5-29D6-69B6-B344-9F31F35F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8B648-410F-82C1-CF0C-4E70F964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732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77127-B9A1-F28A-9E8F-D08BD2D6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06B4C-D04B-AD27-BA16-259115AC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CEB96-4CF9-5157-4903-4DD99FF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81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0B25-ADD4-4618-195B-E9097C8C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66D4-5269-1B5A-8551-19657421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39C1-EBFF-5958-41F1-AFEBCB5E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16D21-25E2-FF22-EF7E-BA090E12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4D390-828E-CB47-CA34-EFB84A0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1A3E-18A0-38B7-7F42-4EA2892F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01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0A51-CB96-2D5E-5B42-6FCDBE04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A4F51-A8E9-3E61-B539-81CD155E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8979-6F92-BB1D-A526-DD4686DB6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19EE-42C1-1098-3D7E-BDD28B53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EE156-6851-1B44-F0A8-A6656BA9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B1D7B-DABF-2B9C-3BA1-41DEDFC6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440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660E4-6A8F-D1D7-75B2-F9AD33E1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4E52-7201-9B82-1AAE-C8C0E137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3EFB-E2F0-7582-10E4-72D2C565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3EA3F-71E4-9B47-9A60-8356E44FFAE7}" type="datetimeFigureOut">
              <a:rPr lang="en-IT" smtClean="0"/>
              <a:t>03/18/2025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A1AF-7A99-8D4E-EA3D-4656098F2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8914-5F4E-71E7-EA83-034D279A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96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uspf.maps.arcgis.com/apps/PanelsLegend/index.html?appid=7e7a6c071db84040abc3e2aebca9427f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DB0691-174D-2463-A62A-2437CA581338}"/>
              </a:ext>
            </a:extLst>
          </p:cNvPr>
          <p:cNvGrpSpPr/>
          <p:nvPr/>
        </p:nvGrpSpPr>
        <p:grpSpPr>
          <a:xfrm>
            <a:off x="3051582" y="2578435"/>
            <a:ext cx="6376740" cy="930165"/>
            <a:chOff x="2980831" y="4369965"/>
            <a:chExt cx="5956664" cy="93016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88DC883-517D-A8E1-784D-F84BB846ECF6}"/>
                </a:ext>
              </a:extLst>
            </p:cNvPr>
            <p:cNvSpPr txBox="1">
              <a:spLocks/>
            </p:cNvSpPr>
            <p:nvPr/>
          </p:nvSpPr>
          <p:spPr>
            <a:xfrm>
              <a:off x="4652275" y="4369965"/>
              <a:ext cx="4285220" cy="9271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it-IT" sz="4400" b="1">
                  <a:solidFill>
                    <a:srgbClr val="009DD8"/>
                  </a:solidFill>
                  <a:latin typeface="Avenir Book" panose="02000503020000020003" pitchFamily="2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Africa-BB-Maps</a:t>
              </a:r>
              <a:endParaRPr lang="en-IT" sz="4400" b="1">
                <a:solidFill>
                  <a:srgbClr val="009DD8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0" name="Picture 9" descr="A close-up of a logo&#10;&#10;Description automatically generated">
              <a:extLst>
                <a:ext uri="{FF2B5EF4-FFF2-40B4-BE49-F238E27FC236}">
                  <a16:creationId xmlns:a16="http://schemas.microsoft.com/office/drawing/2014/main" id="{9FCC3F11-005F-2E0E-F011-F0A0A86CD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09"/>
            <a:stretch/>
          </p:blipFill>
          <p:spPr>
            <a:xfrm>
              <a:off x="2980831" y="4369965"/>
              <a:ext cx="1793364" cy="93016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7E0A837-8D9D-EFFA-D86C-581FEE55EA08}"/>
              </a:ext>
            </a:extLst>
          </p:cNvPr>
          <p:cNvSpPr txBox="1">
            <a:spLocks/>
          </p:cNvSpPr>
          <p:nvPr/>
        </p:nvSpPr>
        <p:spPr>
          <a:xfrm>
            <a:off x="0" y="3642097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9DD8"/>
                </a:solidFill>
                <a:latin typeface="Avenir Book"/>
                <a:cs typeface="Calibri"/>
              </a:rPr>
              <a:t>Questionnaire Report / Template case study</a:t>
            </a:r>
          </a:p>
          <a:p>
            <a:r>
              <a:rPr lang="en-US" sz="4000" b="1">
                <a:solidFill>
                  <a:srgbClr val="009DD8"/>
                </a:solidFill>
                <a:latin typeface="Avenir Book"/>
                <a:cs typeface="Calibri"/>
              </a:rPr>
              <a:t>Nigeria</a:t>
            </a:r>
            <a:endParaRPr lang="en-US" sz="40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9F8EA6-586C-2E77-F4CC-D5A248315468}"/>
              </a:ext>
            </a:extLst>
          </p:cNvPr>
          <p:cNvSpPr txBox="1">
            <a:spLocks/>
          </p:cNvSpPr>
          <p:nvPr/>
        </p:nvSpPr>
        <p:spPr>
          <a:xfrm>
            <a:off x="70892" y="3884940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009DD8"/>
                </a:solidFill>
                <a:latin typeface="Avenir Book"/>
                <a:cs typeface="Calibri"/>
              </a:rPr>
              <a:t>26-27 March, Abidjan, Cote d'Ivoire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EDCC5-A804-2FDB-EC86-BC677483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12DE62-66E8-AC06-23DC-4FD04684FD1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pSp>
        <p:nvGrpSpPr>
          <p:cNvPr id="34" name="Google Shape;70;p2">
            <a:extLst>
              <a:ext uri="{FF2B5EF4-FFF2-40B4-BE49-F238E27FC236}">
                <a16:creationId xmlns:a16="http://schemas.microsoft.com/office/drawing/2014/main" id="{A779D506-75A6-A911-F40F-2E856AC0D658}"/>
              </a:ext>
            </a:extLst>
          </p:cNvPr>
          <p:cNvGrpSpPr/>
          <p:nvPr/>
        </p:nvGrpSpPr>
        <p:grpSpPr>
          <a:xfrm>
            <a:off x="0" y="3429000"/>
            <a:ext cx="1699591" cy="2296653"/>
            <a:chOff x="2714193" y="3038578"/>
            <a:chExt cx="1253447" cy="1693780"/>
          </a:xfrm>
        </p:grpSpPr>
        <p:sp>
          <p:nvSpPr>
            <p:cNvPr id="35" name="Google Shape;71;p2">
              <a:extLst>
                <a:ext uri="{FF2B5EF4-FFF2-40B4-BE49-F238E27FC236}">
                  <a16:creationId xmlns:a16="http://schemas.microsoft.com/office/drawing/2014/main" id="{DED06124-BC21-1576-3995-EAD88975894D}"/>
                </a:ext>
              </a:extLst>
            </p:cNvPr>
            <p:cNvSpPr/>
            <p:nvPr/>
          </p:nvSpPr>
          <p:spPr>
            <a:xfrm rot="5400000">
              <a:off x="2714193" y="3038578"/>
              <a:ext cx="1253447" cy="1253447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72;p2">
              <a:extLst>
                <a:ext uri="{FF2B5EF4-FFF2-40B4-BE49-F238E27FC236}">
                  <a16:creationId xmlns:a16="http://schemas.microsoft.com/office/drawing/2014/main" id="{5EBE8B82-6666-F671-BD13-FF60668457F7}"/>
                </a:ext>
              </a:extLst>
            </p:cNvPr>
            <p:cNvSpPr/>
            <p:nvPr/>
          </p:nvSpPr>
          <p:spPr>
            <a:xfrm rot="5400000">
              <a:off x="2714193" y="3478911"/>
              <a:ext cx="1253447" cy="1253447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AB3E8931-8DC6-B2C6-8772-34D8837EEFC7}"/>
              </a:ext>
            </a:extLst>
          </p:cNvPr>
          <p:cNvSpPr/>
          <p:nvPr/>
        </p:nvSpPr>
        <p:spPr>
          <a:xfrm>
            <a:off x="5365625" y="3434079"/>
            <a:ext cx="1460751" cy="262363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69BF8"/>
              </a:gs>
              <a:gs pos="100000">
                <a:srgbClr val="304CB7"/>
              </a:gs>
            </a:gsLst>
            <a:lin ang="81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Google Shape;66;p2">
            <a:extLst>
              <a:ext uri="{FF2B5EF4-FFF2-40B4-BE49-F238E27FC236}">
                <a16:creationId xmlns:a16="http://schemas.microsoft.com/office/drawing/2014/main" id="{CC7A4DA7-05DC-1E8A-5EED-C973C98D2280}"/>
              </a:ext>
            </a:extLst>
          </p:cNvPr>
          <p:cNvSpPr/>
          <p:nvPr/>
        </p:nvSpPr>
        <p:spPr>
          <a:xfrm flipH="1">
            <a:off x="837631" y="1589763"/>
            <a:ext cx="10514573" cy="4630062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1">
                <a:alpha val="22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EBDB3F0-2247-5AFB-812F-ED4524CE27C7}"/>
              </a:ext>
            </a:extLst>
          </p:cNvPr>
          <p:cNvSpPr/>
          <p:nvPr/>
        </p:nvSpPr>
        <p:spPr>
          <a:xfrm>
            <a:off x="837643" y="1589763"/>
            <a:ext cx="10514565" cy="3965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6" name="Google Shape;48;p1">
            <a:extLst>
              <a:ext uri="{FF2B5EF4-FFF2-40B4-BE49-F238E27FC236}">
                <a16:creationId xmlns:a16="http://schemas.microsoft.com/office/drawing/2014/main" id="{D3B4D37A-5B93-2FEB-4E35-6586E6F7E629}"/>
              </a:ext>
            </a:extLst>
          </p:cNvPr>
          <p:cNvGrpSpPr/>
          <p:nvPr/>
        </p:nvGrpSpPr>
        <p:grpSpPr>
          <a:xfrm>
            <a:off x="1925505" y="1742657"/>
            <a:ext cx="517789" cy="517789"/>
            <a:chOff x="6119546" y="3155416"/>
            <a:chExt cx="1172117" cy="1172117"/>
          </a:xfrm>
        </p:grpSpPr>
        <p:sp>
          <p:nvSpPr>
            <p:cNvPr id="17" name="Google Shape;49;p1">
              <a:extLst>
                <a:ext uri="{FF2B5EF4-FFF2-40B4-BE49-F238E27FC236}">
                  <a16:creationId xmlns:a16="http://schemas.microsoft.com/office/drawing/2014/main" id="{0A4E7B3F-B672-7247-8DA2-4D73EA0159A8}"/>
                </a:ext>
              </a:extLst>
            </p:cNvPr>
            <p:cNvSpPr/>
            <p:nvPr/>
          </p:nvSpPr>
          <p:spPr>
            <a:xfrm>
              <a:off x="6119546" y="3155416"/>
              <a:ext cx="1172117" cy="1172117"/>
            </a:xfrm>
            <a:prstGeom prst="ellipse">
              <a:avLst/>
            </a:prstGeom>
            <a:solidFill>
              <a:schemeClr val="lt1">
                <a:alpha val="14000"/>
              </a:schemeClr>
            </a:solidFill>
            <a:ln>
              <a:noFill/>
            </a:ln>
            <a:effectLst>
              <a:outerShdw blurRad="508000" dist="38100" dir="16200000" rotWithShape="0">
                <a:schemeClr val="dk2">
                  <a:alpha val="2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0;p1">
              <a:extLst>
                <a:ext uri="{FF2B5EF4-FFF2-40B4-BE49-F238E27FC236}">
                  <a16:creationId xmlns:a16="http://schemas.microsoft.com/office/drawing/2014/main" id="{DCB9DC4A-808F-8806-8630-8D6E305BC624}"/>
                </a:ext>
              </a:extLst>
            </p:cNvPr>
            <p:cNvSpPr/>
            <p:nvPr/>
          </p:nvSpPr>
          <p:spPr>
            <a:xfrm>
              <a:off x="6414721" y="3450591"/>
              <a:ext cx="581763" cy="581763"/>
            </a:xfrm>
            <a:prstGeom prst="ellipse">
              <a:avLst/>
            </a:prstGeom>
            <a:gradFill>
              <a:gsLst>
                <a:gs pos="0">
                  <a:srgbClr val="22D0F8"/>
                </a:gs>
                <a:gs pos="100000">
                  <a:srgbClr val="3CD4F3"/>
                </a:gs>
              </a:gsLst>
              <a:lin ang="81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1;p1">
              <a:extLst>
                <a:ext uri="{FF2B5EF4-FFF2-40B4-BE49-F238E27FC236}">
                  <a16:creationId xmlns:a16="http://schemas.microsoft.com/office/drawing/2014/main" id="{09CA53BB-F8C1-744E-0FA9-EE2AC286AC6E}"/>
                </a:ext>
              </a:extLst>
            </p:cNvPr>
            <p:cNvSpPr/>
            <p:nvPr/>
          </p:nvSpPr>
          <p:spPr>
            <a:xfrm rot="10800000">
              <a:off x="6564109" y="3679998"/>
              <a:ext cx="263939" cy="15540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6D3652-20D9-4631-BBAB-A50B3A6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165" y="6413688"/>
            <a:ext cx="513397" cy="2504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3D1C3-8FEB-470D-B766-15B3109DF4A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pSp>
        <p:nvGrpSpPr>
          <p:cNvPr id="9" name="Google Shape;48;p1">
            <a:extLst>
              <a:ext uri="{FF2B5EF4-FFF2-40B4-BE49-F238E27FC236}">
                <a16:creationId xmlns:a16="http://schemas.microsoft.com/office/drawing/2014/main" id="{1B9E47F8-52C4-2384-3146-E5F3E3BEDA80}"/>
              </a:ext>
            </a:extLst>
          </p:cNvPr>
          <p:cNvGrpSpPr/>
          <p:nvPr/>
        </p:nvGrpSpPr>
        <p:grpSpPr>
          <a:xfrm>
            <a:off x="4533239" y="1742657"/>
            <a:ext cx="517789" cy="517789"/>
            <a:chOff x="6119546" y="3155416"/>
            <a:chExt cx="1172117" cy="1172117"/>
          </a:xfrm>
        </p:grpSpPr>
        <p:sp>
          <p:nvSpPr>
            <p:cNvPr id="10" name="Google Shape;49;p1">
              <a:extLst>
                <a:ext uri="{FF2B5EF4-FFF2-40B4-BE49-F238E27FC236}">
                  <a16:creationId xmlns:a16="http://schemas.microsoft.com/office/drawing/2014/main" id="{2846880F-3F8F-1663-A030-929C55A2B635}"/>
                </a:ext>
              </a:extLst>
            </p:cNvPr>
            <p:cNvSpPr/>
            <p:nvPr/>
          </p:nvSpPr>
          <p:spPr>
            <a:xfrm>
              <a:off x="6119546" y="3155416"/>
              <a:ext cx="1172117" cy="1172117"/>
            </a:xfrm>
            <a:prstGeom prst="ellipse">
              <a:avLst/>
            </a:prstGeom>
            <a:solidFill>
              <a:schemeClr val="lt1">
                <a:alpha val="14000"/>
              </a:schemeClr>
            </a:solidFill>
            <a:ln>
              <a:noFill/>
            </a:ln>
            <a:effectLst>
              <a:outerShdw blurRad="508000" dist="38100" dir="16200000" rotWithShape="0">
                <a:schemeClr val="dk2">
                  <a:alpha val="2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0;p1">
              <a:extLst>
                <a:ext uri="{FF2B5EF4-FFF2-40B4-BE49-F238E27FC236}">
                  <a16:creationId xmlns:a16="http://schemas.microsoft.com/office/drawing/2014/main" id="{64DE2AD6-13DA-51AA-7781-D030E4020197}"/>
                </a:ext>
              </a:extLst>
            </p:cNvPr>
            <p:cNvSpPr/>
            <p:nvPr/>
          </p:nvSpPr>
          <p:spPr>
            <a:xfrm>
              <a:off x="6414721" y="3450591"/>
              <a:ext cx="581763" cy="581763"/>
            </a:xfrm>
            <a:prstGeom prst="ellipse">
              <a:avLst/>
            </a:prstGeom>
            <a:gradFill>
              <a:gsLst>
                <a:gs pos="0">
                  <a:srgbClr val="22D0F8"/>
                </a:gs>
                <a:gs pos="100000">
                  <a:srgbClr val="3CD4F3"/>
                </a:gs>
              </a:gsLst>
              <a:lin ang="81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1;p1">
              <a:extLst>
                <a:ext uri="{FF2B5EF4-FFF2-40B4-BE49-F238E27FC236}">
                  <a16:creationId xmlns:a16="http://schemas.microsoft.com/office/drawing/2014/main" id="{E9FC95A5-EF25-5E4B-2211-E45C913C8632}"/>
                </a:ext>
              </a:extLst>
            </p:cNvPr>
            <p:cNvSpPr/>
            <p:nvPr/>
          </p:nvSpPr>
          <p:spPr>
            <a:xfrm rot="10800000">
              <a:off x="6564109" y="3679998"/>
              <a:ext cx="263939" cy="15540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48;p1">
            <a:extLst>
              <a:ext uri="{FF2B5EF4-FFF2-40B4-BE49-F238E27FC236}">
                <a16:creationId xmlns:a16="http://schemas.microsoft.com/office/drawing/2014/main" id="{B39E4CDE-116B-A9D7-C063-58FB4F3AC338}"/>
              </a:ext>
            </a:extLst>
          </p:cNvPr>
          <p:cNvGrpSpPr/>
          <p:nvPr/>
        </p:nvGrpSpPr>
        <p:grpSpPr>
          <a:xfrm>
            <a:off x="7140973" y="1742657"/>
            <a:ext cx="517789" cy="517789"/>
            <a:chOff x="6119546" y="3155416"/>
            <a:chExt cx="1172117" cy="1172117"/>
          </a:xfrm>
        </p:grpSpPr>
        <p:sp>
          <p:nvSpPr>
            <p:cNvPr id="21" name="Google Shape;49;p1">
              <a:extLst>
                <a:ext uri="{FF2B5EF4-FFF2-40B4-BE49-F238E27FC236}">
                  <a16:creationId xmlns:a16="http://schemas.microsoft.com/office/drawing/2014/main" id="{5A376347-EB02-A0A1-C3C2-84DC43D41531}"/>
                </a:ext>
              </a:extLst>
            </p:cNvPr>
            <p:cNvSpPr/>
            <p:nvPr/>
          </p:nvSpPr>
          <p:spPr>
            <a:xfrm>
              <a:off x="6119546" y="3155416"/>
              <a:ext cx="1172117" cy="1172117"/>
            </a:xfrm>
            <a:prstGeom prst="ellipse">
              <a:avLst/>
            </a:prstGeom>
            <a:solidFill>
              <a:schemeClr val="lt1">
                <a:alpha val="14000"/>
              </a:schemeClr>
            </a:solidFill>
            <a:ln>
              <a:noFill/>
            </a:ln>
            <a:effectLst>
              <a:outerShdw blurRad="508000" dist="38100" dir="16200000" rotWithShape="0">
                <a:schemeClr val="dk2">
                  <a:alpha val="2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0;p1">
              <a:extLst>
                <a:ext uri="{FF2B5EF4-FFF2-40B4-BE49-F238E27FC236}">
                  <a16:creationId xmlns:a16="http://schemas.microsoft.com/office/drawing/2014/main" id="{07F3C975-733F-C89C-A6EE-7CF45346B075}"/>
                </a:ext>
              </a:extLst>
            </p:cNvPr>
            <p:cNvSpPr/>
            <p:nvPr/>
          </p:nvSpPr>
          <p:spPr>
            <a:xfrm>
              <a:off x="6414721" y="3450591"/>
              <a:ext cx="581763" cy="581763"/>
            </a:xfrm>
            <a:prstGeom prst="ellipse">
              <a:avLst/>
            </a:prstGeom>
            <a:gradFill>
              <a:gsLst>
                <a:gs pos="0">
                  <a:srgbClr val="22D0F8"/>
                </a:gs>
                <a:gs pos="100000">
                  <a:srgbClr val="3CD4F3"/>
                </a:gs>
              </a:gsLst>
              <a:lin ang="81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;p1">
              <a:extLst>
                <a:ext uri="{FF2B5EF4-FFF2-40B4-BE49-F238E27FC236}">
                  <a16:creationId xmlns:a16="http://schemas.microsoft.com/office/drawing/2014/main" id="{78F5BAED-FCEF-5585-EF44-3ECDCC6E9370}"/>
                </a:ext>
              </a:extLst>
            </p:cNvPr>
            <p:cNvSpPr/>
            <p:nvPr/>
          </p:nvSpPr>
          <p:spPr>
            <a:xfrm rot="10800000">
              <a:off x="6564109" y="3679998"/>
              <a:ext cx="263939" cy="15540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8;p1">
            <a:extLst>
              <a:ext uri="{FF2B5EF4-FFF2-40B4-BE49-F238E27FC236}">
                <a16:creationId xmlns:a16="http://schemas.microsoft.com/office/drawing/2014/main" id="{DF72CA10-296D-534C-E9D4-277A42557E60}"/>
              </a:ext>
            </a:extLst>
          </p:cNvPr>
          <p:cNvGrpSpPr/>
          <p:nvPr/>
        </p:nvGrpSpPr>
        <p:grpSpPr>
          <a:xfrm>
            <a:off x="9748707" y="1742657"/>
            <a:ext cx="517789" cy="517789"/>
            <a:chOff x="6119546" y="3155416"/>
            <a:chExt cx="1172117" cy="1172117"/>
          </a:xfrm>
        </p:grpSpPr>
        <p:sp>
          <p:nvSpPr>
            <p:cNvPr id="25" name="Google Shape;49;p1">
              <a:extLst>
                <a:ext uri="{FF2B5EF4-FFF2-40B4-BE49-F238E27FC236}">
                  <a16:creationId xmlns:a16="http://schemas.microsoft.com/office/drawing/2014/main" id="{A1E215A7-4E3C-31CA-F3F3-3EEEB6A241D5}"/>
                </a:ext>
              </a:extLst>
            </p:cNvPr>
            <p:cNvSpPr/>
            <p:nvPr/>
          </p:nvSpPr>
          <p:spPr>
            <a:xfrm>
              <a:off x="6119546" y="3155416"/>
              <a:ext cx="1172117" cy="1172117"/>
            </a:xfrm>
            <a:prstGeom prst="ellipse">
              <a:avLst/>
            </a:prstGeom>
            <a:solidFill>
              <a:schemeClr val="lt1">
                <a:alpha val="14000"/>
              </a:schemeClr>
            </a:solidFill>
            <a:ln>
              <a:noFill/>
            </a:ln>
            <a:effectLst>
              <a:outerShdw blurRad="508000" dist="38100" dir="16200000" rotWithShape="0">
                <a:schemeClr val="dk2">
                  <a:alpha val="2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;p1">
              <a:extLst>
                <a:ext uri="{FF2B5EF4-FFF2-40B4-BE49-F238E27FC236}">
                  <a16:creationId xmlns:a16="http://schemas.microsoft.com/office/drawing/2014/main" id="{47CF0A98-FBB7-F8ED-2892-7525F87DCD01}"/>
                </a:ext>
              </a:extLst>
            </p:cNvPr>
            <p:cNvSpPr/>
            <p:nvPr/>
          </p:nvSpPr>
          <p:spPr>
            <a:xfrm>
              <a:off x="6414721" y="3450591"/>
              <a:ext cx="581763" cy="581763"/>
            </a:xfrm>
            <a:prstGeom prst="ellipse">
              <a:avLst/>
            </a:prstGeom>
            <a:gradFill>
              <a:gsLst>
                <a:gs pos="0">
                  <a:srgbClr val="22D0F8"/>
                </a:gs>
                <a:gs pos="100000">
                  <a:srgbClr val="3CD4F3"/>
                </a:gs>
              </a:gsLst>
              <a:lin ang="8100000" scaled="1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;p1">
              <a:extLst>
                <a:ext uri="{FF2B5EF4-FFF2-40B4-BE49-F238E27FC236}">
                  <a16:creationId xmlns:a16="http://schemas.microsoft.com/office/drawing/2014/main" id="{1B99E3A6-1CB1-06F2-1187-E8259EED6087}"/>
                </a:ext>
              </a:extLst>
            </p:cNvPr>
            <p:cNvSpPr/>
            <p:nvPr/>
          </p:nvSpPr>
          <p:spPr>
            <a:xfrm rot="10800000">
              <a:off x="6564109" y="3679998"/>
              <a:ext cx="263939" cy="15540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226460-0107-36D6-74D3-92F464DAE9C5}"/>
              </a:ext>
            </a:extLst>
          </p:cNvPr>
          <p:cNvGrpSpPr/>
          <p:nvPr/>
        </p:nvGrpSpPr>
        <p:grpSpPr>
          <a:xfrm>
            <a:off x="3488266" y="2207260"/>
            <a:ext cx="5215468" cy="3674251"/>
            <a:chOff x="3488266" y="2207260"/>
            <a:chExt cx="5215468" cy="177700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B2CEEE-6582-41DD-437D-D7B630BC21A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266" y="2207260"/>
              <a:ext cx="0" cy="177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E508DC-87F0-30FE-6096-96D387D94AB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207260"/>
              <a:ext cx="0" cy="177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231AEF-FC7C-2091-ADD6-23CD1D1DDA25}"/>
                </a:ext>
              </a:extLst>
            </p:cNvPr>
            <p:cNvCxnSpPr>
              <a:cxnSpLocks/>
            </p:cNvCxnSpPr>
            <p:nvPr/>
          </p:nvCxnSpPr>
          <p:spPr>
            <a:xfrm>
              <a:off x="8703734" y="2207260"/>
              <a:ext cx="0" cy="177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Google Shape;66;p2">
            <a:extLst>
              <a:ext uri="{FF2B5EF4-FFF2-40B4-BE49-F238E27FC236}">
                <a16:creationId xmlns:a16="http://schemas.microsoft.com/office/drawing/2014/main" id="{20F186A6-A6B5-F882-CA12-163BBCDEBA15}"/>
              </a:ext>
            </a:extLst>
          </p:cNvPr>
          <p:cNvSpPr/>
          <p:nvPr/>
        </p:nvSpPr>
        <p:spPr>
          <a:xfrm flipH="1">
            <a:off x="1128569" y="2674360"/>
            <a:ext cx="2111660" cy="756213"/>
          </a:xfrm>
          <a:prstGeom prst="roundRect">
            <a:avLst>
              <a:gd name="adj" fmla="val 1101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Who Collects Broadband Coverage Data?</a:t>
            </a:r>
          </a:p>
        </p:txBody>
      </p:sp>
      <p:sp>
        <p:nvSpPr>
          <p:cNvPr id="45" name="Google Shape;66;p2">
            <a:extLst>
              <a:ext uri="{FF2B5EF4-FFF2-40B4-BE49-F238E27FC236}">
                <a16:creationId xmlns:a16="http://schemas.microsoft.com/office/drawing/2014/main" id="{1F96589C-9819-AA94-1FB8-ED37C5215576}"/>
              </a:ext>
            </a:extLst>
          </p:cNvPr>
          <p:cNvSpPr/>
          <p:nvPr/>
        </p:nvSpPr>
        <p:spPr>
          <a:xfrm flipH="1">
            <a:off x="3734198" y="2674360"/>
            <a:ext cx="2111660" cy="756213"/>
          </a:xfrm>
          <a:prstGeom prst="roundRect">
            <a:avLst>
              <a:gd name="adj" fmla="val 1101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Data Collection, Updates &amp; Verification</a:t>
            </a:r>
          </a:p>
        </p:txBody>
      </p:sp>
      <p:sp>
        <p:nvSpPr>
          <p:cNvPr id="46" name="Google Shape;66;p2">
            <a:extLst>
              <a:ext uri="{FF2B5EF4-FFF2-40B4-BE49-F238E27FC236}">
                <a16:creationId xmlns:a16="http://schemas.microsoft.com/office/drawing/2014/main" id="{D40239E0-AA59-B9A7-AB74-9B558F3903DC}"/>
              </a:ext>
            </a:extLst>
          </p:cNvPr>
          <p:cNvSpPr/>
          <p:nvPr/>
        </p:nvSpPr>
        <p:spPr>
          <a:xfrm flipH="1">
            <a:off x="6339828" y="2674360"/>
            <a:ext cx="2111660" cy="756213"/>
          </a:xfrm>
          <a:prstGeom prst="roundRect">
            <a:avLst>
              <a:gd name="adj" fmla="val 1101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Compliance &amp; Penalties</a:t>
            </a:r>
          </a:p>
        </p:txBody>
      </p:sp>
      <p:sp>
        <p:nvSpPr>
          <p:cNvPr id="47" name="Google Shape;66;p2">
            <a:extLst>
              <a:ext uri="{FF2B5EF4-FFF2-40B4-BE49-F238E27FC236}">
                <a16:creationId xmlns:a16="http://schemas.microsoft.com/office/drawing/2014/main" id="{289E9E91-578F-2AFE-6CE0-DE5300B9FABC}"/>
              </a:ext>
            </a:extLst>
          </p:cNvPr>
          <p:cNvSpPr/>
          <p:nvPr/>
        </p:nvSpPr>
        <p:spPr>
          <a:xfrm flipH="1">
            <a:off x="8947561" y="2674360"/>
            <a:ext cx="2111660" cy="756213"/>
          </a:xfrm>
          <a:prstGeom prst="roundRect">
            <a:avLst>
              <a:gd name="adj" fmla="val 1101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</a:rPr>
              <a:t>Data Availability &amp; Public Access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B64208-4E9F-D330-10A6-B7C6FAF7DF7F}"/>
              </a:ext>
            </a:extLst>
          </p:cNvPr>
          <p:cNvSpPr txBox="1"/>
          <p:nvPr/>
        </p:nvSpPr>
        <p:spPr>
          <a:xfrm>
            <a:off x="1774935" y="2246726"/>
            <a:ext cx="839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B094E2-2FB3-BCB3-1E2F-3D2283EB6776}"/>
              </a:ext>
            </a:extLst>
          </p:cNvPr>
          <p:cNvSpPr txBox="1"/>
          <p:nvPr/>
        </p:nvSpPr>
        <p:spPr>
          <a:xfrm>
            <a:off x="4377755" y="2246726"/>
            <a:ext cx="839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208242-24A9-D25D-6E1C-28897B50EAD0}"/>
              </a:ext>
            </a:extLst>
          </p:cNvPr>
          <p:cNvSpPr txBox="1"/>
          <p:nvPr/>
        </p:nvSpPr>
        <p:spPr>
          <a:xfrm>
            <a:off x="6980575" y="2246726"/>
            <a:ext cx="839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B3A35F-8FFD-889D-47F4-6B46DADA0EC5}"/>
              </a:ext>
            </a:extLst>
          </p:cNvPr>
          <p:cNvSpPr txBox="1"/>
          <p:nvPr/>
        </p:nvSpPr>
        <p:spPr>
          <a:xfrm>
            <a:off x="9583396" y="2246726"/>
            <a:ext cx="839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04.</a:t>
            </a:r>
          </a:p>
        </p:txBody>
      </p:sp>
      <p:sp>
        <p:nvSpPr>
          <p:cNvPr id="52" name="Google Shape;66;p2">
            <a:extLst>
              <a:ext uri="{FF2B5EF4-FFF2-40B4-BE49-F238E27FC236}">
                <a16:creationId xmlns:a16="http://schemas.microsoft.com/office/drawing/2014/main" id="{01C535AD-513C-9D9B-A2B6-3B7E314CFC06}"/>
              </a:ext>
            </a:extLst>
          </p:cNvPr>
          <p:cNvSpPr/>
          <p:nvPr/>
        </p:nvSpPr>
        <p:spPr>
          <a:xfrm flipH="1">
            <a:off x="1128568" y="3600048"/>
            <a:ext cx="2202447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The Broadband Implementation Steering Committee (BISC) oversees the monitoring of the NNBP and coordinates data collection.</a:t>
            </a:r>
          </a:p>
          <a:p>
            <a:pPr marL="182880" indent="-182880" defTabSz="457200">
              <a:buClr>
                <a:srgbClr val="00447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The Nigerian Communications Commission (NCC)</a:t>
            </a:r>
            <a:r>
              <a:rPr lang="en-US" sz="1300" dirty="0">
                <a:solidFill>
                  <a:prstClr val="black"/>
                </a:solidFill>
                <a:latin typeface="Aptos"/>
              </a:rPr>
              <a:t> collects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 broadband data from licensees </a:t>
            </a:r>
            <a:r>
              <a:rPr lang="en-US" sz="1300" dirty="0">
                <a:solidFill>
                  <a:prstClr val="black"/>
                </a:solidFill>
                <a:latin typeface="Aptos"/>
              </a:rPr>
              <a:t>as well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ptos"/>
              </a:rPr>
              <a:t>as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through drive tests.</a:t>
            </a:r>
            <a:endParaRPr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53" name="Google Shape;66;p2">
            <a:extLst>
              <a:ext uri="{FF2B5EF4-FFF2-40B4-BE49-F238E27FC236}">
                <a16:creationId xmlns:a16="http://schemas.microsoft.com/office/drawing/2014/main" id="{7920C994-86F9-76D1-E881-96EC126DF9D7}"/>
              </a:ext>
            </a:extLst>
          </p:cNvPr>
          <p:cNvSpPr/>
          <p:nvPr/>
        </p:nvSpPr>
        <p:spPr>
          <a:xfrm flipH="1">
            <a:off x="3716613" y="3556088"/>
            <a:ext cx="2247451" cy="2600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Licensees are mandated to submit broadband coverage and Quality of Service (QoS) data.</a:t>
            </a:r>
          </a:p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Data is validated using drive tests and other field verification methodologies.</a:t>
            </a:r>
          </a:p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NCC is working on acquiring an independent crowdsourcing platform for enhanced validation and real-time performance insights. </a:t>
            </a:r>
          </a:p>
        </p:txBody>
      </p:sp>
      <p:sp>
        <p:nvSpPr>
          <p:cNvPr id="54" name="Google Shape;66;p2">
            <a:extLst>
              <a:ext uri="{FF2B5EF4-FFF2-40B4-BE49-F238E27FC236}">
                <a16:creationId xmlns:a16="http://schemas.microsoft.com/office/drawing/2014/main" id="{CCB10FE9-F78B-B4A1-BDC5-3715451D813B}"/>
              </a:ext>
            </a:extLst>
          </p:cNvPr>
          <p:cNvSpPr/>
          <p:nvPr/>
        </p:nvSpPr>
        <p:spPr>
          <a:xfrm flipH="1">
            <a:off x="6339828" y="3600048"/>
            <a:ext cx="2111660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Non-compliance with data submission requirements attracts penalties, as stipulated in Sections 64 and 65 of the NCA 2003.</a:t>
            </a:r>
          </a:p>
        </p:txBody>
      </p:sp>
      <p:sp>
        <p:nvSpPr>
          <p:cNvPr id="55" name="Google Shape;66;p2">
            <a:extLst>
              <a:ext uri="{FF2B5EF4-FFF2-40B4-BE49-F238E27FC236}">
                <a16:creationId xmlns:a16="http://schemas.microsoft.com/office/drawing/2014/main" id="{17E271D4-0BCB-8272-DB71-390387022BD2}"/>
              </a:ext>
            </a:extLst>
          </p:cNvPr>
          <p:cNvSpPr/>
          <p:nvPr/>
        </p:nvSpPr>
        <p:spPr>
          <a:xfrm flipH="1">
            <a:off x="8947561" y="3600048"/>
            <a:ext cx="2111660" cy="220060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0" bIns="0" anchor="t" anchorCtr="0">
            <a:spAutoFit/>
          </a:bodyPr>
          <a:lstStyle/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Broadband data is being collected internally but is not yet publicly published.</a:t>
            </a:r>
          </a:p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External entities may request access, subject to approval.</a:t>
            </a:r>
          </a:p>
          <a:p>
            <a:pPr marL="18288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</a:rPr>
              <a:t>Plans are underway to enhance public consultation and transparency in broadband coverage reporting.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2BD70EC4-C323-1F4C-D6D8-D10B85F7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91"/>
            <a:ext cx="10515600" cy="114509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9DD8"/>
                </a:solidFill>
                <a:latin typeface="Avenir Book"/>
                <a:cs typeface="Calibri"/>
              </a:rPr>
              <a:t>Broadband Coverage</a:t>
            </a:r>
            <a:endParaRPr lang="en-GB" sz="54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pic>
        <p:nvPicPr>
          <p:cNvPr id="29" name="Picture 2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9A13740-93CF-7E43-B5FC-79DA8BBF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467" y="62026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C6420B-D4D3-09C6-6C44-068837B8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C617CE-6977-B452-51DC-9B9D3B14AB49}"/>
              </a:ext>
            </a:extLst>
          </p:cNvPr>
          <p:cNvSpPr txBox="1">
            <a:spLocks/>
          </p:cNvSpPr>
          <p:nvPr/>
        </p:nvSpPr>
        <p:spPr>
          <a:xfrm>
            <a:off x="433456" y="2972464"/>
            <a:ext cx="11325087" cy="91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rgbClr val="009DD8"/>
                </a:solidFill>
              </a:rPr>
              <a:t>Q&amp;As</a:t>
            </a:r>
            <a:endParaRPr lang="en-GB" sz="1600" b="1">
              <a:solidFill>
                <a:srgbClr val="009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3605-FCC2-94F0-4C8D-8C46763E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D37E01-3BF7-A476-5DFB-4207E980BC57}"/>
              </a:ext>
            </a:extLst>
          </p:cNvPr>
          <p:cNvGrpSpPr/>
          <p:nvPr/>
        </p:nvGrpSpPr>
        <p:grpSpPr>
          <a:xfrm>
            <a:off x="3051582" y="2578435"/>
            <a:ext cx="6376740" cy="930165"/>
            <a:chOff x="2980831" y="4369965"/>
            <a:chExt cx="5956664" cy="93016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62F1307-97BE-41A2-76D8-052A5723B891}"/>
                </a:ext>
              </a:extLst>
            </p:cNvPr>
            <p:cNvSpPr txBox="1">
              <a:spLocks/>
            </p:cNvSpPr>
            <p:nvPr/>
          </p:nvSpPr>
          <p:spPr>
            <a:xfrm>
              <a:off x="4652275" y="4369965"/>
              <a:ext cx="4285220" cy="9271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it-IT" sz="4400" b="1">
                  <a:solidFill>
                    <a:srgbClr val="009DD8"/>
                  </a:solidFill>
                  <a:latin typeface="Avenir Book" panose="02000503020000020003" pitchFamily="2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Africa-BB-Maps</a:t>
              </a:r>
              <a:endParaRPr lang="en-IT" sz="4400" b="1">
                <a:solidFill>
                  <a:srgbClr val="009DD8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0" name="Picture 9" descr="A close-up of a logo&#10;&#10;Description automatically generated">
              <a:extLst>
                <a:ext uri="{FF2B5EF4-FFF2-40B4-BE49-F238E27FC236}">
                  <a16:creationId xmlns:a16="http://schemas.microsoft.com/office/drawing/2014/main" id="{E5E9E6A3-614E-8E6C-3B55-50D6334C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09"/>
            <a:stretch/>
          </p:blipFill>
          <p:spPr>
            <a:xfrm>
              <a:off x="2980831" y="4369965"/>
              <a:ext cx="1793364" cy="93016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477FAE2-59EA-907E-35EA-2B9218271E58}"/>
              </a:ext>
            </a:extLst>
          </p:cNvPr>
          <p:cNvSpPr txBox="1">
            <a:spLocks/>
          </p:cNvSpPr>
          <p:nvPr/>
        </p:nvSpPr>
        <p:spPr>
          <a:xfrm>
            <a:off x="2508" y="3425787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DD8"/>
                </a:solidFill>
                <a:latin typeface="Avenir Book"/>
                <a:cs typeface="Calibri"/>
              </a:rPr>
              <a:t>Questionnaire Report</a:t>
            </a:r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789C9EA-BF67-2FD0-2ED9-DEA6D9DA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C6420B-D4D3-09C6-6C44-068837B8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97C74-F1FC-5BFB-B556-EE3306558AB5}"/>
              </a:ext>
            </a:extLst>
          </p:cNvPr>
          <p:cNvSpPr txBox="1"/>
          <p:nvPr/>
        </p:nvSpPr>
        <p:spPr>
          <a:xfrm>
            <a:off x="9153884" y="2961800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A88487-CD86-6EA3-076F-0307CEDF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41"/>
            <a:ext cx="10515600" cy="76921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9DD8"/>
                </a:solidFill>
                <a:latin typeface="Avenir Book"/>
                <a:cs typeface="Calibri"/>
              </a:rPr>
              <a:t>Introduction </a:t>
            </a:r>
            <a:r>
              <a:rPr lang="en-US" sz="6000" b="1" baseline="30000" dirty="0">
                <a:solidFill>
                  <a:srgbClr val="009DD8"/>
                </a:solidFill>
                <a:latin typeface="Avenir Book"/>
                <a:cs typeface="Calibri"/>
              </a:rPr>
              <a:t>1</a:t>
            </a:r>
            <a:endParaRPr lang="en-GB" sz="6000" b="1" baseline="30000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3D7A0-8EB4-3F49-2480-42865EFAEA80}"/>
              </a:ext>
            </a:extLst>
          </p:cNvPr>
          <p:cNvSpPr txBox="1"/>
          <p:nvPr/>
        </p:nvSpPr>
        <p:spPr>
          <a:xfrm>
            <a:off x="62268" y="737375"/>
            <a:ext cx="8310273" cy="2979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Nigeria, with over 200 million people, has experienced rapid telecom growth, driven by the Nigerian National Broadband Plan (NNBP) 2020-2025.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i="0">
                <a:solidFill>
                  <a:schemeClr val="tx1"/>
                </a:solidFill>
                <a:effectLst/>
                <a:latin typeface="Aptos"/>
                <a:ea typeface="+mn-lt"/>
                <a:cs typeface="Segoe UI"/>
              </a:rPr>
              <a:t>Mobile </a:t>
            </a:r>
            <a:r>
              <a:rPr lang="en-GB">
                <a:solidFill>
                  <a:schemeClr val="tx1"/>
                </a:solidFill>
                <a:latin typeface="Aptos"/>
                <a:ea typeface="+mn-lt"/>
                <a:cs typeface="Segoe UI"/>
              </a:rPr>
              <a:t>Broadband (3G/4G/5G) – Dominates with over 58.37% market share (98.76M subscribers).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Mobile broadband coverage grew from 34% to 84.31% in five years.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Fixed Broadband (Fiber &amp; Wireless) – Expanding with increased infrastructure investments.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Fibre network reach increased from</a:t>
            </a:r>
            <a:r>
              <a:rPr lang="en-GB" b="0" i="0">
                <a:solidFill>
                  <a:srgbClr val="242424"/>
                </a:solidFill>
                <a:effectLst/>
                <a:latin typeface="Aptos"/>
                <a:ea typeface="+mn-lt"/>
                <a:cs typeface="Segoe UI"/>
              </a:rPr>
              <a:t> </a:t>
            </a:r>
            <a:r>
              <a:rPr lang="en-GB" i="0">
                <a:solidFill>
                  <a:srgbClr val="242424"/>
                </a:solidFill>
                <a:effectLst/>
                <a:latin typeface="Aptos"/>
                <a:ea typeface="+mn-lt"/>
                <a:cs typeface="Segoe UI"/>
              </a:rPr>
              <a:t>40,000 km to 98,000 km</a:t>
            </a: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 in last 5 years.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Broadband penetration increased </a:t>
            </a:r>
            <a:r>
              <a:rPr lang="en-GB" b="0" i="0">
                <a:solidFill>
                  <a:srgbClr val="242424"/>
                </a:solidFill>
                <a:effectLst/>
                <a:latin typeface="Aptos"/>
                <a:ea typeface="+mn-lt"/>
                <a:cs typeface="Segoe UI"/>
              </a:rPr>
              <a:t>from </a:t>
            </a:r>
            <a:r>
              <a:rPr lang="en-GB" i="0">
                <a:solidFill>
                  <a:srgbClr val="242424"/>
                </a:solidFill>
                <a:effectLst/>
                <a:latin typeface="Aptos"/>
                <a:ea typeface="+mn-lt"/>
                <a:cs typeface="Segoe UI"/>
              </a:rPr>
              <a:t>32% to 45.6%</a:t>
            </a:r>
            <a:r>
              <a:rPr lang="en-GB">
                <a:solidFill>
                  <a:srgbClr val="242424"/>
                </a:solidFill>
                <a:latin typeface="Aptos"/>
                <a:ea typeface="+mn-lt"/>
                <a:cs typeface="Segoe UI"/>
              </a:rPr>
              <a:t> in last 6 years. </a:t>
            </a:r>
            <a:endParaRPr lang="en-GB">
              <a:solidFill>
                <a:srgbClr val="242424"/>
              </a:solidFill>
              <a:latin typeface="Apto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25AD9-E5D9-DAFC-6A03-08E7FDFF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" y="3906499"/>
            <a:ext cx="3908521" cy="2931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F9EB4-7D85-F1D6-9DC1-FCFB7994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449" y="3948001"/>
            <a:ext cx="3782106" cy="2924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F2D59-FB0E-BA2F-DA5D-2C9D73DAF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133" y="3202520"/>
            <a:ext cx="3247777" cy="2910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6F8DB-6BAE-10C6-A7C6-413C99B62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158" y="437682"/>
            <a:ext cx="3586722" cy="27150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34CC89-5321-3424-4256-1331AF7F0EFB}"/>
              </a:ext>
            </a:extLst>
          </p:cNvPr>
          <p:cNvSpPr txBox="1">
            <a:spLocks/>
          </p:cNvSpPr>
          <p:nvPr/>
        </p:nvSpPr>
        <p:spPr>
          <a:xfrm>
            <a:off x="4609107" y="3900161"/>
            <a:ext cx="3348015" cy="343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/>
              <a:t>4G MAP OF NIGERIA</a:t>
            </a:r>
            <a:endParaRPr lang="en-NG" sz="1600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758197-0B39-305D-112B-2C292553F0E5}"/>
              </a:ext>
            </a:extLst>
          </p:cNvPr>
          <p:cNvSpPr txBox="1">
            <a:spLocks/>
          </p:cNvSpPr>
          <p:nvPr/>
        </p:nvSpPr>
        <p:spPr>
          <a:xfrm>
            <a:off x="719061" y="3798828"/>
            <a:ext cx="3077497" cy="378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/>
              <a:t>3G MAP OF NIGERIA</a:t>
            </a:r>
            <a:endParaRPr lang="en-NG" sz="1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2DA0B-E24B-235A-26C4-24879086F344}"/>
              </a:ext>
            </a:extLst>
          </p:cNvPr>
          <p:cNvSpPr txBox="1"/>
          <p:nvPr/>
        </p:nvSpPr>
        <p:spPr>
          <a:xfrm>
            <a:off x="8516288" y="103211"/>
            <a:ext cx="358877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/>
              <a:t>FIBRE NETWORK MAP OF NIGERIA</a:t>
            </a:r>
            <a:endParaRPr lang="en-NG" sz="1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0FDC0-CB72-1973-4CC5-8485F93C2855}"/>
              </a:ext>
            </a:extLst>
          </p:cNvPr>
          <p:cNvSpPr txBox="1"/>
          <p:nvPr/>
        </p:nvSpPr>
        <p:spPr>
          <a:xfrm>
            <a:off x="6412206" y="6381775"/>
            <a:ext cx="89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84.31%</a:t>
            </a:r>
            <a:endParaRPr lang="en-NG" sz="1400" b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0C8E0E-E817-E0A7-886A-CB652A101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285" y="5838042"/>
            <a:ext cx="735853" cy="957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688271-BB03-C05D-EB6D-EAA78421A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457" y="6018076"/>
            <a:ext cx="934101" cy="7963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EB8D38-F646-57F2-9858-4D1A0089D20A}"/>
              </a:ext>
            </a:extLst>
          </p:cNvPr>
          <p:cNvSpPr txBox="1"/>
          <p:nvPr/>
        </p:nvSpPr>
        <p:spPr>
          <a:xfrm>
            <a:off x="2155324" y="6388712"/>
            <a:ext cx="89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89.42%</a:t>
            </a:r>
            <a:endParaRPr lang="en-NG" sz="14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54FCF-76B2-E881-187D-72FCB63C9207}"/>
              </a:ext>
            </a:extLst>
          </p:cNvPr>
          <p:cNvSpPr txBox="1"/>
          <p:nvPr/>
        </p:nvSpPr>
        <p:spPr>
          <a:xfrm>
            <a:off x="10437210" y="5634134"/>
            <a:ext cx="89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13.28%</a:t>
            </a:r>
            <a:endParaRPr lang="en-NG" sz="1400" b="1"/>
          </a:p>
        </p:txBody>
      </p:sp>
    </p:spTree>
    <p:extLst>
      <p:ext uri="{BB962C8B-B14F-4D97-AF65-F5344CB8AC3E}">
        <p14:creationId xmlns:p14="http://schemas.microsoft.com/office/powerpoint/2010/main" val="385891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E7E0F6B-61F7-0798-173E-D5ACEAF6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11" y="3761431"/>
            <a:ext cx="3053118" cy="2481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C6420B-D4D3-09C6-6C44-068837B87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97C74-F1FC-5BFB-B556-EE3306558AB5}"/>
              </a:ext>
            </a:extLst>
          </p:cNvPr>
          <p:cNvSpPr txBox="1"/>
          <p:nvPr/>
        </p:nvSpPr>
        <p:spPr>
          <a:xfrm>
            <a:off x="9153884" y="2961800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A88487-CD86-6EA3-076F-0307CEDF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41"/>
            <a:ext cx="10515600" cy="769219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rgbClr val="009DD8"/>
                </a:solidFill>
                <a:latin typeface="Avenir Book"/>
                <a:cs typeface="Calibri"/>
              </a:rPr>
              <a:t>Introduction </a:t>
            </a:r>
            <a:r>
              <a:rPr lang="en-US" sz="6000" b="1" baseline="30000">
                <a:solidFill>
                  <a:srgbClr val="009DD8"/>
                </a:solidFill>
                <a:latin typeface="Avenir Book"/>
                <a:cs typeface="Calibri"/>
              </a:rPr>
              <a:t>2</a:t>
            </a:r>
            <a:endParaRPr lang="en-GB" sz="6000" b="1" baseline="3000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3D7A0-8EB4-3F49-2480-42865EFAEA80}"/>
              </a:ext>
            </a:extLst>
          </p:cNvPr>
          <p:cNvSpPr txBox="1"/>
          <p:nvPr/>
        </p:nvSpPr>
        <p:spPr>
          <a:xfrm>
            <a:off x="167054" y="1145918"/>
            <a:ext cx="540164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The Universal Service Provision Fund (USPF) works to expand telecom services by identifying and tracking underserved and unserved areas in Nigeria through </a:t>
            </a:r>
            <a:r>
              <a:rPr lang="en-GB" sz="1600" b="1"/>
              <a:t>cluster access gap maps</a:t>
            </a:r>
            <a:r>
              <a:rPr lang="en-GB" sz="1600"/>
              <a:t>. This helps monitor progress in reducing coverage gaps.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E1B32-2D7D-ADF0-79B8-CE8F114F94AE}"/>
              </a:ext>
            </a:extLst>
          </p:cNvPr>
          <p:cNvSpPr txBox="1"/>
          <p:nvPr/>
        </p:nvSpPr>
        <p:spPr>
          <a:xfrm>
            <a:off x="179127" y="2783715"/>
            <a:ext cx="3579057" cy="3293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Furthermore, the </a:t>
            </a:r>
            <a:r>
              <a:rPr lang="en-GB" sz="1600">
                <a:solidFill>
                  <a:schemeClr val="tx1"/>
                </a:solidFill>
              </a:rPr>
              <a:t>Nigerian Communications Commission (NCC) supports connectivity with a </a:t>
            </a:r>
            <a:r>
              <a:rPr lang="en-GB" sz="1600" b="1">
                <a:solidFill>
                  <a:schemeClr val="tx1"/>
                </a:solidFill>
              </a:rPr>
              <a:t>13Tbps </a:t>
            </a:r>
            <a:r>
              <a:rPr lang="en-GB" sz="1600" b="1"/>
              <a:t>Fixed Services (Microwave Links) map</a:t>
            </a:r>
            <a:r>
              <a:rPr lang="en-GB" sz="1600"/>
              <a:t>, providing broadband backhaul in challenging terrains where fibre deployment is limited.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Leveraging these resources, </a:t>
            </a:r>
            <a:r>
              <a:rPr lang="en-GB" sz="1600" b="1"/>
              <a:t>interactive coverage maps </a:t>
            </a:r>
            <a:r>
              <a:rPr lang="en-GB" sz="1600"/>
              <a:t>have been developed, allowing users to check network availability across Nigeria.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2855A3-AA9F-5D2E-BA68-250E15553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44" y="276073"/>
            <a:ext cx="6403308" cy="31697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FEF34D-DCB2-4661-4E7B-7F4126BBB1FC}"/>
              </a:ext>
            </a:extLst>
          </p:cNvPr>
          <p:cNvSpPr txBox="1"/>
          <p:nvPr/>
        </p:nvSpPr>
        <p:spPr>
          <a:xfrm>
            <a:off x="7132320" y="4117685"/>
            <a:ext cx="1945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/>
              <a:t>MICROWAVE FREQUENCY LINKS MAP</a:t>
            </a:r>
            <a:endParaRPr lang="en-NG" sz="7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037B69-246D-9607-A21E-88A51DDC9E09}"/>
              </a:ext>
            </a:extLst>
          </p:cNvPr>
          <p:cNvSpPr txBox="1"/>
          <p:nvPr/>
        </p:nvSpPr>
        <p:spPr>
          <a:xfrm>
            <a:off x="6637165" y="62341"/>
            <a:ext cx="370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hlinkClick r:id="rId5"/>
              </a:rPr>
              <a:t>CLUSTER OF COVERAGE GAP MAP OF NIGERIA</a:t>
            </a:r>
            <a:endParaRPr lang="en-NG" sz="1100" b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8A592BB-17EA-7E2D-24E1-88AFC0D53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794" y="3659593"/>
            <a:ext cx="4965880" cy="23845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1D9777-4A81-C2F7-A447-22F2F7C64FC7}"/>
              </a:ext>
            </a:extLst>
          </p:cNvPr>
          <p:cNvSpPr txBox="1"/>
          <p:nvPr/>
        </p:nvSpPr>
        <p:spPr>
          <a:xfrm>
            <a:off x="4379162" y="3463243"/>
            <a:ext cx="2379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MICROWAVE FREQUENCY LINKS</a:t>
            </a:r>
            <a:endParaRPr lang="en-NG" sz="1000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37D0D-086C-1FBC-BC36-5DB47110A158}"/>
              </a:ext>
            </a:extLst>
          </p:cNvPr>
          <p:cNvSpPr txBox="1"/>
          <p:nvPr/>
        </p:nvSpPr>
        <p:spPr>
          <a:xfrm>
            <a:off x="8564880" y="3494020"/>
            <a:ext cx="1938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INTERACTIVE COVERAGE MAP</a:t>
            </a:r>
            <a:endParaRPr lang="en-NG" sz="800" b="1"/>
          </a:p>
        </p:txBody>
      </p:sp>
    </p:spTree>
    <p:extLst>
      <p:ext uri="{BB962C8B-B14F-4D97-AF65-F5344CB8AC3E}">
        <p14:creationId xmlns:p14="http://schemas.microsoft.com/office/powerpoint/2010/main" val="341392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31ED-1BBE-53F3-3969-B08C887A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6AA11C0-E2E2-D71E-244D-219AADDA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29C6B-5748-783A-5606-41B30E57D49B}"/>
              </a:ext>
            </a:extLst>
          </p:cNvPr>
          <p:cNvSpPr txBox="1"/>
          <p:nvPr/>
        </p:nvSpPr>
        <p:spPr>
          <a:xfrm>
            <a:off x="9153884" y="2961800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77E53B-E684-D526-8757-4AECFFD7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25"/>
            <a:ext cx="10515600" cy="894432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rgbClr val="009DD8"/>
                </a:solidFill>
                <a:latin typeface="Avenir Book"/>
                <a:cs typeface="Calibri"/>
              </a:rPr>
              <a:t>Policy Frameworks</a:t>
            </a:r>
            <a:endParaRPr lang="en-GB" sz="5000" b="1">
              <a:solidFill>
                <a:srgbClr val="009DD8"/>
              </a:solidFill>
              <a:latin typeface="Avenir Book"/>
              <a:cs typeface="Calibri"/>
            </a:endParaRPr>
          </a:p>
        </p:txBody>
      </p:sp>
      <p:pic>
        <p:nvPicPr>
          <p:cNvPr id="3" name="Picture 2" descr="A diagram of a building with columns and text&#10;&#10;AI-generated content may be incorrect.">
            <a:extLst>
              <a:ext uri="{FF2B5EF4-FFF2-40B4-BE49-F238E27FC236}">
                <a16:creationId xmlns:a16="http://schemas.microsoft.com/office/drawing/2014/main" id="{103F0608-555D-C69B-5C54-CC2B3481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5" y="718135"/>
            <a:ext cx="5911141" cy="5230621"/>
          </a:xfrm>
          <a:prstGeom prst="rect">
            <a:avLst/>
          </a:prstGeom>
          <a:ln>
            <a:noFill/>
          </a:ln>
        </p:spPr>
      </p:pic>
      <p:graphicFrame>
        <p:nvGraphicFramePr>
          <p:cNvPr id="22" name="TextBox 1">
            <a:extLst>
              <a:ext uri="{FF2B5EF4-FFF2-40B4-BE49-F238E27FC236}">
                <a16:creationId xmlns:a16="http://schemas.microsoft.com/office/drawing/2014/main" id="{61A50D27-6FBE-5B27-5E6B-BEE23AC9C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474255"/>
              </p:ext>
            </p:extLst>
          </p:nvPr>
        </p:nvGraphicFramePr>
        <p:xfrm>
          <a:off x="301833" y="1145232"/>
          <a:ext cx="5977047" cy="531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17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6920-7171-3376-960E-5955B035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59" y="58474"/>
            <a:ext cx="7576364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009DD8"/>
                </a:solidFill>
                <a:latin typeface="Avenir Book"/>
                <a:cs typeface="Calibri"/>
              </a:rPr>
              <a:t>Broadband Penetration and Expansion</a:t>
            </a:r>
            <a:endParaRPr lang="en-GB" sz="54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C090-99AF-B0F0-13FA-BE184F0B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74" y="3197913"/>
            <a:ext cx="11717233" cy="3473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Key Initiatives by NCC and the FMCI&amp;DE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Spectrum Rollout Monitoring</a:t>
            </a:r>
            <a:r>
              <a:rPr lang="en-US" sz="1600" dirty="0"/>
              <a:t>: Ensuring compliance with broadband deployment obligations.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Commercial Satellite Communication Guidelines: </a:t>
            </a:r>
            <a:r>
              <a:rPr lang="en-US" sz="1600" dirty="0"/>
              <a:t>Driving broadband deployment in unserved and underserved areas. 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USPF Targeted Interventions</a:t>
            </a:r>
            <a:r>
              <a:rPr lang="en-US" sz="1600" dirty="0"/>
              <a:t>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 u="sng" dirty="0"/>
              <a:t>Connectivity </a:t>
            </a:r>
            <a:r>
              <a:rPr lang="en-US" sz="1600" u="sng" dirty="0" err="1"/>
              <a:t>programmes</a:t>
            </a:r>
            <a:r>
              <a:rPr lang="en-US" sz="1600" u="sng" dirty="0"/>
              <a:t>:</a:t>
            </a:r>
            <a:r>
              <a:rPr lang="en-US" sz="1600" dirty="0"/>
              <a:t> subsidized, PPP-driven telecom infrastructure projects, implemented and operated by service providers to support access initiatives in unserved and underserved communities.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 u="sng" dirty="0"/>
              <a:t>Access </a:t>
            </a:r>
            <a:r>
              <a:rPr lang="en-US" sz="1600" u="sng" dirty="0" err="1"/>
              <a:t>programmes</a:t>
            </a:r>
            <a:r>
              <a:rPr lang="en-US" sz="1600" dirty="0"/>
              <a:t>: Grant-funded projects that drive ICT adoption in unserved and underserved communities by providing end-user devices alongside telecom infrastructure.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National Broadband Alliance for Nigeria</a:t>
            </a:r>
            <a:r>
              <a:rPr lang="en-US" sz="1600" dirty="0"/>
              <a:t>: Multi-stakeholder initiative led by the Ministry to accelerate broadband adoption, bridge the digital divide, and ensure inclusive, affordable connectivity.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Project BRIDGE</a:t>
            </a:r>
            <a:r>
              <a:rPr lang="en-US" sz="1600" dirty="0"/>
              <a:t>: Deploying 90,000km of </a:t>
            </a:r>
            <a:r>
              <a:rPr lang="en-US" sz="1600" dirty="0" err="1"/>
              <a:t>fibre</a:t>
            </a:r>
            <a:r>
              <a:rPr lang="en-US" sz="1600" dirty="0"/>
              <a:t> to expand high-speed internet access.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Project 774</a:t>
            </a:r>
            <a:r>
              <a:rPr lang="en-US" sz="1600" dirty="0"/>
              <a:t>: Extending broadband infrastructure to all 774 LGAs for nationwide connectivity.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/>
              <a:t>Right of Way (</a:t>
            </a:r>
            <a:r>
              <a:rPr lang="en-US" sz="1600" b="1" dirty="0" err="1"/>
              <a:t>RoW</a:t>
            </a:r>
            <a:r>
              <a:rPr lang="en-US" sz="1600" b="1" dirty="0"/>
              <a:t>) Reforms</a:t>
            </a:r>
            <a:r>
              <a:rPr lang="en-US" sz="1600" dirty="0"/>
              <a:t> – Reducing costs and bureaucratic barriers to facilitate faster </a:t>
            </a:r>
            <a:r>
              <a:rPr lang="en-US" sz="1600" dirty="0" err="1"/>
              <a:t>fibre</a:t>
            </a:r>
            <a:r>
              <a:rPr lang="en-US" sz="1600" dirty="0"/>
              <a:t> deployment.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191F-EE11-6C48-4A87-22E5208E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58" b="6706"/>
          <a:stretch/>
        </p:blipFill>
        <p:spPr>
          <a:xfrm>
            <a:off x="7883892" y="942027"/>
            <a:ext cx="4044295" cy="2404806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BD6E93E-DFC7-758C-4FD3-B4680150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93" y="170688"/>
            <a:ext cx="3995928" cy="809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7B344-A051-AEB5-7CD2-4B9D12A79730}"/>
              </a:ext>
            </a:extLst>
          </p:cNvPr>
          <p:cNvSpPr txBox="1"/>
          <p:nvPr/>
        </p:nvSpPr>
        <p:spPr>
          <a:xfrm>
            <a:off x="242638" y="2518611"/>
            <a:ext cx="76260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Nigeria’s Broadband penetration currently stands at about </a:t>
            </a:r>
            <a:r>
              <a:rPr lang="en-US" sz="1600" b="1"/>
              <a:t>45.6%</a:t>
            </a:r>
            <a:r>
              <a:rPr lang="en-US" sz="1600"/>
              <a:t> projected to exceed 80% in the next 5 years, covering many rural and underserved communities.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8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A95A5F1C-9EB3-F735-F0C5-185335D3CD63}"/>
              </a:ext>
            </a:extLst>
          </p:cNvPr>
          <p:cNvSpPr/>
          <p:nvPr/>
        </p:nvSpPr>
        <p:spPr>
          <a:xfrm flipH="1" flipV="1">
            <a:off x="497108" y="0"/>
            <a:ext cx="11694891" cy="1655696"/>
          </a:xfrm>
          <a:prstGeom prst="round1Rect">
            <a:avLst>
              <a:gd name="adj" fmla="val 301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7408A-6992-4603-A4D5-12B879F0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5165" y="6413688"/>
            <a:ext cx="513397" cy="250448"/>
          </a:xfrm>
        </p:spPr>
        <p:txBody>
          <a:bodyPr/>
          <a:lstStyle/>
          <a:p>
            <a:fld id="{15F3D1C3-8FEB-470D-B766-15B3109DF4A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5" name="Google Shape;70;p2">
            <a:extLst>
              <a:ext uri="{FF2B5EF4-FFF2-40B4-BE49-F238E27FC236}">
                <a16:creationId xmlns:a16="http://schemas.microsoft.com/office/drawing/2014/main" id="{EBF6B2CE-3409-723A-1676-81CC67B2FEA3}"/>
              </a:ext>
            </a:extLst>
          </p:cNvPr>
          <p:cNvGrpSpPr/>
          <p:nvPr/>
        </p:nvGrpSpPr>
        <p:grpSpPr>
          <a:xfrm rot="16200000" flipV="1">
            <a:off x="8041256" y="-2386296"/>
            <a:ext cx="1764447" cy="6537038"/>
            <a:chOff x="2714193" y="3038578"/>
            <a:chExt cx="1253447" cy="1995726"/>
          </a:xfrm>
        </p:grpSpPr>
        <p:sp>
          <p:nvSpPr>
            <p:cNvPr id="46" name="Google Shape;71;p2">
              <a:extLst>
                <a:ext uri="{FF2B5EF4-FFF2-40B4-BE49-F238E27FC236}">
                  <a16:creationId xmlns:a16="http://schemas.microsoft.com/office/drawing/2014/main" id="{DB58283F-1895-7CCD-5073-A2BDA96534F3}"/>
                </a:ext>
              </a:extLst>
            </p:cNvPr>
            <p:cNvSpPr/>
            <p:nvPr/>
          </p:nvSpPr>
          <p:spPr>
            <a:xfrm rot="5400000">
              <a:off x="2714193" y="3038578"/>
              <a:ext cx="1253447" cy="1253447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2;p2">
              <a:extLst>
                <a:ext uri="{FF2B5EF4-FFF2-40B4-BE49-F238E27FC236}">
                  <a16:creationId xmlns:a16="http://schemas.microsoft.com/office/drawing/2014/main" id="{9DA4AF29-BD32-E07A-F2CD-D127431C72A9}"/>
                </a:ext>
              </a:extLst>
            </p:cNvPr>
            <p:cNvSpPr/>
            <p:nvPr/>
          </p:nvSpPr>
          <p:spPr>
            <a:xfrm rot="5400000">
              <a:off x="2714193" y="3780857"/>
              <a:ext cx="1253447" cy="1253447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66;p2">
            <a:extLst>
              <a:ext uri="{FF2B5EF4-FFF2-40B4-BE49-F238E27FC236}">
                <a16:creationId xmlns:a16="http://schemas.microsoft.com/office/drawing/2014/main" id="{7F05A7EB-74A0-1C3E-9DB3-B763E2B1C250}"/>
              </a:ext>
            </a:extLst>
          </p:cNvPr>
          <p:cNvSpPr/>
          <p:nvPr/>
        </p:nvSpPr>
        <p:spPr>
          <a:xfrm flipH="1">
            <a:off x="497105" y="1326374"/>
            <a:ext cx="11224994" cy="5029976"/>
          </a:xfrm>
          <a:prstGeom prst="roundRect">
            <a:avLst>
              <a:gd name="adj" fmla="val 3329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1">
                <a:alpha val="22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latin typeface="Arial"/>
              <a:cs typeface="Arial"/>
              <a:sym typeface="Arial"/>
            </a:endParaRPr>
          </a:p>
        </p:txBody>
      </p:sp>
      <p:sp>
        <p:nvSpPr>
          <p:cNvPr id="80" name="Rectangle: Single Corner Rounded 79">
            <a:extLst>
              <a:ext uri="{FF2B5EF4-FFF2-40B4-BE49-F238E27FC236}">
                <a16:creationId xmlns:a16="http://schemas.microsoft.com/office/drawing/2014/main" id="{2082E4DE-16E7-46D9-8D52-7F654B6DEAD1}"/>
              </a:ext>
            </a:extLst>
          </p:cNvPr>
          <p:cNvSpPr/>
          <p:nvPr/>
        </p:nvSpPr>
        <p:spPr>
          <a:xfrm>
            <a:off x="0" y="1042002"/>
            <a:ext cx="11959936" cy="1284726"/>
          </a:xfrm>
          <a:prstGeom prst="round1Rect">
            <a:avLst>
              <a:gd name="adj" fmla="val 27793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DCB096D-E3C7-0574-4B91-A2D34D905381}"/>
              </a:ext>
            </a:extLst>
          </p:cNvPr>
          <p:cNvCxnSpPr>
            <a:cxnSpLocks/>
          </p:cNvCxnSpPr>
          <p:nvPr/>
        </p:nvCxnSpPr>
        <p:spPr>
          <a:xfrm>
            <a:off x="7710068" y="2697404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5774CEE-4436-0FF1-B37D-34B668BE1FE0}"/>
              </a:ext>
            </a:extLst>
          </p:cNvPr>
          <p:cNvSpPr/>
          <p:nvPr/>
        </p:nvSpPr>
        <p:spPr>
          <a:xfrm>
            <a:off x="8002537" y="2393012"/>
            <a:ext cx="3572133" cy="65565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🚫 No other sectors are currently integrated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A16BD634-0B57-C38A-144E-3D53799BDCB0}"/>
              </a:ext>
            </a:extLst>
          </p:cNvPr>
          <p:cNvSpPr/>
          <p:nvPr/>
        </p:nvSpPr>
        <p:spPr>
          <a:xfrm>
            <a:off x="6318877" y="1628081"/>
            <a:ext cx="1391191" cy="2138648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Garamond"/>
              </a:rPr>
              <a:t>Current Scope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143A81A-B4E3-6817-CCC4-79B80A5E77DE}"/>
              </a:ext>
            </a:extLst>
          </p:cNvPr>
          <p:cNvSpPr/>
          <p:nvPr/>
        </p:nvSpPr>
        <p:spPr>
          <a:xfrm>
            <a:off x="7940993" y="3623980"/>
            <a:ext cx="3572133" cy="1041643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Ongoing discussions with the Federal Ministry of Works for an MoU to protect telecom infrastructure (optic fibre) during and after construction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4E95192-EA2D-23DA-3D73-8DCCBCD6CD62}"/>
              </a:ext>
            </a:extLst>
          </p:cNvPr>
          <p:cNvCxnSpPr>
            <a:cxnSpLocks/>
          </p:cNvCxnSpPr>
          <p:nvPr/>
        </p:nvCxnSpPr>
        <p:spPr>
          <a:xfrm>
            <a:off x="7710068" y="4180403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FE93A88-C804-76E6-48B0-607852535914}"/>
              </a:ext>
            </a:extLst>
          </p:cNvPr>
          <p:cNvSpPr/>
          <p:nvPr/>
        </p:nvSpPr>
        <p:spPr>
          <a:xfrm>
            <a:off x="6318877" y="3852578"/>
            <a:ext cx="1391191" cy="2167157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</a:rPr>
              <a:t>Future </a:t>
            </a:r>
          </a:p>
          <a:p>
            <a:pPr algn="ctr"/>
            <a:r>
              <a:rPr lang="en-US" sz="1500" b="1" dirty="0">
                <a:solidFill>
                  <a:prstClr val="white"/>
                </a:solidFill>
              </a:rPr>
              <a:t>Integration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3F5BEB05-B293-BB03-EFC3-9008492919D8}"/>
              </a:ext>
            </a:extLst>
          </p:cNvPr>
          <p:cNvSpPr/>
          <p:nvPr/>
        </p:nvSpPr>
        <p:spPr>
          <a:xfrm>
            <a:off x="7958577" y="5297461"/>
            <a:ext cx="3572133" cy="65565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marL="171450" lvl="0" indent="-1714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Garamond" panose="02020404030301010803" pitchFamily="18" charset="0"/>
              <a:buChar char="›"/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May involve GIS overlaps for better coordination and infrastructure planning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0539A00C-CB7B-F625-C78C-435FBE646FC6}"/>
              </a:ext>
            </a:extLst>
          </p:cNvPr>
          <p:cNvSpPr/>
          <p:nvPr/>
        </p:nvSpPr>
        <p:spPr>
          <a:xfrm flipH="1">
            <a:off x="758534" y="1548953"/>
            <a:ext cx="3572133" cy="519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Fixed Telecom Networks – Fibre route maps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F953EEC-B463-B991-E3D2-DD479ED6C7F4}"/>
              </a:ext>
            </a:extLst>
          </p:cNvPr>
          <p:cNvCxnSpPr>
            <a:cxnSpLocks/>
          </p:cNvCxnSpPr>
          <p:nvPr/>
        </p:nvCxnSpPr>
        <p:spPr>
          <a:xfrm flipH="1">
            <a:off x="4329069" y="1815229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6A0A5E9-80BA-BF57-05AD-B7ABAAC8CEC3}"/>
              </a:ext>
            </a:extLst>
          </p:cNvPr>
          <p:cNvSpPr/>
          <p:nvPr/>
        </p:nvSpPr>
        <p:spPr>
          <a:xfrm flipH="1">
            <a:off x="4561592" y="1628080"/>
            <a:ext cx="1391191" cy="2167159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Garamond"/>
              </a:rPr>
              <a:t>Core Components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1A9933A6-1571-F1A3-59FA-1E72B6A8656D}"/>
              </a:ext>
            </a:extLst>
          </p:cNvPr>
          <p:cNvSpPr/>
          <p:nvPr/>
        </p:nvSpPr>
        <p:spPr>
          <a:xfrm flipH="1">
            <a:off x="4561592" y="3852579"/>
            <a:ext cx="1391191" cy="2167158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Garamond"/>
              </a:rPr>
              <a:t>Data Collection &amp; Management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5D5FAD5-EFF4-6996-A2D7-B29C5CF00BAC}"/>
              </a:ext>
            </a:extLst>
          </p:cNvPr>
          <p:cNvSpPr/>
          <p:nvPr/>
        </p:nvSpPr>
        <p:spPr>
          <a:xfrm flipH="1">
            <a:off x="738480" y="4381383"/>
            <a:ext cx="3582159" cy="12753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📌 Sources: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Industry reports, 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regulatory submissions, 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and field assessments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/>
              </a:rPr>
              <a:t>Crowdsourced data</a:t>
            </a:r>
            <a:endParaRPr lang="en-US" sz="1300" dirty="0">
              <a:solidFill>
                <a:srgbClr val="004479"/>
              </a:solidFill>
              <a:latin typeface="Garamond" panose="02020404030301010803" pitchFamily="18" charset="0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7531B94-1503-43EA-8D4E-FD3342F6293C}"/>
              </a:ext>
            </a:extLst>
          </p:cNvPr>
          <p:cNvCxnSpPr>
            <a:cxnSpLocks/>
          </p:cNvCxnSpPr>
          <p:nvPr/>
        </p:nvCxnSpPr>
        <p:spPr>
          <a:xfrm flipH="1">
            <a:off x="4329069" y="4886736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69E7095-3FD2-CE52-8A63-EEBC7E16EF5B}"/>
              </a:ext>
            </a:extLst>
          </p:cNvPr>
          <p:cNvCxnSpPr>
            <a:cxnSpLocks/>
          </p:cNvCxnSpPr>
          <p:nvPr/>
        </p:nvCxnSpPr>
        <p:spPr>
          <a:xfrm>
            <a:off x="7710068" y="5663400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011243-8CFB-B47D-04C5-0A038304E4C5}"/>
              </a:ext>
            </a:extLst>
          </p:cNvPr>
          <p:cNvSpPr/>
          <p:nvPr/>
        </p:nvSpPr>
        <p:spPr>
          <a:xfrm flipH="1">
            <a:off x="735090" y="2158551"/>
            <a:ext cx="3572133" cy="519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Microwave Frequency Links – Nationwide backhaul capacity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2DA16-BB79-53DD-C508-E4764A8AF85D}"/>
              </a:ext>
            </a:extLst>
          </p:cNvPr>
          <p:cNvSpPr/>
          <p:nvPr/>
        </p:nvSpPr>
        <p:spPr>
          <a:xfrm flipH="1">
            <a:off x="726299" y="2774014"/>
            <a:ext cx="3572133" cy="519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Base Station Infrastructure – Tower and site locations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1462E1-0569-A4F0-C9F4-A4544F54D82D}"/>
              </a:ext>
            </a:extLst>
          </p:cNvPr>
          <p:cNvSpPr/>
          <p:nvPr/>
        </p:nvSpPr>
        <p:spPr>
          <a:xfrm flipH="1">
            <a:off x="729229" y="3366030"/>
            <a:ext cx="3572133" cy="519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300" dirty="0">
                <a:solidFill>
                  <a:srgbClr val="004479"/>
                </a:solidFill>
                <a:latin typeface="Garamond" panose="02020404030301010803" pitchFamily="18" charset="0"/>
              </a:rPr>
              <a:t>Mobile Network Coverage – 3G, 4G, and 5G availability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748FD2-AAA2-9E4B-C336-2872695D4398}"/>
              </a:ext>
            </a:extLst>
          </p:cNvPr>
          <p:cNvCxnSpPr>
            <a:cxnSpLocks/>
          </p:cNvCxnSpPr>
          <p:nvPr/>
        </p:nvCxnSpPr>
        <p:spPr>
          <a:xfrm flipH="1">
            <a:off x="4305623" y="3576622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4BEC3D7-C68D-4693-EB55-8AC23F4EF1C0}"/>
              </a:ext>
            </a:extLst>
          </p:cNvPr>
          <p:cNvCxnSpPr>
            <a:cxnSpLocks/>
          </p:cNvCxnSpPr>
          <p:nvPr/>
        </p:nvCxnSpPr>
        <p:spPr>
          <a:xfrm flipH="1">
            <a:off x="4329069" y="2372091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5CCC1B3-2D5C-D2C2-420F-22A8FFF5A615}"/>
              </a:ext>
            </a:extLst>
          </p:cNvPr>
          <p:cNvCxnSpPr>
            <a:cxnSpLocks/>
          </p:cNvCxnSpPr>
          <p:nvPr/>
        </p:nvCxnSpPr>
        <p:spPr>
          <a:xfrm flipH="1">
            <a:off x="4329069" y="2990497"/>
            <a:ext cx="23252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5">
            <a:extLst>
              <a:ext uri="{FF2B5EF4-FFF2-40B4-BE49-F238E27FC236}">
                <a16:creationId xmlns:a16="http://schemas.microsoft.com/office/drawing/2014/main" id="{98E9B3D7-08D3-E29F-F02D-EEF25505D010}"/>
              </a:ext>
            </a:extLst>
          </p:cNvPr>
          <p:cNvSpPr txBox="1">
            <a:spLocks/>
          </p:cNvSpPr>
          <p:nvPr/>
        </p:nvSpPr>
        <p:spPr>
          <a:xfrm>
            <a:off x="838200" y="255859"/>
            <a:ext cx="10515600" cy="10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venir Book"/>
                <a:cs typeface="Calibri"/>
              </a:rPr>
              <a:t>Broadband Mapping </a:t>
            </a:r>
            <a:r>
              <a:rPr lang="en-US" sz="5400" b="1" baseline="30000" dirty="0">
                <a:solidFill>
                  <a:schemeClr val="bg1"/>
                </a:solidFill>
                <a:latin typeface="Avenir Book"/>
                <a:cs typeface="Calibri"/>
              </a:rPr>
              <a:t>1</a:t>
            </a:r>
            <a:endParaRPr lang="en-GB" sz="5400" b="1" baseline="30000" dirty="0">
              <a:solidFill>
                <a:schemeClr val="bg1"/>
              </a:solidFill>
              <a:latin typeface="Avenir Boo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47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1A7514-47F6-8EE7-D538-176AF0C91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9068"/>
              </p:ext>
            </p:extLst>
          </p:nvPr>
        </p:nvGraphicFramePr>
        <p:xfrm>
          <a:off x="613317" y="1845820"/>
          <a:ext cx="11169442" cy="391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309">
                  <a:extLst>
                    <a:ext uri="{9D8B030D-6E8A-4147-A177-3AD203B41FA5}">
                      <a16:colId xmlns:a16="http://schemas.microsoft.com/office/drawing/2014/main" val="103252109"/>
                    </a:ext>
                  </a:extLst>
                </a:gridCol>
                <a:gridCol w="4233351">
                  <a:extLst>
                    <a:ext uri="{9D8B030D-6E8A-4147-A177-3AD203B41FA5}">
                      <a16:colId xmlns:a16="http://schemas.microsoft.com/office/drawing/2014/main" val="365867394"/>
                    </a:ext>
                  </a:extLst>
                </a:gridCol>
                <a:gridCol w="6246782">
                  <a:extLst>
                    <a:ext uri="{9D8B030D-6E8A-4147-A177-3AD203B41FA5}">
                      <a16:colId xmlns:a16="http://schemas.microsoft.com/office/drawing/2014/main" val="3009126422"/>
                    </a:ext>
                  </a:extLst>
                </a:gridCol>
              </a:tblGrid>
              <a:tr h="775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S/N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Type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Method of Data Collection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065619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Fibre</a:t>
                      </a:r>
                      <a:r>
                        <a:rPr lang="en-US" sz="1800" dirty="0"/>
                        <a:t> Network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Quarterly  </a:t>
                      </a:r>
                      <a:r>
                        <a:rPr lang="en-US" sz="1800" dirty="0"/>
                        <a:t>submission by Network Operators/ Service Providers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912234"/>
                  </a:ext>
                </a:extLst>
              </a:tr>
              <a:tr h="8333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Microwave Frequency Links and Base Station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Half-yearly submission by Network Operators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034586"/>
                  </a:ext>
                </a:extLst>
              </a:tr>
              <a:tr h="8333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Mobile Coverage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Quarterly submission of Coverage Prediction data by Mobile Network Operators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192733"/>
                  </a:ext>
                </a:extLst>
              </a:tr>
              <a:tr h="833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Coverage and </a:t>
                      </a:r>
                      <a:r>
                        <a:rPr lang="en-US" sz="1800" dirty="0" err="1"/>
                        <a:t>QoE</a:t>
                      </a:r>
                      <a:r>
                        <a:rPr lang="en-US" sz="1800" dirty="0"/>
                        <a:t> Performance Data (speed, latency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/>
                        <a:t>Crowdsourced data. (Ongoing initiative)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738195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D8B528F5-CCC2-1230-69CF-AFCBABB9C613}"/>
              </a:ext>
            </a:extLst>
          </p:cNvPr>
          <p:cNvSpPr txBox="1">
            <a:spLocks/>
          </p:cNvSpPr>
          <p:nvPr/>
        </p:nvSpPr>
        <p:spPr>
          <a:xfrm>
            <a:off x="838200" y="255859"/>
            <a:ext cx="10515600" cy="10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9DD8"/>
                </a:solidFill>
                <a:latin typeface="Avenir Book"/>
                <a:cs typeface="Calibri"/>
              </a:rPr>
              <a:t>Broadband Mapping </a:t>
            </a:r>
            <a:r>
              <a:rPr lang="en-US" sz="5400" b="1" baseline="30000" dirty="0">
                <a:solidFill>
                  <a:srgbClr val="009DD8"/>
                </a:solidFill>
                <a:latin typeface="Avenir Book"/>
                <a:cs typeface="Calibri"/>
              </a:rPr>
              <a:t>2</a:t>
            </a:r>
            <a:endParaRPr lang="en-GB" sz="5400" b="1" baseline="30000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E89051D-5A1A-668C-42CB-B23A209B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868" y="137774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871EC9A6-4E97-0416-7802-FD51473285ED}"/>
              </a:ext>
            </a:extLst>
          </p:cNvPr>
          <p:cNvSpPr/>
          <p:nvPr/>
        </p:nvSpPr>
        <p:spPr>
          <a:xfrm>
            <a:off x="0" y="1345443"/>
            <a:ext cx="11671300" cy="1399953"/>
          </a:xfrm>
          <a:prstGeom prst="round1Rect">
            <a:avLst>
              <a:gd name="adj" fmla="val 30165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FC27A-ED70-5CE5-D40B-E3272A67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3D1C3-8FEB-470D-B766-15B3109DF4A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0098E61A-DFC8-2639-2F7A-ABDE92F1EF69}"/>
              </a:ext>
            </a:extLst>
          </p:cNvPr>
          <p:cNvSpPr/>
          <p:nvPr/>
        </p:nvSpPr>
        <p:spPr>
          <a:xfrm flipH="1">
            <a:off x="846131" y="1590675"/>
            <a:ext cx="10512426" cy="4610100"/>
          </a:xfrm>
          <a:prstGeom prst="roundRect">
            <a:avLst>
              <a:gd name="adj" fmla="val 3442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1">
                <a:alpha val="22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CF0E02-7D6E-8896-E97B-6DC53CB5E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1095" y="426660"/>
            <a:ext cx="841206" cy="5625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048E443-5B5E-3524-AA87-4C2553C39880}"/>
              </a:ext>
            </a:extLst>
          </p:cNvPr>
          <p:cNvGrpSpPr/>
          <p:nvPr/>
        </p:nvGrpSpPr>
        <p:grpSpPr>
          <a:xfrm>
            <a:off x="1180399" y="1668488"/>
            <a:ext cx="10151610" cy="4399414"/>
            <a:chOff x="-18305" y="670379"/>
            <a:chExt cx="12626688" cy="5472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7502D2-3D3B-C368-0455-C36533BE4BA1}"/>
                </a:ext>
              </a:extLst>
            </p:cNvPr>
            <p:cNvGrpSpPr/>
            <p:nvPr/>
          </p:nvGrpSpPr>
          <p:grpSpPr>
            <a:xfrm>
              <a:off x="-18305" y="3881697"/>
              <a:ext cx="3613404" cy="1259508"/>
              <a:chOff x="-23809" y="1844019"/>
              <a:chExt cx="3613404" cy="125950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E07126-1CA1-B9A5-250A-6607B51EC1D5}"/>
                  </a:ext>
                </a:extLst>
              </p:cNvPr>
              <p:cNvSpPr txBox="1"/>
              <p:nvPr/>
            </p:nvSpPr>
            <p:spPr>
              <a:xfrm>
                <a:off x="-23809" y="1844019"/>
                <a:ext cx="3613404" cy="5359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200" b="1" cap="all" noProof="1">
                    <a:solidFill>
                      <a:schemeClr val="accent6">
                        <a:lumMod val="75000"/>
                      </a:schemeClr>
                    </a:solidFill>
                  </a:rPr>
                  <a:t>Future Integration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157AB20-DF22-E7B3-6538-300D5E58E255}"/>
                  </a:ext>
                </a:extLst>
              </p:cNvPr>
              <p:cNvSpPr txBox="1"/>
              <p:nvPr/>
            </p:nvSpPr>
            <p:spPr>
              <a:xfrm>
                <a:off x="-15239" y="2299613"/>
                <a:ext cx="3488019" cy="80391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Breaking Data Silos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– A collaborative system is needed to enhance coordination and efficiency.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05C4FB-C491-3451-579B-CE4E834A8F21}"/>
                </a:ext>
              </a:extLst>
            </p:cNvPr>
            <p:cNvGrpSpPr/>
            <p:nvPr/>
          </p:nvGrpSpPr>
          <p:grpSpPr>
            <a:xfrm>
              <a:off x="6937173" y="1077358"/>
              <a:ext cx="5671210" cy="2573667"/>
              <a:chOff x="6931669" y="814210"/>
              <a:chExt cx="5671210" cy="257366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A6773A-2137-1AD4-6AF1-EB3ED1B1226E}"/>
                  </a:ext>
                </a:extLst>
              </p:cNvPr>
              <p:cNvSpPr txBox="1"/>
              <p:nvPr/>
            </p:nvSpPr>
            <p:spPr>
              <a:xfrm>
                <a:off x="6931669" y="814210"/>
                <a:ext cx="5671210" cy="5359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200" b="1" cap="all" noProof="1">
                    <a:solidFill>
                      <a:schemeClr val="accent2">
                        <a:lumMod val="75000"/>
                      </a:schemeClr>
                    </a:solidFill>
                  </a:rPr>
                  <a:t>Management &amp; Responsibilities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3536BD-D415-14ED-8BFB-CAE70A30E140}"/>
                  </a:ext>
                </a:extLst>
              </p:cNvPr>
              <p:cNvSpPr txBox="1"/>
              <p:nvPr/>
            </p:nvSpPr>
            <p:spPr>
              <a:xfrm>
                <a:off x="8928041" y="1339811"/>
                <a:ext cx="3266921" cy="204806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Spectrum Administration Dept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Develops &amp; manages Mobile Coverage Maps.</a:t>
                </a:r>
              </a:p>
              <a:p>
                <a:pPr algn="just">
                  <a:spcAft>
                    <a:spcPts val="300"/>
                  </a:spcAft>
                </a:pP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Technical Standards &amp; Network Integrity Dept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Oversees Fibre Network Mapping.</a:t>
                </a:r>
              </a:p>
              <a:p>
                <a:pPr algn="just"/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USPF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Maintains and updates Coverage Cluster Gap Maps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66667AA-DCC3-6F95-D92A-97F018B57289}"/>
                </a:ext>
              </a:extLst>
            </p:cNvPr>
            <p:cNvGrpSpPr/>
            <p:nvPr/>
          </p:nvGrpSpPr>
          <p:grpSpPr>
            <a:xfrm>
              <a:off x="3538287" y="670379"/>
              <a:ext cx="5115426" cy="5472041"/>
              <a:chOff x="3538287" y="670379"/>
              <a:chExt cx="5115426" cy="5472041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DD011F84-16EA-6FC7-97BA-B80BB9B2C223}"/>
                  </a:ext>
                </a:extLst>
              </p:cNvPr>
              <p:cNvSpPr/>
              <p:nvPr/>
            </p:nvSpPr>
            <p:spPr>
              <a:xfrm>
                <a:off x="6097706" y="1591769"/>
                <a:ext cx="2556007" cy="15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82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14982" y="0"/>
                    </a:lnTo>
                    <a:cubicBezTo>
                      <a:pt x="18644" y="0"/>
                      <a:pt x="21600" y="4847"/>
                      <a:pt x="21600" y="10800"/>
                    </a:cubicBezTo>
                    <a:lnTo>
                      <a:pt x="21600" y="10800"/>
                    </a:lnTo>
                    <a:cubicBezTo>
                      <a:pt x="21600" y="16753"/>
                      <a:pt x="18644" y="21600"/>
                      <a:pt x="14982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F697EE66-4B19-9BB7-986D-2F865D05358C}"/>
                  </a:ext>
                </a:extLst>
              </p:cNvPr>
              <p:cNvSpPr/>
              <p:nvPr/>
            </p:nvSpPr>
            <p:spPr>
              <a:xfrm>
                <a:off x="6097706" y="3366299"/>
                <a:ext cx="2556007" cy="15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82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14982" y="0"/>
                    </a:lnTo>
                    <a:cubicBezTo>
                      <a:pt x="18644" y="0"/>
                      <a:pt x="21600" y="4847"/>
                      <a:pt x="21600" y="10800"/>
                    </a:cubicBezTo>
                    <a:lnTo>
                      <a:pt x="21600" y="10800"/>
                    </a:lnTo>
                    <a:cubicBezTo>
                      <a:pt x="21600" y="16753"/>
                      <a:pt x="18644" y="21600"/>
                      <a:pt x="14982" y="216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13D7584E-0AA2-A813-60DE-00DEDF000D97}"/>
                  </a:ext>
                </a:extLst>
              </p:cNvPr>
              <p:cNvSpPr/>
              <p:nvPr/>
            </p:nvSpPr>
            <p:spPr>
              <a:xfrm>
                <a:off x="3538287" y="1591769"/>
                <a:ext cx="2556009" cy="1566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618" y="21600"/>
                    </a:lnTo>
                    <a:cubicBezTo>
                      <a:pt x="2956" y="21600"/>
                      <a:pt x="0" y="16753"/>
                      <a:pt x="0" y="10800"/>
                    </a:cubicBezTo>
                    <a:lnTo>
                      <a:pt x="0" y="10800"/>
                    </a:lnTo>
                    <a:cubicBezTo>
                      <a:pt x="0" y="4824"/>
                      <a:pt x="2970" y="0"/>
                      <a:pt x="6618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8C95F334-F78D-0F84-3F0F-CA066D077EDC}"/>
                  </a:ext>
                </a:extLst>
              </p:cNvPr>
              <p:cNvSpPr/>
              <p:nvPr/>
            </p:nvSpPr>
            <p:spPr>
              <a:xfrm>
                <a:off x="3538287" y="3366299"/>
                <a:ext cx="2556009" cy="1566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618" y="21600"/>
                    </a:lnTo>
                    <a:cubicBezTo>
                      <a:pt x="2956" y="21600"/>
                      <a:pt x="0" y="16753"/>
                      <a:pt x="0" y="10800"/>
                    </a:cubicBezTo>
                    <a:lnTo>
                      <a:pt x="0" y="10800"/>
                    </a:lnTo>
                    <a:cubicBezTo>
                      <a:pt x="0" y="4824"/>
                      <a:pt x="2970" y="0"/>
                      <a:pt x="6618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79B6CB8-D944-CB62-7520-EFA933072AA6}"/>
                  </a:ext>
                </a:extLst>
              </p:cNvPr>
              <p:cNvSpPr/>
              <p:nvPr/>
            </p:nvSpPr>
            <p:spPr>
              <a:xfrm>
                <a:off x="4193362" y="1591769"/>
                <a:ext cx="1900934" cy="1566362"/>
              </a:xfrm>
              <a:custGeom>
                <a:avLst/>
                <a:gdLst>
                  <a:gd name="connsiteX0" fmla="*/ 985561 w 1900934"/>
                  <a:gd name="connsiteY0" fmla="*/ 0 h 1566362"/>
                  <a:gd name="connsiteX1" fmla="*/ 1900934 w 1900934"/>
                  <a:gd name="connsiteY1" fmla="*/ 0 h 1566362"/>
                  <a:gd name="connsiteX2" fmla="*/ 1900934 w 1900934"/>
                  <a:gd name="connsiteY2" fmla="*/ 1566362 h 1566362"/>
                  <a:gd name="connsiteX3" fmla="*/ 128058 w 1900934"/>
                  <a:gd name="connsiteY3" fmla="*/ 1566362 h 1566362"/>
                  <a:gd name="connsiteX4" fmla="*/ 47851 w 1900934"/>
                  <a:gd name="connsiteY4" fmla="*/ 1562309 h 1566362"/>
                  <a:gd name="connsiteX5" fmla="*/ 0 w 1900934"/>
                  <a:gd name="connsiteY5" fmla="*/ 1555000 h 1566362"/>
                  <a:gd name="connsiteX6" fmla="*/ 3684 w 1900934"/>
                  <a:gd name="connsiteY6" fmla="*/ 1482042 h 1566362"/>
                  <a:gd name="connsiteX7" fmla="*/ 838394 w 1900934"/>
                  <a:gd name="connsiteY7" fmla="*/ 89406 h 1566362"/>
                  <a:gd name="connsiteX8" fmla="*/ 985561 w 1900934"/>
                  <a:gd name="connsiteY8" fmla="*/ 0 h 15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0934" h="1566362">
                    <a:moveTo>
                      <a:pt x="985561" y="0"/>
                    </a:moveTo>
                    <a:lnTo>
                      <a:pt x="1900934" y="0"/>
                    </a:lnTo>
                    <a:lnTo>
                      <a:pt x="1900934" y="1566362"/>
                    </a:lnTo>
                    <a:lnTo>
                      <a:pt x="128058" y="1566362"/>
                    </a:lnTo>
                    <a:cubicBezTo>
                      <a:pt x="100975" y="1566362"/>
                      <a:pt x="74217" y="1564989"/>
                      <a:pt x="47851" y="1562309"/>
                    </a:cubicBezTo>
                    <a:lnTo>
                      <a:pt x="0" y="1555000"/>
                    </a:lnTo>
                    <a:lnTo>
                      <a:pt x="3684" y="1482042"/>
                    </a:lnTo>
                    <a:cubicBezTo>
                      <a:pt x="62545" y="902450"/>
                      <a:pt x="379780" y="399240"/>
                      <a:pt x="838394" y="89406"/>
                    </a:cubicBezTo>
                    <a:lnTo>
                      <a:pt x="98556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25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E7EBA6E-4007-E335-0CAD-5EA96217DF2C}"/>
                  </a:ext>
                </a:extLst>
              </p:cNvPr>
              <p:cNvSpPr/>
              <p:nvPr/>
            </p:nvSpPr>
            <p:spPr>
              <a:xfrm>
                <a:off x="6097706" y="1591769"/>
                <a:ext cx="1914476" cy="1566365"/>
              </a:xfrm>
              <a:custGeom>
                <a:avLst/>
                <a:gdLst>
                  <a:gd name="connsiteX0" fmla="*/ 0 w 1914476"/>
                  <a:gd name="connsiteY0" fmla="*/ 0 h 1566365"/>
                  <a:gd name="connsiteX1" fmla="*/ 929019 w 1914476"/>
                  <a:gd name="connsiteY1" fmla="*/ 0 h 1566365"/>
                  <a:gd name="connsiteX2" fmla="*/ 1076186 w 1914476"/>
                  <a:gd name="connsiteY2" fmla="*/ 89406 h 1566365"/>
                  <a:gd name="connsiteX3" fmla="*/ 1910896 w 1914476"/>
                  <a:gd name="connsiteY3" fmla="*/ 1482042 h 1566365"/>
                  <a:gd name="connsiteX4" fmla="*/ 1914476 w 1914476"/>
                  <a:gd name="connsiteY4" fmla="*/ 1552934 h 1566365"/>
                  <a:gd name="connsiteX5" fmla="*/ 1853082 w 1914476"/>
                  <a:gd name="connsiteY5" fmla="*/ 1562312 h 1566365"/>
                  <a:gd name="connsiteX6" fmla="*/ 1772875 w 1914476"/>
                  <a:gd name="connsiteY6" fmla="*/ 1566365 h 1566365"/>
                  <a:gd name="connsiteX7" fmla="*/ 0 w 1914476"/>
                  <a:gd name="connsiteY7" fmla="*/ 1566365 h 1566365"/>
                  <a:gd name="connsiteX8" fmla="*/ 0 w 1914476"/>
                  <a:gd name="connsiteY8" fmla="*/ 0 h 156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476" h="1566365">
                    <a:moveTo>
                      <a:pt x="0" y="0"/>
                    </a:moveTo>
                    <a:lnTo>
                      <a:pt x="929019" y="0"/>
                    </a:lnTo>
                    <a:lnTo>
                      <a:pt x="1076186" y="89406"/>
                    </a:lnTo>
                    <a:cubicBezTo>
                      <a:pt x="1534800" y="399240"/>
                      <a:pt x="1852035" y="902450"/>
                      <a:pt x="1910896" y="1482042"/>
                    </a:cubicBezTo>
                    <a:lnTo>
                      <a:pt x="1914476" y="1552934"/>
                    </a:lnTo>
                    <a:lnTo>
                      <a:pt x="1853082" y="1562312"/>
                    </a:lnTo>
                    <a:cubicBezTo>
                      <a:pt x="1826716" y="1564992"/>
                      <a:pt x="1799959" y="1566365"/>
                      <a:pt x="1772875" y="1566365"/>
                    </a:cubicBezTo>
                    <a:lnTo>
                      <a:pt x="0" y="1566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25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227C0A3-5803-1F70-3242-7F3ED6A448ED}"/>
                  </a:ext>
                </a:extLst>
              </p:cNvPr>
              <p:cNvSpPr/>
              <p:nvPr/>
            </p:nvSpPr>
            <p:spPr>
              <a:xfrm>
                <a:off x="4192615" y="3366299"/>
                <a:ext cx="1901681" cy="1566362"/>
              </a:xfrm>
              <a:custGeom>
                <a:avLst/>
                <a:gdLst>
                  <a:gd name="connsiteX0" fmla="*/ 128805 w 1901681"/>
                  <a:gd name="connsiteY0" fmla="*/ 0 h 1566362"/>
                  <a:gd name="connsiteX1" fmla="*/ 1901681 w 1901681"/>
                  <a:gd name="connsiteY1" fmla="*/ 0 h 1566362"/>
                  <a:gd name="connsiteX2" fmla="*/ 1901681 w 1901681"/>
                  <a:gd name="connsiteY2" fmla="*/ 1566362 h 1566362"/>
                  <a:gd name="connsiteX3" fmla="*/ 961743 w 1901681"/>
                  <a:gd name="connsiteY3" fmla="*/ 1566362 h 1566362"/>
                  <a:gd name="connsiteX4" fmla="*/ 839141 w 1901681"/>
                  <a:gd name="connsiteY4" fmla="*/ 1491880 h 1566362"/>
                  <a:gd name="connsiteX5" fmla="*/ 4431 w 1901681"/>
                  <a:gd name="connsiteY5" fmla="*/ 99244 h 1566362"/>
                  <a:gd name="connsiteX6" fmla="*/ 0 w 1901681"/>
                  <a:gd name="connsiteY6" fmla="*/ 11488 h 1566362"/>
                  <a:gd name="connsiteX7" fmla="*/ 48871 w 1901681"/>
                  <a:gd name="connsiteY7" fmla="*/ 4034 h 1566362"/>
                  <a:gd name="connsiteX8" fmla="*/ 128805 w 1901681"/>
                  <a:gd name="connsiteY8" fmla="*/ 0 h 15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1681" h="1566362">
                    <a:moveTo>
                      <a:pt x="128805" y="0"/>
                    </a:moveTo>
                    <a:lnTo>
                      <a:pt x="1901681" y="0"/>
                    </a:lnTo>
                    <a:lnTo>
                      <a:pt x="1901681" y="1566362"/>
                    </a:lnTo>
                    <a:lnTo>
                      <a:pt x="961743" y="1566362"/>
                    </a:lnTo>
                    <a:lnTo>
                      <a:pt x="839141" y="1491880"/>
                    </a:lnTo>
                    <a:cubicBezTo>
                      <a:pt x="380527" y="1182047"/>
                      <a:pt x="63292" y="678836"/>
                      <a:pt x="4431" y="99244"/>
                    </a:cubicBezTo>
                    <a:lnTo>
                      <a:pt x="0" y="11488"/>
                    </a:lnTo>
                    <a:lnTo>
                      <a:pt x="48871" y="4034"/>
                    </a:lnTo>
                    <a:cubicBezTo>
                      <a:pt x="75158" y="1367"/>
                      <a:pt x="101825" y="0"/>
                      <a:pt x="12880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25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7BF029B-DB4E-7333-8D54-1863F89C416F}"/>
                  </a:ext>
                </a:extLst>
              </p:cNvPr>
              <p:cNvSpPr/>
              <p:nvPr/>
            </p:nvSpPr>
            <p:spPr>
              <a:xfrm>
                <a:off x="6097706" y="3366299"/>
                <a:ext cx="1915224" cy="1566365"/>
              </a:xfrm>
              <a:custGeom>
                <a:avLst/>
                <a:gdLst>
                  <a:gd name="connsiteX0" fmla="*/ 0 w 1915224"/>
                  <a:gd name="connsiteY0" fmla="*/ 0 h 1566365"/>
                  <a:gd name="connsiteX1" fmla="*/ 1772875 w 1915224"/>
                  <a:gd name="connsiteY1" fmla="*/ 0 h 1566365"/>
                  <a:gd name="connsiteX2" fmla="*/ 1853082 w 1915224"/>
                  <a:gd name="connsiteY2" fmla="*/ 4053 h 1566365"/>
                  <a:gd name="connsiteX3" fmla="*/ 1915224 w 1915224"/>
                  <a:gd name="connsiteY3" fmla="*/ 13545 h 1566365"/>
                  <a:gd name="connsiteX4" fmla="*/ 1910896 w 1915224"/>
                  <a:gd name="connsiteY4" fmla="*/ 99244 h 1566365"/>
                  <a:gd name="connsiteX5" fmla="*/ 1076186 w 1915224"/>
                  <a:gd name="connsiteY5" fmla="*/ 1491880 h 1566365"/>
                  <a:gd name="connsiteX6" fmla="*/ 953580 w 1915224"/>
                  <a:gd name="connsiteY6" fmla="*/ 1566365 h 1566365"/>
                  <a:gd name="connsiteX7" fmla="*/ 0 w 1915224"/>
                  <a:gd name="connsiteY7" fmla="*/ 1566365 h 1566365"/>
                  <a:gd name="connsiteX8" fmla="*/ 0 w 1915224"/>
                  <a:gd name="connsiteY8" fmla="*/ 0 h 156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5224" h="1566365">
                    <a:moveTo>
                      <a:pt x="0" y="0"/>
                    </a:moveTo>
                    <a:lnTo>
                      <a:pt x="1772875" y="0"/>
                    </a:lnTo>
                    <a:cubicBezTo>
                      <a:pt x="1799959" y="0"/>
                      <a:pt x="1826716" y="1373"/>
                      <a:pt x="1853082" y="4053"/>
                    </a:cubicBezTo>
                    <a:lnTo>
                      <a:pt x="1915224" y="13545"/>
                    </a:lnTo>
                    <a:lnTo>
                      <a:pt x="1910896" y="99244"/>
                    </a:lnTo>
                    <a:cubicBezTo>
                      <a:pt x="1852035" y="678836"/>
                      <a:pt x="1534800" y="1182047"/>
                      <a:pt x="1076186" y="1491880"/>
                    </a:cubicBezTo>
                    <a:lnTo>
                      <a:pt x="953580" y="1566365"/>
                    </a:lnTo>
                    <a:lnTo>
                      <a:pt x="0" y="1566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25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646EE911-5BFB-DFD4-45D9-FB974E962E62}"/>
                  </a:ext>
                </a:extLst>
              </p:cNvPr>
              <p:cNvSpPr/>
              <p:nvPr/>
            </p:nvSpPr>
            <p:spPr>
              <a:xfrm>
                <a:off x="5927078" y="4765449"/>
                <a:ext cx="341256" cy="13752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10A4FB8-393B-B788-4E43-21795E9BC6E8}"/>
                  </a:ext>
                </a:extLst>
              </p:cNvPr>
              <p:cNvSpPr/>
              <p:nvPr/>
            </p:nvSpPr>
            <p:spPr>
              <a:xfrm>
                <a:off x="5927078" y="4767157"/>
                <a:ext cx="341256" cy="1182770"/>
              </a:xfrm>
              <a:custGeom>
                <a:avLst/>
                <a:gdLst>
                  <a:gd name="connsiteX0" fmla="*/ 341256 w 341256"/>
                  <a:gd name="connsiteY0" fmla="*/ 0 h 1182770"/>
                  <a:gd name="connsiteX1" fmla="*/ 341256 w 341256"/>
                  <a:gd name="connsiteY1" fmla="*/ 1182770 h 1182770"/>
                  <a:gd name="connsiteX2" fmla="*/ 0 w 341256"/>
                  <a:gd name="connsiteY2" fmla="*/ 174062 h 1182770"/>
                  <a:gd name="connsiteX3" fmla="*/ 0 w 341256"/>
                  <a:gd name="connsiteY3" fmla="*/ 1 h 118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256" h="1182770">
                    <a:moveTo>
                      <a:pt x="341256" y="0"/>
                    </a:moveTo>
                    <a:lnTo>
                      <a:pt x="341256" y="1182770"/>
                    </a:lnTo>
                    <a:lnTo>
                      <a:pt x="0" y="1740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6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lang="en-US"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4DBB3A1C-21E1-BBFB-5F6F-695BC4FA6436}"/>
                  </a:ext>
                </a:extLst>
              </p:cNvPr>
              <p:cNvSpPr/>
              <p:nvPr/>
            </p:nvSpPr>
            <p:spPr>
              <a:xfrm>
                <a:off x="4852123" y="4765449"/>
                <a:ext cx="2504817" cy="1376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7" y="21600"/>
                    </a:moveTo>
                    <a:lnTo>
                      <a:pt x="21600" y="21600"/>
                    </a:lnTo>
                    <a:lnTo>
                      <a:pt x="17127" y="0"/>
                    </a:lnTo>
                    <a:lnTo>
                      <a:pt x="14199" y="0"/>
                    </a:lnTo>
                    <a:lnTo>
                      <a:pt x="15876" y="8137"/>
                    </a:lnTo>
                    <a:lnTo>
                      <a:pt x="5724" y="8137"/>
                    </a:lnTo>
                    <a:lnTo>
                      <a:pt x="7401" y="0"/>
                    </a:lnTo>
                    <a:lnTo>
                      <a:pt x="4458" y="0"/>
                    </a:lnTo>
                    <a:lnTo>
                      <a:pt x="0" y="21600"/>
                    </a:lnTo>
                    <a:lnTo>
                      <a:pt x="2943" y="21600"/>
                    </a:lnTo>
                    <a:lnTo>
                      <a:pt x="4620" y="13463"/>
                    </a:lnTo>
                    <a:lnTo>
                      <a:pt x="16980" y="134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B810CDE4-AEA4-5456-33BD-0403AB50BC75}"/>
                  </a:ext>
                </a:extLst>
              </p:cNvPr>
              <p:cNvSpPr/>
              <p:nvPr/>
            </p:nvSpPr>
            <p:spPr>
              <a:xfrm>
                <a:off x="4374365" y="1540582"/>
                <a:ext cx="3439859" cy="3439860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5ED23CB7-6C4B-C3F0-E5A6-38FECD30B5FE}"/>
                  </a:ext>
                </a:extLst>
              </p:cNvPr>
              <p:cNvSpPr/>
              <p:nvPr/>
            </p:nvSpPr>
            <p:spPr>
              <a:xfrm>
                <a:off x="4903310" y="2069527"/>
                <a:ext cx="2392207" cy="2392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5" h="21600" extrusionOk="0">
                    <a:moveTo>
                      <a:pt x="10792" y="21600"/>
                    </a:moveTo>
                    <a:cubicBezTo>
                      <a:pt x="4834" y="21600"/>
                      <a:pt x="0" y="16747"/>
                      <a:pt x="0" y="10800"/>
                    </a:cubicBezTo>
                    <a:cubicBezTo>
                      <a:pt x="0" y="4838"/>
                      <a:pt x="4850" y="0"/>
                      <a:pt x="10792" y="0"/>
                    </a:cubicBezTo>
                    <a:cubicBezTo>
                      <a:pt x="16750" y="0"/>
                      <a:pt x="21585" y="4853"/>
                      <a:pt x="21585" y="10800"/>
                    </a:cubicBezTo>
                    <a:cubicBezTo>
                      <a:pt x="21600" y="16762"/>
                      <a:pt x="16750" y="21600"/>
                      <a:pt x="10792" y="21600"/>
                    </a:cubicBezTo>
                    <a:close/>
                    <a:moveTo>
                      <a:pt x="10792" y="2573"/>
                    </a:moveTo>
                    <a:cubicBezTo>
                      <a:pt x="6251" y="2573"/>
                      <a:pt x="2571" y="6270"/>
                      <a:pt x="2571" y="10800"/>
                    </a:cubicBezTo>
                    <a:cubicBezTo>
                      <a:pt x="2571" y="15345"/>
                      <a:pt x="6266" y="19027"/>
                      <a:pt x="10792" y="19027"/>
                    </a:cubicBezTo>
                    <a:cubicBezTo>
                      <a:pt x="15334" y="19027"/>
                      <a:pt x="19014" y="15330"/>
                      <a:pt x="19014" y="10800"/>
                    </a:cubicBezTo>
                    <a:cubicBezTo>
                      <a:pt x="19029" y="6270"/>
                      <a:pt x="15334" y="2573"/>
                      <a:pt x="10792" y="25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F6CB9C24-9CC3-A83E-C040-260377E80DB7}"/>
                  </a:ext>
                </a:extLst>
              </p:cNvPr>
              <p:cNvSpPr/>
              <p:nvPr/>
            </p:nvSpPr>
            <p:spPr>
              <a:xfrm>
                <a:off x="4425552" y="1591769"/>
                <a:ext cx="3354545" cy="3354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45" y="21600"/>
                      <a:pt x="0" y="16755"/>
                      <a:pt x="0" y="10800"/>
                    </a:cubicBezTo>
                    <a:cubicBezTo>
                      <a:pt x="0" y="4845"/>
                      <a:pt x="4845" y="0"/>
                      <a:pt x="10800" y="0"/>
                    </a:cubicBezTo>
                    <a:cubicBezTo>
                      <a:pt x="16755" y="0"/>
                      <a:pt x="21600" y="4845"/>
                      <a:pt x="21600" y="10800"/>
                    </a:cubicBezTo>
                    <a:cubicBezTo>
                      <a:pt x="21600" y="16755"/>
                      <a:pt x="16755" y="21600"/>
                      <a:pt x="10800" y="21600"/>
                    </a:cubicBezTo>
                    <a:close/>
                    <a:moveTo>
                      <a:pt x="10800" y="1835"/>
                    </a:moveTo>
                    <a:cubicBezTo>
                      <a:pt x="5856" y="1835"/>
                      <a:pt x="1835" y="5856"/>
                      <a:pt x="1835" y="10800"/>
                    </a:cubicBezTo>
                    <a:cubicBezTo>
                      <a:pt x="1835" y="15744"/>
                      <a:pt x="5856" y="19765"/>
                      <a:pt x="10800" y="19765"/>
                    </a:cubicBezTo>
                    <a:cubicBezTo>
                      <a:pt x="15744" y="19765"/>
                      <a:pt x="19765" y="15744"/>
                      <a:pt x="19765" y="10800"/>
                    </a:cubicBezTo>
                    <a:cubicBezTo>
                      <a:pt x="19765" y="5856"/>
                      <a:pt x="15744" y="1835"/>
                      <a:pt x="10800" y="183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F068D45C-36B1-2385-4DD8-817E99FF7C4F}"/>
                  </a:ext>
                </a:extLst>
              </p:cNvPr>
              <p:cNvSpPr/>
              <p:nvPr/>
            </p:nvSpPr>
            <p:spPr>
              <a:xfrm>
                <a:off x="5415193" y="2581411"/>
                <a:ext cx="1358199" cy="1358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57" y="21600"/>
                      <a:pt x="0" y="16770"/>
                      <a:pt x="0" y="10800"/>
                    </a:cubicBezTo>
                    <a:cubicBezTo>
                      <a:pt x="0" y="4857"/>
                      <a:pt x="4830" y="0"/>
                      <a:pt x="10800" y="0"/>
                    </a:cubicBezTo>
                    <a:cubicBezTo>
                      <a:pt x="16743" y="0"/>
                      <a:pt x="21600" y="4830"/>
                      <a:pt x="21600" y="10800"/>
                    </a:cubicBezTo>
                    <a:cubicBezTo>
                      <a:pt x="21600" y="16770"/>
                      <a:pt x="16770" y="21600"/>
                      <a:pt x="10800" y="21600"/>
                    </a:cubicBezTo>
                    <a:close/>
                    <a:moveTo>
                      <a:pt x="10800" y="4532"/>
                    </a:moveTo>
                    <a:cubicBezTo>
                      <a:pt x="7354" y="4532"/>
                      <a:pt x="4532" y="7354"/>
                      <a:pt x="4532" y="10800"/>
                    </a:cubicBezTo>
                    <a:cubicBezTo>
                      <a:pt x="4532" y="14246"/>
                      <a:pt x="7354" y="17068"/>
                      <a:pt x="10800" y="17068"/>
                    </a:cubicBezTo>
                    <a:cubicBezTo>
                      <a:pt x="14246" y="17068"/>
                      <a:pt x="17068" y="14246"/>
                      <a:pt x="17068" y="10800"/>
                    </a:cubicBezTo>
                    <a:cubicBezTo>
                      <a:pt x="17068" y="7354"/>
                      <a:pt x="14273" y="4532"/>
                      <a:pt x="10800" y="45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Circle">
                <a:extLst>
                  <a:ext uri="{FF2B5EF4-FFF2-40B4-BE49-F238E27FC236}">
                    <a16:creationId xmlns:a16="http://schemas.microsoft.com/office/drawing/2014/main" id="{5B39D306-2AF7-9172-DD2B-A9D0BBF67E1C}"/>
                  </a:ext>
                </a:extLst>
              </p:cNvPr>
              <p:cNvSpPr/>
              <p:nvPr/>
            </p:nvSpPr>
            <p:spPr>
              <a:xfrm>
                <a:off x="5927078" y="3093296"/>
                <a:ext cx="341256" cy="341256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64E34979-5F2B-53BC-9620-DDB06FA02476}"/>
                  </a:ext>
                </a:extLst>
              </p:cNvPr>
              <p:cNvSpPr/>
              <p:nvPr/>
            </p:nvSpPr>
            <p:spPr>
              <a:xfrm>
                <a:off x="6097705" y="670379"/>
                <a:ext cx="223524" cy="70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08" extrusionOk="0">
                    <a:moveTo>
                      <a:pt x="10553" y="17570"/>
                    </a:moveTo>
                    <a:lnTo>
                      <a:pt x="0" y="21308"/>
                    </a:lnTo>
                    <a:lnTo>
                      <a:pt x="0" y="6198"/>
                    </a:lnTo>
                    <a:lnTo>
                      <a:pt x="16983" y="279"/>
                    </a:lnTo>
                    <a:cubicBezTo>
                      <a:pt x="18632" y="-292"/>
                      <a:pt x="21600" y="72"/>
                      <a:pt x="21600" y="850"/>
                    </a:cubicBezTo>
                    <a:lnTo>
                      <a:pt x="21600" y="8587"/>
                    </a:lnTo>
                    <a:cubicBezTo>
                      <a:pt x="21600" y="11858"/>
                      <a:pt x="17643" y="15077"/>
                      <a:pt x="10553" y="17570"/>
                    </a:cubicBezTo>
                    <a:close/>
                  </a:path>
                </a:pathLst>
              </a:custGeom>
              <a:solidFill>
                <a:srgbClr val="929497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D4FAFD50-A256-8787-CF0D-DD501C77584E}"/>
                  </a:ext>
                </a:extLst>
              </p:cNvPr>
              <p:cNvSpPr/>
              <p:nvPr/>
            </p:nvSpPr>
            <p:spPr>
              <a:xfrm>
                <a:off x="5875889" y="670379"/>
                <a:ext cx="223524" cy="70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08" extrusionOk="0">
                    <a:moveTo>
                      <a:pt x="11047" y="17570"/>
                    </a:moveTo>
                    <a:lnTo>
                      <a:pt x="21600" y="21308"/>
                    </a:lnTo>
                    <a:lnTo>
                      <a:pt x="21600" y="6198"/>
                    </a:lnTo>
                    <a:lnTo>
                      <a:pt x="4617" y="279"/>
                    </a:lnTo>
                    <a:cubicBezTo>
                      <a:pt x="2968" y="-292"/>
                      <a:pt x="0" y="72"/>
                      <a:pt x="0" y="850"/>
                    </a:cubicBezTo>
                    <a:lnTo>
                      <a:pt x="0" y="8587"/>
                    </a:lnTo>
                    <a:cubicBezTo>
                      <a:pt x="0" y="11858"/>
                      <a:pt x="3957" y="15077"/>
                      <a:pt x="11047" y="17570"/>
                    </a:cubicBezTo>
                    <a:close/>
                  </a:path>
                </a:pathLst>
              </a:custGeom>
              <a:solidFill>
                <a:srgbClr val="929497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F55FB12E-E05D-6F61-9180-634C6B522D1A}"/>
                  </a:ext>
                </a:extLst>
              </p:cNvPr>
              <p:cNvSpPr/>
              <p:nvPr/>
            </p:nvSpPr>
            <p:spPr>
              <a:xfrm>
                <a:off x="6063581" y="738630"/>
                <a:ext cx="61426" cy="2550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14400" y="332"/>
                    </a:lnTo>
                    <a:lnTo>
                      <a:pt x="7200" y="332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0" y="21340"/>
                    </a:lnTo>
                    <a:cubicBezTo>
                      <a:pt x="0" y="21484"/>
                      <a:pt x="4800" y="21600"/>
                      <a:pt x="10800" y="21600"/>
                    </a:cubicBezTo>
                    <a:lnTo>
                      <a:pt x="10800" y="21600"/>
                    </a:lnTo>
                    <a:cubicBezTo>
                      <a:pt x="16800" y="21600"/>
                      <a:pt x="21600" y="21484"/>
                      <a:pt x="21600" y="21340"/>
                    </a:cubicBezTo>
                    <a:lnTo>
                      <a:pt x="21600" y="0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C8CACB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2196E755-680A-1FC7-DA9F-34F4DAA054C6}"/>
                  </a:ext>
                </a:extLst>
              </p:cNvPr>
              <p:cNvSpPr/>
              <p:nvPr/>
            </p:nvSpPr>
            <p:spPr>
              <a:xfrm>
                <a:off x="5637010" y="1642959"/>
                <a:ext cx="495564" cy="1647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565" extrusionOk="0">
                    <a:moveTo>
                      <a:pt x="21452" y="21064"/>
                    </a:moveTo>
                    <a:lnTo>
                      <a:pt x="2589" y="0"/>
                    </a:lnTo>
                    <a:cubicBezTo>
                      <a:pt x="1701" y="67"/>
                      <a:pt x="888" y="134"/>
                      <a:pt x="0" y="201"/>
                    </a:cubicBezTo>
                    <a:lnTo>
                      <a:pt x="18863" y="21265"/>
                    </a:lnTo>
                    <a:cubicBezTo>
                      <a:pt x="19085" y="21488"/>
                      <a:pt x="19751" y="21600"/>
                      <a:pt x="20490" y="21555"/>
                    </a:cubicBezTo>
                    <a:cubicBezTo>
                      <a:pt x="21230" y="21511"/>
                      <a:pt x="21600" y="21287"/>
                      <a:pt x="21452" y="210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6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endParaRPr sz="3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A5F5EEB-885B-CF37-C0B2-C0AF70F87F7E}"/>
                </a:ext>
              </a:extLst>
            </p:cNvPr>
            <p:cNvGrpSpPr/>
            <p:nvPr/>
          </p:nvGrpSpPr>
          <p:grpSpPr>
            <a:xfrm>
              <a:off x="8284372" y="3881508"/>
              <a:ext cx="3566863" cy="1548634"/>
              <a:chOff x="16866035" y="1843830"/>
              <a:chExt cx="3566863" cy="154863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65E890A-F9FF-B3A3-7C8C-F41715799C51}"/>
                  </a:ext>
                </a:extLst>
              </p:cNvPr>
              <p:cNvSpPr txBox="1"/>
              <p:nvPr/>
            </p:nvSpPr>
            <p:spPr>
              <a:xfrm>
                <a:off x="16866035" y="1843830"/>
                <a:ext cx="3367721" cy="5359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200" b="1" cap="all" noProof="1">
                    <a:solidFill>
                      <a:schemeClr val="accent4"/>
                    </a:solidFill>
                  </a:rPr>
                  <a:t>Current Usage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D0490-67DA-AB15-8B98-5B34E638C2D2}"/>
                  </a:ext>
                </a:extLst>
              </p:cNvPr>
              <p:cNvSpPr txBox="1"/>
              <p:nvPr/>
            </p:nvSpPr>
            <p:spPr>
              <a:xfrm>
                <a:off x="17506818" y="2358862"/>
                <a:ext cx="2926080" cy="103360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GB" sz="1200" dirty="0"/>
                  <a:t>Broadband mapping data is currently used internally but plans are underway to publicly share broadband coverage data</a:t>
                </a:r>
                <a:endPara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CCE301-64DB-63EB-9024-8BB20DC8A788}"/>
                </a:ext>
              </a:extLst>
            </p:cNvPr>
            <p:cNvGrpSpPr/>
            <p:nvPr/>
          </p:nvGrpSpPr>
          <p:grpSpPr>
            <a:xfrm>
              <a:off x="23152" y="1056757"/>
              <a:ext cx="3457062" cy="2101375"/>
              <a:chOff x="8604815" y="793609"/>
              <a:chExt cx="3457062" cy="210137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2F1DF-0BBB-D267-9C2F-176CC724CE45}"/>
                  </a:ext>
                </a:extLst>
              </p:cNvPr>
              <p:cNvSpPr txBox="1"/>
              <p:nvPr/>
            </p:nvSpPr>
            <p:spPr>
              <a:xfrm>
                <a:off x="8604815" y="793609"/>
                <a:ext cx="3422243" cy="5359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200" b="1" cap="all" noProof="1">
                    <a:solidFill>
                      <a:schemeClr val="accent1"/>
                    </a:solidFill>
                  </a:rPr>
                  <a:t>Data Collection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1D2872-3135-65FC-F1F1-38F07AFE5441}"/>
                  </a:ext>
                </a:extLst>
              </p:cNvPr>
              <p:cNvSpPr txBox="1"/>
              <p:nvPr/>
            </p:nvSpPr>
            <p:spPr>
              <a:xfrm>
                <a:off x="8607963" y="1354150"/>
                <a:ext cx="3453914" cy="154083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Infrastructure &amp; Coverage Data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Collected from operators for broadband map development.</a:t>
                </a:r>
              </a:p>
              <a:p>
                <a:pPr algn="just"/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Cluster Gap Mapping (USPF):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Identifies unserved &amp; underserved areas for targeted interventions.</a:t>
                </a:r>
              </a:p>
            </p:txBody>
          </p:sp>
        </p:grpSp>
        <p:pic>
          <p:nvPicPr>
            <p:cNvPr id="47" name="Graphic 46" descr="Box with solid fill">
              <a:extLst>
                <a:ext uri="{FF2B5EF4-FFF2-40B4-BE49-F238E27FC236}">
                  <a16:creationId xmlns:a16="http://schemas.microsoft.com/office/drawing/2014/main" id="{B4DD4BBE-A177-1989-DA5F-C26112473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9093" y="3902421"/>
              <a:ext cx="494119" cy="494119"/>
            </a:xfrm>
            <a:prstGeom prst="rect">
              <a:avLst/>
            </a:prstGeom>
          </p:spPr>
        </p:pic>
        <p:pic>
          <p:nvPicPr>
            <p:cNvPr id="48" name="Graphic 47" descr="Box trolley with solid fill">
              <a:extLst>
                <a:ext uri="{FF2B5EF4-FFF2-40B4-BE49-F238E27FC236}">
                  <a16:creationId xmlns:a16="http://schemas.microsoft.com/office/drawing/2014/main" id="{630BA2D8-42FD-3BB5-89F4-2AA42997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5377" y="3906915"/>
              <a:ext cx="494119" cy="494119"/>
            </a:xfrm>
            <a:prstGeom prst="rect">
              <a:avLst/>
            </a:prstGeom>
          </p:spPr>
        </p:pic>
        <p:pic>
          <p:nvPicPr>
            <p:cNvPr id="49" name="Graphic 48" descr="Coins with solid fill">
              <a:extLst>
                <a:ext uri="{FF2B5EF4-FFF2-40B4-BE49-F238E27FC236}">
                  <a16:creationId xmlns:a16="http://schemas.microsoft.com/office/drawing/2014/main" id="{B95BCF59-B70F-CBD2-997B-C40505230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19093" y="2127891"/>
              <a:ext cx="494119" cy="494119"/>
            </a:xfrm>
            <a:prstGeom prst="rect">
              <a:avLst/>
            </a:prstGeom>
          </p:spPr>
        </p:pic>
        <p:pic>
          <p:nvPicPr>
            <p:cNvPr id="50" name="Graphic 49" descr="Diamond with solid fill">
              <a:extLst>
                <a:ext uri="{FF2B5EF4-FFF2-40B4-BE49-F238E27FC236}">
                  <a16:creationId xmlns:a16="http://schemas.microsoft.com/office/drawing/2014/main" id="{020289BF-6023-4068-CB28-68E22BDB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75377" y="2127890"/>
              <a:ext cx="494119" cy="4941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047406-E30D-4BD4-1A50-627672758D5C}"/>
              </a:ext>
            </a:extLst>
          </p:cNvPr>
          <p:cNvSpPr txBox="1"/>
          <p:nvPr/>
        </p:nvSpPr>
        <p:spPr>
          <a:xfrm>
            <a:off x="1113705" y="5219709"/>
            <a:ext cx="3982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 Protection </a:t>
            </a: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– Ongoing MoU discussions with the Federal Ministry of Works to safeguard optic fibre during and after construction, leveraging GIS overlaps for better planning.</a:t>
            </a:r>
          </a:p>
        </p:txBody>
      </p:sp>
      <p:sp>
        <p:nvSpPr>
          <p:cNvPr id="54" name="Title 5">
            <a:extLst>
              <a:ext uri="{FF2B5EF4-FFF2-40B4-BE49-F238E27FC236}">
                <a16:creationId xmlns:a16="http://schemas.microsoft.com/office/drawing/2014/main" id="{DF7E54FA-5641-8FC8-4845-52961BF1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9DD8"/>
                </a:solidFill>
                <a:latin typeface="Avenir Book"/>
                <a:cs typeface="Calibri"/>
              </a:rPr>
              <a:t>Broadband Mapping Systems</a:t>
            </a:r>
            <a:endParaRPr lang="en-GB" sz="54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pic>
        <p:nvPicPr>
          <p:cNvPr id="55" name="Picture 5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6376502-3D4E-5032-CFF1-4CBDA8AB99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2166" y="6225272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61AAD99A901438D9BC061B6D8E5BF" ma:contentTypeVersion="4" ma:contentTypeDescription="Create a new document." ma:contentTypeScope="" ma:versionID="098befd53edc140e6a38b8b5e7e076b7">
  <xsd:schema xmlns:xsd="http://www.w3.org/2001/XMLSchema" xmlns:xs="http://www.w3.org/2001/XMLSchema" xmlns:p="http://schemas.microsoft.com/office/2006/metadata/properties" xmlns:ns2="7bbce149-ba0e-4c7d-b138-75737535ebd3" targetNamespace="http://schemas.microsoft.com/office/2006/metadata/properties" ma:root="true" ma:fieldsID="072f68eb08736e4a615e48af1997bbbd" ns2:_="">
    <xsd:import namespace="7bbce149-ba0e-4c7d-b138-75737535e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ce149-ba0e-4c7d-b138-75737535e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9579F-66C8-49DD-B5BA-5C739ACC7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D04F94-A542-427E-B92F-C5A581A878CF}">
  <ds:schemaRefs>
    <ds:schemaRef ds:uri="1852a250-d143-4d1f-8398-96554ba0ccbc"/>
    <ds:schemaRef ds:uri="2070225d-f8cc-45f8-ade6-a00ef6a38cd3"/>
    <ds:schemaRef ds:uri="ad7bcb22-7a6b-4757-9a03-b66ef93c8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1D3316-0A8A-4DD9-B11D-A8C664A4C46B}">
  <ds:schemaRefs>
    <ds:schemaRef ds:uri="7bbce149-ba0e-4c7d-b138-75737535e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1059</Words>
  <Application>Microsoft Office PowerPoint</Application>
  <PresentationFormat>Widescreen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avenir</vt:lpstr>
      <vt:lpstr>Avenir Book</vt:lpstr>
      <vt:lpstr>Calibri</vt:lpstr>
      <vt:lpstr>Courier New</vt:lpstr>
      <vt:lpstr>Garamond</vt:lpstr>
      <vt:lpstr>Wingdings</vt:lpstr>
      <vt:lpstr>Office Theme</vt:lpstr>
      <vt:lpstr>PowerPoint Presentation</vt:lpstr>
      <vt:lpstr>PowerPoint Presentation</vt:lpstr>
      <vt:lpstr>Introduction 1</vt:lpstr>
      <vt:lpstr>Introduction 2</vt:lpstr>
      <vt:lpstr>Policy Frameworks</vt:lpstr>
      <vt:lpstr>Broadband Penetration and Expansion</vt:lpstr>
      <vt:lpstr>PowerPoint Presentation</vt:lpstr>
      <vt:lpstr>PowerPoint Presentation</vt:lpstr>
      <vt:lpstr>Broadband Mapping Systems</vt:lpstr>
      <vt:lpstr>Broadband Coverage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Support to Africa’s National Broadband Mapping Systems (Africa-BB-Maps)</dc:title>
  <dc:creator>Isabella Rinaldi</dc:creator>
  <cp:lastModifiedBy>Umar S. Abdullahi</cp:lastModifiedBy>
  <cp:revision>127</cp:revision>
  <dcterms:created xsi:type="dcterms:W3CDTF">2024-10-31T21:56:45Z</dcterms:created>
  <dcterms:modified xsi:type="dcterms:W3CDTF">2025-03-18T11:26:45Z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0x010100D1E61AAD99A901438D9BC061B6D8E5BF</vt:lpwstr>
  </property>
  <property fmtid="{D5CDD505-2E9C-101B-9397-08002B2CF9AE}" pid="3" name="MediaServiceImageTags">
    <vt:lpwstr/>
  </property>
</Properties>
</file>