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5" r:id="rId2"/>
  </p:sldMasterIdLst>
  <p:notesMasterIdLst>
    <p:notesMasterId r:id="rId31"/>
  </p:notesMasterIdLst>
  <p:sldIdLst>
    <p:sldId id="1245027105" r:id="rId3"/>
    <p:sldId id="266" r:id="rId4"/>
    <p:sldId id="333" r:id="rId5"/>
    <p:sldId id="1245027103" r:id="rId6"/>
    <p:sldId id="1245027106" r:id="rId7"/>
    <p:sldId id="1245027053" r:id="rId8"/>
    <p:sldId id="1245027077" r:id="rId9"/>
    <p:sldId id="1245027080" r:id="rId10"/>
    <p:sldId id="1245027086" r:id="rId11"/>
    <p:sldId id="710" r:id="rId12"/>
    <p:sldId id="746" r:id="rId13"/>
    <p:sldId id="1245027048" r:id="rId14"/>
    <p:sldId id="1245027029" r:id="rId15"/>
    <p:sldId id="1245027087" r:id="rId16"/>
    <p:sldId id="256" r:id="rId17"/>
    <p:sldId id="1245027112" r:id="rId18"/>
    <p:sldId id="1245027094" r:id="rId19"/>
    <p:sldId id="1245027088" r:id="rId20"/>
    <p:sldId id="1245027065" r:id="rId21"/>
    <p:sldId id="1245027066" r:id="rId22"/>
    <p:sldId id="1245027026" r:id="rId23"/>
    <p:sldId id="278" r:id="rId24"/>
    <p:sldId id="1245027092" r:id="rId25"/>
    <p:sldId id="1245027109" r:id="rId26"/>
    <p:sldId id="257" r:id="rId27"/>
    <p:sldId id="1245027108" r:id="rId28"/>
    <p:sldId id="261" r:id="rId29"/>
    <p:sldId id="124502711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BD"/>
    <a:srgbClr val="F9D1CE"/>
    <a:srgbClr val="5FB817"/>
    <a:srgbClr val="9FC600"/>
    <a:srgbClr val="D9D100"/>
    <a:srgbClr val="FFB200"/>
    <a:srgbClr val="EB3400"/>
    <a:srgbClr val="B4B4B4"/>
    <a:srgbClr val="E1E1E1"/>
    <a:srgbClr val="7E7E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6"/>
    <p:restoredTop sz="95106"/>
  </p:normalViewPr>
  <p:slideViewPr>
    <p:cSldViewPr snapToGrid="0">
      <p:cViewPr varScale="1">
        <p:scale>
          <a:sx n="116" d="100"/>
          <a:sy n="116" d="100"/>
        </p:scale>
        <p:origin x="416" y="192"/>
      </p:cViewPr>
      <p:guideLst/>
    </p:cSldViewPr>
  </p:slideViewPr>
  <p:outlineViewPr>
    <p:cViewPr>
      <p:scale>
        <a:sx n="33" d="100"/>
        <a:sy n="33" d="100"/>
      </p:scale>
      <p:origin x="0" y="-504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A915A8-F940-3B4F-BCE5-E88FEA569787}" type="datetimeFigureOut">
              <a:t>8/5/25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3C7279-558D-B941-94B7-CEEA8DED0644}" type="slidenum">
              <a:t>‹#›</a:t>
            </a:fld>
            <a:endParaRPr lang="en-US"/>
          </a:p>
        </p:txBody>
      </p:sp>
    </p:spTree>
    <p:extLst>
      <p:ext uri="{BB962C8B-B14F-4D97-AF65-F5344CB8AC3E}">
        <p14:creationId xmlns:p14="http://schemas.microsoft.com/office/powerpoint/2010/main" val="1681360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326e6a30e65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326e6a30e65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a:extLst>
            <a:ext uri="{FF2B5EF4-FFF2-40B4-BE49-F238E27FC236}">
              <a16:creationId xmlns:a16="http://schemas.microsoft.com/office/drawing/2014/main" id="{F9C24F98-0BAF-C14D-7ED4-06F4FDECE059}"/>
            </a:ext>
          </a:extLst>
        </p:cNvPr>
        <p:cNvGrpSpPr/>
        <p:nvPr/>
      </p:nvGrpSpPr>
      <p:grpSpPr>
        <a:xfrm>
          <a:off x="0" y="0"/>
          <a:ext cx="0" cy="0"/>
          <a:chOff x="0" y="0"/>
          <a:chExt cx="0" cy="0"/>
        </a:xfrm>
      </p:grpSpPr>
      <p:sp>
        <p:nvSpPr>
          <p:cNvPr id="102" name="Google Shape;102;g1260c97ba49_0_8:notes">
            <a:extLst>
              <a:ext uri="{FF2B5EF4-FFF2-40B4-BE49-F238E27FC236}">
                <a16:creationId xmlns:a16="http://schemas.microsoft.com/office/drawing/2014/main" id="{A0147E4E-96BF-8691-696E-BC103183152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3" name="Google Shape;103;g1260c97ba49_0_8:notes">
            <a:extLst>
              <a:ext uri="{FF2B5EF4-FFF2-40B4-BE49-F238E27FC236}">
                <a16:creationId xmlns:a16="http://schemas.microsoft.com/office/drawing/2014/main" id="{AB57389B-0E48-828D-A148-6BCA4D13EE6C}"/>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2261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260c97ba4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3" name="Google Shape;103;g1260c97ba49_0_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4209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E3AD6-6804-715B-57D5-2841CEDF1E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C81AC9-4E4A-7D61-5617-F2AFC88763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691A9F-51D3-8D1F-EED6-FE33DE4742C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D6BD083-A3E3-1335-39F3-158BB95CF238}"/>
              </a:ext>
            </a:extLst>
          </p:cNvPr>
          <p:cNvSpPr>
            <a:spLocks noGrp="1"/>
          </p:cNvSpPr>
          <p:nvPr>
            <p:ph type="sldNum" sz="quarter" idx="5"/>
          </p:nvPr>
        </p:nvSpPr>
        <p:spPr/>
        <p:txBody>
          <a:bodyPr/>
          <a:lstStyle/>
          <a:p>
            <a:fld id="{D23C7279-558D-B941-94B7-CEEA8DED0644}" type="slidenum">
              <a:rPr lang="en-US"/>
              <a:t>14</a:t>
            </a:fld>
            <a:endParaRPr lang="en-US"/>
          </a:p>
        </p:txBody>
      </p:sp>
    </p:spTree>
    <p:extLst>
      <p:ext uri="{BB962C8B-B14F-4D97-AF65-F5344CB8AC3E}">
        <p14:creationId xmlns:p14="http://schemas.microsoft.com/office/powerpoint/2010/main" val="1768176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5f414b9d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5f414b9d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a:extLst>
            <a:ext uri="{FF2B5EF4-FFF2-40B4-BE49-F238E27FC236}">
              <a16:creationId xmlns:a16="http://schemas.microsoft.com/office/drawing/2014/main" id="{183B256A-95EC-B237-8732-812DD5F590B5}"/>
            </a:ext>
          </a:extLst>
        </p:cNvPr>
        <p:cNvGrpSpPr/>
        <p:nvPr/>
      </p:nvGrpSpPr>
      <p:grpSpPr>
        <a:xfrm>
          <a:off x="0" y="0"/>
          <a:ext cx="0" cy="0"/>
          <a:chOff x="0" y="0"/>
          <a:chExt cx="0" cy="0"/>
        </a:xfrm>
      </p:grpSpPr>
      <p:sp>
        <p:nvSpPr>
          <p:cNvPr id="147" name="Google Shape;147;g35f414b9df4_0_0:notes">
            <a:extLst>
              <a:ext uri="{FF2B5EF4-FFF2-40B4-BE49-F238E27FC236}">
                <a16:creationId xmlns:a16="http://schemas.microsoft.com/office/drawing/2014/main" id="{5545420D-B3DA-002E-5C82-89458287CC8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5f414b9df4_0_0:notes">
            <a:extLst>
              <a:ext uri="{FF2B5EF4-FFF2-40B4-BE49-F238E27FC236}">
                <a16:creationId xmlns:a16="http://schemas.microsoft.com/office/drawing/2014/main" id="{12DA5E2F-22C3-561B-81EE-F41F4391DA5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8017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a:extLst>
            <a:ext uri="{FF2B5EF4-FFF2-40B4-BE49-F238E27FC236}">
              <a16:creationId xmlns:a16="http://schemas.microsoft.com/office/drawing/2014/main" id="{10BA9F25-CE6E-1589-F11A-6F5E858F95ED}"/>
            </a:ext>
          </a:extLst>
        </p:cNvPr>
        <p:cNvGrpSpPr/>
        <p:nvPr/>
      </p:nvGrpSpPr>
      <p:grpSpPr>
        <a:xfrm>
          <a:off x="0" y="0"/>
          <a:ext cx="0" cy="0"/>
          <a:chOff x="0" y="0"/>
          <a:chExt cx="0" cy="0"/>
        </a:xfrm>
      </p:grpSpPr>
      <p:sp>
        <p:nvSpPr>
          <p:cNvPr id="1362" name="Google Shape;1362;g238eab1fb4c_11_140:notes">
            <a:extLst>
              <a:ext uri="{FF2B5EF4-FFF2-40B4-BE49-F238E27FC236}">
                <a16:creationId xmlns:a16="http://schemas.microsoft.com/office/drawing/2014/main" id="{D3CD73CF-68B6-5D59-EBFB-8CAAF9C0206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238eab1fb4c_11_140:notes">
            <a:extLst>
              <a:ext uri="{FF2B5EF4-FFF2-40B4-BE49-F238E27FC236}">
                <a16:creationId xmlns:a16="http://schemas.microsoft.com/office/drawing/2014/main" id="{08629A04-757F-1FC1-9E0F-6237A5C2E4E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3875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130DB-A729-FB80-D096-15D81D6AB9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0F9BBD-225B-8364-36A1-F4748C8F38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BE232F-99BA-74E0-8B23-D28D0E80DB1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A016E80-5CCC-E752-902F-ACAAED64294E}"/>
              </a:ext>
            </a:extLst>
          </p:cNvPr>
          <p:cNvSpPr>
            <a:spLocks noGrp="1"/>
          </p:cNvSpPr>
          <p:nvPr>
            <p:ph type="sldNum" sz="quarter" idx="5"/>
          </p:nvPr>
        </p:nvSpPr>
        <p:spPr/>
        <p:txBody>
          <a:bodyPr/>
          <a:lstStyle/>
          <a:p>
            <a:fld id="{D23C7279-558D-B941-94B7-CEEA8DED0644}" type="slidenum">
              <a:rPr lang="en-US"/>
              <a:t>18</a:t>
            </a:fld>
            <a:endParaRPr lang="en-US"/>
          </a:p>
        </p:txBody>
      </p:sp>
    </p:spTree>
    <p:extLst>
      <p:ext uri="{BB962C8B-B14F-4D97-AF65-F5344CB8AC3E}">
        <p14:creationId xmlns:p14="http://schemas.microsoft.com/office/powerpoint/2010/main" val="2738837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3C7279-558D-B941-94B7-CEEA8DED0644}" type="slidenum">
              <a:rPr lang="en-US"/>
              <a:t>19</a:t>
            </a:fld>
            <a:endParaRPr lang="en-US"/>
          </a:p>
        </p:txBody>
      </p:sp>
    </p:spTree>
    <p:extLst>
      <p:ext uri="{BB962C8B-B14F-4D97-AF65-F5344CB8AC3E}">
        <p14:creationId xmlns:p14="http://schemas.microsoft.com/office/powerpoint/2010/main" val="3646899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178CD-B965-DD9B-24BA-B88A25FC84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EAAA4C-4F3E-371B-C46A-4094680038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D629A2-C314-BA91-0048-7585A32728B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FB042D6-C809-FC7E-350C-E13868B1B792}"/>
              </a:ext>
            </a:extLst>
          </p:cNvPr>
          <p:cNvSpPr>
            <a:spLocks noGrp="1"/>
          </p:cNvSpPr>
          <p:nvPr>
            <p:ph type="sldNum" sz="quarter" idx="5"/>
          </p:nvPr>
        </p:nvSpPr>
        <p:spPr/>
        <p:txBody>
          <a:bodyPr/>
          <a:lstStyle/>
          <a:p>
            <a:fld id="{D23C7279-558D-B941-94B7-CEEA8DED0644}" type="slidenum">
              <a:rPr lang="en-US"/>
              <a:t>20</a:t>
            </a:fld>
            <a:endParaRPr lang="en-US"/>
          </a:p>
        </p:txBody>
      </p:sp>
    </p:spTree>
    <p:extLst>
      <p:ext uri="{BB962C8B-B14F-4D97-AF65-F5344CB8AC3E}">
        <p14:creationId xmlns:p14="http://schemas.microsoft.com/office/powerpoint/2010/main" val="28534288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a:extLst>
            <a:ext uri="{FF2B5EF4-FFF2-40B4-BE49-F238E27FC236}">
              <a16:creationId xmlns:a16="http://schemas.microsoft.com/office/drawing/2014/main" id="{F3B6A0CA-C020-F32A-5EA1-43501B4FAEEA}"/>
            </a:ext>
          </a:extLst>
        </p:cNvPr>
        <p:cNvGrpSpPr/>
        <p:nvPr/>
      </p:nvGrpSpPr>
      <p:grpSpPr>
        <a:xfrm>
          <a:off x="0" y="0"/>
          <a:ext cx="0" cy="0"/>
          <a:chOff x="0" y="0"/>
          <a:chExt cx="0" cy="0"/>
        </a:xfrm>
      </p:grpSpPr>
      <p:sp>
        <p:nvSpPr>
          <p:cNvPr id="663" name="Google Shape;663;g23720d84b1d_0_645:notes">
            <a:extLst>
              <a:ext uri="{FF2B5EF4-FFF2-40B4-BE49-F238E27FC236}">
                <a16:creationId xmlns:a16="http://schemas.microsoft.com/office/drawing/2014/main" id="{D0115748-2A1B-D999-7E6A-6F23B21C19E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4" name="Google Shape;664;g23720d84b1d_0_645:notes">
            <a:extLst>
              <a:ext uri="{FF2B5EF4-FFF2-40B4-BE49-F238E27FC236}">
                <a16:creationId xmlns:a16="http://schemas.microsoft.com/office/drawing/2014/main" id="{E46133EE-81E4-DD72-B6FC-DA4312E237D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665" name="Google Shape;665;g23720d84b1d_0_645:notes">
            <a:extLst>
              <a:ext uri="{FF2B5EF4-FFF2-40B4-BE49-F238E27FC236}">
                <a16:creationId xmlns:a16="http://schemas.microsoft.com/office/drawing/2014/main" id="{0162706E-514D-753A-9FF1-1A1E2E4556CB}"/>
              </a:ext>
            </a:extLst>
          </p:cNvPr>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39997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339f7a706a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339f7a706a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23720d84b1d_0_10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1" name="Google Shape;701;g23720d84b1d_0_10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702" name="Google Shape;702;g23720d84b1d_0_104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22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932882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24B11-2C4B-5BEF-8FE9-A458606964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15F81A-62DB-9E47-6B28-12A157ED0D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2046B3-9513-B28E-5469-8467A8DE6B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AA0CE8C-31D6-C382-3DBA-474E8A63E5AF}"/>
              </a:ext>
            </a:extLst>
          </p:cNvPr>
          <p:cNvSpPr>
            <a:spLocks noGrp="1"/>
          </p:cNvSpPr>
          <p:nvPr>
            <p:ph type="sldNum" sz="quarter" idx="5"/>
          </p:nvPr>
        </p:nvSpPr>
        <p:spPr/>
        <p:txBody>
          <a:bodyPr/>
          <a:lstStyle/>
          <a:p>
            <a:fld id="{D23C7279-558D-B941-94B7-CEEA8DED0644}" type="slidenum">
              <a:rPr lang="en-US"/>
              <a:t>23</a:t>
            </a:fld>
            <a:endParaRPr lang="en-US"/>
          </a:p>
        </p:txBody>
      </p:sp>
    </p:spTree>
    <p:extLst>
      <p:ext uri="{BB962C8B-B14F-4D97-AF65-F5344CB8AC3E}">
        <p14:creationId xmlns:p14="http://schemas.microsoft.com/office/powerpoint/2010/main" val="30007148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251EF-9D66-31B3-111D-19BC293A00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34673A-5A3D-E33C-136B-A8D27D4FC3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C0AC1F-6E56-748B-DDA1-87E1730F1B5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BC00A56-2E63-0A57-2928-07C480B8CE3C}"/>
              </a:ext>
            </a:extLst>
          </p:cNvPr>
          <p:cNvSpPr>
            <a:spLocks noGrp="1"/>
          </p:cNvSpPr>
          <p:nvPr>
            <p:ph type="sldNum" sz="quarter" idx="5"/>
          </p:nvPr>
        </p:nvSpPr>
        <p:spPr/>
        <p:txBody>
          <a:bodyPr/>
          <a:lstStyle/>
          <a:p>
            <a:fld id="{D23C7279-558D-B941-94B7-CEEA8DED0644}" type="slidenum">
              <a:rPr lang="en-US"/>
              <a:t>24</a:t>
            </a:fld>
            <a:endParaRPr lang="en-US"/>
          </a:p>
        </p:txBody>
      </p:sp>
    </p:spTree>
    <p:extLst>
      <p:ext uri="{BB962C8B-B14F-4D97-AF65-F5344CB8AC3E}">
        <p14:creationId xmlns:p14="http://schemas.microsoft.com/office/powerpoint/2010/main" val="38407120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35436f5b0e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335436f5b0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a:extLst>
            <a:ext uri="{FF2B5EF4-FFF2-40B4-BE49-F238E27FC236}">
              <a16:creationId xmlns:a16="http://schemas.microsoft.com/office/drawing/2014/main" id="{BD0CF81F-F121-573F-CC12-224CD8528122}"/>
            </a:ext>
          </a:extLst>
        </p:cNvPr>
        <p:cNvGrpSpPr/>
        <p:nvPr/>
      </p:nvGrpSpPr>
      <p:grpSpPr>
        <a:xfrm>
          <a:off x="0" y="0"/>
          <a:ext cx="0" cy="0"/>
          <a:chOff x="0" y="0"/>
          <a:chExt cx="0" cy="0"/>
        </a:xfrm>
      </p:grpSpPr>
      <p:sp>
        <p:nvSpPr>
          <p:cNvPr id="254" name="Google Shape;254;g335436f5b0e_0_71:notes">
            <a:extLst>
              <a:ext uri="{FF2B5EF4-FFF2-40B4-BE49-F238E27FC236}">
                <a16:creationId xmlns:a16="http://schemas.microsoft.com/office/drawing/2014/main" id="{C854D775-0A6A-89D6-8ADA-B26AF37267F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335436f5b0e_0_71:notes">
            <a:extLst>
              <a:ext uri="{FF2B5EF4-FFF2-40B4-BE49-F238E27FC236}">
                <a16:creationId xmlns:a16="http://schemas.microsoft.com/office/drawing/2014/main" id="{D2314411-8301-71C1-AEF3-F4E563920BF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37527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35436f5b0e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335436f5b0e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a:extLst>
            <a:ext uri="{FF2B5EF4-FFF2-40B4-BE49-F238E27FC236}">
              <a16:creationId xmlns:a16="http://schemas.microsoft.com/office/drawing/2014/main" id="{7DCA742C-F662-CF92-C916-DB2C1AB2DC32}"/>
            </a:ext>
          </a:extLst>
        </p:cNvPr>
        <p:cNvGrpSpPr/>
        <p:nvPr/>
      </p:nvGrpSpPr>
      <p:grpSpPr>
        <a:xfrm>
          <a:off x="0" y="0"/>
          <a:ext cx="0" cy="0"/>
          <a:chOff x="0" y="0"/>
          <a:chExt cx="0" cy="0"/>
        </a:xfrm>
      </p:grpSpPr>
      <p:sp>
        <p:nvSpPr>
          <p:cNvPr id="206" name="Google Shape;206;g335436f5b0e_0_26:notes">
            <a:extLst>
              <a:ext uri="{FF2B5EF4-FFF2-40B4-BE49-F238E27FC236}">
                <a16:creationId xmlns:a16="http://schemas.microsoft.com/office/drawing/2014/main" id="{D71DB199-F9AB-61D3-C1A7-774B7834BC6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35436f5b0e_0_26:notes">
            <a:extLst>
              <a:ext uri="{FF2B5EF4-FFF2-40B4-BE49-F238E27FC236}">
                <a16:creationId xmlns:a16="http://schemas.microsoft.com/office/drawing/2014/main" id="{2BFD41D3-C857-54F8-2F4F-24F4057050B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iOS is currently available in select markets</a:t>
            </a:r>
            <a:endParaRPr/>
          </a:p>
        </p:txBody>
      </p:sp>
    </p:spTree>
    <p:extLst>
      <p:ext uri="{BB962C8B-B14F-4D97-AF65-F5344CB8AC3E}">
        <p14:creationId xmlns:p14="http://schemas.microsoft.com/office/powerpoint/2010/main" val="3179842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558cb9faa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2558cb9faa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3C7279-558D-B941-94B7-CEEA8DED0644}" type="slidenum">
              <a:rPr lang="en-US"/>
              <a:t>6</a:t>
            </a:fld>
            <a:endParaRPr lang="en-US"/>
          </a:p>
        </p:txBody>
      </p:sp>
    </p:spTree>
    <p:extLst>
      <p:ext uri="{BB962C8B-B14F-4D97-AF65-F5344CB8AC3E}">
        <p14:creationId xmlns:p14="http://schemas.microsoft.com/office/powerpoint/2010/main" val="4035965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3C7279-558D-B941-94B7-CEEA8DED0644}" type="slidenum">
              <a:rPr lang="en-US"/>
              <a:t>7</a:t>
            </a:fld>
            <a:endParaRPr lang="en-US"/>
          </a:p>
        </p:txBody>
      </p:sp>
    </p:spTree>
    <p:extLst>
      <p:ext uri="{BB962C8B-B14F-4D97-AF65-F5344CB8AC3E}">
        <p14:creationId xmlns:p14="http://schemas.microsoft.com/office/powerpoint/2010/main" val="2910678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02CED-A71C-6022-46B5-943E43FF05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03834F-2AC1-1A16-F6EE-2E88FB4918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5ECDAF-5B6D-866E-FEE3-32FCBED63CC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EEFAA56-B4C1-3986-C09D-B0E3695CB65A}"/>
              </a:ext>
            </a:extLst>
          </p:cNvPr>
          <p:cNvSpPr>
            <a:spLocks noGrp="1"/>
          </p:cNvSpPr>
          <p:nvPr>
            <p:ph type="sldNum" sz="quarter" idx="5"/>
          </p:nvPr>
        </p:nvSpPr>
        <p:spPr/>
        <p:txBody>
          <a:bodyPr/>
          <a:lstStyle/>
          <a:p>
            <a:fld id="{D23C7279-558D-B941-94B7-CEEA8DED0644}" type="slidenum">
              <a:rPr lang="en-US"/>
              <a:t>8</a:t>
            </a:fld>
            <a:endParaRPr lang="en-US"/>
          </a:p>
        </p:txBody>
      </p:sp>
    </p:spTree>
    <p:extLst>
      <p:ext uri="{BB962C8B-B14F-4D97-AF65-F5344CB8AC3E}">
        <p14:creationId xmlns:p14="http://schemas.microsoft.com/office/powerpoint/2010/main" val="4218578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3C7279-558D-B941-94B7-CEEA8DED0644}" type="slidenum">
              <a:rPr lang="en-US"/>
              <a:t>9</a:t>
            </a:fld>
            <a:endParaRPr lang="en-US"/>
          </a:p>
        </p:txBody>
      </p:sp>
    </p:spTree>
    <p:extLst>
      <p:ext uri="{BB962C8B-B14F-4D97-AF65-F5344CB8AC3E}">
        <p14:creationId xmlns:p14="http://schemas.microsoft.com/office/powerpoint/2010/main" val="595359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260c97ba4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3" name="Google Shape;103;g1260c97ba49_0_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3638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260c97ba4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3" name="Google Shape;103;g1260c97ba49_0_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1888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3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Light" preserve="1">
  <p:cSld name="Blank-Light">
    <p:spTree>
      <p:nvGrpSpPr>
        <p:cNvPr id="1" name="Shape 60"/>
        <p:cNvGrpSpPr/>
        <p:nvPr/>
      </p:nvGrpSpPr>
      <p:grpSpPr>
        <a:xfrm>
          <a:off x="0" y="0"/>
          <a:ext cx="0" cy="0"/>
          <a:chOff x="0" y="0"/>
          <a:chExt cx="0" cy="0"/>
        </a:xfrm>
      </p:grpSpPr>
      <p:pic>
        <p:nvPicPr>
          <p:cNvPr id="2" name="Google Shape;45;p8">
            <a:extLst>
              <a:ext uri="{FF2B5EF4-FFF2-40B4-BE49-F238E27FC236}">
                <a16:creationId xmlns:a16="http://schemas.microsoft.com/office/drawing/2014/main" id="{D1010D93-F130-0BE8-A080-1F236763B3AD}"/>
              </a:ext>
            </a:extLst>
          </p:cNvPr>
          <p:cNvPicPr preferRelativeResize="0"/>
          <p:nvPr userDrawn="1"/>
        </p:nvPicPr>
        <p:blipFill>
          <a:blip r:embed="rId2">
            <a:alphaModFix/>
          </a:blip>
          <a:stretch>
            <a:fillRect/>
          </a:stretch>
        </p:blipFill>
        <p:spPr>
          <a:xfrm>
            <a:off x="11014201" y="6258885"/>
            <a:ext cx="1024367" cy="442300"/>
          </a:xfrm>
          <a:prstGeom prst="rect">
            <a:avLst/>
          </a:prstGeom>
          <a:noFill/>
          <a:ln>
            <a:noFill/>
          </a:ln>
        </p:spPr>
      </p:pic>
      <p:sp>
        <p:nvSpPr>
          <p:cNvPr id="3" name="Google Shape;51;p8">
            <a:extLst>
              <a:ext uri="{FF2B5EF4-FFF2-40B4-BE49-F238E27FC236}">
                <a16:creationId xmlns:a16="http://schemas.microsoft.com/office/drawing/2014/main" id="{3341C6F3-B406-72AC-CAA0-64F45A36B416}"/>
              </a:ext>
            </a:extLst>
          </p:cNvPr>
          <p:cNvSpPr txBox="1"/>
          <p:nvPr userDrawn="1"/>
        </p:nvSpPr>
        <p:spPr>
          <a:xfrm>
            <a:off x="572333" y="6391664"/>
            <a:ext cx="2789200" cy="389746"/>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933" b="0" i="0">
                <a:solidFill>
                  <a:schemeClr val="dk1"/>
                </a:solidFill>
                <a:latin typeface="Arial" panose="020B0604020202020204" pitchFamily="34" charset="0"/>
                <a:ea typeface="Source Sans Pro"/>
                <a:cs typeface="Arial" panose="020B0604020202020204" pitchFamily="34" charset="0"/>
                <a:sym typeface="Source Sans Pro"/>
              </a:rPr>
              <a:t>Proprietary &amp; Confidential</a:t>
            </a:r>
            <a:endParaRPr sz="933" b="0" i="0">
              <a:solidFill>
                <a:schemeClr val="dk1"/>
              </a:solidFill>
              <a:latin typeface="Arial" panose="020B0604020202020204" pitchFamily="34" charset="0"/>
              <a:ea typeface="Source Sans Pro"/>
              <a:cs typeface="Arial" panose="020B0604020202020204" pitchFamily="34" charset="0"/>
              <a:sym typeface="Source Sans Pro"/>
            </a:endParaRPr>
          </a:p>
        </p:txBody>
      </p:sp>
    </p:spTree>
    <p:extLst>
      <p:ext uri="{BB962C8B-B14F-4D97-AF65-F5344CB8AC3E}">
        <p14:creationId xmlns:p14="http://schemas.microsoft.com/office/powerpoint/2010/main" val="1312968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RF Dark" preserve="1">
  <p:cSld name="Background RF Dark">
    <p:bg>
      <p:bgPr>
        <a:blipFill>
          <a:blip r:embed="rId2">
            <a:alphaModFix/>
          </a:blip>
          <a:stretch>
            <a:fillRect/>
          </a:stretch>
        </a:blipFill>
        <a:effectLst/>
      </p:bgPr>
    </p:bg>
    <p:spTree>
      <p:nvGrpSpPr>
        <p:cNvPr id="1" name="Shape 103"/>
        <p:cNvGrpSpPr/>
        <p:nvPr/>
      </p:nvGrpSpPr>
      <p:grpSpPr>
        <a:xfrm>
          <a:off x="0" y="0"/>
          <a:ext cx="0" cy="0"/>
          <a:chOff x="0" y="0"/>
          <a:chExt cx="0" cy="0"/>
        </a:xfrm>
      </p:grpSpPr>
      <p:pic>
        <p:nvPicPr>
          <p:cNvPr id="104" name="Google Shape;104;p24"/>
          <p:cNvPicPr preferRelativeResize="0"/>
          <p:nvPr/>
        </p:nvPicPr>
        <p:blipFill rotWithShape="1">
          <a:blip r:embed="rId3">
            <a:alphaModFix/>
          </a:blip>
          <a:srcRect/>
          <a:stretch/>
        </p:blipFill>
        <p:spPr>
          <a:xfrm>
            <a:off x="11014201" y="6258885"/>
            <a:ext cx="1024367" cy="442300"/>
          </a:xfrm>
          <a:prstGeom prst="rect">
            <a:avLst/>
          </a:prstGeom>
          <a:noFill/>
          <a:ln>
            <a:noFill/>
          </a:ln>
        </p:spPr>
      </p:pic>
      <p:sp>
        <p:nvSpPr>
          <p:cNvPr id="105" name="Google Shape;105;p24"/>
          <p:cNvSpPr txBox="1"/>
          <p:nvPr/>
        </p:nvSpPr>
        <p:spPr>
          <a:xfrm>
            <a:off x="165933" y="6377600"/>
            <a:ext cx="1759600" cy="389746"/>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933" b="0" i="0">
                <a:solidFill>
                  <a:schemeClr val="lt1"/>
                </a:solidFill>
                <a:latin typeface="Arial" panose="020B0604020202020204" pitchFamily="34" charset="0"/>
                <a:ea typeface="Source Sans Pro"/>
                <a:cs typeface="Arial" panose="020B0604020202020204" pitchFamily="34" charset="0"/>
                <a:sym typeface="Source Sans Pro"/>
              </a:rPr>
              <a:t>Proprietary &amp; Confidential</a:t>
            </a:r>
            <a:endParaRPr sz="933" b="0" i="0">
              <a:solidFill>
                <a:schemeClr val="lt1"/>
              </a:solidFill>
              <a:latin typeface="Arial" panose="020B0604020202020204" pitchFamily="34" charset="0"/>
              <a:ea typeface="Source Sans Pro"/>
              <a:cs typeface="Arial" panose="020B0604020202020204" pitchFamily="34" charset="0"/>
              <a:sym typeface="Source Sans Pro"/>
            </a:endParaRPr>
          </a:p>
        </p:txBody>
      </p:sp>
    </p:spTree>
    <p:extLst>
      <p:ext uri="{BB962C8B-B14F-4D97-AF65-F5344CB8AC3E}">
        <p14:creationId xmlns:p14="http://schemas.microsoft.com/office/powerpoint/2010/main" val="3325275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Applications Dark" preserve="1">
  <p:cSld name="Background Applications Dark">
    <p:bg>
      <p:bgPr>
        <a:blipFill>
          <a:blip r:embed="rId2">
            <a:alphaModFix/>
          </a:blip>
          <a:stretch>
            <a:fillRect/>
          </a:stretch>
        </a:blipFill>
        <a:effectLst/>
      </p:bgPr>
    </p:bg>
    <p:spTree>
      <p:nvGrpSpPr>
        <p:cNvPr id="1" name="Shape 106"/>
        <p:cNvGrpSpPr/>
        <p:nvPr/>
      </p:nvGrpSpPr>
      <p:grpSpPr>
        <a:xfrm>
          <a:off x="0" y="0"/>
          <a:ext cx="0" cy="0"/>
          <a:chOff x="0" y="0"/>
          <a:chExt cx="0" cy="0"/>
        </a:xfrm>
      </p:grpSpPr>
      <p:pic>
        <p:nvPicPr>
          <p:cNvPr id="107" name="Google Shape;107;p25"/>
          <p:cNvPicPr preferRelativeResize="0"/>
          <p:nvPr/>
        </p:nvPicPr>
        <p:blipFill rotWithShape="1">
          <a:blip r:embed="rId3">
            <a:alphaModFix/>
          </a:blip>
          <a:srcRect/>
          <a:stretch/>
        </p:blipFill>
        <p:spPr>
          <a:xfrm>
            <a:off x="11014201" y="6258885"/>
            <a:ext cx="1024367" cy="442300"/>
          </a:xfrm>
          <a:prstGeom prst="rect">
            <a:avLst/>
          </a:prstGeom>
          <a:noFill/>
          <a:ln>
            <a:noFill/>
          </a:ln>
        </p:spPr>
      </p:pic>
      <p:sp>
        <p:nvSpPr>
          <p:cNvPr id="108" name="Google Shape;108;p25"/>
          <p:cNvSpPr txBox="1"/>
          <p:nvPr/>
        </p:nvSpPr>
        <p:spPr>
          <a:xfrm>
            <a:off x="165933" y="6377600"/>
            <a:ext cx="1759600" cy="389746"/>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933" b="0" i="0">
                <a:solidFill>
                  <a:schemeClr val="lt1"/>
                </a:solidFill>
                <a:latin typeface="Arial" panose="020B0604020202020204" pitchFamily="34" charset="0"/>
                <a:ea typeface="Source Sans Pro"/>
                <a:cs typeface="Arial" panose="020B0604020202020204" pitchFamily="34" charset="0"/>
                <a:sym typeface="Source Sans Pro"/>
              </a:rPr>
              <a:t>Proprietary &amp; Confidential</a:t>
            </a:r>
            <a:endParaRPr sz="933" b="0" i="0">
              <a:solidFill>
                <a:schemeClr val="lt1"/>
              </a:solidFill>
              <a:latin typeface="Arial" panose="020B0604020202020204" pitchFamily="34" charset="0"/>
              <a:ea typeface="Source Sans Pro"/>
              <a:cs typeface="Arial" panose="020B0604020202020204" pitchFamily="34" charset="0"/>
              <a:sym typeface="Source Sans Pro"/>
            </a:endParaRPr>
          </a:p>
        </p:txBody>
      </p:sp>
    </p:spTree>
    <p:extLst>
      <p:ext uri="{BB962C8B-B14F-4D97-AF65-F5344CB8AC3E}">
        <p14:creationId xmlns:p14="http://schemas.microsoft.com/office/powerpoint/2010/main" val="3637738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Monitor Dark" preserve="1">
  <p:cSld name="Background Monitor Dark">
    <p:bg>
      <p:bgPr>
        <a:blipFill>
          <a:blip r:embed="rId2">
            <a:alphaModFix/>
          </a:blip>
          <a:stretch>
            <a:fillRect/>
          </a:stretch>
        </a:blipFill>
        <a:effectLst/>
      </p:bgPr>
    </p:bg>
    <p:spTree>
      <p:nvGrpSpPr>
        <p:cNvPr id="1" name="Shape 109"/>
        <p:cNvGrpSpPr/>
        <p:nvPr/>
      </p:nvGrpSpPr>
      <p:grpSpPr>
        <a:xfrm>
          <a:off x="0" y="0"/>
          <a:ext cx="0" cy="0"/>
          <a:chOff x="0" y="0"/>
          <a:chExt cx="0" cy="0"/>
        </a:xfrm>
      </p:grpSpPr>
      <p:pic>
        <p:nvPicPr>
          <p:cNvPr id="110" name="Google Shape;110;p26"/>
          <p:cNvPicPr preferRelativeResize="0"/>
          <p:nvPr/>
        </p:nvPicPr>
        <p:blipFill rotWithShape="1">
          <a:blip r:embed="rId3">
            <a:alphaModFix/>
          </a:blip>
          <a:srcRect/>
          <a:stretch/>
        </p:blipFill>
        <p:spPr>
          <a:xfrm>
            <a:off x="11014201" y="6258885"/>
            <a:ext cx="1024367" cy="442300"/>
          </a:xfrm>
          <a:prstGeom prst="rect">
            <a:avLst/>
          </a:prstGeom>
          <a:noFill/>
          <a:ln>
            <a:noFill/>
          </a:ln>
        </p:spPr>
      </p:pic>
      <p:sp>
        <p:nvSpPr>
          <p:cNvPr id="111" name="Google Shape;111;p26"/>
          <p:cNvSpPr txBox="1"/>
          <p:nvPr/>
        </p:nvSpPr>
        <p:spPr>
          <a:xfrm>
            <a:off x="165933" y="6377600"/>
            <a:ext cx="1759600" cy="389746"/>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933" b="0" i="0">
                <a:solidFill>
                  <a:schemeClr val="lt1"/>
                </a:solidFill>
                <a:latin typeface="Arial" panose="020B0604020202020204" pitchFamily="34" charset="0"/>
                <a:ea typeface="Source Sans Pro"/>
                <a:cs typeface="Arial" panose="020B0604020202020204" pitchFamily="34" charset="0"/>
                <a:sym typeface="Source Sans Pro"/>
              </a:rPr>
              <a:t>Proprietary &amp; Confidential</a:t>
            </a:r>
            <a:endParaRPr sz="933" b="0" i="0">
              <a:solidFill>
                <a:schemeClr val="lt1"/>
              </a:solidFill>
              <a:latin typeface="Arial" panose="020B0604020202020204" pitchFamily="34" charset="0"/>
              <a:ea typeface="Source Sans Pro"/>
              <a:cs typeface="Arial" panose="020B0604020202020204" pitchFamily="34" charset="0"/>
              <a:sym typeface="Source Sans Pro"/>
            </a:endParaRPr>
          </a:p>
        </p:txBody>
      </p:sp>
    </p:spTree>
    <p:extLst>
      <p:ext uri="{BB962C8B-B14F-4D97-AF65-F5344CB8AC3E}">
        <p14:creationId xmlns:p14="http://schemas.microsoft.com/office/powerpoint/2010/main" val="271425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Chipset Dark" preserve="1">
  <p:cSld name="Background Chipset Dark">
    <p:bg>
      <p:bgPr>
        <a:blipFill>
          <a:blip r:embed="rId2">
            <a:alphaModFix/>
          </a:blip>
          <a:stretch>
            <a:fillRect/>
          </a:stretch>
        </a:blipFill>
        <a:effectLst/>
      </p:bgPr>
    </p:bg>
    <p:spTree>
      <p:nvGrpSpPr>
        <p:cNvPr id="1" name="Shape 112"/>
        <p:cNvGrpSpPr/>
        <p:nvPr/>
      </p:nvGrpSpPr>
      <p:grpSpPr>
        <a:xfrm>
          <a:off x="0" y="0"/>
          <a:ext cx="0" cy="0"/>
          <a:chOff x="0" y="0"/>
          <a:chExt cx="0" cy="0"/>
        </a:xfrm>
      </p:grpSpPr>
      <p:pic>
        <p:nvPicPr>
          <p:cNvPr id="113" name="Google Shape;113;p27"/>
          <p:cNvPicPr preferRelativeResize="0"/>
          <p:nvPr/>
        </p:nvPicPr>
        <p:blipFill rotWithShape="1">
          <a:blip r:embed="rId3">
            <a:alphaModFix/>
          </a:blip>
          <a:srcRect/>
          <a:stretch/>
        </p:blipFill>
        <p:spPr>
          <a:xfrm>
            <a:off x="11014201" y="6258885"/>
            <a:ext cx="1024367" cy="442300"/>
          </a:xfrm>
          <a:prstGeom prst="rect">
            <a:avLst/>
          </a:prstGeom>
          <a:noFill/>
          <a:ln>
            <a:noFill/>
          </a:ln>
        </p:spPr>
      </p:pic>
      <p:sp>
        <p:nvSpPr>
          <p:cNvPr id="114" name="Google Shape;114;p27"/>
          <p:cNvSpPr txBox="1"/>
          <p:nvPr/>
        </p:nvSpPr>
        <p:spPr>
          <a:xfrm>
            <a:off x="165933" y="6377600"/>
            <a:ext cx="1759600" cy="389746"/>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933" b="0" i="0">
                <a:solidFill>
                  <a:schemeClr val="lt1"/>
                </a:solidFill>
                <a:latin typeface="Arial" panose="020B0604020202020204" pitchFamily="34" charset="0"/>
                <a:ea typeface="Source Sans Pro"/>
                <a:cs typeface="Arial" panose="020B0604020202020204" pitchFamily="34" charset="0"/>
                <a:sym typeface="Source Sans Pro"/>
              </a:rPr>
              <a:t>Proprietary &amp; Confidential</a:t>
            </a:r>
            <a:endParaRPr sz="933" b="0" i="0">
              <a:solidFill>
                <a:schemeClr val="lt1"/>
              </a:solidFill>
              <a:latin typeface="Arial" panose="020B0604020202020204" pitchFamily="34" charset="0"/>
              <a:ea typeface="Source Sans Pro"/>
              <a:cs typeface="Arial" panose="020B0604020202020204" pitchFamily="34" charset="0"/>
              <a:sym typeface="Source Sans Pro"/>
            </a:endParaRPr>
          </a:p>
        </p:txBody>
      </p:sp>
    </p:spTree>
    <p:extLst>
      <p:ext uri="{BB962C8B-B14F-4D97-AF65-F5344CB8AC3E}">
        <p14:creationId xmlns:p14="http://schemas.microsoft.com/office/powerpoint/2010/main" val="36158220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Sorting Dark" preserve="1">
  <p:cSld name="Background Sorting Dark">
    <p:bg>
      <p:bgPr>
        <a:blipFill>
          <a:blip r:embed="rId2">
            <a:alphaModFix/>
          </a:blip>
          <a:stretch>
            <a:fillRect/>
          </a:stretch>
        </a:blipFill>
        <a:effectLst/>
      </p:bgPr>
    </p:bg>
    <p:spTree>
      <p:nvGrpSpPr>
        <p:cNvPr id="1" name="Shape 115"/>
        <p:cNvGrpSpPr/>
        <p:nvPr/>
      </p:nvGrpSpPr>
      <p:grpSpPr>
        <a:xfrm>
          <a:off x="0" y="0"/>
          <a:ext cx="0" cy="0"/>
          <a:chOff x="0" y="0"/>
          <a:chExt cx="0" cy="0"/>
        </a:xfrm>
      </p:grpSpPr>
      <p:pic>
        <p:nvPicPr>
          <p:cNvPr id="116" name="Google Shape;116;p28"/>
          <p:cNvPicPr preferRelativeResize="0"/>
          <p:nvPr/>
        </p:nvPicPr>
        <p:blipFill rotWithShape="1">
          <a:blip r:embed="rId3">
            <a:alphaModFix/>
          </a:blip>
          <a:srcRect/>
          <a:stretch/>
        </p:blipFill>
        <p:spPr>
          <a:xfrm>
            <a:off x="11014201" y="6258885"/>
            <a:ext cx="1024367" cy="442300"/>
          </a:xfrm>
          <a:prstGeom prst="rect">
            <a:avLst/>
          </a:prstGeom>
          <a:noFill/>
          <a:ln>
            <a:noFill/>
          </a:ln>
        </p:spPr>
      </p:pic>
      <p:sp>
        <p:nvSpPr>
          <p:cNvPr id="117" name="Google Shape;117;p28"/>
          <p:cNvSpPr txBox="1"/>
          <p:nvPr/>
        </p:nvSpPr>
        <p:spPr>
          <a:xfrm>
            <a:off x="165933" y="6377600"/>
            <a:ext cx="1759600" cy="389746"/>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933" b="0" i="0">
                <a:solidFill>
                  <a:schemeClr val="lt1"/>
                </a:solidFill>
                <a:latin typeface="Arial" panose="020B0604020202020204" pitchFamily="34" charset="0"/>
                <a:ea typeface="Source Sans Pro"/>
                <a:cs typeface="Arial" panose="020B0604020202020204" pitchFamily="34" charset="0"/>
                <a:sym typeface="Source Sans Pro"/>
              </a:rPr>
              <a:t>Proprietary &amp; Confidential</a:t>
            </a:r>
            <a:endParaRPr sz="933" b="0" i="0">
              <a:solidFill>
                <a:schemeClr val="lt1"/>
              </a:solidFill>
              <a:latin typeface="Arial" panose="020B0604020202020204" pitchFamily="34" charset="0"/>
              <a:ea typeface="Source Sans Pro"/>
              <a:cs typeface="Arial" panose="020B0604020202020204" pitchFamily="34" charset="0"/>
              <a:sym typeface="Source Sans Pro"/>
            </a:endParaRPr>
          </a:p>
        </p:txBody>
      </p:sp>
    </p:spTree>
    <p:extLst>
      <p:ext uri="{BB962C8B-B14F-4D97-AF65-F5344CB8AC3E}">
        <p14:creationId xmlns:p14="http://schemas.microsoft.com/office/powerpoint/2010/main" val="5987869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Dashboard Dark" preserve="1">
  <p:cSld name="Background Dashboard Dark">
    <p:bg>
      <p:bgPr>
        <a:blipFill>
          <a:blip r:embed="rId2">
            <a:alphaModFix/>
          </a:blip>
          <a:stretch>
            <a:fillRect/>
          </a:stretch>
        </a:blipFill>
        <a:effectLst/>
      </p:bgPr>
    </p:bg>
    <p:spTree>
      <p:nvGrpSpPr>
        <p:cNvPr id="1" name="Shape 118"/>
        <p:cNvGrpSpPr/>
        <p:nvPr/>
      </p:nvGrpSpPr>
      <p:grpSpPr>
        <a:xfrm>
          <a:off x="0" y="0"/>
          <a:ext cx="0" cy="0"/>
          <a:chOff x="0" y="0"/>
          <a:chExt cx="0" cy="0"/>
        </a:xfrm>
      </p:grpSpPr>
      <p:pic>
        <p:nvPicPr>
          <p:cNvPr id="119" name="Google Shape;119;p29"/>
          <p:cNvPicPr preferRelativeResize="0"/>
          <p:nvPr/>
        </p:nvPicPr>
        <p:blipFill>
          <a:blip r:embed="rId3">
            <a:alphaModFix/>
          </a:blip>
          <a:stretch>
            <a:fillRect/>
          </a:stretch>
        </p:blipFill>
        <p:spPr>
          <a:xfrm>
            <a:off x="11014201" y="6258885"/>
            <a:ext cx="1024367" cy="442300"/>
          </a:xfrm>
          <a:prstGeom prst="rect">
            <a:avLst/>
          </a:prstGeom>
          <a:noFill/>
          <a:ln>
            <a:noFill/>
          </a:ln>
        </p:spPr>
      </p:pic>
      <p:sp>
        <p:nvSpPr>
          <p:cNvPr id="120" name="Google Shape;120;p29"/>
          <p:cNvSpPr txBox="1"/>
          <p:nvPr/>
        </p:nvSpPr>
        <p:spPr>
          <a:xfrm>
            <a:off x="165933" y="6377600"/>
            <a:ext cx="1759600" cy="389746"/>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933" b="0" i="0">
                <a:solidFill>
                  <a:schemeClr val="lt1"/>
                </a:solidFill>
                <a:latin typeface="Arial" panose="020B0604020202020204" pitchFamily="34" charset="0"/>
                <a:ea typeface="Source Sans Pro"/>
                <a:cs typeface="Arial" panose="020B0604020202020204" pitchFamily="34" charset="0"/>
                <a:sym typeface="Source Sans Pro"/>
              </a:rPr>
              <a:t>Proprietary &amp; Confidential</a:t>
            </a:r>
            <a:endParaRPr sz="933" b="0" i="0">
              <a:solidFill>
                <a:schemeClr val="lt1"/>
              </a:solidFill>
              <a:latin typeface="Arial" panose="020B0604020202020204" pitchFamily="34" charset="0"/>
              <a:ea typeface="Source Sans Pro"/>
              <a:cs typeface="Arial" panose="020B0604020202020204" pitchFamily="34" charset="0"/>
              <a:sym typeface="Source Sans Pro"/>
            </a:endParaRPr>
          </a:p>
        </p:txBody>
      </p:sp>
    </p:spTree>
    <p:extLst>
      <p:ext uri="{BB962C8B-B14F-4D97-AF65-F5344CB8AC3E}">
        <p14:creationId xmlns:p14="http://schemas.microsoft.com/office/powerpoint/2010/main" val="4268578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Compare Dark" preserve="1">
  <p:cSld name="Background Compare Dark">
    <p:bg>
      <p:bgPr>
        <a:blipFill>
          <a:blip r:embed="rId2">
            <a:alphaModFix/>
          </a:blip>
          <a:stretch>
            <a:fillRect/>
          </a:stretch>
        </a:blipFill>
        <a:effectLst/>
      </p:bgPr>
    </p:bg>
    <p:spTree>
      <p:nvGrpSpPr>
        <p:cNvPr id="1" name="Shape 121"/>
        <p:cNvGrpSpPr/>
        <p:nvPr/>
      </p:nvGrpSpPr>
      <p:grpSpPr>
        <a:xfrm>
          <a:off x="0" y="0"/>
          <a:ext cx="0" cy="0"/>
          <a:chOff x="0" y="0"/>
          <a:chExt cx="0" cy="0"/>
        </a:xfrm>
      </p:grpSpPr>
      <p:pic>
        <p:nvPicPr>
          <p:cNvPr id="122" name="Google Shape;122;p30"/>
          <p:cNvPicPr preferRelativeResize="0"/>
          <p:nvPr/>
        </p:nvPicPr>
        <p:blipFill rotWithShape="1">
          <a:blip r:embed="rId3">
            <a:alphaModFix/>
          </a:blip>
          <a:srcRect/>
          <a:stretch/>
        </p:blipFill>
        <p:spPr>
          <a:xfrm>
            <a:off x="11014201" y="6258885"/>
            <a:ext cx="1024367" cy="442300"/>
          </a:xfrm>
          <a:prstGeom prst="rect">
            <a:avLst/>
          </a:prstGeom>
          <a:noFill/>
          <a:ln>
            <a:noFill/>
          </a:ln>
        </p:spPr>
      </p:pic>
      <p:sp>
        <p:nvSpPr>
          <p:cNvPr id="123" name="Google Shape;123;p30"/>
          <p:cNvSpPr txBox="1"/>
          <p:nvPr/>
        </p:nvSpPr>
        <p:spPr>
          <a:xfrm>
            <a:off x="165933" y="6377600"/>
            <a:ext cx="1759600" cy="389746"/>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933" b="0" i="0">
                <a:solidFill>
                  <a:schemeClr val="lt1"/>
                </a:solidFill>
                <a:latin typeface="Arial" panose="020B0604020202020204" pitchFamily="34" charset="0"/>
                <a:ea typeface="Source Sans Pro"/>
                <a:cs typeface="Arial" panose="020B0604020202020204" pitchFamily="34" charset="0"/>
                <a:sym typeface="Source Sans Pro"/>
              </a:rPr>
              <a:t>Proprietary &amp; Confidential</a:t>
            </a:r>
            <a:endParaRPr sz="933" b="0" i="0">
              <a:solidFill>
                <a:schemeClr val="lt1"/>
              </a:solidFill>
              <a:latin typeface="Arial" panose="020B0604020202020204" pitchFamily="34" charset="0"/>
              <a:ea typeface="Source Sans Pro"/>
              <a:cs typeface="Arial" panose="020B0604020202020204" pitchFamily="34" charset="0"/>
              <a:sym typeface="Source Sans Pro"/>
            </a:endParaRPr>
          </a:p>
        </p:txBody>
      </p:sp>
    </p:spTree>
    <p:extLst>
      <p:ext uri="{BB962C8B-B14F-4D97-AF65-F5344CB8AC3E}">
        <p14:creationId xmlns:p14="http://schemas.microsoft.com/office/powerpoint/2010/main" val="3282277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Customer Dark" preserve="1">
  <p:cSld name="Background Customer Dark">
    <p:bg>
      <p:bgPr>
        <a:blipFill>
          <a:blip r:embed="rId2">
            <a:alphaModFix/>
          </a:blip>
          <a:stretch>
            <a:fillRect/>
          </a:stretch>
        </a:blipFill>
        <a:effectLst/>
      </p:bgPr>
    </p:bg>
    <p:spTree>
      <p:nvGrpSpPr>
        <p:cNvPr id="1" name="Shape 124"/>
        <p:cNvGrpSpPr/>
        <p:nvPr/>
      </p:nvGrpSpPr>
      <p:grpSpPr>
        <a:xfrm>
          <a:off x="0" y="0"/>
          <a:ext cx="0" cy="0"/>
          <a:chOff x="0" y="0"/>
          <a:chExt cx="0" cy="0"/>
        </a:xfrm>
      </p:grpSpPr>
      <p:pic>
        <p:nvPicPr>
          <p:cNvPr id="125" name="Google Shape;125;p31"/>
          <p:cNvPicPr preferRelativeResize="0"/>
          <p:nvPr/>
        </p:nvPicPr>
        <p:blipFill rotWithShape="1">
          <a:blip r:embed="rId3">
            <a:alphaModFix/>
          </a:blip>
          <a:srcRect/>
          <a:stretch/>
        </p:blipFill>
        <p:spPr>
          <a:xfrm>
            <a:off x="11014201" y="6258885"/>
            <a:ext cx="1024367" cy="442300"/>
          </a:xfrm>
          <a:prstGeom prst="rect">
            <a:avLst/>
          </a:prstGeom>
          <a:noFill/>
          <a:ln>
            <a:noFill/>
          </a:ln>
        </p:spPr>
      </p:pic>
      <p:sp>
        <p:nvSpPr>
          <p:cNvPr id="126" name="Google Shape;126;p31"/>
          <p:cNvSpPr txBox="1"/>
          <p:nvPr/>
        </p:nvSpPr>
        <p:spPr>
          <a:xfrm>
            <a:off x="165933" y="6377600"/>
            <a:ext cx="1759600" cy="389746"/>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933" b="0" i="0">
                <a:solidFill>
                  <a:schemeClr val="lt1"/>
                </a:solidFill>
                <a:latin typeface="Arial" panose="020B0604020202020204" pitchFamily="34" charset="0"/>
                <a:ea typeface="Source Sans Pro"/>
                <a:cs typeface="Arial" panose="020B0604020202020204" pitchFamily="34" charset="0"/>
                <a:sym typeface="Source Sans Pro"/>
              </a:rPr>
              <a:t>Proprietary &amp; Confidential</a:t>
            </a:r>
            <a:endParaRPr sz="933" b="0" i="0">
              <a:solidFill>
                <a:schemeClr val="lt1"/>
              </a:solidFill>
              <a:latin typeface="Arial" panose="020B0604020202020204" pitchFamily="34" charset="0"/>
              <a:ea typeface="Source Sans Pro"/>
              <a:cs typeface="Arial" panose="020B0604020202020204" pitchFamily="34" charset="0"/>
              <a:sym typeface="Source Sans Pro"/>
            </a:endParaRPr>
          </a:p>
        </p:txBody>
      </p:sp>
    </p:spTree>
    <p:extLst>
      <p:ext uri="{BB962C8B-B14F-4D97-AF65-F5344CB8AC3E}">
        <p14:creationId xmlns:p14="http://schemas.microsoft.com/office/powerpoint/2010/main" val="19461956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Gradient Cool" preserve="1">
  <p:cSld name="Background Gradient Cool">
    <p:bg>
      <p:bgPr>
        <a:blipFill>
          <a:blip r:embed="rId2">
            <a:alphaModFix/>
          </a:blip>
          <a:stretch>
            <a:fillRect/>
          </a:stretch>
        </a:blipFill>
        <a:effectLst/>
      </p:bgPr>
    </p:bg>
    <p:spTree>
      <p:nvGrpSpPr>
        <p:cNvPr id="1" name="Shape 127"/>
        <p:cNvGrpSpPr/>
        <p:nvPr/>
      </p:nvGrpSpPr>
      <p:grpSpPr>
        <a:xfrm>
          <a:off x="0" y="0"/>
          <a:ext cx="0" cy="0"/>
          <a:chOff x="0" y="0"/>
          <a:chExt cx="0" cy="0"/>
        </a:xfrm>
      </p:grpSpPr>
      <p:pic>
        <p:nvPicPr>
          <p:cNvPr id="128" name="Google Shape;128;p32"/>
          <p:cNvPicPr preferRelativeResize="0"/>
          <p:nvPr/>
        </p:nvPicPr>
        <p:blipFill rotWithShape="1">
          <a:blip r:embed="rId3">
            <a:alphaModFix/>
          </a:blip>
          <a:srcRect/>
          <a:stretch/>
        </p:blipFill>
        <p:spPr>
          <a:xfrm>
            <a:off x="11014201" y="6258885"/>
            <a:ext cx="1024367" cy="442300"/>
          </a:xfrm>
          <a:prstGeom prst="rect">
            <a:avLst/>
          </a:prstGeom>
          <a:noFill/>
          <a:ln>
            <a:noFill/>
          </a:ln>
        </p:spPr>
      </p:pic>
      <p:sp>
        <p:nvSpPr>
          <p:cNvPr id="129" name="Google Shape;129;p32"/>
          <p:cNvSpPr txBox="1"/>
          <p:nvPr/>
        </p:nvSpPr>
        <p:spPr>
          <a:xfrm>
            <a:off x="165933" y="6377600"/>
            <a:ext cx="1759600" cy="389746"/>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933" b="0" i="0">
                <a:solidFill>
                  <a:schemeClr val="lt1"/>
                </a:solidFill>
                <a:latin typeface="Arial" panose="020B0604020202020204" pitchFamily="34" charset="0"/>
                <a:ea typeface="Source Sans Pro"/>
                <a:cs typeface="Arial" panose="020B0604020202020204" pitchFamily="34" charset="0"/>
                <a:sym typeface="Source Sans Pro"/>
              </a:rPr>
              <a:t>Proprietary &amp; Confidential</a:t>
            </a:r>
            <a:endParaRPr sz="933" b="0" i="0">
              <a:solidFill>
                <a:schemeClr val="lt1"/>
              </a:solidFill>
              <a:latin typeface="Arial" panose="020B0604020202020204" pitchFamily="34" charset="0"/>
              <a:ea typeface="Source Sans Pro"/>
              <a:cs typeface="Arial" panose="020B0604020202020204" pitchFamily="34" charset="0"/>
              <a:sym typeface="Source Sans Pro"/>
            </a:endParaRPr>
          </a:p>
        </p:txBody>
      </p:sp>
    </p:spTree>
    <p:extLst>
      <p:ext uri="{BB962C8B-B14F-4D97-AF65-F5344CB8AC3E}">
        <p14:creationId xmlns:p14="http://schemas.microsoft.com/office/powerpoint/2010/main" val="40423164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Gradient Warm" preserve="1">
  <p:cSld name="Background Gradient Warm">
    <p:bg>
      <p:bgPr>
        <a:blipFill>
          <a:blip r:embed="rId2">
            <a:alphaModFix/>
          </a:blip>
          <a:stretch>
            <a:fillRect/>
          </a:stretch>
        </a:blipFill>
        <a:effectLst/>
      </p:bgPr>
    </p:bg>
    <p:spTree>
      <p:nvGrpSpPr>
        <p:cNvPr id="1" name="Shape 130"/>
        <p:cNvGrpSpPr/>
        <p:nvPr/>
      </p:nvGrpSpPr>
      <p:grpSpPr>
        <a:xfrm>
          <a:off x="0" y="0"/>
          <a:ext cx="0" cy="0"/>
          <a:chOff x="0" y="0"/>
          <a:chExt cx="0" cy="0"/>
        </a:xfrm>
      </p:grpSpPr>
      <p:pic>
        <p:nvPicPr>
          <p:cNvPr id="131" name="Google Shape;131;p33"/>
          <p:cNvPicPr preferRelativeResize="0"/>
          <p:nvPr/>
        </p:nvPicPr>
        <p:blipFill rotWithShape="1">
          <a:blip r:embed="rId3">
            <a:alphaModFix/>
          </a:blip>
          <a:srcRect/>
          <a:stretch/>
        </p:blipFill>
        <p:spPr>
          <a:xfrm>
            <a:off x="11014201" y="6258885"/>
            <a:ext cx="1024367" cy="442300"/>
          </a:xfrm>
          <a:prstGeom prst="rect">
            <a:avLst/>
          </a:prstGeom>
          <a:noFill/>
          <a:ln>
            <a:noFill/>
          </a:ln>
        </p:spPr>
      </p:pic>
      <p:sp>
        <p:nvSpPr>
          <p:cNvPr id="132" name="Google Shape;132;p33"/>
          <p:cNvSpPr txBox="1"/>
          <p:nvPr/>
        </p:nvSpPr>
        <p:spPr>
          <a:xfrm>
            <a:off x="165933" y="6377600"/>
            <a:ext cx="1759600" cy="389746"/>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933" b="0" i="0">
                <a:solidFill>
                  <a:schemeClr val="lt1"/>
                </a:solidFill>
                <a:latin typeface="Arial" panose="020B0604020202020204" pitchFamily="34" charset="0"/>
                <a:ea typeface="Source Sans Pro"/>
                <a:cs typeface="Arial" panose="020B0604020202020204" pitchFamily="34" charset="0"/>
                <a:sym typeface="Source Sans Pro"/>
              </a:rPr>
              <a:t>Proprietary &amp; Confidential</a:t>
            </a:r>
            <a:endParaRPr sz="933" b="0" i="0">
              <a:solidFill>
                <a:schemeClr val="lt1"/>
              </a:solidFill>
              <a:latin typeface="Arial" panose="020B0604020202020204" pitchFamily="34" charset="0"/>
              <a:ea typeface="Source Sans Pro"/>
              <a:cs typeface="Arial" panose="020B0604020202020204" pitchFamily="34" charset="0"/>
              <a:sym typeface="Source Sans Pro"/>
            </a:endParaRPr>
          </a:p>
        </p:txBody>
      </p:sp>
    </p:spTree>
    <p:extLst>
      <p:ext uri="{BB962C8B-B14F-4D97-AF65-F5344CB8AC3E}">
        <p14:creationId xmlns:p14="http://schemas.microsoft.com/office/powerpoint/2010/main" val="1278123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ubtitle, Body-Light Patterned" preserve="1" userDrawn="1">
  <p:cSld name="Title, Subtitle, Body-Light Patterned">
    <p:spTree>
      <p:nvGrpSpPr>
        <p:cNvPr id="1" name="Shape 43"/>
        <p:cNvGrpSpPr/>
        <p:nvPr/>
      </p:nvGrpSpPr>
      <p:grpSpPr>
        <a:xfrm>
          <a:off x="0" y="0"/>
          <a:ext cx="0" cy="0"/>
          <a:chOff x="0" y="0"/>
          <a:chExt cx="0" cy="0"/>
        </a:xfrm>
      </p:grpSpPr>
      <p:pic>
        <p:nvPicPr>
          <p:cNvPr id="44" name="Google Shape;44;p8"/>
          <p:cNvPicPr preferRelativeResize="0"/>
          <p:nvPr/>
        </p:nvPicPr>
        <p:blipFill>
          <a:blip r:embed="rId2">
            <a:alphaModFix amt="40000"/>
          </a:blip>
          <a:stretch>
            <a:fillRect/>
          </a:stretch>
        </p:blipFill>
        <p:spPr>
          <a:xfrm>
            <a:off x="-6333" y="1"/>
            <a:ext cx="12191997" cy="6858001"/>
          </a:xfrm>
          <a:prstGeom prst="rect">
            <a:avLst/>
          </a:prstGeom>
          <a:noFill/>
          <a:ln>
            <a:noFill/>
          </a:ln>
        </p:spPr>
      </p:pic>
      <p:pic>
        <p:nvPicPr>
          <p:cNvPr id="45" name="Google Shape;45;p8"/>
          <p:cNvPicPr preferRelativeResize="0"/>
          <p:nvPr/>
        </p:nvPicPr>
        <p:blipFill>
          <a:blip r:embed="rId3">
            <a:alphaModFix/>
          </a:blip>
          <a:stretch>
            <a:fillRect/>
          </a:stretch>
        </p:blipFill>
        <p:spPr>
          <a:xfrm>
            <a:off x="11014201" y="6258885"/>
            <a:ext cx="1024367" cy="442300"/>
          </a:xfrm>
          <a:prstGeom prst="rect">
            <a:avLst/>
          </a:prstGeom>
          <a:noFill/>
          <a:ln>
            <a:noFill/>
          </a:ln>
        </p:spPr>
      </p:pic>
      <p:sp>
        <p:nvSpPr>
          <p:cNvPr id="51" name="Google Shape;51;p8"/>
          <p:cNvSpPr txBox="1"/>
          <p:nvPr/>
        </p:nvSpPr>
        <p:spPr>
          <a:xfrm>
            <a:off x="572333" y="6391664"/>
            <a:ext cx="2789200" cy="389746"/>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933" b="0" i="0">
                <a:solidFill>
                  <a:schemeClr val="dk1"/>
                </a:solidFill>
                <a:latin typeface="Arial" panose="020B0604020202020204" pitchFamily="34" charset="0"/>
                <a:ea typeface="Source Sans Pro"/>
                <a:cs typeface="Arial" panose="020B0604020202020204" pitchFamily="34" charset="0"/>
                <a:sym typeface="Source Sans Pro"/>
              </a:rPr>
              <a:t>Proprietary &amp; Confidential</a:t>
            </a:r>
            <a:endParaRPr sz="933" b="0" i="0">
              <a:solidFill>
                <a:schemeClr val="dk1"/>
              </a:solidFill>
              <a:latin typeface="Arial" panose="020B0604020202020204" pitchFamily="34" charset="0"/>
              <a:ea typeface="Source Sans Pro"/>
              <a:cs typeface="Arial" panose="020B0604020202020204" pitchFamily="34" charset="0"/>
              <a:sym typeface="Source Sans Pro"/>
            </a:endParaRPr>
          </a:p>
        </p:txBody>
      </p:sp>
    </p:spTree>
    <p:extLst>
      <p:ext uri="{BB962C8B-B14F-4D97-AF65-F5344CB8AC3E}">
        <p14:creationId xmlns:p14="http://schemas.microsoft.com/office/powerpoint/2010/main" val="15112789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Gradient Full" preserve="1">
  <p:cSld name="Background Gradient Full">
    <p:bg>
      <p:bgPr>
        <a:blipFill>
          <a:blip r:embed="rId2">
            <a:alphaModFix/>
          </a:blip>
          <a:stretch>
            <a:fillRect/>
          </a:stretch>
        </a:blipFill>
        <a:effectLst/>
      </p:bgPr>
    </p:bg>
    <p:spTree>
      <p:nvGrpSpPr>
        <p:cNvPr id="1" name="Shape 133"/>
        <p:cNvGrpSpPr/>
        <p:nvPr/>
      </p:nvGrpSpPr>
      <p:grpSpPr>
        <a:xfrm>
          <a:off x="0" y="0"/>
          <a:ext cx="0" cy="0"/>
          <a:chOff x="0" y="0"/>
          <a:chExt cx="0" cy="0"/>
        </a:xfrm>
      </p:grpSpPr>
      <p:pic>
        <p:nvPicPr>
          <p:cNvPr id="134" name="Google Shape;134;p34"/>
          <p:cNvPicPr preferRelativeResize="0"/>
          <p:nvPr/>
        </p:nvPicPr>
        <p:blipFill rotWithShape="1">
          <a:blip r:embed="rId3">
            <a:alphaModFix/>
          </a:blip>
          <a:srcRect/>
          <a:stretch/>
        </p:blipFill>
        <p:spPr>
          <a:xfrm>
            <a:off x="11014201" y="6258885"/>
            <a:ext cx="1024367" cy="442300"/>
          </a:xfrm>
          <a:prstGeom prst="rect">
            <a:avLst/>
          </a:prstGeom>
          <a:noFill/>
          <a:ln>
            <a:noFill/>
          </a:ln>
        </p:spPr>
      </p:pic>
      <p:sp>
        <p:nvSpPr>
          <p:cNvPr id="135" name="Google Shape;135;p34"/>
          <p:cNvSpPr txBox="1"/>
          <p:nvPr/>
        </p:nvSpPr>
        <p:spPr>
          <a:xfrm>
            <a:off x="165933" y="6377600"/>
            <a:ext cx="1759600" cy="389746"/>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933" b="0" i="0">
                <a:solidFill>
                  <a:schemeClr val="lt1"/>
                </a:solidFill>
                <a:latin typeface="Arial" panose="020B0604020202020204" pitchFamily="34" charset="0"/>
                <a:ea typeface="Source Sans Pro"/>
                <a:cs typeface="Arial" panose="020B0604020202020204" pitchFamily="34" charset="0"/>
                <a:sym typeface="Source Sans Pro"/>
              </a:rPr>
              <a:t>Proprietary &amp; Confidential</a:t>
            </a:r>
            <a:endParaRPr sz="933" b="0" i="0">
              <a:solidFill>
                <a:schemeClr val="lt1"/>
              </a:solidFill>
              <a:latin typeface="Arial" panose="020B0604020202020204" pitchFamily="34" charset="0"/>
              <a:ea typeface="Source Sans Pro"/>
              <a:cs typeface="Arial" panose="020B0604020202020204" pitchFamily="34" charset="0"/>
              <a:sym typeface="Source Sans Pro"/>
            </a:endParaRPr>
          </a:p>
        </p:txBody>
      </p:sp>
    </p:spTree>
    <p:extLst>
      <p:ext uri="{BB962C8B-B14F-4D97-AF65-F5344CB8AC3E}">
        <p14:creationId xmlns:p14="http://schemas.microsoft.com/office/powerpoint/2010/main" val="683395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E2BF7-5EDE-39C0-F67A-92026CF686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79819F-BE2F-0AFB-2DB6-469D18509F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0EC2DB-1BEA-D3EA-272F-006557F649B7}"/>
              </a:ext>
            </a:extLst>
          </p:cNvPr>
          <p:cNvSpPr>
            <a:spLocks noGrp="1"/>
          </p:cNvSpPr>
          <p:nvPr>
            <p:ph type="dt" sz="half" idx="10"/>
          </p:nvPr>
        </p:nvSpPr>
        <p:spPr/>
        <p:txBody>
          <a:bodyPr/>
          <a:lstStyle/>
          <a:p>
            <a:fld id="{A686ACAA-F591-CC45-9926-2083B95CB72A}" type="datetimeFigureOut">
              <a:t>8/5/25</a:t>
            </a:fld>
            <a:endParaRPr lang="en-US"/>
          </a:p>
        </p:txBody>
      </p:sp>
      <p:sp>
        <p:nvSpPr>
          <p:cNvPr id="5" name="Footer Placeholder 4">
            <a:extLst>
              <a:ext uri="{FF2B5EF4-FFF2-40B4-BE49-F238E27FC236}">
                <a16:creationId xmlns:a16="http://schemas.microsoft.com/office/drawing/2014/main" id="{6F23C48E-96B0-148F-7CF2-727CC2F391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73AC9-44D4-8AEA-12A0-9A792E0A50CB}"/>
              </a:ext>
            </a:extLst>
          </p:cNvPr>
          <p:cNvSpPr>
            <a:spLocks noGrp="1"/>
          </p:cNvSpPr>
          <p:nvPr>
            <p:ph type="sldNum" sz="quarter" idx="12"/>
          </p:nvPr>
        </p:nvSpPr>
        <p:spPr/>
        <p:txBody>
          <a:bodyPr/>
          <a:lstStyle/>
          <a:p>
            <a:fld id="{E2E414DC-C145-D24A-A724-4115751F06CC}" type="slidenum">
              <a:t>‹#›</a:t>
            </a:fld>
            <a:endParaRPr lang="en-US"/>
          </a:p>
        </p:txBody>
      </p:sp>
    </p:spTree>
    <p:extLst>
      <p:ext uri="{BB962C8B-B14F-4D97-AF65-F5344CB8AC3E}">
        <p14:creationId xmlns:p14="http://schemas.microsoft.com/office/powerpoint/2010/main" val="3184257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D8445-323A-13AE-A79B-04077ECF89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F4C04E-D7DF-FF3C-AD9D-C4469E97AC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D7A3D-963C-8113-2C4E-1ABEE8A5DF27}"/>
              </a:ext>
            </a:extLst>
          </p:cNvPr>
          <p:cNvSpPr>
            <a:spLocks noGrp="1"/>
          </p:cNvSpPr>
          <p:nvPr>
            <p:ph type="dt" sz="half" idx="10"/>
          </p:nvPr>
        </p:nvSpPr>
        <p:spPr/>
        <p:txBody>
          <a:bodyPr/>
          <a:lstStyle/>
          <a:p>
            <a:fld id="{A686ACAA-F591-CC45-9926-2083B95CB72A}" type="datetimeFigureOut">
              <a:t>8/5/25</a:t>
            </a:fld>
            <a:endParaRPr lang="en-US"/>
          </a:p>
        </p:txBody>
      </p:sp>
      <p:sp>
        <p:nvSpPr>
          <p:cNvPr id="5" name="Footer Placeholder 4">
            <a:extLst>
              <a:ext uri="{FF2B5EF4-FFF2-40B4-BE49-F238E27FC236}">
                <a16:creationId xmlns:a16="http://schemas.microsoft.com/office/drawing/2014/main" id="{A6ACB79D-C64A-10F9-4869-23D7002AB4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5D1E5E-29C2-BC12-4951-462F4425E61E}"/>
              </a:ext>
            </a:extLst>
          </p:cNvPr>
          <p:cNvSpPr>
            <a:spLocks noGrp="1"/>
          </p:cNvSpPr>
          <p:nvPr>
            <p:ph type="sldNum" sz="quarter" idx="12"/>
          </p:nvPr>
        </p:nvSpPr>
        <p:spPr/>
        <p:txBody>
          <a:bodyPr/>
          <a:lstStyle/>
          <a:p>
            <a:fld id="{E2E414DC-C145-D24A-A724-4115751F06CC}" type="slidenum">
              <a:t>‹#›</a:t>
            </a:fld>
            <a:endParaRPr lang="en-US"/>
          </a:p>
        </p:txBody>
      </p:sp>
    </p:spTree>
    <p:extLst>
      <p:ext uri="{BB962C8B-B14F-4D97-AF65-F5344CB8AC3E}">
        <p14:creationId xmlns:p14="http://schemas.microsoft.com/office/powerpoint/2010/main" val="23983078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DABBD-13B2-9D64-E232-F7BF9CDA49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A54F2B-E683-5058-200D-3E790CA3B9D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B553C2-3A87-A2D9-1658-D1AC3C81E1DB}"/>
              </a:ext>
            </a:extLst>
          </p:cNvPr>
          <p:cNvSpPr>
            <a:spLocks noGrp="1"/>
          </p:cNvSpPr>
          <p:nvPr>
            <p:ph type="dt" sz="half" idx="10"/>
          </p:nvPr>
        </p:nvSpPr>
        <p:spPr/>
        <p:txBody>
          <a:bodyPr/>
          <a:lstStyle/>
          <a:p>
            <a:fld id="{A686ACAA-F591-CC45-9926-2083B95CB72A}" type="datetimeFigureOut">
              <a:t>8/5/25</a:t>
            </a:fld>
            <a:endParaRPr lang="en-US"/>
          </a:p>
        </p:txBody>
      </p:sp>
      <p:sp>
        <p:nvSpPr>
          <p:cNvPr id="5" name="Footer Placeholder 4">
            <a:extLst>
              <a:ext uri="{FF2B5EF4-FFF2-40B4-BE49-F238E27FC236}">
                <a16:creationId xmlns:a16="http://schemas.microsoft.com/office/drawing/2014/main" id="{4D8E4BCB-C0F1-BBF2-4960-A91BA46988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144A54-9DB6-95FD-8D55-94C86B0816BF}"/>
              </a:ext>
            </a:extLst>
          </p:cNvPr>
          <p:cNvSpPr>
            <a:spLocks noGrp="1"/>
          </p:cNvSpPr>
          <p:nvPr>
            <p:ph type="sldNum" sz="quarter" idx="12"/>
          </p:nvPr>
        </p:nvSpPr>
        <p:spPr/>
        <p:txBody>
          <a:bodyPr/>
          <a:lstStyle/>
          <a:p>
            <a:fld id="{E2E414DC-C145-D24A-A724-4115751F06CC}" type="slidenum">
              <a:t>‹#›</a:t>
            </a:fld>
            <a:endParaRPr lang="en-US"/>
          </a:p>
        </p:txBody>
      </p:sp>
    </p:spTree>
    <p:extLst>
      <p:ext uri="{BB962C8B-B14F-4D97-AF65-F5344CB8AC3E}">
        <p14:creationId xmlns:p14="http://schemas.microsoft.com/office/powerpoint/2010/main" val="21321904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5086E-2C4A-55CD-F49F-374680BDB8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37D7-E4B2-A23D-3B37-1F9170BC64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D32E37-65D8-612F-CA03-4D5E4B6368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4CD717-CD73-FE4C-C52E-EDC9A1366FF0}"/>
              </a:ext>
            </a:extLst>
          </p:cNvPr>
          <p:cNvSpPr>
            <a:spLocks noGrp="1"/>
          </p:cNvSpPr>
          <p:nvPr>
            <p:ph type="dt" sz="half" idx="10"/>
          </p:nvPr>
        </p:nvSpPr>
        <p:spPr/>
        <p:txBody>
          <a:bodyPr/>
          <a:lstStyle/>
          <a:p>
            <a:fld id="{A686ACAA-F591-CC45-9926-2083B95CB72A}" type="datetimeFigureOut">
              <a:t>8/5/25</a:t>
            </a:fld>
            <a:endParaRPr lang="en-US"/>
          </a:p>
        </p:txBody>
      </p:sp>
      <p:sp>
        <p:nvSpPr>
          <p:cNvPr id="6" name="Footer Placeholder 5">
            <a:extLst>
              <a:ext uri="{FF2B5EF4-FFF2-40B4-BE49-F238E27FC236}">
                <a16:creationId xmlns:a16="http://schemas.microsoft.com/office/drawing/2014/main" id="{CBC4CF45-012D-303D-46A2-00FB00F3BD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84FC5B-9433-AAF9-5EC8-ED6E5634A859}"/>
              </a:ext>
            </a:extLst>
          </p:cNvPr>
          <p:cNvSpPr>
            <a:spLocks noGrp="1"/>
          </p:cNvSpPr>
          <p:nvPr>
            <p:ph type="sldNum" sz="quarter" idx="12"/>
          </p:nvPr>
        </p:nvSpPr>
        <p:spPr/>
        <p:txBody>
          <a:bodyPr/>
          <a:lstStyle/>
          <a:p>
            <a:fld id="{E2E414DC-C145-D24A-A724-4115751F06CC}" type="slidenum">
              <a:t>‹#›</a:t>
            </a:fld>
            <a:endParaRPr lang="en-US"/>
          </a:p>
        </p:txBody>
      </p:sp>
    </p:spTree>
    <p:extLst>
      <p:ext uri="{BB962C8B-B14F-4D97-AF65-F5344CB8AC3E}">
        <p14:creationId xmlns:p14="http://schemas.microsoft.com/office/powerpoint/2010/main" val="15579471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35644-A2DF-E36B-9D15-7001953E7E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EE7D9F-5B92-CECB-A8A5-2518CADAD4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5047CE-4F4D-3CB6-3CB6-8966FDEDB8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A31490-A001-6775-7091-27C71CAE8F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1FDA46-4F2D-C740-319C-EE43DF2CDE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401D1F-03CF-71EF-A8F3-1F89E11A539C}"/>
              </a:ext>
            </a:extLst>
          </p:cNvPr>
          <p:cNvSpPr>
            <a:spLocks noGrp="1"/>
          </p:cNvSpPr>
          <p:nvPr>
            <p:ph type="dt" sz="half" idx="10"/>
          </p:nvPr>
        </p:nvSpPr>
        <p:spPr/>
        <p:txBody>
          <a:bodyPr/>
          <a:lstStyle/>
          <a:p>
            <a:fld id="{A686ACAA-F591-CC45-9926-2083B95CB72A}" type="datetimeFigureOut">
              <a:t>8/5/25</a:t>
            </a:fld>
            <a:endParaRPr lang="en-US"/>
          </a:p>
        </p:txBody>
      </p:sp>
      <p:sp>
        <p:nvSpPr>
          <p:cNvPr id="8" name="Footer Placeholder 7">
            <a:extLst>
              <a:ext uri="{FF2B5EF4-FFF2-40B4-BE49-F238E27FC236}">
                <a16:creationId xmlns:a16="http://schemas.microsoft.com/office/drawing/2014/main" id="{D03B921D-59E8-BCBC-E712-09CE3B91C2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36A3B1E-E8D4-A09B-C496-68D4C442192B}"/>
              </a:ext>
            </a:extLst>
          </p:cNvPr>
          <p:cNvSpPr>
            <a:spLocks noGrp="1"/>
          </p:cNvSpPr>
          <p:nvPr>
            <p:ph type="sldNum" sz="quarter" idx="12"/>
          </p:nvPr>
        </p:nvSpPr>
        <p:spPr/>
        <p:txBody>
          <a:bodyPr/>
          <a:lstStyle/>
          <a:p>
            <a:fld id="{E2E414DC-C145-D24A-A724-4115751F06CC}" type="slidenum">
              <a:t>‹#›</a:t>
            </a:fld>
            <a:endParaRPr lang="en-US"/>
          </a:p>
        </p:txBody>
      </p:sp>
    </p:spTree>
    <p:extLst>
      <p:ext uri="{BB962C8B-B14F-4D97-AF65-F5344CB8AC3E}">
        <p14:creationId xmlns:p14="http://schemas.microsoft.com/office/powerpoint/2010/main" val="24980059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23B28-4098-EE24-2042-45003BA7E0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CC2996-7DA8-07E4-792B-BA45B17105F2}"/>
              </a:ext>
            </a:extLst>
          </p:cNvPr>
          <p:cNvSpPr>
            <a:spLocks noGrp="1"/>
          </p:cNvSpPr>
          <p:nvPr>
            <p:ph type="dt" sz="half" idx="10"/>
          </p:nvPr>
        </p:nvSpPr>
        <p:spPr/>
        <p:txBody>
          <a:bodyPr/>
          <a:lstStyle/>
          <a:p>
            <a:fld id="{A686ACAA-F591-CC45-9926-2083B95CB72A}" type="datetimeFigureOut">
              <a:t>8/5/25</a:t>
            </a:fld>
            <a:endParaRPr lang="en-US"/>
          </a:p>
        </p:txBody>
      </p:sp>
      <p:sp>
        <p:nvSpPr>
          <p:cNvPr id="4" name="Footer Placeholder 3">
            <a:extLst>
              <a:ext uri="{FF2B5EF4-FFF2-40B4-BE49-F238E27FC236}">
                <a16:creationId xmlns:a16="http://schemas.microsoft.com/office/drawing/2014/main" id="{B04BCDF5-DEAF-FFAA-C1AF-FF5FDAD56E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FC260F-B672-3204-C407-4129B5923D18}"/>
              </a:ext>
            </a:extLst>
          </p:cNvPr>
          <p:cNvSpPr>
            <a:spLocks noGrp="1"/>
          </p:cNvSpPr>
          <p:nvPr>
            <p:ph type="sldNum" sz="quarter" idx="12"/>
          </p:nvPr>
        </p:nvSpPr>
        <p:spPr/>
        <p:txBody>
          <a:bodyPr/>
          <a:lstStyle/>
          <a:p>
            <a:fld id="{E2E414DC-C145-D24A-A724-4115751F06CC}" type="slidenum">
              <a:t>‹#›</a:t>
            </a:fld>
            <a:endParaRPr lang="en-US"/>
          </a:p>
        </p:txBody>
      </p:sp>
    </p:spTree>
    <p:extLst>
      <p:ext uri="{BB962C8B-B14F-4D97-AF65-F5344CB8AC3E}">
        <p14:creationId xmlns:p14="http://schemas.microsoft.com/office/powerpoint/2010/main" val="200564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03A1C7-43B5-765C-DCBF-4B6E689D60F9}"/>
              </a:ext>
            </a:extLst>
          </p:cNvPr>
          <p:cNvSpPr>
            <a:spLocks noGrp="1"/>
          </p:cNvSpPr>
          <p:nvPr>
            <p:ph type="dt" sz="half" idx="10"/>
          </p:nvPr>
        </p:nvSpPr>
        <p:spPr/>
        <p:txBody>
          <a:bodyPr/>
          <a:lstStyle/>
          <a:p>
            <a:fld id="{A686ACAA-F591-CC45-9926-2083B95CB72A}" type="datetimeFigureOut">
              <a:t>8/5/25</a:t>
            </a:fld>
            <a:endParaRPr lang="en-US"/>
          </a:p>
        </p:txBody>
      </p:sp>
      <p:sp>
        <p:nvSpPr>
          <p:cNvPr id="3" name="Footer Placeholder 2">
            <a:extLst>
              <a:ext uri="{FF2B5EF4-FFF2-40B4-BE49-F238E27FC236}">
                <a16:creationId xmlns:a16="http://schemas.microsoft.com/office/drawing/2014/main" id="{79909C26-3D61-4851-702D-B5D20C7CFE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46429A-7C44-17BE-AD4A-D1D560F9876C}"/>
              </a:ext>
            </a:extLst>
          </p:cNvPr>
          <p:cNvSpPr>
            <a:spLocks noGrp="1"/>
          </p:cNvSpPr>
          <p:nvPr>
            <p:ph type="sldNum" sz="quarter" idx="12"/>
          </p:nvPr>
        </p:nvSpPr>
        <p:spPr/>
        <p:txBody>
          <a:bodyPr/>
          <a:lstStyle/>
          <a:p>
            <a:fld id="{E2E414DC-C145-D24A-A724-4115751F06CC}" type="slidenum">
              <a:t>‹#›</a:t>
            </a:fld>
            <a:endParaRPr lang="en-US"/>
          </a:p>
        </p:txBody>
      </p:sp>
    </p:spTree>
    <p:extLst>
      <p:ext uri="{BB962C8B-B14F-4D97-AF65-F5344CB8AC3E}">
        <p14:creationId xmlns:p14="http://schemas.microsoft.com/office/powerpoint/2010/main" val="30899508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98147-D838-DCD7-FB43-CC7FB69C0E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1DB4FD-33AB-52EE-985B-4AB957EF3D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E936CC-903D-BB6F-0136-86904082E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3B6483-0F43-4406-D050-9343312FBD36}"/>
              </a:ext>
            </a:extLst>
          </p:cNvPr>
          <p:cNvSpPr>
            <a:spLocks noGrp="1"/>
          </p:cNvSpPr>
          <p:nvPr>
            <p:ph type="dt" sz="half" idx="10"/>
          </p:nvPr>
        </p:nvSpPr>
        <p:spPr/>
        <p:txBody>
          <a:bodyPr/>
          <a:lstStyle/>
          <a:p>
            <a:fld id="{A686ACAA-F591-CC45-9926-2083B95CB72A}" type="datetimeFigureOut">
              <a:t>8/5/25</a:t>
            </a:fld>
            <a:endParaRPr lang="en-US"/>
          </a:p>
        </p:txBody>
      </p:sp>
      <p:sp>
        <p:nvSpPr>
          <p:cNvPr id="6" name="Footer Placeholder 5">
            <a:extLst>
              <a:ext uri="{FF2B5EF4-FFF2-40B4-BE49-F238E27FC236}">
                <a16:creationId xmlns:a16="http://schemas.microsoft.com/office/drawing/2014/main" id="{81D13C33-6863-297B-5BFB-91155147FF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AC810E-1CC6-A9ED-1763-0053EC8486B0}"/>
              </a:ext>
            </a:extLst>
          </p:cNvPr>
          <p:cNvSpPr>
            <a:spLocks noGrp="1"/>
          </p:cNvSpPr>
          <p:nvPr>
            <p:ph type="sldNum" sz="quarter" idx="12"/>
          </p:nvPr>
        </p:nvSpPr>
        <p:spPr/>
        <p:txBody>
          <a:bodyPr/>
          <a:lstStyle/>
          <a:p>
            <a:fld id="{E2E414DC-C145-D24A-A724-4115751F06CC}" type="slidenum">
              <a:t>‹#›</a:t>
            </a:fld>
            <a:endParaRPr lang="en-US"/>
          </a:p>
        </p:txBody>
      </p:sp>
    </p:spTree>
    <p:extLst>
      <p:ext uri="{BB962C8B-B14F-4D97-AF65-F5344CB8AC3E}">
        <p14:creationId xmlns:p14="http://schemas.microsoft.com/office/powerpoint/2010/main" val="34658186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B128A-8FDF-2B29-8525-C6EF95EA9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A0409F-DE96-C71F-AD9B-F29C53BF97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8F2FDB-9A3F-3DC7-4F8A-2EA98C33D0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C3E5CB-8FC6-6608-E172-84A0DBFE1FFB}"/>
              </a:ext>
            </a:extLst>
          </p:cNvPr>
          <p:cNvSpPr>
            <a:spLocks noGrp="1"/>
          </p:cNvSpPr>
          <p:nvPr>
            <p:ph type="dt" sz="half" idx="10"/>
          </p:nvPr>
        </p:nvSpPr>
        <p:spPr/>
        <p:txBody>
          <a:bodyPr/>
          <a:lstStyle/>
          <a:p>
            <a:fld id="{A686ACAA-F591-CC45-9926-2083B95CB72A}" type="datetimeFigureOut">
              <a:t>8/5/25</a:t>
            </a:fld>
            <a:endParaRPr lang="en-US"/>
          </a:p>
        </p:txBody>
      </p:sp>
      <p:sp>
        <p:nvSpPr>
          <p:cNvPr id="6" name="Footer Placeholder 5">
            <a:extLst>
              <a:ext uri="{FF2B5EF4-FFF2-40B4-BE49-F238E27FC236}">
                <a16:creationId xmlns:a16="http://schemas.microsoft.com/office/drawing/2014/main" id="{22FA73A9-0D6E-0397-E750-478EC74E6F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72FB3B-E4ED-1897-096F-1C76147EAD62}"/>
              </a:ext>
            </a:extLst>
          </p:cNvPr>
          <p:cNvSpPr>
            <a:spLocks noGrp="1"/>
          </p:cNvSpPr>
          <p:nvPr>
            <p:ph type="sldNum" sz="quarter" idx="12"/>
          </p:nvPr>
        </p:nvSpPr>
        <p:spPr/>
        <p:txBody>
          <a:bodyPr/>
          <a:lstStyle/>
          <a:p>
            <a:fld id="{E2E414DC-C145-D24A-A724-4115751F06CC}" type="slidenum">
              <a:t>‹#›</a:t>
            </a:fld>
            <a:endParaRPr lang="en-US"/>
          </a:p>
        </p:txBody>
      </p:sp>
    </p:spTree>
    <p:extLst>
      <p:ext uri="{BB962C8B-B14F-4D97-AF65-F5344CB8AC3E}">
        <p14:creationId xmlns:p14="http://schemas.microsoft.com/office/powerpoint/2010/main" val="133220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RF Light" preserve="1">
  <p:cSld name="Background RF Light">
    <p:bg>
      <p:bgPr>
        <a:blipFill>
          <a:blip r:embed="rId2">
            <a:alphaModFix/>
          </a:blip>
          <a:stretch>
            <a:fillRect/>
          </a:stretch>
        </a:blipFill>
        <a:effectLst/>
      </p:bgPr>
    </p:bg>
    <p:spTree>
      <p:nvGrpSpPr>
        <p:cNvPr id="1" name="Shape 75"/>
        <p:cNvGrpSpPr/>
        <p:nvPr/>
      </p:nvGrpSpPr>
      <p:grpSpPr>
        <a:xfrm>
          <a:off x="0" y="0"/>
          <a:ext cx="0" cy="0"/>
          <a:chOff x="0" y="0"/>
          <a:chExt cx="0" cy="0"/>
        </a:xfrm>
      </p:grpSpPr>
      <p:pic>
        <p:nvPicPr>
          <p:cNvPr id="76" name="Google Shape;76;p15"/>
          <p:cNvPicPr preferRelativeResize="0"/>
          <p:nvPr/>
        </p:nvPicPr>
        <p:blipFill>
          <a:blip r:embed="rId3">
            <a:alphaModFix/>
          </a:blip>
          <a:stretch>
            <a:fillRect/>
          </a:stretch>
        </p:blipFill>
        <p:spPr>
          <a:xfrm>
            <a:off x="11014201" y="6258885"/>
            <a:ext cx="1024367" cy="442300"/>
          </a:xfrm>
          <a:prstGeom prst="rect">
            <a:avLst/>
          </a:prstGeom>
          <a:noFill/>
          <a:ln>
            <a:noFill/>
          </a:ln>
        </p:spPr>
      </p:pic>
      <p:sp>
        <p:nvSpPr>
          <p:cNvPr id="77" name="Google Shape;77;p15"/>
          <p:cNvSpPr txBox="1"/>
          <p:nvPr/>
        </p:nvSpPr>
        <p:spPr>
          <a:xfrm>
            <a:off x="165933" y="6377600"/>
            <a:ext cx="1759600" cy="389746"/>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933" b="0" i="0">
                <a:latin typeface="Arial" panose="020B0604020202020204" pitchFamily="34" charset="0"/>
                <a:ea typeface="Source Sans Pro"/>
                <a:cs typeface="Arial" panose="020B0604020202020204" pitchFamily="34" charset="0"/>
                <a:sym typeface="Source Sans Pro"/>
              </a:rPr>
              <a:t>Proprietary &amp; Confidential</a:t>
            </a:r>
            <a:endParaRPr sz="933" b="0" i="0">
              <a:latin typeface="Arial" panose="020B0604020202020204" pitchFamily="34" charset="0"/>
              <a:ea typeface="Source Sans Pro"/>
              <a:cs typeface="Arial" panose="020B0604020202020204" pitchFamily="34" charset="0"/>
              <a:sym typeface="Source Sans Pro"/>
            </a:endParaRPr>
          </a:p>
        </p:txBody>
      </p:sp>
    </p:spTree>
    <p:extLst>
      <p:ext uri="{BB962C8B-B14F-4D97-AF65-F5344CB8AC3E}">
        <p14:creationId xmlns:p14="http://schemas.microsoft.com/office/powerpoint/2010/main" val="2629265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DD5B9-8C8B-D32D-D45F-3064187B92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ACACF5-495F-1917-7311-B76C4CDD6E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0F9B2D-0CB2-08FB-6804-E19D2C5124A3}"/>
              </a:ext>
            </a:extLst>
          </p:cNvPr>
          <p:cNvSpPr>
            <a:spLocks noGrp="1"/>
          </p:cNvSpPr>
          <p:nvPr>
            <p:ph type="dt" sz="half" idx="10"/>
          </p:nvPr>
        </p:nvSpPr>
        <p:spPr/>
        <p:txBody>
          <a:bodyPr/>
          <a:lstStyle/>
          <a:p>
            <a:fld id="{A686ACAA-F591-CC45-9926-2083B95CB72A}" type="datetimeFigureOut">
              <a:t>8/5/25</a:t>
            </a:fld>
            <a:endParaRPr lang="en-US"/>
          </a:p>
        </p:txBody>
      </p:sp>
      <p:sp>
        <p:nvSpPr>
          <p:cNvPr id="5" name="Footer Placeholder 4">
            <a:extLst>
              <a:ext uri="{FF2B5EF4-FFF2-40B4-BE49-F238E27FC236}">
                <a16:creationId xmlns:a16="http://schemas.microsoft.com/office/drawing/2014/main" id="{53D0722C-DB61-3FA9-B49D-78C86830C4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5E622F-7BC7-6392-7F67-6DBE5BF7213C}"/>
              </a:ext>
            </a:extLst>
          </p:cNvPr>
          <p:cNvSpPr>
            <a:spLocks noGrp="1"/>
          </p:cNvSpPr>
          <p:nvPr>
            <p:ph type="sldNum" sz="quarter" idx="12"/>
          </p:nvPr>
        </p:nvSpPr>
        <p:spPr/>
        <p:txBody>
          <a:bodyPr/>
          <a:lstStyle/>
          <a:p>
            <a:fld id="{E2E414DC-C145-D24A-A724-4115751F06CC}" type="slidenum">
              <a:t>‹#›</a:t>
            </a:fld>
            <a:endParaRPr lang="en-US"/>
          </a:p>
        </p:txBody>
      </p:sp>
    </p:spTree>
    <p:extLst>
      <p:ext uri="{BB962C8B-B14F-4D97-AF65-F5344CB8AC3E}">
        <p14:creationId xmlns:p14="http://schemas.microsoft.com/office/powerpoint/2010/main" val="26985603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E1F15D-8B21-99CE-1BAB-2899B221B29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91ACC1-C387-3557-BCDF-DFB987E4BA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26FCF9-CDB7-A3B4-D596-22FF89A12C8B}"/>
              </a:ext>
            </a:extLst>
          </p:cNvPr>
          <p:cNvSpPr>
            <a:spLocks noGrp="1"/>
          </p:cNvSpPr>
          <p:nvPr>
            <p:ph type="dt" sz="half" idx="10"/>
          </p:nvPr>
        </p:nvSpPr>
        <p:spPr/>
        <p:txBody>
          <a:bodyPr/>
          <a:lstStyle/>
          <a:p>
            <a:fld id="{A686ACAA-F591-CC45-9926-2083B95CB72A}" type="datetimeFigureOut">
              <a:t>8/5/25</a:t>
            </a:fld>
            <a:endParaRPr lang="en-US"/>
          </a:p>
        </p:txBody>
      </p:sp>
      <p:sp>
        <p:nvSpPr>
          <p:cNvPr id="5" name="Footer Placeholder 4">
            <a:extLst>
              <a:ext uri="{FF2B5EF4-FFF2-40B4-BE49-F238E27FC236}">
                <a16:creationId xmlns:a16="http://schemas.microsoft.com/office/drawing/2014/main" id="{52DDFA70-65AF-4305-12C9-DAA92BE1BC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EFB4F7-5619-9656-7982-8EB5B8EB36E4}"/>
              </a:ext>
            </a:extLst>
          </p:cNvPr>
          <p:cNvSpPr>
            <a:spLocks noGrp="1"/>
          </p:cNvSpPr>
          <p:nvPr>
            <p:ph type="sldNum" sz="quarter" idx="12"/>
          </p:nvPr>
        </p:nvSpPr>
        <p:spPr/>
        <p:txBody>
          <a:bodyPr/>
          <a:lstStyle/>
          <a:p>
            <a:fld id="{E2E414DC-C145-D24A-A724-4115751F06CC}" type="slidenum">
              <a:t>‹#›</a:t>
            </a:fld>
            <a:endParaRPr lang="en-US"/>
          </a:p>
        </p:txBody>
      </p:sp>
    </p:spTree>
    <p:extLst>
      <p:ext uri="{BB962C8B-B14F-4D97-AF65-F5344CB8AC3E}">
        <p14:creationId xmlns:p14="http://schemas.microsoft.com/office/powerpoint/2010/main" val="10065547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Default Text Slide" type="tx">
  <p:cSld name="Default Text Slide">
    <p:bg>
      <p:bgPr>
        <a:solidFill>
          <a:schemeClr val="lt1"/>
        </a:solidFill>
        <a:effectLst/>
      </p:bgPr>
    </p:bg>
    <p:spTree>
      <p:nvGrpSpPr>
        <p:cNvPr id="1" name="Shape 117"/>
        <p:cNvGrpSpPr/>
        <p:nvPr/>
      </p:nvGrpSpPr>
      <p:grpSpPr>
        <a:xfrm>
          <a:off x="0" y="0"/>
          <a:ext cx="0" cy="0"/>
          <a:chOff x="0" y="0"/>
          <a:chExt cx="0" cy="0"/>
        </a:xfrm>
      </p:grpSpPr>
      <p:pic>
        <p:nvPicPr>
          <p:cNvPr id="118" name="Google Shape;118;p23" descr="Artboard 1 copy 6.png"/>
          <p:cNvPicPr preferRelativeResize="0"/>
          <p:nvPr/>
        </p:nvPicPr>
        <p:blipFill rotWithShape="1">
          <a:blip r:embed="rId2">
            <a:alphaModFix/>
          </a:blip>
          <a:srcRect/>
          <a:stretch/>
        </p:blipFill>
        <p:spPr>
          <a:xfrm>
            <a:off x="-1" y="6355502"/>
            <a:ext cx="12192001" cy="507732"/>
          </a:xfrm>
          <a:prstGeom prst="rect">
            <a:avLst/>
          </a:prstGeom>
          <a:noFill/>
          <a:ln>
            <a:noFill/>
          </a:ln>
        </p:spPr>
      </p:pic>
      <p:sp>
        <p:nvSpPr>
          <p:cNvPr id="119" name="Google Shape;119;p23"/>
          <p:cNvSpPr txBox="1">
            <a:spLocks noGrp="1"/>
          </p:cNvSpPr>
          <p:nvPr>
            <p:ph type="title"/>
          </p:nvPr>
        </p:nvSpPr>
        <p:spPr>
          <a:xfrm>
            <a:off x="635417" y="646993"/>
            <a:ext cx="6570655" cy="47552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SzPts val="1400"/>
              <a:buNone/>
              <a:defRPr sz="1800" b="0" i="0" u="none" strike="noStrike" cap="none">
                <a:solidFill>
                  <a:srgbClr val="181512"/>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120" name="Google Shape;120;p23"/>
          <p:cNvSpPr txBox="1">
            <a:spLocks noGrp="1"/>
          </p:cNvSpPr>
          <p:nvPr>
            <p:ph type="body" idx="1"/>
          </p:nvPr>
        </p:nvSpPr>
        <p:spPr>
          <a:xfrm>
            <a:off x="635417" y="1254399"/>
            <a:ext cx="6570655" cy="4374395"/>
          </a:xfrm>
          <a:prstGeom prst="rect">
            <a:avLst/>
          </a:prstGeom>
          <a:noFill/>
          <a:ln>
            <a:noFill/>
          </a:ln>
        </p:spPr>
        <p:txBody>
          <a:bodyPr spcFirstLastPara="1" wrap="square" lIns="45700" tIns="45700" rIns="45700" bIns="45700" anchor="ctr" anchorCtr="0">
            <a:noAutofit/>
          </a:bodyPr>
          <a:lstStyle>
            <a:lvl1pPr marL="609585" marR="0" lvl="0"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1pPr>
            <a:lvl2pPr marL="1219170" marR="0" lvl="1"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pic>
        <p:nvPicPr>
          <p:cNvPr id="121" name="Google Shape;121;p23" descr="Ookla (white).ai"/>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89367" y="6448475"/>
            <a:ext cx="783464" cy="249535"/>
          </a:xfrm>
          <a:prstGeom prst="rect">
            <a:avLst/>
          </a:prstGeom>
          <a:noFill/>
          <a:ln>
            <a:noFill/>
          </a:ln>
        </p:spPr>
      </p:pic>
      <p:pic>
        <p:nvPicPr>
          <p:cNvPr id="122" name="Google Shape;122;p23" descr="Artboard 1 copy 6.png"/>
          <p:cNvPicPr preferRelativeResize="0"/>
          <p:nvPr/>
        </p:nvPicPr>
        <p:blipFill rotWithShape="1">
          <a:blip r:embed="rId4">
            <a:alphaModFix/>
          </a:blip>
          <a:srcRect/>
          <a:stretch/>
        </p:blipFill>
        <p:spPr>
          <a:xfrm>
            <a:off x="0" y="-5233"/>
            <a:ext cx="12192000" cy="71331"/>
          </a:xfrm>
          <a:prstGeom prst="rect">
            <a:avLst/>
          </a:prstGeom>
          <a:noFill/>
          <a:ln>
            <a:noFill/>
          </a:ln>
        </p:spPr>
      </p:pic>
      <p:sp>
        <p:nvSpPr>
          <p:cNvPr id="123" name="Google Shape;123;p23"/>
          <p:cNvSpPr>
            <a:spLocks noGrp="1"/>
          </p:cNvSpPr>
          <p:nvPr>
            <p:ph type="pic" idx="2"/>
          </p:nvPr>
        </p:nvSpPr>
        <p:spPr>
          <a:xfrm>
            <a:off x="7391345" y="955975"/>
            <a:ext cx="4121067" cy="4946051"/>
          </a:xfrm>
          <a:prstGeom prst="rect">
            <a:avLst/>
          </a:prstGeom>
          <a:noFill/>
          <a:ln>
            <a:noFill/>
          </a:ln>
        </p:spPr>
      </p:sp>
      <p:sp>
        <p:nvSpPr>
          <p:cNvPr id="124" name="Google Shape;124;p23"/>
          <p:cNvSpPr txBox="1">
            <a:spLocks noGrp="1"/>
          </p:cNvSpPr>
          <p:nvPr>
            <p:ph type="sldNum" idx="12"/>
          </p:nvPr>
        </p:nvSpPr>
        <p:spPr>
          <a:xfrm>
            <a:off x="0" y="0"/>
            <a:ext cx="4000000" cy="4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fld id="{00000000-1234-1234-1234-123412341234}" type="slidenum">
              <a:rPr lang="en"/>
              <a:pPr/>
              <a:t>‹#›</a:t>
            </a:fld>
            <a:endParaRPr lang="en"/>
          </a:p>
        </p:txBody>
      </p:sp>
      <p:sp>
        <p:nvSpPr>
          <p:cNvPr id="10" name="Google Shape;57;p15">
            <a:extLst>
              <a:ext uri="{FF2B5EF4-FFF2-40B4-BE49-F238E27FC236}">
                <a16:creationId xmlns:a16="http://schemas.microsoft.com/office/drawing/2014/main" id="{6E53A3C7-F325-4A47-9E75-4665895E559E}"/>
              </a:ext>
            </a:extLst>
          </p:cNvPr>
          <p:cNvSpPr txBox="1"/>
          <p:nvPr userDrawn="1"/>
        </p:nvSpPr>
        <p:spPr>
          <a:xfrm>
            <a:off x="5069840" y="6470716"/>
            <a:ext cx="1745959" cy="246181"/>
          </a:xfrm>
          <a:prstGeom prst="rect">
            <a:avLst/>
          </a:prstGeom>
          <a:noFill/>
          <a:ln>
            <a:noFill/>
          </a:ln>
        </p:spPr>
        <p:txBody>
          <a:bodyPr spcFirstLastPara="1" wrap="square" lIns="45700" tIns="45700" rIns="45700" bIns="45700" anchor="t" anchorCtr="0">
            <a:spAutoFit/>
          </a:bodyPr>
          <a:lstStyle/>
          <a:p>
            <a:pPr marL="0" lvl="0" indent="0" algn="ctr" rtl="0">
              <a:spcBef>
                <a:spcPts val="0"/>
              </a:spcBef>
              <a:spcAft>
                <a:spcPts val="0"/>
              </a:spcAft>
              <a:buNone/>
            </a:pPr>
            <a:r>
              <a:rPr lang="en-US" sz="1000" b="0" i="0">
                <a:solidFill>
                  <a:schemeClr val="lt1"/>
                </a:solidFill>
                <a:latin typeface="Arial" panose="020B0604020202020204" pitchFamily="34" charset="0"/>
                <a:ea typeface="Source Sans Pro"/>
                <a:cs typeface="Arial" panose="020B0604020202020204" pitchFamily="34" charset="0"/>
                <a:sym typeface="Source Sans Pro"/>
              </a:rPr>
              <a:t>Proprietary &amp; Confidential</a:t>
            </a:r>
          </a:p>
        </p:txBody>
      </p:sp>
    </p:spTree>
    <p:extLst>
      <p:ext uri="{BB962C8B-B14F-4D97-AF65-F5344CB8AC3E}">
        <p14:creationId xmlns:p14="http://schemas.microsoft.com/office/powerpoint/2010/main" val="41800863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1"/>
        <p:cNvGrpSpPr/>
        <p:nvPr/>
      </p:nvGrpSpPr>
      <p:grpSpPr>
        <a:xfrm>
          <a:off x="0" y="0"/>
          <a:ext cx="0" cy="0"/>
          <a:chOff x="0" y="0"/>
          <a:chExt cx="0" cy="0"/>
        </a:xfrm>
      </p:grpSpPr>
      <p:sp>
        <p:nvSpPr>
          <p:cNvPr id="12" name="Google Shape;12;p4"/>
          <p:cNvSpPr txBox="1">
            <a:spLocks noGrp="1"/>
          </p:cNvSpPr>
          <p:nvPr>
            <p:ph type="title"/>
          </p:nvPr>
        </p:nvSpPr>
        <p:spPr>
          <a:xfrm>
            <a:off x="548640" y="2425083"/>
            <a:ext cx="6495200" cy="849433"/>
          </a:xfrm>
          <a:prstGeom prst="rect">
            <a:avLst/>
          </a:prstGeom>
          <a:noFill/>
          <a:ln>
            <a:noFill/>
          </a:ln>
        </p:spPr>
        <p:txBody>
          <a:bodyPr spcFirstLastPara="1" wrap="square" lIns="91425" tIns="91425" rIns="91425" bIns="91425" anchor="ctr" anchorCtr="0">
            <a:spAutoFit/>
          </a:bodyPr>
          <a:lstStyle>
            <a:lvl1pPr lvl="0" rtl="0">
              <a:spcBef>
                <a:spcPts val="0"/>
              </a:spcBef>
              <a:spcAft>
                <a:spcPts val="0"/>
              </a:spcAft>
              <a:buClr>
                <a:schemeClr val="dk1"/>
              </a:buClr>
              <a:buSzPts val="3600"/>
              <a:buFont typeface="Source Sans Pro"/>
              <a:buNone/>
              <a:defRPr sz="4800" b="0" i="0">
                <a:solidFill>
                  <a:schemeClr val="dk1"/>
                </a:solidFill>
                <a:latin typeface="Arial" panose="020B0604020202020204" pitchFamily="34" charset="0"/>
                <a:ea typeface="Arial" panose="020B0604020202020204" pitchFamily="34" charset="0"/>
                <a:cs typeface="Arial" panose="020B0604020202020204" pitchFamily="34" charset="0"/>
                <a:sym typeface="Source Sans Pro"/>
              </a:defRPr>
            </a:lvl1pPr>
            <a:lvl2pPr lvl="1" rtl="0">
              <a:spcBef>
                <a:spcPts val="0"/>
              </a:spcBef>
              <a:spcAft>
                <a:spcPts val="0"/>
              </a:spcAft>
              <a:buClr>
                <a:schemeClr val="dk1"/>
              </a:buClr>
              <a:buSzPts val="1400"/>
              <a:buNone/>
              <a:defRPr>
                <a:solidFill>
                  <a:schemeClr val="dk1"/>
                </a:solidFill>
                <a:latin typeface="Source Sans Pro"/>
                <a:ea typeface="Source Sans Pro"/>
                <a:cs typeface="Source Sans Pro"/>
                <a:sym typeface="Source Sans Pro"/>
              </a:defRPr>
            </a:lvl2pPr>
            <a:lvl3pPr lvl="2" rtl="0">
              <a:spcBef>
                <a:spcPts val="0"/>
              </a:spcBef>
              <a:spcAft>
                <a:spcPts val="0"/>
              </a:spcAft>
              <a:buClr>
                <a:schemeClr val="dk1"/>
              </a:buClr>
              <a:buSzPts val="1400"/>
              <a:buNone/>
              <a:defRPr>
                <a:solidFill>
                  <a:schemeClr val="dk1"/>
                </a:solidFill>
                <a:latin typeface="Source Sans Pro"/>
                <a:ea typeface="Source Sans Pro"/>
                <a:cs typeface="Source Sans Pro"/>
                <a:sym typeface="Source Sans Pro"/>
              </a:defRPr>
            </a:lvl3pPr>
            <a:lvl4pPr lvl="3" rtl="0">
              <a:spcBef>
                <a:spcPts val="0"/>
              </a:spcBef>
              <a:spcAft>
                <a:spcPts val="0"/>
              </a:spcAft>
              <a:buClr>
                <a:schemeClr val="dk1"/>
              </a:buClr>
              <a:buSzPts val="1400"/>
              <a:buNone/>
              <a:defRPr>
                <a:solidFill>
                  <a:schemeClr val="dk1"/>
                </a:solidFill>
                <a:latin typeface="Source Sans Pro"/>
                <a:ea typeface="Source Sans Pro"/>
                <a:cs typeface="Source Sans Pro"/>
                <a:sym typeface="Source Sans Pro"/>
              </a:defRPr>
            </a:lvl4pPr>
            <a:lvl5pPr lvl="4" rtl="0">
              <a:spcBef>
                <a:spcPts val="0"/>
              </a:spcBef>
              <a:spcAft>
                <a:spcPts val="0"/>
              </a:spcAft>
              <a:buClr>
                <a:schemeClr val="dk1"/>
              </a:buClr>
              <a:buSzPts val="1400"/>
              <a:buNone/>
              <a:defRPr>
                <a:solidFill>
                  <a:schemeClr val="dk1"/>
                </a:solidFill>
                <a:latin typeface="Source Sans Pro"/>
                <a:ea typeface="Source Sans Pro"/>
                <a:cs typeface="Source Sans Pro"/>
                <a:sym typeface="Source Sans Pro"/>
              </a:defRPr>
            </a:lvl5pPr>
            <a:lvl6pPr lvl="5" rtl="0">
              <a:spcBef>
                <a:spcPts val="0"/>
              </a:spcBef>
              <a:spcAft>
                <a:spcPts val="0"/>
              </a:spcAft>
              <a:buClr>
                <a:schemeClr val="dk1"/>
              </a:buClr>
              <a:buSzPts val="1400"/>
              <a:buNone/>
              <a:defRPr>
                <a:solidFill>
                  <a:schemeClr val="dk1"/>
                </a:solidFill>
                <a:latin typeface="Source Sans Pro"/>
                <a:ea typeface="Source Sans Pro"/>
                <a:cs typeface="Source Sans Pro"/>
                <a:sym typeface="Source Sans Pro"/>
              </a:defRPr>
            </a:lvl6pPr>
            <a:lvl7pPr lvl="6" rtl="0">
              <a:spcBef>
                <a:spcPts val="0"/>
              </a:spcBef>
              <a:spcAft>
                <a:spcPts val="0"/>
              </a:spcAft>
              <a:buClr>
                <a:schemeClr val="dk1"/>
              </a:buClr>
              <a:buSzPts val="1400"/>
              <a:buNone/>
              <a:defRPr>
                <a:solidFill>
                  <a:schemeClr val="dk1"/>
                </a:solidFill>
                <a:latin typeface="Source Sans Pro"/>
                <a:ea typeface="Source Sans Pro"/>
                <a:cs typeface="Source Sans Pro"/>
                <a:sym typeface="Source Sans Pro"/>
              </a:defRPr>
            </a:lvl7pPr>
            <a:lvl8pPr lvl="7" rtl="0">
              <a:spcBef>
                <a:spcPts val="0"/>
              </a:spcBef>
              <a:spcAft>
                <a:spcPts val="0"/>
              </a:spcAft>
              <a:buClr>
                <a:schemeClr val="dk1"/>
              </a:buClr>
              <a:buSzPts val="1400"/>
              <a:buNone/>
              <a:defRPr>
                <a:solidFill>
                  <a:schemeClr val="dk1"/>
                </a:solidFill>
                <a:latin typeface="Source Sans Pro"/>
                <a:ea typeface="Source Sans Pro"/>
                <a:cs typeface="Source Sans Pro"/>
                <a:sym typeface="Source Sans Pro"/>
              </a:defRPr>
            </a:lvl8pPr>
            <a:lvl9pPr lvl="8" rtl="0">
              <a:spcBef>
                <a:spcPts val="0"/>
              </a:spcBef>
              <a:spcAft>
                <a:spcPts val="0"/>
              </a:spcAft>
              <a:buClr>
                <a:schemeClr val="dk1"/>
              </a:buClr>
              <a:buSzPts val="1400"/>
              <a:buNone/>
              <a:defRPr>
                <a:solidFill>
                  <a:schemeClr val="dk1"/>
                </a:solidFill>
                <a:latin typeface="Source Sans Pro"/>
                <a:ea typeface="Source Sans Pro"/>
                <a:cs typeface="Source Sans Pro"/>
                <a:sym typeface="Source Sans Pro"/>
              </a:defRPr>
            </a:lvl9pPr>
          </a:lstStyle>
          <a:p>
            <a:endParaRPr/>
          </a:p>
        </p:txBody>
      </p:sp>
      <p:sp>
        <p:nvSpPr>
          <p:cNvPr id="13" name="Google Shape;13;p4"/>
          <p:cNvSpPr txBox="1">
            <a:spLocks noGrp="1"/>
          </p:cNvSpPr>
          <p:nvPr>
            <p:ph type="subTitle" idx="1"/>
          </p:nvPr>
        </p:nvSpPr>
        <p:spPr>
          <a:xfrm>
            <a:off x="548773" y="3665400"/>
            <a:ext cx="6495200" cy="115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000"/>
              <a:buFont typeface="Source Sans Pro"/>
              <a:buNone/>
              <a:defRPr sz="2667" b="0" i="0">
                <a:solidFill>
                  <a:schemeClr val="dk1"/>
                </a:solidFill>
                <a:latin typeface="Arial" panose="020B0604020202020204" pitchFamily="34" charset="0"/>
                <a:ea typeface="Arial" panose="020B0604020202020204" pitchFamily="34" charset="0"/>
                <a:cs typeface="Arial" panose="020B0604020202020204" pitchFamily="34" charset="0"/>
                <a:sym typeface="Source Sans Pro"/>
              </a:defRPr>
            </a:lvl1pPr>
            <a:lvl2pPr lvl="1" rtl="0">
              <a:spcBef>
                <a:spcPts val="0"/>
              </a:spcBef>
              <a:spcAft>
                <a:spcPts val="0"/>
              </a:spcAft>
              <a:buClr>
                <a:schemeClr val="dk1"/>
              </a:buClr>
              <a:buSzPts val="2000"/>
              <a:buFont typeface="Source Sans Pro"/>
              <a:buNone/>
              <a:defRPr sz="2667">
                <a:solidFill>
                  <a:schemeClr val="dk1"/>
                </a:solidFill>
                <a:latin typeface="Source Sans Pro"/>
                <a:ea typeface="Source Sans Pro"/>
                <a:cs typeface="Source Sans Pro"/>
                <a:sym typeface="Source Sans Pro"/>
              </a:defRPr>
            </a:lvl2pPr>
            <a:lvl3pPr lvl="2" rtl="0">
              <a:spcBef>
                <a:spcPts val="0"/>
              </a:spcBef>
              <a:spcAft>
                <a:spcPts val="0"/>
              </a:spcAft>
              <a:buClr>
                <a:schemeClr val="dk1"/>
              </a:buClr>
              <a:buSzPts val="2000"/>
              <a:buFont typeface="Source Sans Pro"/>
              <a:buNone/>
              <a:defRPr sz="2667">
                <a:solidFill>
                  <a:schemeClr val="dk1"/>
                </a:solidFill>
                <a:latin typeface="Source Sans Pro"/>
                <a:ea typeface="Source Sans Pro"/>
                <a:cs typeface="Source Sans Pro"/>
                <a:sym typeface="Source Sans Pro"/>
              </a:defRPr>
            </a:lvl3pPr>
            <a:lvl4pPr lvl="3" rtl="0">
              <a:spcBef>
                <a:spcPts val="0"/>
              </a:spcBef>
              <a:spcAft>
                <a:spcPts val="0"/>
              </a:spcAft>
              <a:buClr>
                <a:schemeClr val="dk1"/>
              </a:buClr>
              <a:buSzPts val="2000"/>
              <a:buFont typeface="Source Sans Pro"/>
              <a:buNone/>
              <a:defRPr sz="2667">
                <a:solidFill>
                  <a:schemeClr val="dk1"/>
                </a:solidFill>
                <a:latin typeface="Source Sans Pro"/>
                <a:ea typeface="Source Sans Pro"/>
                <a:cs typeface="Source Sans Pro"/>
                <a:sym typeface="Source Sans Pro"/>
              </a:defRPr>
            </a:lvl4pPr>
            <a:lvl5pPr lvl="4" rtl="0">
              <a:spcBef>
                <a:spcPts val="0"/>
              </a:spcBef>
              <a:spcAft>
                <a:spcPts val="0"/>
              </a:spcAft>
              <a:buClr>
                <a:schemeClr val="dk1"/>
              </a:buClr>
              <a:buSzPts val="2000"/>
              <a:buFont typeface="Source Sans Pro"/>
              <a:buNone/>
              <a:defRPr sz="2667">
                <a:solidFill>
                  <a:schemeClr val="dk1"/>
                </a:solidFill>
                <a:latin typeface="Source Sans Pro"/>
                <a:ea typeface="Source Sans Pro"/>
                <a:cs typeface="Source Sans Pro"/>
                <a:sym typeface="Source Sans Pro"/>
              </a:defRPr>
            </a:lvl5pPr>
            <a:lvl6pPr lvl="5" rtl="0">
              <a:spcBef>
                <a:spcPts val="0"/>
              </a:spcBef>
              <a:spcAft>
                <a:spcPts val="0"/>
              </a:spcAft>
              <a:buClr>
                <a:schemeClr val="dk1"/>
              </a:buClr>
              <a:buSzPts val="2000"/>
              <a:buFont typeface="Source Sans Pro"/>
              <a:buNone/>
              <a:defRPr sz="2667">
                <a:solidFill>
                  <a:schemeClr val="dk1"/>
                </a:solidFill>
                <a:latin typeface="Source Sans Pro"/>
                <a:ea typeface="Source Sans Pro"/>
                <a:cs typeface="Source Sans Pro"/>
                <a:sym typeface="Source Sans Pro"/>
              </a:defRPr>
            </a:lvl6pPr>
            <a:lvl7pPr lvl="6" rtl="0">
              <a:spcBef>
                <a:spcPts val="0"/>
              </a:spcBef>
              <a:spcAft>
                <a:spcPts val="0"/>
              </a:spcAft>
              <a:buClr>
                <a:schemeClr val="dk1"/>
              </a:buClr>
              <a:buSzPts val="2000"/>
              <a:buFont typeface="Source Sans Pro"/>
              <a:buNone/>
              <a:defRPr sz="2667">
                <a:solidFill>
                  <a:schemeClr val="dk1"/>
                </a:solidFill>
                <a:latin typeface="Source Sans Pro"/>
                <a:ea typeface="Source Sans Pro"/>
                <a:cs typeface="Source Sans Pro"/>
                <a:sym typeface="Source Sans Pro"/>
              </a:defRPr>
            </a:lvl7pPr>
            <a:lvl8pPr lvl="7" rtl="0">
              <a:spcBef>
                <a:spcPts val="0"/>
              </a:spcBef>
              <a:spcAft>
                <a:spcPts val="0"/>
              </a:spcAft>
              <a:buClr>
                <a:schemeClr val="dk1"/>
              </a:buClr>
              <a:buSzPts val="2000"/>
              <a:buFont typeface="Source Sans Pro"/>
              <a:buNone/>
              <a:defRPr sz="2667">
                <a:solidFill>
                  <a:schemeClr val="dk1"/>
                </a:solidFill>
                <a:latin typeface="Source Sans Pro"/>
                <a:ea typeface="Source Sans Pro"/>
                <a:cs typeface="Source Sans Pro"/>
                <a:sym typeface="Source Sans Pro"/>
              </a:defRPr>
            </a:lvl8pPr>
            <a:lvl9pPr lvl="8" rtl="0">
              <a:spcBef>
                <a:spcPts val="0"/>
              </a:spcBef>
              <a:spcAft>
                <a:spcPts val="0"/>
              </a:spcAft>
              <a:buClr>
                <a:schemeClr val="dk1"/>
              </a:buClr>
              <a:buSzPts val="2000"/>
              <a:buFont typeface="Source Sans Pro"/>
              <a:buNone/>
              <a:defRPr sz="2667">
                <a:solidFill>
                  <a:schemeClr val="dk1"/>
                </a:solidFill>
                <a:latin typeface="Source Sans Pro"/>
                <a:ea typeface="Source Sans Pro"/>
                <a:cs typeface="Source Sans Pro"/>
                <a:sym typeface="Source Sans Pro"/>
              </a:defRPr>
            </a:lvl9pPr>
          </a:lstStyle>
          <a:p>
            <a:endParaRPr/>
          </a:p>
        </p:txBody>
      </p:sp>
      <p:sp>
        <p:nvSpPr>
          <p:cNvPr id="14" name="Google Shape;14;p4"/>
          <p:cNvSpPr>
            <a:spLocks noGrp="1"/>
          </p:cNvSpPr>
          <p:nvPr>
            <p:ph type="pic" idx="2"/>
          </p:nvPr>
        </p:nvSpPr>
        <p:spPr>
          <a:xfrm>
            <a:off x="6962867" y="1057600"/>
            <a:ext cx="4742800" cy="4742800"/>
          </a:xfrm>
          <a:prstGeom prst="rect">
            <a:avLst/>
          </a:prstGeom>
          <a:noFill/>
          <a:ln>
            <a:noFill/>
          </a:ln>
        </p:spPr>
      </p:sp>
      <p:pic>
        <p:nvPicPr>
          <p:cNvPr id="15" name="Google Shape;15;p4"/>
          <p:cNvPicPr preferRelativeResize="0"/>
          <p:nvPr/>
        </p:nvPicPr>
        <p:blipFill rotWithShape="1">
          <a:blip r:embed="rId2">
            <a:alphaModFix/>
          </a:blip>
          <a:srcRect/>
          <a:stretch/>
        </p:blipFill>
        <p:spPr>
          <a:xfrm>
            <a:off x="11014201" y="6258885"/>
            <a:ext cx="1024367" cy="442300"/>
          </a:xfrm>
          <a:prstGeom prst="rect">
            <a:avLst/>
          </a:prstGeom>
          <a:noFill/>
          <a:ln>
            <a:noFill/>
          </a:ln>
        </p:spPr>
      </p:pic>
      <p:sp>
        <p:nvSpPr>
          <p:cNvPr id="16" name="Google Shape;16;p4"/>
          <p:cNvSpPr txBox="1"/>
          <p:nvPr/>
        </p:nvSpPr>
        <p:spPr>
          <a:xfrm>
            <a:off x="165933" y="6377601"/>
            <a:ext cx="2410000" cy="389746"/>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933" b="0" i="0">
                <a:solidFill>
                  <a:schemeClr val="lt1"/>
                </a:solidFill>
                <a:latin typeface="Arial" panose="020B0604020202020204" pitchFamily="34" charset="0"/>
                <a:ea typeface="Source Sans Pro"/>
                <a:cs typeface="Arial" panose="020B0604020202020204" pitchFamily="34" charset="0"/>
                <a:sym typeface="Source Sans Pro"/>
              </a:rPr>
              <a:t>Proprietary &amp; Confidential</a:t>
            </a:r>
            <a:endParaRPr sz="933" b="0" i="0">
              <a:solidFill>
                <a:schemeClr val="lt1"/>
              </a:solidFill>
              <a:latin typeface="Arial" panose="020B0604020202020204" pitchFamily="34" charset="0"/>
              <a:ea typeface="Source Sans Pro"/>
              <a:cs typeface="Arial" panose="020B0604020202020204" pitchFamily="34" charset="0"/>
              <a:sym typeface="Source Sans Pro"/>
            </a:endParaRPr>
          </a:p>
        </p:txBody>
      </p:sp>
      <p:pic>
        <p:nvPicPr>
          <p:cNvPr id="17" name="Google Shape;17;p4"/>
          <p:cNvPicPr preferRelativeResize="0"/>
          <p:nvPr/>
        </p:nvPicPr>
        <p:blipFill>
          <a:blip r:embed="rId3">
            <a:alphaModFix/>
          </a:blip>
          <a:stretch>
            <a:fillRect/>
          </a:stretch>
        </p:blipFill>
        <p:spPr>
          <a:xfrm>
            <a:off x="11014201" y="6258885"/>
            <a:ext cx="1024367" cy="442300"/>
          </a:xfrm>
          <a:prstGeom prst="rect">
            <a:avLst/>
          </a:prstGeom>
          <a:noFill/>
          <a:ln>
            <a:noFill/>
          </a:ln>
        </p:spPr>
      </p:pic>
      <p:sp>
        <p:nvSpPr>
          <p:cNvPr id="18" name="Google Shape;18;p4"/>
          <p:cNvSpPr txBox="1"/>
          <p:nvPr/>
        </p:nvSpPr>
        <p:spPr>
          <a:xfrm>
            <a:off x="165933" y="6377601"/>
            <a:ext cx="2539600" cy="389746"/>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933" b="0" i="0">
                <a:solidFill>
                  <a:schemeClr val="dk1"/>
                </a:solidFill>
                <a:latin typeface="Arial" panose="020B0604020202020204" pitchFamily="34" charset="0"/>
                <a:ea typeface="Source Sans Pro"/>
                <a:cs typeface="Arial" panose="020B0604020202020204" pitchFamily="34" charset="0"/>
                <a:sym typeface="Source Sans Pro"/>
              </a:rPr>
              <a:t>Proprietary &amp; Confidential</a:t>
            </a:r>
            <a:endParaRPr sz="933" b="0" i="0">
              <a:solidFill>
                <a:schemeClr val="dk1"/>
              </a:solidFill>
              <a:latin typeface="Arial" panose="020B0604020202020204" pitchFamily="34" charset="0"/>
              <a:ea typeface="Source Sans Pro"/>
              <a:cs typeface="Arial" panose="020B0604020202020204" pitchFamily="34" charset="0"/>
              <a:sym typeface="Source Sans Pro"/>
            </a:endParaRPr>
          </a:p>
        </p:txBody>
      </p:sp>
    </p:spTree>
    <p:extLst>
      <p:ext uri="{BB962C8B-B14F-4D97-AF65-F5344CB8AC3E}">
        <p14:creationId xmlns:p14="http://schemas.microsoft.com/office/powerpoint/2010/main" val="36886197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No Text-Light">
  <p:cSld name="No Text-Light">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11014201" y="6258885"/>
            <a:ext cx="1024367" cy="442300"/>
          </a:xfrm>
          <a:prstGeom prst="rect">
            <a:avLst/>
          </a:prstGeom>
          <a:noFill/>
          <a:ln>
            <a:noFill/>
          </a:ln>
        </p:spPr>
      </p:pic>
      <p:sp>
        <p:nvSpPr>
          <p:cNvPr id="10" name="Google Shape;10;p2"/>
          <p:cNvSpPr txBox="1"/>
          <p:nvPr/>
        </p:nvSpPr>
        <p:spPr>
          <a:xfrm>
            <a:off x="165933" y="6391664"/>
            <a:ext cx="686800" cy="389746"/>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fld id="{00000000-1234-1234-1234-123412341234}" type="slidenum">
              <a:rPr lang="en" sz="933" b="0" i="0">
                <a:solidFill>
                  <a:schemeClr val="dk1"/>
                </a:solidFill>
                <a:latin typeface="Arial" panose="020B0604020202020204" pitchFamily="34" charset="0"/>
                <a:ea typeface="Source Sans Pro"/>
                <a:cs typeface="Arial" panose="020B0604020202020204" pitchFamily="34" charset="0"/>
                <a:sym typeface="Source Sans Pro"/>
              </a:rPr>
              <a:pPr marL="0" lvl="0" indent="0" algn="l" rtl="0">
                <a:spcBef>
                  <a:spcPts val="0"/>
                </a:spcBef>
                <a:spcAft>
                  <a:spcPts val="0"/>
                </a:spcAft>
                <a:buNone/>
              </a:pPr>
              <a:t>‹#›</a:t>
            </a:fld>
            <a:endParaRPr sz="933" b="0" i="0">
              <a:solidFill>
                <a:schemeClr val="dk1"/>
              </a:solidFill>
              <a:latin typeface="Arial" panose="020B0604020202020204" pitchFamily="34" charset="0"/>
              <a:ea typeface="Source Sans Pro"/>
              <a:cs typeface="Arial" panose="020B0604020202020204" pitchFamily="34" charset="0"/>
              <a:sym typeface="Source Sans Pro"/>
            </a:endParaRPr>
          </a:p>
        </p:txBody>
      </p:sp>
      <p:sp>
        <p:nvSpPr>
          <p:cNvPr id="11" name="Google Shape;11;p2"/>
          <p:cNvSpPr txBox="1"/>
          <p:nvPr/>
        </p:nvSpPr>
        <p:spPr>
          <a:xfrm>
            <a:off x="572333" y="6391664"/>
            <a:ext cx="2789200" cy="389746"/>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933" b="0" i="0">
                <a:solidFill>
                  <a:schemeClr val="dk1"/>
                </a:solidFill>
                <a:latin typeface="Arial" panose="020B0604020202020204" pitchFamily="34" charset="0"/>
                <a:ea typeface="Source Sans Pro"/>
                <a:cs typeface="Arial" panose="020B0604020202020204" pitchFamily="34" charset="0"/>
                <a:sym typeface="Source Sans Pro"/>
              </a:rPr>
              <a:t>Proprietary &amp; Confidential</a:t>
            </a:r>
            <a:endParaRPr sz="933" b="0" i="0">
              <a:solidFill>
                <a:schemeClr val="dk1"/>
              </a:solidFill>
              <a:latin typeface="Arial" panose="020B0604020202020204" pitchFamily="34" charset="0"/>
              <a:ea typeface="Source Sans Pro"/>
              <a:cs typeface="Arial" panose="020B0604020202020204" pitchFamily="34" charset="0"/>
              <a:sym typeface="Source Sans Pro"/>
            </a:endParaRPr>
          </a:p>
        </p:txBody>
      </p:sp>
    </p:spTree>
    <p:extLst>
      <p:ext uri="{BB962C8B-B14F-4D97-AF65-F5344CB8AC3E}">
        <p14:creationId xmlns:p14="http://schemas.microsoft.com/office/powerpoint/2010/main" val="22008159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No Text-Dark">
  <p:cSld name="No Text-Dark">
    <p:bg>
      <p:bgPr>
        <a:solidFill>
          <a:schemeClr val="dk1"/>
        </a:solidFill>
        <a:effectLst/>
      </p:bgPr>
    </p:bg>
    <p:spTree>
      <p:nvGrpSpPr>
        <p:cNvPr id="1" name="Shape 90"/>
        <p:cNvGrpSpPr/>
        <p:nvPr/>
      </p:nvGrpSpPr>
      <p:grpSpPr>
        <a:xfrm>
          <a:off x="0" y="0"/>
          <a:ext cx="0" cy="0"/>
          <a:chOff x="0" y="0"/>
          <a:chExt cx="0" cy="0"/>
        </a:xfrm>
      </p:grpSpPr>
      <p:pic>
        <p:nvPicPr>
          <p:cNvPr id="91" name="Google Shape;91;p14"/>
          <p:cNvPicPr preferRelativeResize="0"/>
          <p:nvPr/>
        </p:nvPicPr>
        <p:blipFill>
          <a:blip r:embed="rId2">
            <a:alphaModFix/>
          </a:blip>
          <a:stretch>
            <a:fillRect/>
          </a:stretch>
        </p:blipFill>
        <p:spPr>
          <a:xfrm>
            <a:off x="-5300" y="1"/>
            <a:ext cx="12197301" cy="6858001"/>
          </a:xfrm>
          <a:prstGeom prst="rect">
            <a:avLst/>
          </a:prstGeom>
          <a:noFill/>
          <a:ln>
            <a:noFill/>
          </a:ln>
        </p:spPr>
      </p:pic>
      <p:sp>
        <p:nvSpPr>
          <p:cNvPr id="92" name="Google Shape;92;p14"/>
          <p:cNvSpPr/>
          <p:nvPr/>
        </p:nvSpPr>
        <p:spPr>
          <a:xfrm>
            <a:off x="33" y="0"/>
            <a:ext cx="12192000" cy="6858000"/>
          </a:xfrm>
          <a:prstGeom prst="rect">
            <a:avLst/>
          </a:prstGeom>
          <a:solidFill>
            <a:srgbClr val="000000">
              <a:alpha val="5975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b="0" i="0">
              <a:latin typeface="Arial" panose="020B0604020202020204" pitchFamily="34" charset="0"/>
              <a:ea typeface="Source Sans Pro"/>
              <a:cs typeface="Arial" panose="020B0604020202020204" pitchFamily="34" charset="0"/>
              <a:sym typeface="Source Sans Pro"/>
            </a:endParaRPr>
          </a:p>
        </p:txBody>
      </p:sp>
      <p:pic>
        <p:nvPicPr>
          <p:cNvPr id="93" name="Google Shape;93;p14"/>
          <p:cNvPicPr preferRelativeResize="0"/>
          <p:nvPr/>
        </p:nvPicPr>
        <p:blipFill rotWithShape="1">
          <a:blip r:embed="rId3">
            <a:alphaModFix/>
          </a:blip>
          <a:srcRect/>
          <a:stretch/>
        </p:blipFill>
        <p:spPr>
          <a:xfrm>
            <a:off x="11014201" y="6258885"/>
            <a:ext cx="1024367" cy="442300"/>
          </a:xfrm>
          <a:prstGeom prst="rect">
            <a:avLst/>
          </a:prstGeom>
          <a:noFill/>
          <a:ln>
            <a:noFill/>
          </a:ln>
        </p:spPr>
      </p:pic>
      <p:sp>
        <p:nvSpPr>
          <p:cNvPr id="94" name="Google Shape;94;p14"/>
          <p:cNvSpPr txBox="1"/>
          <p:nvPr/>
        </p:nvSpPr>
        <p:spPr>
          <a:xfrm>
            <a:off x="165933" y="6391664"/>
            <a:ext cx="686800" cy="389746"/>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fld id="{00000000-1234-1234-1234-123412341234}" type="slidenum">
              <a:rPr lang="en" sz="933" b="0" i="0">
                <a:solidFill>
                  <a:schemeClr val="lt1"/>
                </a:solidFill>
                <a:latin typeface="Arial" panose="020B0604020202020204" pitchFamily="34" charset="0"/>
                <a:ea typeface="Source Sans Pro"/>
                <a:cs typeface="Arial" panose="020B0604020202020204" pitchFamily="34" charset="0"/>
                <a:sym typeface="Source Sans Pro"/>
              </a:rPr>
              <a:pPr marL="0" lvl="0" indent="0" algn="l" rtl="0">
                <a:spcBef>
                  <a:spcPts val="0"/>
                </a:spcBef>
                <a:spcAft>
                  <a:spcPts val="0"/>
                </a:spcAft>
                <a:buNone/>
              </a:pPr>
              <a:t>‹#›</a:t>
            </a:fld>
            <a:endParaRPr sz="933" b="0" i="0">
              <a:solidFill>
                <a:schemeClr val="lt1"/>
              </a:solidFill>
              <a:latin typeface="Arial" panose="020B0604020202020204" pitchFamily="34" charset="0"/>
              <a:ea typeface="Source Sans Pro"/>
              <a:cs typeface="Arial" panose="020B0604020202020204" pitchFamily="34" charset="0"/>
              <a:sym typeface="Source Sans Pro"/>
            </a:endParaRPr>
          </a:p>
        </p:txBody>
      </p:sp>
      <p:sp>
        <p:nvSpPr>
          <p:cNvPr id="95" name="Google Shape;95;p14"/>
          <p:cNvSpPr txBox="1"/>
          <p:nvPr/>
        </p:nvSpPr>
        <p:spPr>
          <a:xfrm>
            <a:off x="572333" y="6391664"/>
            <a:ext cx="2789200" cy="389746"/>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933" b="0" i="0">
                <a:solidFill>
                  <a:schemeClr val="lt1"/>
                </a:solidFill>
                <a:latin typeface="Arial" panose="020B0604020202020204" pitchFamily="34" charset="0"/>
                <a:ea typeface="Source Sans Pro"/>
                <a:cs typeface="Arial" panose="020B0604020202020204" pitchFamily="34" charset="0"/>
                <a:sym typeface="Source Sans Pro"/>
              </a:rPr>
              <a:t>Proprietary &amp; Confidential</a:t>
            </a:r>
            <a:endParaRPr sz="933" b="0" i="0">
              <a:solidFill>
                <a:schemeClr val="lt1"/>
              </a:solidFill>
              <a:latin typeface="Arial" panose="020B0604020202020204" pitchFamily="34" charset="0"/>
              <a:ea typeface="Source Sans Pro"/>
              <a:cs typeface="Arial" panose="020B0604020202020204" pitchFamily="34" charset="0"/>
              <a:sym typeface="Source Sans Pro"/>
            </a:endParaRPr>
          </a:p>
        </p:txBody>
      </p:sp>
    </p:spTree>
    <p:extLst>
      <p:ext uri="{BB962C8B-B14F-4D97-AF65-F5344CB8AC3E}">
        <p14:creationId xmlns:p14="http://schemas.microsoft.com/office/powerpoint/2010/main" val="13273308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ub-Brands (ST Drive)">
  <p:cSld name="Title Sub-Brands (ST Drive)">
    <p:spTree>
      <p:nvGrpSpPr>
        <p:cNvPr id="1" name="Shape 225"/>
        <p:cNvGrpSpPr/>
        <p:nvPr/>
      </p:nvGrpSpPr>
      <p:grpSpPr>
        <a:xfrm>
          <a:off x="0" y="0"/>
          <a:ext cx="0" cy="0"/>
          <a:chOff x="0" y="0"/>
          <a:chExt cx="0" cy="0"/>
        </a:xfrm>
      </p:grpSpPr>
      <p:pic>
        <p:nvPicPr>
          <p:cNvPr id="226" name="Google Shape;226;p34"/>
          <p:cNvPicPr preferRelativeResize="0"/>
          <p:nvPr/>
        </p:nvPicPr>
        <p:blipFill>
          <a:blip r:embed="rId2">
            <a:alphaModFix/>
          </a:blip>
          <a:stretch>
            <a:fillRect/>
          </a:stretch>
        </p:blipFill>
        <p:spPr>
          <a:xfrm>
            <a:off x="-5300" y="0"/>
            <a:ext cx="12197301" cy="6878199"/>
          </a:xfrm>
          <a:prstGeom prst="rect">
            <a:avLst/>
          </a:prstGeom>
          <a:noFill/>
          <a:ln>
            <a:noFill/>
          </a:ln>
        </p:spPr>
      </p:pic>
      <p:sp>
        <p:nvSpPr>
          <p:cNvPr id="227" name="Google Shape;227;p34"/>
          <p:cNvSpPr txBox="1"/>
          <p:nvPr/>
        </p:nvSpPr>
        <p:spPr>
          <a:xfrm>
            <a:off x="5216200" y="6377600"/>
            <a:ext cx="1759600" cy="389746"/>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 sz="933" b="0" i="0">
                <a:solidFill>
                  <a:schemeClr val="lt1"/>
                </a:solidFill>
                <a:latin typeface="Arial" panose="020B0604020202020204" pitchFamily="34" charset="0"/>
                <a:ea typeface="Source Sans Pro"/>
                <a:cs typeface="Arial" panose="020B0604020202020204" pitchFamily="34" charset="0"/>
                <a:sym typeface="Source Sans Pro"/>
              </a:rPr>
              <a:t>Proprietary &amp; Confidential</a:t>
            </a:r>
            <a:endParaRPr sz="933" b="0" i="0">
              <a:solidFill>
                <a:schemeClr val="lt1"/>
              </a:solidFill>
              <a:latin typeface="Arial" panose="020B0604020202020204" pitchFamily="34" charset="0"/>
              <a:ea typeface="Source Sans Pro"/>
              <a:cs typeface="Arial" panose="020B0604020202020204" pitchFamily="34" charset="0"/>
              <a:sym typeface="Source Sans Pro"/>
            </a:endParaRPr>
          </a:p>
        </p:txBody>
      </p:sp>
      <p:sp>
        <p:nvSpPr>
          <p:cNvPr id="228" name="Google Shape;228;p34"/>
          <p:cNvSpPr txBox="1">
            <a:spLocks noGrp="1"/>
          </p:cNvSpPr>
          <p:nvPr>
            <p:ph type="title"/>
          </p:nvPr>
        </p:nvSpPr>
        <p:spPr>
          <a:xfrm>
            <a:off x="564000" y="3316933"/>
            <a:ext cx="6597600" cy="738633"/>
          </a:xfrm>
          <a:prstGeom prst="rect">
            <a:avLst/>
          </a:prstGeom>
        </p:spPr>
        <p:txBody>
          <a:bodyPr spcFirstLastPara="1" wrap="square" lIns="91425" tIns="91425" rIns="91425" bIns="91425" anchor="t" anchorCtr="0">
            <a:spAutoFit/>
          </a:bodyPr>
          <a:lstStyle>
            <a:lvl1pPr lvl="0" algn="r">
              <a:spcBef>
                <a:spcPts val="0"/>
              </a:spcBef>
              <a:spcAft>
                <a:spcPts val="0"/>
              </a:spcAft>
              <a:buClr>
                <a:schemeClr val="lt1"/>
              </a:buClr>
              <a:buSzPts val="3000"/>
              <a:buNone/>
              <a:defRPr sz="4000">
                <a:solidFill>
                  <a:schemeClr val="lt1"/>
                </a:solidFill>
              </a:defRPr>
            </a:lvl1pPr>
            <a:lvl2pPr lvl="1" algn="r">
              <a:spcBef>
                <a:spcPts val="0"/>
              </a:spcBef>
              <a:spcAft>
                <a:spcPts val="0"/>
              </a:spcAft>
              <a:buClr>
                <a:schemeClr val="lt1"/>
              </a:buClr>
              <a:buSzPts val="3000"/>
              <a:buFont typeface="Fjalla One"/>
              <a:buNone/>
              <a:defRPr sz="4000">
                <a:solidFill>
                  <a:schemeClr val="lt1"/>
                </a:solidFill>
                <a:latin typeface="Fjalla One"/>
                <a:ea typeface="Fjalla One"/>
                <a:cs typeface="Fjalla One"/>
                <a:sym typeface="Fjalla One"/>
              </a:defRPr>
            </a:lvl2pPr>
            <a:lvl3pPr lvl="2" algn="r">
              <a:spcBef>
                <a:spcPts val="0"/>
              </a:spcBef>
              <a:spcAft>
                <a:spcPts val="0"/>
              </a:spcAft>
              <a:buClr>
                <a:schemeClr val="lt1"/>
              </a:buClr>
              <a:buSzPts val="3000"/>
              <a:buFont typeface="Fjalla One"/>
              <a:buNone/>
              <a:defRPr sz="4000">
                <a:solidFill>
                  <a:schemeClr val="lt1"/>
                </a:solidFill>
                <a:latin typeface="Fjalla One"/>
                <a:ea typeface="Fjalla One"/>
                <a:cs typeface="Fjalla One"/>
                <a:sym typeface="Fjalla One"/>
              </a:defRPr>
            </a:lvl3pPr>
            <a:lvl4pPr lvl="3" algn="r">
              <a:spcBef>
                <a:spcPts val="0"/>
              </a:spcBef>
              <a:spcAft>
                <a:spcPts val="0"/>
              </a:spcAft>
              <a:buClr>
                <a:schemeClr val="lt1"/>
              </a:buClr>
              <a:buSzPts val="3000"/>
              <a:buFont typeface="Fjalla One"/>
              <a:buNone/>
              <a:defRPr sz="4000">
                <a:solidFill>
                  <a:schemeClr val="lt1"/>
                </a:solidFill>
                <a:latin typeface="Fjalla One"/>
                <a:ea typeface="Fjalla One"/>
                <a:cs typeface="Fjalla One"/>
                <a:sym typeface="Fjalla One"/>
              </a:defRPr>
            </a:lvl4pPr>
            <a:lvl5pPr lvl="4" algn="r">
              <a:spcBef>
                <a:spcPts val="0"/>
              </a:spcBef>
              <a:spcAft>
                <a:spcPts val="0"/>
              </a:spcAft>
              <a:buClr>
                <a:schemeClr val="lt1"/>
              </a:buClr>
              <a:buSzPts val="3000"/>
              <a:buFont typeface="Fjalla One"/>
              <a:buNone/>
              <a:defRPr sz="4000">
                <a:solidFill>
                  <a:schemeClr val="lt1"/>
                </a:solidFill>
                <a:latin typeface="Fjalla One"/>
                <a:ea typeface="Fjalla One"/>
                <a:cs typeface="Fjalla One"/>
                <a:sym typeface="Fjalla One"/>
              </a:defRPr>
            </a:lvl5pPr>
            <a:lvl6pPr lvl="5" algn="r">
              <a:spcBef>
                <a:spcPts val="0"/>
              </a:spcBef>
              <a:spcAft>
                <a:spcPts val="0"/>
              </a:spcAft>
              <a:buClr>
                <a:schemeClr val="lt1"/>
              </a:buClr>
              <a:buSzPts val="3000"/>
              <a:buFont typeface="Fjalla One"/>
              <a:buNone/>
              <a:defRPr sz="4000">
                <a:solidFill>
                  <a:schemeClr val="lt1"/>
                </a:solidFill>
                <a:latin typeface="Fjalla One"/>
                <a:ea typeface="Fjalla One"/>
                <a:cs typeface="Fjalla One"/>
                <a:sym typeface="Fjalla One"/>
              </a:defRPr>
            </a:lvl6pPr>
            <a:lvl7pPr lvl="6" algn="r">
              <a:spcBef>
                <a:spcPts val="0"/>
              </a:spcBef>
              <a:spcAft>
                <a:spcPts val="0"/>
              </a:spcAft>
              <a:buClr>
                <a:schemeClr val="lt1"/>
              </a:buClr>
              <a:buSzPts val="3000"/>
              <a:buFont typeface="Fjalla One"/>
              <a:buNone/>
              <a:defRPr sz="4000">
                <a:solidFill>
                  <a:schemeClr val="lt1"/>
                </a:solidFill>
                <a:latin typeface="Fjalla One"/>
                <a:ea typeface="Fjalla One"/>
                <a:cs typeface="Fjalla One"/>
                <a:sym typeface="Fjalla One"/>
              </a:defRPr>
            </a:lvl7pPr>
            <a:lvl8pPr lvl="7" algn="r">
              <a:spcBef>
                <a:spcPts val="0"/>
              </a:spcBef>
              <a:spcAft>
                <a:spcPts val="0"/>
              </a:spcAft>
              <a:buClr>
                <a:schemeClr val="lt1"/>
              </a:buClr>
              <a:buSzPts val="3000"/>
              <a:buFont typeface="Fjalla One"/>
              <a:buNone/>
              <a:defRPr sz="4000">
                <a:solidFill>
                  <a:schemeClr val="lt1"/>
                </a:solidFill>
                <a:latin typeface="Fjalla One"/>
                <a:ea typeface="Fjalla One"/>
                <a:cs typeface="Fjalla One"/>
                <a:sym typeface="Fjalla One"/>
              </a:defRPr>
            </a:lvl8pPr>
            <a:lvl9pPr lvl="8" algn="r">
              <a:spcBef>
                <a:spcPts val="0"/>
              </a:spcBef>
              <a:spcAft>
                <a:spcPts val="0"/>
              </a:spcAft>
              <a:buClr>
                <a:schemeClr val="lt1"/>
              </a:buClr>
              <a:buSzPts val="3000"/>
              <a:buFont typeface="Fjalla One"/>
              <a:buNone/>
              <a:defRPr sz="4000">
                <a:solidFill>
                  <a:schemeClr val="lt1"/>
                </a:solidFill>
                <a:latin typeface="Fjalla One"/>
                <a:ea typeface="Fjalla One"/>
                <a:cs typeface="Fjalla One"/>
                <a:sym typeface="Fjalla One"/>
              </a:defRPr>
            </a:lvl9pPr>
          </a:lstStyle>
          <a:p>
            <a:endParaRPr/>
          </a:p>
        </p:txBody>
      </p:sp>
      <p:pic>
        <p:nvPicPr>
          <p:cNvPr id="229" name="Google Shape;229;p34"/>
          <p:cNvPicPr preferRelativeResize="0"/>
          <p:nvPr/>
        </p:nvPicPr>
        <p:blipFill>
          <a:blip r:embed="rId3">
            <a:alphaModFix/>
          </a:blip>
          <a:stretch>
            <a:fillRect/>
          </a:stretch>
        </p:blipFill>
        <p:spPr>
          <a:xfrm>
            <a:off x="2200967" y="1356802"/>
            <a:ext cx="4960700" cy="1582433"/>
          </a:xfrm>
          <a:prstGeom prst="rect">
            <a:avLst/>
          </a:prstGeom>
          <a:noFill/>
          <a:ln>
            <a:noFill/>
          </a:ln>
        </p:spPr>
      </p:pic>
      <p:pic>
        <p:nvPicPr>
          <p:cNvPr id="230" name="Google Shape;230;p34"/>
          <p:cNvPicPr preferRelativeResize="0"/>
          <p:nvPr/>
        </p:nvPicPr>
        <p:blipFill rotWithShape="1">
          <a:blip r:embed="rId4">
            <a:alphaModFix/>
          </a:blip>
          <a:srcRect b="47109"/>
          <a:stretch/>
        </p:blipFill>
        <p:spPr>
          <a:xfrm>
            <a:off x="8225582" y="3407905"/>
            <a:ext cx="1735533" cy="473000"/>
          </a:xfrm>
          <a:prstGeom prst="rect">
            <a:avLst/>
          </a:prstGeom>
          <a:noFill/>
          <a:ln>
            <a:noFill/>
          </a:ln>
        </p:spPr>
      </p:pic>
      <p:sp>
        <p:nvSpPr>
          <p:cNvPr id="231" name="Google Shape;231;p34"/>
          <p:cNvSpPr txBox="1"/>
          <p:nvPr/>
        </p:nvSpPr>
        <p:spPr>
          <a:xfrm>
            <a:off x="8095967" y="3869325"/>
            <a:ext cx="3608000" cy="697715"/>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467" b="0" i="0">
                <a:solidFill>
                  <a:srgbClr val="FDFBF9"/>
                </a:solidFill>
                <a:latin typeface="Arial" panose="020B0604020202020204" pitchFamily="34" charset="0"/>
                <a:ea typeface="Source Sans Pro"/>
                <a:cs typeface="Arial" panose="020B0604020202020204" pitchFamily="34" charset="0"/>
                <a:sym typeface="Source Sans Pro"/>
              </a:rPr>
              <a:t>Wi-Fi network performance, design, troubleshooting, and optimization</a:t>
            </a:r>
            <a:endParaRPr sz="1467" b="0" i="0">
              <a:solidFill>
                <a:srgbClr val="FDFBF9"/>
              </a:solidFill>
              <a:latin typeface="Arial" panose="020B0604020202020204" pitchFamily="34" charset="0"/>
              <a:ea typeface="Source Sans Pro"/>
              <a:cs typeface="Arial" panose="020B0604020202020204" pitchFamily="34" charset="0"/>
              <a:sym typeface="Source Sans Pro"/>
            </a:endParaRPr>
          </a:p>
        </p:txBody>
      </p:sp>
      <p:sp>
        <p:nvSpPr>
          <p:cNvPr id="232" name="Google Shape;232;p34"/>
          <p:cNvSpPr txBox="1"/>
          <p:nvPr/>
        </p:nvSpPr>
        <p:spPr>
          <a:xfrm>
            <a:off x="8095967" y="5338001"/>
            <a:ext cx="3390400" cy="697715"/>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467" b="0" i="0">
                <a:solidFill>
                  <a:srgbClr val="FDFBF9"/>
                </a:solidFill>
                <a:latin typeface="Arial" panose="020B0604020202020204" pitchFamily="34" charset="0"/>
                <a:ea typeface="Source Sans Pro"/>
                <a:cs typeface="Arial" panose="020B0604020202020204" pitchFamily="34" charset="0"/>
                <a:sym typeface="Source Sans Pro"/>
              </a:rPr>
              <a:t>Controlled drive and walk mobile network testing and benchmarking</a:t>
            </a:r>
            <a:endParaRPr sz="1467" b="0" i="0">
              <a:solidFill>
                <a:srgbClr val="FDFBF9"/>
              </a:solidFill>
              <a:latin typeface="Arial" panose="020B0604020202020204" pitchFamily="34" charset="0"/>
              <a:ea typeface="Source Sans Pro"/>
              <a:cs typeface="Arial" panose="020B0604020202020204" pitchFamily="34" charset="0"/>
              <a:sym typeface="Source Sans Pro"/>
            </a:endParaRPr>
          </a:p>
        </p:txBody>
      </p:sp>
      <p:pic>
        <p:nvPicPr>
          <p:cNvPr id="233" name="Google Shape;233;p34"/>
          <p:cNvPicPr preferRelativeResize="0"/>
          <p:nvPr/>
        </p:nvPicPr>
        <p:blipFill rotWithShape="1">
          <a:blip r:embed="rId5">
            <a:alphaModFix/>
          </a:blip>
          <a:srcRect l="3725" r="2903" b="46274"/>
          <a:stretch/>
        </p:blipFill>
        <p:spPr>
          <a:xfrm>
            <a:off x="8211575" y="538500"/>
            <a:ext cx="2457135" cy="473000"/>
          </a:xfrm>
          <a:prstGeom prst="rect">
            <a:avLst/>
          </a:prstGeom>
          <a:noFill/>
          <a:ln>
            <a:noFill/>
          </a:ln>
        </p:spPr>
      </p:pic>
      <p:sp>
        <p:nvSpPr>
          <p:cNvPr id="234" name="Google Shape;234;p34"/>
          <p:cNvSpPr txBox="1"/>
          <p:nvPr/>
        </p:nvSpPr>
        <p:spPr>
          <a:xfrm>
            <a:off x="8095967" y="925468"/>
            <a:ext cx="3281600" cy="697715"/>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467" b="0" i="0">
                <a:solidFill>
                  <a:srgbClr val="FDFBF9"/>
                </a:solidFill>
                <a:latin typeface="Arial" panose="020B0604020202020204" pitchFamily="34" charset="0"/>
                <a:ea typeface="Source Sans Pro"/>
                <a:cs typeface="Arial" panose="020B0604020202020204" pitchFamily="34" charset="0"/>
                <a:sym typeface="Source Sans Pro"/>
              </a:rPr>
              <a:t>Crowdsourced network performance, quality, and availability </a:t>
            </a:r>
            <a:endParaRPr sz="1467" b="0" i="0">
              <a:solidFill>
                <a:srgbClr val="FDFBF9"/>
              </a:solidFill>
              <a:latin typeface="Arial" panose="020B0604020202020204" pitchFamily="34" charset="0"/>
              <a:ea typeface="Source Sans Pro"/>
              <a:cs typeface="Arial" panose="020B0604020202020204" pitchFamily="34" charset="0"/>
              <a:sym typeface="Source Sans Pro"/>
            </a:endParaRPr>
          </a:p>
        </p:txBody>
      </p:sp>
      <p:pic>
        <p:nvPicPr>
          <p:cNvPr id="235" name="Google Shape;235;p34"/>
          <p:cNvPicPr preferRelativeResize="0"/>
          <p:nvPr/>
        </p:nvPicPr>
        <p:blipFill rotWithShape="1">
          <a:blip r:embed="rId6">
            <a:alphaModFix/>
          </a:blip>
          <a:srcRect r="5096" b="43636"/>
          <a:stretch/>
        </p:blipFill>
        <p:spPr>
          <a:xfrm>
            <a:off x="8230251" y="2033372"/>
            <a:ext cx="2457133" cy="473000"/>
          </a:xfrm>
          <a:prstGeom prst="rect">
            <a:avLst/>
          </a:prstGeom>
          <a:noFill/>
          <a:ln>
            <a:noFill/>
          </a:ln>
        </p:spPr>
      </p:pic>
      <p:sp>
        <p:nvSpPr>
          <p:cNvPr id="236" name="Google Shape;236;p34"/>
          <p:cNvSpPr txBox="1"/>
          <p:nvPr/>
        </p:nvSpPr>
        <p:spPr>
          <a:xfrm>
            <a:off x="8095967" y="2383482"/>
            <a:ext cx="3608000" cy="92348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467" b="0" i="0">
                <a:solidFill>
                  <a:srgbClr val="FDFBF9"/>
                </a:solidFill>
                <a:latin typeface="Arial" panose="020B0604020202020204" pitchFamily="34" charset="0"/>
                <a:ea typeface="Source Sans Pro"/>
                <a:cs typeface="Arial" panose="020B0604020202020204" pitchFamily="34" charset="0"/>
                <a:sym typeface="Source Sans Pro"/>
              </a:rPr>
              <a:t>Service monitoring, customer engagement, and disruption management</a:t>
            </a:r>
            <a:endParaRPr sz="1467" b="0" i="0">
              <a:solidFill>
                <a:srgbClr val="FDFBF9"/>
              </a:solidFill>
              <a:latin typeface="Arial" panose="020B0604020202020204" pitchFamily="34" charset="0"/>
              <a:ea typeface="Source Sans Pro"/>
              <a:cs typeface="Arial" panose="020B0604020202020204" pitchFamily="34" charset="0"/>
              <a:sym typeface="Source Sans Pro"/>
            </a:endParaRPr>
          </a:p>
        </p:txBody>
      </p:sp>
      <p:pic>
        <p:nvPicPr>
          <p:cNvPr id="237" name="Google Shape;237;p34" title="Speedtest drive logo - wht@2x.png"/>
          <p:cNvPicPr preferRelativeResize="0"/>
          <p:nvPr/>
        </p:nvPicPr>
        <p:blipFill>
          <a:blip r:embed="rId7">
            <a:alphaModFix/>
          </a:blip>
          <a:stretch>
            <a:fillRect/>
          </a:stretch>
        </p:blipFill>
        <p:spPr>
          <a:xfrm>
            <a:off x="8127285" y="4985700"/>
            <a:ext cx="3218967" cy="430200"/>
          </a:xfrm>
          <a:prstGeom prst="rect">
            <a:avLst/>
          </a:prstGeom>
          <a:noFill/>
          <a:ln>
            <a:noFill/>
          </a:ln>
        </p:spPr>
      </p:pic>
    </p:spTree>
    <p:extLst>
      <p:ext uri="{BB962C8B-B14F-4D97-AF65-F5344CB8AC3E}">
        <p14:creationId xmlns:p14="http://schemas.microsoft.com/office/powerpoint/2010/main" val="22087041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for light backgrounds">
  <p:cSld name="Blank for light backgrounds">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11014201" y="6258885"/>
            <a:ext cx="1024367" cy="442300"/>
          </a:xfrm>
          <a:prstGeom prst="rect">
            <a:avLst/>
          </a:prstGeom>
          <a:noFill/>
          <a:ln>
            <a:noFill/>
          </a:ln>
        </p:spPr>
      </p:pic>
      <p:sp>
        <p:nvSpPr>
          <p:cNvPr id="10" name="Google Shape;10;p2"/>
          <p:cNvSpPr txBox="1"/>
          <p:nvPr/>
        </p:nvSpPr>
        <p:spPr>
          <a:xfrm>
            <a:off x="165933" y="6377600"/>
            <a:ext cx="1759600" cy="389746"/>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933">
                <a:solidFill>
                  <a:schemeClr val="dk1"/>
                </a:solidFill>
                <a:latin typeface="Source Sans Pro"/>
                <a:ea typeface="Source Sans Pro"/>
                <a:cs typeface="Source Sans Pro"/>
                <a:sym typeface="Source Sans Pro"/>
              </a:rPr>
              <a:t>Proprietary &amp; Confidential</a:t>
            </a:r>
            <a:endParaRPr sz="933">
              <a:solidFill>
                <a:schemeClr val="dk1"/>
              </a:solidFill>
              <a:latin typeface="Source Sans Pro"/>
              <a:ea typeface="Source Sans Pro"/>
              <a:cs typeface="Source Sans Pro"/>
              <a:sym typeface="Source Sans Pro"/>
            </a:endParaRPr>
          </a:p>
        </p:txBody>
      </p:sp>
      <p:sp>
        <p:nvSpPr>
          <p:cNvPr id="11" name="Google Shape;11;p2"/>
          <p:cNvSpPr txBox="1">
            <a:spLocks noGrp="1"/>
          </p:cNvSpPr>
          <p:nvPr>
            <p:ph type="sldNum" idx="12"/>
          </p:nvPr>
        </p:nvSpPr>
        <p:spPr>
          <a:xfrm>
            <a:off x="11408579" y="-27199"/>
            <a:ext cx="731600" cy="524800"/>
          </a:xfrm>
          <a:prstGeom prst="rect">
            <a:avLst/>
          </a:prstGeom>
        </p:spPr>
        <p:txBody>
          <a:bodyPr spcFirstLastPara="1" wrap="square" lIns="91425" tIns="91425" rIns="91425" bIns="91425" anchor="t" anchorCtr="0">
            <a:noAutofit/>
          </a:bodyPr>
          <a:lstStyle>
            <a:lvl1pPr lvl="0">
              <a:buNone/>
              <a:defRPr sz="1467"/>
            </a:lvl1pPr>
            <a:lvl2pPr lvl="1">
              <a:buNone/>
              <a:defRPr sz="1467"/>
            </a:lvl2pPr>
            <a:lvl3pPr lvl="2">
              <a:buNone/>
              <a:defRPr sz="1467"/>
            </a:lvl3pPr>
            <a:lvl4pPr lvl="3">
              <a:buNone/>
              <a:defRPr sz="1467"/>
            </a:lvl4pPr>
            <a:lvl5pPr lvl="4">
              <a:buNone/>
              <a:defRPr sz="1467"/>
            </a:lvl5pPr>
            <a:lvl6pPr lvl="5">
              <a:buNone/>
              <a:defRPr sz="1467"/>
            </a:lvl6pPr>
            <a:lvl7pPr lvl="6">
              <a:buNone/>
              <a:defRPr sz="1467"/>
            </a:lvl7pPr>
            <a:lvl8pPr lvl="7">
              <a:buNone/>
              <a:defRPr sz="1467"/>
            </a:lvl8pPr>
            <a:lvl9pPr lvl="8">
              <a:buNone/>
              <a:defRPr sz="1467"/>
            </a:lvl9pPr>
          </a:lstStyle>
          <a:p>
            <a:fld id="{00000000-1234-1234-1234-123412341234}" type="slidenum">
              <a:rPr lang="en"/>
              <a:pPr/>
              <a:t>‹#›</a:t>
            </a:fld>
            <a:endParaRPr lang="en" sz="1200"/>
          </a:p>
        </p:txBody>
      </p:sp>
    </p:spTree>
    <p:extLst>
      <p:ext uri="{BB962C8B-B14F-4D97-AF65-F5344CB8AC3E}">
        <p14:creationId xmlns:p14="http://schemas.microsoft.com/office/powerpoint/2010/main" val="34946778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rgbClr val="FFFFFF"/>
        </a:solidFill>
        <a:effectLst/>
      </p:bgPr>
    </p:bg>
    <p:spTree>
      <p:nvGrpSpPr>
        <p:cNvPr id="1" name=""/>
        <p:cNvGrpSpPr/>
        <p:nvPr/>
      </p:nvGrpSpPr>
      <p:grpSpPr>
        <a:xfrm>
          <a:off x="0" y="0"/>
          <a:ext cx="0" cy="0"/>
          <a:chOff x="0" y="0"/>
          <a:chExt cx="0" cy="0"/>
        </a:xfrm>
      </p:grpSpPr>
      <p:pic>
        <p:nvPicPr>
          <p:cNvPr id="7" name="Artboard 1 copy 6.png" descr="Artboard 1 copy 6.png">
            <a:extLst>
              <a:ext uri="{FF2B5EF4-FFF2-40B4-BE49-F238E27FC236}">
                <a16:creationId xmlns:a16="http://schemas.microsoft.com/office/drawing/2014/main" id="{6EE8EDEA-DC78-7144-9922-4433E1F0B62E}"/>
              </a:ext>
            </a:extLst>
          </p:cNvPr>
          <p:cNvPicPr>
            <a:picLocks/>
          </p:cNvPicPr>
          <p:nvPr userDrawn="1"/>
        </p:nvPicPr>
        <p:blipFill>
          <a:blip r:embed="rId2" cstate="screen">
            <a:extLst>
              <a:ext uri="{28A0092B-C50C-407E-A947-70E740481C1C}">
                <a14:useLocalDpi xmlns:a14="http://schemas.microsoft.com/office/drawing/2010/main"/>
              </a:ext>
            </a:extLst>
          </a:blip>
          <a:srcRect/>
          <a:stretch>
            <a:fillRect/>
          </a:stretch>
        </p:blipFill>
        <p:spPr>
          <a:xfrm>
            <a:off x="-1" y="6355501"/>
            <a:ext cx="12192001" cy="507732"/>
          </a:xfrm>
          <a:prstGeom prst="rect">
            <a:avLst/>
          </a:prstGeom>
          <a:solidFill>
            <a:srgbClr val="FDFBF9"/>
          </a:solidFill>
          <a:ln w="12700">
            <a:miter lim="400000"/>
          </a:ln>
        </p:spPr>
      </p:pic>
      <p:pic>
        <p:nvPicPr>
          <p:cNvPr id="9" name="Artboard 1 copy 6.png" descr="Artboard 1 copy 6.png">
            <a:extLst>
              <a:ext uri="{FF2B5EF4-FFF2-40B4-BE49-F238E27FC236}">
                <a16:creationId xmlns:a16="http://schemas.microsoft.com/office/drawing/2014/main" id="{3C298C08-0FE1-CE4E-87D1-3467FC4D49AE}"/>
              </a:ext>
            </a:extLst>
          </p:cNvPr>
          <p:cNvPicPr>
            <a:picLocks/>
          </p:cNvPicPr>
          <p:nvPr userDrawn="1"/>
        </p:nvPicPr>
        <p:blipFill>
          <a:blip r:embed="rId3" cstate="screen">
            <a:extLst>
              <a:ext uri="{28A0092B-C50C-407E-A947-70E740481C1C}">
                <a14:useLocalDpi xmlns:a14="http://schemas.microsoft.com/office/drawing/2010/main"/>
              </a:ext>
            </a:extLst>
          </a:blip>
          <a:srcRect/>
          <a:stretch>
            <a:fillRect/>
          </a:stretch>
        </p:blipFill>
        <p:spPr>
          <a:xfrm>
            <a:off x="0" y="-5233"/>
            <a:ext cx="12192000" cy="71330"/>
          </a:xfrm>
          <a:prstGeom prst="rect">
            <a:avLst/>
          </a:prstGeom>
          <a:solidFill>
            <a:srgbClr val="FDFBF9"/>
          </a:solidFill>
          <a:ln w="12700">
            <a:miter lim="400000"/>
          </a:ln>
        </p:spPr>
      </p:pic>
      <p:pic>
        <p:nvPicPr>
          <p:cNvPr id="10" name="Ookla (white).ai" descr="Ookla (white).ai">
            <a:extLst>
              <a:ext uri="{FF2B5EF4-FFF2-40B4-BE49-F238E27FC236}">
                <a16:creationId xmlns:a16="http://schemas.microsoft.com/office/drawing/2014/main" id="{70EA402A-F4DB-FD40-AE33-D0EFBB351B6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89366" y="6448474"/>
            <a:ext cx="783464" cy="249535"/>
          </a:xfrm>
          <a:prstGeom prst="rect">
            <a:avLst/>
          </a:prstGeom>
          <a:ln w="12700">
            <a:miter lim="400000"/>
          </a:ln>
        </p:spPr>
      </p:pic>
    </p:spTree>
    <p:extLst>
      <p:ext uri="{BB962C8B-B14F-4D97-AF65-F5344CB8AC3E}">
        <p14:creationId xmlns:p14="http://schemas.microsoft.com/office/powerpoint/2010/main" val="18122778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1616" y="6395835"/>
            <a:ext cx="4417951" cy="365125"/>
          </a:xfrm>
          <a:prstGeom prst="rect">
            <a:avLst/>
          </a:prstGeom>
        </p:spPr>
        <p:txBody>
          <a:bodyPr/>
          <a:lstStyle/>
          <a:p>
            <a:fld id="{97351E65-1796-754F-81FA-FF2024D98648}" type="slidenum">
              <a:rPr lang="en-US" smtClean="0"/>
              <a:t>‹#›</a:t>
            </a:fld>
            <a:endParaRPr lang="en-US"/>
          </a:p>
        </p:txBody>
      </p:sp>
      <p:sp>
        <p:nvSpPr>
          <p:cNvPr id="4" name="Title 3">
            <a:extLst>
              <a:ext uri="{FF2B5EF4-FFF2-40B4-BE49-F238E27FC236}">
                <a16:creationId xmlns:a16="http://schemas.microsoft.com/office/drawing/2014/main" id="{780B7CAA-71BA-2842-A69B-EB5D62E793A4}"/>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564928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Applications Light" preserve="1">
  <p:cSld name="Background Applications Light">
    <p:bg>
      <p:bgPr>
        <a:blipFill>
          <a:blip r:embed="rId2">
            <a:alphaModFix/>
          </a:blip>
          <a:stretch>
            <a:fillRect/>
          </a:stretch>
        </a:blipFill>
        <a:effectLst/>
      </p:bgPr>
    </p:bg>
    <p:spTree>
      <p:nvGrpSpPr>
        <p:cNvPr id="1" name="Shape 78"/>
        <p:cNvGrpSpPr/>
        <p:nvPr/>
      </p:nvGrpSpPr>
      <p:grpSpPr>
        <a:xfrm>
          <a:off x="0" y="0"/>
          <a:ext cx="0" cy="0"/>
          <a:chOff x="0" y="0"/>
          <a:chExt cx="0" cy="0"/>
        </a:xfrm>
      </p:grpSpPr>
      <p:pic>
        <p:nvPicPr>
          <p:cNvPr id="79" name="Google Shape;79;p16"/>
          <p:cNvPicPr preferRelativeResize="0"/>
          <p:nvPr/>
        </p:nvPicPr>
        <p:blipFill>
          <a:blip r:embed="rId3">
            <a:alphaModFix/>
          </a:blip>
          <a:stretch>
            <a:fillRect/>
          </a:stretch>
        </p:blipFill>
        <p:spPr>
          <a:xfrm>
            <a:off x="11014201" y="6258885"/>
            <a:ext cx="1024367" cy="442300"/>
          </a:xfrm>
          <a:prstGeom prst="rect">
            <a:avLst/>
          </a:prstGeom>
          <a:noFill/>
          <a:ln>
            <a:noFill/>
          </a:ln>
        </p:spPr>
      </p:pic>
      <p:sp>
        <p:nvSpPr>
          <p:cNvPr id="80" name="Google Shape;80;p16"/>
          <p:cNvSpPr txBox="1"/>
          <p:nvPr/>
        </p:nvSpPr>
        <p:spPr>
          <a:xfrm>
            <a:off x="165933" y="6377600"/>
            <a:ext cx="1759600" cy="389746"/>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933" b="0" i="0">
                <a:latin typeface="Arial" panose="020B0604020202020204" pitchFamily="34" charset="0"/>
                <a:ea typeface="Source Sans Pro"/>
                <a:cs typeface="Arial" panose="020B0604020202020204" pitchFamily="34" charset="0"/>
                <a:sym typeface="Source Sans Pro"/>
              </a:rPr>
              <a:t>Proprietary &amp; Confidential</a:t>
            </a:r>
            <a:endParaRPr sz="933" b="0" i="0">
              <a:latin typeface="Arial" panose="020B0604020202020204" pitchFamily="34" charset="0"/>
              <a:ea typeface="Source Sans Pro"/>
              <a:cs typeface="Arial" panose="020B0604020202020204" pitchFamily="34" charset="0"/>
              <a:sym typeface="Source Sans Pro"/>
            </a:endParaRPr>
          </a:p>
        </p:txBody>
      </p:sp>
    </p:spTree>
    <p:extLst>
      <p:ext uri="{BB962C8B-B14F-4D97-AF65-F5344CB8AC3E}">
        <p14:creationId xmlns:p14="http://schemas.microsoft.com/office/powerpoint/2010/main" val="40037963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6255D-66C1-9847-B1E1-C767474917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CC4751-EC70-9B46-B06D-10F7DCAB92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8B9736-3EF4-2F42-9BC9-B3A4EE2F72FF}"/>
              </a:ext>
            </a:extLst>
          </p:cNvPr>
          <p:cNvSpPr>
            <a:spLocks noGrp="1"/>
          </p:cNvSpPr>
          <p:nvPr>
            <p:ph type="dt" sz="half" idx="10"/>
          </p:nvPr>
        </p:nvSpPr>
        <p:spPr/>
        <p:txBody>
          <a:bodyPr/>
          <a:lstStyle/>
          <a:p>
            <a:fld id="{11140161-2207-AE46-97D9-82A29EC14E7D}" type="datetimeFigureOut">
              <a:rPr lang="en-US" smtClean="0"/>
              <a:t>8/5/25</a:t>
            </a:fld>
            <a:endParaRPr lang="en-US"/>
          </a:p>
        </p:txBody>
      </p:sp>
      <p:sp>
        <p:nvSpPr>
          <p:cNvPr id="5" name="Footer Placeholder 4">
            <a:extLst>
              <a:ext uri="{FF2B5EF4-FFF2-40B4-BE49-F238E27FC236}">
                <a16:creationId xmlns:a16="http://schemas.microsoft.com/office/drawing/2014/main" id="{E99CA361-7B2A-C346-9157-23109E57FF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4A15A-59BA-7B43-B83E-A28E578D49FF}"/>
              </a:ext>
            </a:extLst>
          </p:cNvPr>
          <p:cNvSpPr>
            <a:spLocks noGrp="1"/>
          </p:cNvSpPr>
          <p:nvPr>
            <p:ph type="sldNum" sz="quarter" idx="12"/>
          </p:nvPr>
        </p:nvSpPr>
        <p:spPr/>
        <p:txBody>
          <a:bodyPr/>
          <a:lstStyle/>
          <a:p>
            <a:fld id="{97351E65-1796-754F-81FA-FF2024D98648}" type="slidenum">
              <a:rPr lang="en-US" smtClean="0"/>
              <a:t>‹#›</a:t>
            </a:fld>
            <a:endParaRPr lang="en-US"/>
          </a:p>
        </p:txBody>
      </p:sp>
    </p:spTree>
    <p:extLst>
      <p:ext uri="{BB962C8B-B14F-4D97-AF65-F5344CB8AC3E}">
        <p14:creationId xmlns:p14="http://schemas.microsoft.com/office/powerpoint/2010/main" val="32010594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ver Slide" type="title" preserve="1">
  <p:cSld name="Cover Slide">
    <p:spTree>
      <p:nvGrpSpPr>
        <p:cNvPr id="1" name="Shape 10"/>
        <p:cNvGrpSpPr/>
        <p:nvPr/>
      </p:nvGrpSpPr>
      <p:grpSpPr>
        <a:xfrm>
          <a:off x="0" y="0"/>
          <a:ext cx="0" cy="0"/>
          <a:chOff x="0" y="0"/>
          <a:chExt cx="0" cy="0"/>
        </a:xfrm>
      </p:grpSpPr>
      <p:sp>
        <p:nvSpPr>
          <p:cNvPr id="11" name="Google Shape;11;p12"/>
          <p:cNvSpPr txBox="1">
            <a:spLocks noGrp="1"/>
          </p:cNvSpPr>
          <p:nvPr>
            <p:ph type="title"/>
          </p:nvPr>
        </p:nvSpPr>
        <p:spPr>
          <a:xfrm>
            <a:off x="631748" y="1154992"/>
            <a:ext cx="6570654" cy="1940086"/>
          </a:xfrm>
          <a:prstGeom prst="rect">
            <a:avLst/>
          </a:prstGeom>
          <a:noFill/>
          <a:ln>
            <a:noFill/>
          </a:ln>
        </p:spPr>
        <p:txBody>
          <a:bodyPr spcFirstLastPara="1" wrap="square" lIns="45700" tIns="45700" rIns="45700" bIns="45700" anchor="b" anchorCtr="0">
            <a:noAutofit/>
          </a:bodyPr>
          <a:lstStyle>
            <a:lvl1pPr lvl="0" algn="l">
              <a:lnSpc>
                <a:spcPct val="90000"/>
              </a:lnSpc>
              <a:spcBef>
                <a:spcPts val="0"/>
              </a:spcBef>
              <a:spcAft>
                <a:spcPts val="0"/>
              </a:spcAft>
              <a:buClr>
                <a:srgbClr val="FDFBF9"/>
              </a:buClr>
              <a:buSzPts val="1800"/>
              <a:buNone/>
              <a:defRPr/>
            </a:lvl1pPr>
            <a:lvl2pPr lvl="1" algn="l">
              <a:lnSpc>
                <a:spcPct val="90000"/>
              </a:lnSpc>
              <a:spcBef>
                <a:spcPts val="0"/>
              </a:spcBef>
              <a:spcAft>
                <a:spcPts val="0"/>
              </a:spcAft>
              <a:buClr>
                <a:srgbClr val="FDFBF9"/>
              </a:buClr>
              <a:buSzPts val="1800"/>
              <a:buNone/>
              <a:defRPr/>
            </a:lvl2pPr>
            <a:lvl3pPr lvl="2" algn="l">
              <a:lnSpc>
                <a:spcPct val="90000"/>
              </a:lnSpc>
              <a:spcBef>
                <a:spcPts val="0"/>
              </a:spcBef>
              <a:spcAft>
                <a:spcPts val="0"/>
              </a:spcAft>
              <a:buClr>
                <a:srgbClr val="FDFBF9"/>
              </a:buClr>
              <a:buSzPts val="1800"/>
              <a:buNone/>
              <a:defRPr/>
            </a:lvl3pPr>
            <a:lvl4pPr lvl="3" algn="l">
              <a:lnSpc>
                <a:spcPct val="90000"/>
              </a:lnSpc>
              <a:spcBef>
                <a:spcPts val="0"/>
              </a:spcBef>
              <a:spcAft>
                <a:spcPts val="0"/>
              </a:spcAft>
              <a:buClr>
                <a:srgbClr val="FDFBF9"/>
              </a:buClr>
              <a:buSzPts val="1800"/>
              <a:buNone/>
              <a:defRPr/>
            </a:lvl4pPr>
            <a:lvl5pPr lvl="4" algn="l">
              <a:lnSpc>
                <a:spcPct val="90000"/>
              </a:lnSpc>
              <a:spcBef>
                <a:spcPts val="0"/>
              </a:spcBef>
              <a:spcAft>
                <a:spcPts val="0"/>
              </a:spcAft>
              <a:buClr>
                <a:srgbClr val="FDFBF9"/>
              </a:buClr>
              <a:buSzPts val="1800"/>
              <a:buNone/>
              <a:defRPr/>
            </a:lvl5pPr>
            <a:lvl6pPr lvl="5" algn="l">
              <a:lnSpc>
                <a:spcPct val="90000"/>
              </a:lnSpc>
              <a:spcBef>
                <a:spcPts val="0"/>
              </a:spcBef>
              <a:spcAft>
                <a:spcPts val="0"/>
              </a:spcAft>
              <a:buClr>
                <a:srgbClr val="FDFBF9"/>
              </a:buClr>
              <a:buSzPts val="1800"/>
              <a:buNone/>
              <a:defRPr/>
            </a:lvl6pPr>
            <a:lvl7pPr lvl="6" algn="l">
              <a:lnSpc>
                <a:spcPct val="90000"/>
              </a:lnSpc>
              <a:spcBef>
                <a:spcPts val="0"/>
              </a:spcBef>
              <a:spcAft>
                <a:spcPts val="0"/>
              </a:spcAft>
              <a:buClr>
                <a:srgbClr val="FDFBF9"/>
              </a:buClr>
              <a:buSzPts val="1800"/>
              <a:buNone/>
              <a:defRPr/>
            </a:lvl7pPr>
            <a:lvl8pPr lvl="7" algn="l">
              <a:lnSpc>
                <a:spcPct val="90000"/>
              </a:lnSpc>
              <a:spcBef>
                <a:spcPts val="0"/>
              </a:spcBef>
              <a:spcAft>
                <a:spcPts val="0"/>
              </a:spcAft>
              <a:buClr>
                <a:srgbClr val="FDFBF9"/>
              </a:buClr>
              <a:buSzPts val="1800"/>
              <a:buNone/>
              <a:defRPr/>
            </a:lvl8pPr>
            <a:lvl9pPr lvl="8" algn="l">
              <a:lnSpc>
                <a:spcPct val="90000"/>
              </a:lnSpc>
              <a:spcBef>
                <a:spcPts val="0"/>
              </a:spcBef>
              <a:spcAft>
                <a:spcPts val="0"/>
              </a:spcAft>
              <a:buClr>
                <a:srgbClr val="FDFBF9"/>
              </a:buClr>
              <a:buSzPts val="1800"/>
              <a:buNone/>
              <a:defRPr/>
            </a:lvl9pPr>
          </a:lstStyle>
          <a:p>
            <a:endParaRPr/>
          </a:p>
        </p:txBody>
      </p:sp>
      <p:sp>
        <p:nvSpPr>
          <p:cNvPr id="12" name="Google Shape;12;p12"/>
          <p:cNvSpPr txBox="1">
            <a:spLocks noGrp="1"/>
          </p:cNvSpPr>
          <p:nvPr>
            <p:ph type="body" idx="1"/>
          </p:nvPr>
        </p:nvSpPr>
        <p:spPr>
          <a:xfrm>
            <a:off x="631748" y="3105302"/>
            <a:ext cx="497105" cy="383541"/>
          </a:xfrm>
          <a:prstGeom prst="rect">
            <a:avLst/>
          </a:prstGeom>
          <a:noFill/>
          <a:ln>
            <a:noFill/>
          </a:ln>
        </p:spPr>
        <p:txBody>
          <a:bodyPr spcFirstLastPara="1" wrap="square" lIns="45700" tIns="45700" rIns="45700" bIns="45700" anchor="t" anchorCtr="0">
            <a:spAutoFit/>
          </a:bodyPr>
          <a:lstStyle>
            <a:lvl1pPr marL="457200" lvl="0" indent="-228600" algn="l">
              <a:lnSpc>
                <a:spcPct val="90000"/>
              </a:lnSpc>
              <a:spcBef>
                <a:spcPts val="1000"/>
              </a:spcBef>
              <a:spcAft>
                <a:spcPts val="0"/>
              </a:spcAft>
              <a:buClr>
                <a:srgbClr val="181512"/>
              </a:buClr>
              <a:buSzPts val="1800"/>
              <a:buNone/>
              <a:defRPr/>
            </a:lvl1pPr>
            <a:lvl2pPr marL="914400" lvl="1" indent="-228600" algn="l">
              <a:lnSpc>
                <a:spcPct val="90000"/>
              </a:lnSpc>
              <a:spcBef>
                <a:spcPts val="1000"/>
              </a:spcBef>
              <a:spcAft>
                <a:spcPts val="0"/>
              </a:spcAft>
              <a:buClr>
                <a:srgbClr val="181512"/>
              </a:buClr>
              <a:buSzPts val="1800"/>
              <a:buNone/>
              <a:defRPr/>
            </a:lvl2pPr>
            <a:lvl3pPr marL="1371600" lvl="2" indent="-228600" algn="l">
              <a:lnSpc>
                <a:spcPct val="90000"/>
              </a:lnSpc>
              <a:spcBef>
                <a:spcPts val="1000"/>
              </a:spcBef>
              <a:spcAft>
                <a:spcPts val="0"/>
              </a:spcAft>
              <a:buClr>
                <a:srgbClr val="181512"/>
              </a:buClr>
              <a:buSzPts val="1800"/>
              <a:buNone/>
              <a:defRPr/>
            </a:lvl3pPr>
            <a:lvl4pPr marL="1828800" lvl="3" indent="-228600" algn="l">
              <a:lnSpc>
                <a:spcPct val="90000"/>
              </a:lnSpc>
              <a:spcBef>
                <a:spcPts val="1000"/>
              </a:spcBef>
              <a:spcAft>
                <a:spcPts val="0"/>
              </a:spcAft>
              <a:buClr>
                <a:srgbClr val="181512"/>
              </a:buClr>
              <a:buSzPts val="1800"/>
              <a:buNone/>
              <a:defRPr/>
            </a:lvl4pPr>
            <a:lvl5pPr marL="2286000" lvl="4" indent="-228600" algn="l">
              <a:lnSpc>
                <a:spcPct val="90000"/>
              </a:lnSpc>
              <a:spcBef>
                <a:spcPts val="1000"/>
              </a:spcBef>
              <a:spcAft>
                <a:spcPts val="0"/>
              </a:spcAft>
              <a:buClr>
                <a:srgbClr val="181512"/>
              </a:buClr>
              <a:buSzPts val="1800"/>
              <a:buNone/>
              <a:defRPr/>
            </a:lvl5pPr>
            <a:lvl6pPr marL="2743200" lvl="5" indent="-228600" algn="l">
              <a:lnSpc>
                <a:spcPct val="90000"/>
              </a:lnSpc>
              <a:spcBef>
                <a:spcPts val="1000"/>
              </a:spcBef>
              <a:spcAft>
                <a:spcPts val="0"/>
              </a:spcAft>
              <a:buClr>
                <a:srgbClr val="181512"/>
              </a:buClr>
              <a:buSzPts val="1800"/>
              <a:buNone/>
              <a:defRPr/>
            </a:lvl6pPr>
            <a:lvl7pPr marL="3200400" lvl="6" indent="-228600" algn="l">
              <a:lnSpc>
                <a:spcPct val="90000"/>
              </a:lnSpc>
              <a:spcBef>
                <a:spcPts val="1000"/>
              </a:spcBef>
              <a:spcAft>
                <a:spcPts val="0"/>
              </a:spcAft>
              <a:buClr>
                <a:srgbClr val="181512"/>
              </a:buClr>
              <a:buSzPts val="1800"/>
              <a:buNone/>
              <a:defRPr/>
            </a:lvl7pPr>
            <a:lvl8pPr marL="3657600" lvl="7" indent="-228600" algn="l">
              <a:lnSpc>
                <a:spcPct val="90000"/>
              </a:lnSpc>
              <a:spcBef>
                <a:spcPts val="1000"/>
              </a:spcBef>
              <a:spcAft>
                <a:spcPts val="0"/>
              </a:spcAft>
              <a:buClr>
                <a:srgbClr val="181512"/>
              </a:buClr>
              <a:buSzPts val="1800"/>
              <a:buNone/>
              <a:defRPr/>
            </a:lvl8pPr>
            <a:lvl9pPr marL="4114800" lvl="8" indent="-228600" algn="l">
              <a:lnSpc>
                <a:spcPct val="90000"/>
              </a:lnSpc>
              <a:spcBef>
                <a:spcPts val="1000"/>
              </a:spcBef>
              <a:spcAft>
                <a:spcPts val="0"/>
              </a:spcAft>
              <a:buClr>
                <a:srgbClr val="181512"/>
              </a:buClr>
              <a:buSzPts val="1800"/>
              <a:buNone/>
              <a:defRPr/>
            </a:lvl9pPr>
          </a:lstStyle>
          <a:p>
            <a:endParaRPr/>
          </a:p>
        </p:txBody>
      </p:sp>
      <p:sp>
        <p:nvSpPr>
          <p:cNvPr id="13" name="Google Shape;13;p12"/>
          <p:cNvSpPr>
            <a:spLocks noGrp="1"/>
          </p:cNvSpPr>
          <p:nvPr>
            <p:ph type="pic" idx="2"/>
          </p:nvPr>
        </p:nvSpPr>
        <p:spPr>
          <a:xfrm>
            <a:off x="7391346" y="955975"/>
            <a:ext cx="4121066" cy="4946050"/>
          </a:xfrm>
          <a:prstGeom prst="rect">
            <a:avLst/>
          </a:prstGeom>
          <a:noFill/>
          <a:ln>
            <a:noFill/>
          </a:ln>
        </p:spPr>
      </p:sp>
      <p:sp>
        <p:nvSpPr>
          <p:cNvPr id="14" name="Google Shape;14;p12"/>
          <p:cNvSpPr txBox="1">
            <a:spLocks noGrp="1"/>
          </p:cNvSpPr>
          <p:nvPr>
            <p:ph type="sldNum" idx="12"/>
          </p:nvPr>
        </p:nvSpPr>
        <p:spPr>
          <a:xfrm>
            <a:off x="8737600" y="6185553"/>
            <a:ext cx="2844800" cy="341592"/>
          </a:xfrm>
          <a:prstGeom prst="rect">
            <a:avLst/>
          </a:prstGeom>
          <a:noFill/>
          <a:ln>
            <a:noFill/>
          </a:ln>
        </p:spPr>
        <p:txBody>
          <a:bodyPr spcFirstLastPara="1" wrap="square" lIns="45700" tIns="45700" rIns="45700" bIns="45700" anchor="ctr" anchorCtr="0">
            <a:spAutoFit/>
          </a:bodyPr>
          <a:lstStyle>
            <a:lvl1pPr marL="0" lvl="0" indent="0" algn="l">
              <a:lnSpc>
                <a:spcPct val="90000"/>
              </a:lnSpc>
              <a:spcBef>
                <a:spcPts val="0"/>
              </a:spcBef>
              <a:spcAft>
                <a:spcPts val="0"/>
              </a:spcAft>
              <a:buClr>
                <a:srgbClr val="181512"/>
              </a:buClr>
              <a:buSzPts val="1800"/>
              <a:buFont typeface="Source Sans Pro"/>
              <a:buNone/>
              <a:defRPr sz="1800" b="0" i="0" u="none" strike="noStrike" cap="none">
                <a:solidFill>
                  <a:srgbClr val="181512"/>
                </a:solidFill>
                <a:latin typeface="Arial" panose="020B0604020202020204" pitchFamily="34" charset="0"/>
                <a:ea typeface="Arial" panose="020B0604020202020204" pitchFamily="34" charset="0"/>
                <a:cs typeface="Arial" panose="020B0604020202020204" pitchFamily="34" charset="0"/>
                <a:sym typeface="Source Sans Pro"/>
              </a:defRPr>
            </a:lvl1pPr>
            <a:lvl2pPr marL="0" lvl="1" indent="0" algn="l">
              <a:lnSpc>
                <a:spcPct val="90000"/>
              </a:lnSpc>
              <a:spcBef>
                <a:spcPts val="0"/>
              </a:spcBef>
              <a:spcAft>
                <a:spcPts val="0"/>
              </a:spcAft>
              <a:buClr>
                <a:srgbClr val="181512"/>
              </a:buClr>
              <a:buSzPts val="1800"/>
              <a:buFont typeface="Source Sans Pro"/>
              <a:buNone/>
              <a:defRPr sz="1800" b="0" i="0" u="none" strike="noStrike" cap="none">
                <a:solidFill>
                  <a:srgbClr val="181512"/>
                </a:solidFill>
                <a:latin typeface="Source Sans Pro"/>
                <a:ea typeface="Source Sans Pro"/>
                <a:cs typeface="Source Sans Pro"/>
                <a:sym typeface="Source Sans Pro"/>
              </a:defRPr>
            </a:lvl2pPr>
            <a:lvl3pPr marL="0" lvl="2" indent="0" algn="l">
              <a:lnSpc>
                <a:spcPct val="90000"/>
              </a:lnSpc>
              <a:spcBef>
                <a:spcPts val="0"/>
              </a:spcBef>
              <a:spcAft>
                <a:spcPts val="0"/>
              </a:spcAft>
              <a:buClr>
                <a:srgbClr val="181512"/>
              </a:buClr>
              <a:buSzPts val="1800"/>
              <a:buFont typeface="Source Sans Pro"/>
              <a:buNone/>
              <a:defRPr sz="1800" b="0" i="0" u="none" strike="noStrike" cap="none">
                <a:solidFill>
                  <a:srgbClr val="181512"/>
                </a:solidFill>
                <a:latin typeface="Source Sans Pro"/>
                <a:ea typeface="Source Sans Pro"/>
                <a:cs typeface="Source Sans Pro"/>
                <a:sym typeface="Source Sans Pro"/>
              </a:defRPr>
            </a:lvl3pPr>
            <a:lvl4pPr marL="0" lvl="3" indent="0" algn="l">
              <a:lnSpc>
                <a:spcPct val="90000"/>
              </a:lnSpc>
              <a:spcBef>
                <a:spcPts val="0"/>
              </a:spcBef>
              <a:spcAft>
                <a:spcPts val="0"/>
              </a:spcAft>
              <a:buClr>
                <a:srgbClr val="181512"/>
              </a:buClr>
              <a:buSzPts val="1800"/>
              <a:buFont typeface="Source Sans Pro"/>
              <a:buNone/>
              <a:defRPr sz="1800" b="0" i="0" u="none" strike="noStrike" cap="none">
                <a:solidFill>
                  <a:srgbClr val="181512"/>
                </a:solidFill>
                <a:latin typeface="Source Sans Pro"/>
                <a:ea typeface="Source Sans Pro"/>
                <a:cs typeface="Source Sans Pro"/>
                <a:sym typeface="Source Sans Pro"/>
              </a:defRPr>
            </a:lvl4pPr>
            <a:lvl5pPr marL="0" lvl="4" indent="0" algn="l">
              <a:lnSpc>
                <a:spcPct val="90000"/>
              </a:lnSpc>
              <a:spcBef>
                <a:spcPts val="0"/>
              </a:spcBef>
              <a:spcAft>
                <a:spcPts val="0"/>
              </a:spcAft>
              <a:buClr>
                <a:srgbClr val="181512"/>
              </a:buClr>
              <a:buSzPts val="1800"/>
              <a:buFont typeface="Source Sans Pro"/>
              <a:buNone/>
              <a:defRPr sz="1800" b="0" i="0" u="none" strike="noStrike" cap="none">
                <a:solidFill>
                  <a:srgbClr val="181512"/>
                </a:solidFill>
                <a:latin typeface="Source Sans Pro"/>
                <a:ea typeface="Source Sans Pro"/>
                <a:cs typeface="Source Sans Pro"/>
                <a:sym typeface="Source Sans Pro"/>
              </a:defRPr>
            </a:lvl5pPr>
            <a:lvl6pPr marL="0" lvl="5" indent="0" algn="l">
              <a:lnSpc>
                <a:spcPct val="90000"/>
              </a:lnSpc>
              <a:spcBef>
                <a:spcPts val="0"/>
              </a:spcBef>
              <a:spcAft>
                <a:spcPts val="0"/>
              </a:spcAft>
              <a:buClr>
                <a:srgbClr val="181512"/>
              </a:buClr>
              <a:buSzPts val="1800"/>
              <a:buFont typeface="Source Sans Pro"/>
              <a:buNone/>
              <a:defRPr sz="1800" b="0" i="0" u="none" strike="noStrike" cap="none">
                <a:solidFill>
                  <a:srgbClr val="181512"/>
                </a:solidFill>
                <a:latin typeface="Source Sans Pro"/>
                <a:ea typeface="Source Sans Pro"/>
                <a:cs typeface="Source Sans Pro"/>
                <a:sym typeface="Source Sans Pro"/>
              </a:defRPr>
            </a:lvl6pPr>
            <a:lvl7pPr marL="0" lvl="6" indent="0" algn="l">
              <a:lnSpc>
                <a:spcPct val="90000"/>
              </a:lnSpc>
              <a:spcBef>
                <a:spcPts val="0"/>
              </a:spcBef>
              <a:spcAft>
                <a:spcPts val="0"/>
              </a:spcAft>
              <a:buClr>
                <a:srgbClr val="181512"/>
              </a:buClr>
              <a:buSzPts val="1800"/>
              <a:buFont typeface="Source Sans Pro"/>
              <a:buNone/>
              <a:defRPr sz="1800" b="0" i="0" u="none" strike="noStrike" cap="none">
                <a:solidFill>
                  <a:srgbClr val="181512"/>
                </a:solidFill>
                <a:latin typeface="Source Sans Pro"/>
                <a:ea typeface="Source Sans Pro"/>
                <a:cs typeface="Source Sans Pro"/>
                <a:sym typeface="Source Sans Pro"/>
              </a:defRPr>
            </a:lvl7pPr>
            <a:lvl8pPr marL="0" lvl="7" indent="0" algn="l">
              <a:lnSpc>
                <a:spcPct val="90000"/>
              </a:lnSpc>
              <a:spcBef>
                <a:spcPts val="0"/>
              </a:spcBef>
              <a:spcAft>
                <a:spcPts val="0"/>
              </a:spcAft>
              <a:buClr>
                <a:srgbClr val="181512"/>
              </a:buClr>
              <a:buSzPts val="1800"/>
              <a:buFont typeface="Source Sans Pro"/>
              <a:buNone/>
              <a:defRPr sz="1800" b="0" i="0" u="none" strike="noStrike" cap="none">
                <a:solidFill>
                  <a:srgbClr val="181512"/>
                </a:solidFill>
                <a:latin typeface="Source Sans Pro"/>
                <a:ea typeface="Source Sans Pro"/>
                <a:cs typeface="Source Sans Pro"/>
                <a:sym typeface="Source Sans Pro"/>
              </a:defRPr>
            </a:lvl8pPr>
            <a:lvl9pPr marL="0" lvl="8" indent="0" algn="l">
              <a:lnSpc>
                <a:spcPct val="90000"/>
              </a:lnSpc>
              <a:spcBef>
                <a:spcPts val="0"/>
              </a:spcBef>
              <a:spcAft>
                <a:spcPts val="0"/>
              </a:spcAft>
              <a:buClr>
                <a:srgbClr val="181512"/>
              </a:buClr>
              <a:buSzPts val="1800"/>
              <a:buFont typeface="Source Sans Pro"/>
              <a:buNone/>
              <a:defRPr sz="1800" b="0" i="0" u="none" strike="noStrike" cap="none">
                <a:solidFill>
                  <a:srgbClr val="181512"/>
                </a:solidFill>
                <a:latin typeface="Source Sans Pro"/>
                <a:ea typeface="Source Sans Pro"/>
                <a:cs typeface="Source Sans Pro"/>
                <a:sym typeface="Source Sans Pro"/>
              </a:defRPr>
            </a:lvl9pPr>
          </a:lstStyle>
          <a:p>
            <a:fld id="{00000000-1234-1234-1234-123412341234}" type="slidenum">
              <a:rPr lang="en-US"/>
              <a:pPr/>
              <a:t>‹#›</a:t>
            </a:fld>
            <a:endParaRPr lang="en-US"/>
          </a:p>
        </p:txBody>
      </p:sp>
    </p:spTree>
    <p:extLst>
      <p:ext uri="{BB962C8B-B14F-4D97-AF65-F5344CB8AC3E}">
        <p14:creationId xmlns:p14="http://schemas.microsoft.com/office/powerpoint/2010/main" val="1779172019"/>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reserve="1">
  <p:cSld name="Default Text Slide copy">
    <p:bg>
      <p:bgPr>
        <a:solidFill>
          <a:srgbClr val="FDFBF9"/>
        </a:solidFill>
        <a:effectLst/>
      </p:bgPr>
    </p:bg>
    <p:spTree>
      <p:nvGrpSpPr>
        <p:cNvPr id="1" name=""/>
        <p:cNvGrpSpPr/>
        <p:nvPr/>
      </p:nvGrpSpPr>
      <p:grpSpPr>
        <a:xfrm>
          <a:off x="0" y="0"/>
          <a:ext cx="0" cy="0"/>
          <a:chOff x="0" y="0"/>
          <a:chExt cx="0" cy="0"/>
        </a:xfrm>
      </p:grpSpPr>
      <p:sp>
        <p:nvSpPr>
          <p:cNvPr id="50" name="Page Title"/>
          <p:cNvSpPr txBox="1">
            <a:spLocks noGrp="1"/>
          </p:cNvSpPr>
          <p:nvPr>
            <p:ph type="title" hasCustomPrompt="1"/>
          </p:nvPr>
        </p:nvSpPr>
        <p:spPr>
          <a:xfrm>
            <a:off x="635416" y="646992"/>
            <a:ext cx="6418075" cy="475524"/>
          </a:xfrm>
          <a:prstGeom prst="rect">
            <a:avLst/>
          </a:prstGeom>
        </p:spPr>
        <p:txBody>
          <a:bodyPr/>
          <a:lstStyle>
            <a:lvl1pPr>
              <a:spcBef>
                <a:spcPts val="1000"/>
              </a:spcBef>
              <a:defRPr sz="1800" b="0">
                <a:solidFill>
                  <a:srgbClr val="181512"/>
                </a:solidFill>
              </a:defRPr>
            </a:lvl1pPr>
          </a:lstStyle>
          <a:p>
            <a:r>
              <a:t>Page Title</a:t>
            </a:r>
          </a:p>
        </p:txBody>
      </p:sp>
      <p:sp>
        <p:nvSpPr>
          <p:cNvPr id="51" name="Body Text"/>
          <p:cNvSpPr txBox="1">
            <a:spLocks noGrp="1"/>
          </p:cNvSpPr>
          <p:nvPr>
            <p:ph type="body" sz="half" idx="21" hasCustomPrompt="1"/>
          </p:nvPr>
        </p:nvSpPr>
        <p:spPr>
          <a:xfrm>
            <a:off x="635416" y="1306611"/>
            <a:ext cx="6418075" cy="3165857"/>
          </a:xfrm>
          <a:prstGeom prst="rect">
            <a:avLst/>
          </a:prstGeom>
        </p:spPr>
        <p:txBody>
          <a:bodyPr lIns="45719" tIns="45719" rIns="45719" bIns="45719" anchor="ctr">
            <a:noAutofit/>
          </a:bodyPr>
          <a:lstStyle/>
          <a:p>
            <a:r>
              <a:t>Lorem ipsum dolor sit amet. Consectetur adispicing elit</a:t>
            </a:r>
          </a:p>
        </p:txBody>
      </p:sp>
      <p:sp>
        <p:nvSpPr>
          <p:cNvPr id="52" name="Image"/>
          <p:cNvSpPr>
            <a:spLocks noGrp="1"/>
          </p:cNvSpPr>
          <p:nvPr>
            <p:ph type="pic" sz="half" idx="22"/>
          </p:nvPr>
        </p:nvSpPr>
        <p:spPr>
          <a:xfrm>
            <a:off x="7391346" y="955975"/>
            <a:ext cx="4121066" cy="4946050"/>
          </a:xfrm>
          <a:prstGeom prst="rect">
            <a:avLst/>
          </a:prstGeom>
        </p:spPr>
        <p:txBody>
          <a:bodyPr lIns="91439" tIns="45719" rIns="91439" bIns="45719">
            <a:noAutofit/>
          </a:bodyPr>
          <a:lstStyle/>
          <a:p>
            <a:endParaRPr/>
          </a:p>
        </p:txBody>
      </p:sp>
      <p:sp>
        <p:nvSpPr>
          <p:cNvPr id="53" name="Block Quote - Lorem ipsum dolor sit amet, consectetur adipiscing elit. Nulla nec varius neque, egestas commodo odio. Pellentesque quis risus et tellus molestie volutpat eu ac metus. Maecenas at eros euismod, dignissim magna sed, pretium nibh."/>
          <p:cNvSpPr txBox="1">
            <a:spLocks noGrp="1"/>
          </p:cNvSpPr>
          <p:nvPr>
            <p:ph type="body" sz="quarter" idx="23"/>
          </p:nvPr>
        </p:nvSpPr>
        <p:spPr>
          <a:xfrm>
            <a:off x="635416" y="4656564"/>
            <a:ext cx="6418075" cy="1270592"/>
          </a:xfrm>
          <a:prstGeom prst="rect">
            <a:avLst/>
          </a:prstGeom>
          <a:solidFill>
            <a:srgbClr val="24879D"/>
          </a:solidFill>
        </p:spPr>
        <p:txBody>
          <a:bodyPr lIns="228600" tIns="228600" rIns="228600" bIns="228600" anchor="ctr">
            <a:noAutofit/>
          </a:bodyPr>
          <a:lstStyle>
            <a:lvl1pPr algn="ctr">
              <a:defRPr>
                <a:solidFill>
                  <a:srgbClr val="FDFBF9"/>
                </a:solidFill>
              </a:defRPr>
            </a:lvl1pPr>
          </a:lstStyle>
          <a:p>
            <a:r>
              <a:t>Block Quote - Lorem ipsum dolor sit amet, consectetur adipiscing elit. Nulla nec varius neque, egestas commodo odio. Pellentesque quis risus et tellus molestie volutpat eu ac metus. Maecenas at eros euismod, dignissim magna sed, pretium nibh.</a:t>
            </a:r>
          </a:p>
        </p:txBody>
      </p:sp>
      <p:pic>
        <p:nvPicPr>
          <p:cNvPr id="54" name="Artboard 1 copy 6.png" descr="Artboard 1 copy 6.png"/>
          <p:cNvPicPr>
            <a:picLocks/>
          </p:cNvPicPr>
          <p:nvPr/>
        </p:nvPicPr>
        <p:blipFill>
          <a:blip r:embed="rId2"/>
          <a:srcRect t="17708" b="80490"/>
          <a:stretch>
            <a:fillRect/>
          </a:stretch>
        </p:blipFill>
        <p:spPr>
          <a:xfrm>
            <a:off x="-1" y="6355501"/>
            <a:ext cx="12192001" cy="507732"/>
          </a:xfrm>
          <a:prstGeom prst="rect">
            <a:avLst/>
          </a:prstGeom>
          <a:ln w="12700">
            <a:miter lim="400000"/>
          </a:ln>
        </p:spPr>
      </p:pic>
      <p:pic>
        <p:nvPicPr>
          <p:cNvPr id="55" name="Ookla (white).ai" descr="Ookla (white).ai"/>
          <p:cNvPicPr>
            <a:picLocks noChangeAspect="1"/>
          </p:cNvPicPr>
          <p:nvPr/>
        </p:nvPicPr>
        <p:blipFill>
          <a:blip r:embed="rId3"/>
          <a:stretch>
            <a:fillRect/>
          </a:stretch>
        </p:blipFill>
        <p:spPr>
          <a:xfrm>
            <a:off x="489366" y="6448474"/>
            <a:ext cx="783464" cy="249535"/>
          </a:xfrm>
          <a:prstGeom prst="rect">
            <a:avLst/>
          </a:prstGeom>
          <a:ln w="12700">
            <a:miter lim="400000"/>
          </a:ln>
        </p:spPr>
      </p:pic>
      <p:pic>
        <p:nvPicPr>
          <p:cNvPr id="56" name="Artboard 1 copy 6.png" descr="Artboard 1 copy 6.png"/>
          <p:cNvPicPr>
            <a:picLocks/>
          </p:cNvPicPr>
          <p:nvPr/>
        </p:nvPicPr>
        <p:blipFill>
          <a:blip r:embed="rId2"/>
          <a:srcRect t="13" b="99639"/>
          <a:stretch>
            <a:fillRect/>
          </a:stretch>
        </p:blipFill>
        <p:spPr>
          <a:xfrm>
            <a:off x="0" y="-5233"/>
            <a:ext cx="12192000" cy="71330"/>
          </a:xfrm>
          <a:prstGeom prst="rect">
            <a:avLst/>
          </a:prstGeom>
          <a:ln w="12700">
            <a:miter lim="400000"/>
          </a:ln>
        </p:spPr>
      </p:pic>
      <p:sp>
        <p:nvSpPr>
          <p:cNvPr id="57" name="Private and confidential"/>
          <p:cNvSpPr txBox="1"/>
          <p:nvPr/>
        </p:nvSpPr>
        <p:spPr>
          <a:xfrm>
            <a:off x="10285285" y="6470715"/>
            <a:ext cx="1439533"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r">
              <a:defRPr sz="1100">
                <a:solidFill>
                  <a:srgbClr val="FDFBF9"/>
                </a:solidFill>
              </a:defRPr>
            </a:lvl1pPr>
          </a:lstStyle>
          <a:p>
            <a:r>
              <a:t>Private and confidential</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62950455"/>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Default Text Slide copy" type="tx" preserve="1">
  <p:cSld name="1_Default Text Slide copy">
    <p:bg>
      <p:bgPr>
        <a:solidFill>
          <a:srgbClr val="FFFFFF"/>
        </a:solidFill>
        <a:effectLst/>
      </p:bgPr>
    </p:bg>
    <p:spTree>
      <p:nvGrpSpPr>
        <p:cNvPr id="1" name="Shape 15"/>
        <p:cNvGrpSpPr/>
        <p:nvPr/>
      </p:nvGrpSpPr>
      <p:grpSpPr>
        <a:xfrm>
          <a:off x="0" y="0"/>
          <a:ext cx="0" cy="0"/>
          <a:chOff x="0" y="0"/>
          <a:chExt cx="0" cy="0"/>
        </a:xfrm>
      </p:grpSpPr>
      <p:sp>
        <p:nvSpPr>
          <p:cNvPr id="16" name="Google Shape;16;p13"/>
          <p:cNvSpPr txBox="1">
            <a:spLocks noGrp="1"/>
          </p:cNvSpPr>
          <p:nvPr>
            <p:ph type="title"/>
          </p:nvPr>
        </p:nvSpPr>
        <p:spPr>
          <a:xfrm>
            <a:off x="635416" y="646992"/>
            <a:ext cx="6418075" cy="475524"/>
          </a:xfrm>
          <a:prstGeom prst="rect">
            <a:avLst/>
          </a:prstGeom>
          <a:noFill/>
          <a:ln>
            <a:noFill/>
          </a:ln>
        </p:spPr>
        <p:txBody>
          <a:bodyPr spcFirstLastPara="1" wrap="square" lIns="45700" tIns="45700" rIns="45700" bIns="45700" anchor="b" anchorCtr="0">
            <a:noAutofit/>
          </a:bodyPr>
          <a:lstStyle>
            <a:lvl1pPr lvl="0" algn="l">
              <a:lnSpc>
                <a:spcPct val="90000"/>
              </a:lnSpc>
              <a:spcBef>
                <a:spcPts val="1000"/>
              </a:spcBef>
              <a:spcAft>
                <a:spcPts val="0"/>
              </a:spcAft>
              <a:buClr>
                <a:srgbClr val="181512"/>
              </a:buClr>
              <a:buSzPts val="3200"/>
              <a:buFont typeface="Arial"/>
              <a:buNone/>
              <a:defRPr sz="3200" b="0">
                <a:solidFill>
                  <a:srgbClr val="181512"/>
                </a:solidFill>
              </a:defRPr>
            </a:lvl1pPr>
            <a:lvl2pPr lvl="1" algn="l">
              <a:lnSpc>
                <a:spcPct val="90000"/>
              </a:lnSpc>
              <a:spcBef>
                <a:spcPts val="0"/>
              </a:spcBef>
              <a:spcAft>
                <a:spcPts val="0"/>
              </a:spcAft>
              <a:buClr>
                <a:srgbClr val="FDFBF9"/>
              </a:buClr>
              <a:buSzPts val="1800"/>
              <a:buNone/>
              <a:defRPr/>
            </a:lvl2pPr>
            <a:lvl3pPr lvl="2" algn="l">
              <a:lnSpc>
                <a:spcPct val="90000"/>
              </a:lnSpc>
              <a:spcBef>
                <a:spcPts val="0"/>
              </a:spcBef>
              <a:spcAft>
                <a:spcPts val="0"/>
              </a:spcAft>
              <a:buClr>
                <a:srgbClr val="FDFBF9"/>
              </a:buClr>
              <a:buSzPts val="1800"/>
              <a:buNone/>
              <a:defRPr/>
            </a:lvl3pPr>
            <a:lvl4pPr lvl="3" algn="l">
              <a:lnSpc>
                <a:spcPct val="90000"/>
              </a:lnSpc>
              <a:spcBef>
                <a:spcPts val="0"/>
              </a:spcBef>
              <a:spcAft>
                <a:spcPts val="0"/>
              </a:spcAft>
              <a:buClr>
                <a:srgbClr val="FDFBF9"/>
              </a:buClr>
              <a:buSzPts val="1800"/>
              <a:buNone/>
              <a:defRPr/>
            </a:lvl4pPr>
            <a:lvl5pPr lvl="4" algn="l">
              <a:lnSpc>
                <a:spcPct val="90000"/>
              </a:lnSpc>
              <a:spcBef>
                <a:spcPts val="0"/>
              </a:spcBef>
              <a:spcAft>
                <a:spcPts val="0"/>
              </a:spcAft>
              <a:buClr>
                <a:srgbClr val="FDFBF9"/>
              </a:buClr>
              <a:buSzPts val="1800"/>
              <a:buNone/>
              <a:defRPr/>
            </a:lvl5pPr>
            <a:lvl6pPr lvl="5" algn="l">
              <a:lnSpc>
                <a:spcPct val="90000"/>
              </a:lnSpc>
              <a:spcBef>
                <a:spcPts val="0"/>
              </a:spcBef>
              <a:spcAft>
                <a:spcPts val="0"/>
              </a:spcAft>
              <a:buClr>
                <a:srgbClr val="FDFBF9"/>
              </a:buClr>
              <a:buSzPts val="1800"/>
              <a:buNone/>
              <a:defRPr/>
            </a:lvl6pPr>
            <a:lvl7pPr lvl="6" algn="l">
              <a:lnSpc>
                <a:spcPct val="90000"/>
              </a:lnSpc>
              <a:spcBef>
                <a:spcPts val="0"/>
              </a:spcBef>
              <a:spcAft>
                <a:spcPts val="0"/>
              </a:spcAft>
              <a:buClr>
                <a:srgbClr val="FDFBF9"/>
              </a:buClr>
              <a:buSzPts val="1800"/>
              <a:buNone/>
              <a:defRPr/>
            </a:lvl7pPr>
            <a:lvl8pPr lvl="7" algn="l">
              <a:lnSpc>
                <a:spcPct val="90000"/>
              </a:lnSpc>
              <a:spcBef>
                <a:spcPts val="0"/>
              </a:spcBef>
              <a:spcAft>
                <a:spcPts val="0"/>
              </a:spcAft>
              <a:buClr>
                <a:srgbClr val="FDFBF9"/>
              </a:buClr>
              <a:buSzPts val="1800"/>
              <a:buNone/>
              <a:defRPr/>
            </a:lvl8pPr>
            <a:lvl9pPr lvl="8" algn="l">
              <a:lnSpc>
                <a:spcPct val="90000"/>
              </a:lnSpc>
              <a:spcBef>
                <a:spcPts val="0"/>
              </a:spcBef>
              <a:spcAft>
                <a:spcPts val="0"/>
              </a:spcAft>
              <a:buClr>
                <a:srgbClr val="FDFBF9"/>
              </a:buClr>
              <a:buSzPts val="1800"/>
              <a:buNone/>
              <a:defRPr/>
            </a:lvl9pPr>
          </a:lstStyle>
          <a:p>
            <a:endParaRPr/>
          </a:p>
        </p:txBody>
      </p:sp>
      <p:sp>
        <p:nvSpPr>
          <p:cNvPr id="17" name="Google Shape;17;p13"/>
          <p:cNvSpPr txBox="1">
            <a:spLocks noGrp="1"/>
          </p:cNvSpPr>
          <p:nvPr>
            <p:ph type="body" idx="1"/>
          </p:nvPr>
        </p:nvSpPr>
        <p:spPr>
          <a:xfrm>
            <a:off x="635416" y="1306611"/>
            <a:ext cx="6418075" cy="3165857"/>
          </a:xfrm>
          <a:prstGeom prst="rect">
            <a:avLst/>
          </a:prstGeom>
          <a:noFill/>
          <a:ln>
            <a:noFill/>
          </a:ln>
        </p:spPr>
        <p:txBody>
          <a:bodyPr spcFirstLastPara="1" wrap="square" lIns="45700" tIns="45700" rIns="45700" bIns="45700" anchor="ctr" anchorCtr="0">
            <a:noAutofit/>
          </a:bodyPr>
          <a:lstStyle>
            <a:lvl1pPr marL="457200" lvl="0" indent="-228600" algn="l">
              <a:lnSpc>
                <a:spcPct val="90000"/>
              </a:lnSpc>
              <a:spcBef>
                <a:spcPts val="1000"/>
              </a:spcBef>
              <a:spcAft>
                <a:spcPts val="0"/>
              </a:spcAft>
              <a:buClr>
                <a:srgbClr val="181512"/>
              </a:buClr>
              <a:buSzPts val="1800"/>
              <a:buNone/>
              <a:defRPr/>
            </a:lvl1pPr>
            <a:lvl2pPr marL="914400" lvl="1" indent="-228600" algn="l">
              <a:lnSpc>
                <a:spcPct val="90000"/>
              </a:lnSpc>
              <a:spcBef>
                <a:spcPts val="1000"/>
              </a:spcBef>
              <a:spcAft>
                <a:spcPts val="0"/>
              </a:spcAft>
              <a:buClr>
                <a:srgbClr val="181512"/>
              </a:buClr>
              <a:buSzPts val="1800"/>
              <a:buNone/>
              <a:defRPr/>
            </a:lvl2pPr>
            <a:lvl3pPr marL="1371600" lvl="2" indent="-228600" algn="l">
              <a:lnSpc>
                <a:spcPct val="90000"/>
              </a:lnSpc>
              <a:spcBef>
                <a:spcPts val="1000"/>
              </a:spcBef>
              <a:spcAft>
                <a:spcPts val="0"/>
              </a:spcAft>
              <a:buClr>
                <a:srgbClr val="181512"/>
              </a:buClr>
              <a:buSzPts val="1800"/>
              <a:buNone/>
              <a:defRPr/>
            </a:lvl3pPr>
            <a:lvl4pPr marL="1828800" lvl="3" indent="-228600" algn="l">
              <a:lnSpc>
                <a:spcPct val="90000"/>
              </a:lnSpc>
              <a:spcBef>
                <a:spcPts val="1000"/>
              </a:spcBef>
              <a:spcAft>
                <a:spcPts val="0"/>
              </a:spcAft>
              <a:buClr>
                <a:srgbClr val="181512"/>
              </a:buClr>
              <a:buSzPts val="1800"/>
              <a:buNone/>
              <a:defRPr/>
            </a:lvl4pPr>
            <a:lvl5pPr marL="2286000" lvl="4" indent="-228600" algn="l">
              <a:lnSpc>
                <a:spcPct val="90000"/>
              </a:lnSpc>
              <a:spcBef>
                <a:spcPts val="1000"/>
              </a:spcBef>
              <a:spcAft>
                <a:spcPts val="0"/>
              </a:spcAft>
              <a:buClr>
                <a:srgbClr val="181512"/>
              </a:buClr>
              <a:buSzPts val="1800"/>
              <a:buNone/>
              <a:defRPr/>
            </a:lvl5pPr>
            <a:lvl6pPr marL="2743200" lvl="5" indent="-228600" algn="l">
              <a:lnSpc>
                <a:spcPct val="90000"/>
              </a:lnSpc>
              <a:spcBef>
                <a:spcPts val="1000"/>
              </a:spcBef>
              <a:spcAft>
                <a:spcPts val="0"/>
              </a:spcAft>
              <a:buClr>
                <a:srgbClr val="181512"/>
              </a:buClr>
              <a:buSzPts val="1800"/>
              <a:buNone/>
              <a:defRPr/>
            </a:lvl6pPr>
            <a:lvl7pPr marL="3200400" lvl="6" indent="-228600" algn="l">
              <a:lnSpc>
                <a:spcPct val="90000"/>
              </a:lnSpc>
              <a:spcBef>
                <a:spcPts val="1000"/>
              </a:spcBef>
              <a:spcAft>
                <a:spcPts val="0"/>
              </a:spcAft>
              <a:buClr>
                <a:srgbClr val="181512"/>
              </a:buClr>
              <a:buSzPts val="1800"/>
              <a:buNone/>
              <a:defRPr/>
            </a:lvl7pPr>
            <a:lvl8pPr marL="3657600" lvl="7" indent="-228600" algn="l">
              <a:lnSpc>
                <a:spcPct val="90000"/>
              </a:lnSpc>
              <a:spcBef>
                <a:spcPts val="1000"/>
              </a:spcBef>
              <a:spcAft>
                <a:spcPts val="0"/>
              </a:spcAft>
              <a:buClr>
                <a:srgbClr val="181512"/>
              </a:buClr>
              <a:buSzPts val="1800"/>
              <a:buNone/>
              <a:defRPr/>
            </a:lvl8pPr>
            <a:lvl9pPr marL="4114800" lvl="8" indent="-228600" algn="l">
              <a:lnSpc>
                <a:spcPct val="90000"/>
              </a:lnSpc>
              <a:spcBef>
                <a:spcPts val="1000"/>
              </a:spcBef>
              <a:spcAft>
                <a:spcPts val="0"/>
              </a:spcAft>
              <a:buClr>
                <a:srgbClr val="181512"/>
              </a:buClr>
              <a:buSzPts val="1800"/>
              <a:buNone/>
              <a:defRPr/>
            </a:lvl9pPr>
          </a:lstStyle>
          <a:p>
            <a:endParaRPr/>
          </a:p>
        </p:txBody>
      </p:sp>
      <p:sp>
        <p:nvSpPr>
          <p:cNvPr id="18" name="Google Shape;18;p13"/>
          <p:cNvSpPr>
            <a:spLocks noGrp="1"/>
          </p:cNvSpPr>
          <p:nvPr>
            <p:ph type="pic" idx="2"/>
          </p:nvPr>
        </p:nvSpPr>
        <p:spPr>
          <a:xfrm>
            <a:off x="7391346" y="955975"/>
            <a:ext cx="4121066" cy="4946050"/>
          </a:xfrm>
          <a:prstGeom prst="rect">
            <a:avLst/>
          </a:prstGeom>
          <a:noFill/>
          <a:ln>
            <a:noFill/>
          </a:ln>
        </p:spPr>
      </p:sp>
      <p:sp>
        <p:nvSpPr>
          <p:cNvPr id="19" name="Google Shape;19;p13"/>
          <p:cNvSpPr txBox="1">
            <a:spLocks noGrp="1"/>
          </p:cNvSpPr>
          <p:nvPr>
            <p:ph type="body" idx="3"/>
          </p:nvPr>
        </p:nvSpPr>
        <p:spPr>
          <a:xfrm>
            <a:off x="635416" y="4656564"/>
            <a:ext cx="6418075" cy="1270592"/>
          </a:xfrm>
          <a:prstGeom prst="rect">
            <a:avLst/>
          </a:prstGeom>
          <a:solidFill>
            <a:srgbClr val="24879D"/>
          </a:solidFill>
          <a:ln>
            <a:noFill/>
          </a:ln>
        </p:spPr>
        <p:txBody>
          <a:bodyPr spcFirstLastPara="1" wrap="square" lIns="228600" tIns="228600" rIns="228600" bIns="228600" anchor="ctr" anchorCtr="0">
            <a:noAutofit/>
          </a:bodyPr>
          <a:lstStyle>
            <a:lvl1pPr marL="457200" lvl="0" indent="-228600" algn="ctr">
              <a:lnSpc>
                <a:spcPct val="90000"/>
              </a:lnSpc>
              <a:spcBef>
                <a:spcPts val="1000"/>
              </a:spcBef>
              <a:spcAft>
                <a:spcPts val="0"/>
              </a:spcAft>
              <a:buClr>
                <a:srgbClr val="FDFBF9"/>
              </a:buClr>
              <a:buSzPts val="1800"/>
              <a:buFont typeface="Source Sans Pro"/>
              <a:buNone/>
              <a:defRPr>
                <a:solidFill>
                  <a:srgbClr val="FDFBF9"/>
                </a:solidFill>
              </a:defRPr>
            </a:lvl1pPr>
            <a:lvl2pPr marL="914400" lvl="1" indent="-228600" algn="l">
              <a:lnSpc>
                <a:spcPct val="90000"/>
              </a:lnSpc>
              <a:spcBef>
                <a:spcPts val="1000"/>
              </a:spcBef>
              <a:spcAft>
                <a:spcPts val="0"/>
              </a:spcAft>
              <a:buClr>
                <a:srgbClr val="181512"/>
              </a:buClr>
              <a:buSzPts val="1800"/>
              <a:buNone/>
              <a:defRPr/>
            </a:lvl2pPr>
            <a:lvl3pPr marL="1371600" lvl="2" indent="-228600" algn="l">
              <a:lnSpc>
                <a:spcPct val="90000"/>
              </a:lnSpc>
              <a:spcBef>
                <a:spcPts val="1000"/>
              </a:spcBef>
              <a:spcAft>
                <a:spcPts val="0"/>
              </a:spcAft>
              <a:buClr>
                <a:srgbClr val="181512"/>
              </a:buClr>
              <a:buSzPts val="1800"/>
              <a:buNone/>
              <a:defRPr/>
            </a:lvl3pPr>
            <a:lvl4pPr marL="1828800" lvl="3" indent="-228600" algn="l">
              <a:lnSpc>
                <a:spcPct val="90000"/>
              </a:lnSpc>
              <a:spcBef>
                <a:spcPts val="1000"/>
              </a:spcBef>
              <a:spcAft>
                <a:spcPts val="0"/>
              </a:spcAft>
              <a:buClr>
                <a:srgbClr val="181512"/>
              </a:buClr>
              <a:buSzPts val="1800"/>
              <a:buNone/>
              <a:defRPr/>
            </a:lvl4pPr>
            <a:lvl5pPr marL="2286000" lvl="4" indent="-228600" algn="l">
              <a:lnSpc>
                <a:spcPct val="90000"/>
              </a:lnSpc>
              <a:spcBef>
                <a:spcPts val="1000"/>
              </a:spcBef>
              <a:spcAft>
                <a:spcPts val="0"/>
              </a:spcAft>
              <a:buClr>
                <a:srgbClr val="181512"/>
              </a:buClr>
              <a:buSzPts val="1800"/>
              <a:buNone/>
              <a:defRPr/>
            </a:lvl5pPr>
            <a:lvl6pPr marL="2743200" lvl="5" indent="-228600" algn="l">
              <a:lnSpc>
                <a:spcPct val="90000"/>
              </a:lnSpc>
              <a:spcBef>
                <a:spcPts val="1000"/>
              </a:spcBef>
              <a:spcAft>
                <a:spcPts val="0"/>
              </a:spcAft>
              <a:buClr>
                <a:srgbClr val="181512"/>
              </a:buClr>
              <a:buSzPts val="1800"/>
              <a:buNone/>
              <a:defRPr/>
            </a:lvl6pPr>
            <a:lvl7pPr marL="3200400" lvl="6" indent="-228600" algn="l">
              <a:lnSpc>
                <a:spcPct val="90000"/>
              </a:lnSpc>
              <a:spcBef>
                <a:spcPts val="1000"/>
              </a:spcBef>
              <a:spcAft>
                <a:spcPts val="0"/>
              </a:spcAft>
              <a:buClr>
                <a:srgbClr val="181512"/>
              </a:buClr>
              <a:buSzPts val="1800"/>
              <a:buNone/>
              <a:defRPr/>
            </a:lvl7pPr>
            <a:lvl8pPr marL="3657600" lvl="7" indent="-228600" algn="l">
              <a:lnSpc>
                <a:spcPct val="90000"/>
              </a:lnSpc>
              <a:spcBef>
                <a:spcPts val="1000"/>
              </a:spcBef>
              <a:spcAft>
                <a:spcPts val="0"/>
              </a:spcAft>
              <a:buClr>
                <a:srgbClr val="181512"/>
              </a:buClr>
              <a:buSzPts val="1800"/>
              <a:buNone/>
              <a:defRPr/>
            </a:lvl8pPr>
            <a:lvl9pPr marL="4114800" lvl="8" indent="-228600" algn="l">
              <a:lnSpc>
                <a:spcPct val="90000"/>
              </a:lnSpc>
              <a:spcBef>
                <a:spcPts val="1000"/>
              </a:spcBef>
              <a:spcAft>
                <a:spcPts val="0"/>
              </a:spcAft>
              <a:buClr>
                <a:srgbClr val="181512"/>
              </a:buClr>
              <a:buSzPts val="1800"/>
              <a:buNone/>
              <a:defRPr/>
            </a:lvl9pPr>
          </a:lstStyle>
          <a:p>
            <a:endParaRPr/>
          </a:p>
        </p:txBody>
      </p:sp>
      <p:pic>
        <p:nvPicPr>
          <p:cNvPr id="20" name="Google Shape;20;p13" descr="Artboard 1 copy 6.png"/>
          <p:cNvPicPr preferRelativeResize="0"/>
          <p:nvPr/>
        </p:nvPicPr>
        <p:blipFill rotWithShape="1">
          <a:blip r:embed="rId2">
            <a:alphaModFix/>
          </a:blip>
          <a:srcRect/>
          <a:stretch/>
        </p:blipFill>
        <p:spPr>
          <a:xfrm>
            <a:off x="-1" y="6355501"/>
            <a:ext cx="12192001" cy="507732"/>
          </a:xfrm>
          <a:prstGeom prst="rect">
            <a:avLst/>
          </a:prstGeom>
          <a:noFill/>
          <a:ln>
            <a:noFill/>
          </a:ln>
        </p:spPr>
      </p:pic>
      <p:pic>
        <p:nvPicPr>
          <p:cNvPr id="21" name="Google Shape;21;p13" descr="Ookla (white).ai"/>
          <p:cNvPicPr preferRelativeResize="0"/>
          <p:nvPr/>
        </p:nvPicPr>
        <p:blipFill rotWithShape="1">
          <a:blip r:embed="rId3">
            <a:alphaModFix/>
          </a:blip>
          <a:srcRect/>
          <a:stretch/>
        </p:blipFill>
        <p:spPr>
          <a:xfrm>
            <a:off x="489366" y="6448474"/>
            <a:ext cx="783464" cy="249535"/>
          </a:xfrm>
          <a:prstGeom prst="rect">
            <a:avLst/>
          </a:prstGeom>
          <a:noFill/>
          <a:ln>
            <a:noFill/>
          </a:ln>
        </p:spPr>
      </p:pic>
      <p:pic>
        <p:nvPicPr>
          <p:cNvPr id="22" name="Google Shape;22;p13" descr="Artboard 1 copy 6.png"/>
          <p:cNvPicPr preferRelativeResize="0"/>
          <p:nvPr/>
        </p:nvPicPr>
        <p:blipFill rotWithShape="1">
          <a:blip r:embed="rId4">
            <a:alphaModFix/>
          </a:blip>
          <a:srcRect/>
          <a:stretch/>
        </p:blipFill>
        <p:spPr>
          <a:xfrm>
            <a:off x="0" y="-5233"/>
            <a:ext cx="12192000" cy="71330"/>
          </a:xfrm>
          <a:prstGeom prst="rect">
            <a:avLst/>
          </a:prstGeom>
          <a:noFill/>
          <a:ln>
            <a:noFill/>
          </a:ln>
        </p:spPr>
      </p:pic>
      <p:sp>
        <p:nvSpPr>
          <p:cNvPr id="24" name="Google Shape;24;p13"/>
          <p:cNvSpPr txBox="1">
            <a:spLocks noGrp="1"/>
          </p:cNvSpPr>
          <p:nvPr>
            <p:ph type="sldNum" idx="12"/>
          </p:nvPr>
        </p:nvSpPr>
        <p:spPr>
          <a:xfrm>
            <a:off x="8737600" y="6185553"/>
            <a:ext cx="2844800" cy="341592"/>
          </a:xfrm>
          <a:prstGeom prst="rect">
            <a:avLst/>
          </a:prstGeom>
          <a:noFill/>
          <a:ln>
            <a:noFill/>
          </a:ln>
        </p:spPr>
        <p:txBody>
          <a:bodyPr spcFirstLastPara="1" wrap="square" lIns="45700" tIns="45700" rIns="45700" bIns="45700" anchor="ctr" anchorCtr="0">
            <a:spAutoFit/>
          </a:bodyPr>
          <a:lstStyle>
            <a:lvl1pPr marL="0" lvl="0" indent="0" algn="l">
              <a:lnSpc>
                <a:spcPct val="90000"/>
              </a:lnSpc>
              <a:spcBef>
                <a:spcPts val="0"/>
              </a:spcBef>
              <a:spcAft>
                <a:spcPts val="0"/>
              </a:spcAft>
              <a:buClr>
                <a:srgbClr val="181512"/>
              </a:buClr>
              <a:buSzPts val="1800"/>
              <a:buFont typeface="Source Sans Pro"/>
              <a:buNone/>
              <a:defRPr sz="1800" b="0" i="0" u="none" strike="noStrike" cap="none">
                <a:solidFill>
                  <a:srgbClr val="181512"/>
                </a:solidFill>
                <a:latin typeface="Arial" panose="020B0604020202020204" pitchFamily="34" charset="0"/>
                <a:ea typeface="Arial" panose="020B0604020202020204" pitchFamily="34" charset="0"/>
                <a:cs typeface="Arial" panose="020B0604020202020204" pitchFamily="34" charset="0"/>
                <a:sym typeface="Source Sans Pro"/>
              </a:defRPr>
            </a:lvl1pPr>
            <a:lvl2pPr marL="0" lvl="1" indent="0" algn="l">
              <a:lnSpc>
                <a:spcPct val="90000"/>
              </a:lnSpc>
              <a:spcBef>
                <a:spcPts val="0"/>
              </a:spcBef>
              <a:spcAft>
                <a:spcPts val="0"/>
              </a:spcAft>
              <a:buClr>
                <a:srgbClr val="181512"/>
              </a:buClr>
              <a:buSzPts val="1800"/>
              <a:buFont typeface="Source Sans Pro"/>
              <a:buNone/>
              <a:defRPr sz="1800" b="0" i="0" u="none" strike="noStrike" cap="none">
                <a:solidFill>
                  <a:srgbClr val="181512"/>
                </a:solidFill>
                <a:latin typeface="Source Sans Pro"/>
                <a:ea typeface="Source Sans Pro"/>
                <a:cs typeface="Source Sans Pro"/>
                <a:sym typeface="Source Sans Pro"/>
              </a:defRPr>
            </a:lvl2pPr>
            <a:lvl3pPr marL="0" lvl="2" indent="0" algn="l">
              <a:lnSpc>
                <a:spcPct val="90000"/>
              </a:lnSpc>
              <a:spcBef>
                <a:spcPts val="0"/>
              </a:spcBef>
              <a:spcAft>
                <a:spcPts val="0"/>
              </a:spcAft>
              <a:buClr>
                <a:srgbClr val="181512"/>
              </a:buClr>
              <a:buSzPts val="1800"/>
              <a:buFont typeface="Source Sans Pro"/>
              <a:buNone/>
              <a:defRPr sz="1800" b="0" i="0" u="none" strike="noStrike" cap="none">
                <a:solidFill>
                  <a:srgbClr val="181512"/>
                </a:solidFill>
                <a:latin typeface="Source Sans Pro"/>
                <a:ea typeface="Source Sans Pro"/>
                <a:cs typeface="Source Sans Pro"/>
                <a:sym typeface="Source Sans Pro"/>
              </a:defRPr>
            </a:lvl3pPr>
            <a:lvl4pPr marL="0" lvl="3" indent="0" algn="l">
              <a:lnSpc>
                <a:spcPct val="90000"/>
              </a:lnSpc>
              <a:spcBef>
                <a:spcPts val="0"/>
              </a:spcBef>
              <a:spcAft>
                <a:spcPts val="0"/>
              </a:spcAft>
              <a:buClr>
                <a:srgbClr val="181512"/>
              </a:buClr>
              <a:buSzPts val="1800"/>
              <a:buFont typeface="Source Sans Pro"/>
              <a:buNone/>
              <a:defRPr sz="1800" b="0" i="0" u="none" strike="noStrike" cap="none">
                <a:solidFill>
                  <a:srgbClr val="181512"/>
                </a:solidFill>
                <a:latin typeface="Source Sans Pro"/>
                <a:ea typeface="Source Sans Pro"/>
                <a:cs typeface="Source Sans Pro"/>
                <a:sym typeface="Source Sans Pro"/>
              </a:defRPr>
            </a:lvl4pPr>
            <a:lvl5pPr marL="0" lvl="4" indent="0" algn="l">
              <a:lnSpc>
                <a:spcPct val="90000"/>
              </a:lnSpc>
              <a:spcBef>
                <a:spcPts val="0"/>
              </a:spcBef>
              <a:spcAft>
                <a:spcPts val="0"/>
              </a:spcAft>
              <a:buClr>
                <a:srgbClr val="181512"/>
              </a:buClr>
              <a:buSzPts val="1800"/>
              <a:buFont typeface="Source Sans Pro"/>
              <a:buNone/>
              <a:defRPr sz="1800" b="0" i="0" u="none" strike="noStrike" cap="none">
                <a:solidFill>
                  <a:srgbClr val="181512"/>
                </a:solidFill>
                <a:latin typeface="Source Sans Pro"/>
                <a:ea typeface="Source Sans Pro"/>
                <a:cs typeface="Source Sans Pro"/>
                <a:sym typeface="Source Sans Pro"/>
              </a:defRPr>
            </a:lvl5pPr>
            <a:lvl6pPr marL="0" lvl="5" indent="0" algn="l">
              <a:lnSpc>
                <a:spcPct val="90000"/>
              </a:lnSpc>
              <a:spcBef>
                <a:spcPts val="0"/>
              </a:spcBef>
              <a:spcAft>
                <a:spcPts val="0"/>
              </a:spcAft>
              <a:buClr>
                <a:srgbClr val="181512"/>
              </a:buClr>
              <a:buSzPts val="1800"/>
              <a:buFont typeface="Source Sans Pro"/>
              <a:buNone/>
              <a:defRPr sz="1800" b="0" i="0" u="none" strike="noStrike" cap="none">
                <a:solidFill>
                  <a:srgbClr val="181512"/>
                </a:solidFill>
                <a:latin typeface="Source Sans Pro"/>
                <a:ea typeface="Source Sans Pro"/>
                <a:cs typeface="Source Sans Pro"/>
                <a:sym typeface="Source Sans Pro"/>
              </a:defRPr>
            </a:lvl6pPr>
            <a:lvl7pPr marL="0" lvl="6" indent="0" algn="l">
              <a:lnSpc>
                <a:spcPct val="90000"/>
              </a:lnSpc>
              <a:spcBef>
                <a:spcPts val="0"/>
              </a:spcBef>
              <a:spcAft>
                <a:spcPts val="0"/>
              </a:spcAft>
              <a:buClr>
                <a:srgbClr val="181512"/>
              </a:buClr>
              <a:buSzPts val="1800"/>
              <a:buFont typeface="Source Sans Pro"/>
              <a:buNone/>
              <a:defRPr sz="1800" b="0" i="0" u="none" strike="noStrike" cap="none">
                <a:solidFill>
                  <a:srgbClr val="181512"/>
                </a:solidFill>
                <a:latin typeface="Source Sans Pro"/>
                <a:ea typeface="Source Sans Pro"/>
                <a:cs typeface="Source Sans Pro"/>
                <a:sym typeface="Source Sans Pro"/>
              </a:defRPr>
            </a:lvl7pPr>
            <a:lvl8pPr marL="0" lvl="7" indent="0" algn="l">
              <a:lnSpc>
                <a:spcPct val="90000"/>
              </a:lnSpc>
              <a:spcBef>
                <a:spcPts val="0"/>
              </a:spcBef>
              <a:spcAft>
                <a:spcPts val="0"/>
              </a:spcAft>
              <a:buClr>
                <a:srgbClr val="181512"/>
              </a:buClr>
              <a:buSzPts val="1800"/>
              <a:buFont typeface="Source Sans Pro"/>
              <a:buNone/>
              <a:defRPr sz="1800" b="0" i="0" u="none" strike="noStrike" cap="none">
                <a:solidFill>
                  <a:srgbClr val="181512"/>
                </a:solidFill>
                <a:latin typeface="Source Sans Pro"/>
                <a:ea typeface="Source Sans Pro"/>
                <a:cs typeface="Source Sans Pro"/>
                <a:sym typeface="Source Sans Pro"/>
              </a:defRPr>
            </a:lvl8pPr>
            <a:lvl9pPr marL="0" lvl="8" indent="0" algn="l">
              <a:lnSpc>
                <a:spcPct val="90000"/>
              </a:lnSpc>
              <a:spcBef>
                <a:spcPts val="0"/>
              </a:spcBef>
              <a:spcAft>
                <a:spcPts val="0"/>
              </a:spcAft>
              <a:buClr>
                <a:srgbClr val="181512"/>
              </a:buClr>
              <a:buSzPts val="1800"/>
              <a:buFont typeface="Source Sans Pro"/>
              <a:buNone/>
              <a:defRPr sz="1800" b="0" i="0" u="none" strike="noStrike" cap="none">
                <a:solidFill>
                  <a:srgbClr val="181512"/>
                </a:solidFill>
                <a:latin typeface="Source Sans Pro"/>
                <a:ea typeface="Source Sans Pro"/>
                <a:cs typeface="Source Sans Pro"/>
                <a:sym typeface="Source Sans Pro"/>
              </a:defRPr>
            </a:lvl9pPr>
          </a:lstStyle>
          <a:p>
            <a:fld id="{00000000-1234-1234-1234-123412341234}" type="slidenum">
              <a:rPr lang="en-US"/>
              <a:pPr/>
              <a:t>‹#›</a:t>
            </a:fld>
            <a:endParaRPr lang="en-US"/>
          </a:p>
        </p:txBody>
      </p:sp>
    </p:spTree>
    <p:extLst>
      <p:ext uri="{BB962C8B-B14F-4D97-AF65-F5344CB8AC3E}">
        <p14:creationId xmlns:p14="http://schemas.microsoft.com/office/powerpoint/2010/main" val="4205561815"/>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_Cover Slide">
    <p:spTree>
      <p:nvGrpSpPr>
        <p:cNvPr id="1" name=""/>
        <p:cNvGrpSpPr/>
        <p:nvPr/>
      </p:nvGrpSpPr>
      <p:grpSpPr>
        <a:xfrm>
          <a:off x="0" y="0"/>
          <a:ext cx="0" cy="0"/>
          <a:chOff x="0" y="0"/>
          <a:chExt cx="0" cy="0"/>
        </a:xfrm>
      </p:grpSpPr>
      <p:sp>
        <p:nvSpPr>
          <p:cNvPr id="13" name="Title Text"/>
          <p:cNvSpPr txBox="1">
            <a:spLocks noGrp="1"/>
          </p:cNvSpPr>
          <p:nvPr>
            <p:ph type="title"/>
          </p:nvPr>
        </p:nvSpPr>
        <p:spPr>
          <a:prstGeom prst="rect">
            <a:avLst/>
          </a:prstGeom>
        </p:spPr>
        <p:txBody>
          <a:bodyPr/>
          <a:lstStyle/>
          <a:p>
            <a:r>
              <a:t>Title Text</a:t>
            </a:r>
          </a:p>
        </p:txBody>
      </p:sp>
      <p:sp>
        <p:nvSpPr>
          <p:cNvPr id="14" name="Text"/>
          <p:cNvSpPr txBox="1">
            <a:spLocks noGrp="1"/>
          </p:cNvSpPr>
          <p:nvPr>
            <p:ph type="body" sz="quarter" idx="21"/>
          </p:nvPr>
        </p:nvSpPr>
        <p:spPr>
          <a:xfrm>
            <a:off x="631748" y="3105302"/>
            <a:ext cx="497105" cy="383541"/>
          </a:xfrm>
          <a:prstGeom prst="rect">
            <a:avLst/>
          </a:prstGeom>
        </p:spPr>
        <p:txBody>
          <a:bodyPr wrap="none" lIns="45719" tIns="45719" rIns="45719" bIns="45719">
            <a:spAutoFit/>
          </a:bodyPr>
          <a:lstStyle/>
          <a:p>
            <a:endParaRPr/>
          </a:p>
        </p:txBody>
      </p:sp>
      <p:sp>
        <p:nvSpPr>
          <p:cNvPr id="15" name="Image"/>
          <p:cNvSpPr>
            <a:spLocks noGrp="1"/>
          </p:cNvSpPr>
          <p:nvPr>
            <p:ph type="pic" sz="half" idx="22"/>
          </p:nvPr>
        </p:nvSpPr>
        <p:spPr>
          <a:xfrm>
            <a:off x="7391346" y="955975"/>
            <a:ext cx="4121066" cy="4946050"/>
          </a:xfrm>
          <a:prstGeom prst="rect">
            <a:avLst/>
          </a:prstGeom>
        </p:spPr>
        <p:txBody>
          <a:bodyPr lIns="91439" tIns="45719" rIns="91439" bIns="45719">
            <a:noAutofit/>
          </a:bodyPr>
          <a:lstStyle/>
          <a:p>
            <a:endParaRPr/>
          </a:p>
        </p:txBody>
      </p:sp>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47790883"/>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reserve="1">
  <p:cSld name="4 Images">
    <p:bg>
      <p:bgPr>
        <a:solidFill>
          <a:srgbClr val="FDFBF9"/>
        </a:solidFill>
        <a:effectLst/>
      </p:bgPr>
    </p:bg>
    <p:spTree>
      <p:nvGrpSpPr>
        <p:cNvPr id="1" name=""/>
        <p:cNvGrpSpPr/>
        <p:nvPr/>
      </p:nvGrpSpPr>
      <p:grpSpPr>
        <a:xfrm>
          <a:off x="0" y="0"/>
          <a:ext cx="0" cy="0"/>
          <a:chOff x="0" y="0"/>
          <a:chExt cx="0" cy="0"/>
        </a:xfrm>
      </p:grpSpPr>
      <p:sp>
        <p:nvSpPr>
          <p:cNvPr id="86" name="Lorem ipsum dolor sit amet, consectetur adipiscing elit. Nulla nec varius neque, egestas commodo odio. Pellentesque quis risus et tellus molestie volutpat eu ac metus."/>
          <p:cNvSpPr txBox="1">
            <a:spLocks noGrp="1"/>
          </p:cNvSpPr>
          <p:nvPr>
            <p:ph type="body" sz="quarter" idx="21" hasCustomPrompt="1"/>
          </p:nvPr>
        </p:nvSpPr>
        <p:spPr>
          <a:xfrm>
            <a:off x="3064664" y="1914642"/>
            <a:ext cx="2808309" cy="1524260"/>
          </a:xfrm>
          <a:prstGeom prst="rect">
            <a:avLst/>
          </a:prstGeom>
        </p:spPr>
        <p:txBody>
          <a:bodyPr lIns="45719" tIns="45719" rIns="45719" bIns="45719" anchor="ctr">
            <a:noAutofit/>
          </a:bodyPr>
          <a:lstStyle>
            <a:lvl1pPr>
              <a:lnSpc>
                <a:spcPct val="100000"/>
              </a:lnSpc>
              <a:defRPr sz="1500">
                <a:solidFill>
                  <a:srgbClr val="595652"/>
                </a:solidFill>
              </a:defRPr>
            </a:lvl1pPr>
          </a:lstStyle>
          <a:p>
            <a:r>
              <a:t>Lorem ipsum dolor sit amet. Consectetur adispicing elit</a:t>
            </a:r>
          </a:p>
        </p:txBody>
      </p:sp>
      <p:sp>
        <p:nvSpPr>
          <p:cNvPr id="87" name="Image"/>
          <p:cNvSpPr>
            <a:spLocks noGrp="1"/>
          </p:cNvSpPr>
          <p:nvPr>
            <p:ph type="pic" sz="quarter" idx="22"/>
          </p:nvPr>
        </p:nvSpPr>
        <p:spPr>
          <a:xfrm>
            <a:off x="1346977" y="1530136"/>
            <a:ext cx="1523438" cy="1828411"/>
          </a:xfrm>
          <a:prstGeom prst="rect">
            <a:avLst/>
          </a:prstGeom>
        </p:spPr>
        <p:txBody>
          <a:bodyPr lIns="91439" tIns="45719" rIns="91439" bIns="45719">
            <a:noAutofit/>
          </a:bodyPr>
          <a:lstStyle/>
          <a:p>
            <a:endParaRPr/>
          </a:p>
        </p:txBody>
      </p:sp>
      <p:sp>
        <p:nvSpPr>
          <p:cNvPr id="88" name="Page Title"/>
          <p:cNvSpPr txBox="1">
            <a:spLocks noGrp="1"/>
          </p:cNvSpPr>
          <p:nvPr>
            <p:ph type="body" sz="quarter" idx="23"/>
          </p:nvPr>
        </p:nvSpPr>
        <p:spPr>
          <a:xfrm>
            <a:off x="635416" y="646992"/>
            <a:ext cx="6570654" cy="475524"/>
          </a:xfrm>
          <a:prstGeom prst="rect">
            <a:avLst/>
          </a:prstGeom>
        </p:spPr>
        <p:txBody>
          <a:bodyPr lIns="45719" tIns="45719" rIns="45719" bIns="45719" anchor="b">
            <a:noAutofit/>
          </a:bodyPr>
          <a:lstStyle>
            <a:lvl1pPr>
              <a:defRPr>
                <a:latin typeface="GoodPro"/>
                <a:ea typeface="GoodPro"/>
                <a:cs typeface="GoodPro"/>
                <a:sym typeface="GoodPro"/>
              </a:defRPr>
            </a:lvl1pPr>
          </a:lstStyle>
          <a:p>
            <a:r>
              <a:t>Page Title</a:t>
            </a:r>
          </a:p>
        </p:txBody>
      </p:sp>
      <p:sp>
        <p:nvSpPr>
          <p:cNvPr id="89" name="Lorem ipsum dolor sit amet, consectetur adipiscing elit. Nulla nec varius neque, egestas commodo odio. Pellentesque quis risus et tellus molestie volutpat eu ac metus."/>
          <p:cNvSpPr txBox="1">
            <a:spLocks noGrp="1"/>
          </p:cNvSpPr>
          <p:nvPr>
            <p:ph type="body" sz="quarter" idx="24"/>
          </p:nvPr>
        </p:nvSpPr>
        <p:spPr>
          <a:xfrm>
            <a:off x="8036714" y="1914642"/>
            <a:ext cx="2808309" cy="1524260"/>
          </a:xfrm>
          <a:prstGeom prst="rect">
            <a:avLst/>
          </a:prstGeom>
        </p:spPr>
        <p:txBody>
          <a:bodyPr lIns="45719" tIns="45719" rIns="45719" bIns="45719" anchor="ctr">
            <a:noAutofit/>
          </a:bodyPr>
          <a:lstStyle>
            <a:lvl1pPr>
              <a:lnSpc>
                <a:spcPct val="100000"/>
              </a:lnSpc>
              <a:defRPr sz="1500">
                <a:solidFill>
                  <a:srgbClr val="595652"/>
                </a:solidFill>
              </a:defRPr>
            </a:lvl1pPr>
          </a:lstStyle>
          <a:p>
            <a:r>
              <a:t>Lorem ipsum dolor sit amet, consectetur adipiscing elit. Nulla nec varius neque, egestas commodo odio. Pellentesque quis risus et tellus molestie volutpat eu ac metus.</a:t>
            </a:r>
          </a:p>
        </p:txBody>
      </p:sp>
      <p:sp>
        <p:nvSpPr>
          <p:cNvPr id="90" name="Image"/>
          <p:cNvSpPr>
            <a:spLocks noGrp="1"/>
          </p:cNvSpPr>
          <p:nvPr>
            <p:ph type="pic" sz="quarter" idx="25"/>
          </p:nvPr>
        </p:nvSpPr>
        <p:spPr>
          <a:xfrm>
            <a:off x="6319027" y="1530136"/>
            <a:ext cx="1523438" cy="1828411"/>
          </a:xfrm>
          <a:prstGeom prst="rect">
            <a:avLst/>
          </a:prstGeom>
        </p:spPr>
        <p:txBody>
          <a:bodyPr lIns="91439" tIns="45719" rIns="91439" bIns="45719">
            <a:noAutofit/>
          </a:bodyPr>
          <a:lstStyle/>
          <a:p>
            <a:endParaRPr/>
          </a:p>
        </p:txBody>
      </p:sp>
      <p:sp>
        <p:nvSpPr>
          <p:cNvPr id="91" name="Paragraph Title"/>
          <p:cNvSpPr txBox="1">
            <a:spLocks noGrp="1"/>
          </p:cNvSpPr>
          <p:nvPr>
            <p:ph type="body" sz="quarter" idx="26"/>
          </p:nvPr>
        </p:nvSpPr>
        <p:spPr>
          <a:xfrm>
            <a:off x="8036714" y="1532935"/>
            <a:ext cx="2808309" cy="376824"/>
          </a:xfrm>
          <a:prstGeom prst="rect">
            <a:avLst/>
          </a:prstGeom>
        </p:spPr>
        <p:txBody>
          <a:bodyPr lIns="45719" tIns="45719" rIns="45719" bIns="45719" anchor="b">
            <a:noAutofit/>
          </a:bodyPr>
          <a:lstStyle/>
          <a:p>
            <a:r>
              <a:t>Paragraph Title</a:t>
            </a:r>
          </a:p>
        </p:txBody>
      </p:sp>
      <p:sp>
        <p:nvSpPr>
          <p:cNvPr id="92" name="Lorem ipsum dolor sit amet, consectetur adipiscing elit. Nulla nec varius neque, egestas commodo odio. Pellentesque quis risus et tellus molestie volutpat eu ac metus."/>
          <p:cNvSpPr txBox="1">
            <a:spLocks noGrp="1"/>
          </p:cNvSpPr>
          <p:nvPr>
            <p:ph type="body" sz="quarter" idx="27"/>
          </p:nvPr>
        </p:nvSpPr>
        <p:spPr>
          <a:xfrm>
            <a:off x="3064664" y="4145181"/>
            <a:ext cx="2808309" cy="1524260"/>
          </a:xfrm>
          <a:prstGeom prst="rect">
            <a:avLst/>
          </a:prstGeom>
        </p:spPr>
        <p:txBody>
          <a:bodyPr lIns="45719" tIns="45719" rIns="45719" bIns="45719" anchor="ctr">
            <a:noAutofit/>
          </a:bodyPr>
          <a:lstStyle>
            <a:lvl1pPr>
              <a:lnSpc>
                <a:spcPct val="100000"/>
              </a:lnSpc>
              <a:defRPr sz="1500">
                <a:solidFill>
                  <a:srgbClr val="595652"/>
                </a:solidFill>
              </a:defRPr>
            </a:lvl1pPr>
          </a:lstStyle>
          <a:p>
            <a:r>
              <a:t>Lorem ipsum dolor sit amet, consectetur adipiscing elit. Nulla nec varius neque, egestas commodo odio. Pellentesque quis risus et tellus molestie volutpat eu ac metus.</a:t>
            </a:r>
          </a:p>
        </p:txBody>
      </p:sp>
      <p:sp>
        <p:nvSpPr>
          <p:cNvPr id="93" name="Image"/>
          <p:cNvSpPr>
            <a:spLocks noGrp="1"/>
          </p:cNvSpPr>
          <p:nvPr>
            <p:ph type="pic" sz="quarter" idx="28"/>
          </p:nvPr>
        </p:nvSpPr>
        <p:spPr>
          <a:xfrm>
            <a:off x="1346977" y="3760675"/>
            <a:ext cx="1523438" cy="1828411"/>
          </a:xfrm>
          <a:prstGeom prst="rect">
            <a:avLst/>
          </a:prstGeom>
        </p:spPr>
        <p:txBody>
          <a:bodyPr lIns="91439" tIns="45719" rIns="91439" bIns="45719">
            <a:noAutofit/>
          </a:bodyPr>
          <a:lstStyle/>
          <a:p>
            <a:endParaRPr/>
          </a:p>
        </p:txBody>
      </p:sp>
      <p:sp>
        <p:nvSpPr>
          <p:cNvPr id="94" name="Lorem ipsum dolor sit amet, consectetur adipiscing elit. Nulla nec varius neque, egestas commodo odio. Pellentesque quis risus et tellus molestie volutpat eu ac metus."/>
          <p:cNvSpPr txBox="1">
            <a:spLocks noGrp="1"/>
          </p:cNvSpPr>
          <p:nvPr>
            <p:ph type="body" sz="quarter" idx="29"/>
          </p:nvPr>
        </p:nvSpPr>
        <p:spPr>
          <a:xfrm>
            <a:off x="8036714" y="4145181"/>
            <a:ext cx="2808309" cy="1524260"/>
          </a:xfrm>
          <a:prstGeom prst="rect">
            <a:avLst/>
          </a:prstGeom>
        </p:spPr>
        <p:txBody>
          <a:bodyPr lIns="45719" tIns="45719" rIns="45719" bIns="45719" anchor="ctr">
            <a:noAutofit/>
          </a:bodyPr>
          <a:lstStyle>
            <a:lvl1pPr>
              <a:lnSpc>
                <a:spcPct val="100000"/>
              </a:lnSpc>
              <a:defRPr sz="1500">
                <a:solidFill>
                  <a:srgbClr val="595652"/>
                </a:solidFill>
              </a:defRPr>
            </a:lvl1pPr>
          </a:lstStyle>
          <a:p>
            <a:r>
              <a:t>Lorem ipsum dolor sit amet, consectetur adipiscing elit. Nulla nec varius neque, egestas commodo odio. Pellentesque quis risus et tellus molestie volutpat eu ac metus.</a:t>
            </a:r>
          </a:p>
        </p:txBody>
      </p:sp>
      <p:sp>
        <p:nvSpPr>
          <p:cNvPr id="95" name="Image"/>
          <p:cNvSpPr>
            <a:spLocks noGrp="1"/>
          </p:cNvSpPr>
          <p:nvPr>
            <p:ph type="pic" sz="quarter" idx="30"/>
          </p:nvPr>
        </p:nvSpPr>
        <p:spPr>
          <a:xfrm>
            <a:off x="6319027" y="3760675"/>
            <a:ext cx="1523438" cy="1828411"/>
          </a:xfrm>
          <a:prstGeom prst="rect">
            <a:avLst/>
          </a:prstGeom>
        </p:spPr>
        <p:txBody>
          <a:bodyPr lIns="91439" tIns="45719" rIns="91439" bIns="45719">
            <a:noAutofit/>
          </a:bodyPr>
          <a:lstStyle/>
          <a:p>
            <a:endParaRPr/>
          </a:p>
        </p:txBody>
      </p:sp>
      <p:sp>
        <p:nvSpPr>
          <p:cNvPr id="96" name="Paragraph Title"/>
          <p:cNvSpPr txBox="1">
            <a:spLocks noGrp="1"/>
          </p:cNvSpPr>
          <p:nvPr>
            <p:ph type="body" sz="quarter" idx="31"/>
          </p:nvPr>
        </p:nvSpPr>
        <p:spPr>
          <a:xfrm>
            <a:off x="8036714" y="3763474"/>
            <a:ext cx="2808309" cy="376824"/>
          </a:xfrm>
          <a:prstGeom prst="rect">
            <a:avLst/>
          </a:prstGeom>
        </p:spPr>
        <p:txBody>
          <a:bodyPr lIns="45719" tIns="45719" rIns="45719" bIns="45719" anchor="b">
            <a:noAutofit/>
          </a:bodyPr>
          <a:lstStyle/>
          <a:p>
            <a:r>
              <a:t>Paragraph Title</a:t>
            </a:r>
          </a:p>
        </p:txBody>
      </p:sp>
      <p:sp>
        <p:nvSpPr>
          <p:cNvPr id="97" name="Paragraph Title"/>
          <p:cNvSpPr txBox="1">
            <a:spLocks noGrp="1"/>
          </p:cNvSpPr>
          <p:nvPr>
            <p:ph type="body" sz="quarter" idx="32"/>
          </p:nvPr>
        </p:nvSpPr>
        <p:spPr>
          <a:xfrm>
            <a:off x="3064664" y="3763474"/>
            <a:ext cx="2808309" cy="376824"/>
          </a:xfrm>
          <a:prstGeom prst="rect">
            <a:avLst/>
          </a:prstGeom>
        </p:spPr>
        <p:txBody>
          <a:bodyPr lIns="45719" tIns="45719" rIns="45719" bIns="45719" anchor="b">
            <a:noAutofit/>
          </a:bodyPr>
          <a:lstStyle/>
          <a:p>
            <a:r>
              <a:t>Paragraph Title</a:t>
            </a:r>
          </a:p>
        </p:txBody>
      </p:sp>
      <p:sp>
        <p:nvSpPr>
          <p:cNvPr id="98" name="Paragraph Title"/>
          <p:cNvSpPr txBox="1">
            <a:spLocks noGrp="1"/>
          </p:cNvSpPr>
          <p:nvPr>
            <p:ph type="body" sz="quarter" idx="33"/>
          </p:nvPr>
        </p:nvSpPr>
        <p:spPr>
          <a:xfrm>
            <a:off x="3064664" y="1532935"/>
            <a:ext cx="2808309" cy="376824"/>
          </a:xfrm>
          <a:prstGeom prst="rect">
            <a:avLst/>
          </a:prstGeom>
        </p:spPr>
        <p:txBody>
          <a:bodyPr lIns="45719" tIns="45719" rIns="45719" bIns="45719" anchor="b">
            <a:noAutofit/>
          </a:bodyPr>
          <a:lstStyle/>
          <a:p>
            <a:r>
              <a:t>Paragraph Title</a:t>
            </a:r>
          </a:p>
        </p:txBody>
      </p:sp>
      <p:pic>
        <p:nvPicPr>
          <p:cNvPr id="99" name="Artboard 1 copy 6.png" descr="Artboard 1 copy 6.png"/>
          <p:cNvPicPr>
            <a:picLocks/>
          </p:cNvPicPr>
          <p:nvPr/>
        </p:nvPicPr>
        <p:blipFill>
          <a:blip r:embed="rId2"/>
          <a:srcRect t="17708" b="80490"/>
          <a:stretch>
            <a:fillRect/>
          </a:stretch>
        </p:blipFill>
        <p:spPr>
          <a:xfrm>
            <a:off x="-1" y="6355501"/>
            <a:ext cx="12192001" cy="507732"/>
          </a:xfrm>
          <a:prstGeom prst="rect">
            <a:avLst/>
          </a:prstGeom>
          <a:ln w="12700">
            <a:miter lim="400000"/>
          </a:ln>
        </p:spPr>
      </p:pic>
      <p:pic>
        <p:nvPicPr>
          <p:cNvPr id="100" name="Ookla (white).ai" descr="Ookla (white).ai"/>
          <p:cNvPicPr>
            <a:picLocks noChangeAspect="1"/>
          </p:cNvPicPr>
          <p:nvPr/>
        </p:nvPicPr>
        <p:blipFill>
          <a:blip r:embed="rId3"/>
          <a:stretch>
            <a:fillRect/>
          </a:stretch>
        </p:blipFill>
        <p:spPr>
          <a:xfrm>
            <a:off x="489366" y="6448474"/>
            <a:ext cx="783464" cy="249535"/>
          </a:xfrm>
          <a:prstGeom prst="rect">
            <a:avLst/>
          </a:prstGeom>
          <a:ln w="12700">
            <a:miter lim="400000"/>
          </a:ln>
        </p:spPr>
      </p:pic>
      <p:pic>
        <p:nvPicPr>
          <p:cNvPr id="101" name="Artboard 1 copy 6.png" descr="Artboard 1 copy 6.png"/>
          <p:cNvPicPr>
            <a:picLocks/>
          </p:cNvPicPr>
          <p:nvPr/>
        </p:nvPicPr>
        <p:blipFill>
          <a:blip r:embed="rId2"/>
          <a:srcRect t="13" b="99639"/>
          <a:stretch>
            <a:fillRect/>
          </a:stretch>
        </p:blipFill>
        <p:spPr>
          <a:xfrm>
            <a:off x="0" y="-5233"/>
            <a:ext cx="12192000" cy="71330"/>
          </a:xfrm>
          <a:prstGeom prst="rect">
            <a:avLst/>
          </a:prstGeom>
          <a:ln w="12700">
            <a:miter lim="400000"/>
          </a:ln>
        </p:spPr>
      </p:pic>
      <p:sp>
        <p:nvSpPr>
          <p:cNvPr id="102" name="Private and confidential"/>
          <p:cNvSpPr txBox="1"/>
          <p:nvPr/>
        </p:nvSpPr>
        <p:spPr>
          <a:xfrm>
            <a:off x="10165739" y="6470715"/>
            <a:ext cx="1559079" cy="2616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r">
              <a:defRPr sz="1100">
                <a:solidFill>
                  <a:srgbClr val="FDFBF9"/>
                </a:solidFill>
                <a:latin typeface="Source Sans Pro Light"/>
                <a:ea typeface="Source Sans Pro Light"/>
                <a:cs typeface="Source Sans Pro Light"/>
                <a:sym typeface="Source Sans Pro Light"/>
              </a:defRPr>
            </a:lvl1pPr>
          </a:lstStyle>
          <a:p>
            <a:r>
              <a:rPr b="0" i="0">
                <a:latin typeface="Arial" panose="020B0604020202020204" pitchFamily="34" charset="0"/>
                <a:cs typeface="Arial" panose="020B0604020202020204" pitchFamily="34" charset="0"/>
              </a:rPr>
              <a:t>Private and confidential</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62528805"/>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reserve="1">
  <p:cSld name="3 Images">
    <p:bg>
      <p:bgPr>
        <a:solidFill>
          <a:srgbClr val="FDFBF9"/>
        </a:solidFill>
        <a:effectLst/>
      </p:bgPr>
    </p:bg>
    <p:spTree>
      <p:nvGrpSpPr>
        <p:cNvPr id="1" name=""/>
        <p:cNvGrpSpPr/>
        <p:nvPr/>
      </p:nvGrpSpPr>
      <p:grpSpPr>
        <a:xfrm>
          <a:off x="0" y="0"/>
          <a:ext cx="0" cy="0"/>
          <a:chOff x="0" y="0"/>
          <a:chExt cx="0" cy="0"/>
        </a:xfrm>
      </p:grpSpPr>
      <p:sp>
        <p:nvSpPr>
          <p:cNvPr id="65" name="Paragraph Title"/>
          <p:cNvSpPr txBox="1">
            <a:spLocks noGrp="1"/>
          </p:cNvSpPr>
          <p:nvPr>
            <p:ph type="title" hasCustomPrompt="1"/>
          </p:nvPr>
        </p:nvSpPr>
        <p:spPr>
          <a:xfrm>
            <a:off x="1358937" y="3352998"/>
            <a:ext cx="2808310" cy="475523"/>
          </a:xfrm>
          <a:prstGeom prst="rect">
            <a:avLst/>
          </a:prstGeom>
        </p:spPr>
        <p:txBody>
          <a:bodyPr/>
          <a:lstStyle>
            <a:lvl1pPr algn="ctr">
              <a:spcBef>
                <a:spcPts val="1000"/>
              </a:spcBef>
              <a:defRPr sz="1800" b="0" i="0">
                <a:solidFill>
                  <a:srgbClr val="181512"/>
                </a:solidFill>
                <a:latin typeface="Arial" panose="020B0604020202020204" pitchFamily="34" charset="0"/>
                <a:ea typeface="Arial" panose="020B0604020202020204" pitchFamily="34" charset="0"/>
                <a:cs typeface="Arial" panose="020B0604020202020204" pitchFamily="34" charset="0"/>
                <a:sym typeface="Source Sans Pro"/>
              </a:defRPr>
            </a:lvl1pPr>
          </a:lstStyle>
          <a:p>
            <a:r>
              <a:t>Paragraph Title</a:t>
            </a:r>
          </a:p>
        </p:txBody>
      </p:sp>
      <p:sp>
        <p:nvSpPr>
          <p:cNvPr id="66" name="Lorem ipsum dolor sit amet, consectetur adipiscing elit. Nulla nec varius neque, egestas commodo odio. Pellentesque quis risus et tellus molestie volutpat eu ac metus."/>
          <p:cNvSpPr txBox="1">
            <a:spLocks noGrp="1"/>
          </p:cNvSpPr>
          <p:nvPr>
            <p:ph type="body" sz="quarter" idx="21" hasCustomPrompt="1"/>
          </p:nvPr>
        </p:nvSpPr>
        <p:spPr>
          <a:xfrm>
            <a:off x="1358937" y="3833404"/>
            <a:ext cx="2808310" cy="1524260"/>
          </a:xfrm>
          <a:prstGeom prst="rect">
            <a:avLst/>
          </a:prstGeom>
        </p:spPr>
        <p:txBody>
          <a:bodyPr lIns="45719" tIns="45719" rIns="45719" bIns="45719">
            <a:noAutofit/>
          </a:bodyPr>
          <a:lstStyle>
            <a:lvl1pPr algn="ctr">
              <a:lnSpc>
                <a:spcPct val="100000"/>
              </a:lnSpc>
              <a:defRPr sz="1500">
                <a:solidFill>
                  <a:srgbClr val="595652"/>
                </a:solidFill>
              </a:defRPr>
            </a:lvl1pPr>
          </a:lstStyle>
          <a:p>
            <a:r>
              <a:t>Lorem ipsum dolor sit amet. Consectetur adispicing elit</a:t>
            </a:r>
          </a:p>
        </p:txBody>
      </p:sp>
      <p:sp>
        <p:nvSpPr>
          <p:cNvPr id="67" name="Page Title"/>
          <p:cNvSpPr txBox="1">
            <a:spLocks noGrp="1"/>
          </p:cNvSpPr>
          <p:nvPr>
            <p:ph type="body" sz="quarter" idx="22"/>
          </p:nvPr>
        </p:nvSpPr>
        <p:spPr>
          <a:xfrm>
            <a:off x="635416" y="646992"/>
            <a:ext cx="6570654" cy="475524"/>
          </a:xfrm>
          <a:prstGeom prst="rect">
            <a:avLst/>
          </a:prstGeom>
        </p:spPr>
        <p:txBody>
          <a:bodyPr lIns="45719" tIns="45719" rIns="45719" bIns="45719" anchor="b">
            <a:noAutofit/>
          </a:bodyPr>
          <a:lstStyle>
            <a:lvl1pPr>
              <a:defRPr>
                <a:latin typeface="GoodPro"/>
                <a:ea typeface="GoodPro"/>
                <a:cs typeface="GoodPro"/>
                <a:sym typeface="GoodPro"/>
              </a:defRPr>
            </a:lvl1pPr>
          </a:lstStyle>
          <a:p>
            <a:r>
              <a:t>Page Title</a:t>
            </a:r>
          </a:p>
        </p:txBody>
      </p:sp>
      <p:sp>
        <p:nvSpPr>
          <p:cNvPr id="68" name="Image"/>
          <p:cNvSpPr>
            <a:spLocks noGrp="1"/>
          </p:cNvSpPr>
          <p:nvPr>
            <p:ph type="pic" sz="quarter" idx="23"/>
          </p:nvPr>
        </p:nvSpPr>
        <p:spPr>
          <a:xfrm>
            <a:off x="2001373" y="1436754"/>
            <a:ext cx="1523439" cy="1828412"/>
          </a:xfrm>
          <a:prstGeom prst="rect">
            <a:avLst/>
          </a:prstGeom>
        </p:spPr>
        <p:txBody>
          <a:bodyPr lIns="91439" tIns="45719" rIns="91439" bIns="45719">
            <a:noAutofit/>
          </a:bodyPr>
          <a:lstStyle/>
          <a:p>
            <a:endParaRPr/>
          </a:p>
        </p:txBody>
      </p:sp>
      <p:sp>
        <p:nvSpPr>
          <p:cNvPr id="69" name="Lorem ipsum dolor sit amet, consectetur adipiscing elit. Nulla nec varius neque, egestas commodo odio. Pellentesque quis risus et tellus molestie volutpat eu ac metus."/>
          <p:cNvSpPr txBox="1">
            <a:spLocks noGrp="1"/>
          </p:cNvSpPr>
          <p:nvPr>
            <p:ph type="body" sz="quarter" idx="24"/>
          </p:nvPr>
        </p:nvSpPr>
        <p:spPr>
          <a:xfrm>
            <a:off x="4691845" y="3833404"/>
            <a:ext cx="2808310" cy="1524260"/>
          </a:xfrm>
          <a:prstGeom prst="rect">
            <a:avLst/>
          </a:prstGeom>
        </p:spPr>
        <p:txBody>
          <a:bodyPr lIns="45719" tIns="45719" rIns="45719" bIns="45719">
            <a:noAutofit/>
          </a:bodyPr>
          <a:lstStyle>
            <a:lvl1pPr algn="ctr">
              <a:lnSpc>
                <a:spcPct val="100000"/>
              </a:lnSpc>
              <a:defRPr sz="1500">
                <a:solidFill>
                  <a:srgbClr val="595652"/>
                </a:solidFill>
              </a:defRPr>
            </a:lvl1pPr>
          </a:lstStyle>
          <a:p>
            <a:r>
              <a:t>Lorem ipsum dolor sit amet, consectetur adipiscing elit. Nulla nec varius neque, egestas commodo odio. Pellentesque quis risus et tellus molestie volutpat eu ac metus.</a:t>
            </a:r>
          </a:p>
        </p:txBody>
      </p:sp>
      <p:sp>
        <p:nvSpPr>
          <p:cNvPr id="70" name="Image"/>
          <p:cNvSpPr>
            <a:spLocks noGrp="1"/>
          </p:cNvSpPr>
          <p:nvPr>
            <p:ph type="pic" sz="quarter" idx="25"/>
          </p:nvPr>
        </p:nvSpPr>
        <p:spPr>
          <a:xfrm>
            <a:off x="5334280" y="1436754"/>
            <a:ext cx="1523439" cy="1828412"/>
          </a:xfrm>
          <a:prstGeom prst="rect">
            <a:avLst/>
          </a:prstGeom>
        </p:spPr>
        <p:txBody>
          <a:bodyPr lIns="91439" tIns="45719" rIns="91439" bIns="45719">
            <a:noAutofit/>
          </a:bodyPr>
          <a:lstStyle/>
          <a:p>
            <a:endParaRPr/>
          </a:p>
        </p:txBody>
      </p:sp>
      <p:sp>
        <p:nvSpPr>
          <p:cNvPr id="71" name="Paragraph Title"/>
          <p:cNvSpPr txBox="1">
            <a:spLocks noGrp="1"/>
          </p:cNvSpPr>
          <p:nvPr>
            <p:ph type="body" sz="quarter" idx="26"/>
          </p:nvPr>
        </p:nvSpPr>
        <p:spPr>
          <a:xfrm>
            <a:off x="4691845" y="3352998"/>
            <a:ext cx="2808310" cy="475523"/>
          </a:xfrm>
          <a:prstGeom prst="rect">
            <a:avLst/>
          </a:prstGeom>
        </p:spPr>
        <p:txBody>
          <a:bodyPr lIns="45719" tIns="45719" rIns="45719" bIns="45719" anchor="b">
            <a:noAutofit/>
          </a:bodyPr>
          <a:lstStyle>
            <a:lvl1pPr algn="ctr"/>
          </a:lstStyle>
          <a:p>
            <a:r>
              <a:t>Paragraph Title</a:t>
            </a:r>
          </a:p>
        </p:txBody>
      </p:sp>
      <p:sp>
        <p:nvSpPr>
          <p:cNvPr id="72" name="Lorem ipsum dolor sit amet, consectetur adipiscing elit. Nulla nec varius neque, egestas commodo odio. Pellentesque quis risus et tellus molestie volutpat eu ac metus."/>
          <p:cNvSpPr txBox="1">
            <a:spLocks noGrp="1"/>
          </p:cNvSpPr>
          <p:nvPr>
            <p:ph type="body" sz="quarter" idx="27"/>
          </p:nvPr>
        </p:nvSpPr>
        <p:spPr>
          <a:xfrm>
            <a:off x="8024753" y="3833404"/>
            <a:ext cx="2808310" cy="1524260"/>
          </a:xfrm>
          <a:prstGeom prst="rect">
            <a:avLst/>
          </a:prstGeom>
        </p:spPr>
        <p:txBody>
          <a:bodyPr lIns="45719" tIns="45719" rIns="45719" bIns="45719">
            <a:noAutofit/>
          </a:bodyPr>
          <a:lstStyle>
            <a:lvl1pPr algn="ctr">
              <a:lnSpc>
                <a:spcPct val="100000"/>
              </a:lnSpc>
              <a:defRPr sz="1500">
                <a:solidFill>
                  <a:srgbClr val="595652"/>
                </a:solidFill>
              </a:defRPr>
            </a:lvl1pPr>
          </a:lstStyle>
          <a:p>
            <a:r>
              <a:t>Lorem ipsum dolor sit amet, consectetur adipiscing elit. Nulla nec varius neque, egestas commodo odio. Pellentesque quis risus et tellus molestie volutpat eu ac metus.</a:t>
            </a:r>
          </a:p>
        </p:txBody>
      </p:sp>
      <p:sp>
        <p:nvSpPr>
          <p:cNvPr id="73" name="Image"/>
          <p:cNvSpPr>
            <a:spLocks noGrp="1"/>
          </p:cNvSpPr>
          <p:nvPr>
            <p:ph type="pic" sz="quarter" idx="28"/>
          </p:nvPr>
        </p:nvSpPr>
        <p:spPr>
          <a:xfrm>
            <a:off x="8667188" y="1436754"/>
            <a:ext cx="1523439" cy="1828412"/>
          </a:xfrm>
          <a:prstGeom prst="rect">
            <a:avLst/>
          </a:prstGeom>
        </p:spPr>
        <p:txBody>
          <a:bodyPr lIns="91439" tIns="45719" rIns="91439" bIns="45719">
            <a:noAutofit/>
          </a:bodyPr>
          <a:lstStyle/>
          <a:p>
            <a:endParaRPr/>
          </a:p>
        </p:txBody>
      </p:sp>
      <p:sp>
        <p:nvSpPr>
          <p:cNvPr id="74" name="Paragraph Title"/>
          <p:cNvSpPr txBox="1">
            <a:spLocks noGrp="1"/>
          </p:cNvSpPr>
          <p:nvPr>
            <p:ph type="body" sz="quarter" idx="29"/>
          </p:nvPr>
        </p:nvSpPr>
        <p:spPr>
          <a:xfrm>
            <a:off x="8024753" y="3352998"/>
            <a:ext cx="2808310" cy="475523"/>
          </a:xfrm>
          <a:prstGeom prst="rect">
            <a:avLst/>
          </a:prstGeom>
        </p:spPr>
        <p:txBody>
          <a:bodyPr lIns="45719" tIns="45719" rIns="45719" bIns="45719" anchor="b">
            <a:noAutofit/>
          </a:bodyPr>
          <a:lstStyle>
            <a:lvl1pPr algn="ctr"/>
          </a:lstStyle>
          <a:p>
            <a:r>
              <a:t>Paragraph Title</a:t>
            </a:r>
          </a:p>
        </p:txBody>
      </p:sp>
      <p:pic>
        <p:nvPicPr>
          <p:cNvPr id="75" name="Artboard 1 copy 6.png" descr="Artboard 1 copy 6.png"/>
          <p:cNvPicPr>
            <a:picLocks/>
          </p:cNvPicPr>
          <p:nvPr/>
        </p:nvPicPr>
        <p:blipFill>
          <a:blip r:embed="rId2"/>
          <a:srcRect t="17708" b="80490"/>
          <a:stretch>
            <a:fillRect/>
          </a:stretch>
        </p:blipFill>
        <p:spPr>
          <a:xfrm>
            <a:off x="-1" y="6355501"/>
            <a:ext cx="12192001" cy="507732"/>
          </a:xfrm>
          <a:prstGeom prst="rect">
            <a:avLst/>
          </a:prstGeom>
          <a:ln w="12700">
            <a:miter lim="400000"/>
          </a:ln>
        </p:spPr>
      </p:pic>
      <p:pic>
        <p:nvPicPr>
          <p:cNvPr id="76" name="Ookla (white).ai" descr="Ookla (white).ai"/>
          <p:cNvPicPr>
            <a:picLocks noChangeAspect="1"/>
          </p:cNvPicPr>
          <p:nvPr/>
        </p:nvPicPr>
        <p:blipFill>
          <a:blip r:embed="rId3"/>
          <a:stretch>
            <a:fillRect/>
          </a:stretch>
        </p:blipFill>
        <p:spPr>
          <a:xfrm>
            <a:off x="489366" y="6448474"/>
            <a:ext cx="783464" cy="249535"/>
          </a:xfrm>
          <a:prstGeom prst="rect">
            <a:avLst/>
          </a:prstGeom>
          <a:ln w="12700">
            <a:miter lim="400000"/>
          </a:ln>
        </p:spPr>
      </p:pic>
      <p:pic>
        <p:nvPicPr>
          <p:cNvPr id="77" name="Artboard 1 copy 6.png" descr="Artboard 1 copy 6.png"/>
          <p:cNvPicPr>
            <a:picLocks/>
          </p:cNvPicPr>
          <p:nvPr/>
        </p:nvPicPr>
        <p:blipFill>
          <a:blip r:embed="rId2"/>
          <a:srcRect t="13" b="99639"/>
          <a:stretch>
            <a:fillRect/>
          </a:stretch>
        </p:blipFill>
        <p:spPr>
          <a:xfrm>
            <a:off x="0" y="-5233"/>
            <a:ext cx="12192000" cy="71330"/>
          </a:xfrm>
          <a:prstGeom prst="rect">
            <a:avLst/>
          </a:prstGeom>
          <a:ln w="12700">
            <a:miter lim="400000"/>
          </a:ln>
        </p:spPr>
      </p:pic>
      <p:sp>
        <p:nvSpPr>
          <p:cNvPr id="78" name="Private and confidential"/>
          <p:cNvSpPr txBox="1"/>
          <p:nvPr/>
        </p:nvSpPr>
        <p:spPr>
          <a:xfrm>
            <a:off x="10165739" y="6470715"/>
            <a:ext cx="1559079" cy="2616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r">
              <a:defRPr sz="1100">
                <a:solidFill>
                  <a:srgbClr val="FDFBF9"/>
                </a:solidFill>
                <a:latin typeface="Source Sans Pro Light"/>
                <a:ea typeface="Source Sans Pro Light"/>
                <a:cs typeface="Source Sans Pro Light"/>
                <a:sym typeface="Source Sans Pro Light"/>
              </a:defRPr>
            </a:lvl1pPr>
          </a:lstStyle>
          <a:p>
            <a:r>
              <a:rPr b="0" i="0">
                <a:latin typeface="Arial" panose="020B0604020202020204" pitchFamily="34" charset="0"/>
                <a:cs typeface="Arial" panose="020B0604020202020204" pitchFamily="34" charset="0"/>
              </a:rPr>
              <a:t>Private and confidential</a:t>
            </a:r>
          </a:p>
        </p:txBody>
      </p:sp>
      <p:sp>
        <p:nvSpPr>
          <p:cNvPr id="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12164777"/>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reserve="1">
  <p:cSld name="Default Text Slide">
    <p:bg>
      <p:bgPr>
        <a:solidFill>
          <a:srgbClr val="FDFBF9"/>
        </a:solidFill>
        <a:effectLst/>
      </p:bgPr>
    </p:bg>
    <p:spTree>
      <p:nvGrpSpPr>
        <p:cNvPr id="1" name=""/>
        <p:cNvGrpSpPr/>
        <p:nvPr/>
      </p:nvGrpSpPr>
      <p:grpSpPr>
        <a:xfrm>
          <a:off x="0" y="0"/>
          <a:ext cx="0" cy="0"/>
          <a:chOff x="0" y="0"/>
          <a:chExt cx="0" cy="0"/>
        </a:xfrm>
      </p:grpSpPr>
      <p:pic>
        <p:nvPicPr>
          <p:cNvPr id="23" name="Artboard 1 copy 6.png" descr="Artboard 1 copy 6.png"/>
          <p:cNvPicPr>
            <a:picLocks/>
          </p:cNvPicPr>
          <p:nvPr/>
        </p:nvPicPr>
        <p:blipFill>
          <a:blip r:embed="rId2"/>
          <a:srcRect t="17708" b="80490"/>
          <a:stretch>
            <a:fillRect/>
          </a:stretch>
        </p:blipFill>
        <p:spPr>
          <a:xfrm>
            <a:off x="-1" y="6355501"/>
            <a:ext cx="12192001" cy="507732"/>
          </a:xfrm>
          <a:prstGeom prst="rect">
            <a:avLst/>
          </a:prstGeom>
          <a:ln w="12700">
            <a:miter lim="400000"/>
          </a:ln>
        </p:spPr>
      </p:pic>
      <p:sp>
        <p:nvSpPr>
          <p:cNvPr id="24" name="Page Title"/>
          <p:cNvSpPr txBox="1">
            <a:spLocks noGrp="1"/>
          </p:cNvSpPr>
          <p:nvPr>
            <p:ph type="title" hasCustomPrompt="1"/>
          </p:nvPr>
        </p:nvSpPr>
        <p:spPr>
          <a:xfrm>
            <a:off x="635416" y="646992"/>
            <a:ext cx="6570654" cy="475524"/>
          </a:xfrm>
          <a:prstGeom prst="rect">
            <a:avLst/>
          </a:prstGeom>
        </p:spPr>
        <p:txBody>
          <a:bodyPr/>
          <a:lstStyle>
            <a:lvl1pPr>
              <a:spcBef>
                <a:spcPts val="1000"/>
              </a:spcBef>
              <a:defRPr sz="1800" b="0">
                <a:solidFill>
                  <a:srgbClr val="181512"/>
                </a:solidFill>
              </a:defRPr>
            </a:lvl1pPr>
          </a:lstStyle>
          <a:p>
            <a:r>
              <a:t>Page Title</a:t>
            </a:r>
          </a:p>
        </p:txBody>
      </p:sp>
      <p:sp>
        <p:nvSpPr>
          <p:cNvPr id="25" name="Body Text"/>
          <p:cNvSpPr txBox="1">
            <a:spLocks noGrp="1"/>
          </p:cNvSpPr>
          <p:nvPr>
            <p:ph type="body" sz="half" idx="21" hasCustomPrompt="1"/>
          </p:nvPr>
        </p:nvSpPr>
        <p:spPr>
          <a:xfrm>
            <a:off x="635416" y="1254399"/>
            <a:ext cx="6570654" cy="4374394"/>
          </a:xfrm>
          <a:prstGeom prst="rect">
            <a:avLst/>
          </a:prstGeom>
        </p:spPr>
        <p:txBody>
          <a:bodyPr lIns="45719" tIns="45719" rIns="45719" bIns="45719" anchor="ctr">
            <a:noAutofit/>
          </a:bodyPr>
          <a:lstStyle/>
          <a:p>
            <a:r>
              <a:t>Lorem ipsum dolor sit amet. Consectetur adispicing elit</a:t>
            </a:r>
          </a:p>
        </p:txBody>
      </p:sp>
      <p:pic>
        <p:nvPicPr>
          <p:cNvPr id="26" name="Ookla (white).ai" descr="Ookla (white).ai"/>
          <p:cNvPicPr>
            <a:picLocks noChangeAspect="1"/>
          </p:cNvPicPr>
          <p:nvPr/>
        </p:nvPicPr>
        <p:blipFill>
          <a:blip r:embed="rId3"/>
          <a:stretch>
            <a:fillRect/>
          </a:stretch>
        </p:blipFill>
        <p:spPr>
          <a:xfrm>
            <a:off x="489366" y="6448474"/>
            <a:ext cx="783464" cy="249535"/>
          </a:xfrm>
          <a:prstGeom prst="rect">
            <a:avLst/>
          </a:prstGeom>
          <a:ln w="12700">
            <a:miter lim="400000"/>
          </a:ln>
        </p:spPr>
      </p:pic>
      <p:pic>
        <p:nvPicPr>
          <p:cNvPr id="27" name="Artboard 1 copy 6.png" descr="Artboard 1 copy 6.png"/>
          <p:cNvPicPr>
            <a:picLocks/>
          </p:cNvPicPr>
          <p:nvPr/>
        </p:nvPicPr>
        <p:blipFill>
          <a:blip r:embed="rId2"/>
          <a:srcRect t="13" b="99639"/>
          <a:stretch>
            <a:fillRect/>
          </a:stretch>
        </p:blipFill>
        <p:spPr>
          <a:xfrm>
            <a:off x="0" y="-5233"/>
            <a:ext cx="12192000" cy="71330"/>
          </a:xfrm>
          <a:prstGeom prst="rect">
            <a:avLst/>
          </a:prstGeom>
          <a:ln w="12700">
            <a:miter lim="400000"/>
          </a:ln>
        </p:spPr>
      </p:pic>
      <p:sp>
        <p:nvSpPr>
          <p:cNvPr id="28" name="Image"/>
          <p:cNvSpPr>
            <a:spLocks noGrp="1"/>
          </p:cNvSpPr>
          <p:nvPr>
            <p:ph type="pic" sz="half" idx="22"/>
          </p:nvPr>
        </p:nvSpPr>
        <p:spPr>
          <a:xfrm>
            <a:off x="7391346" y="955975"/>
            <a:ext cx="4121066" cy="4946050"/>
          </a:xfrm>
          <a:prstGeom prst="rect">
            <a:avLst/>
          </a:prstGeom>
        </p:spPr>
        <p:txBody>
          <a:bodyPr lIns="91439" tIns="45719" rIns="91439" bIns="45719">
            <a:noAutofit/>
          </a:bodyPr>
          <a:lstStyle/>
          <a:p>
            <a:endParaRPr/>
          </a:p>
        </p:txBody>
      </p:sp>
      <p:sp>
        <p:nvSpPr>
          <p:cNvPr id="29" name="Private and confidential"/>
          <p:cNvSpPr txBox="1"/>
          <p:nvPr/>
        </p:nvSpPr>
        <p:spPr>
          <a:xfrm>
            <a:off x="10165739" y="6470715"/>
            <a:ext cx="1559079" cy="2616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r">
              <a:defRPr sz="1100">
                <a:solidFill>
                  <a:srgbClr val="FDFBF9"/>
                </a:solidFill>
                <a:latin typeface="Source Sans Pro Light"/>
                <a:ea typeface="Source Sans Pro Light"/>
                <a:cs typeface="Source Sans Pro Light"/>
                <a:sym typeface="Source Sans Pro Light"/>
              </a:defRPr>
            </a:lvl1pPr>
          </a:lstStyle>
          <a:p>
            <a:r>
              <a:rPr b="0" i="0">
                <a:latin typeface="Arial" panose="020B0604020202020204" pitchFamily="34" charset="0"/>
                <a:cs typeface="Arial" panose="020B0604020202020204" pitchFamily="34" charset="0"/>
              </a:rPr>
              <a:t>Private and confidential</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73227186"/>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reserve="1">
  <p:cSld name="2_Light">
    <p:spTree>
      <p:nvGrpSpPr>
        <p:cNvPr id="1" name=""/>
        <p:cNvGrpSpPr/>
        <p:nvPr/>
      </p:nvGrpSpPr>
      <p:grpSpPr>
        <a:xfrm>
          <a:off x="0" y="0"/>
          <a:ext cx="0" cy="0"/>
          <a:chOff x="0" y="0"/>
          <a:chExt cx="0" cy="0"/>
        </a:xfrm>
      </p:grpSpPr>
      <p:sp>
        <p:nvSpPr>
          <p:cNvPr id="36" name="Slide Number"/>
          <p:cNvSpPr txBox="1">
            <a:spLocks noGrp="1"/>
          </p:cNvSpPr>
          <p:nvPr>
            <p:ph type="sldNum" sz="quarter" idx="2"/>
          </p:nvPr>
        </p:nvSpPr>
        <p:spPr>
          <a:xfrm>
            <a:off x="5892800" y="6172200"/>
            <a:ext cx="2844800" cy="368301"/>
          </a:xfrm>
          <a:prstGeom prst="rect">
            <a:avLst/>
          </a:prstGeom>
        </p:spPr>
        <p:txBody>
          <a:bodyPr anchor="ctr"/>
          <a:lstStyle>
            <a:lvl1pPr algn="r">
              <a:defRPr sz="1200"/>
            </a:lvl1pPr>
          </a:lstStyle>
          <a:p>
            <a:fld id="{86CB4B4D-7CA3-9044-876B-883B54F8677D}" type="slidenum">
              <a:t>‹#›</a:t>
            </a:fld>
            <a:endParaRPr/>
          </a:p>
        </p:txBody>
      </p:sp>
    </p:spTree>
    <p:extLst>
      <p:ext uri="{BB962C8B-B14F-4D97-AF65-F5344CB8AC3E}">
        <p14:creationId xmlns:p14="http://schemas.microsoft.com/office/powerpoint/2010/main" val="1198891110"/>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 Dark" type="blank" preserve="1">
  <p:cSld name="Blank - Dark">
    <p:spTree>
      <p:nvGrpSpPr>
        <p:cNvPr id="1" name="Shape 112"/>
        <p:cNvGrpSpPr/>
        <p:nvPr/>
      </p:nvGrpSpPr>
      <p:grpSpPr>
        <a:xfrm>
          <a:off x="0" y="0"/>
          <a:ext cx="0" cy="0"/>
          <a:chOff x="0" y="0"/>
          <a:chExt cx="0" cy="0"/>
        </a:xfrm>
      </p:grpSpPr>
      <p:pic>
        <p:nvPicPr>
          <p:cNvPr id="113" name="Google Shape;113;p26"/>
          <p:cNvPicPr preferRelativeResize="0"/>
          <p:nvPr/>
        </p:nvPicPr>
        <p:blipFill rotWithShape="1">
          <a:blip r:embed="rId2">
            <a:alphaModFix/>
          </a:blip>
          <a:srcRect/>
          <a:stretch/>
        </p:blipFill>
        <p:spPr>
          <a:xfrm>
            <a:off x="1" y="1"/>
            <a:ext cx="12192004" cy="6858001"/>
          </a:xfrm>
          <a:prstGeom prst="rect">
            <a:avLst/>
          </a:prstGeom>
          <a:noFill/>
          <a:ln>
            <a:noFill/>
          </a:ln>
        </p:spPr>
      </p:pic>
    </p:spTree>
    <p:extLst>
      <p:ext uri="{BB962C8B-B14F-4D97-AF65-F5344CB8AC3E}">
        <p14:creationId xmlns:p14="http://schemas.microsoft.com/office/powerpoint/2010/main" val="4044784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Monitor Light" preserve="1">
  <p:cSld name="Background Monitor Light">
    <p:bg>
      <p:bgPr>
        <a:blipFill>
          <a:blip r:embed="rId2">
            <a:alphaModFix/>
          </a:blip>
          <a:stretch>
            <a:fillRect/>
          </a:stretch>
        </a:blipFill>
        <a:effectLst/>
      </p:bgPr>
    </p:bg>
    <p:spTree>
      <p:nvGrpSpPr>
        <p:cNvPr id="1" name="Shape 81"/>
        <p:cNvGrpSpPr/>
        <p:nvPr/>
      </p:nvGrpSpPr>
      <p:grpSpPr>
        <a:xfrm>
          <a:off x="0" y="0"/>
          <a:ext cx="0" cy="0"/>
          <a:chOff x="0" y="0"/>
          <a:chExt cx="0" cy="0"/>
        </a:xfrm>
      </p:grpSpPr>
      <p:pic>
        <p:nvPicPr>
          <p:cNvPr id="82" name="Google Shape;82;p17"/>
          <p:cNvPicPr preferRelativeResize="0"/>
          <p:nvPr/>
        </p:nvPicPr>
        <p:blipFill>
          <a:blip r:embed="rId3">
            <a:alphaModFix/>
          </a:blip>
          <a:stretch>
            <a:fillRect/>
          </a:stretch>
        </p:blipFill>
        <p:spPr>
          <a:xfrm>
            <a:off x="11014201" y="6258885"/>
            <a:ext cx="1024367" cy="442300"/>
          </a:xfrm>
          <a:prstGeom prst="rect">
            <a:avLst/>
          </a:prstGeom>
          <a:noFill/>
          <a:ln>
            <a:noFill/>
          </a:ln>
        </p:spPr>
      </p:pic>
      <p:sp>
        <p:nvSpPr>
          <p:cNvPr id="83" name="Google Shape;83;p17"/>
          <p:cNvSpPr txBox="1"/>
          <p:nvPr/>
        </p:nvSpPr>
        <p:spPr>
          <a:xfrm>
            <a:off x="165933" y="6377600"/>
            <a:ext cx="1759600" cy="389746"/>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933" b="0" i="0">
                <a:latin typeface="Arial" panose="020B0604020202020204" pitchFamily="34" charset="0"/>
                <a:ea typeface="Source Sans Pro"/>
                <a:cs typeface="Arial" panose="020B0604020202020204" pitchFamily="34" charset="0"/>
                <a:sym typeface="Source Sans Pro"/>
              </a:rPr>
              <a:t>Proprietary &amp; Confidential</a:t>
            </a:r>
            <a:endParaRPr sz="933" b="0" i="0">
              <a:latin typeface="Arial" panose="020B0604020202020204" pitchFamily="34" charset="0"/>
              <a:ea typeface="Source Sans Pro"/>
              <a:cs typeface="Arial" panose="020B0604020202020204" pitchFamily="34" charset="0"/>
              <a:sym typeface="Source Sans Pro"/>
            </a:endParaRPr>
          </a:p>
        </p:txBody>
      </p:sp>
    </p:spTree>
    <p:extLst>
      <p:ext uri="{BB962C8B-B14F-4D97-AF65-F5344CB8AC3E}">
        <p14:creationId xmlns:p14="http://schemas.microsoft.com/office/powerpoint/2010/main" val="11533374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for light backgrounds" preserve="1">
  <p:cSld name="Blank for light backgrounds">
    <p:spTree>
      <p:nvGrpSpPr>
        <p:cNvPr id="1" name="Shape 6"/>
        <p:cNvGrpSpPr/>
        <p:nvPr/>
      </p:nvGrpSpPr>
      <p:grpSpPr>
        <a:xfrm>
          <a:off x="0" y="0"/>
          <a:ext cx="0" cy="0"/>
          <a:chOff x="0" y="0"/>
          <a:chExt cx="0" cy="0"/>
        </a:xfrm>
      </p:grpSpPr>
      <p:pic>
        <p:nvPicPr>
          <p:cNvPr id="7" name="Google Shape;7;p2"/>
          <p:cNvPicPr preferRelativeResize="0"/>
          <p:nvPr/>
        </p:nvPicPr>
        <p:blipFill>
          <a:blip r:embed="rId2">
            <a:alphaModFix/>
          </a:blip>
          <a:stretch>
            <a:fillRect/>
          </a:stretch>
        </p:blipFill>
        <p:spPr>
          <a:xfrm>
            <a:off x="11014201" y="6258885"/>
            <a:ext cx="1024367" cy="442300"/>
          </a:xfrm>
          <a:prstGeom prst="rect">
            <a:avLst/>
          </a:prstGeom>
          <a:noFill/>
          <a:ln>
            <a:noFill/>
          </a:ln>
        </p:spPr>
      </p:pic>
      <p:sp>
        <p:nvSpPr>
          <p:cNvPr id="8" name="Google Shape;8;p2"/>
          <p:cNvSpPr txBox="1"/>
          <p:nvPr/>
        </p:nvSpPr>
        <p:spPr>
          <a:xfrm>
            <a:off x="165933" y="6377600"/>
            <a:ext cx="1759600" cy="389746"/>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933" b="0" i="0">
                <a:solidFill>
                  <a:schemeClr val="dk1"/>
                </a:solidFill>
                <a:latin typeface="Arial" panose="020B0604020202020204" pitchFamily="34" charset="0"/>
                <a:ea typeface="Source Sans Pro"/>
                <a:cs typeface="Arial" panose="020B0604020202020204" pitchFamily="34" charset="0"/>
                <a:sym typeface="Source Sans Pro"/>
              </a:rPr>
              <a:t>Proprietary &amp; Confidential</a:t>
            </a:r>
            <a:endParaRPr sz="933" b="0" i="0">
              <a:solidFill>
                <a:schemeClr val="dk1"/>
              </a:solidFill>
              <a:latin typeface="Arial" panose="020B0604020202020204" pitchFamily="34" charset="0"/>
              <a:ea typeface="Source Sans Pro"/>
              <a:cs typeface="Arial" panose="020B0604020202020204" pitchFamily="34" charset="0"/>
              <a:sym typeface="Source Sans Pro"/>
            </a:endParaRPr>
          </a:p>
        </p:txBody>
      </p:sp>
    </p:spTree>
    <p:extLst>
      <p:ext uri="{BB962C8B-B14F-4D97-AF65-F5344CB8AC3E}">
        <p14:creationId xmlns:p14="http://schemas.microsoft.com/office/powerpoint/2010/main" val="4131102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Chipset Light" preserve="1">
  <p:cSld name="Background Chipset Light">
    <p:bg>
      <p:bgPr>
        <a:blipFill>
          <a:blip r:embed="rId2">
            <a:alphaModFix/>
          </a:blip>
          <a:stretch>
            <a:fillRect/>
          </a:stretch>
        </a:blipFill>
        <a:effectLst/>
      </p:bgPr>
    </p:bg>
    <p:spTree>
      <p:nvGrpSpPr>
        <p:cNvPr id="1" name="Shape 84"/>
        <p:cNvGrpSpPr/>
        <p:nvPr/>
      </p:nvGrpSpPr>
      <p:grpSpPr>
        <a:xfrm>
          <a:off x="0" y="0"/>
          <a:ext cx="0" cy="0"/>
          <a:chOff x="0" y="0"/>
          <a:chExt cx="0" cy="0"/>
        </a:xfrm>
      </p:grpSpPr>
      <p:pic>
        <p:nvPicPr>
          <p:cNvPr id="85" name="Google Shape;85;p18"/>
          <p:cNvPicPr preferRelativeResize="0"/>
          <p:nvPr/>
        </p:nvPicPr>
        <p:blipFill>
          <a:blip r:embed="rId3">
            <a:alphaModFix/>
          </a:blip>
          <a:stretch>
            <a:fillRect/>
          </a:stretch>
        </p:blipFill>
        <p:spPr>
          <a:xfrm>
            <a:off x="11014201" y="6258885"/>
            <a:ext cx="1024367" cy="442300"/>
          </a:xfrm>
          <a:prstGeom prst="rect">
            <a:avLst/>
          </a:prstGeom>
          <a:noFill/>
          <a:ln>
            <a:noFill/>
          </a:ln>
        </p:spPr>
      </p:pic>
      <p:sp>
        <p:nvSpPr>
          <p:cNvPr id="86" name="Google Shape;86;p18"/>
          <p:cNvSpPr txBox="1"/>
          <p:nvPr/>
        </p:nvSpPr>
        <p:spPr>
          <a:xfrm>
            <a:off x="165933" y="6377600"/>
            <a:ext cx="1759600" cy="389746"/>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933" b="0" i="0">
                <a:latin typeface="Arial" panose="020B0604020202020204" pitchFamily="34" charset="0"/>
                <a:ea typeface="Source Sans Pro"/>
                <a:cs typeface="Arial" panose="020B0604020202020204" pitchFamily="34" charset="0"/>
                <a:sym typeface="Source Sans Pro"/>
              </a:rPr>
              <a:t>Proprietary &amp; Confidential</a:t>
            </a:r>
            <a:endParaRPr sz="933" b="0" i="0">
              <a:latin typeface="Arial" panose="020B0604020202020204" pitchFamily="34" charset="0"/>
              <a:ea typeface="Source Sans Pro"/>
              <a:cs typeface="Arial" panose="020B0604020202020204" pitchFamily="34" charset="0"/>
              <a:sym typeface="Source Sans Pro"/>
            </a:endParaRPr>
          </a:p>
        </p:txBody>
      </p:sp>
    </p:spTree>
    <p:extLst>
      <p:ext uri="{BB962C8B-B14F-4D97-AF65-F5344CB8AC3E}">
        <p14:creationId xmlns:p14="http://schemas.microsoft.com/office/powerpoint/2010/main" val="3590440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Sorting Light" preserve="1">
  <p:cSld name="Background Sorting Light">
    <p:bg>
      <p:bgPr>
        <a:blipFill>
          <a:blip r:embed="rId2">
            <a:alphaModFix/>
          </a:blip>
          <a:stretch>
            <a:fillRect/>
          </a:stretch>
        </a:blipFill>
        <a:effectLst/>
      </p:bgPr>
    </p:bg>
    <p:spTree>
      <p:nvGrpSpPr>
        <p:cNvPr id="1" name="Shape 87"/>
        <p:cNvGrpSpPr/>
        <p:nvPr/>
      </p:nvGrpSpPr>
      <p:grpSpPr>
        <a:xfrm>
          <a:off x="0" y="0"/>
          <a:ext cx="0" cy="0"/>
          <a:chOff x="0" y="0"/>
          <a:chExt cx="0" cy="0"/>
        </a:xfrm>
      </p:grpSpPr>
      <p:pic>
        <p:nvPicPr>
          <p:cNvPr id="88" name="Google Shape;88;p19"/>
          <p:cNvPicPr preferRelativeResize="0"/>
          <p:nvPr/>
        </p:nvPicPr>
        <p:blipFill>
          <a:blip r:embed="rId3">
            <a:alphaModFix/>
          </a:blip>
          <a:stretch>
            <a:fillRect/>
          </a:stretch>
        </p:blipFill>
        <p:spPr>
          <a:xfrm>
            <a:off x="11014201" y="6258885"/>
            <a:ext cx="1024367" cy="442300"/>
          </a:xfrm>
          <a:prstGeom prst="rect">
            <a:avLst/>
          </a:prstGeom>
          <a:noFill/>
          <a:ln>
            <a:noFill/>
          </a:ln>
        </p:spPr>
      </p:pic>
      <p:sp>
        <p:nvSpPr>
          <p:cNvPr id="89" name="Google Shape;89;p19"/>
          <p:cNvSpPr txBox="1"/>
          <p:nvPr/>
        </p:nvSpPr>
        <p:spPr>
          <a:xfrm>
            <a:off x="165933" y="6377600"/>
            <a:ext cx="1759600" cy="389746"/>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933" b="0" i="0">
                <a:latin typeface="Arial" panose="020B0604020202020204" pitchFamily="34" charset="0"/>
                <a:ea typeface="Source Sans Pro"/>
                <a:cs typeface="Arial" panose="020B0604020202020204" pitchFamily="34" charset="0"/>
                <a:sym typeface="Source Sans Pro"/>
              </a:rPr>
              <a:t>Proprietary &amp; Confidential</a:t>
            </a:r>
            <a:endParaRPr sz="933" b="0" i="0">
              <a:latin typeface="Arial" panose="020B0604020202020204" pitchFamily="34" charset="0"/>
              <a:ea typeface="Source Sans Pro"/>
              <a:cs typeface="Arial" panose="020B0604020202020204" pitchFamily="34" charset="0"/>
              <a:sym typeface="Source Sans Pro"/>
            </a:endParaRPr>
          </a:p>
        </p:txBody>
      </p:sp>
    </p:spTree>
    <p:extLst>
      <p:ext uri="{BB962C8B-B14F-4D97-AF65-F5344CB8AC3E}">
        <p14:creationId xmlns:p14="http://schemas.microsoft.com/office/powerpoint/2010/main" val="3652850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Dashboard Light" preserve="1">
  <p:cSld name="Background Dashboard Light">
    <p:bg>
      <p:bgPr>
        <a:blipFill>
          <a:blip r:embed="rId2">
            <a:alphaModFix/>
          </a:blip>
          <a:stretch>
            <a:fillRect/>
          </a:stretch>
        </a:blipFill>
        <a:effectLst/>
      </p:bgPr>
    </p:bg>
    <p:spTree>
      <p:nvGrpSpPr>
        <p:cNvPr id="1" name="Shape 90"/>
        <p:cNvGrpSpPr/>
        <p:nvPr/>
      </p:nvGrpSpPr>
      <p:grpSpPr>
        <a:xfrm>
          <a:off x="0" y="0"/>
          <a:ext cx="0" cy="0"/>
          <a:chOff x="0" y="0"/>
          <a:chExt cx="0" cy="0"/>
        </a:xfrm>
      </p:grpSpPr>
      <p:pic>
        <p:nvPicPr>
          <p:cNvPr id="91" name="Google Shape;91;p20"/>
          <p:cNvPicPr preferRelativeResize="0"/>
          <p:nvPr/>
        </p:nvPicPr>
        <p:blipFill>
          <a:blip r:embed="rId3">
            <a:alphaModFix/>
          </a:blip>
          <a:stretch>
            <a:fillRect/>
          </a:stretch>
        </p:blipFill>
        <p:spPr>
          <a:xfrm>
            <a:off x="11014201" y="6258885"/>
            <a:ext cx="1024367" cy="442300"/>
          </a:xfrm>
          <a:prstGeom prst="rect">
            <a:avLst/>
          </a:prstGeom>
          <a:noFill/>
          <a:ln>
            <a:noFill/>
          </a:ln>
        </p:spPr>
      </p:pic>
      <p:sp>
        <p:nvSpPr>
          <p:cNvPr id="92" name="Google Shape;92;p20"/>
          <p:cNvSpPr txBox="1"/>
          <p:nvPr/>
        </p:nvSpPr>
        <p:spPr>
          <a:xfrm>
            <a:off x="165933" y="6377600"/>
            <a:ext cx="1759600" cy="389746"/>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933" b="0" i="0">
                <a:latin typeface="Arial" panose="020B0604020202020204" pitchFamily="34" charset="0"/>
                <a:ea typeface="Source Sans Pro"/>
                <a:cs typeface="Arial" panose="020B0604020202020204" pitchFamily="34" charset="0"/>
                <a:sym typeface="Source Sans Pro"/>
              </a:rPr>
              <a:t>Proprietary &amp; Confidential</a:t>
            </a:r>
            <a:endParaRPr sz="933" b="0" i="0">
              <a:latin typeface="Arial" panose="020B0604020202020204" pitchFamily="34" charset="0"/>
              <a:ea typeface="Source Sans Pro"/>
              <a:cs typeface="Arial" panose="020B0604020202020204" pitchFamily="34" charset="0"/>
              <a:sym typeface="Source Sans Pro"/>
            </a:endParaRPr>
          </a:p>
        </p:txBody>
      </p:sp>
    </p:spTree>
    <p:extLst>
      <p:ext uri="{BB962C8B-B14F-4D97-AF65-F5344CB8AC3E}">
        <p14:creationId xmlns:p14="http://schemas.microsoft.com/office/powerpoint/2010/main" val="401385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Customer Light" preserve="1">
  <p:cSld name="Background Customer Light">
    <p:bg>
      <p:bgPr>
        <a:blipFill>
          <a:blip r:embed="rId2">
            <a:alphaModFix/>
          </a:blip>
          <a:stretch>
            <a:fillRect/>
          </a:stretch>
        </a:blipFill>
        <a:effectLst/>
      </p:bgPr>
    </p:bg>
    <p:spTree>
      <p:nvGrpSpPr>
        <p:cNvPr id="1" name="Shape 96"/>
        <p:cNvGrpSpPr/>
        <p:nvPr/>
      </p:nvGrpSpPr>
      <p:grpSpPr>
        <a:xfrm>
          <a:off x="0" y="0"/>
          <a:ext cx="0" cy="0"/>
          <a:chOff x="0" y="0"/>
          <a:chExt cx="0" cy="0"/>
        </a:xfrm>
      </p:grpSpPr>
      <p:pic>
        <p:nvPicPr>
          <p:cNvPr id="97" name="Google Shape;97;p22"/>
          <p:cNvPicPr preferRelativeResize="0"/>
          <p:nvPr/>
        </p:nvPicPr>
        <p:blipFill>
          <a:blip r:embed="rId3">
            <a:alphaModFix/>
          </a:blip>
          <a:stretch>
            <a:fillRect/>
          </a:stretch>
        </p:blipFill>
        <p:spPr>
          <a:xfrm>
            <a:off x="11014201" y="6258885"/>
            <a:ext cx="1024367" cy="442300"/>
          </a:xfrm>
          <a:prstGeom prst="rect">
            <a:avLst/>
          </a:prstGeom>
          <a:noFill/>
          <a:ln>
            <a:noFill/>
          </a:ln>
        </p:spPr>
      </p:pic>
      <p:sp>
        <p:nvSpPr>
          <p:cNvPr id="98" name="Google Shape;98;p22"/>
          <p:cNvSpPr txBox="1"/>
          <p:nvPr/>
        </p:nvSpPr>
        <p:spPr>
          <a:xfrm>
            <a:off x="165933" y="6377600"/>
            <a:ext cx="1759600" cy="389746"/>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933" b="0" i="0">
                <a:latin typeface="Arial" panose="020B0604020202020204" pitchFamily="34" charset="0"/>
                <a:ea typeface="Source Sans Pro"/>
                <a:cs typeface="Arial" panose="020B0604020202020204" pitchFamily="34" charset="0"/>
                <a:sym typeface="Source Sans Pro"/>
              </a:rPr>
              <a:t>Proprietary &amp; Confidential</a:t>
            </a:r>
            <a:endParaRPr sz="933" b="0" i="0">
              <a:latin typeface="Arial" panose="020B0604020202020204" pitchFamily="34" charset="0"/>
              <a:ea typeface="Source Sans Pro"/>
              <a:cs typeface="Arial" panose="020B0604020202020204" pitchFamily="34" charset="0"/>
              <a:sym typeface="Source Sans Pro"/>
            </a:endParaRPr>
          </a:p>
        </p:txBody>
      </p:sp>
    </p:spTree>
    <p:extLst>
      <p:ext uri="{BB962C8B-B14F-4D97-AF65-F5344CB8AC3E}">
        <p14:creationId xmlns:p14="http://schemas.microsoft.com/office/powerpoint/2010/main" val="104940661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6" Type="http://schemas.openxmlformats.org/officeDocument/2006/relationships/image" Target="../media/image32.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31.pn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4F85F0-6193-D077-859C-721E6AE5B3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863CD8-E403-F911-FD13-87B3F1AE75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75F455-66B9-9EAD-09B1-76E1351245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686ACAA-F591-CC45-9926-2083B95CB72A}" type="datetimeFigureOut">
              <a:t>8/5/25</a:t>
            </a:fld>
            <a:endParaRPr lang="en-US"/>
          </a:p>
        </p:txBody>
      </p:sp>
      <p:sp>
        <p:nvSpPr>
          <p:cNvPr id="5" name="Footer Placeholder 4">
            <a:extLst>
              <a:ext uri="{FF2B5EF4-FFF2-40B4-BE49-F238E27FC236}">
                <a16:creationId xmlns:a16="http://schemas.microsoft.com/office/drawing/2014/main" id="{0E421424-18CC-3436-6341-8B1F55B4A9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05CB1A0-E73C-CE79-6D22-40E2582DDA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2E414DC-C145-D24A-A724-4115751F06CC}" type="slidenum">
              <a:t>‹#›</a:t>
            </a:fld>
            <a:endParaRPr lang="en-US"/>
          </a:p>
        </p:txBody>
      </p:sp>
    </p:spTree>
    <p:extLst>
      <p:ext uri="{BB962C8B-B14F-4D97-AF65-F5344CB8AC3E}">
        <p14:creationId xmlns:p14="http://schemas.microsoft.com/office/powerpoint/2010/main" val="2736023391"/>
      </p:ext>
    </p:extLst>
  </p:cSld>
  <p:clrMap bg1="lt1" tx1="dk1" bg2="lt2" tx2="dk2" accent1="accent1" accent2="accent2" accent3="accent3" accent4="accent4" accent5="accent5" accent6="accent6" hlink="hlink" folHlink="folHlink"/>
  <p:sldLayoutIdLst>
    <p:sldLayoutId id="2147483700" r:id="rId1"/>
    <p:sldLayoutId id="2147483680" r:id="rId2"/>
    <p:sldLayoutId id="2147483681" r:id="rId3"/>
    <p:sldLayoutId id="2147483682" r:id="rId4"/>
    <p:sldLayoutId id="2147483683" r:id="rId5"/>
    <p:sldLayoutId id="2147483684" r:id="rId6"/>
    <p:sldLayoutId id="2147483685" r:id="rId7"/>
    <p:sldLayoutId id="2147483686"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649" r:id="rId21"/>
    <p:sldLayoutId id="2147483650" r:id="rId22"/>
    <p:sldLayoutId id="2147483651" r:id="rId23"/>
    <p:sldLayoutId id="2147483652" r:id="rId24"/>
    <p:sldLayoutId id="2147483653" r:id="rId25"/>
    <p:sldLayoutId id="2147483654" r:id="rId26"/>
    <p:sldLayoutId id="2147483655" r:id="rId27"/>
    <p:sldLayoutId id="2147483656" r:id="rId28"/>
    <p:sldLayoutId id="2147483657" r:id="rId29"/>
    <p:sldLayoutId id="2147483658" r:id="rId30"/>
    <p:sldLayoutId id="2147483659" r:id="rId31"/>
    <p:sldLayoutId id="2147483662" r:id="rId32"/>
    <p:sldLayoutId id="2147483701" r:id="rId33"/>
    <p:sldLayoutId id="2147483702" r:id="rId34"/>
    <p:sldLayoutId id="2147483703" r:id="rId35"/>
    <p:sldLayoutId id="2147483704" r:id="rId36"/>
    <p:sldLayoutId id="2147483705" r:id="rId3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5"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Text"/>
          <p:cNvSpPr txBox="1">
            <a:spLocks noGrp="1"/>
          </p:cNvSpPr>
          <p:nvPr>
            <p:ph type="title"/>
          </p:nvPr>
        </p:nvSpPr>
        <p:spPr>
          <a:xfrm>
            <a:off x="631748" y="1154992"/>
            <a:ext cx="6570654" cy="1940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lstStyle/>
          <a:p>
            <a:r>
              <a:rPr dirty="0"/>
              <a:t>Title Text</a:t>
            </a:r>
          </a:p>
        </p:txBody>
      </p:sp>
      <p:pic>
        <p:nvPicPr>
          <p:cNvPr id="4" name="Ookla (white).ai" descr="Ookla (white).ai"/>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35416" y="5928696"/>
            <a:ext cx="1262862" cy="402224"/>
          </a:xfrm>
          <a:prstGeom prst="rect">
            <a:avLst/>
          </a:prstGeom>
          <a:ln w="12700">
            <a:miter lim="400000"/>
          </a:ln>
        </p:spPr>
      </p:pic>
      <p:sp>
        <p:nvSpPr>
          <p:cNvPr id="5" name="Body Level One…"/>
          <p:cNvSpPr txBox="1">
            <a:spLocks noGrp="1"/>
          </p:cNvSpPr>
          <p:nvPr>
            <p:ph type="body" idx="1"/>
          </p:nvPr>
        </p:nvSpPr>
        <p:spPr>
          <a:xfrm>
            <a:off x="635416" y="3161464"/>
            <a:ext cx="6291351" cy="16557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 name="Slide Number"/>
          <p:cNvSpPr txBox="1">
            <a:spLocks noGrp="1"/>
          </p:cNvSpPr>
          <p:nvPr>
            <p:ph type="sldNum" sz="quarter" idx="2"/>
          </p:nvPr>
        </p:nvSpPr>
        <p:spPr>
          <a:xfrm>
            <a:off x="8737600" y="6164579"/>
            <a:ext cx="2844800" cy="383541"/>
          </a:xfrm>
          <a:prstGeom prst="rect">
            <a:avLst/>
          </a:prstGeom>
          <a:ln w="12700">
            <a:miter lim="400000"/>
          </a:ln>
        </p:spPr>
        <p:txBody>
          <a:bodyPr wrap="none" lIns="45719" rIns="45719" anchor="ctr">
            <a:spAutoFit/>
          </a:bodyPr>
          <a:lstStyle/>
          <a:p>
            <a:fld id="{86CB4B4D-7CA3-9044-876B-883B54F8677D}" type="slidenum">
              <a:t>‹#›</a:t>
            </a:fld>
            <a:endParaRPr/>
          </a:p>
        </p:txBody>
      </p:sp>
    </p:spTree>
    <p:extLst>
      <p:ext uri="{BB962C8B-B14F-4D97-AF65-F5344CB8AC3E}">
        <p14:creationId xmlns:p14="http://schemas.microsoft.com/office/powerpoint/2010/main" val="157919394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Lst>
  <p:transition spd="med"/>
  <p:txStyles>
    <p:titleStyle>
      <a:lvl1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1pPr>
      <a:lvl2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2pPr>
      <a:lvl3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3pPr>
      <a:lvl4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4pPr>
      <a:lvl5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5pPr>
      <a:lvl6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6pPr>
      <a:lvl7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7pPr>
      <a:lvl8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8pPr>
      <a:lvl9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9pPr>
    </p:titleStyle>
    <p:bodyStyle>
      <a:lvl1pPr marL="0" marR="0" indent="0" algn="l" defTabSz="914400" rtl="0" latinLnBrk="0">
        <a:lnSpc>
          <a:spcPct val="90000"/>
        </a:lnSpc>
        <a:spcBef>
          <a:spcPts val="1000"/>
        </a:spcBef>
        <a:spcAft>
          <a:spcPts val="0"/>
        </a:spcAft>
        <a:buClrTx/>
        <a:buSzTx/>
        <a:buFontTx/>
        <a:buNone/>
        <a:tabLst/>
        <a:defRPr sz="1800" b="0" i="0" u="none" strike="noStrike" cap="none" spc="0" baseline="0">
          <a:solidFill>
            <a:srgbClr val="181512"/>
          </a:solidFill>
          <a:uFillTx/>
          <a:latin typeface="Arial" panose="020B0604020202020204" pitchFamily="34" charset="0"/>
          <a:ea typeface="Arial" panose="020B0604020202020204" pitchFamily="34" charset="0"/>
          <a:cs typeface="Arial" panose="020B0604020202020204" pitchFamily="34" charset="0"/>
          <a:sym typeface="Source Sans Pro"/>
        </a:defRPr>
      </a:lvl1pPr>
      <a:lvl2pPr marL="0" marR="0" indent="457200" algn="l" defTabSz="914400" rtl="0" latinLnBrk="0">
        <a:lnSpc>
          <a:spcPct val="90000"/>
        </a:lnSpc>
        <a:spcBef>
          <a:spcPts val="1000"/>
        </a:spcBef>
        <a:spcAft>
          <a:spcPts val="0"/>
        </a:spcAft>
        <a:buClrTx/>
        <a:buSzTx/>
        <a:buFontTx/>
        <a:buNone/>
        <a:tabLst/>
        <a:defRPr sz="1800" b="0" i="0" u="none" strike="noStrike" cap="none" spc="0" baseline="0">
          <a:solidFill>
            <a:srgbClr val="181512"/>
          </a:solidFill>
          <a:uFillTx/>
          <a:latin typeface="Arial" panose="020B0604020202020204" pitchFamily="34" charset="0"/>
          <a:ea typeface="Arial" panose="020B0604020202020204" pitchFamily="34" charset="0"/>
          <a:cs typeface="Arial" panose="020B0604020202020204" pitchFamily="34" charset="0"/>
          <a:sym typeface="Source Sans Pro"/>
        </a:defRPr>
      </a:lvl2pPr>
      <a:lvl3pPr marL="0" marR="0" indent="914400" algn="l" defTabSz="914400" rtl="0" latinLnBrk="0">
        <a:lnSpc>
          <a:spcPct val="90000"/>
        </a:lnSpc>
        <a:spcBef>
          <a:spcPts val="1000"/>
        </a:spcBef>
        <a:spcAft>
          <a:spcPts val="0"/>
        </a:spcAft>
        <a:buClrTx/>
        <a:buSzTx/>
        <a:buFontTx/>
        <a:buNone/>
        <a:tabLst/>
        <a:defRPr sz="1800" b="0" i="0" u="none" strike="noStrike" cap="none" spc="0" baseline="0">
          <a:solidFill>
            <a:srgbClr val="181512"/>
          </a:solidFill>
          <a:uFillTx/>
          <a:latin typeface="Arial" panose="020B0604020202020204" pitchFamily="34" charset="0"/>
          <a:ea typeface="Arial" panose="020B0604020202020204" pitchFamily="34" charset="0"/>
          <a:cs typeface="Arial" panose="020B0604020202020204" pitchFamily="34" charset="0"/>
          <a:sym typeface="Source Sans Pro"/>
        </a:defRPr>
      </a:lvl3pPr>
      <a:lvl4pPr marL="0" marR="0" indent="1371600" algn="l" defTabSz="914400" rtl="0" latinLnBrk="0">
        <a:lnSpc>
          <a:spcPct val="90000"/>
        </a:lnSpc>
        <a:spcBef>
          <a:spcPts val="1000"/>
        </a:spcBef>
        <a:spcAft>
          <a:spcPts val="0"/>
        </a:spcAft>
        <a:buClrTx/>
        <a:buSzTx/>
        <a:buFontTx/>
        <a:buNone/>
        <a:tabLst/>
        <a:defRPr sz="1800" b="0" i="0" u="none" strike="noStrike" cap="none" spc="0" baseline="0">
          <a:solidFill>
            <a:srgbClr val="181512"/>
          </a:solidFill>
          <a:uFillTx/>
          <a:latin typeface="Arial" panose="020B0604020202020204" pitchFamily="34" charset="0"/>
          <a:ea typeface="Arial" panose="020B0604020202020204" pitchFamily="34" charset="0"/>
          <a:cs typeface="Arial" panose="020B0604020202020204" pitchFamily="34" charset="0"/>
          <a:sym typeface="Source Sans Pro"/>
        </a:defRPr>
      </a:lvl4pPr>
      <a:lvl5pPr marL="0" marR="0" indent="1828800" algn="l" defTabSz="914400" rtl="0" latinLnBrk="0">
        <a:lnSpc>
          <a:spcPct val="90000"/>
        </a:lnSpc>
        <a:spcBef>
          <a:spcPts val="1000"/>
        </a:spcBef>
        <a:spcAft>
          <a:spcPts val="0"/>
        </a:spcAft>
        <a:buClrTx/>
        <a:buSzTx/>
        <a:buFontTx/>
        <a:buNone/>
        <a:tabLst/>
        <a:defRPr sz="1800" b="0" i="0" u="none" strike="noStrike" cap="none" spc="0" baseline="0">
          <a:solidFill>
            <a:srgbClr val="181512"/>
          </a:solidFill>
          <a:uFillTx/>
          <a:latin typeface="Arial" panose="020B0604020202020204" pitchFamily="34" charset="0"/>
          <a:ea typeface="Arial" panose="020B0604020202020204" pitchFamily="34" charset="0"/>
          <a:cs typeface="Arial" panose="020B0604020202020204" pitchFamily="34" charset="0"/>
          <a:sym typeface="Source Sans Pro"/>
        </a:defRPr>
      </a:lvl5pPr>
      <a:lvl6pPr marL="0" marR="0" indent="2286000" algn="l" defTabSz="914400" rtl="0" latinLnBrk="0">
        <a:lnSpc>
          <a:spcPct val="90000"/>
        </a:lnSpc>
        <a:spcBef>
          <a:spcPts val="1000"/>
        </a:spcBef>
        <a:spcAft>
          <a:spcPts val="0"/>
        </a:spcAft>
        <a:buClrTx/>
        <a:buSzTx/>
        <a:buFontTx/>
        <a:buNone/>
        <a:tabLst/>
        <a:defRPr sz="1800" b="0" i="0" u="none" strike="noStrike" cap="none" spc="0" baseline="0">
          <a:solidFill>
            <a:srgbClr val="181512"/>
          </a:solidFill>
          <a:uFillTx/>
          <a:latin typeface="Source Sans Pro"/>
          <a:ea typeface="Source Sans Pro"/>
          <a:cs typeface="Source Sans Pro"/>
          <a:sym typeface="Source Sans Pro"/>
        </a:defRPr>
      </a:lvl6pPr>
      <a:lvl7pPr marL="0" marR="0" indent="2743200" algn="l" defTabSz="914400" rtl="0" latinLnBrk="0">
        <a:lnSpc>
          <a:spcPct val="90000"/>
        </a:lnSpc>
        <a:spcBef>
          <a:spcPts val="1000"/>
        </a:spcBef>
        <a:spcAft>
          <a:spcPts val="0"/>
        </a:spcAft>
        <a:buClrTx/>
        <a:buSzTx/>
        <a:buFontTx/>
        <a:buNone/>
        <a:tabLst/>
        <a:defRPr sz="1800" b="0" i="0" u="none" strike="noStrike" cap="none" spc="0" baseline="0">
          <a:solidFill>
            <a:srgbClr val="181512"/>
          </a:solidFill>
          <a:uFillTx/>
          <a:latin typeface="Source Sans Pro"/>
          <a:ea typeface="Source Sans Pro"/>
          <a:cs typeface="Source Sans Pro"/>
          <a:sym typeface="Source Sans Pro"/>
        </a:defRPr>
      </a:lvl7pPr>
      <a:lvl8pPr marL="0" marR="0" indent="3200400" algn="l" defTabSz="914400" rtl="0" latinLnBrk="0">
        <a:lnSpc>
          <a:spcPct val="90000"/>
        </a:lnSpc>
        <a:spcBef>
          <a:spcPts val="1000"/>
        </a:spcBef>
        <a:spcAft>
          <a:spcPts val="0"/>
        </a:spcAft>
        <a:buClrTx/>
        <a:buSzTx/>
        <a:buFontTx/>
        <a:buNone/>
        <a:tabLst/>
        <a:defRPr sz="1800" b="0" i="0" u="none" strike="noStrike" cap="none" spc="0" baseline="0">
          <a:solidFill>
            <a:srgbClr val="181512"/>
          </a:solidFill>
          <a:uFillTx/>
          <a:latin typeface="Source Sans Pro"/>
          <a:ea typeface="Source Sans Pro"/>
          <a:cs typeface="Source Sans Pro"/>
          <a:sym typeface="Source Sans Pro"/>
        </a:defRPr>
      </a:lvl8pPr>
      <a:lvl9pPr marL="0" marR="0" indent="3657600" algn="l" defTabSz="914400" rtl="0" latinLnBrk="0">
        <a:lnSpc>
          <a:spcPct val="90000"/>
        </a:lnSpc>
        <a:spcBef>
          <a:spcPts val="1000"/>
        </a:spcBef>
        <a:spcAft>
          <a:spcPts val="0"/>
        </a:spcAft>
        <a:buClrTx/>
        <a:buSzTx/>
        <a:buFontTx/>
        <a:buNone/>
        <a:tabLst/>
        <a:defRPr sz="1800" b="0" i="0" u="none" strike="noStrike" cap="none" spc="0" baseline="0">
          <a:solidFill>
            <a:srgbClr val="181512"/>
          </a:solidFill>
          <a:uFillTx/>
          <a:latin typeface="Source Sans Pro"/>
          <a:ea typeface="Source Sans Pro"/>
          <a:cs typeface="Source Sans Pro"/>
          <a:sym typeface="Source Sans Pro"/>
        </a:defRPr>
      </a:lvl9pPr>
    </p:bodyStyle>
    <p:otherStyle>
      <a:lvl1pPr marL="0" marR="0" indent="0" algn="l" defTabSz="914400" rtl="0" latinLnBrk="0">
        <a:lnSpc>
          <a:spcPct val="90000"/>
        </a:lnSpc>
        <a:spcBef>
          <a:spcPts val="1000"/>
        </a:spcBef>
        <a:spcAft>
          <a:spcPts val="0"/>
        </a:spcAft>
        <a:buClrTx/>
        <a:buSzTx/>
        <a:buFontTx/>
        <a:buNone/>
        <a:tabLst/>
        <a:defRPr sz="1800" b="0" i="0" u="none" strike="noStrike" cap="none" spc="0" baseline="0">
          <a:solidFill>
            <a:schemeClr val="tx1"/>
          </a:solidFill>
          <a:uFillTx/>
          <a:latin typeface="+mn-lt"/>
          <a:ea typeface="+mn-ea"/>
          <a:cs typeface="+mn-cs"/>
          <a:sym typeface="Source Sans Pro"/>
        </a:defRPr>
      </a:lvl1pPr>
      <a:lvl2pPr marL="0" marR="0" indent="457200" algn="l" defTabSz="914400" rtl="0" latinLnBrk="0">
        <a:lnSpc>
          <a:spcPct val="90000"/>
        </a:lnSpc>
        <a:spcBef>
          <a:spcPts val="1000"/>
        </a:spcBef>
        <a:spcAft>
          <a:spcPts val="0"/>
        </a:spcAft>
        <a:buClrTx/>
        <a:buSzTx/>
        <a:buFontTx/>
        <a:buNone/>
        <a:tabLst/>
        <a:defRPr sz="1800" b="0" i="0" u="none" strike="noStrike" cap="none" spc="0" baseline="0">
          <a:solidFill>
            <a:schemeClr val="tx1"/>
          </a:solidFill>
          <a:uFillTx/>
          <a:latin typeface="+mn-lt"/>
          <a:ea typeface="+mn-ea"/>
          <a:cs typeface="+mn-cs"/>
          <a:sym typeface="Source Sans Pro"/>
        </a:defRPr>
      </a:lvl2pPr>
      <a:lvl3pPr marL="0" marR="0" indent="914400" algn="l" defTabSz="914400" rtl="0" latinLnBrk="0">
        <a:lnSpc>
          <a:spcPct val="90000"/>
        </a:lnSpc>
        <a:spcBef>
          <a:spcPts val="1000"/>
        </a:spcBef>
        <a:spcAft>
          <a:spcPts val="0"/>
        </a:spcAft>
        <a:buClrTx/>
        <a:buSzTx/>
        <a:buFontTx/>
        <a:buNone/>
        <a:tabLst/>
        <a:defRPr sz="1800" b="0" i="0" u="none" strike="noStrike" cap="none" spc="0" baseline="0">
          <a:solidFill>
            <a:schemeClr val="tx1"/>
          </a:solidFill>
          <a:uFillTx/>
          <a:latin typeface="+mn-lt"/>
          <a:ea typeface="+mn-ea"/>
          <a:cs typeface="+mn-cs"/>
          <a:sym typeface="Source Sans Pro"/>
        </a:defRPr>
      </a:lvl3pPr>
      <a:lvl4pPr marL="0" marR="0" indent="1371600" algn="l" defTabSz="914400" rtl="0" latinLnBrk="0">
        <a:lnSpc>
          <a:spcPct val="90000"/>
        </a:lnSpc>
        <a:spcBef>
          <a:spcPts val="1000"/>
        </a:spcBef>
        <a:spcAft>
          <a:spcPts val="0"/>
        </a:spcAft>
        <a:buClrTx/>
        <a:buSzTx/>
        <a:buFontTx/>
        <a:buNone/>
        <a:tabLst/>
        <a:defRPr sz="1800" b="0" i="0" u="none" strike="noStrike" cap="none" spc="0" baseline="0">
          <a:solidFill>
            <a:schemeClr val="tx1"/>
          </a:solidFill>
          <a:uFillTx/>
          <a:latin typeface="+mn-lt"/>
          <a:ea typeface="+mn-ea"/>
          <a:cs typeface="+mn-cs"/>
          <a:sym typeface="Source Sans Pro"/>
        </a:defRPr>
      </a:lvl4pPr>
      <a:lvl5pPr marL="0" marR="0" indent="1828800" algn="l" defTabSz="914400" rtl="0" latinLnBrk="0">
        <a:lnSpc>
          <a:spcPct val="90000"/>
        </a:lnSpc>
        <a:spcBef>
          <a:spcPts val="1000"/>
        </a:spcBef>
        <a:spcAft>
          <a:spcPts val="0"/>
        </a:spcAft>
        <a:buClrTx/>
        <a:buSzTx/>
        <a:buFontTx/>
        <a:buNone/>
        <a:tabLst/>
        <a:defRPr sz="1800" b="0" i="0" u="none" strike="noStrike" cap="none" spc="0" baseline="0">
          <a:solidFill>
            <a:schemeClr val="tx1"/>
          </a:solidFill>
          <a:uFillTx/>
          <a:latin typeface="+mn-lt"/>
          <a:ea typeface="+mn-ea"/>
          <a:cs typeface="+mn-cs"/>
          <a:sym typeface="Source Sans Pro"/>
        </a:defRPr>
      </a:lvl5pPr>
      <a:lvl6pPr marL="0" marR="0" indent="2286000" algn="l" defTabSz="914400" rtl="0" latinLnBrk="0">
        <a:lnSpc>
          <a:spcPct val="90000"/>
        </a:lnSpc>
        <a:spcBef>
          <a:spcPts val="1000"/>
        </a:spcBef>
        <a:spcAft>
          <a:spcPts val="0"/>
        </a:spcAft>
        <a:buClrTx/>
        <a:buSzTx/>
        <a:buFontTx/>
        <a:buNone/>
        <a:tabLst/>
        <a:defRPr sz="1800" b="0" i="0" u="none" strike="noStrike" cap="none" spc="0" baseline="0">
          <a:solidFill>
            <a:schemeClr val="tx1"/>
          </a:solidFill>
          <a:uFillTx/>
          <a:latin typeface="+mn-lt"/>
          <a:ea typeface="+mn-ea"/>
          <a:cs typeface="+mn-cs"/>
          <a:sym typeface="Source Sans Pro"/>
        </a:defRPr>
      </a:lvl6pPr>
      <a:lvl7pPr marL="0" marR="0" indent="2743200" algn="l" defTabSz="914400" rtl="0" latinLnBrk="0">
        <a:lnSpc>
          <a:spcPct val="90000"/>
        </a:lnSpc>
        <a:spcBef>
          <a:spcPts val="1000"/>
        </a:spcBef>
        <a:spcAft>
          <a:spcPts val="0"/>
        </a:spcAft>
        <a:buClrTx/>
        <a:buSzTx/>
        <a:buFontTx/>
        <a:buNone/>
        <a:tabLst/>
        <a:defRPr sz="1800" b="0" i="0" u="none" strike="noStrike" cap="none" spc="0" baseline="0">
          <a:solidFill>
            <a:schemeClr val="tx1"/>
          </a:solidFill>
          <a:uFillTx/>
          <a:latin typeface="+mn-lt"/>
          <a:ea typeface="+mn-ea"/>
          <a:cs typeface="+mn-cs"/>
          <a:sym typeface="Source Sans Pro"/>
        </a:defRPr>
      </a:lvl7pPr>
      <a:lvl8pPr marL="0" marR="0" indent="3200400" algn="l" defTabSz="914400" rtl="0" latinLnBrk="0">
        <a:lnSpc>
          <a:spcPct val="90000"/>
        </a:lnSpc>
        <a:spcBef>
          <a:spcPts val="1000"/>
        </a:spcBef>
        <a:spcAft>
          <a:spcPts val="0"/>
        </a:spcAft>
        <a:buClrTx/>
        <a:buSzTx/>
        <a:buFontTx/>
        <a:buNone/>
        <a:tabLst/>
        <a:defRPr sz="1800" b="0" i="0" u="none" strike="noStrike" cap="none" spc="0" baseline="0">
          <a:solidFill>
            <a:schemeClr val="tx1"/>
          </a:solidFill>
          <a:uFillTx/>
          <a:latin typeface="+mn-lt"/>
          <a:ea typeface="+mn-ea"/>
          <a:cs typeface="+mn-cs"/>
          <a:sym typeface="Source Sans Pro"/>
        </a:defRPr>
      </a:lvl8pPr>
      <a:lvl9pPr marL="0" marR="0" indent="3657600" algn="l" defTabSz="914400" rtl="0" latinLnBrk="0">
        <a:lnSpc>
          <a:spcPct val="90000"/>
        </a:lnSpc>
        <a:spcBef>
          <a:spcPts val="1000"/>
        </a:spcBef>
        <a:spcAft>
          <a:spcPts val="0"/>
        </a:spcAft>
        <a:buClrTx/>
        <a:buSzTx/>
        <a:buFontTx/>
        <a:buNone/>
        <a:tabLst/>
        <a:defRPr sz="1800" b="0" i="0" u="none" strike="noStrike" cap="none" spc="0" baseline="0">
          <a:solidFill>
            <a:schemeClr val="tx1"/>
          </a:solidFill>
          <a:uFillTx/>
          <a:latin typeface="+mn-lt"/>
          <a:ea typeface="+mn-ea"/>
          <a:cs typeface="+mn-cs"/>
          <a:sym typeface="Source Sans Pro"/>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11.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88.emf"/><Relationship Id="rId5" Type="http://schemas.openxmlformats.org/officeDocument/2006/relationships/image" Target="../media/image87.emf"/><Relationship Id="rId4" Type="http://schemas.openxmlformats.org/officeDocument/2006/relationships/image" Target="../media/image86.emf"/></Relationships>
</file>

<file path=ppt/slides/_rels/slide1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1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8" Type="http://schemas.openxmlformats.org/officeDocument/2006/relationships/image" Target="../media/image98.jpeg"/><Relationship Id="rId13" Type="http://schemas.openxmlformats.org/officeDocument/2006/relationships/image" Target="../media/image103.pn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102.png"/><Relationship Id="rId2" Type="http://schemas.openxmlformats.org/officeDocument/2006/relationships/notesSlide" Target="../notesSlides/notesSlide13.xml"/><Relationship Id="rId1" Type="http://schemas.openxmlformats.org/officeDocument/2006/relationships/slideLayout" Target="../slideLayouts/slideLayout34.xml"/><Relationship Id="rId6" Type="http://schemas.openxmlformats.org/officeDocument/2006/relationships/image" Target="../media/image96.jpeg"/><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 Id="rId14" Type="http://schemas.openxmlformats.org/officeDocument/2006/relationships/image" Target="../media/image104.png"/></Relationships>
</file>

<file path=ppt/slides/_rels/slide1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09.png"/><Relationship Id="rId11" Type="http://schemas.openxmlformats.org/officeDocument/2006/relationships/image" Target="../media/image114.jpe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12" Type="http://schemas.openxmlformats.org/officeDocument/2006/relationships/image" Target="../media/image12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s>
</file>

<file path=ppt/slides/_rels/slide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7.png"/><Relationship Id="rId7" Type="http://schemas.openxmlformats.org/officeDocument/2006/relationships/image" Target="../media/image11.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notesSlide" Target="../notesSlides/notesSlide2.xml"/><Relationship Id="rId16" Type="http://schemas.openxmlformats.org/officeDocument/2006/relationships/image" Target="../media/image47.png"/><Relationship Id="rId1" Type="http://schemas.openxmlformats.org/officeDocument/2006/relationships/slideLayout" Target="../slideLayouts/slideLayout34.xml"/><Relationship Id="rId6" Type="http://schemas.openxmlformats.org/officeDocument/2006/relationships/image" Target="../media/image29.png"/><Relationship Id="rId11" Type="http://schemas.openxmlformats.org/officeDocument/2006/relationships/image" Target="../media/image42.png"/><Relationship Id="rId5" Type="http://schemas.openxmlformats.org/officeDocument/2006/relationships/image" Target="../media/image28.pn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0.png"/><Relationship Id="rId14" Type="http://schemas.openxmlformats.org/officeDocument/2006/relationships/image" Target="../media/image45.png"/></Relationships>
</file>

<file path=ppt/slides/_rels/slide20.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25.png"/><Relationship Id="rId7" Type="http://schemas.openxmlformats.org/officeDocument/2006/relationships/image" Target="../media/image119.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18.png"/><Relationship Id="rId5" Type="http://schemas.openxmlformats.org/officeDocument/2006/relationships/image" Target="../media/image117.png"/><Relationship Id="rId10" Type="http://schemas.openxmlformats.org/officeDocument/2006/relationships/image" Target="../media/image127.png"/><Relationship Id="rId4" Type="http://schemas.openxmlformats.org/officeDocument/2006/relationships/image" Target="../media/image116.png"/><Relationship Id="rId9" Type="http://schemas.openxmlformats.org/officeDocument/2006/relationships/image" Target="../media/image126.png"/></Relationships>
</file>

<file path=ppt/slides/_rels/slide2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30.png"/><Relationship Id="rId4" Type="http://schemas.openxmlformats.org/officeDocument/2006/relationships/image" Target="../media/image129.png"/></Relationships>
</file>

<file path=ppt/slides/_rels/slide22.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35.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23.xml.rels><?xml version="1.0" encoding="UTF-8" standalone="yes"?>
<Relationships xmlns="http://schemas.openxmlformats.org/package/2006/relationships"><Relationship Id="rId8" Type="http://schemas.openxmlformats.org/officeDocument/2006/relationships/image" Target="../media/image141.jpe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2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3.xml"/><Relationship Id="rId1" Type="http://schemas.openxmlformats.org/officeDocument/2006/relationships/slideLayout" Target="../slideLayouts/slideLayout34.xml"/><Relationship Id="rId4" Type="http://schemas.openxmlformats.org/officeDocument/2006/relationships/image" Target="../media/image144.png"/></Relationships>
</file>

<file path=ppt/slides/_rels/slide26.xml.rels><?xml version="1.0" encoding="UTF-8" standalone="yes"?>
<Relationships xmlns="http://schemas.openxmlformats.org/package/2006/relationships"><Relationship Id="rId3" Type="http://schemas.openxmlformats.org/officeDocument/2006/relationships/image" Target="../media/image145.gif"/><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56.png"/><Relationship Id="rId3" Type="http://schemas.openxmlformats.org/officeDocument/2006/relationships/image" Target="../media/image146.png"/><Relationship Id="rId7" Type="http://schemas.openxmlformats.org/officeDocument/2006/relationships/image" Target="../media/image150.png"/><Relationship Id="rId12" Type="http://schemas.openxmlformats.org/officeDocument/2006/relationships/image" Target="../media/image155.png"/><Relationship Id="rId2" Type="http://schemas.openxmlformats.org/officeDocument/2006/relationships/notesSlide" Target="../notesSlides/notesSlide25.xml"/><Relationship Id="rId1" Type="http://schemas.openxmlformats.org/officeDocument/2006/relationships/slideLayout" Target="../slideLayouts/slideLayout34.xml"/><Relationship Id="rId6" Type="http://schemas.openxmlformats.org/officeDocument/2006/relationships/image" Target="../media/image149.png"/><Relationship Id="rId11" Type="http://schemas.openxmlformats.org/officeDocument/2006/relationships/image" Target="../media/image154.png"/><Relationship Id="rId5" Type="http://schemas.openxmlformats.org/officeDocument/2006/relationships/image" Target="../media/image148.png"/><Relationship Id="rId10" Type="http://schemas.openxmlformats.org/officeDocument/2006/relationships/image" Target="../media/image153.png"/><Relationship Id="rId4" Type="http://schemas.openxmlformats.org/officeDocument/2006/relationships/image" Target="../media/image147.png"/><Relationship Id="rId9" Type="http://schemas.openxmlformats.org/officeDocument/2006/relationships/image" Target="../media/image15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37.xml"/><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jpe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image" Target="../media/image53.jpeg"/><Relationship Id="rId16" Type="http://schemas.openxmlformats.org/officeDocument/2006/relationships/image" Target="../media/image67.png"/><Relationship Id="rId1" Type="http://schemas.openxmlformats.org/officeDocument/2006/relationships/slideLayout" Target="../slideLayouts/slideLayout33.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png"/></Relationships>
</file>

<file path=ppt/slides/_rels/slide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4"/>
          <p:cNvSpPr txBox="1">
            <a:spLocks noGrp="1"/>
          </p:cNvSpPr>
          <p:nvPr>
            <p:ph type="title"/>
          </p:nvPr>
        </p:nvSpPr>
        <p:spPr>
          <a:xfrm>
            <a:off x="564000" y="3316933"/>
            <a:ext cx="6597600" cy="1215677"/>
          </a:xfrm>
          <a:prstGeom prst="rect">
            <a:avLst/>
          </a:prstGeom>
        </p:spPr>
        <p:txBody>
          <a:bodyPr spcFirstLastPara="1" vert="horz" wrap="square" lIns="121900" tIns="121900" rIns="121900" bIns="121900" rtlCol="0" anchor="t" anchorCtr="0">
            <a:spAutoFit/>
          </a:bodyPr>
          <a:lstStyle/>
          <a:p>
            <a:r>
              <a:rPr lang="en" sz="2600">
                <a:latin typeface="Arial" panose="020B0604020202020204" pitchFamily="34" charset="0"/>
                <a:cs typeface="Arial" panose="020B0604020202020204" pitchFamily="34" charset="0"/>
              </a:rPr>
              <a:t>Four Brands, One Common Purpose: </a:t>
            </a:r>
            <a:endParaRPr sz="2600">
              <a:latin typeface="Arial" panose="020B0604020202020204" pitchFamily="34" charset="0"/>
              <a:cs typeface="Arial" panose="020B0604020202020204" pitchFamily="34" charset="0"/>
            </a:endParaRPr>
          </a:p>
          <a:p>
            <a:r>
              <a:rPr lang="en" sz="4400">
                <a:latin typeface="Arial" panose="020B0604020202020204" pitchFamily="34" charset="0"/>
                <a:cs typeface="Arial" panose="020B0604020202020204" pitchFamily="34" charset="0"/>
              </a:rPr>
              <a:t>Better Connectivity for All</a:t>
            </a:r>
            <a:endParaRPr sz="440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7" name="Picture 6">
            <a:extLst>
              <a:ext uri="{FF2B5EF4-FFF2-40B4-BE49-F238E27FC236}">
                <a16:creationId xmlns:a16="http://schemas.microsoft.com/office/drawing/2014/main" id="{759471FE-7E6D-A548-92FA-0AA1841D6EE3}"/>
              </a:ext>
            </a:extLst>
          </p:cNvPr>
          <p:cNvPicPr>
            <a:picLocks noChangeAspect="1"/>
          </p:cNvPicPr>
          <p:nvPr/>
        </p:nvPicPr>
        <p:blipFill>
          <a:blip r:embed="rId3"/>
          <a:stretch>
            <a:fillRect/>
          </a:stretch>
        </p:blipFill>
        <p:spPr>
          <a:xfrm>
            <a:off x="5001768" y="365760"/>
            <a:ext cx="6829770" cy="5669280"/>
          </a:xfrm>
          <a:prstGeom prst="rect">
            <a:avLst/>
          </a:prstGeom>
          <a:ln>
            <a:solidFill>
              <a:schemeClr val="tx1">
                <a:lumMod val="50000"/>
                <a:lumOff val="50000"/>
              </a:schemeClr>
            </a:solidFill>
          </a:ln>
          <a:effectLst>
            <a:outerShdw blurRad="76200" dist="50800" dir="2700000" algn="tl" rotWithShape="0">
              <a:prstClr val="black">
                <a:alpha val="40000"/>
              </a:prstClr>
            </a:outerShdw>
          </a:effectLst>
        </p:spPr>
      </p:pic>
      <p:sp>
        <p:nvSpPr>
          <p:cNvPr id="48" name="The Industry Standard">
            <a:extLst>
              <a:ext uri="{FF2B5EF4-FFF2-40B4-BE49-F238E27FC236}">
                <a16:creationId xmlns:a16="http://schemas.microsoft.com/office/drawing/2014/main" id="{896ED7EE-71C0-C449-9148-B01B69A323BD}"/>
              </a:ext>
            </a:extLst>
          </p:cNvPr>
          <p:cNvSpPr txBox="1">
            <a:spLocks/>
          </p:cNvSpPr>
          <p:nvPr/>
        </p:nvSpPr>
        <p:spPr>
          <a:xfrm>
            <a:off x="548640" y="280457"/>
            <a:ext cx="4318476" cy="92333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3000" b="1">
                <a:latin typeface="Arial" panose="020B0604020202020204" pitchFamily="34" charset="0"/>
              </a:rPr>
              <a:t>What level of service</a:t>
            </a:r>
          </a:p>
          <a:p>
            <a:pPr marL="0" indent="0">
              <a:spcBef>
                <a:spcPts val="0"/>
              </a:spcBef>
              <a:buNone/>
            </a:pPr>
            <a:r>
              <a:rPr lang="en-US" sz="3000" b="1">
                <a:latin typeface="Arial" panose="020B0604020202020204" pitchFamily="34" charset="0"/>
              </a:rPr>
              <a:t>is available?</a:t>
            </a:r>
          </a:p>
        </p:txBody>
      </p:sp>
      <p:sp>
        <p:nvSpPr>
          <p:cNvPr id="22" name="TextBox 21">
            <a:extLst>
              <a:ext uri="{FF2B5EF4-FFF2-40B4-BE49-F238E27FC236}">
                <a16:creationId xmlns:a16="http://schemas.microsoft.com/office/drawing/2014/main" id="{CD3E7FEB-1CE0-404D-8475-E24A27ADDE98}"/>
              </a:ext>
            </a:extLst>
          </p:cNvPr>
          <p:cNvSpPr txBox="1"/>
          <p:nvPr/>
        </p:nvSpPr>
        <p:spPr>
          <a:xfrm>
            <a:off x="548171" y="1575605"/>
            <a:ext cx="3923020" cy="430887"/>
          </a:xfrm>
          <a:prstGeom prst="rect">
            <a:avLst/>
          </a:prstGeom>
          <a:noFill/>
        </p:spPr>
        <p:txBody>
          <a:bodyPr wrap="square" rtlCol="0">
            <a:spAutoFit/>
          </a:bodyPr>
          <a:lstStyle/>
          <a:p>
            <a:r>
              <a:rPr lang="en-US" sz="2200" dirty="0">
                <a:latin typeface="Arial" panose="020B0604020202020204" pitchFamily="34" charset="0"/>
              </a:rPr>
              <a:t>Belgrade, Serbia</a:t>
            </a:r>
          </a:p>
        </p:txBody>
      </p:sp>
      <p:grpSp>
        <p:nvGrpSpPr>
          <p:cNvPr id="11" name="Group 10">
            <a:extLst>
              <a:ext uri="{FF2B5EF4-FFF2-40B4-BE49-F238E27FC236}">
                <a16:creationId xmlns:a16="http://schemas.microsoft.com/office/drawing/2014/main" id="{6B773CA2-7A5A-F1DD-51FC-CE061585E9E4}"/>
              </a:ext>
            </a:extLst>
          </p:cNvPr>
          <p:cNvGrpSpPr/>
          <p:nvPr/>
        </p:nvGrpSpPr>
        <p:grpSpPr>
          <a:xfrm>
            <a:off x="291425" y="365760"/>
            <a:ext cx="11540113" cy="5669280"/>
            <a:chOff x="285439" y="365760"/>
            <a:chExt cx="11540113" cy="5669280"/>
          </a:xfrm>
        </p:grpSpPr>
        <p:pic>
          <p:nvPicPr>
            <p:cNvPr id="3" name="Picture 2">
              <a:extLst>
                <a:ext uri="{FF2B5EF4-FFF2-40B4-BE49-F238E27FC236}">
                  <a16:creationId xmlns:a16="http://schemas.microsoft.com/office/drawing/2014/main" id="{E5AA5EEC-97BE-5FED-0E15-BEF5D3F99CF9}"/>
                </a:ext>
              </a:extLst>
            </p:cNvPr>
            <p:cNvPicPr>
              <a:picLocks noChangeAspect="1"/>
            </p:cNvPicPr>
            <p:nvPr/>
          </p:nvPicPr>
          <p:blipFill>
            <a:blip r:embed="rId4"/>
            <a:stretch>
              <a:fillRect/>
            </a:stretch>
          </p:blipFill>
          <p:spPr>
            <a:xfrm>
              <a:off x="4995782" y="365760"/>
              <a:ext cx="6829770" cy="5669280"/>
            </a:xfrm>
            <a:prstGeom prst="rect">
              <a:avLst/>
            </a:prstGeom>
            <a:ln>
              <a:solidFill>
                <a:schemeClr val="bg1"/>
              </a:solidFill>
            </a:ln>
            <a:effectLst/>
          </p:spPr>
        </p:pic>
        <p:sp>
          <p:nvSpPr>
            <p:cNvPr id="4" name="Oval 3">
              <a:extLst>
                <a:ext uri="{FF2B5EF4-FFF2-40B4-BE49-F238E27FC236}">
                  <a16:creationId xmlns:a16="http://schemas.microsoft.com/office/drawing/2014/main" id="{8E64D03B-BB96-C220-0E48-9093ADF5FE7D}"/>
                </a:ext>
              </a:extLst>
            </p:cNvPr>
            <p:cNvSpPr/>
            <p:nvPr/>
          </p:nvSpPr>
          <p:spPr>
            <a:xfrm>
              <a:off x="4471191" y="4896711"/>
              <a:ext cx="137160" cy="137160"/>
            </a:xfrm>
            <a:prstGeom prst="ellipse">
              <a:avLst/>
            </a:prstGeom>
            <a:solidFill>
              <a:srgbClr val="73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C1D4449-CBF1-1E31-E5B9-576DCA49EC08}"/>
                </a:ext>
              </a:extLst>
            </p:cNvPr>
            <p:cNvSpPr/>
            <p:nvPr/>
          </p:nvSpPr>
          <p:spPr>
            <a:xfrm>
              <a:off x="4361287" y="4896711"/>
              <a:ext cx="137160" cy="137160"/>
            </a:xfrm>
            <a:prstGeom prst="ellipse">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44C706C-0842-69B1-33E0-8F20BEE0FDFD}"/>
                </a:ext>
              </a:extLst>
            </p:cNvPr>
            <p:cNvSpPr/>
            <p:nvPr/>
          </p:nvSpPr>
          <p:spPr>
            <a:xfrm>
              <a:off x="4255780" y="4896711"/>
              <a:ext cx="137160" cy="137160"/>
            </a:xfrm>
            <a:prstGeom prst="ellipse">
              <a:avLst/>
            </a:prstGeom>
            <a:solidFill>
              <a:srgbClr val="F800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0BC8609-58C0-537D-AD41-52346A281F0B}"/>
                </a:ext>
              </a:extLst>
            </p:cNvPr>
            <p:cNvSpPr txBox="1"/>
            <p:nvPr/>
          </p:nvSpPr>
          <p:spPr>
            <a:xfrm>
              <a:off x="2265802" y="4787244"/>
              <a:ext cx="1919115" cy="338554"/>
            </a:xfrm>
            <a:prstGeom prst="rect">
              <a:avLst/>
            </a:prstGeom>
            <a:noFill/>
          </p:spPr>
          <p:txBody>
            <a:bodyPr wrap="none" rtlCol="0">
              <a:spAutoFit/>
            </a:bodyPr>
            <a:lstStyle/>
            <a:p>
              <a:pPr algn="r"/>
              <a:r>
                <a:rPr lang="en-US" sz="1600" dirty="0">
                  <a:latin typeface="Arial" panose="020B0604020202020204" pitchFamily="34" charset="0"/>
                </a:rPr>
                <a:t>Less than 25 Mbps</a:t>
              </a:r>
              <a:endParaRPr lang="en-US" sz="1600">
                <a:latin typeface="Arial" panose="020B0604020202020204" pitchFamily="34" charset="0"/>
              </a:endParaRPr>
            </a:p>
          </p:txBody>
        </p:sp>
        <p:sp>
          <p:nvSpPr>
            <p:cNvPr id="9" name="TextBox 8">
              <a:extLst>
                <a:ext uri="{FF2B5EF4-FFF2-40B4-BE49-F238E27FC236}">
                  <a16:creationId xmlns:a16="http://schemas.microsoft.com/office/drawing/2014/main" id="{A0A53882-268C-23F3-CE1F-08B97EE4A25A}"/>
                </a:ext>
              </a:extLst>
            </p:cNvPr>
            <p:cNvSpPr txBox="1"/>
            <p:nvPr/>
          </p:nvSpPr>
          <p:spPr>
            <a:xfrm>
              <a:off x="285439" y="5094380"/>
              <a:ext cx="1861646" cy="584775"/>
            </a:xfrm>
            <a:prstGeom prst="rect">
              <a:avLst/>
            </a:prstGeom>
            <a:noFill/>
          </p:spPr>
          <p:txBody>
            <a:bodyPr wrap="square" rtlCol="0">
              <a:spAutoFit/>
            </a:bodyPr>
            <a:lstStyle/>
            <a:p>
              <a:pPr algn="r"/>
              <a:r>
                <a:rPr lang="en-US" sz="1600" dirty="0">
                  <a:latin typeface="Arial" panose="020B0604020202020204" pitchFamily="34" charset="0"/>
                </a:rPr>
                <a:t>Speedtest®</a:t>
              </a:r>
              <a:br>
                <a:rPr lang="en-US" sz="1600" dirty="0">
                  <a:latin typeface="Arial" panose="020B0604020202020204" pitchFamily="34" charset="0"/>
                </a:rPr>
              </a:br>
              <a:r>
                <a:rPr lang="en-US" sz="1600" dirty="0">
                  <a:latin typeface="Arial" panose="020B0604020202020204" pitchFamily="34" charset="0"/>
                </a:rPr>
                <a:t>Measurements</a:t>
              </a:r>
              <a:endParaRPr lang="en-US" sz="1600">
                <a:latin typeface="Arial" panose="020B0604020202020204" pitchFamily="34" charset="0"/>
              </a:endParaRPr>
            </a:p>
          </p:txBody>
        </p:sp>
        <p:cxnSp>
          <p:nvCxnSpPr>
            <p:cNvPr id="10" name="Straight Connector 9">
              <a:extLst>
                <a:ext uri="{FF2B5EF4-FFF2-40B4-BE49-F238E27FC236}">
                  <a16:creationId xmlns:a16="http://schemas.microsoft.com/office/drawing/2014/main" id="{96917BFA-7087-CCCF-0F33-58AB7313C42B}"/>
                </a:ext>
              </a:extLst>
            </p:cNvPr>
            <p:cNvCxnSpPr>
              <a:cxnSpLocks/>
            </p:cNvCxnSpPr>
            <p:nvPr/>
          </p:nvCxnSpPr>
          <p:spPr>
            <a:xfrm>
              <a:off x="2323455" y="4835751"/>
              <a:ext cx="0" cy="1128022"/>
            </a:xfrm>
            <a:prstGeom prst="line">
              <a:avLst/>
            </a:prstGeom>
            <a:ln w="25400">
              <a:solidFill>
                <a:srgbClr val="494A8D"/>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B8B1C5BE-6EC7-DB2C-976A-F8554463793A}"/>
              </a:ext>
            </a:extLst>
          </p:cNvPr>
          <p:cNvGrpSpPr/>
          <p:nvPr/>
        </p:nvGrpSpPr>
        <p:grpSpPr>
          <a:xfrm>
            <a:off x="2129878" y="365760"/>
            <a:ext cx="9701660" cy="5669942"/>
            <a:chOff x="2121532" y="365760"/>
            <a:chExt cx="9701660" cy="5669942"/>
          </a:xfrm>
        </p:grpSpPr>
        <p:pic>
          <p:nvPicPr>
            <p:cNvPr id="16" name="Picture 15">
              <a:extLst>
                <a:ext uri="{FF2B5EF4-FFF2-40B4-BE49-F238E27FC236}">
                  <a16:creationId xmlns:a16="http://schemas.microsoft.com/office/drawing/2014/main" id="{53394A38-F18C-9A6E-C7B0-BE5CFDA92D45}"/>
                </a:ext>
              </a:extLst>
            </p:cNvPr>
            <p:cNvPicPr>
              <a:picLocks noChangeAspect="1"/>
            </p:cNvPicPr>
            <p:nvPr/>
          </p:nvPicPr>
          <p:blipFill>
            <a:blip r:embed="rId5"/>
            <a:stretch>
              <a:fillRect/>
            </a:stretch>
          </p:blipFill>
          <p:spPr>
            <a:xfrm>
              <a:off x="4992624" y="365760"/>
              <a:ext cx="6830568" cy="5669942"/>
            </a:xfrm>
            <a:prstGeom prst="rect">
              <a:avLst/>
            </a:prstGeom>
            <a:ln>
              <a:solidFill>
                <a:schemeClr val="bg1"/>
              </a:solidFill>
            </a:ln>
            <a:effectLst/>
          </p:spPr>
        </p:pic>
        <p:sp>
          <p:nvSpPr>
            <p:cNvPr id="17" name="Oval 16">
              <a:extLst>
                <a:ext uri="{FF2B5EF4-FFF2-40B4-BE49-F238E27FC236}">
                  <a16:creationId xmlns:a16="http://schemas.microsoft.com/office/drawing/2014/main" id="{916D8069-7B30-C038-8F59-BB61643ACC10}"/>
                </a:ext>
              </a:extLst>
            </p:cNvPr>
            <p:cNvSpPr/>
            <p:nvPr/>
          </p:nvSpPr>
          <p:spPr>
            <a:xfrm>
              <a:off x="4361287" y="5199096"/>
              <a:ext cx="137160" cy="137160"/>
            </a:xfrm>
            <a:prstGeom prst="ellipse">
              <a:avLst/>
            </a:prstGeom>
            <a:solidFill>
              <a:srgbClr val="E6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2200235-96F3-0896-07D9-101879455DB9}"/>
                </a:ext>
              </a:extLst>
            </p:cNvPr>
            <p:cNvSpPr/>
            <p:nvPr/>
          </p:nvSpPr>
          <p:spPr>
            <a:xfrm>
              <a:off x="4255780" y="5199096"/>
              <a:ext cx="137160" cy="137160"/>
            </a:xfrm>
            <a:prstGeom prst="ellipse">
              <a:avLst/>
            </a:prstGeom>
            <a:solidFill>
              <a:srgbClr val="FCA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35A5361-47C6-5C3E-C836-9DB079F85BD2}"/>
                </a:ext>
              </a:extLst>
            </p:cNvPr>
            <p:cNvSpPr txBox="1"/>
            <p:nvPr/>
          </p:nvSpPr>
          <p:spPr>
            <a:xfrm>
              <a:off x="2121532" y="5086889"/>
              <a:ext cx="2063385" cy="338554"/>
            </a:xfrm>
            <a:prstGeom prst="rect">
              <a:avLst/>
            </a:prstGeom>
            <a:noFill/>
          </p:spPr>
          <p:txBody>
            <a:bodyPr wrap="square" rtlCol="0">
              <a:spAutoFit/>
            </a:bodyPr>
            <a:lstStyle/>
            <a:p>
              <a:pPr algn="r"/>
              <a:r>
                <a:rPr lang="en-US" sz="1600" dirty="0">
                  <a:latin typeface="Arial" panose="020B0604020202020204" pitchFamily="34" charset="0"/>
                </a:rPr>
                <a:t>25 - 100 Mbps</a:t>
              </a:r>
              <a:endParaRPr lang="en-US" sz="1600">
                <a:latin typeface="Arial" panose="020B0604020202020204" pitchFamily="34" charset="0"/>
              </a:endParaRPr>
            </a:p>
          </p:txBody>
        </p:sp>
      </p:grpSp>
      <p:grpSp>
        <p:nvGrpSpPr>
          <p:cNvPr id="25" name="Group 24">
            <a:extLst>
              <a:ext uri="{FF2B5EF4-FFF2-40B4-BE49-F238E27FC236}">
                <a16:creationId xmlns:a16="http://schemas.microsoft.com/office/drawing/2014/main" id="{D8C23691-A9CC-9D04-117F-B90FF8DA2D56}"/>
              </a:ext>
            </a:extLst>
          </p:cNvPr>
          <p:cNvGrpSpPr/>
          <p:nvPr/>
        </p:nvGrpSpPr>
        <p:grpSpPr>
          <a:xfrm>
            <a:off x="2129878" y="365760"/>
            <a:ext cx="9701660" cy="5669942"/>
            <a:chOff x="2121532" y="365760"/>
            <a:chExt cx="9701660" cy="5669942"/>
          </a:xfrm>
        </p:grpSpPr>
        <p:pic>
          <p:nvPicPr>
            <p:cNvPr id="21" name="Picture 20">
              <a:extLst>
                <a:ext uri="{FF2B5EF4-FFF2-40B4-BE49-F238E27FC236}">
                  <a16:creationId xmlns:a16="http://schemas.microsoft.com/office/drawing/2014/main" id="{9E38B1CD-B653-1B13-BFC0-473B190EC1A1}"/>
                </a:ext>
              </a:extLst>
            </p:cNvPr>
            <p:cNvPicPr>
              <a:picLocks noChangeAspect="1"/>
            </p:cNvPicPr>
            <p:nvPr/>
          </p:nvPicPr>
          <p:blipFill>
            <a:blip r:embed="rId6"/>
            <a:stretch>
              <a:fillRect/>
            </a:stretch>
          </p:blipFill>
          <p:spPr>
            <a:xfrm>
              <a:off x="4992624" y="365760"/>
              <a:ext cx="6830568" cy="5669942"/>
            </a:xfrm>
            <a:prstGeom prst="rect">
              <a:avLst/>
            </a:prstGeom>
            <a:ln>
              <a:solidFill>
                <a:schemeClr val="bg1"/>
              </a:solidFill>
            </a:ln>
            <a:effectLst/>
          </p:spPr>
        </p:pic>
        <p:sp>
          <p:nvSpPr>
            <p:cNvPr id="23" name="Oval 22">
              <a:extLst>
                <a:ext uri="{FF2B5EF4-FFF2-40B4-BE49-F238E27FC236}">
                  <a16:creationId xmlns:a16="http://schemas.microsoft.com/office/drawing/2014/main" id="{0EAE392B-08FC-66DB-AF94-E6A1A44E2EA1}"/>
                </a:ext>
              </a:extLst>
            </p:cNvPr>
            <p:cNvSpPr/>
            <p:nvPr/>
          </p:nvSpPr>
          <p:spPr>
            <a:xfrm>
              <a:off x="4255780" y="5496001"/>
              <a:ext cx="137160" cy="137160"/>
            </a:xfrm>
            <a:prstGeom prst="ellipse">
              <a:avLst/>
            </a:prstGeom>
            <a:solidFill>
              <a:srgbClr val="38A7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3F0BF1F-7C26-6751-229D-10B863BC9043}"/>
                </a:ext>
              </a:extLst>
            </p:cNvPr>
            <p:cNvSpPr txBox="1"/>
            <p:nvPr/>
          </p:nvSpPr>
          <p:spPr>
            <a:xfrm>
              <a:off x="2121532" y="5386534"/>
              <a:ext cx="2063385" cy="338554"/>
            </a:xfrm>
            <a:prstGeom prst="rect">
              <a:avLst/>
            </a:prstGeom>
            <a:noFill/>
          </p:spPr>
          <p:txBody>
            <a:bodyPr wrap="square" rtlCol="0">
              <a:spAutoFit/>
            </a:bodyPr>
            <a:lstStyle/>
            <a:p>
              <a:pPr algn="r"/>
              <a:r>
                <a:rPr lang="en-US" sz="1600" dirty="0">
                  <a:latin typeface="Arial" panose="020B0604020202020204" pitchFamily="34" charset="0"/>
                </a:rPr>
                <a:t>100 - 300 Mbps</a:t>
              </a:r>
              <a:endParaRPr lang="en-US" sz="1600">
                <a:latin typeface="Arial" panose="020B0604020202020204" pitchFamily="34" charset="0"/>
              </a:endParaRPr>
            </a:p>
          </p:txBody>
        </p:sp>
      </p:grpSp>
      <p:grpSp>
        <p:nvGrpSpPr>
          <p:cNvPr id="30" name="Group 29">
            <a:extLst>
              <a:ext uri="{FF2B5EF4-FFF2-40B4-BE49-F238E27FC236}">
                <a16:creationId xmlns:a16="http://schemas.microsoft.com/office/drawing/2014/main" id="{924F28DA-AECA-9202-CCD2-65AB67767015}"/>
              </a:ext>
            </a:extLst>
          </p:cNvPr>
          <p:cNvGrpSpPr/>
          <p:nvPr/>
        </p:nvGrpSpPr>
        <p:grpSpPr>
          <a:xfrm>
            <a:off x="2127518" y="365760"/>
            <a:ext cx="9704020" cy="5669280"/>
            <a:chOff x="2121532" y="365760"/>
            <a:chExt cx="9704020" cy="5669280"/>
          </a:xfrm>
        </p:grpSpPr>
        <p:pic>
          <p:nvPicPr>
            <p:cNvPr id="26" name="Picture 25">
              <a:extLst>
                <a:ext uri="{FF2B5EF4-FFF2-40B4-BE49-F238E27FC236}">
                  <a16:creationId xmlns:a16="http://schemas.microsoft.com/office/drawing/2014/main" id="{178899D1-430A-05B6-CCE4-65341D927295}"/>
                </a:ext>
              </a:extLst>
            </p:cNvPr>
            <p:cNvPicPr>
              <a:picLocks noChangeAspect="1"/>
            </p:cNvPicPr>
            <p:nvPr/>
          </p:nvPicPr>
          <p:blipFill>
            <a:blip r:embed="rId7"/>
            <a:stretch>
              <a:fillRect/>
            </a:stretch>
          </p:blipFill>
          <p:spPr>
            <a:xfrm>
              <a:off x="4995782" y="365760"/>
              <a:ext cx="6829770" cy="5669280"/>
            </a:xfrm>
            <a:prstGeom prst="rect">
              <a:avLst/>
            </a:prstGeom>
            <a:ln>
              <a:noFill/>
            </a:ln>
            <a:effectLst/>
          </p:spPr>
        </p:pic>
        <p:sp>
          <p:nvSpPr>
            <p:cNvPr id="27" name="Oval 26">
              <a:extLst>
                <a:ext uri="{FF2B5EF4-FFF2-40B4-BE49-F238E27FC236}">
                  <a16:creationId xmlns:a16="http://schemas.microsoft.com/office/drawing/2014/main" id="{B232A321-3134-B57A-FB20-CF54790E92D9}"/>
                </a:ext>
              </a:extLst>
            </p:cNvPr>
            <p:cNvSpPr/>
            <p:nvPr/>
          </p:nvSpPr>
          <p:spPr>
            <a:xfrm>
              <a:off x="4255780" y="5795646"/>
              <a:ext cx="137160" cy="137160"/>
            </a:xfrm>
            <a:prstGeom prst="ellipse">
              <a:avLst/>
            </a:prstGeom>
            <a:solidFill>
              <a:srgbClr val="0170FF"/>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28044E79-32E1-5B4E-1542-0921E59A7F91}"/>
                </a:ext>
              </a:extLst>
            </p:cNvPr>
            <p:cNvSpPr txBox="1"/>
            <p:nvPr/>
          </p:nvSpPr>
          <p:spPr>
            <a:xfrm>
              <a:off x="2121532" y="5686179"/>
              <a:ext cx="2063385" cy="338554"/>
            </a:xfrm>
            <a:prstGeom prst="rect">
              <a:avLst/>
            </a:prstGeom>
            <a:noFill/>
            <a:ln>
              <a:noFill/>
            </a:ln>
          </p:spPr>
          <p:txBody>
            <a:bodyPr wrap="square" rtlCol="0">
              <a:spAutoFit/>
            </a:bodyPr>
            <a:lstStyle/>
            <a:p>
              <a:pPr algn="r"/>
              <a:r>
                <a:rPr lang="en-US" sz="1600" dirty="0">
                  <a:latin typeface="Arial" panose="020B0604020202020204" pitchFamily="34" charset="0"/>
                </a:rPr>
                <a:t>300+ Mbps</a:t>
              </a:r>
              <a:endParaRPr lang="en-US" sz="1600">
                <a:latin typeface="Arial" panose="020B0604020202020204" pitchFamily="34" charset="0"/>
              </a:endParaRPr>
            </a:p>
          </p:txBody>
        </p:sp>
      </p:grpSp>
      <p:sp>
        <p:nvSpPr>
          <p:cNvPr id="35" name="Oval 34">
            <a:extLst>
              <a:ext uri="{FF2B5EF4-FFF2-40B4-BE49-F238E27FC236}">
                <a16:creationId xmlns:a16="http://schemas.microsoft.com/office/drawing/2014/main" id="{02533E00-79E5-30A1-B67A-4C7568A5C7DD}"/>
              </a:ext>
            </a:extLst>
          </p:cNvPr>
          <p:cNvSpPr/>
          <p:nvPr/>
        </p:nvSpPr>
        <p:spPr>
          <a:xfrm rot="21237485">
            <a:off x="6145655" y="2703473"/>
            <a:ext cx="1937665" cy="1109256"/>
          </a:xfrm>
          <a:prstGeom prst="ellipse">
            <a:avLst/>
          </a:prstGeom>
          <a:noFill/>
          <a:ln w="508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9D233704-8318-D8A9-F134-C15A1F4F9229}"/>
              </a:ext>
            </a:extLst>
          </p:cNvPr>
          <p:cNvSpPr/>
          <p:nvPr/>
        </p:nvSpPr>
        <p:spPr>
          <a:xfrm rot="20183713">
            <a:off x="9994670" y="449350"/>
            <a:ext cx="896400" cy="1391179"/>
          </a:xfrm>
          <a:prstGeom prst="ellipse">
            <a:avLst/>
          </a:prstGeom>
          <a:noFill/>
          <a:ln w="508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3032D426-C737-4F18-C84A-1E8302DCA2CB}"/>
              </a:ext>
            </a:extLst>
          </p:cNvPr>
          <p:cNvSpPr/>
          <p:nvPr/>
        </p:nvSpPr>
        <p:spPr>
          <a:xfrm rot="20464659">
            <a:off x="5074810" y="1854041"/>
            <a:ext cx="891592" cy="1349328"/>
          </a:xfrm>
          <a:prstGeom prst="ellipse">
            <a:avLst/>
          </a:prstGeom>
          <a:noFill/>
          <a:ln w="508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791AA307-D7F5-7624-53C3-5D9231E25112}"/>
              </a:ext>
            </a:extLst>
          </p:cNvPr>
          <p:cNvSpPr/>
          <p:nvPr/>
        </p:nvSpPr>
        <p:spPr>
          <a:xfrm>
            <a:off x="5895615" y="4146478"/>
            <a:ext cx="716792" cy="716792"/>
          </a:xfrm>
          <a:prstGeom prst="ellipse">
            <a:avLst/>
          </a:prstGeom>
          <a:noFill/>
          <a:ln w="508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6502A37B-41BE-B90D-E531-514B58EDF3C9}"/>
              </a:ext>
            </a:extLst>
          </p:cNvPr>
          <p:cNvSpPr/>
          <p:nvPr/>
        </p:nvSpPr>
        <p:spPr>
          <a:xfrm>
            <a:off x="6862625" y="4779209"/>
            <a:ext cx="899605" cy="853952"/>
          </a:xfrm>
          <a:prstGeom prst="ellipse">
            <a:avLst/>
          </a:prstGeom>
          <a:noFill/>
          <a:ln w="508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1C0D136E-89B0-ABA9-F970-E3A8CB8C1673}"/>
              </a:ext>
            </a:extLst>
          </p:cNvPr>
          <p:cNvGrpSpPr/>
          <p:nvPr/>
        </p:nvGrpSpPr>
        <p:grpSpPr>
          <a:xfrm>
            <a:off x="5559552" y="684460"/>
            <a:ext cx="5419619" cy="5028600"/>
            <a:chOff x="5560789" y="684460"/>
            <a:chExt cx="5419619" cy="5028600"/>
          </a:xfrm>
        </p:grpSpPr>
        <p:sp>
          <p:nvSpPr>
            <p:cNvPr id="31" name="TextBox 30">
              <a:extLst>
                <a:ext uri="{FF2B5EF4-FFF2-40B4-BE49-F238E27FC236}">
                  <a16:creationId xmlns:a16="http://schemas.microsoft.com/office/drawing/2014/main" id="{A557F1B2-1DE3-CD49-B30B-B0EB25647E93}"/>
                </a:ext>
              </a:extLst>
            </p:cNvPr>
            <p:cNvSpPr txBox="1"/>
            <p:nvPr/>
          </p:nvSpPr>
          <p:spPr>
            <a:xfrm>
              <a:off x="6321417" y="4922097"/>
              <a:ext cx="979755" cy="276999"/>
            </a:xfrm>
            <a:prstGeom prst="rect">
              <a:avLst/>
            </a:prstGeom>
            <a:solidFill>
              <a:srgbClr val="FFFFFF">
                <a:alpha val="60000"/>
              </a:srgbClr>
            </a:solidFill>
          </p:spPr>
          <p:txBody>
            <a:bodyPr wrap="none" rtlCol="0">
              <a:spAutoFit/>
            </a:bodyPr>
            <a:lstStyle/>
            <a:p>
              <a:r>
                <a:rPr lang="en-US" sz="1200" b="1">
                  <a:latin typeface="Arial" panose="020B0604020202020204" pitchFamily="34" charset="0"/>
                </a:rPr>
                <a:t>Ostružnica</a:t>
              </a:r>
            </a:p>
          </p:txBody>
        </p:sp>
        <p:sp>
          <p:nvSpPr>
            <p:cNvPr id="32" name="TextBox 31">
              <a:extLst>
                <a:ext uri="{FF2B5EF4-FFF2-40B4-BE49-F238E27FC236}">
                  <a16:creationId xmlns:a16="http://schemas.microsoft.com/office/drawing/2014/main" id="{D23C2479-065C-9A43-A0C4-D503B8057613}"/>
                </a:ext>
              </a:extLst>
            </p:cNvPr>
            <p:cNvSpPr txBox="1"/>
            <p:nvPr/>
          </p:nvSpPr>
          <p:spPr>
            <a:xfrm>
              <a:off x="9238906" y="4432233"/>
              <a:ext cx="867545" cy="276999"/>
            </a:xfrm>
            <a:prstGeom prst="rect">
              <a:avLst/>
            </a:prstGeom>
            <a:solidFill>
              <a:srgbClr val="FFFFFF">
                <a:alpha val="60000"/>
              </a:srgbClr>
            </a:solidFill>
          </p:spPr>
          <p:txBody>
            <a:bodyPr wrap="none" rtlCol="0">
              <a:spAutoFit/>
            </a:bodyPr>
            <a:lstStyle/>
            <a:p>
              <a:r>
                <a:rPr lang="en-US" sz="1200" b="1">
                  <a:latin typeface="Arial" panose="020B0604020202020204" pitchFamily="34" charset="0"/>
                </a:rPr>
                <a:t>Rokovika</a:t>
              </a:r>
            </a:p>
          </p:txBody>
        </p:sp>
        <p:sp>
          <p:nvSpPr>
            <p:cNvPr id="33" name="TextBox 32">
              <a:extLst>
                <a:ext uri="{FF2B5EF4-FFF2-40B4-BE49-F238E27FC236}">
                  <a16:creationId xmlns:a16="http://schemas.microsoft.com/office/drawing/2014/main" id="{635E6541-4D2A-1A48-B82D-BCCB3AC57287}"/>
                </a:ext>
              </a:extLst>
            </p:cNvPr>
            <p:cNvSpPr txBox="1"/>
            <p:nvPr/>
          </p:nvSpPr>
          <p:spPr>
            <a:xfrm>
              <a:off x="5560789" y="2298042"/>
              <a:ext cx="971741" cy="276999"/>
            </a:xfrm>
            <a:prstGeom prst="rect">
              <a:avLst/>
            </a:prstGeom>
            <a:solidFill>
              <a:srgbClr val="FFFFFF">
                <a:alpha val="60000"/>
              </a:srgbClr>
            </a:solidFill>
          </p:spPr>
          <p:txBody>
            <a:bodyPr wrap="none" rtlCol="0">
              <a:spAutoFit/>
            </a:bodyPr>
            <a:lstStyle/>
            <a:p>
              <a:r>
                <a:rPr lang="en-US" sz="1200" b="1">
                  <a:latin typeface="Arial" panose="020B0604020202020204" pitchFamily="34" charset="0"/>
                </a:rPr>
                <a:t>Dobanovci</a:t>
              </a:r>
            </a:p>
          </p:txBody>
        </p:sp>
        <p:sp>
          <p:nvSpPr>
            <p:cNvPr id="34" name="TextBox 33">
              <a:extLst>
                <a:ext uri="{FF2B5EF4-FFF2-40B4-BE49-F238E27FC236}">
                  <a16:creationId xmlns:a16="http://schemas.microsoft.com/office/drawing/2014/main" id="{E3D46614-F758-AE4E-93F2-5E49B761A973}"/>
                </a:ext>
              </a:extLst>
            </p:cNvPr>
            <p:cNvSpPr txBox="1"/>
            <p:nvPr/>
          </p:nvSpPr>
          <p:spPr>
            <a:xfrm>
              <a:off x="9265367" y="2154496"/>
              <a:ext cx="1061509" cy="338554"/>
            </a:xfrm>
            <a:prstGeom prst="rect">
              <a:avLst/>
            </a:prstGeom>
            <a:solidFill>
              <a:srgbClr val="FFFFFF">
                <a:alpha val="60000"/>
              </a:srgbClr>
            </a:solidFill>
          </p:spPr>
          <p:txBody>
            <a:bodyPr wrap="none" rtlCol="0">
              <a:spAutoFit/>
            </a:bodyPr>
            <a:lstStyle/>
            <a:p>
              <a:r>
                <a:rPr lang="en-US" sz="1600" b="1">
                  <a:latin typeface="Arial" panose="020B0604020202020204" pitchFamily="34" charset="0"/>
                </a:rPr>
                <a:t>Belgrade</a:t>
              </a:r>
            </a:p>
          </p:txBody>
        </p:sp>
        <p:sp>
          <p:nvSpPr>
            <p:cNvPr id="38" name="TextBox 37">
              <a:extLst>
                <a:ext uri="{FF2B5EF4-FFF2-40B4-BE49-F238E27FC236}">
                  <a16:creationId xmlns:a16="http://schemas.microsoft.com/office/drawing/2014/main" id="{FD5F54AF-7950-FC42-B6AA-B0A977C6F78E}"/>
                </a:ext>
              </a:extLst>
            </p:cNvPr>
            <p:cNvSpPr txBox="1"/>
            <p:nvPr/>
          </p:nvSpPr>
          <p:spPr>
            <a:xfrm>
              <a:off x="5805812" y="684460"/>
              <a:ext cx="978153" cy="276999"/>
            </a:xfrm>
            <a:prstGeom prst="rect">
              <a:avLst/>
            </a:prstGeom>
            <a:solidFill>
              <a:srgbClr val="FFFFFF">
                <a:alpha val="60000"/>
              </a:srgbClr>
            </a:solidFill>
          </p:spPr>
          <p:txBody>
            <a:bodyPr wrap="none" rtlCol="0">
              <a:spAutoFit/>
            </a:bodyPr>
            <a:lstStyle/>
            <a:p>
              <a:r>
                <a:rPr lang="en-US" sz="1200" b="1">
                  <a:latin typeface="Arial" panose="020B0604020202020204" pitchFamily="34" charset="0"/>
                </a:rPr>
                <a:t>Bežanijska</a:t>
              </a:r>
            </a:p>
          </p:txBody>
        </p:sp>
        <p:sp>
          <p:nvSpPr>
            <p:cNvPr id="39" name="TextBox 38">
              <a:extLst>
                <a:ext uri="{FF2B5EF4-FFF2-40B4-BE49-F238E27FC236}">
                  <a16:creationId xmlns:a16="http://schemas.microsoft.com/office/drawing/2014/main" id="{AFDE6874-9DAF-1347-BA8F-E3039BC5F4B0}"/>
                </a:ext>
              </a:extLst>
            </p:cNvPr>
            <p:cNvSpPr txBox="1"/>
            <p:nvPr/>
          </p:nvSpPr>
          <p:spPr>
            <a:xfrm>
              <a:off x="10042331" y="5436061"/>
              <a:ext cx="938077" cy="276999"/>
            </a:xfrm>
            <a:prstGeom prst="rect">
              <a:avLst/>
            </a:prstGeom>
            <a:solidFill>
              <a:srgbClr val="FFFFFF">
                <a:alpha val="60000"/>
              </a:srgbClr>
            </a:solidFill>
          </p:spPr>
          <p:txBody>
            <a:bodyPr wrap="none" rtlCol="0">
              <a:spAutoFit/>
            </a:bodyPr>
            <a:lstStyle/>
            <a:p>
              <a:r>
                <a:rPr lang="en-US" sz="1200" b="1">
                  <a:latin typeface="Arial" panose="020B0604020202020204" pitchFamily="34" charset="0"/>
                </a:rPr>
                <a:t>Beli Potok</a:t>
              </a:r>
            </a:p>
          </p:txBody>
        </p:sp>
        <p:sp>
          <p:nvSpPr>
            <p:cNvPr id="43" name="TextBox 42">
              <a:extLst>
                <a:ext uri="{FF2B5EF4-FFF2-40B4-BE49-F238E27FC236}">
                  <a16:creationId xmlns:a16="http://schemas.microsoft.com/office/drawing/2014/main" id="{1AA524FB-A352-F642-9A6F-C73C9C416D87}"/>
                </a:ext>
              </a:extLst>
            </p:cNvPr>
            <p:cNvSpPr txBox="1"/>
            <p:nvPr/>
          </p:nvSpPr>
          <p:spPr>
            <a:xfrm>
              <a:off x="9184254" y="965988"/>
              <a:ext cx="619080" cy="276999"/>
            </a:xfrm>
            <a:prstGeom prst="rect">
              <a:avLst/>
            </a:prstGeom>
            <a:solidFill>
              <a:srgbClr val="FFFFFF">
                <a:alpha val="60000"/>
              </a:srgbClr>
            </a:solidFill>
          </p:spPr>
          <p:txBody>
            <a:bodyPr wrap="none" rtlCol="0">
              <a:spAutoFit/>
            </a:bodyPr>
            <a:lstStyle/>
            <a:p>
              <a:r>
                <a:rPr lang="en-US" sz="1200" b="1">
                  <a:latin typeface="Arial" panose="020B0604020202020204" pitchFamily="34" charset="0"/>
                </a:rPr>
                <a:t>Borča</a:t>
              </a:r>
            </a:p>
          </p:txBody>
        </p:sp>
      </p:grpSp>
      <p:sp>
        <p:nvSpPr>
          <p:cNvPr id="42" name="TextBox 41">
            <a:extLst>
              <a:ext uri="{FF2B5EF4-FFF2-40B4-BE49-F238E27FC236}">
                <a16:creationId xmlns:a16="http://schemas.microsoft.com/office/drawing/2014/main" id="{882C7274-AD2D-C9D2-06DB-DB3FE4AACA15}"/>
              </a:ext>
            </a:extLst>
          </p:cNvPr>
          <p:cNvSpPr txBox="1"/>
          <p:nvPr/>
        </p:nvSpPr>
        <p:spPr>
          <a:xfrm>
            <a:off x="548170" y="2091479"/>
            <a:ext cx="4452800" cy="240065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500" dirty="0">
                <a:latin typeface="Arial" panose="020B0604020202020204" pitchFamily="34" charset="0"/>
              </a:rPr>
              <a:t>Fixed operators tested via native mobile and desktop applications </a:t>
            </a:r>
          </a:p>
          <a:p>
            <a:pPr marL="285750" indent="-285750">
              <a:spcAft>
                <a:spcPts val="600"/>
              </a:spcAft>
              <a:buFont typeface="Arial" panose="020B0604020202020204" pitchFamily="34" charset="0"/>
              <a:buChar char="•"/>
            </a:pPr>
            <a:r>
              <a:rPr lang="en-US" sz="1500" dirty="0">
                <a:latin typeface="Arial" panose="020B0604020202020204" pitchFamily="34" charset="0"/>
              </a:rPr>
              <a:t>Filtered for records with GPS-provided longitude and latitude</a:t>
            </a:r>
          </a:p>
          <a:p>
            <a:pPr marL="285750" indent="-285750">
              <a:spcAft>
                <a:spcPts val="600"/>
              </a:spcAft>
              <a:buFont typeface="Arial" panose="020B0604020202020204" pitchFamily="34" charset="0"/>
              <a:buChar char="•"/>
            </a:pPr>
            <a:r>
              <a:rPr lang="en-US" sz="1500" dirty="0">
                <a:latin typeface="Arial" panose="020B0604020202020204" pitchFamily="34" charset="0"/>
              </a:rPr>
              <a:t>Layering with the fastest tests on top provides evidence for where broadband speeds are being met and where they are not</a:t>
            </a:r>
          </a:p>
          <a:p>
            <a:pPr marL="285750" indent="-285750">
              <a:spcAft>
                <a:spcPts val="600"/>
              </a:spcAft>
              <a:buFont typeface="Arial" panose="020B0604020202020204" pitchFamily="34" charset="0"/>
              <a:buChar char="•"/>
            </a:pPr>
            <a:r>
              <a:rPr lang="en-US" sz="1500" dirty="0">
                <a:latin typeface="Arial" panose="020B0604020202020204" pitchFamily="34" charset="0"/>
              </a:rPr>
              <a:t>Areas with significant evidence of being underserved can be targeted for investment</a:t>
            </a:r>
          </a:p>
        </p:txBody>
      </p:sp>
    </p:spTree>
    <p:extLst>
      <p:ext uri="{BB962C8B-B14F-4D97-AF65-F5344CB8AC3E}">
        <p14:creationId xmlns:p14="http://schemas.microsoft.com/office/powerpoint/2010/main" val="18979156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nodeType="withEffect">
                                  <p:stCondLst>
                                    <p:cond delay="40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1000"/>
                                        <p:tgtEl>
                                          <p:spTgt spid="20"/>
                                        </p:tgtEl>
                                      </p:cBhvr>
                                    </p:animEffect>
                                  </p:childTnLst>
                                </p:cTn>
                              </p:par>
                              <p:par>
                                <p:cTn id="11" presetID="10" presetClass="entr" presetSubtype="0" fill="hold" nodeType="withEffect">
                                  <p:stCondLst>
                                    <p:cond delay="600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childTnLst>
                                </p:cTn>
                              </p:par>
                              <p:par>
                                <p:cTn id="14" presetID="10" presetClass="entr" presetSubtype="0" fill="hold" nodeType="withEffect">
                                  <p:stCondLst>
                                    <p:cond delay="800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1000"/>
                                        <p:tgtEl>
                                          <p:spTgt spid="30"/>
                                        </p:tgtEl>
                                      </p:cBhvr>
                                    </p:animEffect>
                                  </p:childTnLst>
                                </p:cTn>
                              </p:par>
                              <p:par>
                                <p:cTn id="17" presetID="10" presetClass="entr" presetSubtype="0" fill="hold" grpId="0" nodeType="withEffect">
                                  <p:stCondLst>
                                    <p:cond delay="900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childTnLst>
                                </p:cTn>
                              </p:par>
                              <p:par>
                                <p:cTn id="20" presetID="10" presetClass="entr" presetSubtype="0" fill="hold" grpId="0" nodeType="withEffect">
                                  <p:stCondLst>
                                    <p:cond delay="1000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1000"/>
                                        <p:tgtEl>
                                          <p:spTgt spid="40"/>
                                        </p:tgtEl>
                                      </p:cBhvr>
                                    </p:animEffect>
                                  </p:childTnLst>
                                </p:cTn>
                              </p:par>
                              <p:par>
                                <p:cTn id="23" presetID="10" presetClass="entr" presetSubtype="0" fill="hold" grpId="0" nodeType="withEffect">
                                  <p:stCondLst>
                                    <p:cond delay="1050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childTnLst>
                                </p:cTn>
                              </p:par>
                              <p:par>
                                <p:cTn id="26" presetID="10" presetClass="entr" presetSubtype="0" fill="hold" grpId="0" nodeType="withEffect">
                                  <p:stCondLst>
                                    <p:cond delay="1100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1000"/>
                                        <p:tgtEl>
                                          <p:spTgt spid="36"/>
                                        </p:tgtEl>
                                      </p:cBhvr>
                                    </p:animEffect>
                                  </p:childTnLst>
                                </p:cTn>
                              </p:par>
                              <p:par>
                                <p:cTn id="29" presetID="10" presetClass="entr" presetSubtype="0" fill="hold" grpId="0" nodeType="withEffect">
                                  <p:stCondLst>
                                    <p:cond delay="1150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40" grpId="0" animBg="1"/>
      <p:bldP spid="4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3" name="The Industry Standard">
            <a:extLst>
              <a:ext uri="{FF2B5EF4-FFF2-40B4-BE49-F238E27FC236}">
                <a16:creationId xmlns:a16="http://schemas.microsoft.com/office/drawing/2014/main" id="{F320FAB0-84AB-9A42-81AA-629F3DF775D4}"/>
              </a:ext>
            </a:extLst>
          </p:cNvPr>
          <p:cNvSpPr txBox="1">
            <a:spLocks/>
          </p:cNvSpPr>
          <p:nvPr/>
        </p:nvSpPr>
        <p:spPr>
          <a:xfrm>
            <a:off x="548639" y="365760"/>
            <a:ext cx="9961705" cy="5078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3000">
                <a:latin typeface="Arial" panose="020B0604020202020204" pitchFamily="34" charset="0"/>
              </a:rPr>
              <a:t>Standardizing geography for service area size</a:t>
            </a:r>
          </a:p>
        </p:txBody>
      </p:sp>
      <p:pic>
        <p:nvPicPr>
          <p:cNvPr id="30" name="Picture 29">
            <a:extLst>
              <a:ext uri="{FF2B5EF4-FFF2-40B4-BE49-F238E27FC236}">
                <a16:creationId xmlns:a16="http://schemas.microsoft.com/office/drawing/2014/main" id="{DC274882-D6D9-0046-8617-12A003F8D5EF}"/>
              </a:ext>
            </a:extLst>
          </p:cNvPr>
          <p:cNvPicPr>
            <a:picLocks noChangeAspect="1"/>
          </p:cNvPicPr>
          <p:nvPr/>
        </p:nvPicPr>
        <p:blipFill>
          <a:blip r:embed="rId3"/>
          <a:stretch>
            <a:fillRect/>
          </a:stretch>
        </p:blipFill>
        <p:spPr>
          <a:xfrm>
            <a:off x="6936114" y="871388"/>
            <a:ext cx="5122705" cy="5080133"/>
          </a:xfrm>
          <a:prstGeom prst="rect">
            <a:avLst/>
          </a:prstGeom>
        </p:spPr>
      </p:pic>
      <p:pic>
        <p:nvPicPr>
          <p:cNvPr id="32" name="Picture 31">
            <a:extLst>
              <a:ext uri="{FF2B5EF4-FFF2-40B4-BE49-F238E27FC236}">
                <a16:creationId xmlns:a16="http://schemas.microsoft.com/office/drawing/2014/main" id="{4807F48D-F97B-3B4C-BD9F-7A6A62CBC5B2}"/>
              </a:ext>
            </a:extLst>
          </p:cNvPr>
          <p:cNvPicPr>
            <a:picLocks noChangeAspect="1"/>
          </p:cNvPicPr>
          <p:nvPr/>
        </p:nvPicPr>
        <p:blipFill>
          <a:blip r:embed="rId4"/>
          <a:stretch>
            <a:fillRect/>
          </a:stretch>
        </p:blipFill>
        <p:spPr>
          <a:xfrm>
            <a:off x="6936114" y="871388"/>
            <a:ext cx="5122705" cy="5080133"/>
          </a:xfrm>
          <a:prstGeom prst="rect">
            <a:avLst/>
          </a:prstGeom>
        </p:spPr>
      </p:pic>
      <p:pic>
        <p:nvPicPr>
          <p:cNvPr id="34" name="Picture 33">
            <a:extLst>
              <a:ext uri="{FF2B5EF4-FFF2-40B4-BE49-F238E27FC236}">
                <a16:creationId xmlns:a16="http://schemas.microsoft.com/office/drawing/2014/main" id="{D7307207-B673-CF43-A79E-F5CB353304D7}"/>
              </a:ext>
            </a:extLst>
          </p:cNvPr>
          <p:cNvPicPr>
            <a:picLocks noChangeAspect="1"/>
          </p:cNvPicPr>
          <p:nvPr/>
        </p:nvPicPr>
        <p:blipFill>
          <a:blip r:embed="rId5"/>
          <a:stretch>
            <a:fillRect/>
          </a:stretch>
        </p:blipFill>
        <p:spPr>
          <a:xfrm>
            <a:off x="6936114" y="871388"/>
            <a:ext cx="5122705" cy="5080133"/>
          </a:xfrm>
          <a:prstGeom prst="rect">
            <a:avLst/>
          </a:prstGeom>
        </p:spPr>
      </p:pic>
      <p:pic>
        <p:nvPicPr>
          <p:cNvPr id="36" name="Picture 35">
            <a:extLst>
              <a:ext uri="{FF2B5EF4-FFF2-40B4-BE49-F238E27FC236}">
                <a16:creationId xmlns:a16="http://schemas.microsoft.com/office/drawing/2014/main" id="{A71D33D3-E106-2046-9129-F6CAEB706C59}"/>
              </a:ext>
            </a:extLst>
          </p:cNvPr>
          <p:cNvPicPr>
            <a:picLocks noChangeAspect="1"/>
          </p:cNvPicPr>
          <p:nvPr/>
        </p:nvPicPr>
        <p:blipFill>
          <a:blip r:embed="rId6"/>
          <a:stretch>
            <a:fillRect/>
          </a:stretch>
        </p:blipFill>
        <p:spPr>
          <a:xfrm>
            <a:off x="6936114" y="871388"/>
            <a:ext cx="5122705" cy="5080133"/>
          </a:xfrm>
          <a:prstGeom prst="rect">
            <a:avLst/>
          </a:prstGeom>
        </p:spPr>
      </p:pic>
      <p:sp>
        <p:nvSpPr>
          <p:cNvPr id="33" name="TextBox 32">
            <a:extLst>
              <a:ext uri="{FF2B5EF4-FFF2-40B4-BE49-F238E27FC236}">
                <a16:creationId xmlns:a16="http://schemas.microsoft.com/office/drawing/2014/main" id="{E1C8A509-506E-6E4B-B69A-29324080D3FC}"/>
              </a:ext>
            </a:extLst>
          </p:cNvPr>
          <p:cNvSpPr txBox="1"/>
          <p:nvPr/>
        </p:nvSpPr>
        <p:spPr>
          <a:xfrm>
            <a:off x="548639" y="1284421"/>
            <a:ext cx="6218377" cy="2616101"/>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a:latin typeface="Arial" panose="020B0604020202020204" pitchFamily="34" charset="0"/>
              </a:rPr>
              <a:t>Broadband infrastructure </a:t>
            </a:r>
            <a:r>
              <a:rPr lang="en-US" b="1">
                <a:latin typeface="Arial" panose="020B0604020202020204" pitchFamily="34" charset="0"/>
              </a:rPr>
              <a:t>deployment decisions </a:t>
            </a:r>
            <a:r>
              <a:rPr lang="en-US">
                <a:latin typeface="Arial" panose="020B0604020202020204" pitchFamily="34" charset="0"/>
              </a:rPr>
              <a:t>are generally based on anticipated </a:t>
            </a:r>
            <a:r>
              <a:rPr lang="en-US" b="1">
                <a:latin typeface="Arial" panose="020B0604020202020204" pitchFamily="34" charset="0"/>
              </a:rPr>
              <a:t>Return on Investment </a:t>
            </a:r>
            <a:r>
              <a:rPr lang="en-US">
                <a:latin typeface="Arial" panose="020B0604020202020204" pitchFamily="34" charset="0"/>
              </a:rPr>
              <a:t>(ROI) which is calculated on </a:t>
            </a:r>
            <a:r>
              <a:rPr lang="en-US" b="1">
                <a:latin typeface="Arial" panose="020B0604020202020204" pitchFamily="34" charset="0"/>
              </a:rPr>
              <a:t>cost per location</a:t>
            </a:r>
            <a:endParaRPr lang="en-US" sz="1800">
              <a:latin typeface="Arial" panose="020B0604020202020204" pitchFamily="34" charset="0"/>
            </a:endParaRPr>
          </a:p>
          <a:p>
            <a:pPr marL="285750" indent="-285750">
              <a:spcAft>
                <a:spcPts val="1200"/>
              </a:spcAft>
              <a:buFont typeface="Arial" panose="020B0604020202020204" pitchFamily="34" charset="0"/>
              <a:buChar char="•"/>
            </a:pPr>
            <a:r>
              <a:rPr lang="en-US">
                <a:latin typeface="Arial" panose="020B0604020202020204" pitchFamily="34" charset="0"/>
              </a:rPr>
              <a:t>Traditional b</a:t>
            </a:r>
            <a:r>
              <a:rPr lang="en-US" sz="1800">
                <a:latin typeface="Arial" panose="020B0604020202020204" pitchFamily="34" charset="0"/>
              </a:rPr>
              <a:t>oundaries such as postal codes, census areas and political or administrative zones vary greatly in size</a:t>
            </a:r>
          </a:p>
          <a:p>
            <a:pPr marL="285750" indent="-285750">
              <a:spcAft>
                <a:spcPts val="1200"/>
              </a:spcAft>
              <a:buFont typeface="Arial" panose="020B0604020202020204" pitchFamily="34" charset="0"/>
              <a:buChar char="•"/>
            </a:pPr>
            <a:r>
              <a:rPr lang="en-US" sz="1800">
                <a:latin typeface="Arial" panose="020B0604020202020204" pitchFamily="34" charset="0"/>
              </a:rPr>
              <a:t>Data analysis on large and inconsistently populated areas makes comparisons difficult</a:t>
            </a:r>
          </a:p>
        </p:txBody>
      </p:sp>
      <p:sp>
        <p:nvSpPr>
          <p:cNvPr id="11" name="TextBox 10">
            <a:extLst>
              <a:ext uri="{FF2B5EF4-FFF2-40B4-BE49-F238E27FC236}">
                <a16:creationId xmlns:a16="http://schemas.microsoft.com/office/drawing/2014/main" id="{0C53DFA1-D7A2-F44A-9113-F20915BBCAED}"/>
              </a:ext>
            </a:extLst>
          </p:cNvPr>
          <p:cNvSpPr txBox="1"/>
          <p:nvPr/>
        </p:nvSpPr>
        <p:spPr>
          <a:xfrm>
            <a:off x="548640" y="3957765"/>
            <a:ext cx="6261658" cy="923330"/>
          </a:xfrm>
          <a:prstGeom prst="rect">
            <a:avLst/>
          </a:prstGeom>
          <a:noFill/>
        </p:spPr>
        <p:txBody>
          <a:bodyPr wrap="square" rtlCol="0">
            <a:spAutoFit/>
          </a:bodyPr>
          <a:lstStyle/>
          <a:p>
            <a:pPr marL="285750" indent="-285750">
              <a:buFont typeface="Arial" panose="020B0604020202020204" pitchFamily="34" charset="0"/>
              <a:buChar char="•"/>
            </a:pPr>
            <a:r>
              <a:rPr lang="en-US" b="1">
                <a:latin typeface="Arial" panose="020B0604020202020204" pitchFamily="34" charset="0"/>
              </a:rPr>
              <a:t>By evaluating smaller, consistent geographies, you can better understand network availability and more precisely target investment</a:t>
            </a:r>
          </a:p>
        </p:txBody>
      </p:sp>
      <p:grpSp>
        <p:nvGrpSpPr>
          <p:cNvPr id="6" name="Group 5">
            <a:extLst>
              <a:ext uri="{FF2B5EF4-FFF2-40B4-BE49-F238E27FC236}">
                <a16:creationId xmlns:a16="http://schemas.microsoft.com/office/drawing/2014/main" id="{201A75B7-F5EE-E633-5218-13F20ACC0B40}"/>
              </a:ext>
            </a:extLst>
          </p:cNvPr>
          <p:cNvGrpSpPr/>
          <p:nvPr/>
        </p:nvGrpSpPr>
        <p:grpSpPr>
          <a:xfrm>
            <a:off x="4641757" y="5937350"/>
            <a:ext cx="2197779" cy="389776"/>
            <a:chOff x="4641757" y="5937350"/>
            <a:chExt cx="2197779" cy="389776"/>
          </a:xfrm>
        </p:grpSpPr>
        <p:sp>
          <p:nvSpPr>
            <p:cNvPr id="46" name="Oval 45">
              <a:extLst>
                <a:ext uri="{FF2B5EF4-FFF2-40B4-BE49-F238E27FC236}">
                  <a16:creationId xmlns:a16="http://schemas.microsoft.com/office/drawing/2014/main" id="{225C93A9-27D3-F64C-B655-B41F0B569740}"/>
                </a:ext>
              </a:extLst>
            </p:cNvPr>
            <p:cNvSpPr/>
            <p:nvPr/>
          </p:nvSpPr>
          <p:spPr>
            <a:xfrm>
              <a:off x="5104535" y="6020242"/>
              <a:ext cx="182880" cy="182880"/>
            </a:xfrm>
            <a:prstGeom prst="ellipse">
              <a:avLst/>
            </a:prstGeom>
            <a:solidFill>
              <a:srgbClr val="C13F2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8" name="TextBox 47">
              <a:extLst>
                <a:ext uri="{FF2B5EF4-FFF2-40B4-BE49-F238E27FC236}">
                  <a16:creationId xmlns:a16="http://schemas.microsoft.com/office/drawing/2014/main" id="{FD5D64CF-6F01-3845-8057-D2654B7D803C}"/>
                </a:ext>
              </a:extLst>
            </p:cNvPr>
            <p:cNvSpPr txBox="1"/>
            <p:nvPr/>
          </p:nvSpPr>
          <p:spPr>
            <a:xfrm>
              <a:off x="4641757" y="5957794"/>
              <a:ext cx="479618" cy="369332"/>
            </a:xfrm>
            <a:prstGeom prst="rect">
              <a:avLst/>
            </a:prstGeom>
            <a:noFill/>
          </p:spPr>
          <p:txBody>
            <a:bodyPr wrap="none" rtlCol="0">
              <a:spAutoFit/>
            </a:bodyPr>
            <a:lstStyle/>
            <a:p>
              <a:pPr algn="r"/>
              <a:r>
                <a:rPr lang="en-US">
                  <a:latin typeface="Arial" panose="020B0604020202020204" pitchFamily="34" charset="0"/>
                </a:rPr>
                <a:t>No</a:t>
              </a:r>
            </a:p>
          </p:txBody>
        </p:sp>
        <p:sp>
          <p:nvSpPr>
            <p:cNvPr id="65" name="Hexagon 64">
              <a:extLst>
                <a:ext uri="{FF2B5EF4-FFF2-40B4-BE49-F238E27FC236}">
                  <a16:creationId xmlns:a16="http://schemas.microsoft.com/office/drawing/2014/main" id="{0A5CD236-52D4-054F-BECC-C927D49B1A4D}"/>
                </a:ext>
              </a:extLst>
            </p:cNvPr>
            <p:cNvSpPr/>
            <p:nvPr/>
          </p:nvSpPr>
          <p:spPr>
            <a:xfrm>
              <a:off x="5994808" y="5964198"/>
              <a:ext cx="342162" cy="294967"/>
            </a:xfrm>
            <a:prstGeom prst="hexagon">
              <a:avLst/>
            </a:prstGeom>
            <a:solidFill>
              <a:srgbClr val="F4D1C1"/>
            </a:solidFill>
            <a:ln>
              <a:solidFill>
                <a:srgbClr val="9192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2" name="TextBox 41">
              <a:extLst>
                <a:ext uri="{FF2B5EF4-FFF2-40B4-BE49-F238E27FC236}">
                  <a16:creationId xmlns:a16="http://schemas.microsoft.com/office/drawing/2014/main" id="{51E8AE83-1380-8745-825B-3D2EBB6A1436}"/>
                </a:ext>
              </a:extLst>
            </p:cNvPr>
            <p:cNvSpPr txBox="1"/>
            <p:nvPr/>
          </p:nvSpPr>
          <p:spPr>
            <a:xfrm>
              <a:off x="6321061" y="5937350"/>
              <a:ext cx="518475" cy="338554"/>
            </a:xfrm>
            <a:prstGeom prst="rect">
              <a:avLst/>
            </a:prstGeom>
            <a:noFill/>
          </p:spPr>
          <p:txBody>
            <a:bodyPr wrap="none" rtlCol="0">
              <a:spAutoFit/>
            </a:bodyPr>
            <a:lstStyle/>
            <a:p>
              <a:r>
                <a:rPr lang="en-US" sz="1600">
                  <a:latin typeface="Arial" panose="020B0604020202020204" pitchFamily="34" charset="0"/>
                </a:rPr>
                <a:t>Yes</a:t>
              </a:r>
            </a:p>
          </p:txBody>
        </p:sp>
        <p:sp>
          <p:nvSpPr>
            <p:cNvPr id="63" name="Right Arrow 62">
              <a:extLst>
                <a:ext uri="{FF2B5EF4-FFF2-40B4-BE49-F238E27FC236}">
                  <a16:creationId xmlns:a16="http://schemas.microsoft.com/office/drawing/2014/main" id="{C9BB042C-481D-BE43-A6CE-22FEB8243C2B}"/>
                </a:ext>
              </a:extLst>
            </p:cNvPr>
            <p:cNvSpPr/>
            <p:nvPr/>
          </p:nvSpPr>
          <p:spPr>
            <a:xfrm>
              <a:off x="5347393" y="6027026"/>
              <a:ext cx="603346" cy="176096"/>
            </a:xfrm>
            <a:prstGeom prst="rightArrow">
              <a:avLst/>
            </a:prstGeom>
            <a:solidFill>
              <a:schemeClr val="tx1"/>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pSp>
      <p:grpSp>
        <p:nvGrpSpPr>
          <p:cNvPr id="5" name="Group 4">
            <a:extLst>
              <a:ext uri="{FF2B5EF4-FFF2-40B4-BE49-F238E27FC236}">
                <a16:creationId xmlns:a16="http://schemas.microsoft.com/office/drawing/2014/main" id="{1721EC12-6F9F-6528-AF5F-474E5FB5DCB2}"/>
              </a:ext>
            </a:extLst>
          </p:cNvPr>
          <p:cNvGrpSpPr/>
          <p:nvPr/>
        </p:nvGrpSpPr>
        <p:grpSpPr>
          <a:xfrm>
            <a:off x="4089464" y="4649912"/>
            <a:ext cx="3139151" cy="1305562"/>
            <a:chOff x="4089464" y="4649912"/>
            <a:chExt cx="3139151" cy="1305562"/>
          </a:xfrm>
        </p:grpSpPr>
        <p:sp>
          <p:nvSpPr>
            <p:cNvPr id="44" name="TextBox 43">
              <a:extLst>
                <a:ext uri="{FF2B5EF4-FFF2-40B4-BE49-F238E27FC236}">
                  <a16:creationId xmlns:a16="http://schemas.microsoft.com/office/drawing/2014/main" id="{4CF4E523-2717-7A4D-B430-B6A292F49173}"/>
                </a:ext>
              </a:extLst>
            </p:cNvPr>
            <p:cNvSpPr txBox="1"/>
            <p:nvPr/>
          </p:nvSpPr>
          <p:spPr>
            <a:xfrm>
              <a:off x="4089464" y="4649912"/>
              <a:ext cx="1317990" cy="923330"/>
            </a:xfrm>
            <a:prstGeom prst="rect">
              <a:avLst/>
            </a:prstGeom>
            <a:noFill/>
          </p:spPr>
          <p:txBody>
            <a:bodyPr wrap="none" rtlCol="0">
              <a:spAutoFit/>
            </a:bodyPr>
            <a:lstStyle/>
            <a:p>
              <a:pPr algn="r"/>
              <a:r>
                <a:rPr lang="en-US">
                  <a:latin typeface="Arial" panose="020B0604020202020204" pitchFamily="34" charset="0"/>
                </a:rPr>
                <a:t>Tests meet</a:t>
              </a:r>
              <a:br>
                <a:rPr lang="en-US">
                  <a:latin typeface="Arial" panose="020B0604020202020204" pitchFamily="34" charset="0"/>
                </a:rPr>
              </a:br>
              <a:r>
                <a:rPr lang="en-US">
                  <a:latin typeface="Arial" panose="020B0604020202020204" pitchFamily="34" charset="0"/>
                </a:rPr>
                <a:t>minimum </a:t>
              </a:r>
              <a:br>
                <a:rPr lang="en-US">
                  <a:latin typeface="Arial" panose="020B0604020202020204" pitchFamily="34" charset="0"/>
                </a:rPr>
              </a:br>
              <a:r>
                <a:rPr lang="en-US">
                  <a:latin typeface="Arial" panose="020B0604020202020204" pitchFamily="34" charset="0"/>
                </a:rPr>
                <a:t>standards?</a:t>
              </a:r>
            </a:p>
          </p:txBody>
        </p:sp>
        <p:sp>
          <p:nvSpPr>
            <p:cNvPr id="45" name="Oval 44">
              <a:extLst>
                <a:ext uri="{FF2B5EF4-FFF2-40B4-BE49-F238E27FC236}">
                  <a16:creationId xmlns:a16="http://schemas.microsoft.com/office/drawing/2014/main" id="{6D73A853-3DA3-4E4F-8A22-9BA8EA4EF722}"/>
                </a:ext>
              </a:extLst>
            </p:cNvPr>
            <p:cNvSpPr/>
            <p:nvPr/>
          </p:nvSpPr>
          <p:spPr>
            <a:xfrm>
              <a:off x="5104535" y="5648590"/>
              <a:ext cx="182880" cy="182880"/>
            </a:xfrm>
            <a:prstGeom prst="ellipse">
              <a:avLst/>
            </a:prstGeom>
            <a:solidFill>
              <a:srgbClr val="73B04B"/>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7" name="TextBox 46">
              <a:extLst>
                <a:ext uri="{FF2B5EF4-FFF2-40B4-BE49-F238E27FC236}">
                  <a16:creationId xmlns:a16="http://schemas.microsoft.com/office/drawing/2014/main" id="{3F2DF5D7-3F46-1948-9CBC-7A5D41005AD4}"/>
                </a:ext>
              </a:extLst>
            </p:cNvPr>
            <p:cNvSpPr txBox="1"/>
            <p:nvPr/>
          </p:nvSpPr>
          <p:spPr>
            <a:xfrm>
              <a:off x="4560324" y="5586142"/>
              <a:ext cx="561051" cy="369332"/>
            </a:xfrm>
            <a:prstGeom prst="rect">
              <a:avLst/>
            </a:prstGeom>
            <a:noFill/>
          </p:spPr>
          <p:txBody>
            <a:bodyPr wrap="none" rtlCol="0">
              <a:spAutoFit/>
            </a:bodyPr>
            <a:lstStyle/>
            <a:p>
              <a:pPr algn="r"/>
              <a:r>
                <a:rPr lang="en-US">
                  <a:latin typeface="Arial" panose="020B0604020202020204" pitchFamily="34" charset="0"/>
                </a:rPr>
                <a:t>Yes</a:t>
              </a:r>
            </a:p>
          </p:txBody>
        </p:sp>
        <p:sp>
          <p:nvSpPr>
            <p:cNvPr id="66" name="Hexagon 65">
              <a:extLst>
                <a:ext uri="{FF2B5EF4-FFF2-40B4-BE49-F238E27FC236}">
                  <a16:creationId xmlns:a16="http://schemas.microsoft.com/office/drawing/2014/main" id="{1112C661-3E35-4E4A-A909-17CE8EB8E7A6}"/>
                </a:ext>
              </a:extLst>
            </p:cNvPr>
            <p:cNvSpPr/>
            <p:nvPr/>
          </p:nvSpPr>
          <p:spPr>
            <a:xfrm>
              <a:off x="5994808" y="5592547"/>
              <a:ext cx="342162" cy="294967"/>
            </a:xfrm>
            <a:prstGeom prst="hexagon">
              <a:avLst/>
            </a:prstGeom>
            <a:solidFill>
              <a:srgbClr val="C8DEAF"/>
            </a:solidFill>
            <a:ln>
              <a:solidFill>
                <a:srgbClr val="9192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9" name="TextBox 38">
              <a:extLst>
                <a:ext uri="{FF2B5EF4-FFF2-40B4-BE49-F238E27FC236}">
                  <a16:creationId xmlns:a16="http://schemas.microsoft.com/office/drawing/2014/main" id="{E9C14517-9B4A-AB4D-969B-FD847963E542}"/>
                </a:ext>
              </a:extLst>
            </p:cNvPr>
            <p:cNvSpPr txBox="1"/>
            <p:nvPr/>
          </p:nvSpPr>
          <p:spPr>
            <a:xfrm>
              <a:off x="5889787" y="4896380"/>
              <a:ext cx="1338828" cy="646331"/>
            </a:xfrm>
            <a:prstGeom prst="rect">
              <a:avLst/>
            </a:prstGeom>
            <a:noFill/>
          </p:spPr>
          <p:txBody>
            <a:bodyPr wrap="none" rtlCol="0">
              <a:spAutoFit/>
            </a:bodyPr>
            <a:lstStyle/>
            <a:p>
              <a:r>
                <a:rPr lang="en-US">
                  <a:latin typeface="Arial" panose="020B0604020202020204" pitchFamily="34" charset="0"/>
                </a:rPr>
                <a:t>Eligible for </a:t>
              </a:r>
            </a:p>
            <a:p>
              <a:r>
                <a:rPr lang="en-US">
                  <a:latin typeface="Arial" panose="020B0604020202020204" pitchFamily="34" charset="0"/>
                </a:rPr>
                <a:t>funding?</a:t>
              </a:r>
            </a:p>
          </p:txBody>
        </p:sp>
        <p:sp>
          <p:nvSpPr>
            <p:cNvPr id="43" name="TextBox 42">
              <a:extLst>
                <a:ext uri="{FF2B5EF4-FFF2-40B4-BE49-F238E27FC236}">
                  <a16:creationId xmlns:a16="http://schemas.microsoft.com/office/drawing/2014/main" id="{AD04C181-1565-6847-8150-D1BC6321E988}"/>
                </a:ext>
              </a:extLst>
            </p:cNvPr>
            <p:cNvSpPr txBox="1"/>
            <p:nvPr/>
          </p:nvSpPr>
          <p:spPr>
            <a:xfrm>
              <a:off x="6321061" y="5572474"/>
              <a:ext cx="445956" cy="338554"/>
            </a:xfrm>
            <a:prstGeom prst="rect">
              <a:avLst/>
            </a:prstGeom>
            <a:noFill/>
          </p:spPr>
          <p:txBody>
            <a:bodyPr wrap="none" rtlCol="0">
              <a:spAutoFit/>
            </a:bodyPr>
            <a:lstStyle/>
            <a:p>
              <a:r>
                <a:rPr lang="en-US" sz="1600">
                  <a:latin typeface="Arial" panose="020B0604020202020204" pitchFamily="34" charset="0"/>
                </a:rPr>
                <a:t>No</a:t>
              </a:r>
            </a:p>
          </p:txBody>
        </p:sp>
        <p:sp>
          <p:nvSpPr>
            <p:cNvPr id="64" name="Right Arrow 63">
              <a:extLst>
                <a:ext uri="{FF2B5EF4-FFF2-40B4-BE49-F238E27FC236}">
                  <a16:creationId xmlns:a16="http://schemas.microsoft.com/office/drawing/2014/main" id="{02E6C048-DEB4-D349-A211-AD758CEAE043}"/>
                </a:ext>
              </a:extLst>
            </p:cNvPr>
            <p:cNvSpPr/>
            <p:nvPr/>
          </p:nvSpPr>
          <p:spPr>
            <a:xfrm>
              <a:off x="5347393" y="5655374"/>
              <a:ext cx="603346" cy="176096"/>
            </a:xfrm>
            <a:prstGeom prst="rightArrow">
              <a:avLst/>
            </a:prstGeom>
            <a:solidFill>
              <a:schemeClr val="tx1"/>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pSp>
      <p:sp>
        <p:nvSpPr>
          <p:cNvPr id="2" name="TextBox 1">
            <a:extLst>
              <a:ext uri="{FF2B5EF4-FFF2-40B4-BE49-F238E27FC236}">
                <a16:creationId xmlns:a16="http://schemas.microsoft.com/office/drawing/2014/main" id="{32353A9C-FBDE-524F-AA75-415A0B385AD0}"/>
              </a:ext>
            </a:extLst>
          </p:cNvPr>
          <p:cNvSpPr txBox="1"/>
          <p:nvPr/>
        </p:nvSpPr>
        <p:spPr>
          <a:xfrm>
            <a:off x="548639" y="5629573"/>
            <a:ext cx="3917607" cy="646331"/>
          </a:xfrm>
          <a:prstGeom prst="rect">
            <a:avLst/>
          </a:prstGeom>
          <a:noFill/>
        </p:spPr>
        <p:txBody>
          <a:bodyPr wrap="square" rtlCol="0">
            <a:spAutoFit/>
          </a:bodyPr>
          <a:lstStyle/>
          <a:p>
            <a:pPr algn="r"/>
            <a:r>
              <a:rPr lang="en-US" b="1">
                <a:latin typeface="Arial" panose="020B0604020202020204" pitchFamily="34" charset="0"/>
              </a:rPr>
              <a:t>Does the existing network meet minimum performance levels?</a:t>
            </a:r>
          </a:p>
        </p:txBody>
      </p:sp>
    </p:spTree>
    <p:extLst>
      <p:ext uri="{BB962C8B-B14F-4D97-AF65-F5344CB8AC3E}">
        <p14:creationId xmlns:p14="http://schemas.microsoft.com/office/powerpoint/2010/main" val="20260614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nodeType="withEffect">
                                  <p:stCondLst>
                                    <p:cond delay="5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par>
                                <p:cTn id="11" presetID="10" presetClass="entr" presetSubtype="0" fill="hold" nodeType="withEffect">
                                  <p:stCondLst>
                                    <p:cond delay="7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par>
                                <p:cTn id="14" presetID="10" presetClass="entr" presetSubtype="0" fill="hold" nodeType="withEffect">
                                  <p:stCondLst>
                                    <p:cond delay="1000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1000"/>
                                        <p:tgtEl>
                                          <p:spTgt spid="30"/>
                                        </p:tgtEl>
                                      </p:cBhvr>
                                    </p:animEffect>
                                  </p:childTnLst>
                                </p:cTn>
                              </p:par>
                              <p:par>
                                <p:cTn id="17" presetID="10" presetClass="entr" presetSubtype="0" fill="hold" nodeType="withEffect">
                                  <p:stCondLst>
                                    <p:cond delay="1250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childTnLst>
                                </p:cTn>
                              </p:par>
                              <p:par>
                                <p:cTn id="20" presetID="10" presetClass="entr" presetSubtype="0" fill="hold" nodeType="withEffect">
                                  <p:stCondLst>
                                    <p:cond delay="1500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1000"/>
                                        <p:tgtEl>
                                          <p:spTgt spid="34"/>
                                        </p:tgtEl>
                                      </p:cBhvr>
                                    </p:animEffect>
                                  </p:childTnLst>
                                </p:cTn>
                              </p:par>
                              <p:par>
                                <p:cTn id="23" presetID="10" presetClass="entr" presetSubtype="0" fill="hold" nodeType="withEffect">
                                  <p:stCondLst>
                                    <p:cond delay="1750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4">
          <a:extLst>
            <a:ext uri="{FF2B5EF4-FFF2-40B4-BE49-F238E27FC236}">
              <a16:creationId xmlns:a16="http://schemas.microsoft.com/office/drawing/2014/main" id="{2A1620ED-40C4-2356-F57B-EE55C138182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01CC62F-2C04-84E2-31C4-BB80C26E2AC5}"/>
              </a:ext>
            </a:extLst>
          </p:cNvPr>
          <p:cNvPicPr>
            <a:picLocks noChangeAspect="1"/>
          </p:cNvPicPr>
          <p:nvPr/>
        </p:nvPicPr>
        <p:blipFill>
          <a:blip r:embed="rId3"/>
          <a:stretch>
            <a:fillRect/>
          </a:stretch>
        </p:blipFill>
        <p:spPr>
          <a:xfrm>
            <a:off x="822960" y="1280160"/>
            <a:ext cx="5027991" cy="4389120"/>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3" name="The Industry Standard">
            <a:extLst>
              <a:ext uri="{FF2B5EF4-FFF2-40B4-BE49-F238E27FC236}">
                <a16:creationId xmlns:a16="http://schemas.microsoft.com/office/drawing/2014/main" id="{55FBD3E3-BC52-2438-2F01-2D6A1C8E0E95}"/>
              </a:ext>
            </a:extLst>
          </p:cNvPr>
          <p:cNvSpPr txBox="1">
            <a:spLocks/>
          </p:cNvSpPr>
          <p:nvPr/>
        </p:nvSpPr>
        <p:spPr>
          <a:xfrm>
            <a:off x="548639" y="365760"/>
            <a:ext cx="9961705" cy="4801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a:latin typeface="Arial" panose="020B0604020202020204" pitchFamily="34" charset="0"/>
              </a:rPr>
              <a:t>Median Speeds vs. Best Speeds (Mobile)</a:t>
            </a:r>
          </a:p>
        </p:txBody>
      </p:sp>
      <p:sp>
        <p:nvSpPr>
          <p:cNvPr id="10" name="TextBox 9">
            <a:extLst>
              <a:ext uri="{FF2B5EF4-FFF2-40B4-BE49-F238E27FC236}">
                <a16:creationId xmlns:a16="http://schemas.microsoft.com/office/drawing/2014/main" id="{0AF4E86D-D12E-48AC-6836-203810842538}"/>
              </a:ext>
            </a:extLst>
          </p:cNvPr>
          <p:cNvSpPr txBox="1"/>
          <p:nvPr/>
        </p:nvSpPr>
        <p:spPr>
          <a:xfrm>
            <a:off x="8124461" y="212353"/>
            <a:ext cx="3329758" cy="400110"/>
          </a:xfrm>
          <a:prstGeom prst="rect">
            <a:avLst/>
          </a:prstGeom>
          <a:noFill/>
        </p:spPr>
        <p:txBody>
          <a:bodyPr wrap="none" rtlCol="0">
            <a:spAutoFit/>
          </a:bodyPr>
          <a:lstStyle/>
          <a:p>
            <a:pPr algn="r"/>
            <a:r>
              <a:rPr lang="en-US" sz="2000">
                <a:latin typeface="Arial" panose="020B0604020202020204" pitchFamily="34" charset="0"/>
              </a:rPr>
              <a:t>Johannesburg, South Africa</a:t>
            </a:r>
          </a:p>
        </p:txBody>
      </p:sp>
      <p:sp>
        <p:nvSpPr>
          <p:cNvPr id="11" name="TextBox 10">
            <a:extLst>
              <a:ext uri="{FF2B5EF4-FFF2-40B4-BE49-F238E27FC236}">
                <a16:creationId xmlns:a16="http://schemas.microsoft.com/office/drawing/2014/main" id="{85540448-CDB2-BBAD-015E-8EFB597D6B70}"/>
              </a:ext>
            </a:extLst>
          </p:cNvPr>
          <p:cNvSpPr txBox="1"/>
          <p:nvPr/>
        </p:nvSpPr>
        <p:spPr>
          <a:xfrm>
            <a:off x="9243356" y="520944"/>
            <a:ext cx="2210863" cy="369332"/>
          </a:xfrm>
          <a:prstGeom prst="rect">
            <a:avLst/>
          </a:prstGeom>
          <a:noFill/>
        </p:spPr>
        <p:txBody>
          <a:bodyPr wrap="none" rtlCol="0">
            <a:spAutoFit/>
          </a:bodyPr>
          <a:lstStyle/>
          <a:p>
            <a:pPr algn="r"/>
            <a:r>
              <a:rPr lang="en-US">
                <a:latin typeface="Arial" panose="020B0604020202020204" pitchFamily="34" charset="0"/>
              </a:rPr>
              <a:t>All Mobile Networks</a:t>
            </a:r>
          </a:p>
        </p:txBody>
      </p:sp>
      <p:sp>
        <p:nvSpPr>
          <p:cNvPr id="2" name="TextBox 1">
            <a:extLst>
              <a:ext uri="{FF2B5EF4-FFF2-40B4-BE49-F238E27FC236}">
                <a16:creationId xmlns:a16="http://schemas.microsoft.com/office/drawing/2014/main" id="{853CB855-E0D6-F6E3-0EAD-4656487ECBD2}"/>
              </a:ext>
            </a:extLst>
          </p:cNvPr>
          <p:cNvSpPr txBox="1"/>
          <p:nvPr/>
        </p:nvSpPr>
        <p:spPr>
          <a:xfrm>
            <a:off x="822960" y="5873749"/>
            <a:ext cx="10546122" cy="307777"/>
          </a:xfrm>
          <a:prstGeom prst="rect">
            <a:avLst/>
          </a:prstGeom>
          <a:noFill/>
        </p:spPr>
        <p:txBody>
          <a:bodyPr wrap="square" rtlCol="0">
            <a:spAutoFit/>
          </a:bodyPr>
          <a:lstStyle/>
          <a:p>
            <a:pPr algn="ctr"/>
            <a:r>
              <a:rPr lang="en-US" sz="1400" b="1">
                <a:latin typeface="Arial" panose="020B0604020202020204" pitchFamily="34" charset="0"/>
              </a:rPr>
              <a:t>Note: On the mobile networks, both MEDIAN and BEST speeds show similar increases broadly across the networks.</a:t>
            </a:r>
          </a:p>
        </p:txBody>
      </p:sp>
      <p:sp>
        <p:nvSpPr>
          <p:cNvPr id="8" name="TextBox 7">
            <a:extLst>
              <a:ext uri="{FF2B5EF4-FFF2-40B4-BE49-F238E27FC236}">
                <a16:creationId xmlns:a16="http://schemas.microsoft.com/office/drawing/2014/main" id="{82E940A3-D8EC-E576-E5D5-2F89BCC7942F}"/>
              </a:ext>
            </a:extLst>
          </p:cNvPr>
          <p:cNvSpPr txBox="1"/>
          <p:nvPr/>
        </p:nvSpPr>
        <p:spPr>
          <a:xfrm>
            <a:off x="813855" y="914400"/>
            <a:ext cx="5047020" cy="338554"/>
          </a:xfrm>
          <a:prstGeom prst="rect">
            <a:avLst/>
          </a:prstGeom>
          <a:noFill/>
        </p:spPr>
        <p:txBody>
          <a:bodyPr wrap="square" rtlCol="0">
            <a:spAutoFit/>
          </a:bodyPr>
          <a:lstStyle/>
          <a:p>
            <a:r>
              <a:rPr lang="en-US" sz="1600" b="1">
                <a:latin typeface="Arial" panose="020B0604020202020204" pitchFamily="34" charset="0"/>
              </a:rPr>
              <a:t>Median Mobile Download Speeds</a:t>
            </a:r>
          </a:p>
        </p:txBody>
      </p:sp>
      <p:sp>
        <p:nvSpPr>
          <p:cNvPr id="12" name="TextBox 11">
            <a:extLst>
              <a:ext uri="{FF2B5EF4-FFF2-40B4-BE49-F238E27FC236}">
                <a16:creationId xmlns:a16="http://schemas.microsoft.com/office/drawing/2014/main" id="{8B460D33-D867-BB70-317A-4857D8B0F107}"/>
              </a:ext>
            </a:extLst>
          </p:cNvPr>
          <p:cNvSpPr txBox="1"/>
          <p:nvPr/>
        </p:nvSpPr>
        <p:spPr>
          <a:xfrm>
            <a:off x="3531865" y="5401632"/>
            <a:ext cx="2319866" cy="230832"/>
          </a:xfrm>
          <a:prstGeom prst="rect">
            <a:avLst/>
          </a:prstGeom>
          <a:solidFill>
            <a:srgbClr val="FFFFFF">
              <a:alpha val="60000"/>
            </a:srgbClr>
          </a:solidFill>
        </p:spPr>
        <p:txBody>
          <a:bodyPr wrap="none" rtlCol="0">
            <a:spAutoFit/>
          </a:bodyPr>
          <a:lstStyle/>
          <a:p>
            <a:pPr algn="r"/>
            <a:r>
              <a:rPr lang="en-US" sz="900">
                <a:latin typeface="Arial" panose="020B0604020202020204" pitchFamily="34" charset="0"/>
              </a:rPr>
              <a:t>Previous 12 months as of 31 March 2025 </a:t>
            </a:r>
          </a:p>
        </p:txBody>
      </p:sp>
      <p:grpSp>
        <p:nvGrpSpPr>
          <p:cNvPr id="4" name="Group 3">
            <a:extLst>
              <a:ext uri="{FF2B5EF4-FFF2-40B4-BE49-F238E27FC236}">
                <a16:creationId xmlns:a16="http://schemas.microsoft.com/office/drawing/2014/main" id="{81F8F2A7-A747-AC8C-F925-A3AD1D879508}"/>
              </a:ext>
            </a:extLst>
          </p:cNvPr>
          <p:cNvGrpSpPr/>
          <p:nvPr/>
        </p:nvGrpSpPr>
        <p:grpSpPr>
          <a:xfrm>
            <a:off x="6119995" y="914400"/>
            <a:ext cx="5258154" cy="4754880"/>
            <a:chOff x="6119995" y="914400"/>
            <a:chExt cx="5258154" cy="4754880"/>
          </a:xfrm>
        </p:grpSpPr>
        <p:pic>
          <p:nvPicPr>
            <p:cNvPr id="7" name="Picture 6">
              <a:extLst>
                <a:ext uri="{FF2B5EF4-FFF2-40B4-BE49-F238E27FC236}">
                  <a16:creationId xmlns:a16="http://schemas.microsoft.com/office/drawing/2014/main" id="{BAF9427C-48AC-8963-DAAE-E90E3C4CF0F4}"/>
                </a:ext>
              </a:extLst>
            </p:cNvPr>
            <p:cNvPicPr>
              <a:picLocks noChangeAspect="1"/>
            </p:cNvPicPr>
            <p:nvPr/>
          </p:nvPicPr>
          <p:blipFill>
            <a:blip r:embed="rId4"/>
            <a:stretch>
              <a:fillRect/>
            </a:stretch>
          </p:blipFill>
          <p:spPr>
            <a:xfrm>
              <a:off x="6318504" y="1280160"/>
              <a:ext cx="5027990" cy="4389120"/>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B309C63F-93C6-61B7-CA6E-49763B5219BF}"/>
                </a:ext>
              </a:extLst>
            </p:cNvPr>
            <p:cNvSpPr txBox="1"/>
            <p:nvPr/>
          </p:nvSpPr>
          <p:spPr>
            <a:xfrm>
              <a:off x="6327571" y="914400"/>
              <a:ext cx="5050578" cy="338554"/>
            </a:xfrm>
            <a:prstGeom prst="rect">
              <a:avLst/>
            </a:prstGeom>
            <a:noFill/>
          </p:spPr>
          <p:txBody>
            <a:bodyPr wrap="square" rtlCol="0">
              <a:spAutoFit/>
            </a:bodyPr>
            <a:lstStyle/>
            <a:p>
              <a:r>
                <a:rPr lang="en-US" sz="1600" b="1">
                  <a:latin typeface="Arial" panose="020B0604020202020204" pitchFamily="34" charset="0"/>
                </a:rPr>
                <a:t>Best Mobile Download Speeds (Top 10% of tests)</a:t>
              </a:r>
            </a:p>
          </p:txBody>
        </p:sp>
        <p:sp>
          <p:nvSpPr>
            <p:cNvPr id="25" name="TextBox 24">
              <a:extLst>
                <a:ext uri="{FF2B5EF4-FFF2-40B4-BE49-F238E27FC236}">
                  <a16:creationId xmlns:a16="http://schemas.microsoft.com/office/drawing/2014/main" id="{F7BD3B3D-A687-4894-F207-5CB9402189D8}"/>
                </a:ext>
              </a:extLst>
            </p:cNvPr>
            <p:cNvSpPr txBox="1"/>
            <p:nvPr/>
          </p:nvSpPr>
          <p:spPr>
            <a:xfrm>
              <a:off x="9040030" y="5401632"/>
              <a:ext cx="2319866" cy="230832"/>
            </a:xfrm>
            <a:prstGeom prst="rect">
              <a:avLst/>
            </a:prstGeom>
            <a:solidFill>
              <a:srgbClr val="FFFFFF">
                <a:alpha val="60000"/>
              </a:srgbClr>
            </a:solidFill>
          </p:spPr>
          <p:txBody>
            <a:bodyPr wrap="none" rtlCol="0">
              <a:spAutoFit/>
            </a:bodyPr>
            <a:lstStyle/>
            <a:p>
              <a:pPr algn="r"/>
              <a:r>
                <a:rPr lang="en-US" sz="900">
                  <a:latin typeface="Arial" panose="020B0604020202020204" pitchFamily="34" charset="0"/>
                </a:rPr>
                <a:t>Previous 12 months as of 31 March 2025 </a:t>
              </a:r>
            </a:p>
          </p:txBody>
        </p:sp>
        <p:grpSp>
          <p:nvGrpSpPr>
            <p:cNvPr id="31" name="Group 30">
              <a:extLst>
                <a:ext uri="{FF2B5EF4-FFF2-40B4-BE49-F238E27FC236}">
                  <a16:creationId xmlns:a16="http://schemas.microsoft.com/office/drawing/2014/main" id="{A6059AF9-D640-7520-491F-CDA123B8E26E}"/>
                </a:ext>
              </a:extLst>
            </p:cNvPr>
            <p:cNvGrpSpPr/>
            <p:nvPr/>
          </p:nvGrpSpPr>
          <p:grpSpPr>
            <a:xfrm>
              <a:off x="6119995" y="1412221"/>
              <a:ext cx="1288742" cy="1003589"/>
              <a:chOff x="6100200" y="1426208"/>
              <a:chExt cx="1288742" cy="1003589"/>
            </a:xfrm>
          </p:grpSpPr>
          <p:sp>
            <p:nvSpPr>
              <p:cNvPr id="30" name="Rectangle 29">
                <a:extLst>
                  <a:ext uri="{FF2B5EF4-FFF2-40B4-BE49-F238E27FC236}">
                    <a16:creationId xmlns:a16="http://schemas.microsoft.com/office/drawing/2014/main" id="{E453D862-9F8D-D037-D178-B3CB9CE55671}"/>
                  </a:ext>
                </a:extLst>
              </p:cNvPr>
              <p:cNvSpPr/>
              <p:nvPr/>
            </p:nvSpPr>
            <p:spPr>
              <a:xfrm>
                <a:off x="6100200" y="1426208"/>
                <a:ext cx="1288742" cy="1003589"/>
              </a:xfrm>
              <a:prstGeom prst="rect">
                <a:avLst/>
              </a:prstGeom>
              <a:solidFill>
                <a:schemeClr val="bg1"/>
              </a:solidFill>
              <a:ln w="9525">
                <a:solidFill>
                  <a:schemeClr val="bg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xagon 19">
                <a:extLst>
                  <a:ext uri="{FF2B5EF4-FFF2-40B4-BE49-F238E27FC236}">
                    <a16:creationId xmlns:a16="http://schemas.microsoft.com/office/drawing/2014/main" id="{E9C2DE35-9D79-6622-7424-B65AB553B2A0}"/>
                  </a:ext>
                </a:extLst>
              </p:cNvPr>
              <p:cNvSpPr/>
              <p:nvPr/>
            </p:nvSpPr>
            <p:spPr>
              <a:xfrm>
                <a:off x="6201697" y="1511710"/>
                <a:ext cx="175358" cy="151171"/>
              </a:xfrm>
              <a:prstGeom prst="hexagon">
                <a:avLst/>
              </a:prstGeom>
              <a:solidFill>
                <a:srgbClr val="60B8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a:extLst>
                  <a:ext uri="{FF2B5EF4-FFF2-40B4-BE49-F238E27FC236}">
                    <a16:creationId xmlns:a16="http://schemas.microsoft.com/office/drawing/2014/main" id="{DEB4F5E5-87EF-9AE9-3F68-38CDFB9257BE}"/>
                  </a:ext>
                </a:extLst>
              </p:cNvPr>
              <p:cNvSpPr/>
              <p:nvPr/>
            </p:nvSpPr>
            <p:spPr>
              <a:xfrm>
                <a:off x="6201697" y="1740310"/>
                <a:ext cx="175358" cy="151171"/>
              </a:xfrm>
              <a:prstGeom prst="hexagon">
                <a:avLst/>
              </a:prstGeom>
              <a:solidFill>
                <a:srgbClr val="B1CB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4AECA79-AADD-FAF7-65D9-7013076A0B75}"/>
                  </a:ext>
                </a:extLst>
              </p:cNvPr>
              <p:cNvSpPr txBox="1"/>
              <p:nvPr/>
            </p:nvSpPr>
            <p:spPr>
              <a:xfrm>
                <a:off x="6346657" y="1454676"/>
                <a:ext cx="912429" cy="246221"/>
              </a:xfrm>
              <a:prstGeom prst="rect">
                <a:avLst/>
              </a:prstGeom>
              <a:noFill/>
            </p:spPr>
            <p:txBody>
              <a:bodyPr wrap="none" rtlCol="0">
                <a:spAutoFit/>
              </a:bodyPr>
              <a:lstStyle/>
              <a:p>
                <a:r>
                  <a:rPr lang="en-US" sz="1000" b="1">
                    <a:latin typeface="Arial" panose="020B0604020202020204" pitchFamily="34" charset="0"/>
                    <a:cs typeface="Arial" panose="020B0604020202020204" pitchFamily="34" charset="0"/>
                  </a:rPr>
                  <a:t>&gt; 100 Mbps </a:t>
                </a:r>
              </a:p>
            </p:txBody>
          </p:sp>
          <p:sp>
            <p:nvSpPr>
              <p:cNvPr id="23" name="TextBox 22">
                <a:extLst>
                  <a:ext uri="{FF2B5EF4-FFF2-40B4-BE49-F238E27FC236}">
                    <a16:creationId xmlns:a16="http://schemas.microsoft.com/office/drawing/2014/main" id="{78505112-31FB-B050-BCE8-6405C251E39F}"/>
                  </a:ext>
                </a:extLst>
              </p:cNvPr>
              <p:cNvSpPr txBox="1"/>
              <p:nvPr/>
            </p:nvSpPr>
            <p:spPr>
              <a:xfrm>
                <a:off x="6346657" y="1690650"/>
                <a:ext cx="1042285" cy="246221"/>
              </a:xfrm>
              <a:prstGeom prst="rect">
                <a:avLst/>
              </a:prstGeom>
              <a:noFill/>
            </p:spPr>
            <p:txBody>
              <a:bodyPr wrap="square" rtlCol="0">
                <a:spAutoFit/>
              </a:bodyPr>
              <a:lstStyle/>
              <a:p>
                <a:r>
                  <a:rPr lang="en-US" sz="1000" b="1">
                    <a:latin typeface="Arial" panose="020B0604020202020204" pitchFamily="34" charset="0"/>
                    <a:cs typeface="Arial" panose="020B0604020202020204" pitchFamily="34" charset="0"/>
                  </a:rPr>
                  <a:t>25 - 100 Mbps</a:t>
                </a:r>
              </a:p>
            </p:txBody>
          </p:sp>
          <p:sp>
            <p:nvSpPr>
              <p:cNvPr id="24" name="Hexagon 23">
                <a:extLst>
                  <a:ext uri="{FF2B5EF4-FFF2-40B4-BE49-F238E27FC236}">
                    <a16:creationId xmlns:a16="http://schemas.microsoft.com/office/drawing/2014/main" id="{5781032B-837B-454E-B024-3AA63439C38B}"/>
                  </a:ext>
                </a:extLst>
              </p:cNvPr>
              <p:cNvSpPr/>
              <p:nvPr/>
            </p:nvSpPr>
            <p:spPr>
              <a:xfrm>
                <a:off x="6201697" y="1968910"/>
                <a:ext cx="175358" cy="151171"/>
              </a:xfrm>
              <a:prstGeom prst="hexagon">
                <a:avLst/>
              </a:prstGeom>
              <a:solidFill>
                <a:srgbClr val="FFD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0E8C21C-4F0C-2F04-BB91-2DC592758087}"/>
                  </a:ext>
                </a:extLst>
              </p:cNvPr>
              <p:cNvSpPr txBox="1"/>
              <p:nvPr/>
            </p:nvSpPr>
            <p:spPr>
              <a:xfrm>
                <a:off x="6346657" y="1919250"/>
                <a:ext cx="986167" cy="246221"/>
              </a:xfrm>
              <a:prstGeom prst="rect">
                <a:avLst/>
              </a:prstGeom>
              <a:noFill/>
            </p:spPr>
            <p:txBody>
              <a:bodyPr wrap="none" rtlCol="0">
                <a:spAutoFit/>
              </a:bodyPr>
              <a:lstStyle/>
              <a:p>
                <a:r>
                  <a:rPr lang="en-US" sz="1000" b="1">
                    <a:latin typeface="Arial" panose="020B0604020202020204" pitchFamily="34" charset="0"/>
                    <a:cs typeface="Arial" panose="020B0604020202020204" pitchFamily="34" charset="0"/>
                  </a:rPr>
                  <a:t>10 - 25 Mbps </a:t>
                </a:r>
              </a:p>
            </p:txBody>
          </p:sp>
          <p:sp>
            <p:nvSpPr>
              <p:cNvPr id="27" name="Hexagon 26">
                <a:extLst>
                  <a:ext uri="{FF2B5EF4-FFF2-40B4-BE49-F238E27FC236}">
                    <a16:creationId xmlns:a16="http://schemas.microsoft.com/office/drawing/2014/main" id="{E8240D85-46EE-8B79-7305-7E83B4189609}"/>
                  </a:ext>
                </a:extLst>
              </p:cNvPr>
              <p:cNvSpPr/>
              <p:nvPr/>
            </p:nvSpPr>
            <p:spPr>
              <a:xfrm>
                <a:off x="6201697" y="2193823"/>
                <a:ext cx="175358" cy="151171"/>
              </a:xfrm>
              <a:prstGeom prst="hexagon">
                <a:avLst/>
              </a:prstGeom>
              <a:solidFill>
                <a:srgbClr val="EB3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A0A5177-10A0-1CBB-C30C-B3FD3F601646}"/>
                  </a:ext>
                </a:extLst>
              </p:cNvPr>
              <p:cNvSpPr txBox="1"/>
              <p:nvPr/>
            </p:nvSpPr>
            <p:spPr>
              <a:xfrm>
                <a:off x="6346657" y="2144163"/>
                <a:ext cx="841897" cy="246221"/>
              </a:xfrm>
              <a:prstGeom prst="rect">
                <a:avLst/>
              </a:prstGeom>
              <a:noFill/>
            </p:spPr>
            <p:txBody>
              <a:bodyPr wrap="none" rtlCol="0">
                <a:spAutoFit/>
              </a:bodyPr>
              <a:lstStyle/>
              <a:p>
                <a:r>
                  <a:rPr lang="en-US" sz="1000" b="1">
                    <a:latin typeface="Arial" panose="020B0604020202020204" pitchFamily="34" charset="0"/>
                    <a:cs typeface="Arial" panose="020B0604020202020204" pitchFamily="34" charset="0"/>
                  </a:rPr>
                  <a:t>&lt; 10 Mbps </a:t>
                </a:r>
              </a:p>
            </p:txBody>
          </p:sp>
        </p:grpSp>
      </p:grpSp>
      <p:grpSp>
        <p:nvGrpSpPr>
          <p:cNvPr id="32" name="Group 31">
            <a:extLst>
              <a:ext uri="{FF2B5EF4-FFF2-40B4-BE49-F238E27FC236}">
                <a16:creationId xmlns:a16="http://schemas.microsoft.com/office/drawing/2014/main" id="{CC8E9C14-4F69-E7D4-D175-FD5B34F9D206}"/>
              </a:ext>
            </a:extLst>
          </p:cNvPr>
          <p:cNvGrpSpPr/>
          <p:nvPr/>
        </p:nvGrpSpPr>
        <p:grpSpPr>
          <a:xfrm>
            <a:off x="622572" y="1418993"/>
            <a:ext cx="1288742" cy="1003589"/>
            <a:chOff x="6100200" y="1426208"/>
            <a:chExt cx="1288742" cy="1003589"/>
          </a:xfrm>
        </p:grpSpPr>
        <p:sp>
          <p:nvSpPr>
            <p:cNvPr id="33" name="Rectangle 32">
              <a:extLst>
                <a:ext uri="{FF2B5EF4-FFF2-40B4-BE49-F238E27FC236}">
                  <a16:creationId xmlns:a16="http://schemas.microsoft.com/office/drawing/2014/main" id="{30653455-A410-89A6-E64B-3B552B73E685}"/>
                </a:ext>
              </a:extLst>
            </p:cNvPr>
            <p:cNvSpPr/>
            <p:nvPr/>
          </p:nvSpPr>
          <p:spPr>
            <a:xfrm>
              <a:off x="6100200" y="1426208"/>
              <a:ext cx="1288742" cy="1003589"/>
            </a:xfrm>
            <a:prstGeom prst="rect">
              <a:avLst/>
            </a:prstGeom>
            <a:solidFill>
              <a:schemeClr val="bg1"/>
            </a:solidFill>
            <a:ln w="9525">
              <a:solidFill>
                <a:schemeClr val="bg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a:extLst>
                <a:ext uri="{FF2B5EF4-FFF2-40B4-BE49-F238E27FC236}">
                  <a16:creationId xmlns:a16="http://schemas.microsoft.com/office/drawing/2014/main" id="{7A18B3AD-D62A-2149-37C0-38E7564E66A9}"/>
                </a:ext>
              </a:extLst>
            </p:cNvPr>
            <p:cNvSpPr/>
            <p:nvPr/>
          </p:nvSpPr>
          <p:spPr>
            <a:xfrm>
              <a:off x="6201697" y="1511710"/>
              <a:ext cx="175358" cy="151171"/>
            </a:xfrm>
            <a:prstGeom prst="hexagon">
              <a:avLst/>
            </a:prstGeom>
            <a:solidFill>
              <a:srgbClr val="60B8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34">
              <a:extLst>
                <a:ext uri="{FF2B5EF4-FFF2-40B4-BE49-F238E27FC236}">
                  <a16:creationId xmlns:a16="http://schemas.microsoft.com/office/drawing/2014/main" id="{065BC350-6090-3833-2427-7EF38B79434D}"/>
                </a:ext>
              </a:extLst>
            </p:cNvPr>
            <p:cNvSpPr/>
            <p:nvPr/>
          </p:nvSpPr>
          <p:spPr>
            <a:xfrm>
              <a:off x="6201697" y="1740310"/>
              <a:ext cx="175358" cy="151171"/>
            </a:xfrm>
            <a:prstGeom prst="hexagon">
              <a:avLst/>
            </a:prstGeom>
            <a:solidFill>
              <a:srgbClr val="B1CB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C45838CF-B66B-0E9A-F049-F9368E339493}"/>
                </a:ext>
              </a:extLst>
            </p:cNvPr>
            <p:cNvSpPr txBox="1"/>
            <p:nvPr/>
          </p:nvSpPr>
          <p:spPr>
            <a:xfrm>
              <a:off x="6346657" y="1454676"/>
              <a:ext cx="912429" cy="246221"/>
            </a:xfrm>
            <a:prstGeom prst="rect">
              <a:avLst/>
            </a:prstGeom>
            <a:noFill/>
          </p:spPr>
          <p:txBody>
            <a:bodyPr wrap="none" rtlCol="0">
              <a:spAutoFit/>
            </a:bodyPr>
            <a:lstStyle/>
            <a:p>
              <a:r>
                <a:rPr lang="en-US" sz="1000" b="1">
                  <a:latin typeface="Arial" panose="020B0604020202020204" pitchFamily="34" charset="0"/>
                  <a:cs typeface="Arial" panose="020B0604020202020204" pitchFamily="34" charset="0"/>
                </a:rPr>
                <a:t>&gt; 100 Mbps </a:t>
              </a:r>
            </a:p>
          </p:txBody>
        </p:sp>
        <p:sp>
          <p:nvSpPr>
            <p:cNvPr id="37" name="TextBox 36">
              <a:extLst>
                <a:ext uri="{FF2B5EF4-FFF2-40B4-BE49-F238E27FC236}">
                  <a16:creationId xmlns:a16="http://schemas.microsoft.com/office/drawing/2014/main" id="{0DB4DAFA-C165-4361-E357-5B2679257BF1}"/>
                </a:ext>
              </a:extLst>
            </p:cNvPr>
            <p:cNvSpPr txBox="1"/>
            <p:nvPr/>
          </p:nvSpPr>
          <p:spPr>
            <a:xfrm>
              <a:off x="6346657" y="1690650"/>
              <a:ext cx="1042285" cy="246221"/>
            </a:xfrm>
            <a:prstGeom prst="rect">
              <a:avLst/>
            </a:prstGeom>
            <a:noFill/>
          </p:spPr>
          <p:txBody>
            <a:bodyPr wrap="square" rtlCol="0">
              <a:spAutoFit/>
            </a:bodyPr>
            <a:lstStyle/>
            <a:p>
              <a:r>
                <a:rPr lang="en-US" sz="1000" b="1">
                  <a:latin typeface="Arial" panose="020B0604020202020204" pitchFamily="34" charset="0"/>
                  <a:cs typeface="Arial" panose="020B0604020202020204" pitchFamily="34" charset="0"/>
                </a:rPr>
                <a:t>25 - 100 Mbps</a:t>
              </a:r>
            </a:p>
          </p:txBody>
        </p:sp>
        <p:sp>
          <p:nvSpPr>
            <p:cNvPr id="38" name="Hexagon 37">
              <a:extLst>
                <a:ext uri="{FF2B5EF4-FFF2-40B4-BE49-F238E27FC236}">
                  <a16:creationId xmlns:a16="http://schemas.microsoft.com/office/drawing/2014/main" id="{2BD9DFD1-1F4B-36BA-F9E9-5F98C70D01F4}"/>
                </a:ext>
              </a:extLst>
            </p:cNvPr>
            <p:cNvSpPr/>
            <p:nvPr/>
          </p:nvSpPr>
          <p:spPr>
            <a:xfrm>
              <a:off x="6201697" y="1968910"/>
              <a:ext cx="175358" cy="151171"/>
            </a:xfrm>
            <a:prstGeom prst="hexagon">
              <a:avLst/>
            </a:prstGeom>
            <a:solidFill>
              <a:srgbClr val="FFD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1699065B-2366-17D3-A2AB-3B8149516A66}"/>
                </a:ext>
              </a:extLst>
            </p:cNvPr>
            <p:cNvSpPr txBox="1"/>
            <p:nvPr/>
          </p:nvSpPr>
          <p:spPr>
            <a:xfrm>
              <a:off x="6346657" y="1919250"/>
              <a:ext cx="986167" cy="246221"/>
            </a:xfrm>
            <a:prstGeom prst="rect">
              <a:avLst/>
            </a:prstGeom>
            <a:noFill/>
          </p:spPr>
          <p:txBody>
            <a:bodyPr wrap="none" rtlCol="0">
              <a:spAutoFit/>
            </a:bodyPr>
            <a:lstStyle/>
            <a:p>
              <a:r>
                <a:rPr lang="en-US" sz="1000" b="1">
                  <a:latin typeface="Arial" panose="020B0604020202020204" pitchFamily="34" charset="0"/>
                  <a:cs typeface="Arial" panose="020B0604020202020204" pitchFamily="34" charset="0"/>
                </a:rPr>
                <a:t>10 - 25 Mbps </a:t>
              </a:r>
            </a:p>
          </p:txBody>
        </p:sp>
        <p:sp>
          <p:nvSpPr>
            <p:cNvPr id="40" name="Hexagon 39">
              <a:extLst>
                <a:ext uri="{FF2B5EF4-FFF2-40B4-BE49-F238E27FC236}">
                  <a16:creationId xmlns:a16="http://schemas.microsoft.com/office/drawing/2014/main" id="{195306E8-919B-B22F-744A-D011E7A41FB2}"/>
                </a:ext>
              </a:extLst>
            </p:cNvPr>
            <p:cNvSpPr/>
            <p:nvPr/>
          </p:nvSpPr>
          <p:spPr>
            <a:xfrm>
              <a:off x="6201697" y="2193823"/>
              <a:ext cx="175358" cy="151171"/>
            </a:xfrm>
            <a:prstGeom prst="hexagon">
              <a:avLst/>
            </a:prstGeom>
            <a:solidFill>
              <a:srgbClr val="EB3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3BD6A9ED-9873-E1C8-DCA1-7E2769E223B3}"/>
                </a:ext>
              </a:extLst>
            </p:cNvPr>
            <p:cNvSpPr txBox="1"/>
            <p:nvPr/>
          </p:nvSpPr>
          <p:spPr>
            <a:xfrm>
              <a:off x="6346657" y="2144163"/>
              <a:ext cx="841897" cy="246221"/>
            </a:xfrm>
            <a:prstGeom prst="rect">
              <a:avLst/>
            </a:prstGeom>
            <a:noFill/>
          </p:spPr>
          <p:txBody>
            <a:bodyPr wrap="none" rtlCol="0">
              <a:spAutoFit/>
            </a:bodyPr>
            <a:lstStyle/>
            <a:p>
              <a:r>
                <a:rPr lang="en-US" sz="1000" b="1">
                  <a:latin typeface="Arial" panose="020B0604020202020204" pitchFamily="34" charset="0"/>
                  <a:cs typeface="Arial" panose="020B0604020202020204" pitchFamily="34" charset="0"/>
                </a:rPr>
                <a:t>&lt; 10 Mbps </a:t>
              </a:r>
            </a:p>
          </p:txBody>
        </p:sp>
      </p:grpSp>
    </p:spTree>
    <p:extLst>
      <p:ext uri="{BB962C8B-B14F-4D97-AF65-F5344CB8AC3E}">
        <p14:creationId xmlns:p14="http://schemas.microsoft.com/office/powerpoint/2010/main" val="2982366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2" name="Picture 1">
            <a:extLst>
              <a:ext uri="{FF2B5EF4-FFF2-40B4-BE49-F238E27FC236}">
                <a16:creationId xmlns:a16="http://schemas.microsoft.com/office/drawing/2014/main" id="{5A4A1B98-5893-CF84-BF76-FA949BC0D22E}"/>
              </a:ext>
            </a:extLst>
          </p:cNvPr>
          <p:cNvPicPr>
            <a:picLocks noChangeAspect="1"/>
          </p:cNvPicPr>
          <p:nvPr/>
        </p:nvPicPr>
        <p:blipFill>
          <a:blip r:embed="rId3"/>
          <a:stretch>
            <a:fillRect/>
          </a:stretch>
        </p:blipFill>
        <p:spPr>
          <a:xfrm>
            <a:off x="822960" y="1280160"/>
            <a:ext cx="5027990" cy="4389120"/>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3" name="The Industry Standard">
            <a:extLst>
              <a:ext uri="{FF2B5EF4-FFF2-40B4-BE49-F238E27FC236}">
                <a16:creationId xmlns:a16="http://schemas.microsoft.com/office/drawing/2014/main" id="{4441109D-BF7B-D847-BBA4-935F47542D4A}"/>
              </a:ext>
            </a:extLst>
          </p:cNvPr>
          <p:cNvSpPr txBox="1">
            <a:spLocks/>
          </p:cNvSpPr>
          <p:nvPr/>
        </p:nvSpPr>
        <p:spPr>
          <a:xfrm>
            <a:off x="548639" y="365760"/>
            <a:ext cx="9961705" cy="4801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a:latin typeface="Arial" panose="020B0604020202020204" pitchFamily="34" charset="0"/>
              </a:rPr>
              <a:t>Median Speeds vs. Best Speeds (Fixed)</a:t>
            </a:r>
          </a:p>
        </p:txBody>
      </p:sp>
      <p:sp>
        <p:nvSpPr>
          <p:cNvPr id="13" name="TextBox 12">
            <a:extLst>
              <a:ext uri="{FF2B5EF4-FFF2-40B4-BE49-F238E27FC236}">
                <a16:creationId xmlns:a16="http://schemas.microsoft.com/office/drawing/2014/main" id="{0DC588BA-1369-D646-B96A-D1AD427DD96F}"/>
              </a:ext>
            </a:extLst>
          </p:cNvPr>
          <p:cNvSpPr txBox="1"/>
          <p:nvPr/>
        </p:nvSpPr>
        <p:spPr>
          <a:xfrm>
            <a:off x="-2914692" y="2863098"/>
            <a:ext cx="3001346" cy="923330"/>
          </a:xfrm>
          <a:prstGeom prst="rect">
            <a:avLst/>
          </a:prstGeom>
          <a:noFill/>
        </p:spPr>
        <p:txBody>
          <a:bodyPr wrap="square" rtlCol="0">
            <a:spAutoFit/>
          </a:bodyPr>
          <a:lstStyle/>
          <a:p>
            <a:r>
              <a:rPr lang="en-US" sz="1600" b="1">
                <a:latin typeface="Arial" panose="020B0604020202020204" pitchFamily="34" charset="0"/>
              </a:rPr>
              <a:t>BEST</a:t>
            </a:r>
            <a:r>
              <a:rPr lang="en-US">
                <a:latin typeface="Arial" panose="020B0604020202020204" pitchFamily="34" charset="0"/>
              </a:rPr>
              <a:t> speeds represent the top 10% of results for fastest throughput.</a:t>
            </a:r>
          </a:p>
        </p:txBody>
      </p:sp>
      <p:sp>
        <p:nvSpPr>
          <p:cNvPr id="19" name="TextBox 18">
            <a:extLst>
              <a:ext uri="{FF2B5EF4-FFF2-40B4-BE49-F238E27FC236}">
                <a16:creationId xmlns:a16="http://schemas.microsoft.com/office/drawing/2014/main" id="{4506B684-19FC-8BD8-4325-72C4B5B258FB}"/>
              </a:ext>
            </a:extLst>
          </p:cNvPr>
          <p:cNvSpPr txBox="1"/>
          <p:nvPr/>
        </p:nvSpPr>
        <p:spPr>
          <a:xfrm>
            <a:off x="8124461" y="212353"/>
            <a:ext cx="3329758" cy="400110"/>
          </a:xfrm>
          <a:prstGeom prst="rect">
            <a:avLst/>
          </a:prstGeom>
          <a:noFill/>
        </p:spPr>
        <p:txBody>
          <a:bodyPr wrap="none" rtlCol="0">
            <a:spAutoFit/>
          </a:bodyPr>
          <a:lstStyle/>
          <a:p>
            <a:pPr algn="r"/>
            <a:r>
              <a:rPr lang="en-US" sz="2000">
                <a:latin typeface="Arial" panose="020B0604020202020204" pitchFamily="34" charset="0"/>
              </a:rPr>
              <a:t>Johannesburg, South Africa</a:t>
            </a:r>
          </a:p>
        </p:txBody>
      </p:sp>
      <p:sp>
        <p:nvSpPr>
          <p:cNvPr id="20" name="TextBox 19">
            <a:extLst>
              <a:ext uri="{FF2B5EF4-FFF2-40B4-BE49-F238E27FC236}">
                <a16:creationId xmlns:a16="http://schemas.microsoft.com/office/drawing/2014/main" id="{25AB5A3D-95A9-A8AA-90D0-A8BB4575D537}"/>
              </a:ext>
            </a:extLst>
          </p:cNvPr>
          <p:cNvSpPr txBox="1"/>
          <p:nvPr/>
        </p:nvSpPr>
        <p:spPr>
          <a:xfrm>
            <a:off x="9358773" y="520944"/>
            <a:ext cx="2095446" cy="369332"/>
          </a:xfrm>
          <a:prstGeom prst="rect">
            <a:avLst/>
          </a:prstGeom>
          <a:noFill/>
        </p:spPr>
        <p:txBody>
          <a:bodyPr wrap="none" rtlCol="0">
            <a:spAutoFit/>
          </a:bodyPr>
          <a:lstStyle/>
          <a:p>
            <a:pPr algn="r"/>
            <a:r>
              <a:rPr lang="en-US">
                <a:latin typeface="Arial" panose="020B0604020202020204" pitchFamily="34" charset="0"/>
              </a:rPr>
              <a:t>All Fixed Networks</a:t>
            </a:r>
          </a:p>
        </p:txBody>
      </p:sp>
      <p:sp>
        <p:nvSpPr>
          <p:cNvPr id="21" name="TextBox 20">
            <a:extLst>
              <a:ext uri="{FF2B5EF4-FFF2-40B4-BE49-F238E27FC236}">
                <a16:creationId xmlns:a16="http://schemas.microsoft.com/office/drawing/2014/main" id="{3044E4C1-99FE-30BB-1BCF-B0A2E7BE2799}"/>
              </a:ext>
            </a:extLst>
          </p:cNvPr>
          <p:cNvSpPr txBox="1"/>
          <p:nvPr/>
        </p:nvSpPr>
        <p:spPr>
          <a:xfrm>
            <a:off x="822960" y="5873749"/>
            <a:ext cx="10546122" cy="307777"/>
          </a:xfrm>
          <a:prstGeom prst="rect">
            <a:avLst/>
          </a:prstGeom>
          <a:noFill/>
        </p:spPr>
        <p:txBody>
          <a:bodyPr wrap="square" rtlCol="0">
            <a:spAutoFit/>
          </a:bodyPr>
          <a:lstStyle/>
          <a:p>
            <a:pPr algn="ctr"/>
            <a:r>
              <a:rPr lang="en-US" sz="1400" b="1">
                <a:latin typeface="Arial" panose="020B0604020202020204" pitchFamily="34" charset="0"/>
              </a:rPr>
              <a:t>Note: On the fixed networks, there is only marginally better BEST speeds vs. MEDIAN speeds</a:t>
            </a:r>
            <a:endParaRPr lang="en-US" sz="1400">
              <a:latin typeface="Arial" panose="020B0604020202020204" pitchFamily="34" charset="0"/>
            </a:endParaRPr>
          </a:p>
        </p:txBody>
      </p:sp>
      <p:sp>
        <p:nvSpPr>
          <p:cNvPr id="22" name="TextBox 21">
            <a:extLst>
              <a:ext uri="{FF2B5EF4-FFF2-40B4-BE49-F238E27FC236}">
                <a16:creationId xmlns:a16="http://schemas.microsoft.com/office/drawing/2014/main" id="{79E9A95A-22B9-FECF-9AF1-30F234D6A149}"/>
              </a:ext>
            </a:extLst>
          </p:cNvPr>
          <p:cNvSpPr txBox="1"/>
          <p:nvPr/>
        </p:nvSpPr>
        <p:spPr>
          <a:xfrm>
            <a:off x="813855" y="914400"/>
            <a:ext cx="5047020" cy="338554"/>
          </a:xfrm>
          <a:prstGeom prst="rect">
            <a:avLst/>
          </a:prstGeom>
          <a:noFill/>
        </p:spPr>
        <p:txBody>
          <a:bodyPr wrap="square" rtlCol="0">
            <a:spAutoFit/>
          </a:bodyPr>
          <a:lstStyle/>
          <a:p>
            <a:r>
              <a:rPr lang="en-US" sz="1600" b="1">
                <a:latin typeface="Arial" panose="020B0604020202020204" pitchFamily="34" charset="0"/>
              </a:rPr>
              <a:t>Median Fixed Download Speeds</a:t>
            </a:r>
          </a:p>
        </p:txBody>
      </p:sp>
      <p:grpSp>
        <p:nvGrpSpPr>
          <p:cNvPr id="36" name="Group 35">
            <a:extLst>
              <a:ext uri="{FF2B5EF4-FFF2-40B4-BE49-F238E27FC236}">
                <a16:creationId xmlns:a16="http://schemas.microsoft.com/office/drawing/2014/main" id="{5AA041FC-FD85-751E-B334-4B8DB7C94DC2}"/>
              </a:ext>
            </a:extLst>
          </p:cNvPr>
          <p:cNvGrpSpPr/>
          <p:nvPr/>
        </p:nvGrpSpPr>
        <p:grpSpPr>
          <a:xfrm>
            <a:off x="622572" y="1418993"/>
            <a:ext cx="1288742" cy="1003589"/>
            <a:chOff x="6100200" y="1426208"/>
            <a:chExt cx="1288742" cy="1003589"/>
          </a:xfrm>
        </p:grpSpPr>
        <p:sp>
          <p:nvSpPr>
            <p:cNvPr id="37" name="Rectangle 36">
              <a:extLst>
                <a:ext uri="{FF2B5EF4-FFF2-40B4-BE49-F238E27FC236}">
                  <a16:creationId xmlns:a16="http://schemas.microsoft.com/office/drawing/2014/main" id="{B6AF8703-2517-E2FE-D4BE-1352CD809A84}"/>
                </a:ext>
              </a:extLst>
            </p:cNvPr>
            <p:cNvSpPr/>
            <p:nvPr/>
          </p:nvSpPr>
          <p:spPr>
            <a:xfrm>
              <a:off x="6100200" y="1426208"/>
              <a:ext cx="1288742" cy="1003589"/>
            </a:xfrm>
            <a:prstGeom prst="rect">
              <a:avLst/>
            </a:prstGeom>
            <a:solidFill>
              <a:schemeClr val="bg1"/>
            </a:solidFill>
            <a:ln w="9525">
              <a:solidFill>
                <a:schemeClr val="bg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exagon 37">
              <a:extLst>
                <a:ext uri="{FF2B5EF4-FFF2-40B4-BE49-F238E27FC236}">
                  <a16:creationId xmlns:a16="http://schemas.microsoft.com/office/drawing/2014/main" id="{EB143011-09F5-5C92-55FB-7BC89B8EFF14}"/>
                </a:ext>
              </a:extLst>
            </p:cNvPr>
            <p:cNvSpPr/>
            <p:nvPr/>
          </p:nvSpPr>
          <p:spPr>
            <a:xfrm>
              <a:off x="6201697" y="1511710"/>
              <a:ext cx="175358" cy="151171"/>
            </a:xfrm>
            <a:prstGeom prst="hexagon">
              <a:avLst/>
            </a:prstGeom>
            <a:solidFill>
              <a:srgbClr val="60B8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exagon 38">
              <a:extLst>
                <a:ext uri="{FF2B5EF4-FFF2-40B4-BE49-F238E27FC236}">
                  <a16:creationId xmlns:a16="http://schemas.microsoft.com/office/drawing/2014/main" id="{CBE6C332-91D3-DCD8-EF73-FBD7B2361EAF}"/>
                </a:ext>
              </a:extLst>
            </p:cNvPr>
            <p:cNvSpPr/>
            <p:nvPr/>
          </p:nvSpPr>
          <p:spPr>
            <a:xfrm>
              <a:off x="6201697" y="1740310"/>
              <a:ext cx="175358" cy="151171"/>
            </a:xfrm>
            <a:prstGeom prst="hexagon">
              <a:avLst/>
            </a:prstGeom>
            <a:solidFill>
              <a:srgbClr val="B1CB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7EB46D7A-8332-F1EE-E347-1482F4D4BAC5}"/>
                </a:ext>
              </a:extLst>
            </p:cNvPr>
            <p:cNvSpPr txBox="1"/>
            <p:nvPr/>
          </p:nvSpPr>
          <p:spPr>
            <a:xfrm>
              <a:off x="6346657" y="1454676"/>
              <a:ext cx="912429" cy="246221"/>
            </a:xfrm>
            <a:prstGeom prst="rect">
              <a:avLst/>
            </a:prstGeom>
            <a:noFill/>
          </p:spPr>
          <p:txBody>
            <a:bodyPr wrap="none" rtlCol="0">
              <a:spAutoFit/>
            </a:bodyPr>
            <a:lstStyle/>
            <a:p>
              <a:r>
                <a:rPr lang="en-US" sz="1000" b="1">
                  <a:latin typeface="Arial" panose="020B0604020202020204" pitchFamily="34" charset="0"/>
                  <a:cs typeface="Arial" panose="020B0604020202020204" pitchFamily="34" charset="0"/>
                </a:rPr>
                <a:t>&gt; 100 Mbps </a:t>
              </a:r>
            </a:p>
          </p:txBody>
        </p:sp>
        <p:sp>
          <p:nvSpPr>
            <p:cNvPr id="41" name="TextBox 40">
              <a:extLst>
                <a:ext uri="{FF2B5EF4-FFF2-40B4-BE49-F238E27FC236}">
                  <a16:creationId xmlns:a16="http://schemas.microsoft.com/office/drawing/2014/main" id="{2CA178DA-FA80-B1F8-4479-85FF68B0F5C0}"/>
                </a:ext>
              </a:extLst>
            </p:cNvPr>
            <p:cNvSpPr txBox="1"/>
            <p:nvPr/>
          </p:nvSpPr>
          <p:spPr>
            <a:xfrm>
              <a:off x="6346657" y="1690650"/>
              <a:ext cx="1042285" cy="246221"/>
            </a:xfrm>
            <a:prstGeom prst="rect">
              <a:avLst/>
            </a:prstGeom>
            <a:noFill/>
          </p:spPr>
          <p:txBody>
            <a:bodyPr wrap="square" rtlCol="0">
              <a:spAutoFit/>
            </a:bodyPr>
            <a:lstStyle/>
            <a:p>
              <a:r>
                <a:rPr lang="en-US" sz="1000" b="1">
                  <a:latin typeface="Arial" panose="020B0604020202020204" pitchFamily="34" charset="0"/>
                  <a:cs typeface="Arial" panose="020B0604020202020204" pitchFamily="34" charset="0"/>
                </a:rPr>
                <a:t>25 - 100 Mbps</a:t>
              </a:r>
            </a:p>
          </p:txBody>
        </p:sp>
        <p:sp>
          <p:nvSpPr>
            <p:cNvPr id="42" name="Hexagon 41">
              <a:extLst>
                <a:ext uri="{FF2B5EF4-FFF2-40B4-BE49-F238E27FC236}">
                  <a16:creationId xmlns:a16="http://schemas.microsoft.com/office/drawing/2014/main" id="{AFE9DCD0-91CB-9DE1-B430-FF0C45522EBF}"/>
                </a:ext>
              </a:extLst>
            </p:cNvPr>
            <p:cNvSpPr/>
            <p:nvPr/>
          </p:nvSpPr>
          <p:spPr>
            <a:xfrm>
              <a:off x="6201697" y="1968910"/>
              <a:ext cx="175358" cy="151171"/>
            </a:xfrm>
            <a:prstGeom prst="hexagon">
              <a:avLst/>
            </a:prstGeom>
            <a:solidFill>
              <a:srgbClr val="FFD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CFB31206-8A20-335F-B313-5A56F4B7466C}"/>
                </a:ext>
              </a:extLst>
            </p:cNvPr>
            <p:cNvSpPr txBox="1"/>
            <p:nvPr/>
          </p:nvSpPr>
          <p:spPr>
            <a:xfrm>
              <a:off x="6346657" y="1919250"/>
              <a:ext cx="986167" cy="246221"/>
            </a:xfrm>
            <a:prstGeom prst="rect">
              <a:avLst/>
            </a:prstGeom>
            <a:noFill/>
          </p:spPr>
          <p:txBody>
            <a:bodyPr wrap="none" rtlCol="0">
              <a:spAutoFit/>
            </a:bodyPr>
            <a:lstStyle/>
            <a:p>
              <a:r>
                <a:rPr lang="en-US" sz="1000" b="1">
                  <a:latin typeface="Arial" panose="020B0604020202020204" pitchFamily="34" charset="0"/>
                  <a:cs typeface="Arial" panose="020B0604020202020204" pitchFamily="34" charset="0"/>
                </a:rPr>
                <a:t>10 - 25 Mbps </a:t>
              </a:r>
            </a:p>
          </p:txBody>
        </p:sp>
        <p:sp>
          <p:nvSpPr>
            <p:cNvPr id="44" name="Hexagon 43">
              <a:extLst>
                <a:ext uri="{FF2B5EF4-FFF2-40B4-BE49-F238E27FC236}">
                  <a16:creationId xmlns:a16="http://schemas.microsoft.com/office/drawing/2014/main" id="{D866BCA3-C01A-0374-A1AB-014895087F66}"/>
                </a:ext>
              </a:extLst>
            </p:cNvPr>
            <p:cNvSpPr/>
            <p:nvPr/>
          </p:nvSpPr>
          <p:spPr>
            <a:xfrm>
              <a:off x="6201697" y="2193823"/>
              <a:ext cx="175358" cy="151171"/>
            </a:xfrm>
            <a:prstGeom prst="hexagon">
              <a:avLst/>
            </a:prstGeom>
            <a:solidFill>
              <a:srgbClr val="EB3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FBE20876-7D5E-873A-1BB7-61D7E7C38F68}"/>
                </a:ext>
              </a:extLst>
            </p:cNvPr>
            <p:cNvSpPr txBox="1"/>
            <p:nvPr/>
          </p:nvSpPr>
          <p:spPr>
            <a:xfrm>
              <a:off x="6346657" y="2144163"/>
              <a:ext cx="841897" cy="246221"/>
            </a:xfrm>
            <a:prstGeom prst="rect">
              <a:avLst/>
            </a:prstGeom>
            <a:noFill/>
          </p:spPr>
          <p:txBody>
            <a:bodyPr wrap="none" rtlCol="0">
              <a:spAutoFit/>
            </a:bodyPr>
            <a:lstStyle/>
            <a:p>
              <a:r>
                <a:rPr lang="en-US" sz="1000" b="1">
                  <a:latin typeface="Arial" panose="020B0604020202020204" pitchFamily="34" charset="0"/>
                  <a:cs typeface="Arial" panose="020B0604020202020204" pitchFamily="34" charset="0"/>
                </a:rPr>
                <a:t>&lt; 10 Mbps </a:t>
              </a:r>
            </a:p>
          </p:txBody>
        </p:sp>
      </p:grpSp>
      <p:grpSp>
        <p:nvGrpSpPr>
          <p:cNvPr id="5" name="Group 4">
            <a:extLst>
              <a:ext uri="{FF2B5EF4-FFF2-40B4-BE49-F238E27FC236}">
                <a16:creationId xmlns:a16="http://schemas.microsoft.com/office/drawing/2014/main" id="{60B9984D-6F50-4941-D7FD-F03AD0B7EF5D}"/>
              </a:ext>
            </a:extLst>
          </p:cNvPr>
          <p:cNvGrpSpPr/>
          <p:nvPr/>
        </p:nvGrpSpPr>
        <p:grpSpPr>
          <a:xfrm>
            <a:off x="6119995" y="914400"/>
            <a:ext cx="5258154" cy="4754880"/>
            <a:chOff x="6119995" y="914400"/>
            <a:chExt cx="5258154" cy="4754880"/>
          </a:xfrm>
        </p:grpSpPr>
        <p:pic>
          <p:nvPicPr>
            <p:cNvPr id="4" name="Picture 3">
              <a:extLst>
                <a:ext uri="{FF2B5EF4-FFF2-40B4-BE49-F238E27FC236}">
                  <a16:creationId xmlns:a16="http://schemas.microsoft.com/office/drawing/2014/main" id="{C3791F10-C690-014F-6108-04763B1894D5}"/>
                </a:ext>
              </a:extLst>
            </p:cNvPr>
            <p:cNvPicPr>
              <a:picLocks noChangeAspect="1"/>
            </p:cNvPicPr>
            <p:nvPr/>
          </p:nvPicPr>
          <p:blipFill>
            <a:blip r:embed="rId4"/>
            <a:stretch>
              <a:fillRect/>
            </a:stretch>
          </p:blipFill>
          <p:spPr>
            <a:xfrm>
              <a:off x="6318504" y="1280160"/>
              <a:ext cx="5027990" cy="4389120"/>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23" name="TextBox 22">
              <a:extLst>
                <a:ext uri="{FF2B5EF4-FFF2-40B4-BE49-F238E27FC236}">
                  <a16:creationId xmlns:a16="http://schemas.microsoft.com/office/drawing/2014/main" id="{CF6AD8F9-26E1-A627-84BA-0FC1F2D34F74}"/>
                </a:ext>
              </a:extLst>
            </p:cNvPr>
            <p:cNvSpPr txBox="1"/>
            <p:nvPr/>
          </p:nvSpPr>
          <p:spPr>
            <a:xfrm>
              <a:off x="6327571" y="914400"/>
              <a:ext cx="5050578" cy="338554"/>
            </a:xfrm>
            <a:prstGeom prst="rect">
              <a:avLst/>
            </a:prstGeom>
            <a:noFill/>
          </p:spPr>
          <p:txBody>
            <a:bodyPr wrap="square" rtlCol="0">
              <a:spAutoFit/>
            </a:bodyPr>
            <a:lstStyle/>
            <a:p>
              <a:r>
                <a:rPr lang="en-US" sz="1600" b="1">
                  <a:latin typeface="Arial" panose="020B0604020202020204" pitchFamily="34" charset="0"/>
                </a:rPr>
                <a:t>Best Fixed Download Speeds (Top 10% of tests)</a:t>
              </a:r>
            </a:p>
          </p:txBody>
        </p:sp>
        <p:grpSp>
          <p:nvGrpSpPr>
            <p:cNvPr id="24" name="Group 23">
              <a:extLst>
                <a:ext uri="{FF2B5EF4-FFF2-40B4-BE49-F238E27FC236}">
                  <a16:creationId xmlns:a16="http://schemas.microsoft.com/office/drawing/2014/main" id="{7A483AF6-CD52-4211-0603-97EEE0CB3A71}"/>
                </a:ext>
              </a:extLst>
            </p:cNvPr>
            <p:cNvGrpSpPr/>
            <p:nvPr/>
          </p:nvGrpSpPr>
          <p:grpSpPr>
            <a:xfrm>
              <a:off x="6119995" y="1412221"/>
              <a:ext cx="1288742" cy="1003589"/>
              <a:chOff x="6100200" y="1426208"/>
              <a:chExt cx="1288742" cy="1003589"/>
            </a:xfrm>
          </p:grpSpPr>
          <p:sp>
            <p:nvSpPr>
              <p:cNvPr id="26" name="Rectangle 25">
                <a:extLst>
                  <a:ext uri="{FF2B5EF4-FFF2-40B4-BE49-F238E27FC236}">
                    <a16:creationId xmlns:a16="http://schemas.microsoft.com/office/drawing/2014/main" id="{222D8F87-161C-4CBC-6F2F-7D480CD32BF1}"/>
                  </a:ext>
                </a:extLst>
              </p:cNvPr>
              <p:cNvSpPr/>
              <p:nvPr/>
            </p:nvSpPr>
            <p:spPr>
              <a:xfrm>
                <a:off x="6100200" y="1426208"/>
                <a:ext cx="1288742" cy="1003589"/>
              </a:xfrm>
              <a:prstGeom prst="rect">
                <a:avLst/>
              </a:prstGeom>
              <a:solidFill>
                <a:schemeClr val="bg1"/>
              </a:solidFill>
              <a:ln w="9525">
                <a:solidFill>
                  <a:schemeClr val="bg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a:extLst>
                  <a:ext uri="{FF2B5EF4-FFF2-40B4-BE49-F238E27FC236}">
                    <a16:creationId xmlns:a16="http://schemas.microsoft.com/office/drawing/2014/main" id="{52FFA540-8FAB-EA6F-F709-23D30244CBC3}"/>
                  </a:ext>
                </a:extLst>
              </p:cNvPr>
              <p:cNvSpPr/>
              <p:nvPr/>
            </p:nvSpPr>
            <p:spPr>
              <a:xfrm>
                <a:off x="6201697" y="1511710"/>
                <a:ext cx="175358" cy="151171"/>
              </a:xfrm>
              <a:prstGeom prst="hexagon">
                <a:avLst/>
              </a:prstGeom>
              <a:solidFill>
                <a:srgbClr val="60B8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7">
                <a:extLst>
                  <a:ext uri="{FF2B5EF4-FFF2-40B4-BE49-F238E27FC236}">
                    <a16:creationId xmlns:a16="http://schemas.microsoft.com/office/drawing/2014/main" id="{4672D4FF-869A-05B4-AD50-B3410F6C0BF6}"/>
                  </a:ext>
                </a:extLst>
              </p:cNvPr>
              <p:cNvSpPr/>
              <p:nvPr/>
            </p:nvSpPr>
            <p:spPr>
              <a:xfrm>
                <a:off x="6201697" y="1740310"/>
                <a:ext cx="175358" cy="151171"/>
              </a:xfrm>
              <a:prstGeom prst="hexagon">
                <a:avLst/>
              </a:prstGeom>
              <a:solidFill>
                <a:srgbClr val="B1CB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99E3F68-CF64-A80A-24F3-3FB8FC156D37}"/>
                  </a:ext>
                </a:extLst>
              </p:cNvPr>
              <p:cNvSpPr txBox="1"/>
              <p:nvPr/>
            </p:nvSpPr>
            <p:spPr>
              <a:xfrm>
                <a:off x="6346657" y="1454676"/>
                <a:ext cx="912429" cy="246221"/>
              </a:xfrm>
              <a:prstGeom prst="rect">
                <a:avLst/>
              </a:prstGeom>
              <a:noFill/>
            </p:spPr>
            <p:txBody>
              <a:bodyPr wrap="none" rtlCol="0">
                <a:spAutoFit/>
              </a:bodyPr>
              <a:lstStyle/>
              <a:p>
                <a:r>
                  <a:rPr lang="en-US" sz="1000" b="1">
                    <a:latin typeface="Arial" panose="020B0604020202020204" pitchFamily="34" charset="0"/>
                    <a:cs typeface="Arial" panose="020B0604020202020204" pitchFamily="34" charset="0"/>
                  </a:rPr>
                  <a:t>&gt; 100 Mbps </a:t>
                </a:r>
              </a:p>
            </p:txBody>
          </p:sp>
          <p:sp>
            <p:nvSpPr>
              <p:cNvPr id="31" name="TextBox 30">
                <a:extLst>
                  <a:ext uri="{FF2B5EF4-FFF2-40B4-BE49-F238E27FC236}">
                    <a16:creationId xmlns:a16="http://schemas.microsoft.com/office/drawing/2014/main" id="{172E5F3D-B467-375E-019B-A7A8FC4A3433}"/>
                  </a:ext>
                </a:extLst>
              </p:cNvPr>
              <p:cNvSpPr txBox="1"/>
              <p:nvPr/>
            </p:nvSpPr>
            <p:spPr>
              <a:xfrm>
                <a:off x="6346657" y="1690650"/>
                <a:ext cx="1042285" cy="246221"/>
              </a:xfrm>
              <a:prstGeom prst="rect">
                <a:avLst/>
              </a:prstGeom>
              <a:noFill/>
            </p:spPr>
            <p:txBody>
              <a:bodyPr wrap="square" rtlCol="0">
                <a:spAutoFit/>
              </a:bodyPr>
              <a:lstStyle/>
              <a:p>
                <a:r>
                  <a:rPr lang="en-US" sz="1000" b="1">
                    <a:latin typeface="Arial" panose="020B0604020202020204" pitchFamily="34" charset="0"/>
                    <a:cs typeface="Arial" panose="020B0604020202020204" pitchFamily="34" charset="0"/>
                  </a:rPr>
                  <a:t>25 - 100 Mbps</a:t>
                </a:r>
              </a:p>
            </p:txBody>
          </p:sp>
          <p:sp>
            <p:nvSpPr>
              <p:cNvPr id="32" name="Hexagon 31">
                <a:extLst>
                  <a:ext uri="{FF2B5EF4-FFF2-40B4-BE49-F238E27FC236}">
                    <a16:creationId xmlns:a16="http://schemas.microsoft.com/office/drawing/2014/main" id="{6CBB0E75-194A-959A-5C64-88352269EAA0}"/>
                  </a:ext>
                </a:extLst>
              </p:cNvPr>
              <p:cNvSpPr/>
              <p:nvPr/>
            </p:nvSpPr>
            <p:spPr>
              <a:xfrm>
                <a:off x="6201697" y="1968910"/>
                <a:ext cx="175358" cy="151171"/>
              </a:xfrm>
              <a:prstGeom prst="hexagon">
                <a:avLst/>
              </a:prstGeom>
              <a:solidFill>
                <a:srgbClr val="FFD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6ECC867-07BC-61C0-9B70-9B399A819746}"/>
                  </a:ext>
                </a:extLst>
              </p:cNvPr>
              <p:cNvSpPr txBox="1"/>
              <p:nvPr/>
            </p:nvSpPr>
            <p:spPr>
              <a:xfrm>
                <a:off x="6346657" y="1919250"/>
                <a:ext cx="986167" cy="246221"/>
              </a:xfrm>
              <a:prstGeom prst="rect">
                <a:avLst/>
              </a:prstGeom>
              <a:noFill/>
            </p:spPr>
            <p:txBody>
              <a:bodyPr wrap="none" rtlCol="0">
                <a:spAutoFit/>
              </a:bodyPr>
              <a:lstStyle/>
              <a:p>
                <a:r>
                  <a:rPr lang="en-US" sz="1000" b="1">
                    <a:latin typeface="Arial" panose="020B0604020202020204" pitchFamily="34" charset="0"/>
                    <a:cs typeface="Arial" panose="020B0604020202020204" pitchFamily="34" charset="0"/>
                  </a:rPr>
                  <a:t>10 - 25 Mbps </a:t>
                </a:r>
              </a:p>
            </p:txBody>
          </p:sp>
          <p:sp>
            <p:nvSpPr>
              <p:cNvPr id="34" name="Hexagon 33">
                <a:extLst>
                  <a:ext uri="{FF2B5EF4-FFF2-40B4-BE49-F238E27FC236}">
                    <a16:creationId xmlns:a16="http://schemas.microsoft.com/office/drawing/2014/main" id="{32EB0806-0DF9-E68C-AA80-4676C4670EBF}"/>
                  </a:ext>
                </a:extLst>
              </p:cNvPr>
              <p:cNvSpPr/>
              <p:nvPr/>
            </p:nvSpPr>
            <p:spPr>
              <a:xfrm>
                <a:off x="6201697" y="2193823"/>
                <a:ext cx="175358" cy="151171"/>
              </a:xfrm>
              <a:prstGeom prst="hexagon">
                <a:avLst/>
              </a:prstGeom>
              <a:solidFill>
                <a:srgbClr val="EB3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80CA7D5B-12A3-5A5B-E9AF-C68704E19463}"/>
                  </a:ext>
                </a:extLst>
              </p:cNvPr>
              <p:cNvSpPr txBox="1"/>
              <p:nvPr/>
            </p:nvSpPr>
            <p:spPr>
              <a:xfrm>
                <a:off x="6346657" y="2144163"/>
                <a:ext cx="841897" cy="246221"/>
              </a:xfrm>
              <a:prstGeom prst="rect">
                <a:avLst/>
              </a:prstGeom>
              <a:noFill/>
            </p:spPr>
            <p:txBody>
              <a:bodyPr wrap="none" rtlCol="0">
                <a:spAutoFit/>
              </a:bodyPr>
              <a:lstStyle/>
              <a:p>
                <a:r>
                  <a:rPr lang="en-US" sz="1000" b="1">
                    <a:latin typeface="Arial" panose="020B0604020202020204" pitchFamily="34" charset="0"/>
                    <a:cs typeface="Arial" panose="020B0604020202020204" pitchFamily="34" charset="0"/>
                  </a:rPr>
                  <a:t>&lt; 10 Mbps </a:t>
                </a:r>
              </a:p>
            </p:txBody>
          </p:sp>
        </p:grpSp>
        <p:sp>
          <p:nvSpPr>
            <p:cNvPr id="46" name="TextBox 45">
              <a:extLst>
                <a:ext uri="{FF2B5EF4-FFF2-40B4-BE49-F238E27FC236}">
                  <a16:creationId xmlns:a16="http://schemas.microsoft.com/office/drawing/2014/main" id="{2FE56D3E-A634-DDE0-096E-1000044571C7}"/>
                </a:ext>
              </a:extLst>
            </p:cNvPr>
            <p:cNvSpPr txBox="1"/>
            <p:nvPr/>
          </p:nvSpPr>
          <p:spPr>
            <a:xfrm>
              <a:off x="9040030" y="5401632"/>
              <a:ext cx="2319866" cy="230832"/>
            </a:xfrm>
            <a:prstGeom prst="rect">
              <a:avLst/>
            </a:prstGeom>
            <a:solidFill>
              <a:srgbClr val="FFFFFF">
                <a:alpha val="60000"/>
              </a:srgbClr>
            </a:solidFill>
          </p:spPr>
          <p:txBody>
            <a:bodyPr wrap="none" rtlCol="0">
              <a:spAutoFit/>
            </a:bodyPr>
            <a:lstStyle/>
            <a:p>
              <a:pPr algn="r"/>
              <a:r>
                <a:rPr lang="en-US" sz="900">
                  <a:latin typeface="Arial" panose="020B0604020202020204" pitchFamily="34" charset="0"/>
                </a:rPr>
                <a:t>Previous 12 months as of 31 March 2025 </a:t>
              </a:r>
            </a:p>
          </p:txBody>
        </p:sp>
      </p:grpSp>
      <p:sp>
        <p:nvSpPr>
          <p:cNvPr id="47" name="TextBox 46">
            <a:extLst>
              <a:ext uri="{FF2B5EF4-FFF2-40B4-BE49-F238E27FC236}">
                <a16:creationId xmlns:a16="http://schemas.microsoft.com/office/drawing/2014/main" id="{7FF36DBD-3A54-43DF-2595-8B5726BA3931}"/>
              </a:ext>
            </a:extLst>
          </p:cNvPr>
          <p:cNvSpPr txBox="1"/>
          <p:nvPr/>
        </p:nvSpPr>
        <p:spPr>
          <a:xfrm>
            <a:off x="3531865" y="5401632"/>
            <a:ext cx="2319866" cy="230832"/>
          </a:xfrm>
          <a:prstGeom prst="rect">
            <a:avLst/>
          </a:prstGeom>
          <a:solidFill>
            <a:srgbClr val="FFFFFF">
              <a:alpha val="60000"/>
            </a:srgbClr>
          </a:solidFill>
        </p:spPr>
        <p:txBody>
          <a:bodyPr wrap="none" rtlCol="0">
            <a:spAutoFit/>
          </a:bodyPr>
          <a:lstStyle/>
          <a:p>
            <a:pPr algn="r"/>
            <a:r>
              <a:rPr lang="en-US" sz="900">
                <a:latin typeface="Arial" panose="020B0604020202020204" pitchFamily="34" charset="0"/>
              </a:rPr>
              <a:t>Previous 12 months as of 31 March 2025 </a:t>
            </a:r>
          </a:p>
        </p:txBody>
      </p:sp>
    </p:spTree>
    <p:extLst>
      <p:ext uri="{BB962C8B-B14F-4D97-AF65-F5344CB8AC3E}">
        <p14:creationId xmlns:p14="http://schemas.microsoft.com/office/powerpoint/2010/main" val="13497064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79616-4153-C502-E7AA-A16D829539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FB0FD1-05F3-FA6F-B53D-BAEA6EB8E208}"/>
              </a:ext>
            </a:extLst>
          </p:cNvPr>
          <p:cNvSpPr>
            <a:spLocks noGrp="1"/>
          </p:cNvSpPr>
          <p:nvPr>
            <p:ph type="title" idx="4294967295"/>
          </p:nvPr>
        </p:nvSpPr>
        <p:spPr>
          <a:xfrm>
            <a:off x="685800" y="1828800"/>
            <a:ext cx="7019925" cy="804863"/>
          </a:xfrm>
        </p:spPr>
        <p:txBody>
          <a:bodyPr anchor="t">
            <a:normAutofit/>
          </a:bodyPr>
          <a:lstStyle/>
          <a:p>
            <a:r>
              <a:rPr lang="en-US" b="1">
                <a:solidFill>
                  <a:schemeClr val="bg1"/>
                </a:solidFill>
                <a:latin typeface="Arial" panose="020B0604020202020204" pitchFamily="34" charset="0"/>
                <a:cs typeface="Arial" panose="020B0604020202020204" pitchFamily="34" charset="0"/>
              </a:rPr>
              <a:t>Defining Areas of Need</a:t>
            </a:r>
          </a:p>
        </p:txBody>
      </p:sp>
      <p:sp>
        <p:nvSpPr>
          <p:cNvPr id="3" name="Title 1">
            <a:extLst>
              <a:ext uri="{FF2B5EF4-FFF2-40B4-BE49-F238E27FC236}">
                <a16:creationId xmlns:a16="http://schemas.microsoft.com/office/drawing/2014/main" id="{ECC9C5B6-FB26-8BAF-AA9B-974C2BBCD8AA}"/>
              </a:ext>
            </a:extLst>
          </p:cNvPr>
          <p:cNvSpPr txBox="1">
            <a:spLocks/>
          </p:cNvSpPr>
          <p:nvPr/>
        </p:nvSpPr>
        <p:spPr>
          <a:xfrm>
            <a:off x="1664208" y="2743201"/>
            <a:ext cx="9180576" cy="4754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t"/>
          <a:lstStyle>
            <a:lvl1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1pPr>
            <a:lvl2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2pPr>
            <a:lvl3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3pPr>
            <a:lvl4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4pPr>
            <a:lvl5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5pPr>
            <a:lvl6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6pPr>
            <a:lvl7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7pPr>
            <a:lvl8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8pPr>
            <a:lvl9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9pPr>
          </a:lstStyle>
          <a:p>
            <a:pPr>
              <a:spcAft>
                <a:spcPts val="1200"/>
              </a:spcAft>
            </a:pPr>
            <a:r>
              <a:rPr lang="en-US" sz="2600" b="0" kern="0" dirty="0">
                <a:solidFill>
                  <a:srgbClr val="FDFBF9">
                    <a:alpha val="50000"/>
                  </a:srgbClr>
                </a:solidFill>
                <a:latin typeface="Arial" panose="020B0604020202020204" pitchFamily="34" charset="0"/>
                <a:cs typeface="Arial" panose="020B0604020202020204" pitchFamily="34" charset="0"/>
              </a:rPr>
              <a:t>1.  Determining where people live, work and travel</a:t>
            </a:r>
          </a:p>
        </p:txBody>
      </p:sp>
      <p:sp>
        <p:nvSpPr>
          <p:cNvPr id="4" name="Title 1">
            <a:extLst>
              <a:ext uri="{FF2B5EF4-FFF2-40B4-BE49-F238E27FC236}">
                <a16:creationId xmlns:a16="http://schemas.microsoft.com/office/drawing/2014/main" id="{099C0532-D3F7-6857-2136-9A225461BE77}"/>
              </a:ext>
            </a:extLst>
          </p:cNvPr>
          <p:cNvSpPr txBox="1">
            <a:spLocks/>
          </p:cNvSpPr>
          <p:nvPr/>
        </p:nvSpPr>
        <p:spPr>
          <a:xfrm>
            <a:off x="1664208" y="3410712"/>
            <a:ext cx="9528048" cy="4754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t"/>
          <a:lstStyle>
            <a:lvl1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1pPr>
            <a:lvl2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2pPr>
            <a:lvl3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3pPr>
            <a:lvl4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4pPr>
            <a:lvl5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5pPr>
            <a:lvl6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6pPr>
            <a:lvl7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7pPr>
            <a:lvl8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8pPr>
            <a:lvl9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9pPr>
          </a:lstStyle>
          <a:p>
            <a:pPr>
              <a:spcAft>
                <a:spcPts val="1200"/>
              </a:spcAft>
            </a:pPr>
            <a:r>
              <a:rPr lang="en-US" sz="2600" b="0" kern="0">
                <a:solidFill>
                  <a:srgbClr val="FDFBF9">
                    <a:alpha val="50000"/>
                  </a:srgbClr>
                </a:solidFill>
                <a:latin typeface="Arial" panose="020B0604020202020204" pitchFamily="34" charset="0"/>
                <a:cs typeface="Arial" panose="020B0604020202020204" pitchFamily="34" charset="0"/>
              </a:rPr>
              <a:t>2.  Measuring Existing Connectivity with Crowdsource Data</a:t>
            </a:r>
          </a:p>
        </p:txBody>
      </p:sp>
      <p:sp>
        <p:nvSpPr>
          <p:cNvPr id="5" name="Title 1">
            <a:extLst>
              <a:ext uri="{FF2B5EF4-FFF2-40B4-BE49-F238E27FC236}">
                <a16:creationId xmlns:a16="http://schemas.microsoft.com/office/drawing/2014/main" id="{F0557700-F2BA-2329-7162-80E05FA3E89C}"/>
              </a:ext>
            </a:extLst>
          </p:cNvPr>
          <p:cNvSpPr txBox="1">
            <a:spLocks/>
          </p:cNvSpPr>
          <p:nvPr/>
        </p:nvSpPr>
        <p:spPr>
          <a:xfrm>
            <a:off x="1664208" y="4087367"/>
            <a:ext cx="9180576" cy="4754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t"/>
          <a:lstStyle>
            <a:lvl1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1pPr>
            <a:lvl2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2pPr>
            <a:lvl3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3pPr>
            <a:lvl4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4pPr>
            <a:lvl5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5pPr>
            <a:lvl6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6pPr>
            <a:lvl7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7pPr>
            <a:lvl8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8pPr>
            <a:lvl9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9pPr>
          </a:lstStyle>
          <a:p>
            <a:pPr>
              <a:spcAft>
                <a:spcPts val="1200"/>
              </a:spcAft>
            </a:pPr>
            <a:r>
              <a:rPr lang="en-US" sz="2600" b="0" kern="0">
                <a:latin typeface="Arial" panose="020B0604020202020204" pitchFamily="34" charset="0"/>
                <a:cs typeface="Arial" panose="020B0604020202020204" pitchFamily="34" charset="0"/>
              </a:rPr>
              <a:t>3.  Generating Additional Data</a:t>
            </a:r>
          </a:p>
        </p:txBody>
      </p:sp>
    </p:spTree>
    <p:extLst>
      <p:ext uri="{BB962C8B-B14F-4D97-AF65-F5344CB8AC3E}">
        <p14:creationId xmlns:p14="http://schemas.microsoft.com/office/powerpoint/2010/main" val="24374396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67" name="Google Shape;167;p22"/>
          <p:cNvSpPr txBox="1"/>
          <p:nvPr/>
        </p:nvSpPr>
        <p:spPr>
          <a:xfrm>
            <a:off x="1166545" y="4719749"/>
            <a:ext cx="3048000" cy="1333709"/>
          </a:xfrm>
          <a:prstGeom prst="rect">
            <a:avLst/>
          </a:prstGeom>
          <a:noFill/>
          <a:ln>
            <a:noFill/>
          </a:ln>
        </p:spPr>
        <p:txBody>
          <a:bodyPr spcFirstLastPara="1" wrap="square" lIns="121900" tIns="60933" rIns="121900" bIns="60933" anchor="t" anchorCtr="0">
            <a:spAutoFit/>
          </a:bodyPr>
          <a:lstStyle/>
          <a:p>
            <a:r>
              <a:rPr lang="en-US" sz="1467" b="1">
                <a:solidFill>
                  <a:srgbClr val="181511"/>
                </a:solidFill>
                <a:latin typeface="Arial" panose="020B0604020202020204" pitchFamily="34" charset="0"/>
                <a:ea typeface="Source Sans Pro"/>
                <a:cs typeface="Arial" panose="020B0604020202020204" pitchFamily="34" charset="0"/>
                <a:sym typeface="Source Sans Pro"/>
              </a:rPr>
              <a:t>Drive Testing</a:t>
            </a:r>
          </a:p>
          <a:p>
            <a:r>
              <a:rPr lang="en-US" sz="1600">
                <a:latin typeface="Arial" panose="020B0604020202020204" pitchFamily="34" charset="0"/>
              </a:rPr>
              <a:t>Controlled data collection in areas where population or traffic density does not generate enough data </a:t>
            </a:r>
          </a:p>
        </p:txBody>
      </p:sp>
      <p:grpSp>
        <p:nvGrpSpPr>
          <p:cNvPr id="2" name="Group 1">
            <a:extLst>
              <a:ext uri="{FF2B5EF4-FFF2-40B4-BE49-F238E27FC236}">
                <a16:creationId xmlns:a16="http://schemas.microsoft.com/office/drawing/2014/main" id="{CAEA5E5E-9B5A-140D-8D25-C8147144257E}"/>
              </a:ext>
            </a:extLst>
          </p:cNvPr>
          <p:cNvGrpSpPr/>
          <p:nvPr/>
        </p:nvGrpSpPr>
        <p:grpSpPr>
          <a:xfrm>
            <a:off x="3284378" y="4889174"/>
            <a:ext cx="2573820" cy="1373709"/>
            <a:chOff x="8307977" y="4447881"/>
            <a:chExt cx="3396344" cy="1812710"/>
          </a:xfrm>
        </p:grpSpPr>
        <p:pic>
          <p:nvPicPr>
            <p:cNvPr id="3" name="Picture 6">
              <a:extLst>
                <a:ext uri="{FF2B5EF4-FFF2-40B4-BE49-F238E27FC236}">
                  <a16:creationId xmlns:a16="http://schemas.microsoft.com/office/drawing/2014/main" id="{0E7463AF-C6ED-EA86-B3EF-D4DBD2B872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2743" y="4734382"/>
              <a:ext cx="643139" cy="6431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Start Your Search for a Used Toyota SUV | Philadelphia, PA">
              <a:extLst>
                <a:ext uri="{FF2B5EF4-FFF2-40B4-BE49-F238E27FC236}">
                  <a16:creationId xmlns:a16="http://schemas.microsoft.com/office/drawing/2014/main" id="{B8B8CAA2-0AA6-F403-FF68-54C24F6E0F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7977" y="4447881"/>
              <a:ext cx="3396344" cy="1812710"/>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542;p44">
              <a:extLst>
                <a:ext uri="{FF2B5EF4-FFF2-40B4-BE49-F238E27FC236}">
                  <a16:creationId xmlns:a16="http://schemas.microsoft.com/office/drawing/2014/main" id="{AA2F7000-D2A7-1E6F-A7B4-D613096C8ACE}"/>
                </a:ext>
              </a:extLst>
            </p:cNvPr>
            <p:cNvPicPr preferRelativeResize="0"/>
            <p:nvPr/>
          </p:nvPicPr>
          <p:blipFill>
            <a:blip r:embed="rId5">
              <a:alphaModFix/>
            </a:blip>
            <a:stretch>
              <a:fillRect/>
            </a:stretch>
          </p:blipFill>
          <p:spPr>
            <a:xfrm>
              <a:off x="9529973" y="5486363"/>
              <a:ext cx="908428" cy="172487"/>
            </a:xfrm>
            <a:prstGeom prst="rect">
              <a:avLst/>
            </a:prstGeom>
            <a:noFill/>
            <a:ln>
              <a:noFill/>
            </a:ln>
          </p:spPr>
        </p:pic>
        <p:sp>
          <p:nvSpPr>
            <p:cNvPr id="6" name="TextBox 5">
              <a:extLst>
                <a:ext uri="{FF2B5EF4-FFF2-40B4-BE49-F238E27FC236}">
                  <a16:creationId xmlns:a16="http://schemas.microsoft.com/office/drawing/2014/main" id="{1F620C3A-1345-AEA4-9F12-BB715E9720EF}"/>
                </a:ext>
              </a:extLst>
            </p:cNvPr>
            <p:cNvSpPr txBox="1"/>
            <p:nvPr/>
          </p:nvSpPr>
          <p:spPr>
            <a:xfrm>
              <a:off x="9633372" y="5599520"/>
              <a:ext cx="805029" cy="284294"/>
            </a:xfrm>
            <a:prstGeom prst="rect">
              <a:avLst/>
            </a:prstGeom>
            <a:noFill/>
          </p:spPr>
          <p:txBody>
            <a:bodyPr wrap="square" rtlCol="0">
              <a:spAutoFit/>
            </a:bodyPr>
            <a:lstStyle/>
            <a:p>
              <a:r>
                <a:rPr lang="en-US" sz="800" b="1">
                  <a:latin typeface="Arial" panose="020B0604020202020204" pitchFamily="34" charset="0"/>
                </a:rPr>
                <a:t>DRIVE</a:t>
              </a:r>
            </a:p>
          </p:txBody>
        </p:sp>
      </p:grpSp>
      <p:sp>
        <p:nvSpPr>
          <p:cNvPr id="154" name="Google Shape;154;p22"/>
          <p:cNvSpPr txBox="1"/>
          <p:nvPr/>
        </p:nvSpPr>
        <p:spPr>
          <a:xfrm>
            <a:off x="7140383" y="1081164"/>
            <a:ext cx="3103755" cy="1027471"/>
          </a:xfrm>
          <a:prstGeom prst="rect">
            <a:avLst/>
          </a:prstGeom>
          <a:noFill/>
          <a:ln>
            <a:noFill/>
          </a:ln>
        </p:spPr>
        <p:txBody>
          <a:bodyPr spcFirstLastPara="1" wrap="square" lIns="121900" tIns="60933" rIns="121900" bIns="60933" anchor="t" anchorCtr="0">
            <a:spAutoFit/>
          </a:bodyPr>
          <a:lstStyle/>
          <a:p>
            <a:r>
              <a:rPr lang="en-US" sz="1467" b="1">
                <a:solidFill>
                  <a:srgbClr val="181511"/>
                </a:solidFill>
                <a:latin typeface="Arial" panose="020B0604020202020204" pitchFamily="34" charset="0"/>
                <a:ea typeface="Source Sans Pro"/>
                <a:cs typeface="Arial" panose="020B0604020202020204" pitchFamily="34" charset="0"/>
                <a:sym typeface="Source Sans Pro"/>
              </a:rPr>
              <a:t>Installer testing requirements</a:t>
            </a:r>
            <a:endParaRPr sz="1467" b="1">
              <a:solidFill>
                <a:srgbClr val="181511"/>
              </a:solidFill>
              <a:latin typeface="Arial" panose="020B0604020202020204" pitchFamily="34" charset="0"/>
              <a:ea typeface="Source Sans Pro"/>
              <a:cs typeface="Arial" panose="020B0604020202020204" pitchFamily="34" charset="0"/>
              <a:sym typeface="Source Sans Pro"/>
            </a:endParaRPr>
          </a:p>
          <a:p>
            <a:r>
              <a:rPr lang="en-US" sz="1470">
                <a:latin typeface="Arial" panose="020B0604020202020204" pitchFamily="34" charset="0"/>
                <a:cs typeface="Arial" panose="020B0604020202020204" pitchFamily="34" charset="0"/>
              </a:rPr>
              <a:t>Require installers to conduct a Speedtest when connecting a home or business to new service </a:t>
            </a:r>
          </a:p>
        </p:txBody>
      </p:sp>
      <p:sp>
        <p:nvSpPr>
          <p:cNvPr id="156" name="Google Shape;156;p22"/>
          <p:cNvSpPr txBox="1"/>
          <p:nvPr/>
        </p:nvSpPr>
        <p:spPr>
          <a:xfrm>
            <a:off x="8502529" y="3148370"/>
            <a:ext cx="2607336" cy="1026124"/>
          </a:xfrm>
          <a:prstGeom prst="rect">
            <a:avLst/>
          </a:prstGeom>
          <a:noFill/>
          <a:ln>
            <a:noFill/>
          </a:ln>
        </p:spPr>
        <p:txBody>
          <a:bodyPr spcFirstLastPara="1" wrap="square" lIns="121900" tIns="60933" rIns="121900" bIns="60933" anchor="t" anchorCtr="0">
            <a:spAutoFit/>
          </a:bodyPr>
          <a:lstStyle/>
          <a:p>
            <a:r>
              <a:rPr lang="en" sz="1467" b="1">
                <a:solidFill>
                  <a:srgbClr val="181511"/>
                </a:solidFill>
                <a:latin typeface="Arial" panose="020B0604020202020204" pitchFamily="34" charset="0"/>
                <a:ea typeface="Source Sans Pro"/>
                <a:cs typeface="Arial" panose="020B0604020202020204" pitchFamily="34" charset="0"/>
                <a:sym typeface="Source Sans Pro"/>
              </a:rPr>
              <a:t>Zero rating our app</a:t>
            </a:r>
            <a:endParaRPr sz="1467" b="1">
              <a:solidFill>
                <a:srgbClr val="181511"/>
              </a:solidFill>
              <a:latin typeface="Arial" panose="020B0604020202020204" pitchFamily="34" charset="0"/>
              <a:ea typeface="Source Sans Pro"/>
              <a:cs typeface="Arial" panose="020B0604020202020204" pitchFamily="34" charset="0"/>
              <a:sym typeface="Source Sans Pro"/>
            </a:endParaRPr>
          </a:p>
          <a:p>
            <a:r>
              <a:rPr lang="en" sz="1467">
                <a:solidFill>
                  <a:srgbClr val="181511"/>
                </a:solidFill>
                <a:latin typeface="Arial" panose="020B0604020202020204" pitchFamily="34" charset="0"/>
                <a:ea typeface="Source Sans Pro"/>
                <a:cs typeface="Arial" panose="020B0604020202020204" pitchFamily="34" charset="0"/>
                <a:sym typeface="Source Sans Pro"/>
              </a:rPr>
              <a:t>Coordinate with NCC to ensure testing does not impact users’ data plans</a:t>
            </a:r>
            <a:endParaRPr sz="1600">
              <a:solidFill>
                <a:srgbClr val="181511"/>
              </a:solidFill>
              <a:latin typeface="Arial" panose="020B0604020202020204" pitchFamily="34" charset="0"/>
              <a:ea typeface="Source Sans Pro"/>
              <a:cs typeface="Arial" panose="020B0604020202020204" pitchFamily="34" charset="0"/>
              <a:sym typeface="Source Sans Pro"/>
            </a:endParaRPr>
          </a:p>
        </p:txBody>
      </p:sp>
      <p:sp>
        <p:nvSpPr>
          <p:cNvPr id="158" name="Google Shape;158;p22"/>
          <p:cNvSpPr txBox="1"/>
          <p:nvPr/>
        </p:nvSpPr>
        <p:spPr>
          <a:xfrm>
            <a:off x="6343820" y="4997826"/>
            <a:ext cx="4247861" cy="1477658"/>
          </a:xfrm>
          <a:prstGeom prst="rect">
            <a:avLst/>
          </a:prstGeom>
          <a:noFill/>
          <a:ln>
            <a:noFill/>
          </a:ln>
        </p:spPr>
        <p:txBody>
          <a:bodyPr spcFirstLastPara="1" wrap="square" lIns="121900" tIns="60933" rIns="121900" bIns="60933" anchor="t" anchorCtr="0">
            <a:spAutoFit/>
          </a:bodyPr>
          <a:lstStyle/>
          <a:p>
            <a:r>
              <a:rPr lang="en" sz="1467" b="1">
                <a:solidFill>
                  <a:srgbClr val="181511"/>
                </a:solidFill>
                <a:latin typeface="Arial" panose="020B0604020202020204" pitchFamily="34" charset="0"/>
                <a:ea typeface="Source Sans Pro"/>
                <a:cs typeface="Arial" panose="020B0604020202020204" pitchFamily="34" charset="0"/>
                <a:sym typeface="Source Sans Pro"/>
              </a:rPr>
              <a:t>Social media outreach</a:t>
            </a:r>
            <a:endParaRPr sz="1467" b="1">
              <a:solidFill>
                <a:srgbClr val="181511"/>
              </a:solidFill>
              <a:latin typeface="Arial" panose="020B0604020202020204" pitchFamily="34" charset="0"/>
              <a:ea typeface="Source Sans Pro"/>
              <a:cs typeface="Arial" panose="020B0604020202020204" pitchFamily="34" charset="0"/>
              <a:sym typeface="Source Sans Pro"/>
            </a:endParaRPr>
          </a:p>
          <a:p>
            <a:r>
              <a:rPr lang="en" sz="1467">
                <a:solidFill>
                  <a:srgbClr val="181511"/>
                </a:solidFill>
                <a:latin typeface="Arial" panose="020B0604020202020204" pitchFamily="34" charset="0"/>
                <a:ea typeface="Source Sans Pro"/>
                <a:cs typeface="Arial" panose="020B0604020202020204" pitchFamily="34" charset="0"/>
                <a:sym typeface="Source Sans Pro"/>
              </a:rPr>
              <a:t>Consider 1) Influencer engagement, 2) showing test results in front of local points of interest, </a:t>
            </a:r>
            <a:br>
              <a:rPr lang="en" sz="1467">
                <a:solidFill>
                  <a:srgbClr val="181511"/>
                </a:solidFill>
                <a:latin typeface="Arial" panose="020B0604020202020204" pitchFamily="34" charset="0"/>
                <a:ea typeface="Source Sans Pro"/>
                <a:cs typeface="Arial" panose="020B0604020202020204" pitchFamily="34" charset="0"/>
                <a:sym typeface="Source Sans Pro"/>
              </a:rPr>
            </a:br>
            <a:r>
              <a:rPr lang="en" sz="1467">
                <a:solidFill>
                  <a:srgbClr val="181511"/>
                </a:solidFill>
                <a:latin typeface="Arial" panose="020B0604020202020204" pitchFamily="34" charset="0"/>
                <a:ea typeface="Source Sans Pro"/>
                <a:cs typeface="Arial" panose="020B0604020202020204" pitchFamily="34" charset="0"/>
                <a:sym typeface="Source Sans Pro"/>
              </a:rPr>
              <a:t>3) a country-specific leaderboard of fastest speeds each week, 4) short-form video content, 5) promoting the new map</a:t>
            </a:r>
            <a:endParaRPr sz="1600">
              <a:solidFill>
                <a:srgbClr val="181511"/>
              </a:solidFill>
              <a:latin typeface="Arial" panose="020B0604020202020204" pitchFamily="34" charset="0"/>
              <a:ea typeface="Source Sans Pro"/>
              <a:cs typeface="Arial" panose="020B0604020202020204" pitchFamily="34" charset="0"/>
              <a:sym typeface="Source Sans Pro"/>
            </a:endParaRPr>
          </a:p>
        </p:txBody>
      </p:sp>
      <p:sp>
        <p:nvSpPr>
          <p:cNvPr id="159" name="Google Shape;159;p22"/>
          <p:cNvSpPr txBox="1"/>
          <p:nvPr/>
        </p:nvSpPr>
        <p:spPr>
          <a:xfrm>
            <a:off x="339903" y="1012416"/>
            <a:ext cx="4711715" cy="1251891"/>
          </a:xfrm>
          <a:prstGeom prst="rect">
            <a:avLst/>
          </a:prstGeom>
          <a:noFill/>
          <a:ln>
            <a:noFill/>
          </a:ln>
        </p:spPr>
        <p:txBody>
          <a:bodyPr spcFirstLastPara="1" wrap="square" lIns="121900" tIns="60933" rIns="121900" bIns="60933" anchor="t" anchorCtr="0">
            <a:spAutoFit/>
          </a:bodyPr>
          <a:lstStyle/>
          <a:p>
            <a:r>
              <a:rPr lang="en" sz="1467" b="1">
                <a:solidFill>
                  <a:srgbClr val="181511"/>
                </a:solidFill>
                <a:latin typeface="Arial" panose="020B0604020202020204" pitchFamily="34" charset="0"/>
                <a:ea typeface="Source Sans Pro"/>
                <a:cs typeface="Arial" panose="020B0604020202020204" pitchFamily="34" charset="0"/>
                <a:sym typeface="Source Sans Pro"/>
              </a:rPr>
              <a:t>Workshops</a:t>
            </a:r>
            <a:r>
              <a:rPr lang="en" sz="1467">
                <a:solidFill>
                  <a:srgbClr val="181511"/>
                </a:solidFill>
                <a:latin typeface="Arial" panose="020B0604020202020204" pitchFamily="34" charset="0"/>
                <a:ea typeface="Source Sans Pro"/>
                <a:cs typeface="Arial" panose="020B0604020202020204" pitchFamily="34" charset="0"/>
                <a:sym typeface="Source Sans Pro"/>
              </a:rPr>
              <a:t> </a:t>
            </a:r>
            <a:endParaRPr sz="1467">
              <a:solidFill>
                <a:srgbClr val="181511"/>
              </a:solidFill>
              <a:latin typeface="Arial" panose="020B0604020202020204" pitchFamily="34" charset="0"/>
              <a:ea typeface="Source Sans Pro"/>
              <a:cs typeface="Arial" panose="020B0604020202020204" pitchFamily="34" charset="0"/>
              <a:sym typeface="Source Sans Pro"/>
            </a:endParaRPr>
          </a:p>
          <a:p>
            <a:r>
              <a:rPr lang="en" sz="1467">
                <a:solidFill>
                  <a:srgbClr val="181511"/>
                </a:solidFill>
                <a:latin typeface="Arial" panose="020B0604020202020204" pitchFamily="34" charset="0"/>
                <a:ea typeface="Source Sans Pro"/>
                <a:cs typeface="Arial" panose="020B0604020202020204" pitchFamily="34" charset="0"/>
                <a:sym typeface="Source Sans Pro"/>
              </a:rPr>
              <a:t>Partner with regulators, ISPs, operators, universities to show how ST data can help improve connectivity. Provide consumer-facing guides/content promoting why, how, and when to test. </a:t>
            </a:r>
            <a:endParaRPr sz="1467">
              <a:solidFill>
                <a:srgbClr val="181511"/>
              </a:solidFill>
              <a:latin typeface="Arial" panose="020B0604020202020204" pitchFamily="34" charset="0"/>
              <a:ea typeface="Source Sans Pro"/>
              <a:cs typeface="Arial" panose="020B0604020202020204" pitchFamily="34" charset="0"/>
              <a:sym typeface="Source Sans Pro"/>
            </a:endParaRPr>
          </a:p>
        </p:txBody>
      </p:sp>
      <p:sp>
        <p:nvSpPr>
          <p:cNvPr id="160" name="Google Shape;160;p22"/>
          <p:cNvSpPr txBox="1"/>
          <p:nvPr/>
        </p:nvSpPr>
        <p:spPr>
          <a:xfrm>
            <a:off x="442679" y="2872494"/>
            <a:ext cx="3048001" cy="1251891"/>
          </a:xfrm>
          <a:prstGeom prst="rect">
            <a:avLst/>
          </a:prstGeom>
          <a:noFill/>
          <a:ln>
            <a:noFill/>
          </a:ln>
        </p:spPr>
        <p:txBody>
          <a:bodyPr spcFirstLastPara="1" wrap="square" lIns="121900" tIns="60933" rIns="121900" bIns="60933" anchor="t" anchorCtr="0">
            <a:spAutoFit/>
          </a:bodyPr>
          <a:lstStyle/>
          <a:p>
            <a:r>
              <a:rPr lang="en" sz="1467" b="1">
                <a:solidFill>
                  <a:srgbClr val="181511"/>
                </a:solidFill>
                <a:latin typeface="Arial" panose="020B0604020202020204" pitchFamily="34" charset="0"/>
                <a:ea typeface="Source Sans Pro"/>
                <a:cs typeface="Arial" panose="020B0604020202020204" pitchFamily="34" charset="0"/>
                <a:sym typeface="Source Sans Pro"/>
              </a:rPr>
              <a:t>Map messaging</a:t>
            </a:r>
            <a:endParaRPr sz="1467" b="1">
              <a:solidFill>
                <a:srgbClr val="181511"/>
              </a:solidFill>
              <a:latin typeface="Arial" panose="020B0604020202020204" pitchFamily="34" charset="0"/>
              <a:ea typeface="Source Sans Pro"/>
              <a:cs typeface="Arial" panose="020B0604020202020204" pitchFamily="34" charset="0"/>
              <a:sym typeface="Source Sans Pro"/>
            </a:endParaRPr>
          </a:p>
          <a:p>
            <a:r>
              <a:rPr lang="en" sz="1467">
                <a:solidFill>
                  <a:srgbClr val="181511"/>
                </a:solidFill>
                <a:latin typeface="Arial" panose="020B0604020202020204" pitchFamily="34" charset="0"/>
                <a:ea typeface="Source Sans Pro"/>
                <a:cs typeface="Arial" panose="020B0604020202020204" pitchFamily="34" charset="0"/>
                <a:sym typeface="Source Sans Pro"/>
              </a:rPr>
              <a:t>Include pop-up: “Want to help improve the map?” Provide links to a blog about testing, consumer guides, and app store pages</a:t>
            </a:r>
            <a:endParaRPr sz="1467">
              <a:solidFill>
                <a:srgbClr val="181511"/>
              </a:solidFill>
              <a:latin typeface="Arial" panose="020B0604020202020204" pitchFamily="34" charset="0"/>
              <a:ea typeface="Source Sans Pro"/>
              <a:cs typeface="Arial" panose="020B0604020202020204" pitchFamily="34" charset="0"/>
              <a:sym typeface="Source Sans Pro"/>
            </a:endParaRPr>
          </a:p>
        </p:txBody>
      </p:sp>
      <p:grpSp>
        <p:nvGrpSpPr>
          <p:cNvPr id="12" name="Group 11">
            <a:extLst>
              <a:ext uri="{FF2B5EF4-FFF2-40B4-BE49-F238E27FC236}">
                <a16:creationId xmlns:a16="http://schemas.microsoft.com/office/drawing/2014/main" id="{563CA842-C476-8454-6223-296E9EA7026B}"/>
              </a:ext>
            </a:extLst>
          </p:cNvPr>
          <p:cNvGrpSpPr/>
          <p:nvPr/>
        </p:nvGrpSpPr>
        <p:grpSpPr>
          <a:xfrm>
            <a:off x="4062687" y="1999333"/>
            <a:ext cx="4345648" cy="2955365"/>
            <a:chOff x="3638976" y="1657165"/>
            <a:chExt cx="4914167" cy="3342000"/>
          </a:xfrm>
        </p:grpSpPr>
        <p:grpSp>
          <p:nvGrpSpPr>
            <p:cNvPr id="11" name="Group 10">
              <a:extLst>
                <a:ext uri="{FF2B5EF4-FFF2-40B4-BE49-F238E27FC236}">
                  <a16:creationId xmlns:a16="http://schemas.microsoft.com/office/drawing/2014/main" id="{262BF3C1-DDC0-9EAD-9338-CA2A7F03E00C}"/>
                </a:ext>
              </a:extLst>
            </p:cNvPr>
            <p:cNvGrpSpPr/>
            <p:nvPr/>
          </p:nvGrpSpPr>
          <p:grpSpPr>
            <a:xfrm>
              <a:off x="3638976" y="1657165"/>
              <a:ext cx="4914167" cy="3342000"/>
              <a:chOff x="3638976" y="1657165"/>
              <a:chExt cx="4914167" cy="3342000"/>
            </a:xfrm>
          </p:grpSpPr>
          <p:cxnSp>
            <p:nvCxnSpPr>
              <p:cNvPr id="150" name="Google Shape;150;p22"/>
              <p:cNvCxnSpPr/>
              <p:nvPr/>
            </p:nvCxnSpPr>
            <p:spPr>
              <a:xfrm rot="10800000">
                <a:off x="4215420" y="1890932"/>
                <a:ext cx="590400" cy="489600"/>
              </a:xfrm>
              <a:prstGeom prst="straightConnector1">
                <a:avLst/>
              </a:prstGeom>
              <a:noFill/>
              <a:ln w="19050" cap="flat" cmpd="sng">
                <a:solidFill>
                  <a:srgbClr val="072532"/>
                </a:solidFill>
                <a:prstDash val="solid"/>
                <a:miter lim="800000"/>
                <a:headEnd type="none" w="sm" len="sm"/>
                <a:tailEnd type="oval" w="med" len="med"/>
              </a:ln>
            </p:spPr>
          </p:cxnSp>
          <p:cxnSp>
            <p:nvCxnSpPr>
              <p:cNvPr id="151" name="Google Shape;151;p22"/>
              <p:cNvCxnSpPr/>
              <p:nvPr/>
            </p:nvCxnSpPr>
            <p:spPr>
              <a:xfrm rot="10800000">
                <a:off x="3638976" y="3328247"/>
                <a:ext cx="786000" cy="0"/>
              </a:xfrm>
              <a:prstGeom prst="straightConnector1">
                <a:avLst/>
              </a:prstGeom>
              <a:noFill/>
              <a:ln w="19050" cap="flat" cmpd="sng">
                <a:solidFill>
                  <a:srgbClr val="072532"/>
                </a:solidFill>
                <a:prstDash val="solid"/>
                <a:miter lim="800000"/>
                <a:headEnd type="none" w="sm" len="sm"/>
                <a:tailEnd type="oval" w="med" len="med"/>
              </a:ln>
            </p:spPr>
          </p:cxnSp>
          <p:cxnSp>
            <p:nvCxnSpPr>
              <p:cNvPr id="152" name="Google Shape;152;p22"/>
              <p:cNvCxnSpPr/>
              <p:nvPr/>
            </p:nvCxnSpPr>
            <p:spPr>
              <a:xfrm rot="10800000" flipH="1">
                <a:off x="4215360" y="4289245"/>
                <a:ext cx="590400" cy="489600"/>
              </a:xfrm>
              <a:prstGeom prst="straightConnector1">
                <a:avLst/>
              </a:prstGeom>
              <a:noFill/>
              <a:ln w="19050" cap="flat" cmpd="sng">
                <a:solidFill>
                  <a:srgbClr val="072532"/>
                </a:solidFill>
                <a:prstDash val="solid"/>
                <a:miter lim="800000"/>
                <a:headEnd type="oval" w="med" len="med"/>
                <a:tailEnd type="none" w="sm" len="sm"/>
              </a:ln>
            </p:spPr>
          </p:cxnSp>
          <p:cxnSp>
            <p:nvCxnSpPr>
              <p:cNvPr id="153" name="Google Shape;153;p22"/>
              <p:cNvCxnSpPr/>
              <p:nvPr/>
            </p:nvCxnSpPr>
            <p:spPr>
              <a:xfrm rot="10800000" flipH="1">
                <a:off x="7370313" y="1890932"/>
                <a:ext cx="590400" cy="489600"/>
              </a:xfrm>
              <a:prstGeom prst="straightConnector1">
                <a:avLst/>
              </a:prstGeom>
              <a:noFill/>
              <a:ln w="19050" cap="flat" cmpd="sng">
                <a:solidFill>
                  <a:srgbClr val="072532"/>
                </a:solidFill>
                <a:prstDash val="solid"/>
                <a:miter lim="800000"/>
                <a:headEnd type="none" w="sm" len="sm"/>
                <a:tailEnd type="oval" w="med" len="med"/>
              </a:ln>
            </p:spPr>
          </p:cxnSp>
          <p:cxnSp>
            <p:nvCxnSpPr>
              <p:cNvPr id="155" name="Google Shape;155;p22"/>
              <p:cNvCxnSpPr>
                <a:cxnSpLocks/>
              </p:cNvCxnSpPr>
              <p:nvPr/>
            </p:nvCxnSpPr>
            <p:spPr>
              <a:xfrm>
                <a:off x="7767143" y="3328247"/>
                <a:ext cx="786000" cy="0"/>
              </a:xfrm>
              <a:prstGeom prst="straightConnector1">
                <a:avLst/>
              </a:prstGeom>
              <a:noFill/>
              <a:ln w="19050" cap="flat" cmpd="sng">
                <a:solidFill>
                  <a:srgbClr val="072532"/>
                </a:solidFill>
                <a:prstDash val="solid"/>
                <a:miter lim="800000"/>
                <a:headEnd type="none" w="sm" len="sm"/>
                <a:tailEnd type="oval" w="med" len="med"/>
              </a:ln>
            </p:spPr>
          </p:cxnSp>
          <p:cxnSp>
            <p:nvCxnSpPr>
              <p:cNvPr id="157" name="Google Shape;157;p22"/>
              <p:cNvCxnSpPr/>
              <p:nvPr/>
            </p:nvCxnSpPr>
            <p:spPr>
              <a:xfrm rot="10800000">
                <a:off x="7370373" y="4289245"/>
                <a:ext cx="590400" cy="489600"/>
              </a:xfrm>
              <a:prstGeom prst="straightConnector1">
                <a:avLst/>
              </a:prstGeom>
              <a:noFill/>
              <a:ln w="19050" cap="flat" cmpd="sng">
                <a:solidFill>
                  <a:srgbClr val="072532"/>
                </a:solidFill>
                <a:prstDash val="solid"/>
                <a:miter lim="800000"/>
                <a:headEnd type="oval" w="med" len="med"/>
                <a:tailEnd type="none" w="sm" len="sm"/>
              </a:ln>
            </p:spPr>
          </p:cxnSp>
          <p:sp>
            <p:nvSpPr>
              <p:cNvPr id="162" name="Google Shape;162;p22"/>
              <p:cNvSpPr/>
              <p:nvPr/>
            </p:nvSpPr>
            <p:spPr>
              <a:xfrm>
                <a:off x="4424977" y="1657165"/>
                <a:ext cx="3342000" cy="3342000"/>
              </a:xfrm>
              <a:prstGeom prst="ellipse">
                <a:avLst/>
              </a:prstGeom>
              <a:solidFill>
                <a:srgbClr val="072532"/>
              </a:solidFill>
              <a:ln>
                <a:noFill/>
              </a:ln>
            </p:spPr>
            <p:txBody>
              <a:bodyPr spcFirstLastPara="1" wrap="square" lIns="121900" tIns="60933" rIns="121900" bIns="60933" anchor="ctr" anchorCtr="0">
                <a:noAutofit/>
              </a:bodyPr>
              <a:lstStyle/>
              <a:p>
                <a:pPr algn="ctr"/>
                <a:endParaRPr sz="2400">
                  <a:solidFill>
                    <a:srgbClr val="FCFBF8"/>
                  </a:solidFill>
                  <a:latin typeface="Calibri"/>
                  <a:ea typeface="Calibri"/>
                  <a:cs typeface="Calibri"/>
                  <a:sym typeface="Calibri"/>
                </a:endParaRPr>
              </a:p>
            </p:txBody>
          </p:sp>
        </p:grpSp>
        <p:grpSp>
          <p:nvGrpSpPr>
            <p:cNvPr id="10" name="Group 9">
              <a:extLst>
                <a:ext uri="{FF2B5EF4-FFF2-40B4-BE49-F238E27FC236}">
                  <a16:creationId xmlns:a16="http://schemas.microsoft.com/office/drawing/2014/main" id="{7ECCD299-FCA0-8F38-78D8-7597B9E75F3B}"/>
                </a:ext>
              </a:extLst>
            </p:cNvPr>
            <p:cNvGrpSpPr/>
            <p:nvPr/>
          </p:nvGrpSpPr>
          <p:grpSpPr>
            <a:xfrm>
              <a:off x="4571977" y="1804165"/>
              <a:ext cx="3048000" cy="3048000"/>
              <a:chOff x="4571977" y="1804165"/>
              <a:chExt cx="3048000" cy="3048000"/>
            </a:xfrm>
          </p:grpSpPr>
          <p:sp>
            <p:nvSpPr>
              <p:cNvPr id="163" name="Google Shape;163;p22"/>
              <p:cNvSpPr/>
              <p:nvPr/>
            </p:nvSpPr>
            <p:spPr>
              <a:xfrm>
                <a:off x="4571977" y="1804165"/>
                <a:ext cx="3048000" cy="3048000"/>
              </a:xfrm>
              <a:prstGeom prst="ellipse">
                <a:avLst/>
              </a:prstGeom>
              <a:solidFill>
                <a:srgbClr val="FDFBF9"/>
              </a:solidFill>
              <a:ln>
                <a:noFill/>
              </a:ln>
              <a:effectLst>
                <a:outerShdw blurRad="114300" dist="47625" algn="bl" rotWithShape="0">
                  <a:schemeClr val="dk1">
                    <a:alpha val="31000"/>
                  </a:schemeClr>
                </a:outerShdw>
              </a:effectLst>
            </p:spPr>
            <p:txBody>
              <a:bodyPr spcFirstLastPara="1" wrap="square" lIns="121900" tIns="60933" rIns="121900" bIns="60933" anchor="ctr" anchorCtr="0">
                <a:noAutofit/>
              </a:bodyPr>
              <a:lstStyle/>
              <a:p>
                <a:pPr algn="ctr"/>
                <a:endParaRPr sz="2400">
                  <a:solidFill>
                    <a:schemeClr val="lt1"/>
                  </a:solidFill>
                  <a:latin typeface="Calibri"/>
                  <a:ea typeface="Calibri"/>
                  <a:cs typeface="Calibri"/>
                  <a:sym typeface="Calibri"/>
                </a:endParaRPr>
              </a:p>
            </p:txBody>
          </p:sp>
          <p:sp>
            <p:nvSpPr>
              <p:cNvPr id="164" name="Google Shape;164;p22"/>
              <p:cNvSpPr txBox="1"/>
              <p:nvPr/>
            </p:nvSpPr>
            <p:spPr>
              <a:xfrm>
                <a:off x="4859052" y="2482304"/>
                <a:ext cx="2474000" cy="1879362"/>
              </a:xfrm>
              <a:prstGeom prst="rect">
                <a:avLst/>
              </a:prstGeom>
              <a:noFill/>
              <a:ln>
                <a:noFill/>
              </a:ln>
            </p:spPr>
            <p:txBody>
              <a:bodyPr spcFirstLastPara="1" wrap="square" lIns="121900" tIns="60933" rIns="121900" bIns="60933" anchor="t" anchorCtr="0">
                <a:spAutoFit/>
              </a:bodyPr>
              <a:lstStyle/>
              <a:p>
                <a:pPr algn="ctr"/>
                <a:r>
                  <a:rPr lang="en" sz="2000" b="1" i="1">
                    <a:solidFill>
                      <a:srgbClr val="072532"/>
                    </a:solidFill>
                    <a:latin typeface="Times New Roman" panose="02020603050405020304" pitchFamily="18" charset="0"/>
                    <a:ea typeface="Oswald Medium"/>
                    <a:cs typeface="Times New Roman" panose="02020603050405020304" pitchFamily="18" charset="0"/>
                    <a:sym typeface="Oswald Medium"/>
                  </a:rPr>
                  <a:t>A multi-pronged plan of attack between Ookla, operators, and the regulator</a:t>
                </a:r>
                <a:endParaRPr sz="2000" b="1" i="1">
                  <a:solidFill>
                    <a:srgbClr val="072532"/>
                  </a:solidFill>
                  <a:latin typeface="Times New Roman" panose="02020603050405020304" pitchFamily="18" charset="0"/>
                  <a:ea typeface="Oswald Medium"/>
                  <a:cs typeface="Times New Roman" panose="02020603050405020304" pitchFamily="18" charset="0"/>
                  <a:sym typeface="Oswald Medium"/>
                </a:endParaRPr>
              </a:p>
            </p:txBody>
          </p:sp>
        </p:grpSp>
      </p:grpSp>
      <p:sp>
        <p:nvSpPr>
          <p:cNvPr id="165" name="Google Shape;165;p22"/>
          <p:cNvSpPr txBox="1"/>
          <p:nvPr/>
        </p:nvSpPr>
        <p:spPr>
          <a:xfrm>
            <a:off x="304799" y="170431"/>
            <a:ext cx="10805065" cy="738623"/>
          </a:xfrm>
          <a:prstGeom prst="rect">
            <a:avLst/>
          </a:prstGeom>
          <a:noFill/>
          <a:ln>
            <a:noFill/>
          </a:ln>
        </p:spPr>
        <p:txBody>
          <a:bodyPr spcFirstLastPara="1" wrap="square" lIns="121900" tIns="121900" rIns="121900" bIns="121900" anchor="t" anchorCtr="0">
            <a:spAutoFit/>
          </a:bodyPr>
          <a:lstStyle/>
          <a:p>
            <a:r>
              <a:rPr lang="en" sz="3200" b="1">
                <a:solidFill>
                  <a:srgbClr val="181512"/>
                </a:solidFill>
                <a:latin typeface="Arial" panose="020B0604020202020204" pitchFamily="34" charset="0"/>
                <a:ea typeface="Oswald Medium"/>
                <a:cs typeface="Arial" panose="020B0604020202020204" pitchFamily="34" charset="0"/>
                <a:sym typeface="Oswald Medium"/>
              </a:rPr>
              <a:t>Increasing test counts and network data collection</a:t>
            </a:r>
            <a:endParaRPr sz="3200" b="1">
              <a:solidFill>
                <a:srgbClr val="181512"/>
              </a:solidFill>
              <a:latin typeface="Arial" panose="020B0604020202020204" pitchFamily="34" charset="0"/>
              <a:ea typeface="Oswald Medium"/>
              <a:cs typeface="Arial" panose="020B0604020202020204" pitchFamily="34" charset="0"/>
              <a:sym typeface="Oswald Medium"/>
            </a:endParaRPr>
          </a:p>
        </p:txBody>
      </p:sp>
      <p:pic>
        <p:nvPicPr>
          <p:cNvPr id="7" name="Picture 6" descr="A wooden stamp on a white paper&#10;&#10;AI-generated content may be incorrect.">
            <a:extLst>
              <a:ext uri="{FF2B5EF4-FFF2-40B4-BE49-F238E27FC236}">
                <a16:creationId xmlns:a16="http://schemas.microsoft.com/office/drawing/2014/main" id="{BCDB0421-A638-DFAA-0A53-0AAFEB3BF21D}"/>
              </a:ext>
            </a:extLst>
          </p:cNvPr>
          <p:cNvPicPr>
            <a:picLocks noChangeAspect="1"/>
          </p:cNvPicPr>
          <p:nvPr/>
        </p:nvPicPr>
        <p:blipFill>
          <a:blip r:embed="rId6"/>
          <a:stretch>
            <a:fillRect/>
          </a:stretch>
        </p:blipFill>
        <p:spPr>
          <a:xfrm>
            <a:off x="10731507" y="2746943"/>
            <a:ext cx="1162443" cy="1162443"/>
          </a:xfrm>
          <a:prstGeom prst="rect">
            <a:avLst/>
          </a:prstGeom>
          <a:effectLst>
            <a:outerShdw blurRad="50800" dist="38100" dir="2700000" algn="tl" rotWithShape="0">
              <a:prstClr val="black">
                <a:alpha val="40000"/>
              </a:prstClr>
            </a:outerShdw>
          </a:effectLst>
        </p:spPr>
      </p:pic>
      <p:grpSp>
        <p:nvGrpSpPr>
          <p:cNvPr id="8" name="Group 7">
            <a:extLst>
              <a:ext uri="{FF2B5EF4-FFF2-40B4-BE49-F238E27FC236}">
                <a16:creationId xmlns:a16="http://schemas.microsoft.com/office/drawing/2014/main" id="{5B441C22-4C26-7035-FF23-DD951E0FAC95}"/>
              </a:ext>
            </a:extLst>
          </p:cNvPr>
          <p:cNvGrpSpPr/>
          <p:nvPr/>
        </p:nvGrpSpPr>
        <p:grpSpPr>
          <a:xfrm>
            <a:off x="10454362" y="4321441"/>
            <a:ext cx="1539327" cy="1711746"/>
            <a:chOff x="10454362" y="4431672"/>
            <a:chExt cx="1539327" cy="1711746"/>
          </a:xfrm>
        </p:grpSpPr>
        <p:pic>
          <p:nvPicPr>
            <p:cNvPr id="2058" name="Picture 10" descr="Youtube App icon SVG Vector &amp; PNG Free Download | UXWing">
              <a:extLst>
                <a:ext uri="{FF2B5EF4-FFF2-40B4-BE49-F238E27FC236}">
                  <a16:creationId xmlns:a16="http://schemas.microsoft.com/office/drawing/2014/main" id="{05FCCBB2-58B4-7518-481A-F22B613503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55995" y="5464491"/>
              <a:ext cx="637694" cy="63485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pple Blocked Facebook Update Highlighting Apple's In-App Purchase Fees -  MacRumors">
              <a:extLst>
                <a:ext uri="{FF2B5EF4-FFF2-40B4-BE49-F238E27FC236}">
                  <a16:creationId xmlns:a16="http://schemas.microsoft.com/office/drawing/2014/main" id="{225C9238-55A6-392B-96F5-29F2C62919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75934" y="5492935"/>
              <a:ext cx="658313" cy="65048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ikTok App Icon Logo PNG Vector (SVG) Free Download">
              <a:extLst>
                <a:ext uri="{FF2B5EF4-FFF2-40B4-BE49-F238E27FC236}">
                  <a16:creationId xmlns:a16="http://schemas.microsoft.com/office/drawing/2014/main" id="{40E91BB2-5886-9265-AD46-BCCE605745C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54362" y="4582230"/>
              <a:ext cx="655503" cy="65550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hatsapp Icon PNGs for Free Download">
              <a:extLst>
                <a:ext uri="{FF2B5EF4-FFF2-40B4-BE49-F238E27FC236}">
                  <a16:creationId xmlns:a16="http://schemas.microsoft.com/office/drawing/2014/main" id="{F8A04046-0A85-67BF-D0D4-9029DFD768E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08174" y="4948052"/>
              <a:ext cx="655503" cy="65550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9BD220ED-C126-5FD5-A83F-8820F5B6FE8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88457" y="4431672"/>
              <a:ext cx="597550" cy="597550"/>
            </a:xfrm>
            <a:prstGeom prst="rect">
              <a:avLst/>
            </a:prstGeom>
            <a:noFill/>
            <a:extLst>
              <a:ext uri="{909E8E84-426E-40DD-AFC4-6F175D3DCCD1}">
                <a14:hiddenFill xmlns:a14="http://schemas.microsoft.com/office/drawing/2010/main">
                  <a:solidFill>
                    <a:srgbClr val="FFFFFF"/>
                  </a:solidFill>
                </a14:hiddenFill>
              </a:ext>
            </a:extLst>
          </p:spPr>
        </p:pic>
      </p:grpSp>
      <p:pic>
        <p:nvPicPr>
          <p:cNvPr id="2060" name="Picture 12" descr="Map Icon PNGs for Free Download">
            <a:extLst>
              <a:ext uri="{FF2B5EF4-FFF2-40B4-BE49-F238E27FC236}">
                <a16:creationId xmlns:a16="http://schemas.microsoft.com/office/drawing/2014/main" id="{C5FCAC7F-28B4-7DB4-6FBE-C48EB9D9B3A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67304" y="3440806"/>
            <a:ext cx="1333709" cy="133370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Workshop - Free business and finance icons">
            <a:extLst>
              <a:ext uri="{FF2B5EF4-FFF2-40B4-BE49-F238E27FC236}">
                <a16:creationId xmlns:a16="http://schemas.microsoft.com/office/drawing/2014/main" id="{507C752E-14A7-B1DF-CED9-395B98A7E6F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23637" y="2048446"/>
            <a:ext cx="884942" cy="88494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erson sitting at a desk with a clipboard and a computer&#10;&#10;AI-generated content may be incorrect.">
            <a:extLst>
              <a:ext uri="{FF2B5EF4-FFF2-40B4-BE49-F238E27FC236}">
                <a16:creationId xmlns:a16="http://schemas.microsoft.com/office/drawing/2014/main" id="{4BC3FE58-5CD7-B2D9-98BC-84E235645C71}"/>
              </a:ext>
            </a:extLst>
          </p:cNvPr>
          <p:cNvPicPr>
            <a:picLocks noChangeAspect="1"/>
          </p:cNvPicPr>
          <p:nvPr/>
        </p:nvPicPr>
        <p:blipFill>
          <a:blip r:embed="rId14"/>
          <a:stretch>
            <a:fillRect/>
          </a:stretch>
        </p:blipFill>
        <p:spPr>
          <a:xfrm>
            <a:off x="10165558" y="1254671"/>
            <a:ext cx="1070367" cy="1070367"/>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9">
          <a:extLst>
            <a:ext uri="{FF2B5EF4-FFF2-40B4-BE49-F238E27FC236}">
              <a16:creationId xmlns:a16="http://schemas.microsoft.com/office/drawing/2014/main" id="{68BA0262-244D-997E-CA50-3CCDEF6067DE}"/>
            </a:ext>
          </a:extLst>
        </p:cNvPr>
        <p:cNvGrpSpPr/>
        <p:nvPr/>
      </p:nvGrpSpPr>
      <p:grpSpPr>
        <a:xfrm>
          <a:off x="0" y="0"/>
          <a:ext cx="0" cy="0"/>
          <a:chOff x="0" y="0"/>
          <a:chExt cx="0" cy="0"/>
        </a:xfrm>
      </p:grpSpPr>
      <p:sp>
        <p:nvSpPr>
          <p:cNvPr id="165" name="Google Shape;165;p22">
            <a:extLst>
              <a:ext uri="{FF2B5EF4-FFF2-40B4-BE49-F238E27FC236}">
                <a16:creationId xmlns:a16="http://schemas.microsoft.com/office/drawing/2014/main" id="{0B386A9D-B656-8BA0-18C2-1D2860128A8A}"/>
              </a:ext>
            </a:extLst>
          </p:cNvPr>
          <p:cNvSpPr txBox="1"/>
          <p:nvPr/>
        </p:nvSpPr>
        <p:spPr>
          <a:xfrm>
            <a:off x="304799" y="170431"/>
            <a:ext cx="10882313" cy="738623"/>
          </a:xfrm>
          <a:prstGeom prst="rect">
            <a:avLst/>
          </a:prstGeom>
          <a:noFill/>
          <a:ln>
            <a:noFill/>
          </a:ln>
        </p:spPr>
        <p:txBody>
          <a:bodyPr spcFirstLastPara="1" wrap="square" lIns="121900" tIns="121900" rIns="121900" bIns="121900" anchor="t" anchorCtr="0">
            <a:spAutoFit/>
          </a:bodyPr>
          <a:lstStyle/>
          <a:p>
            <a:r>
              <a:rPr lang="en" sz="3200" b="1">
                <a:solidFill>
                  <a:srgbClr val="181512"/>
                </a:solidFill>
                <a:latin typeface="Arial" panose="020B0604020202020204" pitchFamily="34" charset="0"/>
                <a:ea typeface="Oswald Medium"/>
                <a:cs typeface="Arial" panose="020B0604020202020204" pitchFamily="34" charset="0"/>
                <a:sym typeface="Oswald Medium"/>
              </a:rPr>
              <a:t>Increasing test counts and network data collection</a:t>
            </a:r>
            <a:endParaRPr sz="3200" b="1">
              <a:solidFill>
                <a:srgbClr val="181512"/>
              </a:solidFill>
              <a:latin typeface="Arial" panose="020B0604020202020204" pitchFamily="34" charset="0"/>
              <a:ea typeface="Oswald Medium"/>
              <a:cs typeface="Arial" panose="020B0604020202020204" pitchFamily="34" charset="0"/>
              <a:sym typeface="Oswald Medium"/>
            </a:endParaRPr>
          </a:p>
        </p:txBody>
      </p:sp>
      <p:pic>
        <p:nvPicPr>
          <p:cNvPr id="14" name="Picture 13" descr="A map of the country&#10;&#10;AI-generated content may be incorrect.">
            <a:extLst>
              <a:ext uri="{FF2B5EF4-FFF2-40B4-BE49-F238E27FC236}">
                <a16:creationId xmlns:a16="http://schemas.microsoft.com/office/drawing/2014/main" id="{58644480-BC52-22C9-224B-31EC529D206E}"/>
              </a:ext>
            </a:extLst>
          </p:cNvPr>
          <p:cNvPicPr>
            <a:picLocks noChangeAspect="1"/>
          </p:cNvPicPr>
          <p:nvPr/>
        </p:nvPicPr>
        <p:blipFill>
          <a:blip r:embed="rId3"/>
          <a:stretch>
            <a:fillRect/>
          </a:stretch>
        </p:blipFill>
        <p:spPr>
          <a:xfrm>
            <a:off x="572009" y="909054"/>
            <a:ext cx="11110384" cy="5277433"/>
          </a:xfrm>
          <a:prstGeom prst="rect">
            <a:avLst/>
          </a:prstGeom>
        </p:spPr>
      </p:pic>
      <p:sp>
        <p:nvSpPr>
          <p:cNvPr id="17" name="TextBox 16">
            <a:extLst>
              <a:ext uri="{FF2B5EF4-FFF2-40B4-BE49-F238E27FC236}">
                <a16:creationId xmlns:a16="http://schemas.microsoft.com/office/drawing/2014/main" id="{0E75FFBA-9F55-6C2D-736E-EF6B88CF9A35}"/>
              </a:ext>
            </a:extLst>
          </p:cNvPr>
          <p:cNvSpPr txBox="1"/>
          <p:nvPr/>
        </p:nvSpPr>
        <p:spPr>
          <a:xfrm rot="20506443">
            <a:off x="2626703" y="2924523"/>
            <a:ext cx="6238503" cy="1246495"/>
          </a:xfrm>
          <a:prstGeom prst="rect">
            <a:avLst/>
          </a:prstGeom>
          <a:noFill/>
        </p:spPr>
        <p:txBody>
          <a:bodyPr wrap="none" rtlCol="0">
            <a:spAutoFit/>
          </a:bodyPr>
          <a:lstStyle/>
          <a:p>
            <a:r>
              <a:rPr lang="en-US" sz="7500" b="1">
                <a:solidFill>
                  <a:schemeClr val="tx1">
                    <a:alpha val="50000"/>
                  </a:schemeClr>
                </a:solidFill>
                <a:latin typeface="Arial Black" panose="020B0604020202020204" pitchFamily="34" charset="0"/>
                <a:cs typeface="Arial Black" panose="020B0604020202020204" pitchFamily="34" charset="0"/>
              </a:rPr>
              <a:t>Preliminary</a:t>
            </a:r>
          </a:p>
        </p:txBody>
      </p:sp>
      <p:sp>
        <p:nvSpPr>
          <p:cNvPr id="18" name="Oval 17">
            <a:extLst>
              <a:ext uri="{FF2B5EF4-FFF2-40B4-BE49-F238E27FC236}">
                <a16:creationId xmlns:a16="http://schemas.microsoft.com/office/drawing/2014/main" id="{4872AF9F-B0F8-E943-E082-FEADD9C31EB1}"/>
              </a:ext>
            </a:extLst>
          </p:cNvPr>
          <p:cNvSpPr/>
          <p:nvPr/>
        </p:nvSpPr>
        <p:spPr>
          <a:xfrm>
            <a:off x="10101265" y="758826"/>
            <a:ext cx="1771650" cy="714375"/>
          </a:xfrm>
          <a:prstGeom prst="ellipse">
            <a:avLst/>
          </a:prstGeom>
          <a:noFill/>
          <a:ln w="11112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31482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64">
          <a:extLst>
            <a:ext uri="{FF2B5EF4-FFF2-40B4-BE49-F238E27FC236}">
              <a16:creationId xmlns:a16="http://schemas.microsoft.com/office/drawing/2014/main" id="{1D44AF31-A668-37B5-B39C-ECBB88410F69}"/>
            </a:ext>
          </a:extLst>
        </p:cNvPr>
        <p:cNvGrpSpPr/>
        <p:nvPr/>
      </p:nvGrpSpPr>
      <p:grpSpPr>
        <a:xfrm>
          <a:off x="0" y="0"/>
          <a:ext cx="0" cy="0"/>
          <a:chOff x="0" y="0"/>
          <a:chExt cx="0" cy="0"/>
        </a:xfrm>
      </p:grpSpPr>
      <p:pic>
        <p:nvPicPr>
          <p:cNvPr id="12" name="Picture 11" descr="A map of the state of vermont&#10;&#10;AI-generated content may be incorrect.">
            <a:extLst>
              <a:ext uri="{FF2B5EF4-FFF2-40B4-BE49-F238E27FC236}">
                <a16:creationId xmlns:a16="http://schemas.microsoft.com/office/drawing/2014/main" id="{F3E46824-84FF-3E08-F89B-72EE710FC70B}"/>
              </a:ext>
            </a:extLst>
          </p:cNvPr>
          <p:cNvPicPr>
            <a:picLocks noChangeAspect="1"/>
          </p:cNvPicPr>
          <p:nvPr/>
        </p:nvPicPr>
        <p:blipFill>
          <a:blip r:embed="rId3"/>
          <a:srcRect r="2631"/>
          <a:stretch/>
        </p:blipFill>
        <p:spPr>
          <a:xfrm>
            <a:off x="8441172" y="994191"/>
            <a:ext cx="3082801" cy="4799874"/>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1365" name="Google Shape;1365;p133">
            <a:extLst>
              <a:ext uri="{FF2B5EF4-FFF2-40B4-BE49-F238E27FC236}">
                <a16:creationId xmlns:a16="http://schemas.microsoft.com/office/drawing/2014/main" id="{DDA5D33C-10EA-2CED-A144-6FC266DC1399}"/>
              </a:ext>
            </a:extLst>
          </p:cNvPr>
          <p:cNvSpPr txBox="1"/>
          <p:nvPr/>
        </p:nvSpPr>
        <p:spPr>
          <a:xfrm>
            <a:off x="548640" y="365760"/>
            <a:ext cx="4221465" cy="492443"/>
          </a:xfrm>
          <a:prstGeom prst="rect">
            <a:avLst/>
          </a:prstGeom>
          <a:noFill/>
          <a:ln>
            <a:noFill/>
          </a:ln>
        </p:spPr>
        <p:txBody>
          <a:bodyPr spcFirstLastPara="1" wrap="square" lIns="0" tIns="0" rIns="0" bIns="0" anchor="ctr" anchorCtr="0">
            <a:spAutoFit/>
          </a:bodyPr>
          <a:lstStyle/>
          <a:p>
            <a:r>
              <a:rPr lang="en" sz="3200" b="1">
                <a:solidFill>
                  <a:srgbClr val="161514"/>
                </a:solidFill>
                <a:latin typeface="Arial" panose="020B0604020202020204" pitchFamily="34" charset="0"/>
                <a:ea typeface="Source Sans Pro SemiBold"/>
                <a:cs typeface="Arial" panose="020B0604020202020204" pitchFamily="34" charset="0"/>
                <a:sym typeface="Source Sans Pro SemiBold"/>
              </a:rPr>
              <a:t>Speedtest Drive</a:t>
            </a:r>
            <a:endParaRPr sz="2400" b="1">
              <a:latin typeface="Arial" panose="020B0604020202020204" pitchFamily="34" charset="0"/>
              <a:ea typeface="Source Sans Pro SemiBold"/>
              <a:cs typeface="Arial" panose="020B0604020202020204" pitchFamily="34" charset="0"/>
              <a:sym typeface="Source Sans Pro SemiBold"/>
            </a:endParaRPr>
          </a:p>
        </p:txBody>
      </p:sp>
      <p:grpSp>
        <p:nvGrpSpPr>
          <p:cNvPr id="23" name="Group 22">
            <a:extLst>
              <a:ext uri="{FF2B5EF4-FFF2-40B4-BE49-F238E27FC236}">
                <a16:creationId xmlns:a16="http://schemas.microsoft.com/office/drawing/2014/main" id="{F50AEF92-3883-EBC9-081F-2456347F8D7B}"/>
              </a:ext>
            </a:extLst>
          </p:cNvPr>
          <p:cNvGrpSpPr/>
          <p:nvPr/>
        </p:nvGrpSpPr>
        <p:grpSpPr>
          <a:xfrm>
            <a:off x="5152766" y="546673"/>
            <a:ext cx="3083073" cy="5247396"/>
            <a:chOff x="5036533" y="546673"/>
            <a:chExt cx="3083073" cy="5247396"/>
          </a:xfrm>
        </p:grpSpPr>
        <p:pic>
          <p:nvPicPr>
            <p:cNvPr id="1367" name="Google Shape;1367;p133">
              <a:extLst>
                <a:ext uri="{FF2B5EF4-FFF2-40B4-BE49-F238E27FC236}">
                  <a16:creationId xmlns:a16="http://schemas.microsoft.com/office/drawing/2014/main" id="{0781EED4-D994-D948-E1AC-88BA84AE5AD5}"/>
                </a:ext>
              </a:extLst>
            </p:cNvPr>
            <p:cNvPicPr preferRelativeResize="0"/>
            <p:nvPr/>
          </p:nvPicPr>
          <p:blipFill>
            <a:blip r:embed="rId4">
              <a:alphaModFix/>
            </a:blip>
            <a:stretch>
              <a:fillRect/>
            </a:stretch>
          </p:blipFill>
          <p:spPr>
            <a:xfrm>
              <a:off x="5036667" y="944101"/>
              <a:ext cx="3082939" cy="4849968"/>
            </a:xfrm>
            <a:prstGeom prst="rect">
              <a:avLst/>
            </a:prstGeom>
            <a:noFill/>
            <a:ln w="3175">
              <a:solidFill>
                <a:schemeClr val="tx1">
                  <a:lumMod val="50000"/>
                  <a:lumOff val="50000"/>
                </a:schemeClr>
              </a:solidFill>
            </a:ln>
            <a:effectLst>
              <a:outerShdw blurRad="50800" dist="38100" dir="2700000" algn="tl" rotWithShape="0">
                <a:prstClr val="black">
                  <a:alpha val="40000"/>
                </a:prstClr>
              </a:outerShdw>
            </a:effectLst>
          </p:spPr>
        </p:pic>
        <p:sp>
          <p:nvSpPr>
            <p:cNvPr id="1370" name="Google Shape;1370;p133">
              <a:extLst>
                <a:ext uri="{FF2B5EF4-FFF2-40B4-BE49-F238E27FC236}">
                  <a16:creationId xmlns:a16="http://schemas.microsoft.com/office/drawing/2014/main" id="{D073D0D2-C881-5BD6-8B71-5DE923B464DE}"/>
                </a:ext>
              </a:extLst>
            </p:cNvPr>
            <p:cNvSpPr/>
            <p:nvPr/>
          </p:nvSpPr>
          <p:spPr>
            <a:xfrm>
              <a:off x="5036533" y="571895"/>
              <a:ext cx="3082800" cy="408800"/>
            </a:xfrm>
            <a:prstGeom prst="rect">
              <a:avLst/>
            </a:prstGeom>
            <a:solidFill>
              <a:schemeClr val="accent6">
                <a:lumMod val="75000"/>
              </a:schemeClr>
            </a:solidFill>
            <a:ln>
              <a:solidFill>
                <a:schemeClr val="accent6">
                  <a:lumMod val="75000"/>
                </a:schemeClr>
              </a:solid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latin typeface="Arial" panose="020B0604020202020204" pitchFamily="34" charset="0"/>
              </a:endParaRPr>
            </a:p>
          </p:txBody>
        </p:sp>
        <p:sp>
          <p:nvSpPr>
            <p:cNvPr id="1372" name="Google Shape;1372;p133">
              <a:extLst>
                <a:ext uri="{FF2B5EF4-FFF2-40B4-BE49-F238E27FC236}">
                  <a16:creationId xmlns:a16="http://schemas.microsoft.com/office/drawing/2014/main" id="{49E471FE-A977-E647-70B7-1C8B43EF98EB}"/>
                </a:ext>
              </a:extLst>
            </p:cNvPr>
            <p:cNvSpPr txBox="1"/>
            <p:nvPr/>
          </p:nvSpPr>
          <p:spPr>
            <a:xfrm>
              <a:off x="5036533" y="546673"/>
              <a:ext cx="2391200" cy="461624"/>
            </a:xfrm>
            <a:prstGeom prst="rect">
              <a:avLst/>
            </a:prstGeom>
            <a:noFill/>
            <a:ln>
              <a:noFill/>
            </a:ln>
          </p:spPr>
          <p:txBody>
            <a:bodyPr spcFirstLastPara="1" wrap="square" lIns="121900" tIns="121900" rIns="121900" bIns="121900" anchor="t" anchorCtr="0">
              <a:spAutoFit/>
            </a:bodyPr>
            <a:lstStyle/>
            <a:p>
              <a:r>
                <a:rPr lang="en" sz="1400" b="1">
                  <a:solidFill>
                    <a:schemeClr val="lt1"/>
                  </a:solidFill>
                  <a:latin typeface="Arial" panose="020B0604020202020204" pitchFamily="34" charset="0"/>
                  <a:ea typeface="Source Sans Pro SemiBold"/>
                  <a:cs typeface="Arial" panose="020B0604020202020204" pitchFamily="34" charset="0"/>
                  <a:sym typeface="Source Sans Pro SemiBold"/>
                </a:rPr>
                <a:t>Drive Test Routes</a:t>
              </a:r>
              <a:endParaRPr sz="1400" b="1">
                <a:solidFill>
                  <a:schemeClr val="lt1"/>
                </a:solidFill>
                <a:latin typeface="Arial" panose="020B0604020202020204" pitchFamily="34" charset="0"/>
                <a:ea typeface="Source Sans Pro SemiBold"/>
                <a:cs typeface="Arial" panose="020B0604020202020204" pitchFamily="34" charset="0"/>
                <a:sym typeface="Source Sans Pro SemiBold"/>
              </a:endParaRPr>
            </a:p>
          </p:txBody>
        </p:sp>
      </p:grpSp>
      <p:pic>
        <p:nvPicPr>
          <p:cNvPr id="7" name="Google Shape;1360;p132">
            <a:extLst>
              <a:ext uri="{FF2B5EF4-FFF2-40B4-BE49-F238E27FC236}">
                <a16:creationId xmlns:a16="http://schemas.microsoft.com/office/drawing/2014/main" id="{C336492A-51E0-4F83-B415-E56E4D20C3A3}"/>
              </a:ext>
            </a:extLst>
          </p:cNvPr>
          <p:cNvPicPr preferRelativeResize="0"/>
          <p:nvPr/>
        </p:nvPicPr>
        <p:blipFill>
          <a:blip r:embed="rId5">
            <a:alphaModFix/>
          </a:blip>
          <a:stretch>
            <a:fillRect/>
          </a:stretch>
        </p:blipFill>
        <p:spPr>
          <a:xfrm>
            <a:off x="12543074" y="2967513"/>
            <a:ext cx="3161057" cy="2708857"/>
          </a:xfrm>
          <a:prstGeom prst="rect">
            <a:avLst/>
          </a:prstGeom>
          <a:noFill/>
          <a:ln>
            <a:noFill/>
          </a:ln>
        </p:spPr>
      </p:pic>
      <p:pic>
        <p:nvPicPr>
          <p:cNvPr id="6" name="Google Shape;1359;p132">
            <a:extLst>
              <a:ext uri="{FF2B5EF4-FFF2-40B4-BE49-F238E27FC236}">
                <a16:creationId xmlns:a16="http://schemas.microsoft.com/office/drawing/2014/main" id="{BA34A51F-E07C-78F3-4D73-FC51E50A8515}"/>
              </a:ext>
            </a:extLst>
          </p:cNvPr>
          <p:cNvPicPr preferRelativeResize="0"/>
          <p:nvPr/>
        </p:nvPicPr>
        <p:blipFill>
          <a:blip r:embed="rId6">
            <a:alphaModFix/>
          </a:blip>
          <a:stretch>
            <a:fillRect/>
          </a:stretch>
        </p:blipFill>
        <p:spPr>
          <a:xfrm>
            <a:off x="528134" y="3767444"/>
            <a:ext cx="1765139" cy="2881843"/>
          </a:xfrm>
          <a:prstGeom prst="rect">
            <a:avLst/>
          </a:prstGeom>
          <a:noFill/>
          <a:ln>
            <a:noFill/>
          </a:ln>
        </p:spPr>
      </p:pic>
      <p:sp>
        <p:nvSpPr>
          <p:cNvPr id="1366" name="Google Shape;1366;p133">
            <a:extLst>
              <a:ext uri="{FF2B5EF4-FFF2-40B4-BE49-F238E27FC236}">
                <a16:creationId xmlns:a16="http://schemas.microsoft.com/office/drawing/2014/main" id="{D215DBDC-948B-1449-3B81-91A71AEA5E0F}"/>
              </a:ext>
            </a:extLst>
          </p:cNvPr>
          <p:cNvSpPr txBox="1"/>
          <p:nvPr/>
        </p:nvSpPr>
        <p:spPr>
          <a:xfrm>
            <a:off x="286265" y="1518026"/>
            <a:ext cx="4544800" cy="815568"/>
          </a:xfrm>
          <a:prstGeom prst="rect">
            <a:avLst/>
          </a:prstGeom>
          <a:noFill/>
          <a:ln>
            <a:noFill/>
          </a:ln>
        </p:spPr>
        <p:txBody>
          <a:bodyPr spcFirstLastPara="1" wrap="square" lIns="121900" tIns="121900" rIns="121900" bIns="121900" anchor="t" anchorCtr="0">
            <a:spAutoFit/>
          </a:bodyPr>
          <a:lstStyle/>
          <a:p>
            <a:pPr marL="285750" indent="-285750">
              <a:spcAft>
                <a:spcPts val="600"/>
              </a:spcAft>
              <a:buSzPts val="1200"/>
              <a:buFont typeface="Arial" panose="020B0604020202020204" pitchFamily="34" charset="0"/>
              <a:buChar char="•"/>
            </a:pPr>
            <a:r>
              <a:rPr lang="en" sz="1500" b="1">
                <a:latin typeface="Arial" panose="020B0604020202020204" pitchFamily="34" charset="0"/>
                <a:ea typeface="Source Sans Pro"/>
                <a:cs typeface="Arial" panose="020B0604020202020204" pitchFamily="34" charset="0"/>
                <a:sym typeface="Source Sans Pro"/>
              </a:rPr>
              <a:t>Operator coverage claims were not believable</a:t>
            </a:r>
          </a:p>
        </p:txBody>
      </p:sp>
      <p:pic>
        <p:nvPicPr>
          <p:cNvPr id="16" name="Picture 15" descr="A map of the state of vermont&#10;&#10;AI-generated content may be incorrect.">
            <a:extLst>
              <a:ext uri="{FF2B5EF4-FFF2-40B4-BE49-F238E27FC236}">
                <a16:creationId xmlns:a16="http://schemas.microsoft.com/office/drawing/2014/main" id="{42D8F9E8-1D1E-BB0B-BD29-C439AFAF72EA}"/>
              </a:ext>
            </a:extLst>
          </p:cNvPr>
          <p:cNvPicPr>
            <a:picLocks noChangeAspect="1"/>
          </p:cNvPicPr>
          <p:nvPr/>
        </p:nvPicPr>
        <p:blipFill>
          <a:blip r:embed="rId7"/>
          <a:srcRect r="2646"/>
          <a:stretch/>
        </p:blipFill>
        <p:spPr>
          <a:xfrm>
            <a:off x="8441171" y="996696"/>
            <a:ext cx="3082802" cy="4800600"/>
          </a:xfrm>
          <a:prstGeom prst="rect">
            <a:avLst/>
          </a:prstGeom>
          <a:ln>
            <a:solidFill>
              <a:schemeClr val="tx1">
                <a:lumMod val="50000"/>
                <a:lumOff val="50000"/>
              </a:schemeClr>
            </a:solidFill>
          </a:ln>
        </p:spPr>
      </p:pic>
      <p:pic>
        <p:nvPicPr>
          <p:cNvPr id="14" name="Picture 13" descr="A pink and black map&#10;&#10;AI-generated content may be incorrect.">
            <a:extLst>
              <a:ext uri="{FF2B5EF4-FFF2-40B4-BE49-F238E27FC236}">
                <a16:creationId xmlns:a16="http://schemas.microsoft.com/office/drawing/2014/main" id="{DB5C4B55-C3B5-D4E3-0022-1BACAE29D01E}"/>
              </a:ext>
            </a:extLst>
          </p:cNvPr>
          <p:cNvPicPr>
            <a:picLocks noChangeAspect="1"/>
          </p:cNvPicPr>
          <p:nvPr/>
        </p:nvPicPr>
        <p:blipFill>
          <a:blip r:embed="rId8">
            <a:alphaModFix amt="40000"/>
          </a:blip>
          <a:srcRect r="2647"/>
          <a:stretch/>
        </p:blipFill>
        <p:spPr>
          <a:xfrm>
            <a:off x="8437273" y="996696"/>
            <a:ext cx="3082801" cy="4800600"/>
          </a:xfrm>
          <a:prstGeom prst="rect">
            <a:avLst/>
          </a:prstGeom>
          <a:ln>
            <a:solidFill>
              <a:schemeClr val="tx1">
                <a:lumMod val="50000"/>
                <a:lumOff val="50000"/>
              </a:schemeClr>
            </a:solidFill>
          </a:ln>
        </p:spPr>
      </p:pic>
      <p:grpSp>
        <p:nvGrpSpPr>
          <p:cNvPr id="22" name="Group 21">
            <a:extLst>
              <a:ext uri="{FF2B5EF4-FFF2-40B4-BE49-F238E27FC236}">
                <a16:creationId xmlns:a16="http://schemas.microsoft.com/office/drawing/2014/main" id="{7C4CFEFB-73D8-157C-299E-8902AB47D841}"/>
              </a:ext>
            </a:extLst>
          </p:cNvPr>
          <p:cNvGrpSpPr/>
          <p:nvPr/>
        </p:nvGrpSpPr>
        <p:grpSpPr>
          <a:xfrm>
            <a:off x="8433375" y="546692"/>
            <a:ext cx="3090599" cy="461624"/>
            <a:chOff x="8317142" y="546692"/>
            <a:chExt cx="3090599" cy="461624"/>
          </a:xfrm>
        </p:grpSpPr>
        <p:sp>
          <p:nvSpPr>
            <p:cNvPr id="1371" name="Google Shape;1371;p133">
              <a:extLst>
                <a:ext uri="{FF2B5EF4-FFF2-40B4-BE49-F238E27FC236}">
                  <a16:creationId xmlns:a16="http://schemas.microsoft.com/office/drawing/2014/main" id="{54D20F62-043E-B341-67AD-C7AEC36690E4}"/>
                </a:ext>
              </a:extLst>
            </p:cNvPr>
            <p:cNvSpPr/>
            <p:nvPr/>
          </p:nvSpPr>
          <p:spPr>
            <a:xfrm>
              <a:off x="8321041" y="571895"/>
              <a:ext cx="3086700" cy="408800"/>
            </a:xfrm>
            <a:prstGeom prst="rect">
              <a:avLst/>
            </a:prstGeom>
            <a:solidFill>
              <a:schemeClr val="accent6">
                <a:lumMod val="75000"/>
              </a:schemeClr>
            </a:solidFill>
            <a:ln>
              <a:solidFill>
                <a:schemeClr val="accent6">
                  <a:lumMod val="75000"/>
                </a:schemeClr>
              </a:solid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latin typeface="Arial" panose="020B0604020202020204" pitchFamily="34" charset="0"/>
              </a:endParaRPr>
            </a:p>
          </p:txBody>
        </p:sp>
        <p:sp>
          <p:nvSpPr>
            <p:cNvPr id="1373" name="Google Shape;1373;p133">
              <a:extLst>
                <a:ext uri="{FF2B5EF4-FFF2-40B4-BE49-F238E27FC236}">
                  <a16:creationId xmlns:a16="http://schemas.microsoft.com/office/drawing/2014/main" id="{9D4D35E3-CB6A-A693-8240-7A5F7647AE66}"/>
                </a:ext>
              </a:extLst>
            </p:cNvPr>
            <p:cNvSpPr txBox="1"/>
            <p:nvPr/>
          </p:nvSpPr>
          <p:spPr>
            <a:xfrm>
              <a:off x="8317142" y="546692"/>
              <a:ext cx="2985112" cy="461624"/>
            </a:xfrm>
            <a:prstGeom prst="rect">
              <a:avLst/>
            </a:prstGeom>
            <a:noFill/>
            <a:ln>
              <a:noFill/>
            </a:ln>
          </p:spPr>
          <p:txBody>
            <a:bodyPr spcFirstLastPara="1" wrap="square" lIns="121900" tIns="121900" rIns="121900" bIns="121900" anchor="t" anchorCtr="0">
              <a:spAutoFit/>
            </a:bodyPr>
            <a:lstStyle/>
            <a:p>
              <a:r>
                <a:rPr lang="en" sz="1400" b="1">
                  <a:solidFill>
                    <a:schemeClr val="lt1"/>
                  </a:solidFill>
                  <a:latin typeface="Arial" panose="020B0604020202020204" pitchFamily="34" charset="0"/>
                  <a:ea typeface="Source Sans Pro SemiBold"/>
                  <a:cs typeface="Arial" panose="020B0604020202020204" pitchFamily="34" charset="0"/>
                  <a:sym typeface="Source Sans Pro SemiBold"/>
                </a:rPr>
                <a:t>Mobile Voice Coverage </a:t>
              </a:r>
              <a:endParaRPr sz="1400" b="1">
                <a:solidFill>
                  <a:schemeClr val="lt1"/>
                </a:solidFill>
                <a:latin typeface="Arial" panose="020B0604020202020204" pitchFamily="34" charset="0"/>
                <a:ea typeface="Source Sans Pro SemiBold"/>
                <a:cs typeface="Arial" panose="020B0604020202020204" pitchFamily="34" charset="0"/>
                <a:sym typeface="Source Sans Pro SemiBold"/>
              </a:endParaRPr>
            </a:p>
          </p:txBody>
        </p:sp>
      </p:grpSp>
      <p:pic>
        <p:nvPicPr>
          <p:cNvPr id="1369" name="Google Shape;1369;p133">
            <a:extLst>
              <a:ext uri="{FF2B5EF4-FFF2-40B4-BE49-F238E27FC236}">
                <a16:creationId xmlns:a16="http://schemas.microsoft.com/office/drawing/2014/main" id="{A1222C27-614A-B851-F887-EA32EE35703F}"/>
              </a:ext>
            </a:extLst>
          </p:cNvPr>
          <p:cNvPicPr preferRelativeResize="0"/>
          <p:nvPr/>
        </p:nvPicPr>
        <p:blipFill>
          <a:blip r:embed="rId9">
            <a:alphaModFix/>
          </a:blip>
          <a:stretch>
            <a:fillRect/>
          </a:stretch>
        </p:blipFill>
        <p:spPr>
          <a:xfrm>
            <a:off x="1577423" y="904762"/>
            <a:ext cx="2563220" cy="640817"/>
          </a:xfrm>
          <a:prstGeom prst="rect">
            <a:avLst/>
          </a:prstGeom>
          <a:noFill/>
          <a:ln>
            <a:noFill/>
          </a:ln>
          <a:effectLst/>
        </p:spPr>
      </p:pic>
      <p:pic>
        <p:nvPicPr>
          <p:cNvPr id="10" name="Picture 9">
            <a:extLst>
              <a:ext uri="{FF2B5EF4-FFF2-40B4-BE49-F238E27FC236}">
                <a16:creationId xmlns:a16="http://schemas.microsoft.com/office/drawing/2014/main" id="{ADB5EB70-12F3-0853-8CD4-18CB5EFF9B8B}"/>
              </a:ext>
            </a:extLst>
          </p:cNvPr>
          <p:cNvPicPr>
            <a:picLocks noChangeAspect="1"/>
          </p:cNvPicPr>
          <p:nvPr/>
        </p:nvPicPr>
        <p:blipFill>
          <a:blip r:embed="rId10"/>
          <a:srcRect t="18574"/>
          <a:stretch/>
        </p:blipFill>
        <p:spPr>
          <a:xfrm>
            <a:off x="10501795" y="3977639"/>
            <a:ext cx="1278304" cy="1161903"/>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76442193-9958-7395-D82D-26DACF16B319}"/>
              </a:ext>
            </a:extLst>
          </p:cNvPr>
          <p:cNvSpPr txBox="1"/>
          <p:nvPr/>
        </p:nvSpPr>
        <p:spPr>
          <a:xfrm>
            <a:off x="751559" y="1005296"/>
            <a:ext cx="838691" cy="369332"/>
          </a:xfrm>
          <a:prstGeom prst="rect">
            <a:avLst/>
          </a:prstGeom>
          <a:noFill/>
        </p:spPr>
        <p:txBody>
          <a:bodyPr wrap="none" rtlCol="0">
            <a:spAutoFit/>
          </a:bodyPr>
          <a:lstStyle/>
          <a:p>
            <a:r>
              <a:rPr lang="en-US">
                <a:latin typeface="Arial" panose="020B0604020202020204" pitchFamily="34" charset="0"/>
              </a:rPr>
              <a:t>Client:</a:t>
            </a:r>
          </a:p>
        </p:txBody>
      </p:sp>
      <p:grpSp>
        <p:nvGrpSpPr>
          <p:cNvPr id="21" name="Group 20">
            <a:extLst>
              <a:ext uri="{FF2B5EF4-FFF2-40B4-BE49-F238E27FC236}">
                <a16:creationId xmlns:a16="http://schemas.microsoft.com/office/drawing/2014/main" id="{A4E4826F-2944-D2B4-9344-870D2E8DC276}"/>
              </a:ext>
            </a:extLst>
          </p:cNvPr>
          <p:cNvGrpSpPr/>
          <p:nvPr/>
        </p:nvGrpSpPr>
        <p:grpSpPr>
          <a:xfrm>
            <a:off x="10502464" y="5254876"/>
            <a:ext cx="1277635" cy="698884"/>
            <a:chOff x="10386231" y="5254876"/>
            <a:chExt cx="1277635" cy="698884"/>
          </a:xfrm>
        </p:grpSpPr>
        <p:sp>
          <p:nvSpPr>
            <p:cNvPr id="20" name="Rectangle 19">
              <a:extLst>
                <a:ext uri="{FF2B5EF4-FFF2-40B4-BE49-F238E27FC236}">
                  <a16:creationId xmlns:a16="http://schemas.microsoft.com/office/drawing/2014/main" id="{176C65E0-16A4-7622-81C4-33D55D91AFD5}"/>
                </a:ext>
              </a:extLst>
            </p:cNvPr>
            <p:cNvSpPr/>
            <p:nvPr/>
          </p:nvSpPr>
          <p:spPr>
            <a:xfrm>
              <a:off x="10386231" y="5254876"/>
              <a:ext cx="1277635" cy="698884"/>
            </a:xfrm>
            <a:prstGeom prst="rect">
              <a:avLst/>
            </a:prstGeom>
            <a:solidFill>
              <a:srgbClr val="FFFFBD"/>
            </a:solidFill>
            <a:ln w="9525">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6EE5FFB-1A22-E49A-325F-F664481E03F4}"/>
                </a:ext>
              </a:extLst>
            </p:cNvPr>
            <p:cNvSpPr txBox="1"/>
            <p:nvPr/>
          </p:nvSpPr>
          <p:spPr>
            <a:xfrm>
              <a:off x="10794129" y="5324457"/>
              <a:ext cx="744114" cy="553998"/>
            </a:xfrm>
            <a:prstGeom prst="rect">
              <a:avLst/>
            </a:prstGeom>
            <a:noFill/>
          </p:spPr>
          <p:txBody>
            <a:bodyPr wrap="none" rtlCol="0">
              <a:spAutoFit/>
            </a:bodyPr>
            <a:lstStyle/>
            <a:p>
              <a:r>
                <a:rPr lang="en-US" sz="1000" b="1">
                  <a:latin typeface="Arial" panose="020B0604020202020204" pitchFamily="34" charset="0"/>
                  <a:cs typeface="Arial" panose="020B0604020202020204" pitchFamily="34" charset="0"/>
                </a:rPr>
                <a:t>Verizon</a:t>
              </a:r>
            </a:p>
            <a:p>
              <a:r>
                <a:rPr lang="en-US" sz="1000" b="1">
                  <a:latin typeface="Arial" panose="020B0604020202020204" pitchFamily="34" charset="0"/>
                  <a:cs typeface="Arial" panose="020B0604020202020204" pitchFamily="34" charset="0"/>
                </a:rPr>
                <a:t>reported</a:t>
              </a:r>
            </a:p>
            <a:p>
              <a:r>
                <a:rPr lang="en-US" sz="1000" b="1">
                  <a:latin typeface="Arial" panose="020B0604020202020204" pitchFamily="34" charset="0"/>
                  <a:cs typeface="Arial" panose="020B0604020202020204" pitchFamily="34" charset="0"/>
                </a:rPr>
                <a:t>coverage</a:t>
              </a:r>
            </a:p>
          </p:txBody>
        </p:sp>
        <p:sp>
          <p:nvSpPr>
            <p:cNvPr id="19" name="Rectangle 18">
              <a:extLst>
                <a:ext uri="{FF2B5EF4-FFF2-40B4-BE49-F238E27FC236}">
                  <a16:creationId xmlns:a16="http://schemas.microsoft.com/office/drawing/2014/main" id="{44EC621B-C530-9F10-B731-4E5EBD541E3B}"/>
                </a:ext>
              </a:extLst>
            </p:cNvPr>
            <p:cNvSpPr/>
            <p:nvPr/>
          </p:nvSpPr>
          <p:spPr>
            <a:xfrm>
              <a:off x="10570544" y="5478104"/>
              <a:ext cx="185918" cy="246704"/>
            </a:xfrm>
            <a:prstGeom prst="rect">
              <a:avLst/>
            </a:prstGeom>
            <a:solidFill>
              <a:srgbClr val="F9D1CE"/>
            </a:solidFill>
            <a:ln w="952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Google Shape;1366;p133">
            <a:extLst>
              <a:ext uri="{FF2B5EF4-FFF2-40B4-BE49-F238E27FC236}">
                <a16:creationId xmlns:a16="http://schemas.microsoft.com/office/drawing/2014/main" id="{7159AF39-DA10-8715-185D-7CF71D1BB944}"/>
              </a:ext>
            </a:extLst>
          </p:cNvPr>
          <p:cNvSpPr txBox="1"/>
          <p:nvPr/>
        </p:nvSpPr>
        <p:spPr>
          <a:xfrm>
            <a:off x="286265" y="2019838"/>
            <a:ext cx="4732926" cy="784790"/>
          </a:xfrm>
          <a:prstGeom prst="rect">
            <a:avLst/>
          </a:prstGeom>
          <a:noFill/>
          <a:ln>
            <a:noFill/>
          </a:ln>
        </p:spPr>
        <p:txBody>
          <a:bodyPr spcFirstLastPara="1" wrap="square" lIns="121900" tIns="121900" rIns="121900" bIns="121900" anchor="t" anchorCtr="0">
            <a:spAutoFit/>
          </a:bodyPr>
          <a:lstStyle/>
          <a:p>
            <a:pPr marL="285750" indent="-285750">
              <a:spcAft>
                <a:spcPts val="600"/>
              </a:spcAft>
              <a:buSzPts val="1200"/>
              <a:buFont typeface="Arial" panose="020B0604020202020204" pitchFamily="34" charset="0"/>
              <a:buChar char="•"/>
            </a:pPr>
            <a:r>
              <a:rPr lang="en" sz="1500">
                <a:latin typeface="Arial" panose="020B0604020202020204" pitchFamily="34" charset="0"/>
                <a:ea typeface="Source Sans Pro"/>
                <a:cs typeface="Arial" panose="020B0604020202020204" pitchFamily="34" charset="0"/>
                <a:sym typeface="Source Sans Pro"/>
              </a:rPr>
              <a:t>Vermont government officials worked with Ookla to plan the routes and maximize data collection</a:t>
            </a:r>
          </a:p>
        </p:txBody>
      </p:sp>
      <p:sp>
        <p:nvSpPr>
          <p:cNvPr id="25" name="Google Shape;1366;p133">
            <a:extLst>
              <a:ext uri="{FF2B5EF4-FFF2-40B4-BE49-F238E27FC236}">
                <a16:creationId xmlns:a16="http://schemas.microsoft.com/office/drawing/2014/main" id="{8B627513-5E4A-9F3F-3D74-9EE128E2F773}"/>
              </a:ext>
            </a:extLst>
          </p:cNvPr>
          <p:cNvSpPr txBox="1"/>
          <p:nvPr/>
        </p:nvSpPr>
        <p:spPr>
          <a:xfrm>
            <a:off x="286264" y="2589184"/>
            <a:ext cx="4746503" cy="1323399"/>
          </a:xfrm>
          <a:prstGeom prst="rect">
            <a:avLst/>
          </a:prstGeom>
          <a:noFill/>
          <a:ln>
            <a:noFill/>
          </a:ln>
        </p:spPr>
        <p:txBody>
          <a:bodyPr spcFirstLastPara="1" wrap="square" lIns="121900" tIns="121900" rIns="121900" bIns="121900" anchor="t" anchorCtr="0">
            <a:spAutoFit/>
          </a:bodyPr>
          <a:lstStyle/>
          <a:p>
            <a:pPr marL="285750" indent="-285750">
              <a:spcAft>
                <a:spcPts val="600"/>
              </a:spcAft>
              <a:buSzPts val="1200"/>
              <a:buFont typeface="Arial" panose="020B0604020202020204" pitchFamily="34" charset="0"/>
              <a:buChar char="•"/>
            </a:pPr>
            <a:r>
              <a:rPr lang="en" sz="1500">
                <a:latin typeface="Arial" panose="020B0604020202020204" pitchFamily="34" charset="0"/>
                <a:ea typeface="Source Sans Pro"/>
                <a:cs typeface="Arial" panose="020B0604020202020204" pitchFamily="34" charset="0"/>
                <a:sym typeface="Source Sans Pro"/>
              </a:rPr>
              <a:t>Ookla’s field team drove over 6,000 miles of </a:t>
            </a:r>
            <a:r>
              <a:rPr lang="en-US" sz="1500">
                <a:latin typeface="Arial" panose="020B0604020202020204" pitchFamily="34" charset="0"/>
                <a:ea typeface="Source Sans Pro"/>
                <a:cs typeface="Arial" panose="020B0604020202020204" pitchFamily="34" charset="0"/>
                <a:sym typeface="Source Sans Pro"/>
              </a:rPr>
              <a:t>major highways and roads with suspicious coverage claims</a:t>
            </a:r>
            <a:endParaRPr lang="en" sz="1500">
              <a:latin typeface="Arial" panose="020B0604020202020204" pitchFamily="34" charset="0"/>
              <a:ea typeface="Source Sans Pro"/>
              <a:cs typeface="Arial" panose="020B0604020202020204" pitchFamily="34" charset="0"/>
              <a:sym typeface="Source Sans Pro"/>
            </a:endParaRPr>
          </a:p>
          <a:p>
            <a:pPr marL="285750" indent="-285750">
              <a:spcAft>
                <a:spcPts val="600"/>
              </a:spcAft>
              <a:buSzPts val="1200"/>
              <a:buFont typeface="Arial" panose="020B0604020202020204" pitchFamily="34" charset="0"/>
              <a:buChar char="•"/>
            </a:pPr>
            <a:r>
              <a:rPr lang="en-US" sz="1500">
                <a:latin typeface="Arial" panose="020B0604020202020204" pitchFamily="34" charset="0"/>
                <a:ea typeface="Source Sans Pro"/>
                <a:cs typeface="Arial" panose="020B0604020202020204" pitchFamily="34" charset="0"/>
                <a:sym typeface="Source Sans Pro"/>
              </a:rPr>
              <a:t>Data and Voice testing performed on all networks</a:t>
            </a:r>
          </a:p>
        </p:txBody>
      </p:sp>
      <p:pic>
        <p:nvPicPr>
          <p:cNvPr id="1026" name="Picture 2">
            <a:extLst>
              <a:ext uri="{FF2B5EF4-FFF2-40B4-BE49-F238E27FC236}">
                <a16:creationId xmlns:a16="http://schemas.microsoft.com/office/drawing/2014/main" id="{DAEB92D2-8EF7-EDEF-BC8E-B18896FA321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82404" y="4036620"/>
            <a:ext cx="2487701" cy="220584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657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par>
                                <p:cTn id="8" presetID="10" presetClass="entr" presetSubtype="0" fill="hold" grpId="0" nodeType="withEffect">
                                  <p:stCondLst>
                                    <p:cond delay="400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1000"/>
                                        <p:tgtEl>
                                          <p:spTgt spid="24"/>
                                        </p:tgtEl>
                                      </p:cBhvr>
                                    </p:animEffect>
                                  </p:childTnLst>
                                </p:cTn>
                              </p:par>
                              <p:par>
                                <p:cTn id="11" presetID="10" presetClass="entr" presetSubtype="0" fill="hold" nodeType="withEffect">
                                  <p:stCondLst>
                                    <p:cond delay="800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childTnLst>
                                </p:cTn>
                              </p:par>
                              <p:par>
                                <p:cTn id="14" presetID="10" presetClass="entr" presetSubtype="0" fill="hold" nodeType="withEffect">
                                  <p:stCondLst>
                                    <p:cond delay="80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par>
                                <p:cTn id="17" presetID="10" presetClass="entr" presetSubtype="0" fill="hold" grpId="0" nodeType="withEffect">
                                  <p:stCondLst>
                                    <p:cond delay="800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childTnLst>
                                </p:cTn>
                              </p:par>
                              <p:par>
                                <p:cTn id="20" presetID="10" presetClass="entr" presetSubtype="0" fill="hold" nodeType="withEffect">
                                  <p:stCondLst>
                                    <p:cond delay="80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childTnLst>
                                </p:cTn>
                              </p:par>
                              <p:par>
                                <p:cTn id="23" presetID="10" presetClass="entr" presetSubtype="0" fill="hold" nodeType="withEffect">
                                  <p:stCondLst>
                                    <p:cond delay="800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83D7B-FBA1-06E7-08B5-8EF366A83A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D71A97-B74A-C90D-8D6C-5116F42660CC}"/>
              </a:ext>
            </a:extLst>
          </p:cNvPr>
          <p:cNvSpPr>
            <a:spLocks noGrp="1"/>
          </p:cNvSpPr>
          <p:nvPr>
            <p:ph type="title" idx="4294967295"/>
          </p:nvPr>
        </p:nvSpPr>
        <p:spPr>
          <a:xfrm>
            <a:off x="685800" y="1828800"/>
            <a:ext cx="7019925" cy="804863"/>
          </a:xfrm>
        </p:spPr>
        <p:txBody>
          <a:bodyPr anchor="t">
            <a:normAutofit fontScale="90000"/>
          </a:bodyPr>
          <a:lstStyle/>
          <a:p>
            <a:r>
              <a:rPr lang="en-US" b="1">
                <a:solidFill>
                  <a:schemeClr val="bg1"/>
                </a:solidFill>
                <a:latin typeface="Arial" panose="020B0604020202020204" pitchFamily="34" charset="0"/>
                <a:cs typeface="Arial" panose="020B0604020202020204" pitchFamily="34" charset="0"/>
              </a:rPr>
              <a:t>Monitoring and Compliance</a:t>
            </a:r>
          </a:p>
        </p:txBody>
      </p:sp>
      <p:sp>
        <p:nvSpPr>
          <p:cNvPr id="5" name="Title 1">
            <a:extLst>
              <a:ext uri="{FF2B5EF4-FFF2-40B4-BE49-F238E27FC236}">
                <a16:creationId xmlns:a16="http://schemas.microsoft.com/office/drawing/2014/main" id="{A98A0CA8-FF69-7380-76C3-2F19E659FB07}"/>
              </a:ext>
            </a:extLst>
          </p:cNvPr>
          <p:cNvSpPr txBox="1">
            <a:spLocks/>
          </p:cNvSpPr>
          <p:nvPr/>
        </p:nvSpPr>
        <p:spPr>
          <a:xfrm>
            <a:off x="1664208" y="2743201"/>
            <a:ext cx="9180576" cy="4754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t"/>
          <a:lstStyle>
            <a:lvl1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1pPr>
            <a:lvl2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2pPr>
            <a:lvl3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3pPr>
            <a:lvl4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4pPr>
            <a:lvl5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5pPr>
            <a:lvl6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6pPr>
            <a:lvl7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7pPr>
            <a:lvl8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8pPr>
            <a:lvl9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9pPr>
          </a:lstStyle>
          <a:p>
            <a:pPr>
              <a:spcAft>
                <a:spcPts val="1200"/>
              </a:spcAft>
            </a:pPr>
            <a:r>
              <a:rPr lang="en-US" sz="2800" kern="0">
                <a:latin typeface="Arial" panose="020B0604020202020204" pitchFamily="34" charset="0"/>
                <a:cs typeface="Arial" panose="020B0604020202020204" pitchFamily="34" charset="0"/>
              </a:rPr>
              <a:t>Operator Accountability</a:t>
            </a:r>
          </a:p>
        </p:txBody>
      </p:sp>
      <p:sp>
        <p:nvSpPr>
          <p:cNvPr id="6" name="Title 1">
            <a:extLst>
              <a:ext uri="{FF2B5EF4-FFF2-40B4-BE49-F238E27FC236}">
                <a16:creationId xmlns:a16="http://schemas.microsoft.com/office/drawing/2014/main" id="{4C655BAD-6859-91A4-B36C-5887413231D3}"/>
              </a:ext>
            </a:extLst>
          </p:cNvPr>
          <p:cNvSpPr txBox="1">
            <a:spLocks/>
          </p:cNvSpPr>
          <p:nvPr/>
        </p:nvSpPr>
        <p:spPr>
          <a:xfrm>
            <a:off x="1664208" y="3410712"/>
            <a:ext cx="9528048" cy="4754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t"/>
          <a:lstStyle>
            <a:lvl1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1pPr>
            <a:lvl2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2pPr>
            <a:lvl3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3pPr>
            <a:lvl4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4pPr>
            <a:lvl5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5pPr>
            <a:lvl6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6pPr>
            <a:lvl7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7pPr>
            <a:lvl8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8pPr>
            <a:lvl9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9pPr>
          </a:lstStyle>
          <a:p>
            <a:pPr>
              <a:spcAft>
                <a:spcPts val="1200"/>
              </a:spcAft>
            </a:pPr>
            <a:r>
              <a:rPr lang="en-US" sz="2800" kern="0">
                <a:latin typeface="Arial" panose="020B0604020202020204" pitchFamily="34" charset="0"/>
                <a:cs typeface="Arial" panose="020B0604020202020204" pitchFamily="34" charset="0"/>
              </a:rPr>
              <a:t>Benchmarking Competitors</a:t>
            </a:r>
          </a:p>
        </p:txBody>
      </p:sp>
      <p:sp>
        <p:nvSpPr>
          <p:cNvPr id="7" name="Title 1">
            <a:extLst>
              <a:ext uri="{FF2B5EF4-FFF2-40B4-BE49-F238E27FC236}">
                <a16:creationId xmlns:a16="http://schemas.microsoft.com/office/drawing/2014/main" id="{4D0DEB9F-1AF3-A215-7FEA-78A5886CED25}"/>
              </a:ext>
            </a:extLst>
          </p:cNvPr>
          <p:cNvSpPr txBox="1">
            <a:spLocks/>
          </p:cNvSpPr>
          <p:nvPr/>
        </p:nvSpPr>
        <p:spPr>
          <a:xfrm>
            <a:off x="1664208" y="4087367"/>
            <a:ext cx="9180576" cy="4754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t"/>
          <a:lstStyle>
            <a:lvl1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1pPr>
            <a:lvl2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2pPr>
            <a:lvl3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3pPr>
            <a:lvl4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4pPr>
            <a:lvl5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5pPr>
            <a:lvl6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6pPr>
            <a:lvl7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7pPr>
            <a:lvl8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8pPr>
            <a:lvl9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9pPr>
          </a:lstStyle>
          <a:p>
            <a:pPr>
              <a:spcAft>
                <a:spcPts val="1200"/>
              </a:spcAft>
            </a:pPr>
            <a:r>
              <a:rPr lang="en-US" sz="2800" kern="0">
                <a:latin typeface="Arial" panose="020B0604020202020204" pitchFamily="34" charset="0"/>
                <a:cs typeface="Arial" panose="020B0604020202020204" pitchFamily="34" charset="0"/>
              </a:rPr>
              <a:t>Demonstrating Progress </a:t>
            </a:r>
          </a:p>
        </p:txBody>
      </p:sp>
    </p:spTree>
    <p:extLst>
      <p:ext uri="{BB962C8B-B14F-4D97-AF65-F5344CB8AC3E}">
        <p14:creationId xmlns:p14="http://schemas.microsoft.com/office/powerpoint/2010/main" val="35591256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6DDF4-5666-B31F-A054-96B258BB6BDF}"/>
            </a:ext>
          </a:extLst>
        </p:cNvPr>
        <p:cNvGrpSpPr/>
        <p:nvPr/>
      </p:nvGrpSpPr>
      <p:grpSpPr>
        <a:xfrm>
          <a:off x="0" y="0"/>
          <a:ext cx="0" cy="0"/>
          <a:chOff x="0" y="0"/>
          <a:chExt cx="0" cy="0"/>
        </a:xfrm>
      </p:grpSpPr>
      <p:grpSp>
        <p:nvGrpSpPr>
          <p:cNvPr id="24" name="Group 23">
            <a:extLst>
              <a:ext uri="{FF2B5EF4-FFF2-40B4-BE49-F238E27FC236}">
                <a16:creationId xmlns:a16="http://schemas.microsoft.com/office/drawing/2014/main" id="{B8F38971-4427-F803-18D7-00A72ABA41BA}"/>
              </a:ext>
            </a:extLst>
          </p:cNvPr>
          <p:cNvGrpSpPr/>
          <p:nvPr/>
        </p:nvGrpSpPr>
        <p:grpSpPr>
          <a:xfrm>
            <a:off x="10730429" y="-1289916"/>
            <a:ext cx="1256555" cy="1109137"/>
            <a:chOff x="9868665" y="312360"/>
            <a:chExt cx="1627004" cy="1436126"/>
          </a:xfrm>
        </p:grpSpPr>
        <p:pic>
          <p:nvPicPr>
            <p:cNvPr id="28" name="Picture 27">
              <a:extLst>
                <a:ext uri="{FF2B5EF4-FFF2-40B4-BE49-F238E27FC236}">
                  <a16:creationId xmlns:a16="http://schemas.microsoft.com/office/drawing/2014/main" id="{47BEAF0A-664D-302F-0BD6-F0166E7F315F}"/>
                </a:ext>
              </a:extLst>
            </p:cNvPr>
            <p:cNvPicPr>
              <a:picLocks noChangeAspect="1"/>
            </p:cNvPicPr>
            <p:nvPr/>
          </p:nvPicPr>
          <p:blipFill>
            <a:blip r:embed="rId3"/>
            <a:stretch>
              <a:fillRect/>
            </a:stretch>
          </p:blipFill>
          <p:spPr>
            <a:xfrm>
              <a:off x="9868665" y="312360"/>
              <a:ext cx="1627004" cy="1436126"/>
            </a:xfrm>
            <a:prstGeom prst="rect">
              <a:avLst/>
            </a:prstGeom>
          </p:spPr>
        </p:pic>
        <p:sp>
          <p:nvSpPr>
            <p:cNvPr id="29" name="TextBox 28">
              <a:extLst>
                <a:ext uri="{FF2B5EF4-FFF2-40B4-BE49-F238E27FC236}">
                  <a16:creationId xmlns:a16="http://schemas.microsoft.com/office/drawing/2014/main" id="{7F9CA1F2-ED1D-0BAD-D1F4-B42D34013008}"/>
                </a:ext>
              </a:extLst>
            </p:cNvPr>
            <p:cNvSpPr txBox="1"/>
            <p:nvPr/>
          </p:nvSpPr>
          <p:spPr>
            <a:xfrm>
              <a:off x="10209967" y="917487"/>
              <a:ext cx="603461" cy="757175"/>
            </a:xfrm>
            <a:prstGeom prst="rect">
              <a:avLst/>
            </a:prstGeom>
            <a:noFill/>
          </p:spPr>
          <p:txBody>
            <a:bodyPr wrap="square" rtlCol="0">
              <a:spAutoFit/>
            </a:bodyPr>
            <a:lstStyle/>
            <a:p>
              <a:pPr algn="ctr"/>
              <a:r>
                <a:rPr lang="en-US" sz="1600">
                  <a:solidFill>
                    <a:schemeClr val="bg1"/>
                  </a:solidFill>
                  <a:latin typeface="Arial" panose="020B0604020202020204" pitchFamily="34" charset="0"/>
                </a:rPr>
                <a:t>WV</a:t>
              </a:r>
            </a:p>
          </p:txBody>
        </p:sp>
      </p:grpSp>
      <p:sp>
        <p:nvSpPr>
          <p:cNvPr id="37" name="TextBox 36">
            <a:extLst>
              <a:ext uri="{FF2B5EF4-FFF2-40B4-BE49-F238E27FC236}">
                <a16:creationId xmlns:a16="http://schemas.microsoft.com/office/drawing/2014/main" id="{D7DDB746-6098-6B8F-608D-FA74B0CF844D}"/>
              </a:ext>
            </a:extLst>
          </p:cNvPr>
          <p:cNvSpPr txBox="1"/>
          <p:nvPr/>
        </p:nvSpPr>
        <p:spPr>
          <a:xfrm>
            <a:off x="7467693" y="214544"/>
            <a:ext cx="3425989" cy="646331"/>
          </a:xfrm>
          <a:prstGeom prst="rect">
            <a:avLst/>
          </a:prstGeom>
          <a:noFill/>
        </p:spPr>
        <p:txBody>
          <a:bodyPr wrap="square" rtlCol="0">
            <a:spAutoFit/>
          </a:bodyPr>
          <a:lstStyle/>
          <a:p>
            <a:pPr algn="r"/>
            <a:r>
              <a:rPr lang="en-US">
                <a:latin typeface="Arial" panose="020B0604020202020204" pitchFamily="34" charset="0"/>
                <a:cs typeface="Arial" panose="020B0604020202020204" pitchFamily="34" charset="0"/>
              </a:rPr>
              <a:t>Highlighting mobile</a:t>
            </a:r>
          </a:p>
          <a:p>
            <a:pPr algn="r"/>
            <a:r>
              <a:rPr lang="en-US">
                <a:latin typeface="Arial" panose="020B0604020202020204" pitchFamily="34" charset="0"/>
                <a:cs typeface="Arial" panose="020B0604020202020204" pitchFamily="34" charset="0"/>
              </a:rPr>
              <a:t>broadband progress in</a:t>
            </a:r>
          </a:p>
        </p:txBody>
      </p:sp>
      <p:pic>
        <p:nvPicPr>
          <p:cNvPr id="5124" name="Picture 4" descr="Safaricom PLC - 会员资格">
            <a:extLst>
              <a:ext uri="{FF2B5EF4-FFF2-40B4-BE49-F238E27FC236}">
                <a16:creationId xmlns:a16="http://schemas.microsoft.com/office/drawing/2014/main" id="{CFE29669-EFA6-43DE-E431-4138B757D8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172" y="3886200"/>
            <a:ext cx="1709928" cy="48546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odeNgo - airtel-kenia">
            <a:extLst>
              <a:ext uri="{FF2B5EF4-FFF2-40B4-BE49-F238E27FC236}">
                <a16:creationId xmlns:a16="http://schemas.microsoft.com/office/drawing/2014/main" id="{F049F0E2-B866-D15A-EC17-609109EE2B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67" y="1675370"/>
            <a:ext cx="2241656" cy="745467"/>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Jamii Telecommunication Ltd - Faiba Mobile">
            <a:extLst>
              <a:ext uri="{FF2B5EF4-FFF2-40B4-BE49-F238E27FC236}">
                <a16:creationId xmlns:a16="http://schemas.microsoft.com/office/drawing/2014/main" id="{602B4ED1-932C-5062-FEE5-430C7AB317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331" y="2734524"/>
            <a:ext cx="1709928" cy="797966"/>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Telkom Kenya Rebrand With New Logo and Identity - Simpaul Design">
            <a:extLst>
              <a:ext uri="{FF2B5EF4-FFF2-40B4-BE49-F238E27FC236}">
                <a16:creationId xmlns:a16="http://schemas.microsoft.com/office/drawing/2014/main" id="{5123A76B-EB96-6C7B-F633-231615D8FF00}"/>
              </a:ext>
            </a:extLst>
          </p:cNvPr>
          <p:cNvPicPr>
            <a:picLocks noChangeAspect="1" noChangeArrowheads="1"/>
          </p:cNvPicPr>
          <p:nvPr/>
        </p:nvPicPr>
        <p:blipFill rotWithShape="1">
          <a:blip r:embed="rId7">
            <a:alphaModFix/>
            <a:extLst>
              <a:ext uri="{28A0092B-C50C-407E-A947-70E740481C1C}">
                <a14:useLocalDpi xmlns:a14="http://schemas.microsoft.com/office/drawing/2010/main" val="0"/>
              </a:ext>
            </a:extLst>
          </a:blip>
          <a:srcRect l="23253" t="21269" r="21735" b="25826"/>
          <a:stretch/>
        </p:blipFill>
        <p:spPr bwMode="auto">
          <a:xfrm>
            <a:off x="360172" y="4830909"/>
            <a:ext cx="1709928" cy="924999"/>
          </a:xfrm>
          <a:prstGeom prst="rect">
            <a:avLst/>
          </a:prstGeom>
          <a:noFill/>
          <a:extLst>
            <a:ext uri="{909E8E84-426E-40DD-AFC4-6F175D3DCCD1}">
              <a14:hiddenFill xmlns:a14="http://schemas.microsoft.com/office/drawing/2010/main">
                <a:solidFill>
                  <a:srgbClr val="FFFFFF"/>
                </a:solidFill>
              </a14:hiddenFill>
            </a:ext>
          </a:extLst>
        </p:spPr>
      </p:pic>
      <p:grpSp>
        <p:nvGrpSpPr>
          <p:cNvPr id="5182" name="Group 5181">
            <a:extLst>
              <a:ext uri="{FF2B5EF4-FFF2-40B4-BE49-F238E27FC236}">
                <a16:creationId xmlns:a16="http://schemas.microsoft.com/office/drawing/2014/main" id="{7A374E2A-60E6-5C01-7349-3310E6A2C982}"/>
              </a:ext>
            </a:extLst>
          </p:cNvPr>
          <p:cNvGrpSpPr/>
          <p:nvPr/>
        </p:nvGrpSpPr>
        <p:grpSpPr>
          <a:xfrm>
            <a:off x="2558238" y="1096360"/>
            <a:ext cx="4336338" cy="2367415"/>
            <a:chOff x="2558238" y="959200"/>
            <a:chExt cx="4336338" cy="2367415"/>
          </a:xfrm>
        </p:grpSpPr>
        <p:sp>
          <p:nvSpPr>
            <p:cNvPr id="31" name="TextBox 30">
              <a:extLst>
                <a:ext uri="{FF2B5EF4-FFF2-40B4-BE49-F238E27FC236}">
                  <a16:creationId xmlns:a16="http://schemas.microsoft.com/office/drawing/2014/main" id="{D45D8AB8-AACF-4E26-191B-E0546C12A623}"/>
                </a:ext>
              </a:extLst>
            </p:cNvPr>
            <p:cNvSpPr txBox="1"/>
            <p:nvPr/>
          </p:nvSpPr>
          <p:spPr>
            <a:xfrm>
              <a:off x="2558238" y="959200"/>
              <a:ext cx="2911374" cy="338554"/>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Median</a:t>
              </a:r>
              <a:r>
                <a:rPr lang="en-US" sz="1600">
                  <a:latin typeface="Arial" panose="020B0604020202020204" pitchFamily="34" charset="0"/>
                  <a:cs typeface="Arial" panose="020B0604020202020204" pitchFamily="34" charset="0"/>
                </a:rPr>
                <a:t> Download</a:t>
              </a:r>
              <a:r>
                <a:rPr lang="en-US" sz="1400">
                  <a:latin typeface="Arial" panose="020B0604020202020204" pitchFamily="34" charset="0"/>
                  <a:cs typeface="Arial" panose="020B0604020202020204" pitchFamily="34" charset="0"/>
                </a:rPr>
                <a:t> Speed (Mbps)</a:t>
              </a:r>
            </a:p>
          </p:txBody>
        </p:sp>
        <p:grpSp>
          <p:nvGrpSpPr>
            <p:cNvPr id="5120" name="Group 5119">
              <a:extLst>
                <a:ext uri="{FF2B5EF4-FFF2-40B4-BE49-F238E27FC236}">
                  <a16:creationId xmlns:a16="http://schemas.microsoft.com/office/drawing/2014/main" id="{DC11322D-6005-8A40-105A-D4372AC9A000}"/>
                </a:ext>
              </a:extLst>
            </p:cNvPr>
            <p:cNvGrpSpPr/>
            <p:nvPr/>
          </p:nvGrpSpPr>
          <p:grpSpPr>
            <a:xfrm>
              <a:off x="2558238" y="1312910"/>
              <a:ext cx="4336338" cy="2013705"/>
              <a:chOff x="2558238" y="1312910"/>
              <a:chExt cx="4336338" cy="2013705"/>
            </a:xfrm>
          </p:grpSpPr>
          <p:sp>
            <p:nvSpPr>
              <p:cNvPr id="18" name="Rectangle 17">
                <a:extLst>
                  <a:ext uri="{FF2B5EF4-FFF2-40B4-BE49-F238E27FC236}">
                    <a16:creationId xmlns:a16="http://schemas.microsoft.com/office/drawing/2014/main" id="{79F71578-847B-9D4C-02C5-EF7C962FA67A}"/>
                  </a:ext>
                </a:extLst>
              </p:cNvPr>
              <p:cNvSpPr/>
              <p:nvPr/>
            </p:nvSpPr>
            <p:spPr>
              <a:xfrm>
                <a:off x="2558238" y="1312910"/>
                <a:ext cx="4336338" cy="2013705"/>
              </a:xfrm>
              <a:prstGeom prst="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B412681-C4BC-5D11-CF3D-1DB8E33040D0}"/>
                  </a:ext>
                </a:extLst>
              </p:cNvPr>
              <p:cNvSpPr txBox="1"/>
              <p:nvPr/>
            </p:nvSpPr>
            <p:spPr>
              <a:xfrm>
                <a:off x="2676238" y="3055830"/>
                <a:ext cx="428322" cy="230832"/>
              </a:xfrm>
              <a:prstGeom prst="rect">
                <a:avLst/>
              </a:prstGeom>
              <a:noFill/>
            </p:spPr>
            <p:txBody>
              <a:bodyPr wrap="none" rtlCol="0">
                <a:spAutoFit/>
              </a:bodyPr>
              <a:lstStyle/>
              <a:p>
                <a:r>
                  <a:rPr lang="en-US" sz="900"/>
                  <a:t>2020</a:t>
                </a:r>
              </a:p>
            </p:txBody>
          </p:sp>
          <p:sp>
            <p:nvSpPr>
              <p:cNvPr id="7" name="TextBox 6">
                <a:extLst>
                  <a:ext uri="{FF2B5EF4-FFF2-40B4-BE49-F238E27FC236}">
                    <a16:creationId xmlns:a16="http://schemas.microsoft.com/office/drawing/2014/main" id="{B40C6393-E22A-84AF-F888-AE9010B4C439}"/>
                  </a:ext>
                </a:extLst>
              </p:cNvPr>
              <p:cNvSpPr txBox="1"/>
              <p:nvPr/>
            </p:nvSpPr>
            <p:spPr>
              <a:xfrm>
                <a:off x="5660059" y="3055830"/>
                <a:ext cx="428322" cy="230832"/>
              </a:xfrm>
              <a:prstGeom prst="rect">
                <a:avLst/>
              </a:prstGeom>
              <a:noFill/>
            </p:spPr>
            <p:txBody>
              <a:bodyPr wrap="none" rtlCol="0">
                <a:spAutoFit/>
              </a:bodyPr>
              <a:lstStyle/>
              <a:p>
                <a:r>
                  <a:rPr lang="en-US" sz="900"/>
                  <a:t>2024</a:t>
                </a:r>
              </a:p>
            </p:txBody>
          </p:sp>
          <p:pic>
            <p:nvPicPr>
              <p:cNvPr id="8" name="Picture 7">
                <a:extLst>
                  <a:ext uri="{FF2B5EF4-FFF2-40B4-BE49-F238E27FC236}">
                    <a16:creationId xmlns:a16="http://schemas.microsoft.com/office/drawing/2014/main" id="{74377CF9-5E89-D55A-6F7E-89EFFB0F8A5E}"/>
                  </a:ext>
                </a:extLst>
              </p:cNvPr>
              <p:cNvPicPr>
                <a:picLocks noChangeAspect="1"/>
              </p:cNvPicPr>
              <p:nvPr/>
            </p:nvPicPr>
            <p:blipFill>
              <a:blip r:embed="rId8"/>
              <a:stretch>
                <a:fillRect/>
              </a:stretch>
            </p:blipFill>
            <p:spPr>
              <a:xfrm>
                <a:off x="2642616" y="1348989"/>
                <a:ext cx="3299461" cy="1715985"/>
              </a:xfrm>
              <a:prstGeom prst="rect">
                <a:avLst/>
              </a:prstGeom>
            </p:spPr>
          </p:pic>
          <p:sp>
            <p:nvSpPr>
              <p:cNvPr id="9" name="TextBox 8">
                <a:extLst>
                  <a:ext uri="{FF2B5EF4-FFF2-40B4-BE49-F238E27FC236}">
                    <a16:creationId xmlns:a16="http://schemas.microsoft.com/office/drawing/2014/main" id="{4F1E2EF3-0FB4-B72F-E682-749F63702254}"/>
                  </a:ext>
                </a:extLst>
              </p:cNvPr>
              <p:cNvSpPr txBox="1"/>
              <p:nvPr/>
            </p:nvSpPr>
            <p:spPr>
              <a:xfrm>
                <a:off x="4914103" y="3055830"/>
                <a:ext cx="428322" cy="230832"/>
              </a:xfrm>
              <a:prstGeom prst="rect">
                <a:avLst/>
              </a:prstGeom>
              <a:noFill/>
            </p:spPr>
            <p:txBody>
              <a:bodyPr wrap="none" rtlCol="0">
                <a:spAutoFit/>
              </a:bodyPr>
              <a:lstStyle/>
              <a:p>
                <a:r>
                  <a:rPr lang="en-US" sz="900"/>
                  <a:t>2023</a:t>
                </a:r>
              </a:p>
            </p:txBody>
          </p:sp>
          <p:sp>
            <p:nvSpPr>
              <p:cNvPr id="13" name="TextBox 12">
                <a:extLst>
                  <a:ext uri="{FF2B5EF4-FFF2-40B4-BE49-F238E27FC236}">
                    <a16:creationId xmlns:a16="http://schemas.microsoft.com/office/drawing/2014/main" id="{4BEDB773-8FDB-B4F8-6A39-8880F7A4D62D}"/>
                  </a:ext>
                </a:extLst>
              </p:cNvPr>
              <p:cNvSpPr txBox="1"/>
              <p:nvPr/>
            </p:nvSpPr>
            <p:spPr>
              <a:xfrm>
                <a:off x="4168148" y="3055830"/>
                <a:ext cx="428322" cy="230832"/>
              </a:xfrm>
              <a:prstGeom prst="rect">
                <a:avLst/>
              </a:prstGeom>
              <a:noFill/>
            </p:spPr>
            <p:txBody>
              <a:bodyPr wrap="none" rtlCol="0">
                <a:spAutoFit/>
              </a:bodyPr>
              <a:lstStyle/>
              <a:p>
                <a:r>
                  <a:rPr lang="en-US" sz="900"/>
                  <a:t>2022</a:t>
                </a:r>
              </a:p>
            </p:txBody>
          </p:sp>
          <p:sp>
            <p:nvSpPr>
              <p:cNvPr id="16" name="TextBox 15">
                <a:extLst>
                  <a:ext uri="{FF2B5EF4-FFF2-40B4-BE49-F238E27FC236}">
                    <a16:creationId xmlns:a16="http://schemas.microsoft.com/office/drawing/2014/main" id="{E84E9974-ECF7-7284-22B9-6415E0F8A6C0}"/>
                  </a:ext>
                </a:extLst>
              </p:cNvPr>
              <p:cNvSpPr txBox="1"/>
              <p:nvPr/>
            </p:nvSpPr>
            <p:spPr>
              <a:xfrm>
                <a:off x="3422193" y="3055830"/>
                <a:ext cx="428322" cy="230832"/>
              </a:xfrm>
              <a:prstGeom prst="rect">
                <a:avLst/>
              </a:prstGeom>
              <a:noFill/>
            </p:spPr>
            <p:txBody>
              <a:bodyPr wrap="none" rtlCol="0">
                <a:spAutoFit/>
              </a:bodyPr>
              <a:lstStyle/>
              <a:p>
                <a:r>
                  <a:rPr lang="en-US" sz="900"/>
                  <a:t>2021</a:t>
                </a:r>
              </a:p>
            </p:txBody>
          </p:sp>
          <p:grpSp>
            <p:nvGrpSpPr>
              <p:cNvPr id="40" name="Group 39">
                <a:extLst>
                  <a:ext uri="{FF2B5EF4-FFF2-40B4-BE49-F238E27FC236}">
                    <a16:creationId xmlns:a16="http://schemas.microsoft.com/office/drawing/2014/main" id="{740FDBDC-1E3D-A04D-DC00-2F7AF2CB34F1}"/>
                  </a:ext>
                </a:extLst>
              </p:cNvPr>
              <p:cNvGrpSpPr/>
              <p:nvPr/>
            </p:nvGrpSpPr>
            <p:grpSpPr>
              <a:xfrm>
                <a:off x="6511830" y="1470845"/>
                <a:ext cx="264229" cy="841303"/>
                <a:chOff x="9078971" y="4128934"/>
                <a:chExt cx="264229" cy="770021"/>
              </a:xfrm>
            </p:grpSpPr>
            <p:cxnSp>
              <p:nvCxnSpPr>
                <p:cNvPr id="19" name="Straight Connector 18">
                  <a:extLst>
                    <a:ext uri="{FF2B5EF4-FFF2-40B4-BE49-F238E27FC236}">
                      <a16:creationId xmlns:a16="http://schemas.microsoft.com/office/drawing/2014/main" id="{250F9BDF-7C3D-01D8-C8BD-8F755284B52F}"/>
                    </a:ext>
                  </a:extLst>
                </p:cNvPr>
                <p:cNvCxnSpPr>
                  <a:cxnSpLocks/>
                </p:cNvCxnSpPr>
                <p:nvPr/>
              </p:nvCxnSpPr>
              <p:spPr>
                <a:xfrm flipH="1">
                  <a:off x="9078971" y="4128934"/>
                  <a:ext cx="264229" cy="0"/>
                </a:xfrm>
                <a:prstGeom prst="line">
                  <a:avLst/>
                </a:prstGeom>
                <a:ln w="31750">
                  <a:solidFill>
                    <a:srgbClr val="E2001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6C490B0-6215-89CD-6815-89C7FABCF2D2}"/>
                    </a:ext>
                  </a:extLst>
                </p:cNvPr>
                <p:cNvCxnSpPr>
                  <a:cxnSpLocks/>
                </p:cNvCxnSpPr>
                <p:nvPr/>
              </p:nvCxnSpPr>
              <p:spPr>
                <a:xfrm flipH="1">
                  <a:off x="9078971" y="4379191"/>
                  <a:ext cx="26422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665FFC7-7966-312C-3FF7-EDD1AC5991C6}"/>
                    </a:ext>
                  </a:extLst>
                </p:cNvPr>
                <p:cNvCxnSpPr>
                  <a:cxnSpLocks/>
                </p:cNvCxnSpPr>
                <p:nvPr/>
              </p:nvCxnSpPr>
              <p:spPr>
                <a:xfrm flipH="1">
                  <a:off x="9078971" y="4639073"/>
                  <a:ext cx="264229" cy="0"/>
                </a:xfrm>
                <a:prstGeom prst="line">
                  <a:avLst/>
                </a:prstGeom>
                <a:ln w="31750">
                  <a:solidFill>
                    <a:srgbClr val="73A94E"/>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28EDB35-FE25-3E4F-4842-4B77715F6F6A}"/>
                    </a:ext>
                  </a:extLst>
                </p:cNvPr>
                <p:cNvCxnSpPr>
                  <a:cxnSpLocks/>
                </p:cNvCxnSpPr>
                <p:nvPr/>
              </p:nvCxnSpPr>
              <p:spPr>
                <a:xfrm flipH="1">
                  <a:off x="9078971" y="4898955"/>
                  <a:ext cx="264229" cy="0"/>
                </a:xfrm>
                <a:prstGeom prst="line">
                  <a:avLst/>
                </a:prstGeom>
                <a:ln w="31750">
                  <a:solidFill>
                    <a:srgbClr val="12AACB"/>
                  </a:solidFill>
                </a:ln>
              </p:spPr>
              <p:style>
                <a:lnRef idx="1">
                  <a:schemeClr val="accent1"/>
                </a:lnRef>
                <a:fillRef idx="0">
                  <a:schemeClr val="accent1"/>
                </a:fillRef>
                <a:effectRef idx="0">
                  <a:schemeClr val="accent1"/>
                </a:effectRef>
                <a:fontRef idx="minor">
                  <a:schemeClr val="tx1"/>
                </a:fontRef>
              </p:style>
            </p:cxnSp>
          </p:grpSp>
          <p:sp>
            <p:nvSpPr>
              <p:cNvPr id="41" name="TextBox 40">
                <a:extLst>
                  <a:ext uri="{FF2B5EF4-FFF2-40B4-BE49-F238E27FC236}">
                    <a16:creationId xmlns:a16="http://schemas.microsoft.com/office/drawing/2014/main" id="{F72887C7-D2D1-5DE9-4474-ABE05B246984}"/>
                  </a:ext>
                </a:extLst>
              </p:cNvPr>
              <p:cNvSpPr txBox="1"/>
              <p:nvPr/>
            </p:nvSpPr>
            <p:spPr>
              <a:xfrm>
                <a:off x="6120744" y="1349409"/>
                <a:ext cx="447558" cy="230832"/>
              </a:xfrm>
              <a:prstGeom prst="rect">
                <a:avLst/>
              </a:prstGeom>
              <a:noFill/>
            </p:spPr>
            <p:txBody>
              <a:bodyPr wrap="none" rtlCol="0">
                <a:spAutoFit/>
              </a:bodyPr>
              <a:lstStyle/>
              <a:p>
                <a:pPr algn="r"/>
                <a:r>
                  <a:rPr lang="en-US" sz="900">
                    <a:latin typeface="Arial" panose="020B0604020202020204" pitchFamily="34" charset="0"/>
                    <a:cs typeface="Arial" panose="020B0604020202020204" pitchFamily="34" charset="0"/>
                  </a:rPr>
                  <a:t>Airtel</a:t>
                </a:r>
              </a:p>
            </p:txBody>
          </p:sp>
          <p:sp>
            <p:nvSpPr>
              <p:cNvPr id="42" name="TextBox 41">
                <a:extLst>
                  <a:ext uri="{FF2B5EF4-FFF2-40B4-BE49-F238E27FC236}">
                    <a16:creationId xmlns:a16="http://schemas.microsoft.com/office/drawing/2014/main" id="{4C1B6AED-CDBA-E740-9D64-D13FD2314AAD}"/>
                  </a:ext>
                </a:extLst>
              </p:cNvPr>
              <p:cNvSpPr txBox="1"/>
              <p:nvPr/>
            </p:nvSpPr>
            <p:spPr>
              <a:xfrm>
                <a:off x="6095096" y="1625634"/>
                <a:ext cx="473206" cy="230832"/>
              </a:xfrm>
              <a:prstGeom prst="rect">
                <a:avLst/>
              </a:prstGeom>
              <a:noFill/>
            </p:spPr>
            <p:txBody>
              <a:bodyPr wrap="none" rtlCol="0">
                <a:spAutoFit/>
              </a:bodyPr>
              <a:lstStyle/>
              <a:p>
                <a:pPr algn="r"/>
                <a:r>
                  <a:rPr lang="en-US" sz="900">
                    <a:latin typeface="Arial" panose="020B0604020202020204" pitchFamily="34" charset="0"/>
                    <a:cs typeface="Arial" panose="020B0604020202020204" pitchFamily="34" charset="0"/>
                  </a:rPr>
                  <a:t>Faiba</a:t>
                </a:r>
              </a:p>
            </p:txBody>
          </p:sp>
          <p:sp>
            <p:nvSpPr>
              <p:cNvPr id="43" name="TextBox 42">
                <a:extLst>
                  <a:ext uri="{FF2B5EF4-FFF2-40B4-BE49-F238E27FC236}">
                    <a16:creationId xmlns:a16="http://schemas.microsoft.com/office/drawing/2014/main" id="{5B055EFA-A5FE-78C7-4D4E-933FD79C43DB}"/>
                  </a:ext>
                </a:extLst>
              </p:cNvPr>
              <p:cNvSpPr txBox="1"/>
              <p:nvPr/>
            </p:nvSpPr>
            <p:spPr>
              <a:xfrm>
                <a:off x="5864263" y="1914559"/>
                <a:ext cx="704039" cy="230832"/>
              </a:xfrm>
              <a:prstGeom prst="rect">
                <a:avLst/>
              </a:prstGeom>
              <a:noFill/>
            </p:spPr>
            <p:txBody>
              <a:bodyPr wrap="none" rtlCol="0">
                <a:spAutoFit/>
              </a:bodyPr>
              <a:lstStyle/>
              <a:p>
                <a:pPr algn="r"/>
                <a:r>
                  <a:rPr lang="en-US" sz="900">
                    <a:latin typeface="Arial" panose="020B0604020202020204" pitchFamily="34" charset="0"/>
                    <a:cs typeface="Arial" panose="020B0604020202020204" pitchFamily="34" charset="0"/>
                  </a:rPr>
                  <a:t>Safaricom</a:t>
                </a:r>
              </a:p>
            </p:txBody>
          </p:sp>
          <p:sp>
            <p:nvSpPr>
              <p:cNvPr id="44" name="TextBox 43">
                <a:extLst>
                  <a:ext uri="{FF2B5EF4-FFF2-40B4-BE49-F238E27FC236}">
                    <a16:creationId xmlns:a16="http://schemas.microsoft.com/office/drawing/2014/main" id="{371ECD5B-20AB-C2C0-731D-1CDF3EBCC71D}"/>
                  </a:ext>
                </a:extLst>
              </p:cNvPr>
              <p:cNvSpPr txBox="1"/>
              <p:nvPr/>
            </p:nvSpPr>
            <p:spPr>
              <a:xfrm>
                <a:off x="6005327" y="2197134"/>
                <a:ext cx="562975" cy="230832"/>
              </a:xfrm>
              <a:prstGeom prst="rect">
                <a:avLst/>
              </a:prstGeom>
              <a:noFill/>
            </p:spPr>
            <p:txBody>
              <a:bodyPr wrap="none" rtlCol="0">
                <a:spAutoFit/>
              </a:bodyPr>
              <a:lstStyle/>
              <a:p>
                <a:pPr algn="r"/>
                <a:r>
                  <a:rPr lang="en-US" sz="900">
                    <a:latin typeface="Arial" panose="020B0604020202020204" pitchFamily="34" charset="0"/>
                    <a:cs typeface="Arial" panose="020B0604020202020204" pitchFamily="34" charset="0"/>
                  </a:rPr>
                  <a:t>Telkom</a:t>
                </a:r>
              </a:p>
            </p:txBody>
          </p:sp>
        </p:grpSp>
      </p:grpSp>
      <p:grpSp>
        <p:nvGrpSpPr>
          <p:cNvPr id="3073" name="Group 3072">
            <a:extLst>
              <a:ext uri="{FF2B5EF4-FFF2-40B4-BE49-F238E27FC236}">
                <a16:creationId xmlns:a16="http://schemas.microsoft.com/office/drawing/2014/main" id="{BB76CE3C-4146-61BB-E754-E433BAD61126}"/>
              </a:ext>
            </a:extLst>
          </p:cNvPr>
          <p:cNvGrpSpPr/>
          <p:nvPr/>
        </p:nvGrpSpPr>
        <p:grpSpPr>
          <a:xfrm>
            <a:off x="2558238" y="3669650"/>
            <a:ext cx="4336338" cy="2372733"/>
            <a:chOff x="2558238" y="3532490"/>
            <a:chExt cx="4336338" cy="2372733"/>
          </a:xfrm>
        </p:grpSpPr>
        <p:sp>
          <p:nvSpPr>
            <p:cNvPr id="33" name="TextBox 32">
              <a:extLst>
                <a:ext uri="{FF2B5EF4-FFF2-40B4-BE49-F238E27FC236}">
                  <a16:creationId xmlns:a16="http://schemas.microsoft.com/office/drawing/2014/main" id="{7D0C6114-1BA1-D641-0942-30F07EFD7035}"/>
                </a:ext>
              </a:extLst>
            </p:cNvPr>
            <p:cNvSpPr txBox="1"/>
            <p:nvPr/>
          </p:nvSpPr>
          <p:spPr>
            <a:xfrm>
              <a:off x="2558238" y="3532490"/>
              <a:ext cx="2762509" cy="338554"/>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Median </a:t>
              </a:r>
              <a:r>
                <a:rPr lang="en-US" sz="1600">
                  <a:latin typeface="Arial" panose="020B0604020202020204" pitchFamily="34" charset="0"/>
                  <a:cs typeface="Arial" panose="020B0604020202020204" pitchFamily="34" charset="0"/>
                </a:rPr>
                <a:t>Upload</a:t>
              </a:r>
              <a:r>
                <a:rPr lang="en-US" sz="1400">
                  <a:latin typeface="Arial" panose="020B0604020202020204" pitchFamily="34" charset="0"/>
                  <a:cs typeface="Arial" panose="020B0604020202020204" pitchFamily="34" charset="0"/>
                </a:rPr>
                <a:t> Speed (Mbps)</a:t>
              </a:r>
            </a:p>
          </p:txBody>
        </p:sp>
        <p:sp>
          <p:nvSpPr>
            <p:cNvPr id="5123" name="Rectangle 5122">
              <a:extLst>
                <a:ext uri="{FF2B5EF4-FFF2-40B4-BE49-F238E27FC236}">
                  <a16:creationId xmlns:a16="http://schemas.microsoft.com/office/drawing/2014/main" id="{40B51CFB-AC79-0709-3B55-B4A576BF2FDB}"/>
                </a:ext>
              </a:extLst>
            </p:cNvPr>
            <p:cNvSpPr/>
            <p:nvPr/>
          </p:nvSpPr>
          <p:spPr>
            <a:xfrm>
              <a:off x="2558238" y="3891518"/>
              <a:ext cx="4336338" cy="2013705"/>
            </a:xfrm>
            <a:prstGeom prst="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5" name="TextBox 5124">
              <a:extLst>
                <a:ext uri="{FF2B5EF4-FFF2-40B4-BE49-F238E27FC236}">
                  <a16:creationId xmlns:a16="http://schemas.microsoft.com/office/drawing/2014/main" id="{BA1C7506-36E1-74E1-9CEE-325338196386}"/>
                </a:ext>
              </a:extLst>
            </p:cNvPr>
            <p:cNvSpPr txBox="1"/>
            <p:nvPr/>
          </p:nvSpPr>
          <p:spPr>
            <a:xfrm>
              <a:off x="2676238" y="5634438"/>
              <a:ext cx="428322" cy="230832"/>
            </a:xfrm>
            <a:prstGeom prst="rect">
              <a:avLst/>
            </a:prstGeom>
            <a:noFill/>
          </p:spPr>
          <p:txBody>
            <a:bodyPr wrap="none" rtlCol="0">
              <a:spAutoFit/>
            </a:bodyPr>
            <a:lstStyle/>
            <a:p>
              <a:r>
                <a:rPr lang="en-US" sz="900"/>
                <a:t>2020</a:t>
              </a:r>
            </a:p>
          </p:txBody>
        </p:sp>
        <p:sp>
          <p:nvSpPr>
            <p:cNvPr id="5127" name="TextBox 5126">
              <a:extLst>
                <a:ext uri="{FF2B5EF4-FFF2-40B4-BE49-F238E27FC236}">
                  <a16:creationId xmlns:a16="http://schemas.microsoft.com/office/drawing/2014/main" id="{B34C97BE-0896-F186-C354-3D8E54B75050}"/>
                </a:ext>
              </a:extLst>
            </p:cNvPr>
            <p:cNvSpPr txBox="1"/>
            <p:nvPr/>
          </p:nvSpPr>
          <p:spPr>
            <a:xfrm>
              <a:off x="5660059" y="5634438"/>
              <a:ext cx="428322" cy="230832"/>
            </a:xfrm>
            <a:prstGeom prst="rect">
              <a:avLst/>
            </a:prstGeom>
            <a:noFill/>
          </p:spPr>
          <p:txBody>
            <a:bodyPr wrap="none" rtlCol="0">
              <a:spAutoFit/>
            </a:bodyPr>
            <a:lstStyle/>
            <a:p>
              <a:r>
                <a:rPr lang="en-US" sz="900"/>
                <a:t>2024</a:t>
              </a:r>
            </a:p>
          </p:txBody>
        </p:sp>
        <p:sp>
          <p:nvSpPr>
            <p:cNvPr id="5131" name="TextBox 5130">
              <a:extLst>
                <a:ext uri="{FF2B5EF4-FFF2-40B4-BE49-F238E27FC236}">
                  <a16:creationId xmlns:a16="http://schemas.microsoft.com/office/drawing/2014/main" id="{558343E2-DACD-845D-DFDC-5AEEC1A2FAF0}"/>
                </a:ext>
              </a:extLst>
            </p:cNvPr>
            <p:cNvSpPr txBox="1"/>
            <p:nvPr/>
          </p:nvSpPr>
          <p:spPr>
            <a:xfrm>
              <a:off x="4914103" y="5634438"/>
              <a:ext cx="428322" cy="230832"/>
            </a:xfrm>
            <a:prstGeom prst="rect">
              <a:avLst/>
            </a:prstGeom>
            <a:noFill/>
          </p:spPr>
          <p:txBody>
            <a:bodyPr wrap="none" rtlCol="0">
              <a:spAutoFit/>
            </a:bodyPr>
            <a:lstStyle/>
            <a:p>
              <a:r>
                <a:rPr lang="en-US" sz="900"/>
                <a:t>2023</a:t>
              </a:r>
            </a:p>
          </p:txBody>
        </p:sp>
        <p:sp>
          <p:nvSpPr>
            <p:cNvPr id="5133" name="TextBox 5132">
              <a:extLst>
                <a:ext uri="{FF2B5EF4-FFF2-40B4-BE49-F238E27FC236}">
                  <a16:creationId xmlns:a16="http://schemas.microsoft.com/office/drawing/2014/main" id="{457E0B1D-14F6-8167-3046-E2431101B62B}"/>
                </a:ext>
              </a:extLst>
            </p:cNvPr>
            <p:cNvSpPr txBox="1"/>
            <p:nvPr/>
          </p:nvSpPr>
          <p:spPr>
            <a:xfrm>
              <a:off x="4168148" y="5634438"/>
              <a:ext cx="428322" cy="230832"/>
            </a:xfrm>
            <a:prstGeom prst="rect">
              <a:avLst/>
            </a:prstGeom>
            <a:noFill/>
          </p:spPr>
          <p:txBody>
            <a:bodyPr wrap="none" rtlCol="0">
              <a:spAutoFit/>
            </a:bodyPr>
            <a:lstStyle/>
            <a:p>
              <a:r>
                <a:rPr lang="en-US" sz="900"/>
                <a:t>2022</a:t>
              </a:r>
            </a:p>
          </p:txBody>
        </p:sp>
        <p:sp>
          <p:nvSpPr>
            <p:cNvPr id="5135" name="TextBox 5134">
              <a:extLst>
                <a:ext uri="{FF2B5EF4-FFF2-40B4-BE49-F238E27FC236}">
                  <a16:creationId xmlns:a16="http://schemas.microsoft.com/office/drawing/2014/main" id="{A451A1C4-0CEB-9354-FD9F-512CE9530712}"/>
                </a:ext>
              </a:extLst>
            </p:cNvPr>
            <p:cNvSpPr txBox="1"/>
            <p:nvPr/>
          </p:nvSpPr>
          <p:spPr>
            <a:xfrm>
              <a:off x="3422193" y="5634438"/>
              <a:ext cx="428322" cy="230832"/>
            </a:xfrm>
            <a:prstGeom prst="rect">
              <a:avLst/>
            </a:prstGeom>
            <a:noFill/>
          </p:spPr>
          <p:txBody>
            <a:bodyPr wrap="none" rtlCol="0">
              <a:spAutoFit/>
            </a:bodyPr>
            <a:lstStyle/>
            <a:p>
              <a:r>
                <a:rPr lang="en-US" sz="900"/>
                <a:t>2021</a:t>
              </a:r>
            </a:p>
          </p:txBody>
        </p:sp>
        <p:grpSp>
          <p:nvGrpSpPr>
            <p:cNvPr id="5136" name="Group 5135">
              <a:extLst>
                <a:ext uri="{FF2B5EF4-FFF2-40B4-BE49-F238E27FC236}">
                  <a16:creationId xmlns:a16="http://schemas.microsoft.com/office/drawing/2014/main" id="{7D076316-D429-B2C0-DA73-83796AFC34A2}"/>
                </a:ext>
              </a:extLst>
            </p:cNvPr>
            <p:cNvGrpSpPr/>
            <p:nvPr/>
          </p:nvGrpSpPr>
          <p:grpSpPr>
            <a:xfrm>
              <a:off x="6511830" y="4049453"/>
              <a:ext cx="264229" cy="841303"/>
              <a:chOff x="9078971" y="4128934"/>
              <a:chExt cx="264229" cy="770021"/>
            </a:xfrm>
          </p:grpSpPr>
          <p:cxnSp>
            <p:nvCxnSpPr>
              <p:cNvPr id="5141" name="Straight Connector 5140">
                <a:extLst>
                  <a:ext uri="{FF2B5EF4-FFF2-40B4-BE49-F238E27FC236}">
                    <a16:creationId xmlns:a16="http://schemas.microsoft.com/office/drawing/2014/main" id="{8C3D30D2-0361-28D9-085D-4DD1100472AA}"/>
                  </a:ext>
                </a:extLst>
              </p:cNvPr>
              <p:cNvCxnSpPr>
                <a:cxnSpLocks/>
              </p:cNvCxnSpPr>
              <p:nvPr/>
            </p:nvCxnSpPr>
            <p:spPr>
              <a:xfrm flipH="1">
                <a:off x="9078971" y="4128934"/>
                <a:ext cx="264229" cy="0"/>
              </a:xfrm>
              <a:prstGeom prst="line">
                <a:avLst/>
              </a:prstGeom>
              <a:ln w="31750">
                <a:solidFill>
                  <a:srgbClr val="E20011"/>
                </a:solidFill>
              </a:ln>
            </p:spPr>
            <p:style>
              <a:lnRef idx="1">
                <a:schemeClr val="accent1"/>
              </a:lnRef>
              <a:fillRef idx="0">
                <a:schemeClr val="accent1"/>
              </a:fillRef>
              <a:effectRef idx="0">
                <a:schemeClr val="accent1"/>
              </a:effectRef>
              <a:fontRef idx="minor">
                <a:schemeClr val="tx1"/>
              </a:fontRef>
            </p:style>
          </p:cxnSp>
          <p:cxnSp>
            <p:nvCxnSpPr>
              <p:cNvPr id="5142" name="Straight Connector 5141">
                <a:extLst>
                  <a:ext uri="{FF2B5EF4-FFF2-40B4-BE49-F238E27FC236}">
                    <a16:creationId xmlns:a16="http://schemas.microsoft.com/office/drawing/2014/main" id="{C19B0DFD-996A-4A01-5FA5-3FFF0B3229AE}"/>
                  </a:ext>
                </a:extLst>
              </p:cNvPr>
              <p:cNvCxnSpPr>
                <a:cxnSpLocks/>
              </p:cNvCxnSpPr>
              <p:nvPr/>
            </p:nvCxnSpPr>
            <p:spPr>
              <a:xfrm flipH="1">
                <a:off x="9078971" y="4379191"/>
                <a:ext cx="26422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43" name="Straight Connector 5142">
                <a:extLst>
                  <a:ext uri="{FF2B5EF4-FFF2-40B4-BE49-F238E27FC236}">
                    <a16:creationId xmlns:a16="http://schemas.microsoft.com/office/drawing/2014/main" id="{4C24DEE1-EE5F-8FE2-E1DC-655DA9646942}"/>
                  </a:ext>
                </a:extLst>
              </p:cNvPr>
              <p:cNvCxnSpPr>
                <a:cxnSpLocks/>
              </p:cNvCxnSpPr>
              <p:nvPr/>
            </p:nvCxnSpPr>
            <p:spPr>
              <a:xfrm flipH="1">
                <a:off x="9078971" y="4639073"/>
                <a:ext cx="264229" cy="0"/>
              </a:xfrm>
              <a:prstGeom prst="line">
                <a:avLst/>
              </a:prstGeom>
              <a:ln w="31750">
                <a:solidFill>
                  <a:srgbClr val="73A94E"/>
                </a:solidFill>
              </a:ln>
            </p:spPr>
            <p:style>
              <a:lnRef idx="1">
                <a:schemeClr val="accent1"/>
              </a:lnRef>
              <a:fillRef idx="0">
                <a:schemeClr val="accent1"/>
              </a:fillRef>
              <a:effectRef idx="0">
                <a:schemeClr val="accent1"/>
              </a:effectRef>
              <a:fontRef idx="minor">
                <a:schemeClr val="tx1"/>
              </a:fontRef>
            </p:style>
          </p:cxnSp>
          <p:cxnSp>
            <p:nvCxnSpPr>
              <p:cNvPr id="5144" name="Straight Connector 5143">
                <a:extLst>
                  <a:ext uri="{FF2B5EF4-FFF2-40B4-BE49-F238E27FC236}">
                    <a16:creationId xmlns:a16="http://schemas.microsoft.com/office/drawing/2014/main" id="{EC5EC022-81D9-C67A-29A4-7B9A54EDCCD4}"/>
                  </a:ext>
                </a:extLst>
              </p:cNvPr>
              <p:cNvCxnSpPr>
                <a:cxnSpLocks/>
              </p:cNvCxnSpPr>
              <p:nvPr/>
            </p:nvCxnSpPr>
            <p:spPr>
              <a:xfrm flipH="1">
                <a:off x="9078971" y="4898955"/>
                <a:ext cx="264229" cy="0"/>
              </a:xfrm>
              <a:prstGeom prst="line">
                <a:avLst/>
              </a:prstGeom>
              <a:ln w="31750">
                <a:solidFill>
                  <a:srgbClr val="12AACB"/>
                </a:solidFill>
              </a:ln>
            </p:spPr>
            <p:style>
              <a:lnRef idx="1">
                <a:schemeClr val="accent1"/>
              </a:lnRef>
              <a:fillRef idx="0">
                <a:schemeClr val="accent1"/>
              </a:fillRef>
              <a:effectRef idx="0">
                <a:schemeClr val="accent1"/>
              </a:effectRef>
              <a:fontRef idx="minor">
                <a:schemeClr val="tx1"/>
              </a:fontRef>
            </p:style>
          </p:cxnSp>
        </p:grpSp>
        <p:sp>
          <p:nvSpPr>
            <p:cNvPr id="5137" name="TextBox 5136">
              <a:extLst>
                <a:ext uri="{FF2B5EF4-FFF2-40B4-BE49-F238E27FC236}">
                  <a16:creationId xmlns:a16="http://schemas.microsoft.com/office/drawing/2014/main" id="{C6B605C4-30AF-9562-18EF-F5ADBE4705C0}"/>
                </a:ext>
              </a:extLst>
            </p:cNvPr>
            <p:cNvSpPr txBox="1"/>
            <p:nvPr/>
          </p:nvSpPr>
          <p:spPr>
            <a:xfrm>
              <a:off x="6120744" y="3928017"/>
              <a:ext cx="447558" cy="230832"/>
            </a:xfrm>
            <a:prstGeom prst="rect">
              <a:avLst/>
            </a:prstGeom>
            <a:noFill/>
          </p:spPr>
          <p:txBody>
            <a:bodyPr wrap="none" rtlCol="0">
              <a:spAutoFit/>
            </a:bodyPr>
            <a:lstStyle/>
            <a:p>
              <a:pPr algn="r"/>
              <a:r>
                <a:rPr lang="en-US" sz="900">
                  <a:latin typeface="Arial" panose="020B0604020202020204" pitchFamily="34" charset="0"/>
                  <a:cs typeface="Arial" panose="020B0604020202020204" pitchFamily="34" charset="0"/>
                </a:rPr>
                <a:t>Airtel</a:t>
              </a:r>
            </a:p>
          </p:txBody>
        </p:sp>
        <p:sp>
          <p:nvSpPr>
            <p:cNvPr id="5138" name="TextBox 5137">
              <a:extLst>
                <a:ext uri="{FF2B5EF4-FFF2-40B4-BE49-F238E27FC236}">
                  <a16:creationId xmlns:a16="http://schemas.microsoft.com/office/drawing/2014/main" id="{6E250D79-046D-FB13-0691-A049624F842C}"/>
                </a:ext>
              </a:extLst>
            </p:cNvPr>
            <p:cNvSpPr txBox="1"/>
            <p:nvPr/>
          </p:nvSpPr>
          <p:spPr>
            <a:xfrm>
              <a:off x="6095096" y="4204242"/>
              <a:ext cx="473206" cy="230832"/>
            </a:xfrm>
            <a:prstGeom prst="rect">
              <a:avLst/>
            </a:prstGeom>
            <a:noFill/>
          </p:spPr>
          <p:txBody>
            <a:bodyPr wrap="none" rtlCol="0">
              <a:spAutoFit/>
            </a:bodyPr>
            <a:lstStyle/>
            <a:p>
              <a:pPr algn="r"/>
              <a:r>
                <a:rPr lang="en-US" sz="900">
                  <a:latin typeface="Arial" panose="020B0604020202020204" pitchFamily="34" charset="0"/>
                  <a:cs typeface="Arial" panose="020B0604020202020204" pitchFamily="34" charset="0"/>
                </a:rPr>
                <a:t>Faiba</a:t>
              </a:r>
            </a:p>
          </p:txBody>
        </p:sp>
        <p:sp>
          <p:nvSpPr>
            <p:cNvPr id="5139" name="TextBox 5138">
              <a:extLst>
                <a:ext uri="{FF2B5EF4-FFF2-40B4-BE49-F238E27FC236}">
                  <a16:creationId xmlns:a16="http://schemas.microsoft.com/office/drawing/2014/main" id="{A241FC5B-803E-DC63-3927-3CD9E654DEB4}"/>
                </a:ext>
              </a:extLst>
            </p:cNvPr>
            <p:cNvSpPr txBox="1"/>
            <p:nvPr/>
          </p:nvSpPr>
          <p:spPr>
            <a:xfrm>
              <a:off x="5864263" y="4493167"/>
              <a:ext cx="704039" cy="230832"/>
            </a:xfrm>
            <a:prstGeom prst="rect">
              <a:avLst/>
            </a:prstGeom>
            <a:noFill/>
          </p:spPr>
          <p:txBody>
            <a:bodyPr wrap="none" rtlCol="0">
              <a:spAutoFit/>
            </a:bodyPr>
            <a:lstStyle/>
            <a:p>
              <a:pPr algn="r"/>
              <a:r>
                <a:rPr lang="en-US" sz="900">
                  <a:latin typeface="Arial" panose="020B0604020202020204" pitchFamily="34" charset="0"/>
                  <a:cs typeface="Arial" panose="020B0604020202020204" pitchFamily="34" charset="0"/>
                </a:rPr>
                <a:t>Safaricom</a:t>
              </a:r>
            </a:p>
          </p:txBody>
        </p:sp>
        <p:sp>
          <p:nvSpPr>
            <p:cNvPr id="5140" name="TextBox 5139">
              <a:extLst>
                <a:ext uri="{FF2B5EF4-FFF2-40B4-BE49-F238E27FC236}">
                  <a16:creationId xmlns:a16="http://schemas.microsoft.com/office/drawing/2014/main" id="{D6A004A9-538B-9204-B372-CB53AD6E6025}"/>
                </a:ext>
              </a:extLst>
            </p:cNvPr>
            <p:cNvSpPr txBox="1"/>
            <p:nvPr/>
          </p:nvSpPr>
          <p:spPr>
            <a:xfrm>
              <a:off x="6005327" y="4775742"/>
              <a:ext cx="562975" cy="230832"/>
            </a:xfrm>
            <a:prstGeom prst="rect">
              <a:avLst/>
            </a:prstGeom>
            <a:noFill/>
          </p:spPr>
          <p:txBody>
            <a:bodyPr wrap="none" rtlCol="0">
              <a:spAutoFit/>
            </a:bodyPr>
            <a:lstStyle/>
            <a:p>
              <a:pPr algn="r"/>
              <a:r>
                <a:rPr lang="en-US" sz="900">
                  <a:latin typeface="Arial" panose="020B0604020202020204" pitchFamily="34" charset="0"/>
                  <a:cs typeface="Arial" panose="020B0604020202020204" pitchFamily="34" charset="0"/>
                </a:rPr>
                <a:t>Telkom</a:t>
              </a:r>
            </a:p>
          </p:txBody>
        </p:sp>
        <p:pic>
          <p:nvPicPr>
            <p:cNvPr id="45" name="Picture 44">
              <a:extLst>
                <a:ext uri="{FF2B5EF4-FFF2-40B4-BE49-F238E27FC236}">
                  <a16:creationId xmlns:a16="http://schemas.microsoft.com/office/drawing/2014/main" id="{4E8983DF-47AD-BE31-FB9C-8F84B3F1A375}"/>
                </a:ext>
              </a:extLst>
            </p:cNvPr>
            <p:cNvPicPr>
              <a:picLocks noChangeAspect="1"/>
            </p:cNvPicPr>
            <p:nvPr/>
          </p:nvPicPr>
          <p:blipFill>
            <a:blip r:embed="rId9"/>
            <a:stretch>
              <a:fillRect/>
            </a:stretch>
          </p:blipFill>
          <p:spPr>
            <a:xfrm>
              <a:off x="2642616" y="3931920"/>
              <a:ext cx="3305398" cy="1719072"/>
            </a:xfrm>
            <a:prstGeom prst="rect">
              <a:avLst/>
            </a:prstGeom>
          </p:spPr>
        </p:pic>
      </p:grpSp>
      <p:grpSp>
        <p:nvGrpSpPr>
          <p:cNvPr id="5183" name="Group 5182">
            <a:extLst>
              <a:ext uri="{FF2B5EF4-FFF2-40B4-BE49-F238E27FC236}">
                <a16:creationId xmlns:a16="http://schemas.microsoft.com/office/drawing/2014/main" id="{BE966698-536D-F6F4-375A-D317278AD328}"/>
              </a:ext>
            </a:extLst>
          </p:cNvPr>
          <p:cNvGrpSpPr/>
          <p:nvPr/>
        </p:nvGrpSpPr>
        <p:grpSpPr>
          <a:xfrm>
            <a:off x="7346031" y="1087063"/>
            <a:ext cx="4340001" cy="2376712"/>
            <a:chOff x="7346031" y="949903"/>
            <a:chExt cx="4340001" cy="2376712"/>
          </a:xfrm>
        </p:grpSpPr>
        <p:sp>
          <p:nvSpPr>
            <p:cNvPr id="5147" name="Rectangle 5146">
              <a:extLst>
                <a:ext uri="{FF2B5EF4-FFF2-40B4-BE49-F238E27FC236}">
                  <a16:creationId xmlns:a16="http://schemas.microsoft.com/office/drawing/2014/main" id="{56546E93-7455-4466-AA3B-D78FEF2B0B2E}"/>
                </a:ext>
              </a:extLst>
            </p:cNvPr>
            <p:cNvSpPr/>
            <p:nvPr/>
          </p:nvSpPr>
          <p:spPr>
            <a:xfrm>
              <a:off x="7349694" y="1312910"/>
              <a:ext cx="4336338" cy="2013705"/>
            </a:xfrm>
            <a:prstGeom prst="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8" name="TextBox 5147">
              <a:extLst>
                <a:ext uri="{FF2B5EF4-FFF2-40B4-BE49-F238E27FC236}">
                  <a16:creationId xmlns:a16="http://schemas.microsoft.com/office/drawing/2014/main" id="{1BF261DC-23FF-C6F5-1902-C00A7087CEAE}"/>
                </a:ext>
              </a:extLst>
            </p:cNvPr>
            <p:cNvSpPr txBox="1"/>
            <p:nvPr/>
          </p:nvSpPr>
          <p:spPr>
            <a:xfrm>
              <a:off x="7467694" y="3055830"/>
              <a:ext cx="428322" cy="230832"/>
            </a:xfrm>
            <a:prstGeom prst="rect">
              <a:avLst/>
            </a:prstGeom>
            <a:noFill/>
          </p:spPr>
          <p:txBody>
            <a:bodyPr wrap="none" rtlCol="0">
              <a:spAutoFit/>
            </a:bodyPr>
            <a:lstStyle/>
            <a:p>
              <a:r>
                <a:rPr lang="en-US" sz="900"/>
                <a:t>2020</a:t>
              </a:r>
            </a:p>
          </p:txBody>
        </p:sp>
        <p:sp>
          <p:nvSpPr>
            <p:cNvPr id="5149" name="TextBox 5148">
              <a:extLst>
                <a:ext uri="{FF2B5EF4-FFF2-40B4-BE49-F238E27FC236}">
                  <a16:creationId xmlns:a16="http://schemas.microsoft.com/office/drawing/2014/main" id="{36FC70B5-31AD-DF6B-27CC-BB04CD2FC2CD}"/>
                </a:ext>
              </a:extLst>
            </p:cNvPr>
            <p:cNvSpPr txBox="1"/>
            <p:nvPr/>
          </p:nvSpPr>
          <p:spPr>
            <a:xfrm>
              <a:off x="10451515" y="3055830"/>
              <a:ext cx="428322" cy="230832"/>
            </a:xfrm>
            <a:prstGeom prst="rect">
              <a:avLst/>
            </a:prstGeom>
            <a:noFill/>
          </p:spPr>
          <p:txBody>
            <a:bodyPr wrap="none" rtlCol="0">
              <a:spAutoFit/>
            </a:bodyPr>
            <a:lstStyle/>
            <a:p>
              <a:r>
                <a:rPr lang="en-US" sz="900"/>
                <a:t>2024</a:t>
              </a:r>
            </a:p>
          </p:txBody>
        </p:sp>
        <p:sp>
          <p:nvSpPr>
            <p:cNvPr id="5151" name="TextBox 5150">
              <a:extLst>
                <a:ext uri="{FF2B5EF4-FFF2-40B4-BE49-F238E27FC236}">
                  <a16:creationId xmlns:a16="http://schemas.microsoft.com/office/drawing/2014/main" id="{A78388F0-029F-6BC8-5C5F-231A6B15EF34}"/>
                </a:ext>
              </a:extLst>
            </p:cNvPr>
            <p:cNvSpPr txBox="1"/>
            <p:nvPr/>
          </p:nvSpPr>
          <p:spPr>
            <a:xfrm>
              <a:off x="9705559" y="3055830"/>
              <a:ext cx="428322" cy="230832"/>
            </a:xfrm>
            <a:prstGeom prst="rect">
              <a:avLst/>
            </a:prstGeom>
            <a:noFill/>
          </p:spPr>
          <p:txBody>
            <a:bodyPr wrap="none" rtlCol="0">
              <a:spAutoFit/>
            </a:bodyPr>
            <a:lstStyle/>
            <a:p>
              <a:r>
                <a:rPr lang="en-US" sz="900"/>
                <a:t>2023</a:t>
              </a:r>
            </a:p>
          </p:txBody>
        </p:sp>
        <p:sp>
          <p:nvSpPr>
            <p:cNvPr id="5152" name="TextBox 5151">
              <a:extLst>
                <a:ext uri="{FF2B5EF4-FFF2-40B4-BE49-F238E27FC236}">
                  <a16:creationId xmlns:a16="http://schemas.microsoft.com/office/drawing/2014/main" id="{0EABCFB2-3D72-E463-9EF7-B0464B848385}"/>
                </a:ext>
              </a:extLst>
            </p:cNvPr>
            <p:cNvSpPr txBox="1"/>
            <p:nvPr/>
          </p:nvSpPr>
          <p:spPr>
            <a:xfrm>
              <a:off x="8959604" y="3055830"/>
              <a:ext cx="428322" cy="230832"/>
            </a:xfrm>
            <a:prstGeom prst="rect">
              <a:avLst/>
            </a:prstGeom>
            <a:noFill/>
          </p:spPr>
          <p:txBody>
            <a:bodyPr wrap="none" rtlCol="0">
              <a:spAutoFit/>
            </a:bodyPr>
            <a:lstStyle/>
            <a:p>
              <a:r>
                <a:rPr lang="en-US" sz="900"/>
                <a:t>2022</a:t>
              </a:r>
            </a:p>
          </p:txBody>
        </p:sp>
        <p:sp>
          <p:nvSpPr>
            <p:cNvPr id="5153" name="TextBox 5152">
              <a:extLst>
                <a:ext uri="{FF2B5EF4-FFF2-40B4-BE49-F238E27FC236}">
                  <a16:creationId xmlns:a16="http://schemas.microsoft.com/office/drawing/2014/main" id="{A99DB43F-74B4-9FD9-11E8-80DAB9325DAB}"/>
                </a:ext>
              </a:extLst>
            </p:cNvPr>
            <p:cNvSpPr txBox="1"/>
            <p:nvPr/>
          </p:nvSpPr>
          <p:spPr>
            <a:xfrm>
              <a:off x="8213649" y="3055830"/>
              <a:ext cx="428322" cy="230832"/>
            </a:xfrm>
            <a:prstGeom prst="rect">
              <a:avLst/>
            </a:prstGeom>
            <a:noFill/>
          </p:spPr>
          <p:txBody>
            <a:bodyPr wrap="none" rtlCol="0">
              <a:spAutoFit/>
            </a:bodyPr>
            <a:lstStyle/>
            <a:p>
              <a:r>
                <a:rPr lang="en-US" sz="900"/>
                <a:t>2021</a:t>
              </a:r>
            </a:p>
          </p:txBody>
        </p:sp>
        <p:grpSp>
          <p:nvGrpSpPr>
            <p:cNvPr id="5154" name="Group 5153">
              <a:extLst>
                <a:ext uri="{FF2B5EF4-FFF2-40B4-BE49-F238E27FC236}">
                  <a16:creationId xmlns:a16="http://schemas.microsoft.com/office/drawing/2014/main" id="{28143662-22AA-0A47-8813-88446B96212F}"/>
                </a:ext>
              </a:extLst>
            </p:cNvPr>
            <p:cNvGrpSpPr/>
            <p:nvPr/>
          </p:nvGrpSpPr>
          <p:grpSpPr>
            <a:xfrm>
              <a:off x="11303286" y="1470845"/>
              <a:ext cx="264229" cy="841303"/>
              <a:chOff x="9078971" y="4128934"/>
              <a:chExt cx="264229" cy="770021"/>
            </a:xfrm>
          </p:grpSpPr>
          <p:cxnSp>
            <p:nvCxnSpPr>
              <p:cNvPr id="5159" name="Straight Connector 5158">
                <a:extLst>
                  <a:ext uri="{FF2B5EF4-FFF2-40B4-BE49-F238E27FC236}">
                    <a16:creationId xmlns:a16="http://schemas.microsoft.com/office/drawing/2014/main" id="{395F95B9-4EF5-356D-9710-93422A99BEDF}"/>
                  </a:ext>
                </a:extLst>
              </p:cNvPr>
              <p:cNvCxnSpPr>
                <a:cxnSpLocks/>
              </p:cNvCxnSpPr>
              <p:nvPr/>
            </p:nvCxnSpPr>
            <p:spPr>
              <a:xfrm flipH="1">
                <a:off x="9078971" y="4128934"/>
                <a:ext cx="264229" cy="0"/>
              </a:xfrm>
              <a:prstGeom prst="line">
                <a:avLst/>
              </a:prstGeom>
              <a:ln w="31750">
                <a:solidFill>
                  <a:srgbClr val="E20011"/>
                </a:solidFill>
              </a:ln>
            </p:spPr>
            <p:style>
              <a:lnRef idx="1">
                <a:schemeClr val="accent1"/>
              </a:lnRef>
              <a:fillRef idx="0">
                <a:schemeClr val="accent1"/>
              </a:fillRef>
              <a:effectRef idx="0">
                <a:schemeClr val="accent1"/>
              </a:effectRef>
              <a:fontRef idx="minor">
                <a:schemeClr val="tx1"/>
              </a:fontRef>
            </p:style>
          </p:cxnSp>
          <p:cxnSp>
            <p:nvCxnSpPr>
              <p:cNvPr id="5160" name="Straight Connector 5159">
                <a:extLst>
                  <a:ext uri="{FF2B5EF4-FFF2-40B4-BE49-F238E27FC236}">
                    <a16:creationId xmlns:a16="http://schemas.microsoft.com/office/drawing/2014/main" id="{8A2B07FB-4296-88B8-D1D9-1A4076E06295}"/>
                  </a:ext>
                </a:extLst>
              </p:cNvPr>
              <p:cNvCxnSpPr>
                <a:cxnSpLocks/>
              </p:cNvCxnSpPr>
              <p:nvPr/>
            </p:nvCxnSpPr>
            <p:spPr>
              <a:xfrm flipH="1">
                <a:off x="9078971" y="4379191"/>
                <a:ext cx="26422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61" name="Straight Connector 5160">
                <a:extLst>
                  <a:ext uri="{FF2B5EF4-FFF2-40B4-BE49-F238E27FC236}">
                    <a16:creationId xmlns:a16="http://schemas.microsoft.com/office/drawing/2014/main" id="{C69B70A0-2653-7348-C378-D1E957B2DBBF}"/>
                  </a:ext>
                </a:extLst>
              </p:cNvPr>
              <p:cNvCxnSpPr>
                <a:cxnSpLocks/>
              </p:cNvCxnSpPr>
              <p:nvPr/>
            </p:nvCxnSpPr>
            <p:spPr>
              <a:xfrm flipH="1">
                <a:off x="9078971" y="4639073"/>
                <a:ext cx="264229" cy="0"/>
              </a:xfrm>
              <a:prstGeom prst="line">
                <a:avLst/>
              </a:prstGeom>
              <a:ln w="31750">
                <a:solidFill>
                  <a:srgbClr val="73A94E"/>
                </a:solidFill>
              </a:ln>
            </p:spPr>
            <p:style>
              <a:lnRef idx="1">
                <a:schemeClr val="accent1"/>
              </a:lnRef>
              <a:fillRef idx="0">
                <a:schemeClr val="accent1"/>
              </a:fillRef>
              <a:effectRef idx="0">
                <a:schemeClr val="accent1"/>
              </a:effectRef>
              <a:fontRef idx="minor">
                <a:schemeClr val="tx1"/>
              </a:fontRef>
            </p:style>
          </p:cxnSp>
          <p:cxnSp>
            <p:nvCxnSpPr>
              <p:cNvPr id="5162" name="Straight Connector 5161">
                <a:extLst>
                  <a:ext uri="{FF2B5EF4-FFF2-40B4-BE49-F238E27FC236}">
                    <a16:creationId xmlns:a16="http://schemas.microsoft.com/office/drawing/2014/main" id="{F29556D3-7B97-99A2-4A8A-82171AD7DA65}"/>
                  </a:ext>
                </a:extLst>
              </p:cNvPr>
              <p:cNvCxnSpPr>
                <a:cxnSpLocks/>
              </p:cNvCxnSpPr>
              <p:nvPr/>
            </p:nvCxnSpPr>
            <p:spPr>
              <a:xfrm flipH="1">
                <a:off x="9078971" y="4898955"/>
                <a:ext cx="264229" cy="0"/>
              </a:xfrm>
              <a:prstGeom prst="line">
                <a:avLst/>
              </a:prstGeom>
              <a:ln w="31750">
                <a:solidFill>
                  <a:srgbClr val="12AACB"/>
                </a:solidFill>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55700876-253B-796D-0BBA-D10928A8146E}"/>
                </a:ext>
              </a:extLst>
            </p:cNvPr>
            <p:cNvSpPr txBox="1"/>
            <p:nvPr/>
          </p:nvSpPr>
          <p:spPr>
            <a:xfrm>
              <a:off x="7346031" y="949903"/>
              <a:ext cx="2689794" cy="338554"/>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Minimum</a:t>
              </a:r>
              <a:r>
                <a:rPr lang="en-US" sz="1600">
                  <a:latin typeface="Arial" panose="020B0604020202020204" pitchFamily="34" charset="0"/>
                  <a:cs typeface="Arial" panose="020B0604020202020204" pitchFamily="34" charset="0"/>
                </a:rPr>
                <a:t> Latency</a:t>
              </a:r>
              <a:r>
                <a:rPr lang="en-US" sz="1400">
                  <a:latin typeface="Arial" panose="020B0604020202020204" pitchFamily="34" charset="0"/>
                  <a:cs typeface="Arial" panose="020B0604020202020204" pitchFamily="34" charset="0"/>
                </a:rPr>
                <a:t> (ms)</a:t>
              </a:r>
            </a:p>
          </p:txBody>
        </p:sp>
        <p:pic>
          <p:nvPicPr>
            <p:cNvPr id="5145" name="Picture 5144">
              <a:extLst>
                <a:ext uri="{FF2B5EF4-FFF2-40B4-BE49-F238E27FC236}">
                  <a16:creationId xmlns:a16="http://schemas.microsoft.com/office/drawing/2014/main" id="{5526E6B3-12D8-4BCF-7E8A-328367116054}"/>
                </a:ext>
              </a:extLst>
            </p:cNvPr>
            <p:cNvPicPr>
              <a:picLocks noChangeAspect="1"/>
            </p:cNvPicPr>
            <p:nvPr/>
          </p:nvPicPr>
          <p:blipFill>
            <a:blip r:embed="rId10"/>
            <a:stretch>
              <a:fillRect/>
            </a:stretch>
          </p:blipFill>
          <p:spPr>
            <a:xfrm>
              <a:off x="7434072" y="1353312"/>
              <a:ext cx="3296357" cy="1765172"/>
            </a:xfrm>
            <a:prstGeom prst="rect">
              <a:avLst/>
            </a:prstGeom>
          </p:spPr>
        </p:pic>
        <p:sp>
          <p:nvSpPr>
            <p:cNvPr id="5155" name="TextBox 5154">
              <a:extLst>
                <a:ext uri="{FF2B5EF4-FFF2-40B4-BE49-F238E27FC236}">
                  <a16:creationId xmlns:a16="http://schemas.microsoft.com/office/drawing/2014/main" id="{8C64253F-14A3-B01F-1199-6CDA48EB56CF}"/>
                </a:ext>
              </a:extLst>
            </p:cNvPr>
            <p:cNvSpPr txBox="1"/>
            <p:nvPr/>
          </p:nvSpPr>
          <p:spPr>
            <a:xfrm>
              <a:off x="10912200" y="1349409"/>
              <a:ext cx="447558" cy="230832"/>
            </a:xfrm>
            <a:prstGeom prst="rect">
              <a:avLst/>
            </a:prstGeom>
            <a:noFill/>
          </p:spPr>
          <p:txBody>
            <a:bodyPr wrap="none" rtlCol="0">
              <a:spAutoFit/>
            </a:bodyPr>
            <a:lstStyle/>
            <a:p>
              <a:pPr algn="r"/>
              <a:r>
                <a:rPr lang="en-US" sz="900">
                  <a:latin typeface="Arial" panose="020B0604020202020204" pitchFamily="34" charset="0"/>
                  <a:cs typeface="Arial" panose="020B0604020202020204" pitchFamily="34" charset="0"/>
                </a:rPr>
                <a:t>Airtel</a:t>
              </a:r>
            </a:p>
          </p:txBody>
        </p:sp>
        <p:sp>
          <p:nvSpPr>
            <p:cNvPr id="5156" name="TextBox 5155">
              <a:extLst>
                <a:ext uri="{FF2B5EF4-FFF2-40B4-BE49-F238E27FC236}">
                  <a16:creationId xmlns:a16="http://schemas.microsoft.com/office/drawing/2014/main" id="{08592D42-02BB-8AB3-9483-2A58B0DB0AD5}"/>
                </a:ext>
              </a:extLst>
            </p:cNvPr>
            <p:cNvSpPr txBox="1"/>
            <p:nvPr/>
          </p:nvSpPr>
          <p:spPr>
            <a:xfrm>
              <a:off x="10886552" y="1625634"/>
              <a:ext cx="473206" cy="230832"/>
            </a:xfrm>
            <a:prstGeom prst="rect">
              <a:avLst/>
            </a:prstGeom>
            <a:noFill/>
          </p:spPr>
          <p:txBody>
            <a:bodyPr wrap="none" rtlCol="0">
              <a:spAutoFit/>
            </a:bodyPr>
            <a:lstStyle/>
            <a:p>
              <a:pPr algn="r"/>
              <a:r>
                <a:rPr lang="en-US" sz="900">
                  <a:latin typeface="Arial" panose="020B0604020202020204" pitchFamily="34" charset="0"/>
                  <a:cs typeface="Arial" panose="020B0604020202020204" pitchFamily="34" charset="0"/>
                </a:rPr>
                <a:t>Faiba</a:t>
              </a:r>
            </a:p>
          </p:txBody>
        </p:sp>
        <p:sp>
          <p:nvSpPr>
            <p:cNvPr id="5157" name="TextBox 5156">
              <a:extLst>
                <a:ext uri="{FF2B5EF4-FFF2-40B4-BE49-F238E27FC236}">
                  <a16:creationId xmlns:a16="http://schemas.microsoft.com/office/drawing/2014/main" id="{A40F5C28-6543-569E-96A7-6594B943C941}"/>
                </a:ext>
              </a:extLst>
            </p:cNvPr>
            <p:cNvSpPr txBox="1"/>
            <p:nvPr/>
          </p:nvSpPr>
          <p:spPr>
            <a:xfrm>
              <a:off x="10655719" y="1914559"/>
              <a:ext cx="704039" cy="230832"/>
            </a:xfrm>
            <a:prstGeom prst="rect">
              <a:avLst/>
            </a:prstGeom>
            <a:noFill/>
          </p:spPr>
          <p:txBody>
            <a:bodyPr wrap="none" rtlCol="0">
              <a:spAutoFit/>
            </a:bodyPr>
            <a:lstStyle/>
            <a:p>
              <a:pPr algn="r"/>
              <a:r>
                <a:rPr lang="en-US" sz="900">
                  <a:latin typeface="Arial" panose="020B0604020202020204" pitchFamily="34" charset="0"/>
                  <a:cs typeface="Arial" panose="020B0604020202020204" pitchFamily="34" charset="0"/>
                </a:rPr>
                <a:t>Safaricom</a:t>
              </a:r>
            </a:p>
          </p:txBody>
        </p:sp>
        <p:sp>
          <p:nvSpPr>
            <p:cNvPr id="5158" name="TextBox 5157">
              <a:extLst>
                <a:ext uri="{FF2B5EF4-FFF2-40B4-BE49-F238E27FC236}">
                  <a16:creationId xmlns:a16="http://schemas.microsoft.com/office/drawing/2014/main" id="{6D3E0EC7-0ACC-1AC0-BB06-AE95E333B955}"/>
                </a:ext>
              </a:extLst>
            </p:cNvPr>
            <p:cNvSpPr txBox="1"/>
            <p:nvPr/>
          </p:nvSpPr>
          <p:spPr>
            <a:xfrm>
              <a:off x="10796783" y="2197134"/>
              <a:ext cx="562975" cy="230832"/>
            </a:xfrm>
            <a:prstGeom prst="rect">
              <a:avLst/>
            </a:prstGeom>
            <a:noFill/>
          </p:spPr>
          <p:txBody>
            <a:bodyPr wrap="none" rtlCol="0">
              <a:spAutoFit/>
            </a:bodyPr>
            <a:lstStyle/>
            <a:p>
              <a:pPr algn="r"/>
              <a:r>
                <a:rPr lang="en-US" sz="900">
                  <a:latin typeface="Arial" panose="020B0604020202020204" pitchFamily="34" charset="0"/>
                  <a:cs typeface="Arial" panose="020B0604020202020204" pitchFamily="34" charset="0"/>
                </a:rPr>
                <a:t>Telkom</a:t>
              </a:r>
            </a:p>
          </p:txBody>
        </p:sp>
      </p:grpSp>
      <p:grpSp>
        <p:nvGrpSpPr>
          <p:cNvPr id="3072" name="Group 3071">
            <a:extLst>
              <a:ext uri="{FF2B5EF4-FFF2-40B4-BE49-F238E27FC236}">
                <a16:creationId xmlns:a16="http://schemas.microsoft.com/office/drawing/2014/main" id="{3F5A1872-8E42-623D-DE96-568F35076190}"/>
              </a:ext>
            </a:extLst>
          </p:cNvPr>
          <p:cNvGrpSpPr/>
          <p:nvPr/>
        </p:nvGrpSpPr>
        <p:grpSpPr>
          <a:xfrm>
            <a:off x="7349694" y="3669650"/>
            <a:ext cx="4434469" cy="2372733"/>
            <a:chOff x="7349694" y="3532490"/>
            <a:chExt cx="4434469" cy="2372733"/>
          </a:xfrm>
        </p:grpSpPr>
        <p:sp>
          <p:nvSpPr>
            <p:cNvPr id="5163" name="TextBox 5162">
              <a:extLst>
                <a:ext uri="{FF2B5EF4-FFF2-40B4-BE49-F238E27FC236}">
                  <a16:creationId xmlns:a16="http://schemas.microsoft.com/office/drawing/2014/main" id="{955E3065-3244-5297-66AC-FF763C491EE2}"/>
                </a:ext>
              </a:extLst>
            </p:cNvPr>
            <p:cNvSpPr txBox="1"/>
            <p:nvPr/>
          </p:nvSpPr>
          <p:spPr>
            <a:xfrm>
              <a:off x="7349694" y="3532490"/>
              <a:ext cx="4434469" cy="307777"/>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Consistency (% of tests at least 25 down / 3 up)</a:t>
              </a:r>
            </a:p>
          </p:txBody>
        </p:sp>
        <p:sp>
          <p:nvSpPr>
            <p:cNvPr id="5164" name="Rectangle 5163">
              <a:extLst>
                <a:ext uri="{FF2B5EF4-FFF2-40B4-BE49-F238E27FC236}">
                  <a16:creationId xmlns:a16="http://schemas.microsoft.com/office/drawing/2014/main" id="{9F5C76B1-D419-66B1-5620-26807F260B3D}"/>
                </a:ext>
              </a:extLst>
            </p:cNvPr>
            <p:cNvSpPr/>
            <p:nvPr/>
          </p:nvSpPr>
          <p:spPr>
            <a:xfrm>
              <a:off x="7349694" y="3891518"/>
              <a:ext cx="4336338" cy="2013705"/>
            </a:xfrm>
            <a:prstGeom prst="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5" name="TextBox 5164">
              <a:extLst>
                <a:ext uri="{FF2B5EF4-FFF2-40B4-BE49-F238E27FC236}">
                  <a16:creationId xmlns:a16="http://schemas.microsoft.com/office/drawing/2014/main" id="{117AA916-82BB-33DD-C365-6E0807E090C9}"/>
                </a:ext>
              </a:extLst>
            </p:cNvPr>
            <p:cNvSpPr txBox="1"/>
            <p:nvPr/>
          </p:nvSpPr>
          <p:spPr>
            <a:xfrm>
              <a:off x="7467694" y="5634438"/>
              <a:ext cx="428322" cy="230832"/>
            </a:xfrm>
            <a:prstGeom prst="rect">
              <a:avLst/>
            </a:prstGeom>
            <a:noFill/>
          </p:spPr>
          <p:txBody>
            <a:bodyPr wrap="none" rtlCol="0">
              <a:spAutoFit/>
            </a:bodyPr>
            <a:lstStyle/>
            <a:p>
              <a:r>
                <a:rPr lang="en-US" sz="900"/>
                <a:t>2020</a:t>
              </a:r>
            </a:p>
          </p:txBody>
        </p:sp>
        <p:sp>
          <p:nvSpPr>
            <p:cNvPr id="5166" name="TextBox 5165">
              <a:extLst>
                <a:ext uri="{FF2B5EF4-FFF2-40B4-BE49-F238E27FC236}">
                  <a16:creationId xmlns:a16="http://schemas.microsoft.com/office/drawing/2014/main" id="{04AB9C14-86D8-604A-153F-F3029EB13BFB}"/>
                </a:ext>
              </a:extLst>
            </p:cNvPr>
            <p:cNvSpPr txBox="1"/>
            <p:nvPr/>
          </p:nvSpPr>
          <p:spPr>
            <a:xfrm>
              <a:off x="10451515" y="5634438"/>
              <a:ext cx="428322" cy="230832"/>
            </a:xfrm>
            <a:prstGeom prst="rect">
              <a:avLst/>
            </a:prstGeom>
            <a:noFill/>
          </p:spPr>
          <p:txBody>
            <a:bodyPr wrap="none" rtlCol="0">
              <a:spAutoFit/>
            </a:bodyPr>
            <a:lstStyle/>
            <a:p>
              <a:r>
                <a:rPr lang="en-US" sz="900"/>
                <a:t>2024</a:t>
              </a:r>
            </a:p>
          </p:txBody>
        </p:sp>
        <p:sp>
          <p:nvSpPr>
            <p:cNvPr id="5167" name="TextBox 5166">
              <a:extLst>
                <a:ext uri="{FF2B5EF4-FFF2-40B4-BE49-F238E27FC236}">
                  <a16:creationId xmlns:a16="http://schemas.microsoft.com/office/drawing/2014/main" id="{CB22CD37-D07E-41CA-55C0-493C888D1946}"/>
                </a:ext>
              </a:extLst>
            </p:cNvPr>
            <p:cNvSpPr txBox="1"/>
            <p:nvPr/>
          </p:nvSpPr>
          <p:spPr>
            <a:xfrm>
              <a:off x="9705559" y="5634438"/>
              <a:ext cx="428322" cy="230832"/>
            </a:xfrm>
            <a:prstGeom prst="rect">
              <a:avLst/>
            </a:prstGeom>
            <a:noFill/>
          </p:spPr>
          <p:txBody>
            <a:bodyPr wrap="none" rtlCol="0">
              <a:spAutoFit/>
            </a:bodyPr>
            <a:lstStyle/>
            <a:p>
              <a:r>
                <a:rPr lang="en-US" sz="900"/>
                <a:t>2023</a:t>
              </a:r>
            </a:p>
          </p:txBody>
        </p:sp>
        <p:sp>
          <p:nvSpPr>
            <p:cNvPr id="5168" name="TextBox 5167">
              <a:extLst>
                <a:ext uri="{FF2B5EF4-FFF2-40B4-BE49-F238E27FC236}">
                  <a16:creationId xmlns:a16="http://schemas.microsoft.com/office/drawing/2014/main" id="{D3AEA240-D97B-9706-C2D2-5E95783722E0}"/>
                </a:ext>
              </a:extLst>
            </p:cNvPr>
            <p:cNvSpPr txBox="1"/>
            <p:nvPr/>
          </p:nvSpPr>
          <p:spPr>
            <a:xfrm>
              <a:off x="8959604" y="5634438"/>
              <a:ext cx="428322" cy="230832"/>
            </a:xfrm>
            <a:prstGeom prst="rect">
              <a:avLst/>
            </a:prstGeom>
            <a:noFill/>
          </p:spPr>
          <p:txBody>
            <a:bodyPr wrap="none" rtlCol="0">
              <a:spAutoFit/>
            </a:bodyPr>
            <a:lstStyle/>
            <a:p>
              <a:r>
                <a:rPr lang="en-US" sz="900"/>
                <a:t>2022</a:t>
              </a:r>
            </a:p>
          </p:txBody>
        </p:sp>
        <p:sp>
          <p:nvSpPr>
            <p:cNvPr id="5169" name="TextBox 5168">
              <a:extLst>
                <a:ext uri="{FF2B5EF4-FFF2-40B4-BE49-F238E27FC236}">
                  <a16:creationId xmlns:a16="http://schemas.microsoft.com/office/drawing/2014/main" id="{E12D96E3-B2C4-9A1F-A9A5-AB3281C73AB1}"/>
                </a:ext>
              </a:extLst>
            </p:cNvPr>
            <p:cNvSpPr txBox="1"/>
            <p:nvPr/>
          </p:nvSpPr>
          <p:spPr>
            <a:xfrm>
              <a:off x="8213649" y="5634438"/>
              <a:ext cx="428322" cy="230832"/>
            </a:xfrm>
            <a:prstGeom prst="rect">
              <a:avLst/>
            </a:prstGeom>
            <a:noFill/>
          </p:spPr>
          <p:txBody>
            <a:bodyPr wrap="none" rtlCol="0">
              <a:spAutoFit/>
            </a:bodyPr>
            <a:lstStyle/>
            <a:p>
              <a:r>
                <a:rPr lang="en-US" sz="900"/>
                <a:t>2021</a:t>
              </a:r>
            </a:p>
          </p:txBody>
        </p:sp>
        <p:grpSp>
          <p:nvGrpSpPr>
            <p:cNvPr id="5170" name="Group 5169">
              <a:extLst>
                <a:ext uri="{FF2B5EF4-FFF2-40B4-BE49-F238E27FC236}">
                  <a16:creationId xmlns:a16="http://schemas.microsoft.com/office/drawing/2014/main" id="{98F19C12-B7B8-4EA9-04D6-2E0B61F00D5C}"/>
                </a:ext>
              </a:extLst>
            </p:cNvPr>
            <p:cNvGrpSpPr/>
            <p:nvPr/>
          </p:nvGrpSpPr>
          <p:grpSpPr>
            <a:xfrm>
              <a:off x="11303286" y="4049453"/>
              <a:ext cx="264229" cy="841303"/>
              <a:chOff x="9078971" y="4128934"/>
              <a:chExt cx="264229" cy="770021"/>
            </a:xfrm>
          </p:grpSpPr>
          <p:cxnSp>
            <p:nvCxnSpPr>
              <p:cNvPr id="5171" name="Straight Connector 5170">
                <a:extLst>
                  <a:ext uri="{FF2B5EF4-FFF2-40B4-BE49-F238E27FC236}">
                    <a16:creationId xmlns:a16="http://schemas.microsoft.com/office/drawing/2014/main" id="{60E6B730-B031-0A12-A61E-2636C5A336B2}"/>
                  </a:ext>
                </a:extLst>
              </p:cNvPr>
              <p:cNvCxnSpPr>
                <a:cxnSpLocks/>
              </p:cNvCxnSpPr>
              <p:nvPr/>
            </p:nvCxnSpPr>
            <p:spPr>
              <a:xfrm flipH="1">
                <a:off x="9078971" y="4128934"/>
                <a:ext cx="264229" cy="0"/>
              </a:xfrm>
              <a:prstGeom prst="line">
                <a:avLst/>
              </a:prstGeom>
              <a:ln w="31750">
                <a:solidFill>
                  <a:srgbClr val="E20011"/>
                </a:solidFill>
              </a:ln>
            </p:spPr>
            <p:style>
              <a:lnRef idx="1">
                <a:schemeClr val="accent1"/>
              </a:lnRef>
              <a:fillRef idx="0">
                <a:schemeClr val="accent1"/>
              </a:fillRef>
              <a:effectRef idx="0">
                <a:schemeClr val="accent1"/>
              </a:effectRef>
              <a:fontRef idx="minor">
                <a:schemeClr val="tx1"/>
              </a:fontRef>
            </p:style>
          </p:cxnSp>
          <p:cxnSp>
            <p:nvCxnSpPr>
              <p:cNvPr id="5172" name="Straight Connector 5171">
                <a:extLst>
                  <a:ext uri="{FF2B5EF4-FFF2-40B4-BE49-F238E27FC236}">
                    <a16:creationId xmlns:a16="http://schemas.microsoft.com/office/drawing/2014/main" id="{70241C1F-62E6-9012-5D26-577A63C4B746}"/>
                  </a:ext>
                </a:extLst>
              </p:cNvPr>
              <p:cNvCxnSpPr>
                <a:cxnSpLocks/>
              </p:cNvCxnSpPr>
              <p:nvPr/>
            </p:nvCxnSpPr>
            <p:spPr>
              <a:xfrm flipH="1">
                <a:off x="9078971" y="4379191"/>
                <a:ext cx="26422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73" name="Straight Connector 5172">
                <a:extLst>
                  <a:ext uri="{FF2B5EF4-FFF2-40B4-BE49-F238E27FC236}">
                    <a16:creationId xmlns:a16="http://schemas.microsoft.com/office/drawing/2014/main" id="{4CE13BB1-613E-F3F9-E609-D111DCC60D7E}"/>
                  </a:ext>
                </a:extLst>
              </p:cNvPr>
              <p:cNvCxnSpPr>
                <a:cxnSpLocks/>
              </p:cNvCxnSpPr>
              <p:nvPr/>
            </p:nvCxnSpPr>
            <p:spPr>
              <a:xfrm flipH="1">
                <a:off x="9078971" y="4639073"/>
                <a:ext cx="264229" cy="0"/>
              </a:xfrm>
              <a:prstGeom prst="line">
                <a:avLst/>
              </a:prstGeom>
              <a:ln w="31750">
                <a:solidFill>
                  <a:srgbClr val="73A94E"/>
                </a:solidFill>
              </a:ln>
            </p:spPr>
            <p:style>
              <a:lnRef idx="1">
                <a:schemeClr val="accent1"/>
              </a:lnRef>
              <a:fillRef idx="0">
                <a:schemeClr val="accent1"/>
              </a:fillRef>
              <a:effectRef idx="0">
                <a:schemeClr val="accent1"/>
              </a:effectRef>
              <a:fontRef idx="minor">
                <a:schemeClr val="tx1"/>
              </a:fontRef>
            </p:style>
          </p:cxnSp>
          <p:cxnSp>
            <p:nvCxnSpPr>
              <p:cNvPr id="5174" name="Straight Connector 5173">
                <a:extLst>
                  <a:ext uri="{FF2B5EF4-FFF2-40B4-BE49-F238E27FC236}">
                    <a16:creationId xmlns:a16="http://schemas.microsoft.com/office/drawing/2014/main" id="{90DD4E1E-1F3E-F67F-CE94-7AB54DC63A33}"/>
                  </a:ext>
                </a:extLst>
              </p:cNvPr>
              <p:cNvCxnSpPr>
                <a:cxnSpLocks/>
              </p:cNvCxnSpPr>
              <p:nvPr/>
            </p:nvCxnSpPr>
            <p:spPr>
              <a:xfrm flipH="1">
                <a:off x="9078971" y="4898955"/>
                <a:ext cx="264229" cy="0"/>
              </a:xfrm>
              <a:prstGeom prst="line">
                <a:avLst/>
              </a:prstGeom>
              <a:ln w="31750">
                <a:solidFill>
                  <a:srgbClr val="12AACB"/>
                </a:solidFill>
              </a:ln>
            </p:spPr>
            <p:style>
              <a:lnRef idx="1">
                <a:schemeClr val="accent1"/>
              </a:lnRef>
              <a:fillRef idx="0">
                <a:schemeClr val="accent1"/>
              </a:fillRef>
              <a:effectRef idx="0">
                <a:schemeClr val="accent1"/>
              </a:effectRef>
              <a:fontRef idx="minor">
                <a:schemeClr val="tx1"/>
              </a:fontRef>
            </p:style>
          </p:cxnSp>
        </p:grpSp>
        <p:pic>
          <p:nvPicPr>
            <p:cNvPr id="5180" name="Picture 5179">
              <a:extLst>
                <a:ext uri="{FF2B5EF4-FFF2-40B4-BE49-F238E27FC236}">
                  <a16:creationId xmlns:a16="http://schemas.microsoft.com/office/drawing/2014/main" id="{A5FDB96C-E22B-93E2-2AE9-572D628FCB11}"/>
                </a:ext>
              </a:extLst>
            </p:cNvPr>
            <p:cNvPicPr>
              <a:picLocks noChangeAspect="1"/>
            </p:cNvPicPr>
            <p:nvPr/>
          </p:nvPicPr>
          <p:blipFill>
            <a:blip r:embed="rId11"/>
            <a:stretch>
              <a:fillRect/>
            </a:stretch>
          </p:blipFill>
          <p:spPr>
            <a:xfrm>
              <a:off x="7434072" y="3931920"/>
              <a:ext cx="3305397" cy="1719072"/>
            </a:xfrm>
            <a:prstGeom prst="rect">
              <a:avLst/>
            </a:prstGeom>
          </p:spPr>
        </p:pic>
        <p:sp>
          <p:nvSpPr>
            <p:cNvPr id="5175" name="TextBox 5174">
              <a:extLst>
                <a:ext uri="{FF2B5EF4-FFF2-40B4-BE49-F238E27FC236}">
                  <a16:creationId xmlns:a16="http://schemas.microsoft.com/office/drawing/2014/main" id="{89632103-A766-2701-2185-B4D15D5FBEE8}"/>
                </a:ext>
              </a:extLst>
            </p:cNvPr>
            <p:cNvSpPr txBox="1"/>
            <p:nvPr/>
          </p:nvSpPr>
          <p:spPr>
            <a:xfrm>
              <a:off x="10912200" y="3928017"/>
              <a:ext cx="447558" cy="230832"/>
            </a:xfrm>
            <a:prstGeom prst="rect">
              <a:avLst/>
            </a:prstGeom>
            <a:noFill/>
          </p:spPr>
          <p:txBody>
            <a:bodyPr wrap="none" rtlCol="0">
              <a:spAutoFit/>
            </a:bodyPr>
            <a:lstStyle/>
            <a:p>
              <a:pPr algn="r"/>
              <a:r>
                <a:rPr lang="en-US" sz="900">
                  <a:latin typeface="Arial" panose="020B0604020202020204" pitchFamily="34" charset="0"/>
                  <a:cs typeface="Arial" panose="020B0604020202020204" pitchFamily="34" charset="0"/>
                </a:rPr>
                <a:t>Airtel</a:t>
              </a:r>
            </a:p>
          </p:txBody>
        </p:sp>
        <p:sp>
          <p:nvSpPr>
            <p:cNvPr id="5176" name="TextBox 5175">
              <a:extLst>
                <a:ext uri="{FF2B5EF4-FFF2-40B4-BE49-F238E27FC236}">
                  <a16:creationId xmlns:a16="http://schemas.microsoft.com/office/drawing/2014/main" id="{D93268A7-FA5E-C98E-2AED-E6742959A2CB}"/>
                </a:ext>
              </a:extLst>
            </p:cNvPr>
            <p:cNvSpPr txBox="1"/>
            <p:nvPr/>
          </p:nvSpPr>
          <p:spPr>
            <a:xfrm>
              <a:off x="10886552" y="4204242"/>
              <a:ext cx="473206" cy="230832"/>
            </a:xfrm>
            <a:prstGeom prst="rect">
              <a:avLst/>
            </a:prstGeom>
            <a:noFill/>
          </p:spPr>
          <p:txBody>
            <a:bodyPr wrap="none" rtlCol="0">
              <a:spAutoFit/>
            </a:bodyPr>
            <a:lstStyle/>
            <a:p>
              <a:pPr algn="r"/>
              <a:r>
                <a:rPr lang="en-US" sz="900">
                  <a:latin typeface="Arial" panose="020B0604020202020204" pitchFamily="34" charset="0"/>
                  <a:cs typeface="Arial" panose="020B0604020202020204" pitchFamily="34" charset="0"/>
                </a:rPr>
                <a:t>Faiba</a:t>
              </a:r>
            </a:p>
          </p:txBody>
        </p:sp>
        <p:sp>
          <p:nvSpPr>
            <p:cNvPr id="5177" name="TextBox 5176">
              <a:extLst>
                <a:ext uri="{FF2B5EF4-FFF2-40B4-BE49-F238E27FC236}">
                  <a16:creationId xmlns:a16="http://schemas.microsoft.com/office/drawing/2014/main" id="{7856C7A6-063E-AEF9-4132-B7EDC19E8921}"/>
                </a:ext>
              </a:extLst>
            </p:cNvPr>
            <p:cNvSpPr txBox="1"/>
            <p:nvPr/>
          </p:nvSpPr>
          <p:spPr>
            <a:xfrm>
              <a:off x="10655719" y="4493167"/>
              <a:ext cx="704039" cy="230832"/>
            </a:xfrm>
            <a:prstGeom prst="rect">
              <a:avLst/>
            </a:prstGeom>
            <a:noFill/>
          </p:spPr>
          <p:txBody>
            <a:bodyPr wrap="none" rtlCol="0">
              <a:spAutoFit/>
            </a:bodyPr>
            <a:lstStyle/>
            <a:p>
              <a:pPr algn="r"/>
              <a:r>
                <a:rPr lang="en-US" sz="900">
                  <a:latin typeface="Arial" panose="020B0604020202020204" pitchFamily="34" charset="0"/>
                  <a:cs typeface="Arial" panose="020B0604020202020204" pitchFamily="34" charset="0"/>
                </a:rPr>
                <a:t>Safaricom</a:t>
              </a:r>
            </a:p>
          </p:txBody>
        </p:sp>
        <p:sp>
          <p:nvSpPr>
            <p:cNvPr id="5178" name="TextBox 5177">
              <a:extLst>
                <a:ext uri="{FF2B5EF4-FFF2-40B4-BE49-F238E27FC236}">
                  <a16:creationId xmlns:a16="http://schemas.microsoft.com/office/drawing/2014/main" id="{572598CF-CF55-A546-8D43-0F1819460725}"/>
                </a:ext>
              </a:extLst>
            </p:cNvPr>
            <p:cNvSpPr txBox="1"/>
            <p:nvPr/>
          </p:nvSpPr>
          <p:spPr>
            <a:xfrm>
              <a:off x="10796783" y="4775742"/>
              <a:ext cx="562975" cy="230832"/>
            </a:xfrm>
            <a:prstGeom prst="rect">
              <a:avLst/>
            </a:prstGeom>
            <a:noFill/>
          </p:spPr>
          <p:txBody>
            <a:bodyPr wrap="none" rtlCol="0">
              <a:spAutoFit/>
            </a:bodyPr>
            <a:lstStyle/>
            <a:p>
              <a:pPr algn="r"/>
              <a:r>
                <a:rPr lang="en-US" sz="900">
                  <a:latin typeface="Arial" panose="020B0604020202020204" pitchFamily="34" charset="0"/>
                  <a:cs typeface="Arial" panose="020B0604020202020204" pitchFamily="34" charset="0"/>
                </a:rPr>
                <a:t>Telkom</a:t>
              </a:r>
            </a:p>
          </p:txBody>
        </p:sp>
      </p:grpSp>
      <p:pic>
        <p:nvPicPr>
          <p:cNvPr id="5181" name="Picture 5180">
            <a:extLst>
              <a:ext uri="{FF2B5EF4-FFF2-40B4-BE49-F238E27FC236}">
                <a16:creationId xmlns:a16="http://schemas.microsoft.com/office/drawing/2014/main" id="{42EF8530-92D1-BAE5-7550-C5B0441A15BF}"/>
              </a:ext>
            </a:extLst>
          </p:cNvPr>
          <p:cNvPicPr>
            <a:picLocks noChangeAspect="1"/>
          </p:cNvPicPr>
          <p:nvPr/>
        </p:nvPicPr>
        <p:blipFill>
          <a:blip r:embed="rId12"/>
          <a:stretch>
            <a:fillRect/>
          </a:stretch>
        </p:blipFill>
        <p:spPr>
          <a:xfrm>
            <a:off x="10864799" y="104699"/>
            <a:ext cx="919364" cy="1122340"/>
          </a:xfrm>
          <a:prstGeom prst="rect">
            <a:avLst/>
          </a:prstGeom>
        </p:spPr>
      </p:pic>
      <p:sp>
        <p:nvSpPr>
          <p:cNvPr id="2" name="TextBox 1">
            <a:extLst>
              <a:ext uri="{FF2B5EF4-FFF2-40B4-BE49-F238E27FC236}">
                <a16:creationId xmlns:a16="http://schemas.microsoft.com/office/drawing/2014/main" id="{51D41A80-C2A9-3DA5-0179-F0EB8D6F4964}"/>
              </a:ext>
            </a:extLst>
          </p:cNvPr>
          <p:cNvSpPr txBox="1"/>
          <p:nvPr/>
        </p:nvSpPr>
        <p:spPr>
          <a:xfrm>
            <a:off x="10934464" y="560406"/>
            <a:ext cx="798167" cy="307777"/>
          </a:xfrm>
          <a:prstGeom prst="rect">
            <a:avLst/>
          </a:prstGeom>
          <a:noFill/>
        </p:spPr>
        <p:txBody>
          <a:bodyPr wrap="none" rtlCol="0">
            <a:spAutoFit/>
          </a:bodyPr>
          <a:lstStyle/>
          <a:p>
            <a:r>
              <a:rPr lang="en-US" sz="1400" b="1">
                <a:solidFill>
                  <a:schemeClr val="bg1"/>
                </a:solidFill>
                <a:latin typeface="Arial" panose="020B0604020202020204" pitchFamily="34" charset="0"/>
                <a:cs typeface="Arial" panose="020B0604020202020204" pitchFamily="34" charset="0"/>
              </a:rPr>
              <a:t>KENYA</a:t>
            </a:r>
          </a:p>
        </p:txBody>
      </p:sp>
      <p:sp>
        <p:nvSpPr>
          <p:cNvPr id="3077" name="TextBox 3076">
            <a:extLst>
              <a:ext uri="{FF2B5EF4-FFF2-40B4-BE49-F238E27FC236}">
                <a16:creationId xmlns:a16="http://schemas.microsoft.com/office/drawing/2014/main" id="{0B12F7E0-5F8D-DFB6-E2A6-533B55CDBBD9}"/>
              </a:ext>
            </a:extLst>
          </p:cNvPr>
          <p:cNvSpPr txBox="1"/>
          <p:nvPr/>
        </p:nvSpPr>
        <p:spPr>
          <a:xfrm>
            <a:off x="548640" y="365760"/>
            <a:ext cx="5673156" cy="584775"/>
          </a:xfrm>
          <a:prstGeom prst="rect">
            <a:avLst/>
          </a:prstGeom>
          <a:noFill/>
        </p:spPr>
        <p:txBody>
          <a:bodyPr wrap="none" rtlCol="0">
            <a:spAutoFit/>
          </a:bodyPr>
          <a:lstStyle/>
          <a:p>
            <a:r>
              <a:rPr lang="en-US" sz="3200" b="1">
                <a:latin typeface="Arial" panose="020B0604020202020204" pitchFamily="34" charset="0"/>
              </a:rPr>
              <a:t>Tracking progress over time</a:t>
            </a:r>
          </a:p>
        </p:txBody>
      </p:sp>
    </p:spTree>
    <p:extLst>
      <p:ext uri="{BB962C8B-B14F-4D97-AF65-F5344CB8AC3E}">
        <p14:creationId xmlns:p14="http://schemas.microsoft.com/office/powerpoint/2010/main" val="8460982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5182"/>
                                        </p:tgtEl>
                                        <p:attrNameLst>
                                          <p:attrName>style.visibility</p:attrName>
                                        </p:attrNameLst>
                                      </p:cBhvr>
                                      <p:to>
                                        <p:strVal val="visible"/>
                                      </p:to>
                                    </p:set>
                                    <p:animEffect transition="in" filter="fade">
                                      <p:cBhvr>
                                        <p:cTn id="7" dur="1000"/>
                                        <p:tgtEl>
                                          <p:spTgt spid="5182"/>
                                        </p:tgtEl>
                                      </p:cBhvr>
                                    </p:animEffect>
                                  </p:childTnLst>
                                </p:cTn>
                              </p:par>
                              <p:par>
                                <p:cTn id="8" presetID="10" presetClass="entr" presetSubtype="0" fill="hold" nodeType="withEffect">
                                  <p:stCondLst>
                                    <p:cond delay="4000"/>
                                  </p:stCondLst>
                                  <p:childTnLst>
                                    <p:set>
                                      <p:cBhvr>
                                        <p:cTn id="9" dur="1" fill="hold">
                                          <p:stCondLst>
                                            <p:cond delay="0"/>
                                          </p:stCondLst>
                                        </p:cTn>
                                        <p:tgtEl>
                                          <p:spTgt spid="3073"/>
                                        </p:tgtEl>
                                        <p:attrNameLst>
                                          <p:attrName>style.visibility</p:attrName>
                                        </p:attrNameLst>
                                      </p:cBhvr>
                                      <p:to>
                                        <p:strVal val="visible"/>
                                      </p:to>
                                    </p:set>
                                    <p:animEffect transition="in" filter="fade">
                                      <p:cBhvr>
                                        <p:cTn id="10" dur="1000"/>
                                        <p:tgtEl>
                                          <p:spTgt spid="3073"/>
                                        </p:tgtEl>
                                      </p:cBhvr>
                                    </p:animEffect>
                                  </p:childTnLst>
                                </p:cTn>
                              </p:par>
                              <p:par>
                                <p:cTn id="11" presetID="10" presetClass="entr" presetSubtype="0" fill="hold" nodeType="withEffect">
                                  <p:stCondLst>
                                    <p:cond delay="6000"/>
                                  </p:stCondLst>
                                  <p:childTnLst>
                                    <p:set>
                                      <p:cBhvr>
                                        <p:cTn id="12" dur="1" fill="hold">
                                          <p:stCondLst>
                                            <p:cond delay="0"/>
                                          </p:stCondLst>
                                        </p:cTn>
                                        <p:tgtEl>
                                          <p:spTgt spid="5183"/>
                                        </p:tgtEl>
                                        <p:attrNameLst>
                                          <p:attrName>style.visibility</p:attrName>
                                        </p:attrNameLst>
                                      </p:cBhvr>
                                      <p:to>
                                        <p:strVal val="visible"/>
                                      </p:to>
                                    </p:set>
                                    <p:animEffect transition="in" filter="fade">
                                      <p:cBhvr>
                                        <p:cTn id="13" dur="1000"/>
                                        <p:tgtEl>
                                          <p:spTgt spid="5183"/>
                                        </p:tgtEl>
                                      </p:cBhvr>
                                    </p:animEffect>
                                  </p:childTnLst>
                                </p:cTn>
                              </p:par>
                              <p:par>
                                <p:cTn id="14" presetID="10" presetClass="entr" presetSubtype="0" fill="hold" nodeType="withEffect">
                                  <p:stCondLst>
                                    <p:cond delay="8000"/>
                                  </p:stCondLst>
                                  <p:childTnLst>
                                    <p:set>
                                      <p:cBhvr>
                                        <p:cTn id="15" dur="1" fill="hold">
                                          <p:stCondLst>
                                            <p:cond delay="0"/>
                                          </p:stCondLst>
                                        </p:cTn>
                                        <p:tgtEl>
                                          <p:spTgt spid="3072"/>
                                        </p:tgtEl>
                                        <p:attrNameLst>
                                          <p:attrName>style.visibility</p:attrName>
                                        </p:attrNameLst>
                                      </p:cBhvr>
                                      <p:to>
                                        <p:strVal val="visible"/>
                                      </p:to>
                                    </p:set>
                                    <p:animEffect transition="in" filter="fade">
                                      <p:cBhvr>
                                        <p:cTn id="16" dur="1000"/>
                                        <p:tgtEl>
                                          <p:spTgt spid="3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grpSp>
        <p:nvGrpSpPr>
          <p:cNvPr id="421" name="Google Shape;421;p54"/>
          <p:cNvGrpSpPr/>
          <p:nvPr/>
        </p:nvGrpSpPr>
        <p:grpSpPr>
          <a:xfrm>
            <a:off x="1" y="1"/>
            <a:ext cx="12192004" cy="6858001"/>
            <a:chOff x="0" y="0"/>
            <a:chExt cx="9144003" cy="5143501"/>
          </a:xfrm>
        </p:grpSpPr>
        <p:pic>
          <p:nvPicPr>
            <p:cNvPr id="422" name="Google Shape;422;p54"/>
            <p:cNvPicPr preferRelativeResize="0"/>
            <p:nvPr/>
          </p:nvPicPr>
          <p:blipFill>
            <a:blip r:embed="rId3">
              <a:alphaModFix/>
            </a:blip>
            <a:stretch>
              <a:fillRect/>
            </a:stretch>
          </p:blipFill>
          <p:spPr>
            <a:xfrm>
              <a:off x="0" y="0"/>
              <a:ext cx="9143997" cy="5143490"/>
            </a:xfrm>
            <a:prstGeom prst="rect">
              <a:avLst/>
            </a:prstGeom>
            <a:noFill/>
            <a:ln>
              <a:noFill/>
            </a:ln>
          </p:spPr>
        </p:pic>
        <p:pic>
          <p:nvPicPr>
            <p:cNvPr id="423" name="Google Shape;423;p54"/>
            <p:cNvPicPr preferRelativeResize="0"/>
            <p:nvPr/>
          </p:nvPicPr>
          <p:blipFill>
            <a:blip r:embed="rId4">
              <a:alphaModFix/>
            </a:blip>
            <a:stretch>
              <a:fillRect/>
            </a:stretch>
          </p:blipFill>
          <p:spPr>
            <a:xfrm>
              <a:off x="0" y="0"/>
              <a:ext cx="9144003" cy="5143501"/>
            </a:xfrm>
            <a:prstGeom prst="rect">
              <a:avLst/>
            </a:prstGeom>
            <a:noFill/>
            <a:ln>
              <a:noFill/>
            </a:ln>
          </p:spPr>
        </p:pic>
        <p:pic>
          <p:nvPicPr>
            <p:cNvPr id="424" name="Google Shape;424;p54"/>
            <p:cNvPicPr preferRelativeResize="0"/>
            <p:nvPr/>
          </p:nvPicPr>
          <p:blipFill>
            <a:blip r:embed="rId4">
              <a:alphaModFix/>
            </a:blip>
            <a:stretch>
              <a:fillRect/>
            </a:stretch>
          </p:blipFill>
          <p:spPr>
            <a:xfrm>
              <a:off x="0" y="0"/>
              <a:ext cx="9144003" cy="5143501"/>
            </a:xfrm>
            <a:prstGeom prst="rect">
              <a:avLst/>
            </a:prstGeom>
            <a:noFill/>
            <a:ln>
              <a:noFill/>
            </a:ln>
          </p:spPr>
        </p:pic>
      </p:grpSp>
      <p:pic>
        <p:nvPicPr>
          <p:cNvPr id="425" name="Google Shape;425;p54"/>
          <p:cNvPicPr preferRelativeResize="0"/>
          <p:nvPr/>
        </p:nvPicPr>
        <p:blipFill>
          <a:blip r:embed="rId4">
            <a:alphaModFix/>
          </a:blip>
          <a:stretch>
            <a:fillRect/>
          </a:stretch>
        </p:blipFill>
        <p:spPr>
          <a:xfrm>
            <a:off x="1" y="1"/>
            <a:ext cx="12192004" cy="6858001"/>
          </a:xfrm>
          <a:prstGeom prst="rect">
            <a:avLst/>
          </a:prstGeom>
          <a:noFill/>
          <a:ln>
            <a:noFill/>
          </a:ln>
        </p:spPr>
      </p:pic>
      <p:sp>
        <p:nvSpPr>
          <p:cNvPr id="426" name="Google Shape;426;p54"/>
          <p:cNvSpPr/>
          <p:nvPr/>
        </p:nvSpPr>
        <p:spPr>
          <a:xfrm>
            <a:off x="188267" y="167200"/>
            <a:ext cx="4389600" cy="3139600"/>
          </a:xfrm>
          <a:prstGeom prst="roundRect">
            <a:avLst>
              <a:gd name="adj" fmla="val 6008"/>
            </a:avLst>
          </a:prstGeom>
          <a:solidFill>
            <a:srgbClr val="FFFFFF">
              <a:alpha val="10000"/>
            </a:srgbClr>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endParaRPr sz="2400">
              <a:latin typeface="Arial" panose="020B0604020202020204" pitchFamily="34" charset="0"/>
              <a:ea typeface="Source Sans Pro"/>
              <a:cs typeface="Arial" panose="020B0604020202020204" pitchFamily="34" charset="0"/>
              <a:sym typeface="Source Sans Pro"/>
            </a:endParaRPr>
          </a:p>
        </p:txBody>
      </p:sp>
      <p:sp>
        <p:nvSpPr>
          <p:cNvPr id="427" name="Google Shape;427;p54"/>
          <p:cNvSpPr/>
          <p:nvPr/>
        </p:nvSpPr>
        <p:spPr>
          <a:xfrm>
            <a:off x="4834933" y="165200"/>
            <a:ext cx="3887600" cy="3139600"/>
          </a:xfrm>
          <a:prstGeom prst="roundRect">
            <a:avLst>
              <a:gd name="adj" fmla="val 5753"/>
            </a:avLst>
          </a:prstGeom>
          <a:solidFill>
            <a:srgbClr val="FFFFFF">
              <a:alpha val="10000"/>
            </a:srgbClr>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endParaRPr sz="2400">
              <a:latin typeface="Arial" panose="020B0604020202020204" pitchFamily="34" charset="0"/>
              <a:ea typeface="Source Sans Pro"/>
              <a:cs typeface="Arial" panose="020B0604020202020204" pitchFamily="34" charset="0"/>
              <a:sym typeface="Source Sans Pro"/>
            </a:endParaRPr>
          </a:p>
        </p:txBody>
      </p:sp>
      <p:grpSp>
        <p:nvGrpSpPr>
          <p:cNvPr id="428" name="Google Shape;428;p54"/>
          <p:cNvGrpSpPr/>
          <p:nvPr/>
        </p:nvGrpSpPr>
        <p:grpSpPr>
          <a:xfrm>
            <a:off x="5655667" y="1151722"/>
            <a:ext cx="1184000" cy="833809"/>
            <a:chOff x="4470350" y="3279766"/>
            <a:chExt cx="888000" cy="625357"/>
          </a:xfrm>
        </p:grpSpPr>
        <p:sp>
          <p:nvSpPr>
            <p:cNvPr id="429" name="Google Shape;429;p54"/>
            <p:cNvSpPr txBox="1"/>
            <p:nvPr/>
          </p:nvSpPr>
          <p:spPr>
            <a:xfrm>
              <a:off x="4470350" y="3279766"/>
              <a:ext cx="888000" cy="246173"/>
            </a:xfrm>
            <a:prstGeom prst="rect">
              <a:avLst/>
            </a:prstGeom>
            <a:noFill/>
            <a:ln>
              <a:noFill/>
            </a:ln>
          </p:spPr>
          <p:txBody>
            <a:bodyPr spcFirstLastPara="1" wrap="square" lIns="121900" tIns="0" rIns="121900" bIns="0" anchor="t" anchorCtr="0">
              <a:spAutoFit/>
            </a:bodyPr>
            <a:lstStyle/>
            <a:p>
              <a:pPr algn="ctr"/>
              <a:r>
                <a:rPr lang="en" sz="2133" b="1" i="1">
                  <a:solidFill>
                    <a:schemeClr val="lt1"/>
                  </a:solidFill>
                  <a:latin typeface="Times New Roman" panose="02020603050405020304" pitchFamily="18" charset="0"/>
                  <a:ea typeface="Oswald SemiBold"/>
                  <a:cs typeface="Times New Roman" panose="02020603050405020304" pitchFamily="18" charset="0"/>
                  <a:sym typeface="Oswald SemiBold"/>
                </a:rPr>
                <a:t>600M+</a:t>
              </a:r>
              <a:endParaRPr sz="2133" b="1" i="1">
                <a:solidFill>
                  <a:schemeClr val="lt1"/>
                </a:solidFill>
                <a:latin typeface="Times New Roman" panose="02020603050405020304" pitchFamily="18" charset="0"/>
                <a:ea typeface="Oswald SemiBold"/>
                <a:cs typeface="Times New Roman" panose="02020603050405020304" pitchFamily="18" charset="0"/>
                <a:sym typeface="Oswald SemiBold"/>
              </a:endParaRPr>
            </a:p>
          </p:txBody>
        </p:sp>
        <p:sp>
          <p:nvSpPr>
            <p:cNvPr id="430" name="Google Shape;430;p54"/>
            <p:cNvSpPr txBox="1"/>
            <p:nvPr/>
          </p:nvSpPr>
          <p:spPr>
            <a:xfrm>
              <a:off x="4470350" y="3535791"/>
              <a:ext cx="888000" cy="369332"/>
            </a:xfrm>
            <a:prstGeom prst="rect">
              <a:avLst/>
            </a:prstGeom>
            <a:noFill/>
            <a:ln>
              <a:noFill/>
            </a:ln>
          </p:spPr>
          <p:txBody>
            <a:bodyPr spcFirstLastPara="1" wrap="square" lIns="121900" tIns="0" rIns="121900" bIns="0" anchor="t" anchorCtr="0">
              <a:spAutoFit/>
            </a:bodyPr>
            <a:lstStyle/>
            <a:p>
              <a:pPr algn="ctr"/>
              <a:r>
                <a:rPr lang="en" sz="1600">
                  <a:solidFill>
                    <a:schemeClr val="lt1"/>
                  </a:solidFill>
                  <a:latin typeface="Arial" panose="020B0604020202020204" pitchFamily="34" charset="0"/>
                  <a:ea typeface="Source Sans Pro"/>
                  <a:cs typeface="Arial" panose="020B0604020202020204" pitchFamily="34" charset="0"/>
                  <a:sym typeface="Source Sans Pro"/>
                </a:rPr>
                <a:t>app installs</a:t>
              </a:r>
              <a:endParaRPr sz="1600">
                <a:solidFill>
                  <a:schemeClr val="lt1"/>
                </a:solidFill>
                <a:latin typeface="Arial" panose="020B0604020202020204" pitchFamily="34" charset="0"/>
                <a:ea typeface="Source Sans Pro"/>
                <a:cs typeface="Arial" panose="020B0604020202020204" pitchFamily="34" charset="0"/>
                <a:sym typeface="Source Sans Pro"/>
              </a:endParaRPr>
            </a:p>
          </p:txBody>
        </p:sp>
      </p:grpSp>
      <p:grpSp>
        <p:nvGrpSpPr>
          <p:cNvPr id="431" name="Google Shape;431;p54"/>
          <p:cNvGrpSpPr/>
          <p:nvPr/>
        </p:nvGrpSpPr>
        <p:grpSpPr>
          <a:xfrm>
            <a:off x="7179667" y="1151723"/>
            <a:ext cx="1184000" cy="587588"/>
            <a:chOff x="5384750" y="3279766"/>
            <a:chExt cx="888000" cy="440691"/>
          </a:xfrm>
        </p:grpSpPr>
        <p:sp>
          <p:nvSpPr>
            <p:cNvPr id="432" name="Google Shape;432;p54"/>
            <p:cNvSpPr txBox="1"/>
            <p:nvPr/>
          </p:nvSpPr>
          <p:spPr>
            <a:xfrm>
              <a:off x="5384750" y="3279766"/>
              <a:ext cx="888000" cy="246173"/>
            </a:xfrm>
            <a:prstGeom prst="rect">
              <a:avLst/>
            </a:prstGeom>
            <a:noFill/>
            <a:ln>
              <a:noFill/>
            </a:ln>
          </p:spPr>
          <p:txBody>
            <a:bodyPr spcFirstLastPara="1" wrap="square" lIns="121900" tIns="0" rIns="121900" bIns="0" anchor="t" anchorCtr="0">
              <a:spAutoFit/>
            </a:bodyPr>
            <a:lstStyle/>
            <a:p>
              <a:pPr algn="ctr"/>
              <a:r>
                <a:rPr lang="en" sz="2133" b="1" i="1">
                  <a:solidFill>
                    <a:schemeClr val="lt1"/>
                  </a:solidFill>
                  <a:latin typeface="Times New Roman" panose="02020603050405020304" pitchFamily="18" charset="0"/>
                  <a:ea typeface="Oswald SemiBold"/>
                  <a:cs typeface="Times New Roman" panose="02020603050405020304" pitchFamily="18" charset="0"/>
                  <a:sym typeface="Oswald SemiBold"/>
                </a:rPr>
                <a:t>11M+</a:t>
              </a:r>
              <a:endParaRPr sz="2133" b="1" i="1">
                <a:solidFill>
                  <a:schemeClr val="lt1"/>
                </a:solidFill>
                <a:latin typeface="Times New Roman" panose="02020603050405020304" pitchFamily="18" charset="0"/>
                <a:ea typeface="Oswald SemiBold"/>
                <a:cs typeface="Times New Roman" panose="02020603050405020304" pitchFamily="18" charset="0"/>
                <a:sym typeface="Oswald SemiBold"/>
              </a:endParaRPr>
            </a:p>
          </p:txBody>
        </p:sp>
        <p:sp>
          <p:nvSpPr>
            <p:cNvPr id="433" name="Google Shape;433;p54"/>
            <p:cNvSpPr txBox="1"/>
            <p:nvPr/>
          </p:nvSpPr>
          <p:spPr>
            <a:xfrm>
              <a:off x="5384750" y="3535791"/>
              <a:ext cx="888000" cy="184666"/>
            </a:xfrm>
            <a:prstGeom prst="rect">
              <a:avLst/>
            </a:prstGeom>
            <a:noFill/>
            <a:ln>
              <a:noFill/>
            </a:ln>
          </p:spPr>
          <p:txBody>
            <a:bodyPr spcFirstLastPara="1" wrap="square" lIns="121900" tIns="0" rIns="121900" bIns="0" anchor="t" anchorCtr="0">
              <a:spAutoFit/>
            </a:bodyPr>
            <a:lstStyle/>
            <a:p>
              <a:pPr algn="ctr"/>
              <a:r>
                <a:rPr lang="en" sz="1600">
                  <a:solidFill>
                    <a:schemeClr val="lt1"/>
                  </a:solidFill>
                  <a:latin typeface="Arial" panose="020B0604020202020204" pitchFamily="34" charset="0"/>
                  <a:ea typeface="Source Sans Pro"/>
                  <a:cs typeface="Arial" panose="020B0604020202020204" pitchFamily="34" charset="0"/>
                  <a:sym typeface="Source Sans Pro"/>
                </a:rPr>
                <a:t>daily tests</a:t>
              </a:r>
              <a:endParaRPr sz="1600">
                <a:solidFill>
                  <a:schemeClr val="lt1"/>
                </a:solidFill>
                <a:latin typeface="Arial" panose="020B0604020202020204" pitchFamily="34" charset="0"/>
                <a:ea typeface="Source Sans Pro"/>
                <a:cs typeface="Arial" panose="020B0604020202020204" pitchFamily="34" charset="0"/>
                <a:sym typeface="Source Sans Pro"/>
              </a:endParaRPr>
            </a:p>
          </p:txBody>
        </p:sp>
      </p:grpSp>
      <p:grpSp>
        <p:nvGrpSpPr>
          <p:cNvPr id="434" name="Google Shape;434;p54"/>
          <p:cNvGrpSpPr/>
          <p:nvPr/>
        </p:nvGrpSpPr>
        <p:grpSpPr>
          <a:xfrm>
            <a:off x="5541333" y="2269324"/>
            <a:ext cx="1412800" cy="587600"/>
            <a:chOff x="4384600" y="3965566"/>
            <a:chExt cx="1059600" cy="440700"/>
          </a:xfrm>
        </p:grpSpPr>
        <p:sp>
          <p:nvSpPr>
            <p:cNvPr id="435" name="Google Shape;435;p54"/>
            <p:cNvSpPr txBox="1"/>
            <p:nvPr/>
          </p:nvSpPr>
          <p:spPr>
            <a:xfrm>
              <a:off x="4470350" y="3965566"/>
              <a:ext cx="888000" cy="246173"/>
            </a:xfrm>
            <a:prstGeom prst="rect">
              <a:avLst/>
            </a:prstGeom>
            <a:noFill/>
            <a:ln>
              <a:noFill/>
            </a:ln>
          </p:spPr>
          <p:txBody>
            <a:bodyPr spcFirstLastPara="1" wrap="square" lIns="121900" tIns="0" rIns="121900" bIns="0" anchor="t" anchorCtr="0">
              <a:spAutoFit/>
            </a:bodyPr>
            <a:lstStyle/>
            <a:p>
              <a:pPr algn="ctr"/>
              <a:r>
                <a:rPr lang="en" sz="2133" b="1" i="1">
                  <a:solidFill>
                    <a:schemeClr val="lt1"/>
                  </a:solidFill>
                  <a:latin typeface="Times New Roman" panose="02020603050405020304" pitchFamily="18" charset="0"/>
                  <a:ea typeface="Oswald SemiBold"/>
                  <a:cs typeface="Times New Roman" panose="02020603050405020304" pitchFamily="18" charset="0"/>
                  <a:sym typeface="Oswald SemiBold"/>
                </a:rPr>
                <a:t>55B+</a:t>
              </a:r>
              <a:endParaRPr sz="2133" b="1" i="1">
                <a:solidFill>
                  <a:schemeClr val="lt1"/>
                </a:solidFill>
                <a:latin typeface="Times New Roman" panose="02020603050405020304" pitchFamily="18" charset="0"/>
                <a:ea typeface="Oswald SemiBold"/>
                <a:cs typeface="Times New Roman" panose="02020603050405020304" pitchFamily="18" charset="0"/>
                <a:sym typeface="Oswald SemiBold"/>
              </a:endParaRPr>
            </a:p>
          </p:txBody>
        </p:sp>
        <p:sp>
          <p:nvSpPr>
            <p:cNvPr id="436" name="Google Shape;436;p54"/>
            <p:cNvSpPr txBox="1"/>
            <p:nvPr/>
          </p:nvSpPr>
          <p:spPr>
            <a:xfrm>
              <a:off x="4384600" y="4221600"/>
              <a:ext cx="1059600" cy="184666"/>
            </a:xfrm>
            <a:prstGeom prst="rect">
              <a:avLst/>
            </a:prstGeom>
            <a:noFill/>
            <a:ln>
              <a:noFill/>
            </a:ln>
          </p:spPr>
          <p:txBody>
            <a:bodyPr spcFirstLastPara="1" wrap="square" lIns="121900" tIns="0" rIns="121900" bIns="0" anchor="t" anchorCtr="0">
              <a:spAutoFit/>
            </a:bodyPr>
            <a:lstStyle/>
            <a:p>
              <a:pPr algn="ctr"/>
              <a:r>
                <a:rPr lang="en" sz="1600">
                  <a:solidFill>
                    <a:schemeClr val="lt1"/>
                  </a:solidFill>
                  <a:latin typeface="Arial" panose="020B0604020202020204" pitchFamily="34" charset="0"/>
                  <a:ea typeface="Source Sans Pro"/>
                  <a:cs typeface="Arial" panose="020B0604020202020204" pitchFamily="34" charset="0"/>
                  <a:sym typeface="Source Sans Pro"/>
                </a:rPr>
                <a:t>tests to date</a:t>
              </a:r>
              <a:endParaRPr sz="1600">
                <a:solidFill>
                  <a:schemeClr val="lt1"/>
                </a:solidFill>
                <a:latin typeface="Arial" panose="020B0604020202020204" pitchFamily="34" charset="0"/>
                <a:ea typeface="Source Sans Pro"/>
                <a:cs typeface="Arial" panose="020B0604020202020204" pitchFamily="34" charset="0"/>
                <a:sym typeface="Source Sans Pro"/>
              </a:endParaRPr>
            </a:p>
          </p:txBody>
        </p:sp>
      </p:grpSp>
      <p:grpSp>
        <p:nvGrpSpPr>
          <p:cNvPr id="437" name="Google Shape;437;p54"/>
          <p:cNvGrpSpPr/>
          <p:nvPr/>
        </p:nvGrpSpPr>
        <p:grpSpPr>
          <a:xfrm>
            <a:off x="7027867" y="2269322"/>
            <a:ext cx="1487600" cy="833821"/>
            <a:chOff x="5270900" y="3965566"/>
            <a:chExt cx="1115700" cy="625366"/>
          </a:xfrm>
        </p:grpSpPr>
        <p:sp>
          <p:nvSpPr>
            <p:cNvPr id="438" name="Google Shape;438;p54"/>
            <p:cNvSpPr txBox="1"/>
            <p:nvPr/>
          </p:nvSpPr>
          <p:spPr>
            <a:xfrm>
              <a:off x="5384750" y="3965566"/>
              <a:ext cx="888000" cy="246173"/>
            </a:xfrm>
            <a:prstGeom prst="rect">
              <a:avLst/>
            </a:prstGeom>
            <a:noFill/>
            <a:ln>
              <a:noFill/>
            </a:ln>
          </p:spPr>
          <p:txBody>
            <a:bodyPr spcFirstLastPara="1" wrap="square" lIns="121900" tIns="0" rIns="121900" bIns="0" anchor="t" anchorCtr="0">
              <a:spAutoFit/>
            </a:bodyPr>
            <a:lstStyle/>
            <a:p>
              <a:pPr algn="ctr"/>
              <a:r>
                <a:rPr lang="en" sz="2133" b="1" i="1">
                  <a:solidFill>
                    <a:schemeClr val="lt1"/>
                  </a:solidFill>
                  <a:latin typeface="Times New Roman" panose="02020603050405020304" pitchFamily="18" charset="0"/>
                  <a:ea typeface="Oswald SemiBold"/>
                  <a:cs typeface="Times New Roman" panose="02020603050405020304" pitchFamily="18" charset="0"/>
                  <a:sym typeface="Oswald SemiBold"/>
                </a:rPr>
                <a:t>15K+</a:t>
              </a:r>
              <a:endParaRPr sz="2133" b="1" i="1">
                <a:solidFill>
                  <a:schemeClr val="lt1"/>
                </a:solidFill>
                <a:latin typeface="Times New Roman" panose="02020603050405020304" pitchFamily="18" charset="0"/>
                <a:ea typeface="Oswald SemiBold"/>
                <a:cs typeface="Times New Roman" panose="02020603050405020304" pitchFamily="18" charset="0"/>
                <a:sym typeface="Oswald SemiBold"/>
              </a:endParaRPr>
            </a:p>
          </p:txBody>
        </p:sp>
        <p:sp>
          <p:nvSpPr>
            <p:cNvPr id="439" name="Google Shape;439;p54"/>
            <p:cNvSpPr txBox="1"/>
            <p:nvPr/>
          </p:nvSpPr>
          <p:spPr>
            <a:xfrm>
              <a:off x="5270900" y="4221600"/>
              <a:ext cx="1115700" cy="369332"/>
            </a:xfrm>
            <a:prstGeom prst="rect">
              <a:avLst/>
            </a:prstGeom>
            <a:noFill/>
            <a:ln>
              <a:noFill/>
            </a:ln>
          </p:spPr>
          <p:txBody>
            <a:bodyPr spcFirstLastPara="1" wrap="square" lIns="121900" tIns="0" rIns="121900" bIns="0" anchor="t" anchorCtr="0">
              <a:spAutoFit/>
            </a:bodyPr>
            <a:lstStyle/>
            <a:p>
              <a:pPr algn="ctr"/>
              <a:r>
                <a:rPr lang="en" sz="1600">
                  <a:solidFill>
                    <a:schemeClr val="lt1"/>
                  </a:solidFill>
                  <a:latin typeface="Arial" panose="020B0604020202020204" pitchFamily="34" charset="0"/>
                  <a:ea typeface="Source Sans Pro"/>
                  <a:cs typeface="Arial" panose="020B0604020202020204" pitchFamily="34" charset="0"/>
                  <a:sym typeface="Source Sans Pro"/>
                </a:rPr>
                <a:t>global test servers</a:t>
              </a:r>
              <a:endParaRPr sz="1600">
                <a:solidFill>
                  <a:schemeClr val="lt1"/>
                </a:solidFill>
                <a:latin typeface="Arial" panose="020B0604020202020204" pitchFamily="34" charset="0"/>
                <a:ea typeface="Source Sans Pro"/>
                <a:cs typeface="Arial" panose="020B0604020202020204" pitchFamily="34" charset="0"/>
                <a:sym typeface="Source Sans Pro"/>
              </a:endParaRPr>
            </a:p>
          </p:txBody>
        </p:sp>
      </p:grpSp>
      <p:pic>
        <p:nvPicPr>
          <p:cNvPr id="440" name="Google Shape;440;p54"/>
          <p:cNvPicPr preferRelativeResize="0"/>
          <p:nvPr/>
        </p:nvPicPr>
        <p:blipFill rotWithShape="1">
          <a:blip r:embed="rId5">
            <a:alphaModFix/>
          </a:blip>
          <a:srcRect l="3725" r="2903" b="46274"/>
          <a:stretch/>
        </p:blipFill>
        <p:spPr>
          <a:xfrm>
            <a:off x="5841140" y="378599"/>
            <a:ext cx="2557920" cy="492400"/>
          </a:xfrm>
          <a:prstGeom prst="rect">
            <a:avLst/>
          </a:prstGeom>
          <a:noFill/>
          <a:ln>
            <a:noFill/>
          </a:ln>
        </p:spPr>
      </p:pic>
      <p:pic>
        <p:nvPicPr>
          <p:cNvPr id="441" name="Google Shape;441;p54"/>
          <p:cNvPicPr preferRelativeResize="0"/>
          <p:nvPr/>
        </p:nvPicPr>
        <p:blipFill rotWithShape="1">
          <a:blip r:embed="rId6">
            <a:alphaModFix/>
          </a:blip>
          <a:srcRect r="5096" b="43636"/>
          <a:stretch/>
        </p:blipFill>
        <p:spPr>
          <a:xfrm>
            <a:off x="570302" y="364033"/>
            <a:ext cx="2557933" cy="492403"/>
          </a:xfrm>
          <a:prstGeom prst="rect">
            <a:avLst/>
          </a:prstGeom>
          <a:noFill/>
          <a:ln>
            <a:noFill/>
          </a:ln>
        </p:spPr>
      </p:pic>
      <p:grpSp>
        <p:nvGrpSpPr>
          <p:cNvPr id="442" name="Google Shape;442;p54"/>
          <p:cNvGrpSpPr/>
          <p:nvPr/>
        </p:nvGrpSpPr>
        <p:grpSpPr>
          <a:xfrm>
            <a:off x="300633" y="1151723"/>
            <a:ext cx="1487600" cy="587600"/>
            <a:chOff x="4356557" y="3279766"/>
            <a:chExt cx="1115700" cy="440700"/>
          </a:xfrm>
        </p:grpSpPr>
        <p:sp>
          <p:nvSpPr>
            <p:cNvPr id="443" name="Google Shape;443;p54"/>
            <p:cNvSpPr txBox="1"/>
            <p:nvPr/>
          </p:nvSpPr>
          <p:spPr>
            <a:xfrm>
              <a:off x="4470350" y="3279766"/>
              <a:ext cx="888000" cy="246173"/>
            </a:xfrm>
            <a:prstGeom prst="rect">
              <a:avLst/>
            </a:prstGeom>
            <a:noFill/>
            <a:ln>
              <a:noFill/>
            </a:ln>
          </p:spPr>
          <p:txBody>
            <a:bodyPr spcFirstLastPara="1" wrap="square" lIns="121900" tIns="0" rIns="121900" bIns="0" anchor="t" anchorCtr="0">
              <a:spAutoFit/>
            </a:bodyPr>
            <a:lstStyle/>
            <a:p>
              <a:pPr algn="ctr"/>
              <a:r>
                <a:rPr lang="en" sz="2133" b="1" i="1">
                  <a:solidFill>
                    <a:schemeClr val="lt1"/>
                  </a:solidFill>
                  <a:latin typeface="Times New Roman" panose="02020603050405020304" pitchFamily="18" charset="0"/>
                  <a:ea typeface="Oswald SemiBold"/>
                  <a:cs typeface="Times New Roman" panose="02020603050405020304" pitchFamily="18" charset="0"/>
                  <a:sym typeface="Oswald SemiBold"/>
                </a:rPr>
                <a:t>150M+</a:t>
              </a:r>
              <a:endParaRPr sz="2133" b="1" i="1">
                <a:solidFill>
                  <a:schemeClr val="lt1"/>
                </a:solidFill>
                <a:latin typeface="Times New Roman" panose="02020603050405020304" pitchFamily="18" charset="0"/>
                <a:ea typeface="Oswald SemiBold"/>
                <a:cs typeface="Times New Roman" panose="02020603050405020304" pitchFamily="18" charset="0"/>
                <a:sym typeface="Oswald SemiBold"/>
              </a:endParaRPr>
            </a:p>
          </p:txBody>
        </p:sp>
        <p:sp>
          <p:nvSpPr>
            <p:cNvPr id="444" name="Google Shape;444;p54"/>
            <p:cNvSpPr txBox="1"/>
            <p:nvPr/>
          </p:nvSpPr>
          <p:spPr>
            <a:xfrm>
              <a:off x="4356557" y="3535800"/>
              <a:ext cx="1115700" cy="184666"/>
            </a:xfrm>
            <a:prstGeom prst="rect">
              <a:avLst/>
            </a:prstGeom>
            <a:noFill/>
            <a:ln>
              <a:noFill/>
            </a:ln>
          </p:spPr>
          <p:txBody>
            <a:bodyPr spcFirstLastPara="1" wrap="square" lIns="121900" tIns="0" rIns="121900" bIns="0" anchor="t" anchorCtr="0">
              <a:spAutoFit/>
            </a:bodyPr>
            <a:lstStyle/>
            <a:p>
              <a:pPr algn="ctr"/>
              <a:r>
                <a:rPr lang="en" sz="1600">
                  <a:solidFill>
                    <a:schemeClr val="lt1"/>
                  </a:solidFill>
                  <a:latin typeface="Arial" panose="020B0604020202020204" pitchFamily="34" charset="0"/>
                  <a:ea typeface="Source Sans Pro"/>
                  <a:cs typeface="Arial" panose="020B0604020202020204" pitchFamily="34" charset="0"/>
                  <a:sym typeface="Source Sans Pro"/>
                </a:rPr>
                <a:t>unique users</a:t>
              </a:r>
              <a:endParaRPr sz="1600">
                <a:solidFill>
                  <a:schemeClr val="lt1"/>
                </a:solidFill>
                <a:latin typeface="Arial" panose="020B0604020202020204" pitchFamily="34" charset="0"/>
                <a:ea typeface="Source Sans Pro"/>
                <a:cs typeface="Arial" panose="020B0604020202020204" pitchFamily="34" charset="0"/>
                <a:sym typeface="Source Sans Pro"/>
              </a:endParaRPr>
            </a:p>
          </p:txBody>
        </p:sp>
      </p:grpSp>
      <p:grpSp>
        <p:nvGrpSpPr>
          <p:cNvPr id="445" name="Google Shape;445;p54"/>
          <p:cNvGrpSpPr/>
          <p:nvPr/>
        </p:nvGrpSpPr>
        <p:grpSpPr>
          <a:xfrm>
            <a:off x="1747465" y="1151719"/>
            <a:ext cx="1641600" cy="833821"/>
            <a:chOff x="5213081" y="3279766"/>
            <a:chExt cx="1231200" cy="625366"/>
          </a:xfrm>
        </p:grpSpPr>
        <p:sp>
          <p:nvSpPr>
            <p:cNvPr id="446" name="Google Shape;446;p54"/>
            <p:cNvSpPr txBox="1"/>
            <p:nvPr/>
          </p:nvSpPr>
          <p:spPr>
            <a:xfrm>
              <a:off x="5384750" y="3279766"/>
              <a:ext cx="888000" cy="246173"/>
            </a:xfrm>
            <a:prstGeom prst="rect">
              <a:avLst/>
            </a:prstGeom>
            <a:noFill/>
            <a:ln>
              <a:noFill/>
            </a:ln>
          </p:spPr>
          <p:txBody>
            <a:bodyPr spcFirstLastPara="1" wrap="square" lIns="121900" tIns="0" rIns="121900" bIns="0" anchor="t" anchorCtr="0">
              <a:spAutoFit/>
            </a:bodyPr>
            <a:lstStyle/>
            <a:p>
              <a:pPr algn="ctr"/>
              <a:r>
                <a:rPr lang="en" sz="2133" b="1" i="1">
                  <a:solidFill>
                    <a:schemeClr val="lt1"/>
                  </a:solidFill>
                  <a:latin typeface="Times New Roman" panose="02020603050405020304" pitchFamily="18" charset="0"/>
                  <a:ea typeface="Oswald SemiBold"/>
                  <a:cs typeface="Times New Roman" panose="02020603050405020304" pitchFamily="18" charset="0"/>
                  <a:sym typeface="Oswald SemiBold"/>
                </a:rPr>
                <a:t>25M+</a:t>
              </a:r>
              <a:endParaRPr sz="2133" b="1" i="1">
                <a:solidFill>
                  <a:schemeClr val="lt1"/>
                </a:solidFill>
                <a:latin typeface="Times New Roman" panose="02020603050405020304" pitchFamily="18" charset="0"/>
                <a:ea typeface="Oswald SemiBold"/>
                <a:cs typeface="Times New Roman" panose="02020603050405020304" pitchFamily="18" charset="0"/>
                <a:sym typeface="Oswald SemiBold"/>
              </a:endParaRPr>
            </a:p>
          </p:txBody>
        </p:sp>
        <p:sp>
          <p:nvSpPr>
            <p:cNvPr id="447" name="Google Shape;447;p54"/>
            <p:cNvSpPr txBox="1"/>
            <p:nvPr/>
          </p:nvSpPr>
          <p:spPr>
            <a:xfrm>
              <a:off x="5213081" y="3535800"/>
              <a:ext cx="1231200" cy="369332"/>
            </a:xfrm>
            <a:prstGeom prst="rect">
              <a:avLst/>
            </a:prstGeom>
            <a:noFill/>
            <a:ln>
              <a:noFill/>
            </a:ln>
          </p:spPr>
          <p:txBody>
            <a:bodyPr spcFirstLastPara="1" wrap="square" lIns="121900" tIns="0" rIns="121900" bIns="0" anchor="t" anchorCtr="0">
              <a:spAutoFit/>
            </a:bodyPr>
            <a:lstStyle/>
            <a:p>
              <a:pPr algn="ctr"/>
              <a:r>
                <a:rPr lang="en" sz="1600">
                  <a:solidFill>
                    <a:schemeClr val="lt1"/>
                  </a:solidFill>
                  <a:latin typeface="Arial" panose="020B0604020202020204" pitchFamily="34" charset="0"/>
                  <a:ea typeface="Source Sans Pro"/>
                  <a:cs typeface="Arial" panose="020B0604020202020204" pitchFamily="34" charset="0"/>
                  <a:sym typeface="Source Sans Pro"/>
                </a:rPr>
                <a:t>mo. problem reports</a:t>
              </a:r>
              <a:endParaRPr sz="1600">
                <a:solidFill>
                  <a:schemeClr val="lt1"/>
                </a:solidFill>
                <a:latin typeface="Arial" panose="020B0604020202020204" pitchFamily="34" charset="0"/>
                <a:ea typeface="Source Sans Pro"/>
                <a:cs typeface="Arial" panose="020B0604020202020204" pitchFamily="34" charset="0"/>
                <a:sym typeface="Source Sans Pro"/>
              </a:endParaRPr>
            </a:p>
          </p:txBody>
        </p:sp>
      </p:grpSp>
      <p:grpSp>
        <p:nvGrpSpPr>
          <p:cNvPr id="448" name="Google Shape;448;p54"/>
          <p:cNvGrpSpPr/>
          <p:nvPr/>
        </p:nvGrpSpPr>
        <p:grpSpPr>
          <a:xfrm>
            <a:off x="452357" y="2269320"/>
            <a:ext cx="1184000" cy="833809"/>
            <a:chOff x="4470350" y="3965566"/>
            <a:chExt cx="888000" cy="625357"/>
          </a:xfrm>
        </p:grpSpPr>
        <p:sp>
          <p:nvSpPr>
            <p:cNvPr id="449" name="Google Shape;449;p54"/>
            <p:cNvSpPr txBox="1"/>
            <p:nvPr/>
          </p:nvSpPr>
          <p:spPr>
            <a:xfrm>
              <a:off x="4470350" y="3965566"/>
              <a:ext cx="888000" cy="246173"/>
            </a:xfrm>
            <a:prstGeom prst="rect">
              <a:avLst/>
            </a:prstGeom>
            <a:noFill/>
            <a:ln>
              <a:noFill/>
            </a:ln>
          </p:spPr>
          <p:txBody>
            <a:bodyPr spcFirstLastPara="1" wrap="square" lIns="121900" tIns="0" rIns="121900" bIns="0" anchor="t" anchorCtr="0">
              <a:spAutoFit/>
            </a:bodyPr>
            <a:lstStyle/>
            <a:p>
              <a:pPr algn="ctr"/>
              <a:r>
                <a:rPr lang="en" sz="2133" b="1" i="1">
                  <a:solidFill>
                    <a:schemeClr val="lt1"/>
                  </a:solidFill>
                  <a:latin typeface="Times New Roman" panose="02020603050405020304" pitchFamily="18" charset="0"/>
                  <a:ea typeface="Oswald SemiBold"/>
                  <a:cs typeface="Times New Roman" panose="02020603050405020304" pitchFamily="18" charset="0"/>
                  <a:sym typeface="Oswald SemiBold"/>
                </a:rPr>
                <a:t>21K+</a:t>
              </a:r>
              <a:endParaRPr sz="2133" b="1" i="1">
                <a:solidFill>
                  <a:schemeClr val="lt1"/>
                </a:solidFill>
                <a:latin typeface="Times New Roman" panose="02020603050405020304" pitchFamily="18" charset="0"/>
                <a:ea typeface="Oswald SemiBold"/>
                <a:cs typeface="Times New Roman" panose="02020603050405020304" pitchFamily="18" charset="0"/>
                <a:sym typeface="Oswald SemiBold"/>
              </a:endParaRPr>
            </a:p>
          </p:txBody>
        </p:sp>
        <p:sp>
          <p:nvSpPr>
            <p:cNvPr id="450" name="Google Shape;450;p54"/>
            <p:cNvSpPr txBox="1"/>
            <p:nvPr/>
          </p:nvSpPr>
          <p:spPr>
            <a:xfrm>
              <a:off x="4470350" y="4221591"/>
              <a:ext cx="888000" cy="369332"/>
            </a:xfrm>
            <a:prstGeom prst="rect">
              <a:avLst/>
            </a:prstGeom>
            <a:noFill/>
            <a:ln>
              <a:noFill/>
            </a:ln>
          </p:spPr>
          <p:txBody>
            <a:bodyPr spcFirstLastPara="1" wrap="square" lIns="121900" tIns="0" rIns="121900" bIns="0" anchor="t" anchorCtr="0">
              <a:spAutoFit/>
            </a:bodyPr>
            <a:lstStyle/>
            <a:p>
              <a:pPr algn="ctr"/>
              <a:r>
                <a:rPr lang="en" sz="1600">
                  <a:solidFill>
                    <a:schemeClr val="lt1"/>
                  </a:solidFill>
                  <a:latin typeface="Arial" panose="020B0604020202020204" pitchFamily="34" charset="0"/>
                  <a:ea typeface="Source Sans Pro"/>
                  <a:cs typeface="Arial" panose="020B0604020202020204" pitchFamily="34" charset="0"/>
                  <a:sym typeface="Source Sans Pro"/>
                </a:rPr>
                <a:t>services monitored</a:t>
              </a:r>
              <a:endParaRPr sz="1600">
                <a:solidFill>
                  <a:schemeClr val="lt1"/>
                </a:solidFill>
                <a:latin typeface="Arial" panose="020B0604020202020204" pitchFamily="34" charset="0"/>
                <a:ea typeface="Source Sans Pro"/>
                <a:cs typeface="Arial" panose="020B0604020202020204" pitchFamily="34" charset="0"/>
                <a:sym typeface="Source Sans Pro"/>
              </a:endParaRPr>
            </a:p>
          </p:txBody>
        </p:sp>
      </p:grpSp>
      <p:grpSp>
        <p:nvGrpSpPr>
          <p:cNvPr id="451" name="Google Shape;451;p54"/>
          <p:cNvGrpSpPr/>
          <p:nvPr/>
        </p:nvGrpSpPr>
        <p:grpSpPr>
          <a:xfrm>
            <a:off x="1824557" y="2269325"/>
            <a:ext cx="1487600" cy="587600"/>
            <a:chOff x="5270900" y="3965566"/>
            <a:chExt cx="1115700" cy="440700"/>
          </a:xfrm>
        </p:grpSpPr>
        <p:sp>
          <p:nvSpPr>
            <p:cNvPr id="452" name="Google Shape;452;p54"/>
            <p:cNvSpPr txBox="1"/>
            <p:nvPr/>
          </p:nvSpPr>
          <p:spPr>
            <a:xfrm>
              <a:off x="5384750" y="3965566"/>
              <a:ext cx="888000" cy="246173"/>
            </a:xfrm>
            <a:prstGeom prst="rect">
              <a:avLst/>
            </a:prstGeom>
            <a:noFill/>
            <a:ln>
              <a:noFill/>
            </a:ln>
          </p:spPr>
          <p:txBody>
            <a:bodyPr spcFirstLastPara="1" wrap="square" lIns="121900" tIns="0" rIns="121900" bIns="0" anchor="t" anchorCtr="0">
              <a:spAutoFit/>
            </a:bodyPr>
            <a:lstStyle/>
            <a:p>
              <a:pPr algn="ctr"/>
              <a:r>
                <a:rPr lang="en" sz="2133" b="1" i="1">
                  <a:solidFill>
                    <a:schemeClr val="lt1"/>
                  </a:solidFill>
                  <a:latin typeface="Times New Roman" panose="02020603050405020304" pitchFamily="18" charset="0"/>
                  <a:ea typeface="Oswald SemiBold"/>
                  <a:cs typeface="Times New Roman" panose="02020603050405020304" pitchFamily="18" charset="0"/>
                  <a:sym typeface="Oswald SemiBold"/>
                </a:rPr>
                <a:t>50+</a:t>
              </a:r>
              <a:endParaRPr sz="2133" b="1" i="1">
                <a:solidFill>
                  <a:schemeClr val="lt1"/>
                </a:solidFill>
                <a:latin typeface="Times New Roman" panose="02020603050405020304" pitchFamily="18" charset="0"/>
                <a:ea typeface="Oswald SemiBold"/>
                <a:cs typeface="Times New Roman" panose="02020603050405020304" pitchFamily="18" charset="0"/>
                <a:sym typeface="Oswald SemiBold"/>
              </a:endParaRPr>
            </a:p>
          </p:txBody>
        </p:sp>
        <p:sp>
          <p:nvSpPr>
            <p:cNvPr id="453" name="Google Shape;453;p54"/>
            <p:cNvSpPr txBox="1"/>
            <p:nvPr/>
          </p:nvSpPr>
          <p:spPr>
            <a:xfrm>
              <a:off x="5270900" y="4221600"/>
              <a:ext cx="1115700" cy="184666"/>
            </a:xfrm>
            <a:prstGeom prst="rect">
              <a:avLst/>
            </a:prstGeom>
            <a:noFill/>
            <a:ln>
              <a:noFill/>
            </a:ln>
          </p:spPr>
          <p:txBody>
            <a:bodyPr spcFirstLastPara="1" wrap="square" lIns="121900" tIns="0" rIns="121900" bIns="0" anchor="t" anchorCtr="0">
              <a:spAutoFit/>
            </a:bodyPr>
            <a:lstStyle/>
            <a:p>
              <a:pPr algn="ctr"/>
              <a:r>
                <a:rPr lang="en" sz="1600">
                  <a:solidFill>
                    <a:schemeClr val="lt1"/>
                  </a:solidFill>
                  <a:latin typeface="Arial" panose="020B0604020202020204" pitchFamily="34" charset="0"/>
                  <a:ea typeface="Source Sans Pro"/>
                  <a:cs typeface="Arial" panose="020B0604020202020204" pitchFamily="34" charset="0"/>
                  <a:sym typeface="Source Sans Pro"/>
                </a:rPr>
                <a:t>countries</a:t>
              </a:r>
              <a:endParaRPr sz="1600">
                <a:solidFill>
                  <a:schemeClr val="lt1"/>
                </a:solidFill>
                <a:latin typeface="Arial" panose="020B0604020202020204" pitchFamily="34" charset="0"/>
                <a:ea typeface="Source Sans Pro"/>
                <a:cs typeface="Arial" panose="020B0604020202020204" pitchFamily="34" charset="0"/>
                <a:sym typeface="Source Sans Pro"/>
              </a:endParaRPr>
            </a:p>
          </p:txBody>
        </p:sp>
      </p:grpSp>
      <p:sp>
        <p:nvSpPr>
          <p:cNvPr id="454" name="Google Shape;454;p54"/>
          <p:cNvSpPr/>
          <p:nvPr/>
        </p:nvSpPr>
        <p:spPr>
          <a:xfrm>
            <a:off x="8916933" y="165167"/>
            <a:ext cx="3080000" cy="4026800"/>
          </a:xfrm>
          <a:prstGeom prst="roundRect">
            <a:avLst>
              <a:gd name="adj" fmla="val 5008"/>
            </a:avLst>
          </a:prstGeom>
          <a:solidFill>
            <a:srgbClr val="FFFFFF">
              <a:alpha val="10000"/>
            </a:srgbClr>
          </a:solidFill>
          <a:ln>
            <a:noFill/>
          </a:ln>
        </p:spPr>
        <p:txBody>
          <a:bodyPr spcFirstLastPara="1" wrap="square" lIns="121900" tIns="121900" rIns="121900" bIns="121900" anchor="ctr" anchorCtr="0">
            <a:noAutofit/>
          </a:bodyPr>
          <a:lstStyle/>
          <a:p>
            <a:pPr algn="ctr"/>
            <a:endParaRPr sz="2400">
              <a:latin typeface="Arial" panose="020B0604020202020204" pitchFamily="34" charset="0"/>
              <a:ea typeface="Source Sans Pro"/>
              <a:cs typeface="Arial" panose="020B0604020202020204" pitchFamily="34" charset="0"/>
              <a:sym typeface="Source Sans Pro"/>
            </a:endParaRPr>
          </a:p>
        </p:txBody>
      </p:sp>
      <p:sp>
        <p:nvSpPr>
          <p:cNvPr id="455" name="Google Shape;455;p54"/>
          <p:cNvSpPr txBox="1"/>
          <p:nvPr/>
        </p:nvSpPr>
        <p:spPr>
          <a:xfrm>
            <a:off x="8958600" y="365188"/>
            <a:ext cx="3008800" cy="40268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r>
              <a:rPr lang="en" sz="2133" b="1" i="1">
                <a:solidFill>
                  <a:schemeClr val="lt1"/>
                </a:solidFill>
                <a:latin typeface="Times New Roman" panose="02020603050405020304" pitchFamily="18" charset="0"/>
                <a:ea typeface="Oswald Medium"/>
                <a:cs typeface="Times New Roman" panose="02020603050405020304" pitchFamily="18" charset="0"/>
                <a:sym typeface="Oswald Medium"/>
              </a:rPr>
              <a:t>Billions</a:t>
            </a:r>
            <a:br>
              <a:rPr lang="en" sz="1600">
                <a:solidFill>
                  <a:schemeClr val="lt1"/>
                </a:solidFill>
                <a:latin typeface="Arial" panose="020B0604020202020204" pitchFamily="34" charset="0"/>
                <a:ea typeface="Source Sans Pro"/>
                <a:cs typeface="Arial" panose="020B0604020202020204" pitchFamily="34" charset="0"/>
                <a:sym typeface="Source Sans Pro"/>
              </a:rPr>
            </a:br>
            <a:r>
              <a:rPr lang="en" sz="1600">
                <a:solidFill>
                  <a:schemeClr val="lt1"/>
                </a:solidFill>
                <a:latin typeface="Arial" panose="020B0604020202020204" pitchFamily="34" charset="0"/>
                <a:ea typeface="Source Sans Pro"/>
                <a:cs typeface="Arial" panose="020B0604020202020204" pitchFamily="34" charset="0"/>
                <a:sym typeface="Source Sans Pro"/>
              </a:rPr>
              <a:t>of daily crowdsourced network performance samples</a:t>
            </a:r>
            <a:endParaRPr sz="1600">
              <a:solidFill>
                <a:schemeClr val="lt1"/>
              </a:solidFill>
              <a:latin typeface="Arial" panose="020B0604020202020204" pitchFamily="34" charset="0"/>
              <a:ea typeface="Source Sans Pro"/>
              <a:cs typeface="Arial" panose="020B0604020202020204" pitchFamily="34" charset="0"/>
              <a:sym typeface="Source Sans Pro"/>
            </a:endParaRPr>
          </a:p>
          <a:p>
            <a:pPr>
              <a:spcBef>
                <a:spcPts val="2667"/>
              </a:spcBef>
            </a:pPr>
            <a:r>
              <a:rPr lang="en" sz="2133" b="1" i="1">
                <a:solidFill>
                  <a:schemeClr val="lt1"/>
                </a:solidFill>
                <a:latin typeface="Times New Roman" panose="02020603050405020304" pitchFamily="18" charset="0"/>
                <a:ea typeface="Oswald Medium"/>
                <a:cs typeface="Times New Roman" panose="02020603050405020304" pitchFamily="18" charset="0"/>
                <a:sym typeface="Oswald Medium"/>
              </a:rPr>
              <a:t>Tens of Millions</a:t>
            </a:r>
            <a:br>
              <a:rPr lang="en" sz="1600">
                <a:solidFill>
                  <a:schemeClr val="lt1"/>
                </a:solidFill>
                <a:latin typeface="Arial" panose="020B0604020202020204" pitchFamily="34" charset="0"/>
                <a:ea typeface="Source Sans Pro"/>
                <a:cs typeface="Arial" panose="020B0604020202020204" pitchFamily="34" charset="0"/>
                <a:sym typeface="Source Sans Pro"/>
              </a:rPr>
            </a:br>
            <a:r>
              <a:rPr lang="en" sz="1600">
                <a:solidFill>
                  <a:schemeClr val="lt1"/>
                </a:solidFill>
                <a:latin typeface="Arial" panose="020B0604020202020204" pitchFamily="34" charset="0"/>
                <a:ea typeface="Source Sans Pro"/>
                <a:cs typeface="Arial" panose="020B0604020202020204" pitchFamily="34" charset="0"/>
                <a:sym typeface="Source Sans Pro"/>
              </a:rPr>
              <a:t>of data points on NPS, subscriber ratings, and consumer sentiment</a:t>
            </a:r>
            <a:endParaRPr sz="2133" b="1" i="1">
              <a:solidFill>
                <a:schemeClr val="lt1"/>
              </a:solidFill>
              <a:latin typeface="Times New Roman" panose="02020603050405020304" pitchFamily="18" charset="0"/>
              <a:ea typeface="Oswald Medium"/>
              <a:cs typeface="Times New Roman" panose="02020603050405020304" pitchFamily="18" charset="0"/>
              <a:sym typeface="Oswald Medium"/>
            </a:endParaRPr>
          </a:p>
          <a:p>
            <a:pPr>
              <a:spcBef>
                <a:spcPts val="2667"/>
              </a:spcBef>
              <a:spcAft>
                <a:spcPts val="2667"/>
              </a:spcAft>
            </a:pPr>
            <a:r>
              <a:rPr lang="en" sz="2133" b="1" i="1">
                <a:solidFill>
                  <a:schemeClr val="lt1"/>
                </a:solidFill>
                <a:latin typeface="Times New Roman" panose="02020603050405020304" pitchFamily="18" charset="0"/>
                <a:ea typeface="Oswald Medium"/>
                <a:cs typeface="Times New Roman" panose="02020603050405020304" pitchFamily="18" charset="0"/>
                <a:sym typeface="Oswald Medium"/>
              </a:rPr>
              <a:t>Millions</a:t>
            </a:r>
            <a:r>
              <a:rPr lang="en" sz="1600">
                <a:solidFill>
                  <a:schemeClr val="lt1"/>
                </a:solidFill>
                <a:latin typeface="Arial" panose="020B0604020202020204" pitchFamily="34" charset="0"/>
                <a:ea typeface="Source Sans Pro"/>
                <a:cs typeface="Arial" panose="020B0604020202020204" pitchFamily="34" charset="0"/>
                <a:sym typeface="Source Sans Pro"/>
              </a:rPr>
              <a:t> </a:t>
            </a:r>
            <a:br>
              <a:rPr lang="en" sz="1600">
                <a:solidFill>
                  <a:schemeClr val="lt1"/>
                </a:solidFill>
                <a:latin typeface="Arial" panose="020B0604020202020204" pitchFamily="34" charset="0"/>
                <a:ea typeface="Source Sans Pro"/>
                <a:cs typeface="Arial" panose="020B0604020202020204" pitchFamily="34" charset="0"/>
                <a:sym typeface="Source Sans Pro"/>
              </a:rPr>
            </a:br>
            <a:r>
              <a:rPr lang="en" sz="1600">
                <a:solidFill>
                  <a:schemeClr val="lt1"/>
                </a:solidFill>
                <a:latin typeface="Arial" panose="020B0604020202020204" pitchFamily="34" charset="0"/>
                <a:ea typeface="Source Sans Pro"/>
                <a:cs typeface="Arial" panose="020B0604020202020204" pitchFamily="34" charset="0"/>
                <a:sym typeface="Source Sans Pro"/>
              </a:rPr>
              <a:t>of miles of controlled drive and walk network surveys</a:t>
            </a:r>
            <a:endParaRPr sz="1600">
              <a:solidFill>
                <a:schemeClr val="lt1"/>
              </a:solidFill>
              <a:latin typeface="Arial" panose="020B0604020202020204" pitchFamily="34" charset="0"/>
              <a:ea typeface="Source Sans Pro"/>
              <a:cs typeface="Arial" panose="020B0604020202020204" pitchFamily="34" charset="0"/>
              <a:sym typeface="Source Sans Pro"/>
            </a:endParaRPr>
          </a:p>
        </p:txBody>
      </p:sp>
      <p:sp>
        <p:nvSpPr>
          <p:cNvPr id="456" name="Google Shape;456;p54"/>
          <p:cNvSpPr/>
          <p:nvPr/>
        </p:nvSpPr>
        <p:spPr>
          <a:xfrm>
            <a:off x="8916933" y="4435492"/>
            <a:ext cx="3080000" cy="2224800"/>
          </a:xfrm>
          <a:prstGeom prst="roundRect">
            <a:avLst>
              <a:gd name="adj" fmla="val 7193"/>
            </a:avLst>
          </a:prstGeom>
          <a:solidFill>
            <a:srgbClr val="FFFFFF">
              <a:alpha val="10000"/>
            </a:srgbClr>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endParaRPr sz="2400">
              <a:latin typeface="Arial" panose="020B0604020202020204" pitchFamily="34" charset="0"/>
              <a:ea typeface="Source Sans Pro"/>
              <a:cs typeface="Arial" panose="020B0604020202020204" pitchFamily="34" charset="0"/>
              <a:sym typeface="Source Sans Pro"/>
            </a:endParaRPr>
          </a:p>
        </p:txBody>
      </p:sp>
      <p:sp>
        <p:nvSpPr>
          <p:cNvPr id="457" name="Google Shape;457;p54"/>
          <p:cNvSpPr/>
          <p:nvPr/>
        </p:nvSpPr>
        <p:spPr>
          <a:xfrm>
            <a:off x="4812467" y="3520967"/>
            <a:ext cx="3887600" cy="3139600"/>
          </a:xfrm>
          <a:prstGeom prst="roundRect">
            <a:avLst>
              <a:gd name="adj" fmla="val 4803"/>
            </a:avLst>
          </a:prstGeom>
          <a:solidFill>
            <a:srgbClr val="FFFFFF">
              <a:alpha val="10000"/>
            </a:srgbClr>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endParaRPr sz="2400">
              <a:latin typeface="Arial" panose="020B0604020202020204" pitchFamily="34" charset="0"/>
              <a:ea typeface="Source Sans Pro"/>
              <a:cs typeface="Arial" panose="020B0604020202020204" pitchFamily="34" charset="0"/>
              <a:sym typeface="Source Sans Pro"/>
            </a:endParaRPr>
          </a:p>
        </p:txBody>
      </p:sp>
      <p:sp>
        <p:nvSpPr>
          <p:cNvPr id="458" name="Google Shape;458;p54"/>
          <p:cNvSpPr/>
          <p:nvPr/>
        </p:nvSpPr>
        <p:spPr>
          <a:xfrm>
            <a:off x="188267" y="3518533"/>
            <a:ext cx="4395600" cy="3139600"/>
          </a:xfrm>
          <a:prstGeom prst="roundRect">
            <a:avLst>
              <a:gd name="adj" fmla="val 5043"/>
            </a:avLst>
          </a:prstGeom>
          <a:solidFill>
            <a:srgbClr val="FFFFFF">
              <a:alpha val="10000"/>
            </a:srgbClr>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endParaRPr sz="2400">
              <a:latin typeface="Arial" panose="020B0604020202020204" pitchFamily="34" charset="0"/>
              <a:ea typeface="Source Sans Pro"/>
              <a:cs typeface="Arial" panose="020B0604020202020204" pitchFamily="34" charset="0"/>
              <a:sym typeface="Source Sans Pro"/>
            </a:endParaRPr>
          </a:p>
        </p:txBody>
      </p:sp>
      <p:sp>
        <p:nvSpPr>
          <p:cNvPr id="459" name="Google Shape;459;p54"/>
          <p:cNvSpPr txBox="1"/>
          <p:nvPr/>
        </p:nvSpPr>
        <p:spPr>
          <a:xfrm>
            <a:off x="5799327" y="3919000"/>
            <a:ext cx="2945234" cy="2671200"/>
          </a:xfrm>
          <a:prstGeom prst="rect">
            <a:avLst/>
          </a:prstGeom>
          <a:noFill/>
          <a:ln>
            <a:noFill/>
          </a:ln>
        </p:spPr>
        <p:txBody>
          <a:bodyPr spcFirstLastPara="1" wrap="square" lIns="121900" tIns="121900" rIns="121900" bIns="121900" anchor="ctr" anchorCtr="0">
            <a:noAutofit/>
          </a:bodyPr>
          <a:lstStyle/>
          <a:p>
            <a:r>
              <a:rPr lang="en" sz="1467">
                <a:solidFill>
                  <a:schemeClr val="lt1"/>
                </a:solidFill>
                <a:latin typeface="Arial" panose="020B0604020202020204" pitchFamily="34" charset="0"/>
                <a:ea typeface="Source Sans Pro"/>
                <a:cs typeface="Arial" panose="020B0604020202020204" pitchFamily="34" charset="0"/>
                <a:sym typeface="Source Sans Pro"/>
              </a:rPr>
              <a:t>articles published annually referencing Ookla brands</a:t>
            </a:r>
            <a:endParaRPr sz="1467">
              <a:solidFill>
                <a:schemeClr val="lt1"/>
              </a:solidFill>
              <a:latin typeface="Arial" panose="020B0604020202020204" pitchFamily="34" charset="0"/>
              <a:ea typeface="Source Sans Pro"/>
              <a:cs typeface="Arial" panose="020B0604020202020204" pitchFamily="34" charset="0"/>
              <a:sym typeface="Source Sans Pro"/>
            </a:endParaRPr>
          </a:p>
          <a:p>
            <a:pPr>
              <a:spcBef>
                <a:spcPts val="1333"/>
              </a:spcBef>
            </a:pPr>
            <a:r>
              <a:rPr lang="en" sz="1467">
                <a:solidFill>
                  <a:schemeClr val="lt1"/>
                </a:solidFill>
                <a:latin typeface="Arial" panose="020B0604020202020204" pitchFamily="34" charset="0"/>
                <a:ea typeface="Source Sans Pro"/>
                <a:cs typeface="Arial" panose="020B0604020202020204" pitchFamily="34" charset="0"/>
                <a:sym typeface="Source Sans Pro"/>
              </a:rPr>
              <a:t>unique monthly impressions on publications citing Ookla data</a:t>
            </a:r>
            <a:endParaRPr sz="1467">
              <a:solidFill>
                <a:schemeClr val="lt1"/>
              </a:solidFill>
              <a:latin typeface="Arial" panose="020B0604020202020204" pitchFamily="34" charset="0"/>
              <a:ea typeface="Source Sans Pro"/>
              <a:cs typeface="Arial" panose="020B0604020202020204" pitchFamily="34" charset="0"/>
              <a:sym typeface="Source Sans Pro"/>
            </a:endParaRPr>
          </a:p>
          <a:p>
            <a:pPr>
              <a:spcBef>
                <a:spcPts val="1333"/>
              </a:spcBef>
              <a:spcAft>
                <a:spcPts val="1333"/>
              </a:spcAft>
            </a:pPr>
            <a:r>
              <a:rPr lang="en" sz="1467">
                <a:solidFill>
                  <a:schemeClr val="lt1"/>
                </a:solidFill>
                <a:latin typeface="Arial" panose="020B0604020202020204" pitchFamily="34" charset="0"/>
                <a:ea typeface="Source Sans Pro"/>
                <a:cs typeface="Arial" panose="020B0604020202020204" pitchFamily="34" charset="0"/>
                <a:sym typeface="Source Sans Pro"/>
              </a:rPr>
              <a:t>share of voice for Ookla and Speedtest combined in </a:t>
            </a:r>
            <a:br>
              <a:rPr lang="en" sz="1467">
                <a:solidFill>
                  <a:schemeClr val="lt1"/>
                </a:solidFill>
                <a:latin typeface="Arial" panose="020B0604020202020204" pitchFamily="34" charset="0"/>
                <a:ea typeface="Source Sans Pro"/>
                <a:cs typeface="Arial" panose="020B0604020202020204" pitchFamily="34" charset="0"/>
                <a:sym typeface="Source Sans Pro"/>
              </a:rPr>
            </a:br>
            <a:r>
              <a:rPr lang="en" sz="1467">
                <a:solidFill>
                  <a:schemeClr val="lt1"/>
                </a:solidFill>
                <a:latin typeface="Arial" panose="020B0604020202020204" pitchFamily="34" charset="0"/>
                <a:ea typeface="Source Sans Pro"/>
                <a:cs typeface="Arial" panose="020B0604020202020204" pitchFamily="34" charset="0"/>
                <a:sym typeface="Source Sans Pro"/>
              </a:rPr>
              <a:t>network intelligence</a:t>
            </a:r>
            <a:endParaRPr sz="1733">
              <a:solidFill>
                <a:schemeClr val="lt1"/>
              </a:solidFill>
              <a:latin typeface="Arial" panose="020B0604020202020204" pitchFamily="34" charset="0"/>
              <a:ea typeface="Source Sans Pro"/>
              <a:cs typeface="Arial" panose="020B0604020202020204" pitchFamily="34" charset="0"/>
              <a:sym typeface="Source Sans Pro"/>
            </a:endParaRPr>
          </a:p>
        </p:txBody>
      </p:sp>
      <p:sp>
        <p:nvSpPr>
          <p:cNvPr id="460" name="Google Shape;460;p54"/>
          <p:cNvSpPr txBox="1"/>
          <p:nvPr/>
        </p:nvSpPr>
        <p:spPr>
          <a:xfrm>
            <a:off x="4962567" y="4259132"/>
            <a:ext cx="966400" cy="1069355"/>
          </a:xfrm>
          <a:prstGeom prst="rect">
            <a:avLst/>
          </a:prstGeom>
          <a:noFill/>
          <a:ln>
            <a:noFill/>
          </a:ln>
        </p:spPr>
        <p:txBody>
          <a:bodyPr spcFirstLastPara="1" wrap="square" lIns="121900" tIns="121900" rIns="121900" bIns="121900" anchor="t" anchorCtr="0">
            <a:spAutoFit/>
          </a:bodyPr>
          <a:lstStyle/>
          <a:p>
            <a:pPr algn="r">
              <a:spcAft>
                <a:spcPts val="1333"/>
              </a:spcAft>
            </a:pPr>
            <a:r>
              <a:rPr lang="en" sz="2133" b="1" i="1">
                <a:solidFill>
                  <a:schemeClr val="lt1"/>
                </a:solidFill>
                <a:latin typeface="Times New Roman" panose="02020603050405020304" pitchFamily="18" charset="0"/>
                <a:ea typeface="Oswald Medium"/>
                <a:cs typeface="Times New Roman" panose="02020603050405020304" pitchFamily="18" charset="0"/>
                <a:sym typeface="Oswald Medium"/>
              </a:rPr>
              <a:t>140K+</a:t>
            </a:r>
            <a:endParaRPr sz="2400"/>
          </a:p>
        </p:txBody>
      </p:sp>
      <p:sp>
        <p:nvSpPr>
          <p:cNvPr id="461" name="Google Shape;461;p54"/>
          <p:cNvSpPr txBox="1"/>
          <p:nvPr/>
        </p:nvSpPr>
        <p:spPr>
          <a:xfrm>
            <a:off x="4962567" y="4895994"/>
            <a:ext cx="966400" cy="741125"/>
          </a:xfrm>
          <a:prstGeom prst="rect">
            <a:avLst/>
          </a:prstGeom>
          <a:noFill/>
          <a:ln>
            <a:noFill/>
          </a:ln>
        </p:spPr>
        <p:txBody>
          <a:bodyPr spcFirstLastPara="1" wrap="square" lIns="121900" tIns="121900" rIns="121900" bIns="121900" anchor="t" anchorCtr="0">
            <a:spAutoFit/>
          </a:bodyPr>
          <a:lstStyle/>
          <a:p>
            <a:pPr algn="r">
              <a:spcAft>
                <a:spcPts val="1333"/>
              </a:spcAft>
            </a:pPr>
            <a:r>
              <a:rPr lang="en" sz="2133" b="1" i="1">
                <a:solidFill>
                  <a:schemeClr val="lt1"/>
                </a:solidFill>
                <a:latin typeface="Times New Roman" panose="02020603050405020304" pitchFamily="18" charset="0"/>
                <a:ea typeface="Oswald Medium"/>
                <a:cs typeface="Times New Roman" panose="02020603050405020304" pitchFamily="18" charset="0"/>
                <a:sym typeface="Oswald Medium"/>
              </a:rPr>
              <a:t>70B+</a:t>
            </a:r>
            <a:endParaRPr sz="2400"/>
          </a:p>
        </p:txBody>
      </p:sp>
      <p:sp>
        <p:nvSpPr>
          <p:cNvPr id="462" name="Google Shape;462;p54"/>
          <p:cNvSpPr txBox="1"/>
          <p:nvPr/>
        </p:nvSpPr>
        <p:spPr>
          <a:xfrm>
            <a:off x="4856961" y="5585350"/>
            <a:ext cx="1072000" cy="741125"/>
          </a:xfrm>
          <a:prstGeom prst="rect">
            <a:avLst/>
          </a:prstGeom>
          <a:noFill/>
          <a:ln>
            <a:noFill/>
          </a:ln>
        </p:spPr>
        <p:txBody>
          <a:bodyPr spcFirstLastPara="1" wrap="square" lIns="121900" tIns="121900" rIns="121900" bIns="121900" anchor="t" anchorCtr="0">
            <a:spAutoFit/>
          </a:bodyPr>
          <a:lstStyle/>
          <a:p>
            <a:pPr algn="r">
              <a:spcAft>
                <a:spcPts val="1333"/>
              </a:spcAft>
            </a:pPr>
            <a:r>
              <a:rPr lang="en" sz="2133" b="1" i="1">
                <a:solidFill>
                  <a:schemeClr val="lt1"/>
                </a:solidFill>
                <a:latin typeface="Times New Roman" panose="02020603050405020304" pitchFamily="18" charset="0"/>
                <a:ea typeface="Oswald Medium"/>
                <a:cs typeface="Times New Roman" panose="02020603050405020304" pitchFamily="18" charset="0"/>
                <a:sym typeface="Oswald Medium"/>
              </a:rPr>
              <a:t>56.3</a:t>
            </a:r>
            <a:r>
              <a:rPr lang="en" sz="1067" b="1" i="1">
                <a:solidFill>
                  <a:schemeClr val="lt1"/>
                </a:solidFill>
                <a:latin typeface="Times New Roman" panose="02020603050405020304" pitchFamily="18" charset="0"/>
                <a:ea typeface="Oswald Medium"/>
                <a:cs typeface="Times New Roman" panose="02020603050405020304" pitchFamily="18" charset="0"/>
                <a:sym typeface="Oswald Medium"/>
              </a:rPr>
              <a:t>%</a:t>
            </a:r>
            <a:endParaRPr sz="800"/>
          </a:p>
        </p:txBody>
      </p:sp>
      <p:sp>
        <p:nvSpPr>
          <p:cNvPr id="463" name="Google Shape;463;p54"/>
          <p:cNvSpPr txBox="1"/>
          <p:nvPr/>
        </p:nvSpPr>
        <p:spPr>
          <a:xfrm>
            <a:off x="4806467" y="3641000"/>
            <a:ext cx="3887600" cy="587600"/>
          </a:xfrm>
          <a:prstGeom prst="rect">
            <a:avLst/>
          </a:prstGeom>
          <a:noFill/>
          <a:ln>
            <a:noFill/>
          </a:ln>
        </p:spPr>
        <p:txBody>
          <a:bodyPr spcFirstLastPara="1" wrap="square" lIns="121900" tIns="121900" rIns="121900" bIns="121900" anchor="ctr" anchorCtr="0">
            <a:noAutofit/>
          </a:bodyPr>
          <a:lstStyle/>
          <a:p>
            <a:pPr algn="ctr">
              <a:spcAft>
                <a:spcPts val="1333"/>
              </a:spcAft>
            </a:pPr>
            <a:r>
              <a:rPr lang="en" sz="2133" b="1" i="1">
                <a:solidFill>
                  <a:schemeClr val="lt1"/>
                </a:solidFill>
                <a:latin typeface="Times New Roman" panose="02020603050405020304" pitchFamily="18" charset="0"/>
                <a:ea typeface="Oswald Medium"/>
                <a:cs typeface="Times New Roman" panose="02020603050405020304" pitchFamily="18" charset="0"/>
                <a:sym typeface="Oswald Medium"/>
              </a:rPr>
              <a:t>The Global Media’s Trusted Source</a:t>
            </a:r>
            <a:endParaRPr sz="1733"/>
          </a:p>
        </p:txBody>
      </p:sp>
      <p:pic>
        <p:nvPicPr>
          <p:cNvPr id="464" name="Google Shape;464;p54"/>
          <p:cNvPicPr preferRelativeResize="0"/>
          <p:nvPr/>
        </p:nvPicPr>
        <p:blipFill rotWithShape="1">
          <a:blip r:embed="rId7">
            <a:alphaModFix/>
          </a:blip>
          <a:srcRect/>
          <a:stretch/>
        </p:blipFill>
        <p:spPr>
          <a:xfrm>
            <a:off x="11014201" y="6258885"/>
            <a:ext cx="1024367" cy="442300"/>
          </a:xfrm>
          <a:prstGeom prst="rect">
            <a:avLst/>
          </a:prstGeom>
          <a:noFill/>
          <a:ln>
            <a:noFill/>
          </a:ln>
        </p:spPr>
      </p:pic>
      <p:sp>
        <p:nvSpPr>
          <p:cNvPr id="465" name="Google Shape;465;p54"/>
          <p:cNvSpPr/>
          <p:nvPr/>
        </p:nvSpPr>
        <p:spPr>
          <a:xfrm>
            <a:off x="188267" y="4927911"/>
            <a:ext cx="4389600" cy="1523200"/>
          </a:xfrm>
          <a:prstGeom prst="roundRect">
            <a:avLst>
              <a:gd name="adj" fmla="val 0"/>
            </a:avLst>
          </a:prstGeom>
          <a:solidFill>
            <a:srgbClr val="FFFFFF"/>
          </a:solidFill>
          <a:ln>
            <a:noFill/>
          </a:ln>
        </p:spPr>
        <p:txBody>
          <a:bodyPr spcFirstLastPara="1" wrap="square" lIns="121900" tIns="121900" rIns="121900" bIns="121900" anchor="ctr" anchorCtr="0">
            <a:noAutofit/>
          </a:bodyPr>
          <a:lstStyle/>
          <a:p>
            <a:endParaRPr sz="2400"/>
          </a:p>
        </p:txBody>
      </p:sp>
      <p:sp>
        <p:nvSpPr>
          <p:cNvPr id="466" name="Google Shape;466;p54"/>
          <p:cNvSpPr txBox="1"/>
          <p:nvPr/>
        </p:nvSpPr>
        <p:spPr>
          <a:xfrm>
            <a:off x="278417" y="4049500"/>
            <a:ext cx="4187300" cy="8784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r>
              <a:rPr lang="en" sz="1200">
                <a:solidFill>
                  <a:schemeClr val="lt1"/>
                </a:solidFill>
                <a:latin typeface="Arial" panose="020B0604020202020204" pitchFamily="34" charset="0"/>
                <a:ea typeface="Source Sans Pro"/>
                <a:cs typeface="Arial" panose="020B0604020202020204" pitchFamily="34" charset="0"/>
                <a:sym typeface="Source Sans Pro"/>
              </a:rPr>
              <a:t>Ookla data is used by governments, regulators, standards bodies, NGOs, academic institutions, trade groups, and analysts to solve the biggest connectivity challenges</a:t>
            </a:r>
            <a:endParaRPr sz="1200">
              <a:solidFill>
                <a:schemeClr val="lt1"/>
              </a:solidFill>
              <a:latin typeface="Arial" panose="020B0604020202020204" pitchFamily="34" charset="0"/>
              <a:ea typeface="Source Sans Pro"/>
              <a:cs typeface="Arial" panose="020B0604020202020204" pitchFamily="34" charset="0"/>
              <a:sym typeface="Source Sans Pro"/>
            </a:endParaRPr>
          </a:p>
        </p:txBody>
      </p:sp>
      <p:sp>
        <p:nvSpPr>
          <p:cNvPr id="467" name="Google Shape;467;p54"/>
          <p:cNvSpPr txBox="1"/>
          <p:nvPr/>
        </p:nvSpPr>
        <p:spPr>
          <a:xfrm>
            <a:off x="188267" y="3641000"/>
            <a:ext cx="4395600" cy="587600"/>
          </a:xfrm>
          <a:prstGeom prst="rect">
            <a:avLst/>
          </a:prstGeom>
          <a:noFill/>
          <a:ln>
            <a:noFill/>
          </a:ln>
        </p:spPr>
        <p:txBody>
          <a:bodyPr spcFirstLastPara="1" wrap="square" lIns="121900" tIns="121900" rIns="121900" bIns="121900" anchor="ctr" anchorCtr="0">
            <a:noAutofit/>
          </a:bodyPr>
          <a:lstStyle/>
          <a:p>
            <a:pPr algn="ctr">
              <a:spcAft>
                <a:spcPts val="1333"/>
              </a:spcAft>
            </a:pPr>
            <a:r>
              <a:rPr lang="en" sz="2133" b="1" i="1">
                <a:solidFill>
                  <a:schemeClr val="lt1"/>
                </a:solidFill>
                <a:latin typeface="Times New Roman" panose="02020603050405020304" pitchFamily="18" charset="0"/>
                <a:ea typeface="Oswald Medium"/>
                <a:cs typeface="Times New Roman" panose="02020603050405020304" pitchFamily="18" charset="0"/>
                <a:sym typeface="Oswald Medium"/>
              </a:rPr>
              <a:t>Defining the Future of Connectivity</a:t>
            </a:r>
            <a:endParaRPr sz="1733"/>
          </a:p>
        </p:txBody>
      </p:sp>
      <p:pic>
        <p:nvPicPr>
          <p:cNvPr id="468" name="Google Shape;468;p54"/>
          <p:cNvPicPr preferRelativeResize="0"/>
          <p:nvPr/>
        </p:nvPicPr>
        <p:blipFill>
          <a:blip r:embed="rId8">
            <a:alphaModFix/>
          </a:blip>
          <a:stretch>
            <a:fillRect/>
          </a:stretch>
        </p:blipFill>
        <p:spPr>
          <a:xfrm>
            <a:off x="3146733" y="58346"/>
            <a:ext cx="2637968" cy="3640580"/>
          </a:xfrm>
          <a:prstGeom prst="rect">
            <a:avLst/>
          </a:prstGeom>
          <a:noFill/>
          <a:ln>
            <a:noFill/>
          </a:ln>
        </p:spPr>
      </p:pic>
      <p:sp>
        <p:nvSpPr>
          <p:cNvPr id="469" name="Google Shape;469;p54"/>
          <p:cNvSpPr txBox="1"/>
          <p:nvPr/>
        </p:nvSpPr>
        <p:spPr>
          <a:xfrm>
            <a:off x="9666523" y="4914489"/>
            <a:ext cx="2588215" cy="1035200"/>
          </a:xfrm>
          <a:prstGeom prst="rect">
            <a:avLst/>
          </a:prstGeom>
          <a:noFill/>
          <a:ln>
            <a:noFill/>
          </a:ln>
        </p:spPr>
        <p:txBody>
          <a:bodyPr spcFirstLastPara="1" wrap="square" lIns="121900" tIns="121900" rIns="121900" bIns="121900" anchor="ctr" anchorCtr="0">
            <a:noAutofit/>
          </a:bodyPr>
          <a:lstStyle/>
          <a:p>
            <a:pPr>
              <a:spcAft>
                <a:spcPts val="1333"/>
              </a:spcAft>
            </a:pPr>
            <a:r>
              <a:rPr lang="en" sz="1400">
                <a:solidFill>
                  <a:schemeClr val="lt1"/>
                </a:solidFill>
                <a:latin typeface="Arial" panose="020B0604020202020204" pitchFamily="34" charset="0"/>
                <a:ea typeface="Source Sans Pro"/>
                <a:cs typeface="Arial" panose="020B0604020202020204" pitchFamily="34" charset="0"/>
                <a:sym typeface="Source Sans Pro"/>
              </a:rPr>
              <a:t>of the Fortune 500 trust Ekahau networking insights</a:t>
            </a:r>
            <a:endParaRPr sz="1400">
              <a:solidFill>
                <a:schemeClr val="lt1"/>
              </a:solidFill>
              <a:latin typeface="Arial" panose="020B0604020202020204" pitchFamily="34" charset="0"/>
              <a:ea typeface="Source Sans Pro"/>
              <a:cs typeface="Arial" panose="020B0604020202020204" pitchFamily="34" charset="0"/>
              <a:sym typeface="Source Sans Pro"/>
            </a:endParaRPr>
          </a:p>
        </p:txBody>
      </p:sp>
      <p:sp>
        <p:nvSpPr>
          <p:cNvPr id="470" name="Google Shape;470;p54"/>
          <p:cNvSpPr txBox="1"/>
          <p:nvPr/>
        </p:nvSpPr>
        <p:spPr>
          <a:xfrm>
            <a:off x="8832721" y="4914489"/>
            <a:ext cx="966400" cy="1035200"/>
          </a:xfrm>
          <a:prstGeom prst="rect">
            <a:avLst/>
          </a:prstGeom>
          <a:noFill/>
          <a:ln>
            <a:noFill/>
          </a:ln>
        </p:spPr>
        <p:txBody>
          <a:bodyPr spcFirstLastPara="1" wrap="square" lIns="121900" tIns="121900" rIns="121900" bIns="121900" anchor="ctr" anchorCtr="0">
            <a:noAutofit/>
          </a:bodyPr>
          <a:lstStyle/>
          <a:p>
            <a:pPr algn="r">
              <a:spcAft>
                <a:spcPts val="1333"/>
              </a:spcAft>
            </a:pPr>
            <a:r>
              <a:rPr lang="en" sz="2133" b="1" i="1">
                <a:solidFill>
                  <a:schemeClr val="lt1"/>
                </a:solidFill>
                <a:latin typeface="Times New Roman" panose="02020603050405020304" pitchFamily="18" charset="0"/>
                <a:ea typeface="Oswald Medium"/>
                <a:cs typeface="Times New Roman" panose="02020603050405020304" pitchFamily="18" charset="0"/>
                <a:sym typeface="Oswald Medium"/>
              </a:rPr>
              <a:t>90%</a:t>
            </a:r>
            <a:endParaRPr sz="2400"/>
          </a:p>
        </p:txBody>
      </p:sp>
      <p:sp>
        <p:nvSpPr>
          <p:cNvPr id="471" name="Google Shape;471;p54"/>
          <p:cNvSpPr txBox="1"/>
          <p:nvPr/>
        </p:nvSpPr>
        <p:spPr>
          <a:xfrm>
            <a:off x="8727121" y="5781384"/>
            <a:ext cx="1072000" cy="741125"/>
          </a:xfrm>
          <a:prstGeom prst="rect">
            <a:avLst/>
          </a:prstGeom>
          <a:noFill/>
          <a:ln>
            <a:noFill/>
          </a:ln>
        </p:spPr>
        <p:txBody>
          <a:bodyPr spcFirstLastPara="1" wrap="square" lIns="121900" tIns="121900" rIns="121900" bIns="121900" anchor="t" anchorCtr="0">
            <a:spAutoFit/>
          </a:bodyPr>
          <a:lstStyle/>
          <a:p>
            <a:pPr algn="r">
              <a:spcAft>
                <a:spcPts val="1333"/>
              </a:spcAft>
            </a:pPr>
            <a:r>
              <a:rPr lang="en" sz="2133" b="1" i="1">
                <a:solidFill>
                  <a:schemeClr val="lt1"/>
                </a:solidFill>
                <a:latin typeface="Times New Roman" panose="02020603050405020304" pitchFamily="18" charset="0"/>
                <a:ea typeface="Oswald Medium"/>
                <a:cs typeface="Times New Roman" panose="02020603050405020304" pitchFamily="18" charset="0"/>
                <a:sym typeface="Oswald Medium"/>
              </a:rPr>
              <a:t>1,500+</a:t>
            </a:r>
            <a:endParaRPr sz="2400"/>
          </a:p>
        </p:txBody>
      </p:sp>
      <p:sp>
        <p:nvSpPr>
          <p:cNvPr id="472" name="Google Shape;472;p54"/>
          <p:cNvSpPr txBox="1"/>
          <p:nvPr/>
        </p:nvSpPr>
        <p:spPr>
          <a:xfrm>
            <a:off x="9666524" y="5745427"/>
            <a:ext cx="2482612" cy="752800"/>
          </a:xfrm>
          <a:prstGeom prst="rect">
            <a:avLst/>
          </a:prstGeom>
          <a:noFill/>
          <a:ln>
            <a:noFill/>
          </a:ln>
        </p:spPr>
        <p:txBody>
          <a:bodyPr spcFirstLastPara="1" wrap="square" lIns="121900" tIns="121900" rIns="121900" bIns="121900" anchor="ctr" anchorCtr="0">
            <a:noAutofit/>
          </a:bodyPr>
          <a:lstStyle/>
          <a:p>
            <a:pPr>
              <a:spcAft>
                <a:spcPts val="1333"/>
              </a:spcAft>
            </a:pPr>
            <a:r>
              <a:rPr lang="en" sz="1400">
                <a:solidFill>
                  <a:schemeClr val="lt1"/>
                </a:solidFill>
                <a:latin typeface="Arial" panose="020B0604020202020204" pitchFamily="34" charset="0"/>
                <a:ea typeface="Source Sans Pro"/>
                <a:cs typeface="Arial" panose="020B0604020202020204" pitchFamily="34" charset="0"/>
                <a:sym typeface="Source Sans Pro"/>
              </a:rPr>
              <a:t>Enterprise clients for Ookla in over 150 countries</a:t>
            </a:r>
            <a:endParaRPr sz="1400">
              <a:solidFill>
                <a:schemeClr val="lt1"/>
              </a:solidFill>
              <a:latin typeface="Arial" panose="020B0604020202020204" pitchFamily="34" charset="0"/>
              <a:ea typeface="Source Sans Pro"/>
              <a:cs typeface="Arial" panose="020B0604020202020204" pitchFamily="34" charset="0"/>
              <a:sym typeface="Source Sans Pro"/>
            </a:endParaRPr>
          </a:p>
        </p:txBody>
      </p:sp>
      <p:sp>
        <p:nvSpPr>
          <p:cNvPr id="473" name="Google Shape;473;p54"/>
          <p:cNvSpPr txBox="1"/>
          <p:nvPr/>
        </p:nvSpPr>
        <p:spPr>
          <a:xfrm>
            <a:off x="8916933" y="4522500"/>
            <a:ext cx="3080000" cy="587600"/>
          </a:xfrm>
          <a:prstGeom prst="rect">
            <a:avLst/>
          </a:prstGeom>
          <a:noFill/>
          <a:ln>
            <a:noFill/>
          </a:ln>
        </p:spPr>
        <p:txBody>
          <a:bodyPr spcFirstLastPara="1" wrap="square" lIns="121900" tIns="121900" rIns="121900" bIns="121900" anchor="ctr" anchorCtr="0">
            <a:noAutofit/>
          </a:bodyPr>
          <a:lstStyle/>
          <a:p>
            <a:pPr algn="ctr">
              <a:spcAft>
                <a:spcPts val="1333"/>
              </a:spcAft>
            </a:pPr>
            <a:r>
              <a:rPr lang="en" sz="2000" b="1" i="1">
                <a:solidFill>
                  <a:schemeClr val="lt1"/>
                </a:solidFill>
                <a:latin typeface="Times New Roman" panose="02020603050405020304" pitchFamily="18" charset="0"/>
                <a:ea typeface="Oswald Medium"/>
                <a:cs typeface="Times New Roman" panose="02020603050405020304" pitchFamily="18" charset="0"/>
                <a:sym typeface="Oswald Medium"/>
              </a:rPr>
              <a:t>Global Reach and Impact</a:t>
            </a:r>
            <a:endParaRPr sz="2000"/>
          </a:p>
        </p:txBody>
      </p:sp>
      <p:grpSp>
        <p:nvGrpSpPr>
          <p:cNvPr id="474" name="Google Shape;474;p54"/>
          <p:cNvGrpSpPr/>
          <p:nvPr/>
        </p:nvGrpSpPr>
        <p:grpSpPr>
          <a:xfrm>
            <a:off x="489187" y="4999655"/>
            <a:ext cx="3754744" cy="1334275"/>
            <a:chOff x="307531" y="3650896"/>
            <a:chExt cx="2934923" cy="1042945"/>
          </a:xfrm>
        </p:grpSpPr>
        <p:pic>
          <p:nvPicPr>
            <p:cNvPr id="475" name="Google Shape;475;p54"/>
            <p:cNvPicPr preferRelativeResize="0"/>
            <p:nvPr/>
          </p:nvPicPr>
          <p:blipFill>
            <a:blip r:embed="rId9">
              <a:alphaModFix/>
            </a:blip>
            <a:stretch>
              <a:fillRect/>
            </a:stretch>
          </p:blipFill>
          <p:spPr>
            <a:xfrm>
              <a:off x="337180" y="3709787"/>
              <a:ext cx="340424" cy="286056"/>
            </a:xfrm>
            <a:prstGeom prst="rect">
              <a:avLst/>
            </a:prstGeom>
            <a:noFill/>
            <a:ln>
              <a:noFill/>
            </a:ln>
          </p:spPr>
        </p:pic>
        <p:pic>
          <p:nvPicPr>
            <p:cNvPr id="476" name="Google Shape;476;p54"/>
            <p:cNvPicPr preferRelativeResize="0"/>
            <p:nvPr/>
          </p:nvPicPr>
          <p:blipFill>
            <a:blip r:embed="rId10">
              <a:alphaModFix/>
            </a:blip>
            <a:stretch>
              <a:fillRect/>
            </a:stretch>
          </p:blipFill>
          <p:spPr>
            <a:xfrm>
              <a:off x="957725" y="3776233"/>
              <a:ext cx="738150" cy="153165"/>
            </a:xfrm>
            <a:prstGeom prst="rect">
              <a:avLst/>
            </a:prstGeom>
            <a:noFill/>
            <a:ln>
              <a:noFill/>
            </a:ln>
          </p:spPr>
        </p:pic>
        <p:pic>
          <p:nvPicPr>
            <p:cNvPr id="477" name="Google Shape;477;p54"/>
            <p:cNvPicPr preferRelativeResize="0"/>
            <p:nvPr/>
          </p:nvPicPr>
          <p:blipFill>
            <a:blip r:embed="rId11">
              <a:alphaModFix/>
            </a:blip>
            <a:stretch>
              <a:fillRect/>
            </a:stretch>
          </p:blipFill>
          <p:spPr>
            <a:xfrm>
              <a:off x="1909062" y="3650896"/>
              <a:ext cx="366300" cy="403839"/>
            </a:xfrm>
            <a:prstGeom prst="rect">
              <a:avLst/>
            </a:prstGeom>
            <a:noFill/>
            <a:ln>
              <a:noFill/>
            </a:ln>
          </p:spPr>
        </p:pic>
        <p:pic>
          <p:nvPicPr>
            <p:cNvPr id="478" name="Google Shape;478;p54" descr="CTIA (organization) - Wikipedia"/>
            <p:cNvPicPr preferRelativeResize="0"/>
            <p:nvPr/>
          </p:nvPicPr>
          <p:blipFill rotWithShape="1">
            <a:blip r:embed="rId12">
              <a:alphaModFix/>
            </a:blip>
            <a:srcRect/>
            <a:stretch/>
          </p:blipFill>
          <p:spPr>
            <a:xfrm>
              <a:off x="307531" y="4046207"/>
              <a:ext cx="541608" cy="307800"/>
            </a:xfrm>
            <a:prstGeom prst="rect">
              <a:avLst/>
            </a:prstGeom>
            <a:noFill/>
            <a:ln>
              <a:noFill/>
            </a:ln>
          </p:spPr>
        </p:pic>
        <p:pic>
          <p:nvPicPr>
            <p:cNvPr id="479" name="Google Shape;479;p54"/>
            <p:cNvPicPr preferRelativeResize="0"/>
            <p:nvPr/>
          </p:nvPicPr>
          <p:blipFill>
            <a:blip r:embed="rId13">
              <a:alphaModFix/>
            </a:blip>
            <a:stretch>
              <a:fillRect/>
            </a:stretch>
          </p:blipFill>
          <p:spPr>
            <a:xfrm>
              <a:off x="1129828" y="4046208"/>
              <a:ext cx="1043390" cy="307800"/>
            </a:xfrm>
            <a:prstGeom prst="rect">
              <a:avLst/>
            </a:prstGeom>
            <a:noFill/>
            <a:ln>
              <a:noFill/>
            </a:ln>
          </p:spPr>
        </p:pic>
        <p:pic>
          <p:nvPicPr>
            <p:cNvPr id="480" name="Google Shape;480;p54"/>
            <p:cNvPicPr preferRelativeResize="0"/>
            <p:nvPr/>
          </p:nvPicPr>
          <p:blipFill>
            <a:blip r:embed="rId14">
              <a:alphaModFix/>
            </a:blip>
            <a:stretch>
              <a:fillRect/>
            </a:stretch>
          </p:blipFill>
          <p:spPr>
            <a:xfrm>
              <a:off x="2568275" y="3686953"/>
              <a:ext cx="654484" cy="331725"/>
            </a:xfrm>
            <a:prstGeom prst="rect">
              <a:avLst/>
            </a:prstGeom>
            <a:noFill/>
            <a:ln>
              <a:noFill/>
            </a:ln>
          </p:spPr>
        </p:pic>
        <p:pic>
          <p:nvPicPr>
            <p:cNvPr id="481" name="Google Shape;481;p54"/>
            <p:cNvPicPr preferRelativeResize="0"/>
            <p:nvPr/>
          </p:nvPicPr>
          <p:blipFill>
            <a:blip r:embed="rId15">
              <a:alphaModFix/>
            </a:blip>
            <a:stretch>
              <a:fillRect/>
            </a:stretch>
          </p:blipFill>
          <p:spPr>
            <a:xfrm>
              <a:off x="2438455" y="4136903"/>
              <a:ext cx="803999" cy="126410"/>
            </a:xfrm>
            <a:prstGeom prst="rect">
              <a:avLst/>
            </a:prstGeom>
            <a:noFill/>
            <a:ln>
              <a:noFill/>
            </a:ln>
          </p:spPr>
        </p:pic>
        <p:pic>
          <p:nvPicPr>
            <p:cNvPr id="482" name="Google Shape;482;p54"/>
            <p:cNvPicPr preferRelativeResize="0"/>
            <p:nvPr/>
          </p:nvPicPr>
          <p:blipFill rotWithShape="1">
            <a:blip r:embed="rId16">
              <a:alphaModFix/>
            </a:blip>
            <a:srcRect r="49939"/>
            <a:stretch/>
          </p:blipFill>
          <p:spPr>
            <a:xfrm>
              <a:off x="355712" y="4421678"/>
              <a:ext cx="541601" cy="272163"/>
            </a:xfrm>
            <a:prstGeom prst="rect">
              <a:avLst/>
            </a:prstGeom>
            <a:noFill/>
            <a:ln>
              <a:noFill/>
            </a:ln>
          </p:spPr>
        </p:pic>
        <p:pic>
          <p:nvPicPr>
            <p:cNvPr id="483" name="Google Shape;483;p54"/>
            <p:cNvPicPr preferRelativeResize="0"/>
            <p:nvPr/>
          </p:nvPicPr>
          <p:blipFill>
            <a:blip r:embed="rId17">
              <a:alphaModFix/>
            </a:blip>
            <a:stretch>
              <a:fillRect/>
            </a:stretch>
          </p:blipFill>
          <p:spPr>
            <a:xfrm>
              <a:off x="1186467" y="4439622"/>
              <a:ext cx="931656" cy="236275"/>
            </a:xfrm>
            <a:prstGeom prst="rect">
              <a:avLst/>
            </a:prstGeom>
            <a:noFill/>
            <a:ln>
              <a:noFill/>
            </a:ln>
          </p:spPr>
        </p:pic>
        <p:pic>
          <p:nvPicPr>
            <p:cNvPr id="484" name="Google Shape;484;p54"/>
            <p:cNvPicPr preferRelativeResize="0"/>
            <p:nvPr/>
          </p:nvPicPr>
          <p:blipFill>
            <a:blip r:embed="rId18">
              <a:alphaModFix/>
            </a:blip>
            <a:stretch>
              <a:fillRect/>
            </a:stretch>
          </p:blipFill>
          <p:spPr>
            <a:xfrm>
              <a:off x="2465419" y="4434336"/>
              <a:ext cx="724800" cy="246846"/>
            </a:xfrm>
            <a:prstGeom prst="rect">
              <a:avLst/>
            </a:prstGeom>
            <a:noFill/>
            <a:ln>
              <a:noFill/>
            </a:ln>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8D99D-75B9-6405-282E-BB12C5C02B1E}"/>
            </a:ext>
          </a:extLst>
        </p:cNvPr>
        <p:cNvGrpSpPr/>
        <p:nvPr/>
      </p:nvGrpSpPr>
      <p:grpSpPr>
        <a:xfrm>
          <a:off x="0" y="0"/>
          <a:ext cx="0" cy="0"/>
          <a:chOff x="0" y="0"/>
          <a:chExt cx="0" cy="0"/>
        </a:xfrm>
      </p:grpSpPr>
      <p:grpSp>
        <p:nvGrpSpPr>
          <p:cNvPr id="57" name="Group 56">
            <a:extLst>
              <a:ext uri="{FF2B5EF4-FFF2-40B4-BE49-F238E27FC236}">
                <a16:creationId xmlns:a16="http://schemas.microsoft.com/office/drawing/2014/main" id="{19478D51-E324-23E7-3ECE-EA46F46EA189}"/>
              </a:ext>
            </a:extLst>
          </p:cNvPr>
          <p:cNvGrpSpPr/>
          <p:nvPr/>
        </p:nvGrpSpPr>
        <p:grpSpPr>
          <a:xfrm>
            <a:off x="2558237" y="3623930"/>
            <a:ext cx="9127795" cy="2438538"/>
            <a:chOff x="2558237" y="3532490"/>
            <a:chExt cx="9127795" cy="2438538"/>
          </a:xfrm>
        </p:grpSpPr>
        <p:grpSp>
          <p:nvGrpSpPr>
            <p:cNvPr id="55" name="Group 54">
              <a:extLst>
                <a:ext uri="{FF2B5EF4-FFF2-40B4-BE49-F238E27FC236}">
                  <a16:creationId xmlns:a16="http://schemas.microsoft.com/office/drawing/2014/main" id="{F294D257-AD3F-086D-0078-31C9D920EFBD}"/>
                </a:ext>
              </a:extLst>
            </p:cNvPr>
            <p:cNvGrpSpPr/>
            <p:nvPr/>
          </p:nvGrpSpPr>
          <p:grpSpPr>
            <a:xfrm>
              <a:off x="2558237" y="3532490"/>
              <a:ext cx="9127795" cy="2438538"/>
              <a:chOff x="2558237" y="3532490"/>
              <a:chExt cx="9127795" cy="2438538"/>
            </a:xfrm>
          </p:grpSpPr>
          <p:sp>
            <p:nvSpPr>
              <p:cNvPr id="5123" name="Rectangle 5122">
                <a:extLst>
                  <a:ext uri="{FF2B5EF4-FFF2-40B4-BE49-F238E27FC236}">
                    <a16:creationId xmlns:a16="http://schemas.microsoft.com/office/drawing/2014/main" id="{F1B3C300-7255-CFD7-3FAD-4FEACCCAC0D0}"/>
                  </a:ext>
                </a:extLst>
              </p:cNvPr>
              <p:cNvSpPr/>
              <p:nvPr/>
            </p:nvSpPr>
            <p:spPr>
              <a:xfrm>
                <a:off x="2558238" y="3891518"/>
                <a:ext cx="9127794" cy="2079510"/>
              </a:xfrm>
              <a:prstGeom prst="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5161A7C2-90A6-A7F8-9E9D-0A3A003D474B}"/>
                  </a:ext>
                </a:extLst>
              </p:cNvPr>
              <p:cNvSpPr txBox="1"/>
              <p:nvPr/>
            </p:nvSpPr>
            <p:spPr>
              <a:xfrm>
                <a:off x="2558237" y="3532490"/>
                <a:ext cx="6034919" cy="307777"/>
              </a:xfrm>
              <a:prstGeom prst="rect">
                <a:avLst/>
              </a:prstGeom>
              <a:noFill/>
            </p:spPr>
            <p:txBody>
              <a:bodyPr wrap="square" rtlCol="0">
                <a:spAutoFit/>
              </a:bodyPr>
              <a:lstStyle/>
              <a:p>
                <a:r>
                  <a:rPr lang="en-US" sz="1400" b="1">
                    <a:latin typeface="Arial" panose="020B0604020202020204" pitchFamily="34" charset="0"/>
                    <a:cs typeface="Arial" panose="020B0604020202020204" pitchFamily="34" charset="0"/>
                  </a:rPr>
                  <a:t>Availability on Service-Active Devices</a:t>
                </a:r>
                <a:r>
                  <a:rPr lang="en-US" sz="1400">
                    <a:latin typeface="Arial" panose="020B0604020202020204" pitchFamily="34" charset="0"/>
                    <a:cs typeface="Arial" panose="020B0604020202020204" pitchFamily="34" charset="0"/>
                  </a:rPr>
                  <a:t>, by Network Connection Type</a:t>
                </a:r>
              </a:p>
            </p:txBody>
          </p:sp>
          <p:sp>
            <p:nvSpPr>
              <p:cNvPr id="5125" name="TextBox 5124">
                <a:extLst>
                  <a:ext uri="{FF2B5EF4-FFF2-40B4-BE49-F238E27FC236}">
                    <a16:creationId xmlns:a16="http://schemas.microsoft.com/office/drawing/2014/main" id="{E03DE775-67AE-A39E-1491-91D9716182E1}"/>
                  </a:ext>
                </a:extLst>
              </p:cNvPr>
              <p:cNvSpPr txBox="1"/>
              <p:nvPr/>
            </p:nvSpPr>
            <p:spPr>
              <a:xfrm>
                <a:off x="2637543" y="3910441"/>
                <a:ext cx="340158" cy="230832"/>
              </a:xfrm>
              <a:prstGeom prst="rect">
                <a:avLst/>
              </a:prstGeom>
              <a:noFill/>
            </p:spPr>
            <p:txBody>
              <a:bodyPr wrap="none" rtlCol="0">
                <a:spAutoFit/>
              </a:bodyPr>
              <a:lstStyle/>
              <a:p>
                <a:pPr algn="ctr"/>
                <a:r>
                  <a:rPr lang="en-US" sz="900"/>
                  <a:t>0%</a:t>
                </a:r>
              </a:p>
            </p:txBody>
          </p:sp>
          <p:sp>
            <p:nvSpPr>
              <p:cNvPr id="5127" name="TextBox 5126">
                <a:extLst>
                  <a:ext uri="{FF2B5EF4-FFF2-40B4-BE49-F238E27FC236}">
                    <a16:creationId xmlns:a16="http://schemas.microsoft.com/office/drawing/2014/main" id="{2C7989FF-5440-8BF5-F448-F0D771E2024B}"/>
                  </a:ext>
                </a:extLst>
              </p:cNvPr>
              <p:cNvSpPr txBox="1"/>
              <p:nvPr/>
            </p:nvSpPr>
            <p:spPr>
              <a:xfrm>
                <a:off x="11165495" y="3910441"/>
                <a:ext cx="461986" cy="230832"/>
              </a:xfrm>
              <a:prstGeom prst="rect">
                <a:avLst/>
              </a:prstGeom>
              <a:noFill/>
            </p:spPr>
            <p:txBody>
              <a:bodyPr wrap="none" rtlCol="0">
                <a:spAutoFit/>
              </a:bodyPr>
              <a:lstStyle/>
              <a:p>
                <a:pPr algn="ctr"/>
                <a:r>
                  <a:rPr lang="en-US" sz="900"/>
                  <a:t>100%</a:t>
                </a:r>
              </a:p>
            </p:txBody>
          </p:sp>
          <p:sp>
            <p:nvSpPr>
              <p:cNvPr id="5131" name="TextBox 5130">
                <a:extLst>
                  <a:ext uri="{FF2B5EF4-FFF2-40B4-BE49-F238E27FC236}">
                    <a16:creationId xmlns:a16="http://schemas.microsoft.com/office/drawing/2014/main" id="{DE43CC7C-1A6E-7AD0-BE70-B8B37FC3EB93}"/>
                  </a:ext>
                </a:extLst>
              </p:cNvPr>
              <p:cNvSpPr txBox="1"/>
              <p:nvPr/>
            </p:nvSpPr>
            <p:spPr>
              <a:xfrm>
                <a:off x="9018280" y="3910441"/>
                <a:ext cx="401072" cy="230832"/>
              </a:xfrm>
              <a:prstGeom prst="rect">
                <a:avLst/>
              </a:prstGeom>
              <a:noFill/>
            </p:spPr>
            <p:txBody>
              <a:bodyPr wrap="none" rtlCol="0">
                <a:spAutoFit/>
              </a:bodyPr>
              <a:lstStyle/>
              <a:p>
                <a:pPr algn="ctr"/>
                <a:r>
                  <a:rPr lang="en-US" sz="900"/>
                  <a:t>75%</a:t>
                </a:r>
              </a:p>
            </p:txBody>
          </p:sp>
          <p:sp>
            <p:nvSpPr>
              <p:cNvPr id="5133" name="TextBox 5132">
                <a:extLst>
                  <a:ext uri="{FF2B5EF4-FFF2-40B4-BE49-F238E27FC236}">
                    <a16:creationId xmlns:a16="http://schemas.microsoft.com/office/drawing/2014/main" id="{F7BF6F58-2B92-55C0-BDE3-960DAF2982A1}"/>
                  </a:ext>
                </a:extLst>
              </p:cNvPr>
              <p:cNvSpPr txBox="1"/>
              <p:nvPr/>
            </p:nvSpPr>
            <p:spPr>
              <a:xfrm>
                <a:off x="6871063" y="3910441"/>
                <a:ext cx="401072" cy="230832"/>
              </a:xfrm>
              <a:prstGeom prst="rect">
                <a:avLst/>
              </a:prstGeom>
              <a:noFill/>
            </p:spPr>
            <p:txBody>
              <a:bodyPr wrap="none" rtlCol="0">
                <a:spAutoFit/>
              </a:bodyPr>
              <a:lstStyle/>
              <a:p>
                <a:pPr algn="ctr"/>
                <a:r>
                  <a:rPr lang="en-US" sz="900"/>
                  <a:t>50%</a:t>
                </a:r>
              </a:p>
            </p:txBody>
          </p:sp>
          <p:sp>
            <p:nvSpPr>
              <p:cNvPr id="5135" name="TextBox 5134">
                <a:extLst>
                  <a:ext uri="{FF2B5EF4-FFF2-40B4-BE49-F238E27FC236}">
                    <a16:creationId xmlns:a16="http://schemas.microsoft.com/office/drawing/2014/main" id="{07326080-55C7-71A7-BF84-102B353B8FE0}"/>
                  </a:ext>
                </a:extLst>
              </p:cNvPr>
              <p:cNvSpPr txBox="1"/>
              <p:nvPr/>
            </p:nvSpPr>
            <p:spPr>
              <a:xfrm>
                <a:off x="4723846" y="3910441"/>
                <a:ext cx="401072" cy="230832"/>
              </a:xfrm>
              <a:prstGeom prst="rect">
                <a:avLst/>
              </a:prstGeom>
              <a:noFill/>
            </p:spPr>
            <p:txBody>
              <a:bodyPr wrap="none" rtlCol="0">
                <a:spAutoFit/>
              </a:bodyPr>
              <a:lstStyle/>
              <a:p>
                <a:pPr algn="ctr"/>
                <a:r>
                  <a:rPr lang="en-US" sz="900"/>
                  <a:t>25%</a:t>
                </a:r>
              </a:p>
            </p:txBody>
          </p:sp>
        </p:grpSp>
        <p:pic>
          <p:nvPicPr>
            <p:cNvPr id="56" name="Picture 55">
              <a:extLst>
                <a:ext uri="{FF2B5EF4-FFF2-40B4-BE49-F238E27FC236}">
                  <a16:creationId xmlns:a16="http://schemas.microsoft.com/office/drawing/2014/main" id="{F73918C1-A56A-2E15-2DC5-CC3C2B5FFECB}"/>
                </a:ext>
              </a:extLst>
            </p:cNvPr>
            <p:cNvPicPr>
              <a:picLocks noChangeAspect="1"/>
            </p:cNvPicPr>
            <p:nvPr/>
          </p:nvPicPr>
          <p:blipFill>
            <a:blip r:embed="rId3">
              <a:alphaModFix/>
            </a:blip>
            <a:srcRect t="90464"/>
            <a:stretch/>
          </p:blipFill>
          <p:spPr>
            <a:xfrm>
              <a:off x="2646687" y="5739163"/>
              <a:ext cx="8941885" cy="173447"/>
            </a:xfrm>
            <a:prstGeom prst="rect">
              <a:avLst/>
            </a:prstGeom>
            <a:effectLst/>
          </p:spPr>
        </p:pic>
      </p:grpSp>
      <p:cxnSp>
        <p:nvCxnSpPr>
          <p:cNvPr id="17" name="Straight Connector 16">
            <a:extLst>
              <a:ext uri="{FF2B5EF4-FFF2-40B4-BE49-F238E27FC236}">
                <a16:creationId xmlns:a16="http://schemas.microsoft.com/office/drawing/2014/main" id="{17F4FDEC-69E9-0F48-8454-9C3B2FDA36B9}"/>
              </a:ext>
            </a:extLst>
          </p:cNvPr>
          <p:cNvCxnSpPr>
            <a:cxnSpLocks/>
          </p:cNvCxnSpPr>
          <p:nvPr/>
        </p:nvCxnSpPr>
        <p:spPr>
          <a:xfrm flipH="1">
            <a:off x="12355571" y="4121412"/>
            <a:ext cx="264229"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A8399A5-434D-1AB8-A1E9-7A57BFA7598A}"/>
              </a:ext>
            </a:extLst>
          </p:cNvPr>
          <p:cNvCxnSpPr>
            <a:cxnSpLocks/>
          </p:cNvCxnSpPr>
          <p:nvPr/>
        </p:nvCxnSpPr>
        <p:spPr>
          <a:xfrm flipH="1">
            <a:off x="12355571" y="4371669"/>
            <a:ext cx="264229" cy="0"/>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485FB50-8C66-3300-ACFF-73D22E99A7D6}"/>
              </a:ext>
            </a:extLst>
          </p:cNvPr>
          <p:cNvCxnSpPr>
            <a:cxnSpLocks/>
          </p:cNvCxnSpPr>
          <p:nvPr/>
        </p:nvCxnSpPr>
        <p:spPr>
          <a:xfrm flipH="1">
            <a:off x="12355571" y="4631551"/>
            <a:ext cx="264229" cy="0"/>
          </a:xfrm>
          <a:prstGeom prst="line">
            <a:avLst/>
          </a:prstGeom>
          <a:ln w="50800">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27CA2D1-F4F4-405F-FC1D-26E4B557444F}"/>
              </a:ext>
            </a:extLst>
          </p:cNvPr>
          <p:cNvCxnSpPr>
            <a:cxnSpLocks/>
          </p:cNvCxnSpPr>
          <p:nvPr/>
        </p:nvCxnSpPr>
        <p:spPr>
          <a:xfrm flipH="1">
            <a:off x="12355571" y="4891433"/>
            <a:ext cx="264229" cy="0"/>
          </a:xfrm>
          <a:prstGeom prst="line">
            <a:avLst/>
          </a:prstGeom>
          <a:ln w="508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AAE3955-724A-FA44-FDC7-CCC269C0D430}"/>
              </a:ext>
            </a:extLst>
          </p:cNvPr>
          <p:cNvCxnSpPr>
            <a:cxnSpLocks/>
          </p:cNvCxnSpPr>
          <p:nvPr/>
        </p:nvCxnSpPr>
        <p:spPr>
          <a:xfrm flipH="1">
            <a:off x="12355572" y="5160941"/>
            <a:ext cx="259483" cy="0"/>
          </a:xfrm>
          <a:prstGeom prst="line">
            <a:avLst/>
          </a:prstGeom>
          <a:ln w="50800">
            <a:solidFill>
              <a:srgbClr val="0BB3E7"/>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FF5DDB1-BDC4-24E6-8040-1B009DD44D0F}"/>
              </a:ext>
            </a:extLst>
          </p:cNvPr>
          <p:cNvCxnSpPr>
            <a:cxnSpLocks/>
          </p:cNvCxnSpPr>
          <p:nvPr/>
        </p:nvCxnSpPr>
        <p:spPr>
          <a:xfrm flipH="1">
            <a:off x="12355572" y="5411198"/>
            <a:ext cx="259483"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pic>
        <p:nvPicPr>
          <p:cNvPr id="5124" name="Picture 4" descr="Safaricom PLC - 会员资格">
            <a:extLst>
              <a:ext uri="{FF2B5EF4-FFF2-40B4-BE49-F238E27FC236}">
                <a16:creationId xmlns:a16="http://schemas.microsoft.com/office/drawing/2014/main" id="{3CED37BF-AF61-B9DD-E521-6E7ACC39E5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172" y="3886200"/>
            <a:ext cx="1709928" cy="48546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odeNgo - airtel-kenia">
            <a:extLst>
              <a:ext uri="{FF2B5EF4-FFF2-40B4-BE49-F238E27FC236}">
                <a16:creationId xmlns:a16="http://schemas.microsoft.com/office/drawing/2014/main" id="{4366921D-0F2F-0BBA-8B3D-096DD7F692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67" y="1675370"/>
            <a:ext cx="2241656" cy="745467"/>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Jamii Telecommunication Ltd - Faiba Mobile">
            <a:extLst>
              <a:ext uri="{FF2B5EF4-FFF2-40B4-BE49-F238E27FC236}">
                <a16:creationId xmlns:a16="http://schemas.microsoft.com/office/drawing/2014/main" id="{9D3E8310-F1A1-269F-CCD7-E3DEB1BAB6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331" y="2734524"/>
            <a:ext cx="1709928" cy="797966"/>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Telkom Kenya Rebrand With New Logo and Identity - Simpaul Design">
            <a:extLst>
              <a:ext uri="{FF2B5EF4-FFF2-40B4-BE49-F238E27FC236}">
                <a16:creationId xmlns:a16="http://schemas.microsoft.com/office/drawing/2014/main" id="{7052CCF6-4F11-39F6-94AF-E7F0D5B15B1A}"/>
              </a:ext>
            </a:extLst>
          </p:cNvPr>
          <p:cNvPicPr>
            <a:picLocks noChangeAspect="1" noChangeArrowheads="1"/>
          </p:cNvPicPr>
          <p:nvPr/>
        </p:nvPicPr>
        <p:blipFill rotWithShape="1">
          <a:blip r:embed="rId7">
            <a:alphaModFix/>
            <a:extLst>
              <a:ext uri="{28A0092B-C50C-407E-A947-70E740481C1C}">
                <a14:useLocalDpi xmlns:a14="http://schemas.microsoft.com/office/drawing/2010/main" val="0"/>
              </a:ext>
            </a:extLst>
          </a:blip>
          <a:srcRect l="23253" t="21269" r="21735" b="25826"/>
          <a:stretch/>
        </p:blipFill>
        <p:spPr bwMode="auto">
          <a:xfrm>
            <a:off x="360172" y="4830909"/>
            <a:ext cx="1709928" cy="92499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7CBAED36-5ABD-E785-DE62-7D10125BE524}"/>
              </a:ext>
            </a:extLst>
          </p:cNvPr>
          <p:cNvPicPr>
            <a:picLocks noChangeAspect="1"/>
          </p:cNvPicPr>
          <p:nvPr/>
        </p:nvPicPr>
        <p:blipFill>
          <a:blip r:embed="rId3"/>
          <a:srcRect b="13146"/>
          <a:stretch/>
        </p:blipFill>
        <p:spPr>
          <a:xfrm>
            <a:off x="2642616" y="4192447"/>
            <a:ext cx="8941885" cy="1579738"/>
          </a:xfrm>
          <a:prstGeom prst="rect">
            <a:avLst/>
          </a:prstGeom>
        </p:spPr>
      </p:pic>
      <p:grpSp>
        <p:nvGrpSpPr>
          <p:cNvPr id="14" name="Group 13">
            <a:extLst>
              <a:ext uri="{FF2B5EF4-FFF2-40B4-BE49-F238E27FC236}">
                <a16:creationId xmlns:a16="http://schemas.microsoft.com/office/drawing/2014/main" id="{1E0825A7-5D14-2BCC-513A-BFA25EFC5F04}"/>
              </a:ext>
            </a:extLst>
          </p:cNvPr>
          <p:cNvGrpSpPr/>
          <p:nvPr/>
        </p:nvGrpSpPr>
        <p:grpSpPr>
          <a:xfrm>
            <a:off x="10864799" y="104699"/>
            <a:ext cx="919364" cy="1122340"/>
            <a:chOff x="10864799" y="104699"/>
            <a:chExt cx="919364" cy="1122340"/>
          </a:xfrm>
        </p:grpSpPr>
        <p:pic>
          <p:nvPicPr>
            <p:cNvPr id="5181" name="Picture 5180">
              <a:extLst>
                <a:ext uri="{FF2B5EF4-FFF2-40B4-BE49-F238E27FC236}">
                  <a16:creationId xmlns:a16="http://schemas.microsoft.com/office/drawing/2014/main" id="{74718369-5B2C-B6A8-B713-A3BA61BC2882}"/>
                </a:ext>
              </a:extLst>
            </p:cNvPr>
            <p:cNvPicPr>
              <a:picLocks noChangeAspect="1"/>
            </p:cNvPicPr>
            <p:nvPr/>
          </p:nvPicPr>
          <p:blipFill>
            <a:blip r:embed="rId8"/>
            <a:stretch>
              <a:fillRect/>
            </a:stretch>
          </p:blipFill>
          <p:spPr>
            <a:xfrm>
              <a:off x="10864799" y="104699"/>
              <a:ext cx="919364" cy="1122340"/>
            </a:xfrm>
            <a:prstGeom prst="rect">
              <a:avLst/>
            </a:prstGeom>
          </p:spPr>
        </p:pic>
        <p:sp>
          <p:nvSpPr>
            <p:cNvPr id="2" name="TextBox 1">
              <a:extLst>
                <a:ext uri="{FF2B5EF4-FFF2-40B4-BE49-F238E27FC236}">
                  <a16:creationId xmlns:a16="http://schemas.microsoft.com/office/drawing/2014/main" id="{95927848-63D1-A349-E699-A21C9B87E9B1}"/>
                </a:ext>
              </a:extLst>
            </p:cNvPr>
            <p:cNvSpPr txBox="1"/>
            <p:nvPr/>
          </p:nvSpPr>
          <p:spPr>
            <a:xfrm>
              <a:off x="10934464" y="560406"/>
              <a:ext cx="798167" cy="307777"/>
            </a:xfrm>
            <a:prstGeom prst="rect">
              <a:avLst/>
            </a:prstGeom>
            <a:noFill/>
          </p:spPr>
          <p:txBody>
            <a:bodyPr wrap="none" rtlCol="0">
              <a:spAutoFit/>
            </a:bodyPr>
            <a:lstStyle/>
            <a:p>
              <a:r>
                <a:rPr lang="en-US" sz="1400" b="1">
                  <a:solidFill>
                    <a:schemeClr val="bg1"/>
                  </a:solidFill>
                  <a:latin typeface="Arial" panose="020B0604020202020204" pitchFamily="34" charset="0"/>
                  <a:cs typeface="Arial" panose="020B0604020202020204" pitchFamily="34" charset="0"/>
                </a:rPr>
                <a:t>KENYA</a:t>
              </a:r>
            </a:p>
          </p:txBody>
        </p:sp>
      </p:grpSp>
      <p:grpSp>
        <p:nvGrpSpPr>
          <p:cNvPr id="51" name="Group 50">
            <a:extLst>
              <a:ext uri="{FF2B5EF4-FFF2-40B4-BE49-F238E27FC236}">
                <a16:creationId xmlns:a16="http://schemas.microsoft.com/office/drawing/2014/main" id="{413FBF98-5BB1-1B4F-63A3-C4EF8FC1C0B9}"/>
              </a:ext>
            </a:extLst>
          </p:cNvPr>
          <p:cNvGrpSpPr/>
          <p:nvPr/>
        </p:nvGrpSpPr>
        <p:grpSpPr>
          <a:xfrm>
            <a:off x="2554575" y="1041343"/>
            <a:ext cx="4340001" cy="2376712"/>
            <a:chOff x="7346031" y="949903"/>
            <a:chExt cx="4340001" cy="2376712"/>
          </a:xfrm>
        </p:grpSpPr>
        <p:sp>
          <p:nvSpPr>
            <p:cNvPr id="5147" name="Rectangle 5146">
              <a:extLst>
                <a:ext uri="{FF2B5EF4-FFF2-40B4-BE49-F238E27FC236}">
                  <a16:creationId xmlns:a16="http://schemas.microsoft.com/office/drawing/2014/main" id="{0548D94D-4D6A-5991-8C05-56304704FC42}"/>
                </a:ext>
              </a:extLst>
            </p:cNvPr>
            <p:cNvSpPr/>
            <p:nvPr/>
          </p:nvSpPr>
          <p:spPr>
            <a:xfrm>
              <a:off x="7349694" y="1312910"/>
              <a:ext cx="4336338" cy="2013705"/>
            </a:xfrm>
            <a:prstGeom prst="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8" name="TextBox 5147">
              <a:extLst>
                <a:ext uri="{FF2B5EF4-FFF2-40B4-BE49-F238E27FC236}">
                  <a16:creationId xmlns:a16="http://schemas.microsoft.com/office/drawing/2014/main" id="{4F9901A1-0711-81D0-5A18-B4C7D763AE32}"/>
                </a:ext>
              </a:extLst>
            </p:cNvPr>
            <p:cNvSpPr txBox="1"/>
            <p:nvPr/>
          </p:nvSpPr>
          <p:spPr>
            <a:xfrm>
              <a:off x="7571646" y="3037542"/>
              <a:ext cx="428322" cy="230832"/>
            </a:xfrm>
            <a:prstGeom prst="rect">
              <a:avLst/>
            </a:prstGeom>
            <a:noFill/>
          </p:spPr>
          <p:txBody>
            <a:bodyPr wrap="square" rtlCol="0">
              <a:spAutoFit/>
            </a:bodyPr>
            <a:lstStyle/>
            <a:p>
              <a:r>
                <a:rPr lang="en-US" sz="900"/>
                <a:t>2023</a:t>
              </a:r>
            </a:p>
          </p:txBody>
        </p:sp>
        <p:sp>
          <p:nvSpPr>
            <p:cNvPr id="5149" name="TextBox 5148">
              <a:extLst>
                <a:ext uri="{FF2B5EF4-FFF2-40B4-BE49-F238E27FC236}">
                  <a16:creationId xmlns:a16="http://schemas.microsoft.com/office/drawing/2014/main" id="{4C8274D9-CE8B-6C04-1D0E-88E3FC7B8B7B}"/>
                </a:ext>
              </a:extLst>
            </p:cNvPr>
            <p:cNvSpPr txBox="1"/>
            <p:nvPr/>
          </p:nvSpPr>
          <p:spPr>
            <a:xfrm>
              <a:off x="10340709" y="3037542"/>
              <a:ext cx="647934" cy="230832"/>
            </a:xfrm>
            <a:prstGeom prst="rect">
              <a:avLst/>
            </a:prstGeom>
            <a:noFill/>
          </p:spPr>
          <p:txBody>
            <a:bodyPr wrap="none" rtlCol="0">
              <a:spAutoFit/>
            </a:bodyPr>
            <a:lstStyle/>
            <a:p>
              <a:r>
                <a:rPr lang="en-US" sz="900"/>
                <a:t>2025 YTD</a:t>
              </a:r>
            </a:p>
          </p:txBody>
        </p:sp>
        <p:grpSp>
          <p:nvGrpSpPr>
            <p:cNvPr id="5154" name="Group 5153">
              <a:extLst>
                <a:ext uri="{FF2B5EF4-FFF2-40B4-BE49-F238E27FC236}">
                  <a16:creationId xmlns:a16="http://schemas.microsoft.com/office/drawing/2014/main" id="{237A31B0-0DD7-49F9-4760-22B4319ED786}"/>
                </a:ext>
              </a:extLst>
            </p:cNvPr>
            <p:cNvGrpSpPr/>
            <p:nvPr/>
          </p:nvGrpSpPr>
          <p:grpSpPr>
            <a:xfrm>
              <a:off x="11303286" y="1470845"/>
              <a:ext cx="264229" cy="841303"/>
              <a:chOff x="9078971" y="4128934"/>
              <a:chExt cx="264229" cy="770021"/>
            </a:xfrm>
          </p:grpSpPr>
          <p:cxnSp>
            <p:nvCxnSpPr>
              <p:cNvPr id="5159" name="Straight Connector 5158">
                <a:extLst>
                  <a:ext uri="{FF2B5EF4-FFF2-40B4-BE49-F238E27FC236}">
                    <a16:creationId xmlns:a16="http://schemas.microsoft.com/office/drawing/2014/main" id="{FBE48D93-542E-D170-8D88-AD0F35341B7A}"/>
                  </a:ext>
                </a:extLst>
              </p:cNvPr>
              <p:cNvCxnSpPr>
                <a:cxnSpLocks/>
              </p:cNvCxnSpPr>
              <p:nvPr/>
            </p:nvCxnSpPr>
            <p:spPr>
              <a:xfrm flipH="1">
                <a:off x="9078971" y="4128934"/>
                <a:ext cx="264229" cy="0"/>
              </a:xfrm>
              <a:prstGeom prst="line">
                <a:avLst/>
              </a:prstGeom>
              <a:ln w="31750">
                <a:solidFill>
                  <a:srgbClr val="E20011"/>
                </a:solidFill>
              </a:ln>
            </p:spPr>
            <p:style>
              <a:lnRef idx="1">
                <a:schemeClr val="accent1"/>
              </a:lnRef>
              <a:fillRef idx="0">
                <a:schemeClr val="accent1"/>
              </a:fillRef>
              <a:effectRef idx="0">
                <a:schemeClr val="accent1"/>
              </a:effectRef>
              <a:fontRef idx="minor">
                <a:schemeClr val="tx1"/>
              </a:fontRef>
            </p:style>
          </p:cxnSp>
          <p:cxnSp>
            <p:nvCxnSpPr>
              <p:cNvPr id="5160" name="Straight Connector 5159">
                <a:extLst>
                  <a:ext uri="{FF2B5EF4-FFF2-40B4-BE49-F238E27FC236}">
                    <a16:creationId xmlns:a16="http://schemas.microsoft.com/office/drawing/2014/main" id="{B96DCF01-C412-1209-665E-6C30272DB6C9}"/>
                  </a:ext>
                </a:extLst>
              </p:cNvPr>
              <p:cNvCxnSpPr>
                <a:cxnSpLocks/>
              </p:cNvCxnSpPr>
              <p:nvPr/>
            </p:nvCxnSpPr>
            <p:spPr>
              <a:xfrm flipH="1">
                <a:off x="9078971" y="4379191"/>
                <a:ext cx="26422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61" name="Straight Connector 5160">
                <a:extLst>
                  <a:ext uri="{FF2B5EF4-FFF2-40B4-BE49-F238E27FC236}">
                    <a16:creationId xmlns:a16="http://schemas.microsoft.com/office/drawing/2014/main" id="{699F9B72-DAAD-FFE0-F29A-AC970312D191}"/>
                  </a:ext>
                </a:extLst>
              </p:cNvPr>
              <p:cNvCxnSpPr>
                <a:cxnSpLocks/>
              </p:cNvCxnSpPr>
              <p:nvPr/>
            </p:nvCxnSpPr>
            <p:spPr>
              <a:xfrm flipH="1">
                <a:off x="9078971" y="4639073"/>
                <a:ext cx="264229" cy="0"/>
              </a:xfrm>
              <a:prstGeom prst="line">
                <a:avLst/>
              </a:prstGeom>
              <a:ln w="31750">
                <a:solidFill>
                  <a:srgbClr val="73A94E"/>
                </a:solidFill>
              </a:ln>
            </p:spPr>
            <p:style>
              <a:lnRef idx="1">
                <a:schemeClr val="accent1"/>
              </a:lnRef>
              <a:fillRef idx="0">
                <a:schemeClr val="accent1"/>
              </a:fillRef>
              <a:effectRef idx="0">
                <a:schemeClr val="accent1"/>
              </a:effectRef>
              <a:fontRef idx="minor">
                <a:schemeClr val="tx1"/>
              </a:fontRef>
            </p:style>
          </p:cxnSp>
          <p:cxnSp>
            <p:nvCxnSpPr>
              <p:cNvPr id="5162" name="Straight Connector 5161">
                <a:extLst>
                  <a:ext uri="{FF2B5EF4-FFF2-40B4-BE49-F238E27FC236}">
                    <a16:creationId xmlns:a16="http://schemas.microsoft.com/office/drawing/2014/main" id="{F1820ACA-5358-C246-67C0-DBC6DABB5A8F}"/>
                  </a:ext>
                </a:extLst>
              </p:cNvPr>
              <p:cNvCxnSpPr>
                <a:cxnSpLocks/>
              </p:cNvCxnSpPr>
              <p:nvPr/>
            </p:nvCxnSpPr>
            <p:spPr>
              <a:xfrm flipH="1">
                <a:off x="9078971" y="4898955"/>
                <a:ext cx="264229" cy="0"/>
              </a:xfrm>
              <a:prstGeom prst="line">
                <a:avLst/>
              </a:prstGeom>
              <a:ln w="31750">
                <a:solidFill>
                  <a:srgbClr val="12AACB"/>
                </a:solidFill>
              </a:ln>
            </p:spPr>
            <p:style>
              <a:lnRef idx="1">
                <a:schemeClr val="accent1"/>
              </a:lnRef>
              <a:fillRef idx="0">
                <a:schemeClr val="accent1"/>
              </a:fillRef>
              <a:effectRef idx="0">
                <a:schemeClr val="accent1"/>
              </a:effectRef>
              <a:fontRef idx="minor">
                <a:schemeClr val="tx1"/>
              </a:fontRef>
            </p:style>
          </p:cxnSp>
        </p:grpSp>
        <p:sp>
          <p:nvSpPr>
            <p:cNvPr id="5155" name="TextBox 5154">
              <a:extLst>
                <a:ext uri="{FF2B5EF4-FFF2-40B4-BE49-F238E27FC236}">
                  <a16:creationId xmlns:a16="http://schemas.microsoft.com/office/drawing/2014/main" id="{04844EF5-9FEB-580D-30C5-59A0AAE6768B}"/>
                </a:ext>
              </a:extLst>
            </p:cNvPr>
            <p:cNvSpPr txBox="1"/>
            <p:nvPr/>
          </p:nvSpPr>
          <p:spPr>
            <a:xfrm>
              <a:off x="10912200" y="1349409"/>
              <a:ext cx="447558" cy="230832"/>
            </a:xfrm>
            <a:prstGeom prst="rect">
              <a:avLst/>
            </a:prstGeom>
            <a:noFill/>
          </p:spPr>
          <p:txBody>
            <a:bodyPr wrap="none" rtlCol="0">
              <a:spAutoFit/>
            </a:bodyPr>
            <a:lstStyle/>
            <a:p>
              <a:pPr algn="r"/>
              <a:r>
                <a:rPr lang="en-US" sz="900">
                  <a:latin typeface="Arial" panose="020B0604020202020204" pitchFamily="34" charset="0"/>
                  <a:cs typeface="Arial" panose="020B0604020202020204" pitchFamily="34" charset="0"/>
                </a:rPr>
                <a:t>Airtel</a:t>
              </a:r>
            </a:p>
          </p:txBody>
        </p:sp>
        <p:sp>
          <p:nvSpPr>
            <p:cNvPr id="5156" name="TextBox 5155">
              <a:extLst>
                <a:ext uri="{FF2B5EF4-FFF2-40B4-BE49-F238E27FC236}">
                  <a16:creationId xmlns:a16="http://schemas.microsoft.com/office/drawing/2014/main" id="{1263175E-DDCD-E1F8-E8DC-4DB92784F2C0}"/>
                </a:ext>
              </a:extLst>
            </p:cNvPr>
            <p:cNvSpPr txBox="1"/>
            <p:nvPr/>
          </p:nvSpPr>
          <p:spPr>
            <a:xfrm>
              <a:off x="10886552" y="1625634"/>
              <a:ext cx="473206" cy="230832"/>
            </a:xfrm>
            <a:prstGeom prst="rect">
              <a:avLst/>
            </a:prstGeom>
            <a:noFill/>
          </p:spPr>
          <p:txBody>
            <a:bodyPr wrap="none" rtlCol="0">
              <a:spAutoFit/>
            </a:bodyPr>
            <a:lstStyle/>
            <a:p>
              <a:pPr algn="r"/>
              <a:r>
                <a:rPr lang="en-US" sz="900">
                  <a:latin typeface="Arial" panose="020B0604020202020204" pitchFamily="34" charset="0"/>
                  <a:cs typeface="Arial" panose="020B0604020202020204" pitchFamily="34" charset="0"/>
                </a:rPr>
                <a:t>Faiba</a:t>
              </a:r>
            </a:p>
          </p:txBody>
        </p:sp>
        <p:sp>
          <p:nvSpPr>
            <p:cNvPr id="5157" name="TextBox 5156">
              <a:extLst>
                <a:ext uri="{FF2B5EF4-FFF2-40B4-BE49-F238E27FC236}">
                  <a16:creationId xmlns:a16="http://schemas.microsoft.com/office/drawing/2014/main" id="{992B5990-AB20-E446-03B0-0CBF570524A9}"/>
                </a:ext>
              </a:extLst>
            </p:cNvPr>
            <p:cNvSpPr txBox="1"/>
            <p:nvPr/>
          </p:nvSpPr>
          <p:spPr>
            <a:xfrm>
              <a:off x="10655719" y="1914559"/>
              <a:ext cx="704039" cy="230832"/>
            </a:xfrm>
            <a:prstGeom prst="rect">
              <a:avLst/>
            </a:prstGeom>
            <a:noFill/>
          </p:spPr>
          <p:txBody>
            <a:bodyPr wrap="none" rtlCol="0">
              <a:spAutoFit/>
            </a:bodyPr>
            <a:lstStyle/>
            <a:p>
              <a:pPr algn="r"/>
              <a:r>
                <a:rPr lang="en-US" sz="900">
                  <a:latin typeface="Arial" panose="020B0604020202020204" pitchFamily="34" charset="0"/>
                  <a:cs typeface="Arial" panose="020B0604020202020204" pitchFamily="34" charset="0"/>
                </a:rPr>
                <a:t>Safaricom</a:t>
              </a:r>
            </a:p>
          </p:txBody>
        </p:sp>
        <p:sp>
          <p:nvSpPr>
            <p:cNvPr id="5158" name="TextBox 5157">
              <a:extLst>
                <a:ext uri="{FF2B5EF4-FFF2-40B4-BE49-F238E27FC236}">
                  <a16:creationId xmlns:a16="http://schemas.microsoft.com/office/drawing/2014/main" id="{96722215-BFA5-62B6-303C-7DFC728AA2B4}"/>
                </a:ext>
              </a:extLst>
            </p:cNvPr>
            <p:cNvSpPr txBox="1"/>
            <p:nvPr/>
          </p:nvSpPr>
          <p:spPr>
            <a:xfrm>
              <a:off x="10796783" y="2197134"/>
              <a:ext cx="562975" cy="230832"/>
            </a:xfrm>
            <a:prstGeom prst="rect">
              <a:avLst/>
            </a:prstGeom>
            <a:noFill/>
          </p:spPr>
          <p:txBody>
            <a:bodyPr wrap="none" rtlCol="0">
              <a:spAutoFit/>
            </a:bodyPr>
            <a:lstStyle/>
            <a:p>
              <a:pPr algn="r"/>
              <a:r>
                <a:rPr lang="en-US" sz="900">
                  <a:latin typeface="Arial" panose="020B0604020202020204" pitchFamily="34" charset="0"/>
                  <a:cs typeface="Arial" panose="020B0604020202020204" pitchFamily="34" charset="0"/>
                </a:rPr>
                <a:t>Telkom</a:t>
              </a:r>
            </a:p>
          </p:txBody>
        </p:sp>
        <p:sp>
          <p:nvSpPr>
            <p:cNvPr id="32" name="TextBox 31">
              <a:extLst>
                <a:ext uri="{FF2B5EF4-FFF2-40B4-BE49-F238E27FC236}">
                  <a16:creationId xmlns:a16="http://schemas.microsoft.com/office/drawing/2014/main" id="{10AEC133-412B-EADB-5FCF-02FAC119B712}"/>
                </a:ext>
              </a:extLst>
            </p:cNvPr>
            <p:cNvSpPr txBox="1"/>
            <p:nvPr/>
          </p:nvSpPr>
          <p:spPr>
            <a:xfrm>
              <a:off x="7346031" y="949903"/>
              <a:ext cx="2689794" cy="307777"/>
            </a:xfrm>
            <a:prstGeom prst="rect">
              <a:avLst/>
            </a:prstGeom>
            <a:noFill/>
          </p:spPr>
          <p:txBody>
            <a:bodyPr wrap="square" rtlCol="0">
              <a:spAutoFit/>
            </a:bodyPr>
            <a:lstStyle/>
            <a:p>
              <a:r>
                <a:rPr lang="en-US" sz="1400" b="1">
                  <a:latin typeface="Arial" panose="020B0604020202020204" pitchFamily="34" charset="0"/>
                  <a:cs typeface="Arial" panose="020B0604020202020204" pitchFamily="34" charset="0"/>
                </a:rPr>
                <a:t>General Availability</a:t>
              </a:r>
            </a:p>
          </p:txBody>
        </p:sp>
        <p:pic>
          <p:nvPicPr>
            <p:cNvPr id="34" name="Picture 33">
              <a:extLst>
                <a:ext uri="{FF2B5EF4-FFF2-40B4-BE49-F238E27FC236}">
                  <a16:creationId xmlns:a16="http://schemas.microsoft.com/office/drawing/2014/main" id="{5735510C-2ACE-FEFC-ACC5-ABFD4AE811E2}"/>
                </a:ext>
              </a:extLst>
            </p:cNvPr>
            <p:cNvPicPr>
              <a:picLocks/>
            </p:cNvPicPr>
            <p:nvPr/>
          </p:nvPicPr>
          <p:blipFill>
            <a:blip r:embed="rId9"/>
            <a:stretch>
              <a:fillRect/>
            </a:stretch>
          </p:blipFill>
          <p:spPr>
            <a:xfrm>
              <a:off x="7434072" y="1380744"/>
              <a:ext cx="3270371" cy="1668667"/>
            </a:xfrm>
            <a:prstGeom prst="rect">
              <a:avLst/>
            </a:prstGeom>
          </p:spPr>
        </p:pic>
        <p:sp>
          <p:nvSpPr>
            <p:cNvPr id="5152" name="TextBox 5151">
              <a:extLst>
                <a:ext uri="{FF2B5EF4-FFF2-40B4-BE49-F238E27FC236}">
                  <a16:creationId xmlns:a16="http://schemas.microsoft.com/office/drawing/2014/main" id="{52FCF95A-1762-CD1E-0107-8FEF34CE97E3}"/>
                </a:ext>
              </a:extLst>
            </p:cNvPr>
            <p:cNvSpPr txBox="1"/>
            <p:nvPr/>
          </p:nvSpPr>
          <p:spPr>
            <a:xfrm>
              <a:off x="9002436" y="3037542"/>
              <a:ext cx="428322" cy="230832"/>
            </a:xfrm>
            <a:prstGeom prst="rect">
              <a:avLst/>
            </a:prstGeom>
            <a:noFill/>
          </p:spPr>
          <p:txBody>
            <a:bodyPr wrap="none" rtlCol="0">
              <a:spAutoFit/>
            </a:bodyPr>
            <a:lstStyle/>
            <a:p>
              <a:r>
                <a:rPr lang="en-US" sz="900"/>
                <a:t>2024</a:t>
              </a:r>
            </a:p>
          </p:txBody>
        </p:sp>
      </p:grpSp>
      <p:grpSp>
        <p:nvGrpSpPr>
          <p:cNvPr id="50" name="Group 49">
            <a:extLst>
              <a:ext uri="{FF2B5EF4-FFF2-40B4-BE49-F238E27FC236}">
                <a16:creationId xmlns:a16="http://schemas.microsoft.com/office/drawing/2014/main" id="{480EE242-0090-9ED1-B53E-DA1C3A892159}"/>
              </a:ext>
            </a:extLst>
          </p:cNvPr>
          <p:cNvGrpSpPr/>
          <p:nvPr/>
        </p:nvGrpSpPr>
        <p:grpSpPr>
          <a:xfrm>
            <a:off x="7349694" y="1050640"/>
            <a:ext cx="4336338" cy="2367415"/>
            <a:chOff x="2558238" y="959200"/>
            <a:chExt cx="4336338" cy="2367415"/>
          </a:xfrm>
        </p:grpSpPr>
        <p:sp>
          <p:nvSpPr>
            <p:cNvPr id="31" name="TextBox 30">
              <a:extLst>
                <a:ext uri="{FF2B5EF4-FFF2-40B4-BE49-F238E27FC236}">
                  <a16:creationId xmlns:a16="http://schemas.microsoft.com/office/drawing/2014/main" id="{AC4C20C6-B680-09B9-A98B-6DE3E18172D6}"/>
                </a:ext>
              </a:extLst>
            </p:cNvPr>
            <p:cNvSpPr txBox="1"/>
            <p:nvPr/>
          </p:nvSpPr>
          <p:spPr>
            <a:xfrm>
              <a:off x="2558238" y="959200"/>
              <a:ext cx="1404039" cy="307777"/>
            </a:xfrm>
            <a:prstGeom prst="rect">
              <a:avLst/>
            </a:prstGeom>
            <a:noFill/>
          </p:spPr>
          <p:txBody>
            <a:bodyPr wrap="none" rtlCol="0">
              <a:spAutoFit/>
            </a:bodyPr>
            <a:lstStyle/>
            <a:p>
              <a:r>
                <a:rPr lang="en-US" sz="1400" b="1">
                  <a:latin typeface="Arial" panose="020B0604020202020204" pitchFamily="34" charset="0"/>
                  <a:cs typeface="Arial" panose="020B0604020202020204" pitchFamily="34" charset="0"/>
                </a:rPr>
                <a:t>5G Availability</a:t>
              </a:r>
            </a:p>
          </p:txBody>
        </p:sp>
        <p:sp>
          <p:nvSpPr>
            <p:cNvPr id="18" name="Rectangle 17">
              <a:extLst>
                <a:ext uri="{FF2B5EF4-FFF2-40B4-BE49-F238E27FC236}">
                  <a16:creationId xmlns:a16="http://schemas.microsoft.com/office/drawing/2014/main" id="{946BF582-9726-F7FA-107A-4C1D2F090997}"/>
                </a:ext>
              </a:extLst>
            </p:cNvPr>
            <p:cNvSpPr/>
            <p:nvPr/>
          </p:nvSpPr>
          <p:spPr>
            <a:xfrm>
              <a:off x="2558238" y="1312910"/>
              <a:ext cx="4336338" cy="2013705"/>
            </a:xfrm>
            <a:prstGeom prst="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DACA38F3-340D-86E2-10FC-1153985EE804}"/>
                </a:ext>
              </a:extLst>
            </p:cNvPr>
            <p:cNvGrpSpPr/>
            <p:nvPr/>
          </p:nvGrpSpPr>
          <p:grpSpPr>
            <a:xfrm>
              <a:off x="6511830" y="1470845"/>
              <a:ext cx="264229" cy="841303"/>
              <a:chOff x="9078971" y="4128934"/>
              <a:chExt cx="264229" cy="770021"/>
            </a:xfrm>
          </p:grpSpPr>
          <p:cxnSp>
            <p:nvCxnSpPr>
              <p:cNvPr id="19" name="Straight Connector 18">
                <a:extLst>
                  <a:ext uri="{FF2B5EF4-FFF2-40B4-BE49-F238E27FC236}">
                    <a16:creationId xmlns:a16="http://schemas.microsoft.com/office/drawing/2014/main" id="{5BC3D53F-895E-D9F6-1C2D-0B8386E0E1DB}"/>
                  </a:ext>
                </a:extLst>
              </p:cNvPr>
              <p:cNvCxnSpPr>
                <a:cxnSpLocks/>
              </p:cNvCxnSpPr>
              <p:nvPr/>
            </p:nvCxnSpPr>
            <p:spPr>
              <a:xfrm flipH="1">
                <a:off x="9078971" y="4128934"/>
                <a:ext cx="264229" cy="0"/>
              </a:xfrm>
              <a:prstGeom prst="line">
                <a:avLst/>
              </a:prstGeom>
              <a:ln w="31750">
                <a:solidFill>
                  <a:srgbClr val="E2001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15CCDA9-FDEE-1EE0-17CE-0033D6BFF5DB}"/>
                  </a:ext>
                </a:extLst>
              </p:cNvPr>
              <p:cNvCxnSpPr>
                <a:cxnSpLocks/>
              </p:cNvCxnSpPr>
              <p:nvPr/>
            </p:nvCxnSpPr>
            <p:spPr>
              <a:xfrm flipH="1">
                <a:off x="9078971" y="4379191"/>
                <a:ext cx="26422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5F14F3F-90AF-7399-5F1D-08A49D601693}"/>
                  </a:ext>
                </a:extLst>
              </p:cNvPr>
              <p:cNvCxnSpPr>
                <a:cxnSpLocks/>
              </p:cNvCxnSpPr>
              <p:nvPr/>
            </p:nvCxnSpPr>
            <p:spPr>
              <a:xfrm flipH="1">
                <a:off x="9078971" y="4639073"/>
                <a:ext cx="264229" cy="0"/>
              </a:xfrm>
              <a:prstGeom prst="line">
                <a:avLst/>
              </a:prstGeom>
              <a:ln w="31750">
                <a:solidFill>
                  <a:srgbClr val="73A94E"/>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A5F24C2-34B5-5C10-6BA1-4660506A13C1}"/>
                  </a:ext>
                </a:extLst>
              </p:cNvPr>
              <p:cNvCxnSpPr>
                <a:cxnSpLocks/>
              </p:cNvCxnSpPr>
              <p:nvPr/>
            </p:nvCxnSpPr>
            <p:spPr>
              <a:xfrm flipH="1">
                <a:off x="9078971" y="4898955"/>
                <a:ext cx="264229" cy="0"/>
              </a:xfrm>
              <a:prstGeom prst="line">
                <a:avLst/>
              </a:prstGeom>
              <a:ln w="31750">
                <a:solidFill>
                  <a:srgbClr val="12AACB"/>
                </a:solidFill>
              </a:ln>
            </p:spPr>
            <p:style>
              <a:lnRef idx="1">
                <a:schemeClr val="accent1"/>
              </a:lnRef>
              <a:fillRef idx="0">
                <a:schemeClr val="accent1"/>
              </a:fillRef>
              <a:effectRef idx="0">
                <a:schemeClr val="accent1"/>
              </a:effectRef>
              <a:fontRef idx="minor">
                <a:schemeClr val="tx1"/>
              </a:fontRef>
            </p:style>
          </p:cxnSp>
        </p:grpSp>
        <p:sp>
          <p:nvSpPr>
            <p:cNvPr id="41" name="TextBox 40">
              <a:extLst>
                <a:ext uri="{FF2B5EF4-FFF2-40B4-BE49-F238E27FC236}">
                  <a16:creationId xmlns:a16="http://schemas.microsoft.com/office/drawing/2014/main" id="{2ABE8B41-77EF-799C-82EF-AFCBE4B534B1}"/>
                </a:ext>
              </a:extLst>
            </p:cNvPr>
            <p:cNvSpPr txBox="1"/>
            <p:nvPr/>
          </p:nvSpPr>
          <p:spPr>
            <a:xfrm>
              <a:off x="6120744" y="1349409"/>
              <a:ext cx="447558" cy="230832"/>
            </a:xfrm>
            <a:prstGeom prst="rect">
              <a:avLst/>
            </a:prstGeom>
            <a:noFill/>
          </p:spPr>
          <p:txBody>
            <a:bodyPr wrap="none" rtlCol="0">
              <a:spAutoFit/>
            </a:bodyPr>
            <a:lstStyle/>
            <a:p>
              <a:pPr algn="r"/>
              <a:r>
                <a:rPr lang="en-US" sz="900">
                  <a:latin typeface="Arial" panose="020B0604020202020204" pitchFamily="34" charset="0"/>
                  <a:cs typeface="Arial" panose="020B0604020202020204" pitchFamily="34" charset="0"/>
                </a:rPr>
                <a:t>Airtel</a:t>
              </a:r>
            </a:p>
          </p:txBody>
        </p:sp>
        <p:sp>
          <p:nvSpPr>
            <p:cNvPr id="42" name="TextBox 41">
              <a:extLst>
                <a:ext uri="{FF2B5EF4-FFF2-40B4-BE49-F238E27FC236}">
                  <a16:creationId xmlns:a16="http://schemas.microsoft.com/office/drawing/2014/main" id="{266C36A8-A78D-C9AB-6BE4-71781EA4A2D5}"/>
                </a:ext>
              </a:extLst>
            </p:cNvPr>
            <p:cNvSpPr txBox="1"/>
            <p:nvPr/>
          </p:nvSpPr>
          <p:spPr>
            <a:xfrm>
              <a:off x="6095096" y="1625634"/>
              <a:ext cx="473206" cy="230832"/>
            </a:xfrm>
            <a:prstGeom prst="rect">
              <a:avLst/>
            </a:prstGeom>
            <a:noFill/>
          </p:spPr>
          <p:txBody>
            <a:bodyPr wrap="none" rtlCol="0">
              <a:spAutoFit/>
            </a:bodyPr>
            <a:lstStyle/>
            <a:p>
              <a:pPr algn="r"/>
              <a:r>
                <a:rPr lang="en-US" sz="900">
                  <a:latin typeface="Arial" panose="020B0604020202020204" pitchFamily="34" charset="0"/>
                  <a:cs typeface="Arial" panose="020B0604020202020204" pitchFamily="34" charset="0"/>
                </a:rPr>
                <a:t>Faiba</a:t>
              </a:r>
            </a:p>
          </p:txBody>
        </p:sp>
        <p:sp>
          <p:nvSpPr>
            <p:cNvPr id="43" name="TextBox 42">
              <a:extLst>
                <a:ext uri="{FF2B5EF4-FFF2-40B4-BE49-F238E27FC236}">
                  <a16:creationId xmlns:a16="http://schemas.microsoft.com/office/drawing/2014/main" id="{F79A42AC-1B7C-960C-EE82-787FAADB668F}"/>
                </a:ext>
              </a:extLst>
            </p:cNvPr>
            <p:cNvSpPr txBox="1"/>
            <p:nvPr/>
          </p:nvSpPr>
          <p:spPr>
            <a:xfrm>
              <a:off x="5864263" y="1914559"/>
              <a:ext cx="704039" cy="230832"/>
            </a:xfrm>
            <a:prstGeom prst="rect">
              <a:avLst/>
            </a:prstGeom>
            <a:noFill/>
          </p:spPr>
          <p:txBody>
            <a:bodyPr wrap="none" rtlCol="0">
              <a:spAutoFit/>
            </a:bodyPr>
            <a:lstStyle/>
            <a:p>
              <a:pPr algn="r"/>
              <a:r>
                <a:rPr lang="en-US" sz="900">
                  <a:latin typeface="Arial" panose="020B0604020202020204" pitchFamily="34" charset="0"/>
                  <a:cs typeface="Arial" panose="020B0604020202020204" pitchFamily="34" charset="0"/>
                </a:rPr>
                <a:t>Safaricom</a:t>
              </a:r>
            </a:p>
          </p:txBody>
        </p:sp>
        <p:sp>
          <p:nvSpPr>
            <p:cNvPr id="44" name="TextBox 43">
              <a:extLst>
                <a:ext uri="{FF2B5EF4-FFF2-40B4-BE49-F238E27FC236}">
                  <a16:creationId xmlns:a16="http://schemas.microsoft.com/office/drawing/2014/main" id="{BFC444FA-3F9C-4873-88EB-789C1623D621}"/>
                </a:ext>
              </a:extLst>
            </p:cNvPr>
            <p:cNvSpPr txBox="1"/>
            <p:nvPr/>
          </p:nvSpPr>
          <p:spPr>
            <a:xfrm>
              <a:off x="6005327" y="2197134"/>
              <a:ext cx="562975" cy="230832"/>
            </a:xfrm>
            <a:prstGeom prst="rect">
              <a:avLst/>
            </a:prstGeom>
            <a:noFill/>
          </p:spPr>
          <p:txBody>
            <a:bodyPr wrap="none" rtlCol="0">
              <a:spAutoFit/>
            </a:bodyPr>
            <a:lstStyle/>
            <a:p>
              <a:pPr algn="r"/>
              <a:r>
                <a:rPr lang="en-US" sz="900">
                  <a:latin typeface="Arial" panose="020B0604020202020204" pitchFamily="34" charset="0"/>
                  <a:cs typeface="Arial" panose="020B0604020202020204" pitchFamily="34" charset="0"/>
                </a:rPr>
                <a:t>Telkom</a:t>
              </a:r>
            </a:p>
          </p:txBody>
        </p:sp>
        <p:pic>
          <p:nvPicPr>
            <p:cNvPr id="38" name="Picture 37">
              <a:extLst>
                <a:ext uri="{FF2B5EF4-FFF2-40B4-BE49-F238E27FC236}">
                  <a16:creationId xmlns:a16="http://schemas.microsoft.com/office/drawing/2014/main" id="{2A3D318A-EA87-1717-C22F-9B4431BA3C35}"/>
                </a:ext>
              </a:extLst>
            </p:cNvPr>
            <p:cNvPicPr>
              <a:picLocks/>
            </p:cNvPicPr>
            <p:nvPr/>
          </p:nvPicPr>
          <p:blipFill>
            <a:blip r:embed="rId10"/>
            <a:stretch>
              <a:fillRect/>
            </a:stretch>
          </p:blipFill>
          <p:spPr>
            <a:xfrm>
              <a:off x="2585787" y="1380745"/>
              <a:ext cx="3273552" cy="1663379"/>
            </a:xfrm>
            <a:prstGeom prst="rect">
              <a:avLst/>
            </a:prstGeom>
          </p:spPr>
        </p:pic>
        <p:sp>
          <p:nvSpPr>
            <p:cNvPr id="39" name="TextBox 38">
              <a:extLst>
                <a:ext uri="{FF2B5EF4-FFF2-40B4-BE49-F238E27FC236}">
                  <a16:creationId xmlns:a16="http://schemas.microsoft.com/office/drawing/2014/main" id="{738055E9-8408-BAC2-5B07-EF417F2D6E43}"/>
                </a:ext>
              </a:extLst>
            </p:cNvPr>
            <p:cNvSpPr txBox="1"/>
            <p:nvPr/>
          </p:nvSpPr>
          <p:spPr>
            <a:xfrm>
              <a:off x="2688750" y="3037542"/>
              <a:ext cx="428322" cy="230832"/>
            </a:xfrm>
            <a:prstGeom prst="rect">
              <a:avLst/>
            </a:prstGeom>
            <a:noFill/>
          </p:spPr>
          <p:txBody>
            <a:bodyPr wrap="square" rtlCol="0">
              <a:spAutoFit/>
            </a:bodyPr>
            <a:lstStyle/>
            <a:p>
              <a:r>
                <a:rPr lang="en-US" sz="900"/>
                <a:t>2023</a:t>
              </a:r>
            </a:p>
          </p:txBody>
        </p:sp>
        <p:sp>
          <p:nvSpPr>
            <p:cNvPr id="46" name="TextBox 45">
              <a:extLst>
                <a:ext uri="{FF2B5EF4-FFF2-40B4-BE49-F238E27FC236}">
                  <a16:creationId xmlns:a16="http://schemas.microsoft.com/office/drawing/2014/main" id="{E8DE626A-0750-46EB-72D7-EFE4D930C870}"/>
                </a:ext>
              </a:extLst>
            </p:cNvPr>
            <p:cNvSpPr txBox="1"/>
            <p:nvPr/>
          </p:nvSpPr>
          <p:spPr>
            <a:xfrm>
              <a:off x="5457813" y="3037542"/>
              <a:ext cx="647934" cy="230832"/>
            </a:xfrm>
            <a:prstGeom prst="rect">
              <a:avLst/>
            </a:prstGeom>
            <a:noFill/>
          </p:spPr>
          <p:txBody>
            <a:bodyPr wrap="none" rtlCol="0">
              <a:spAutoFit/>
            </a:bodyPr>
            <a:lstStyle/>
            <a:p>
              <a:r>
                <a:rPr lang="en-US" sz="900"/>
                <a:t>2025 YTD</a:t>
              </a:r>
            </a:p>
          </p:txBody>
        </p:sp>
        <p:sp>
          <p:nvSpPr>
            <p:cNvPr id="47" name="TextBox 46">
              <a:extLst>
                <a:ext uri="{FF2B5EF4-FFF2-40B4-BE49-F238E27FC236}">
                  <a16:creationId xmlns:a16="http://schemas.microsoft.com/office/drawing/2014/main" id="{A1BE645D-1F15-7C1F-F09A-7E7A1CB8D86B}"/>
                </a:ext>
              </a:extLst>
            </p:cNvPr>
            <p:cNvSpPr txBox="1"/>
            <p:nvPr/>
          </p:nvSpPr>
          <p:spPr>
            <a:xfrm>
              <a:off x="4119540" y="3037542"/>
              <a:ext cx="428322" cy="230832"/>
            </a:xfrm>
            <a:prstGeom prst="rect">
              <a:avLst/>
            </a:prstGeom>
            <a:noFill/>
          </p:spPr>
          <p:txBody>
            <a:bodyPr wrap="none" rtlCol="0">
              <a:spAutoFit/>
            </a:bodyPr>
            <a:lstStyle/>
            <a:p>
              <a:r>
                <a:rPr lang="en-US" sz="900"/>
                <a:t>2024</a:t>
              </a:r>
            </a:p>
          </p:txBody>
        </p:sp>
      </p:grpSp>
      <p:sp>
        <p:nvSpPr>
          <p:cNvPr id="58" name="TextBox 57">
            <a:extLst>
              <a:ext uri="{FF2B5EF4-FFF2-40B4-BE49-F238E27FC236}">
                <a16:creationId xmlns:a16="http://schemas.microsoft.com/office/drawing/2014/main" id="{8CBB3EB4-0FC8-630C-9931-24FC90A630AD}"/>
              </a:ext>
            </a:extLst>
          </p:cNvPr>
          <p:cNvSpPr txBox="1"/>
          <p:nvPr/>
        </p:nvSpPr>
        <p:spPr>
          <a:xfrm>
            <a:off x="7872545" y="214544"/>
            <a:ext cx="3021137" cy="646331"/>
          </a:xfrm>
          <a:prstGeom prst="rect">
            <a:avLst/>
          </a:prstGeom>
          <a:noFill/>
        </p:spPr>
        <p:txBody>
          <a:bodyPr wrap="square" rtlCol="0">
            <a:spAutoFit/>
          </a:bodyPr>
          <a:lstStyle/>
          <a:p>
            <a:pPr algn="r"/>
            <a:r>
              <a:rPr lang="en-US">
                <a:latin typeface="Arial" panose="020B0604020202020204" pitchFamily="34" charset="0"/>
                <a:cs typeface="Arial" panose="020B0604020202020204" pitchFamily="34" charset="0"/>
              </a:rPr>
              <a:t>Highlighting mobile</a:t>
            </a:r>
          </a:p>
          <a:p>
            <a:pPr algn="r"/>
            <a:r>
              <a:rPr lang="en-US">
                <a:latin typeface="Arial" panose="020B0604020202020204" pitchFamily="34" charset="0"/>
                <a:cs typeface="Arial" panose="020B0604020202020204" pitchFamily="34" charset="0"/>
              </a:rPr>
              <a:t>broadband progress in</a:t>
            </a:r>
          </a:p>
        </p:txBody>
      </p:sp>
      <p:sp>
        <p:nvSpPr>
          <p:cNvPr id="60" name="TextBox 59">
            <a:extLst>
              <a:ext uri="{FF2B5EF4-FFF2-40B4-BE49-F238E27FC236}">
                <a16:creationId xmlns:a16="http://schemas.microsoft.com/office/drawing/2014/main" id="{8BE0B91D-1786-C08B-9519-C89112AF6BF0}"/>
              </a:ext>
            </a:extLst>
          </p:cNvPr>
          <p:cNvSpPr txBox="1"/>
          <p:nvPr/>
        </p:nvSpPr>
        <p:spPr>
          <a:xfrm>
            <a:off x="548640" y="365760"/>
            <a:ext cx="5673156" cy="584775"/>
          </a:xfrm>
          <a:prstGeom prst="rect">
            <a:avLst/>
          </a:prstGeom>
          <a:noFill/>
        </p:spPr>
        <p:txBody>
          <a:bodyPr wrap="none" rtlCol="0">
            <a:spAutoFit/>
          </a:bodyPr>
          <a:lstStyle/>
          <a:p>
            <a:r>
              <a:rPr lang="en-US" sz="3200" b="1">
                <a:latin typeface="Arial" panose="020B0604020202020204" pitchFamily="34" charset="0"/>
              </a:rPr>
              <a:t>Tracking progress over time</a:t>
            </a:r>
          </a:p>
        </p:txBody>
      </p:sp>
    </p:spTree>
    <p:extLst>
      <p:ext uri="{BB962C8B-B14F-4D97-AF65-F5344CB8AC3E}">
        <p14:creationId xmlns:p14="http://schemas.microsoft.com/office/powerpoint/2010/main" val="22831384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childTnLst>
                                </p:cTn>
                              </p:par>
                              <p:par>
                                <p:cTn id="8" presetID="10" presetClass="entr" presetSubtype="0" fill="hold" nodeType="withEffect">
                                  <p:stCondLst>
                                    <p:cond delay="400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1000"/>
                                        <p:tgtEl>
                                          <p:spTgt spid="50"/>
                                        </p:tgtEl>
                                      </p:cBhvr>
                                    </p:animEffect>
                                  </p:childTnLst>
                                </p:cTn>
                              </p:par>
                              <p:par>
                                <p:cTn id="11" presetID="10" presetClass="entr" presetSubtype="0" fill="hold" nodeType="withEffect">
                                  <p:stCondLst>
                                    <p:cond delay="600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1000"/>
                                        <p:tgtEl>
                                          <p:spTgt spid="57"/>
                                        </p:tgtEl>
                                      </p:cBhvr>
                                    </p:animEffect>
                                  </p:childTnLst>
                                </p:cTn>
                              </p:par>
                              <p:par>
                                <p:cTn id="14" presetID="22" presetClass="entr" presetSubtype="8" fill="hold" nodeType="withEffect">
                                  <p:stCondLst>
                                    <p:cond delay="8000"/>
                                  </p:stCondLst>
                                  <p:childTnLst>
                                    <p:set>
                                      <p:cBhvr>
                                        <p:cTn id="15" dur="1" fill="hold">
                                          <p:stCondLst>
                                            <p:cond delay="0"/>
                                          </p:stCondLst>
                                        </p:cTn>
                                        <p:tgtEl>
                                          <p:spTgt spid="53"/>
                                        </p:tgtEl>
                                        <p:attrNameLst>
                                          <p:attrName>style.visibility</p:attrName>
                                        </p:attrNameLst>
                                      </p:cBhvr>
                                      <p:to>
                                        <p:strVal val="visible"/>
                                      </p:to>
                                    </p:set>
                                    <p:animEffect transition="in" filter="wipe(left)">
                                      <p:cBhvr>
                                        <p:cTn id="16"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66">
          <a:extLst>
            <a:ext uri="{FF2B5EF4-FFF2-40B4-BE49-F238E27FC236}">
              <a16:creationId xmlns:a16="http://schemas.microsoft.com/office/drawing/2014/main" id="{096091BA-6BC8-C759-A04A-77B525A7B85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DBDB0CF-378E-3D37-2157-3B097F69F37A}"/>
              </a:ext>
            </a:extLst>
          </p:cNvPr>
          <p:cNvPicPr>
            <a:picLocks noChangeAspect="1"/>
          </p:cNvPicPr>
          <p:nvPr/>
        </p:nvPicPr>
        <p:blipFill>
          <a:blip r:embed="rId3"/>
          <a:stretch>
            <a:fillRect/>
          </a:stretch>
        </p:blipFill>
        <p:spPr>
          <a:xfrm>
            <a:off x="561697" y="1219200"/>
            <a:ext cx="5168931" cy="4876800"/>
          </a:xfrm>
          <a:prstGeom prst="rect">
            <a:avLst/>
          </a:prstGeom>
          <a:ln>
            <a:solidFill>
              <a:schemeClr val="tx1"/>
            </a:solidFill>
          </a:ln>
          <a:effectLst>
            <a:outerShdw blurRad="50800" dist="38100" dir="2700000" algn="tl" rotWithShape="0">
              <a:prstClr val="black">
                <a:alpha val="40000"/>
              </a:prstClr>
            </a:outerShdw>
          </a:effectLst>
        </p:spPr>
      </p:pic>
      <p:pic>
        <p:nvPicPr>
          <p:cNvPr id="50" name="Picture 49">
            <a:extLst>
              <a:ext uri="{FF2B5EF4-FFF2-40B4-BE49-F238E27FC236}">
                <a16:creationId xmlns:a16="http://schemas.microsoft.com/office/drawing/2014/main" id="{BB5AFCC9-67AC-2E7C-1F5A-8587A157422B}"/>
              </a:ext>
            </a:extLst>
          </p:cNvPr>
          <p:cNvPicPr>
            <a:picLocks noChangeAspect="1"/>
          </p:cNvPicPr>
          <p:nvPr/>
        </p:nvPicPr>
        <p:blipFill>
          <a:blip r:embed="rId4"/>
          <a:stretch>
            <a:fillRect/>
          </a:stretch>
        </p:blipFill>
        <p:spPr>
          <a:xfrm>
            <a:off x="4600579" y="4437888"/>
            <a:ext cx="1130051" cy="1658112"/>
          </a:xfrm>
          <a:prstGeom prst="rect">
            <a:avLst/>
          </a:prstGeom>
          <a:ln>
            <a:solidFill>
              <a:schemeClr val="tx1"/>
            </a:solidFill>
          </a:ln>
        </p:spPr>
      </p:pic>
      <p:sp>
        <p:nvSpPr>
          <p:cNvPr id="23" name="TextBox 22">
            <a:extLst>
              <a:ext uri="{FF2B5EF4-FFF2-40B4-BE49-F238E27FC236}">
                <a16:creationId xmlns:a16="http://schemas.microsoft.com/office/drawing/2014/main" id="{B60A3A7B-190A-215C-7C69-77C665CF9A9F}"/>
              </a:ext>
            </a:extLst>
          </p:cNvPr>
          <p:cNvSpPr txBox="1"/>
          <p:nvPr/>
        </p:nvSpPr>
        <p:spPr>
          <a:xfrm>
            <a:off x="4248877" y="1279372"/>
            <a:ext cx="1393035" cy="420564"/>
          </a:xfrm>
          <a:prstGeom prst="rect">
            <a:avLst/>
          </a:prstGeom>
          <a:solidFill>
            <a:srgbClr val="FFFFFF"/>
          </a:solidFill>
          <a:ln>
            <a:solidFill>
              <a:schemeClr val="tx1"/>
            </a:solidFill>
          </a:ln>
        </p:spPr>
        <p:txBody>
          <a:bodyPr wrap="square" rtlCol="0">
            <a:spAutoFit/>
          </a:bodyPr>
          <a:lstStyle/>
          <a:p>
            <a:pPr algn="ctr"/>
            <a:r>
              <a:rPr lang="en-US" sz="2133" b="1">
                <a:latin typeface="Arial" panose="020B0604020202020204" pitchFamily="34" charset="0"/>
                <a:cs typeface="Arial" panose="020B0604020202020204" pitchFamily="34" charset="0"/>
              </a:rPr>
              <a:t>2021</a:t>
            </a:r>
            <a:endParaRPr lang="en-US" sz="1600" b="1">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8AD1B810-764A-BFE7-2BFE-962DAF5F33E9}"/>
              </a:ext>
            </a:extLst>
          </p:cNvPr>
          <p:cNvSpPr txBox="1"/>
          <p:nvPr/>
        </p:nvSpPr>
        <p:spPr>
          <a:xfrm>
            <a:off x="621296" y="1279372"/>
            <a:ext cx="1354858" cy="420564"/>
          </a:xfrm>
          <a:prstGeom prst="rect">
            <a:avLst/>
          </a:prstGeom>
          <a:solidFill>
            <a:srgbClr val="FFFFFF"/>
          </a:solidFill>
          <a:ln>
            <a:solidFill>
              <a:schemeClr val="tx1"/>
            </a:solidFill>
          </a:ln>
        </p:spPr>
        <p:txBody>
          <a:bodyPr wrap="none" rtlCol="0">
            <a:spAutoFit/>
          </a:bodyPr>
          <a:lstStyle/>
          <a:p>
            <a:r>
              <a:rPr lang="en-US" sz="2133">
                <a:latin typeface="Arial" panose="020B0604020202020204" pitchFamily="34" charset="0"/>
              </a:rPr>
              <a:t>Best 10%</a:t>
            </a:r>
          </a:p>
        </p:txBody>
      </p:sp>
      <p:grpSp>
        <p:nvGrpSpPr>
          <p:cNvPr id="8" name="Group 7">
            <a:extLst>
              <a:ext uri="{FF2B5EF4-FFF2-40B4-BE49-F238E27FC236}">
                <a16:creationId xmlns:a16="http://schemas.microsoft.com/office/drawing/2014/main" id="{EEC3416F-D818-30AB-6C77-5203E9AA4E0B}"/>
              </a:ext>
            </a:extLst>
          </p:cNvPr>
          <p:cNvGrpSpPr/>
          <p:nvPr/>
        </p:nvGrpSpPr>
        <p:grpSpPr>
          <a:xfrm>
            <a:off x="6461374" y="1212701"/>
            <a:ext cx="5186439" cy="4876800"/>
            <a:chOff x="4846030" y="909526"/>
            <a:chExt cx="3889829" cy="3657600"/>
          </a:xfrm>
        </p:grpSpPr>
        <p:pic>
          <p:nvPicPr>
            <p:cNvPr id="33" name="Picture 32">
              <a:extLst>
                <a:ext uri="{FF2B5EF4-FFF2-40B4-BE49-F238E27FC236}">
                  <a16:creationId xmlns:a16="http://schemas.microsoft.com/office/drawing/2014/main" id="{1515C604-39F0-0AE4-9026-8635DB7DE1A6}"/>
                </a:ext>
              </a:extLst>
            </p:cNvPr>
            <p:cNvPicPr>
              <a:picLocks noChangeAspect="1"/>
            </p:cNvPicPr>
            <p:nvPr/>
          </p:nvPicPr>
          <p:blipFill>
            <a:blip r:embed="rId5"/>
            <a:stretch>
              <a:fillRect/>
            </a:stretch>
          </p:blipFill>
          <p:spPr>
            <a:xfrm>
              <a:off x="4846030" y="909526"/>
              <a:ext cx="3889828" cy="3657600"/>
            </a:xfrm>
            <a:prstGeom prst="rect">
              <a:avLst/>
            </a:prstGeom>
            <a:ln>
              <a:solidFill>
                <a:schemeClr val="tx1"/>
              </a:solidFill>
            </a:ln>
            <a:effectLst>
              <a:outerShdw blurRad="50800" dist="38100" dir="2700000" algn="tl" rotWithShape="0">
                <a:prstClr val="black">
                  <a:alpha val="40000"/>
                </a:prstClr>
              </a:outerShdw>
            </a:effectLst>
          </p:spPr>
        </p:pic>
        <p:sp>
          <p:nvSpPr>
            <p:cNvPr id="21" name="TextBox 20">
              <a:extLst>
                <a:ext uri="{FF2B5EF4-FFF2-40B4-BE49-F238E27FC236}">
                  <a16:creationId xmlns:a16="http://schemas.microsoft.com/office/drawing/2014/main" id="{5D6CE5BC-47F8-4D5C-F4FC-242F96530468}"/>
                </a:ext>
              </a:extLst>
            </p:cNvPr>
            <p:cNvSpPr txBox="1"/>
            <p:nvPr/>
          </p:nvSpPr>
          <p:spPr>
            <a:xfrm>
              <a:off x="7633252" y="964249"/>
              <a:ext cx="1044776" cy="315423"/>
            </a:xfrm>
            <a:prstGeom prst="rect">
              <a:avLst/>
            </a:prstGeom>
            <a:solidFill>
              <a:srgbClr val="FFFFFF"/>
            </a:solidFill>
            <a:ln>
              <a:solidFill>
                <a:schemeClr val="tx1"/>
              </a:solidFill>
            </a:ln>
          </p:spPr>
          <p:txBody>
            <a:bodyPr wrap="square" rtlCol="0">
              <a:spAutoFit/>
            </a:bodyPr>
            <a:lstStyle/>
            <a:p>
              <a:pPr algn="ctr"/>
              <a:r>
                <a:rPr lang="en-US" sz="2133" b="1">
                  <a:latin typeface="Arial" panose="020B0604020202020204" pitchFamily="34" charset="0"/>
                  <a:cs typeface="Arial" panose="020B0604020202020204" pitchFamily="34" charset="0"/>
                </a:rPr>
                <a:t>2024</a:t>
              </a:r>
              <a:endParaRPr lang="en-US" sz="1600" b="1">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7CD1D2E7-6533-0D97-0335-FE0FAE0A947C}"/>
                </a:ext>
              </a:extLst>
            </p:cNvPr>
            <p:cNvPicPr>
              <a:picLocks noChangeAspect="1"/>
            </p:cNvPicPr>
            <p:nvPr/>
          </p:nvPicPr>
          <p:blipFill>
            <a:blip r:embed="rId4"/>
            <a:stretch>
              <a:fillRect/>
            </a:stretch>
          </p:blipFill>
          <p:spPr>
            <a:xfrm>
              <a:off x="7889359" y="3325065"/>
              <a:ext cx="846500" cy="1242061"/>
            </a:xfrm>
            <a:prstGeom prst="rect">
              <a:avLst/>
            </a:prstGeom>
            <a:ln>
              <a:solidFill>
                <a:schemeClr val="tx1"/>
              </a:solidFill>
            </a:ln>
          </p:spPr>
        </p:pic>
        <p:sp>
          <p:nvSpPr>
            <p:cNvPr id="4" name="TextBox 3">
              <a:extLst>
                <a:ext uri="{FF2B5EF4-FFF2-40B4-BE49-F238E27FC236}">
                  <a16:creationId xmlns:a16="http://schemas.microsoft.com/office/drawing/2014/main" id="{A1CAC850-CCE5-0F1D-FA97-41CD7AC7E386}"/>
                </a:ext>
              </a:extLst>
            </p:cNvPr>
            <p:cNvSpPr txBox="1"/>
            <p:nvPr/>
          </p:nvSpPr>
          <p:spPr>
            <a:xfrm>
              <a:off x="4920335" y="959529"/>
              <a:ext cx="1016143" cy="315423"/>
            </a:xfrm>
            <a:prstGeom prst="rect">
              <a:avLst/>
            </a:prstGeom>
            <a:solidFill>
              <a:srgbClr val="FFFFFF"/>
            </a:solidFill>
            <a:ln>
              <a:solidFill>
                <a:schemeClr val="tx1"/>
              </a:solidFill>
            </a:ln>
          </p:spPr>
          <p:txBody>
            <a:bodyPr wrap="none" rtlCol="0">
              <a:spAutoFit/>
            </a:bodyPr>
            <a:lstStyle/>
            <a:p>
              <a:r>
                <a:rPr lang="en-US" sz="2133">
                  <a:latin typeface="Arial" panose="020B0604020202020204" pitchFamily="34" charset="0"/>
                </a:rPr>
                <a:t>Best 10%</a:t>
              </a:r>
            </a:p>
          </p:txBody>
        </p:sp>
      </p:grpSp>
      <p:sp>
        <p:nvSpPr>
          <p:cNvPr id="7" name="TextBox 6">
            <a:extLst>
              <a:ext uri="{FF2B5EF4-FFF2-40B4-BE49-F238E27FC236}">
                <a16:creationId xmlns:a16="http://schemas.microsoft.com/office/drawing/2014/main" id="{941EEA85-5F8B-5FBF-1765-B3309EEFDCE3}"/>
              </a:ext>
            </a:extLst>
          </p:cNvPr>
          <p:cNvSpPr txBox="1"/>
          <p:nvPr/>
        </p:nvSpPr>
        <p:spPr>
          <a:xfrm>
            <a:off x="1397540" y="6137782"/>
            <a:ext cx="9396931" cy="276999"/>
          </a:xfrm>
          <a:prstGeom prst="rect">
            <a:avLst/>
          </a:prstGeom>
          <a:noFill/>
        </p:spPr>
        <p:txBody>
          <a:bodyPr wrap="none" rtlCol="0">
            <a:spAutoFit/>
          </a:bodyPr>
          <a:lstStyle/>
          <a:p>
            <a:pPr algn="ctr"/>
            <a:r>
              <a:rPr lang="en-US" sz="1200">
                <a:latin typeface="Arial" panose="020B0604020202020204" pitchFamily="34" charset="0"/>
              </a:rPr>
              <a:t>The ”Best 10%” are results typically captured in very good conditions such as highest subscriber tier and close proximity to the gateway.</a:t>
            </a:r>
          </a:p>
        </p:txBody>
      </p:sp>
      <p:sp>
        <p:nvSpPr>
          <p:cNvPr id="10" name="TextBox 9">
            <a:extLst>
              <a:ext uri="{FF2B5EF4-FFF2-40B4-BE49-F238E27FC236}">
                <a16:creationId xmlns:a16="http://schemas.microsoft.com/office/drawing/2014/main" id="{F079267F-9273-91A1-1EEB-48F904C53833}"/>
              </a:ext>
            </a:extLst>
          </p:cNvPr>
          <p:cNvSpPr txBox="1"/>
          <p:nvPr/>
        </p:nvSpPr>
        <p:spPr>
          <a:xfrm>
            <a:off x="548640" y="365760"/>
            <a:ext cx="10065576" cy="584775"/>
          </a:xfrm>
          <a:prstGeom prst="rect">
            <a:avLst/>
          </a:prstGeom>
          <a:noFill/>
        </p:spPr>
        <p:txBody>
          <a:bodyPr wrap="none" rtlCol="0">
            <a:spAutoFit/>
          </a:bodyPr>
          <a:lstStyle/>
          <a:p>
            <a:r>
              <a:rPr lang="en-US" sz="3200" b="1">
                <a:latin typeface="Arial" panose="020B0604020202020204" pitchFamily="34" charset="0"/>
              </a:rPr>
              <a:t>Demonstrating Progress to Leaders and the Public</a:t>
            </a:r>
          </a:p>
        </p:txBody>
      </p:sp>
    </p:spTree>
    <p:extLst>
      <p:ext uri="{BB962C8B-B14F-4D97-AF65-F5344CB8AC3E}">
        <p14:creationId xmlns:p14="http://schemas.microsoft.com/office/powerpoint/2010/main" val="19865214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92"/>
          <p:cNvSpPr txBox="1"/>
          <p:nvPr/>
        </p:nvSpPr>
        <p:spPr>
          <a:xfrm>
            <a:off x="-19355717" y="916320"/>
            <a:ext cx="7592400" cy="2118170"/>
          </a:xfrm>
          <a:prstGeom prst="rect">
            <a:avLst/>
          </a:prstGeom>
          <a:noFill/>
          <a:ln>
            <a:noFill/>
          </a:ln>
        </p:spPr>
        <p:txBody>
          <a:bodyPr spcFirstLastPara="1" wrap="square" lIns="35700" tIns="35700" rIns="35700" bIns="35700" anchor="ctr" anchorCtr="0">
            <a:spAutoFit/>
          </a:bodyPr>
          <a:lstStyle/>
          <a:p>
            <a:pPr marL="260412" indent="-260412">
              <a:buSzPts val="1187"/>
              <a:buFont typeface="Arial"/>
              <a:buChar char="•"/>
            </a:pPr>
            <a:r>
              <a:rPr lang="en" sz="2109"/>
              <a:t>Trusted by regulatory bodies, trade groups &amp; analysts</a:t>
            </a:r>
            <a:endParaRPr sz="1867"/>
          </a:p>
          <a:p>
            <a:pPr marL="260412" indent="-260412">
              <a:spcBef>
                <a:spcPts val="1055"/>
              </a:spcBef>
              <a:buSzPts val="1187"/>
              <a:buFont typeface="Arial"/>
              <a:buChar char="•"/>
            </a:pPr>
            <a:r>
              <a:rPr lang="en" sz="2109"/>
              <a:t>Virtually every major ISP and carrier in the world</a:t>
            </a:r>
            <a:endParaRPr sz="1867"/>
          </a:p>
          <a:p>
            <a:pPr marL="260412" indent="-260412">
              <a:spcBef>
                <a:spcPts val="1055"/>
              </a:spcBef>
              <a:buSzPts val="1187"/>
              <a:buFont typeface="Arial"/>
              <a:buChar char="•"/>
            </a:pPr>
            <a:r>
              <a:rPr lang="en" sz="2109"/>
              <a:t>6,000+ host servers around the world</a:t>
            </a:r>
            <a:endParaRPr sz="1867"/>
          </a:p>
          <a:p>
            <a:pPr marL="260412" indent="-260412">
              <a:spcBef>
                <a:spcPts val="1055"/>
              </a:spcBef>
              <a:buSzPts val="1187"/>
              <a:buFont typeface="Arial"/>
              <a:buChar char="•"/>
            </a:pPr>
            <a:r>
              <a:rPr lang="en" sz="2109"/>
              <a:t>15 years of proven technology purpose-built for accurate performance </a:t>
            </a:r>
            <a:endParaRPr sz="1867"/>
          </a:p>
        </p:txBody>
      </p:sp>
      <p:pic>
        <p:nvPicPr>
          <p:cNvPr id="705" name="Google Shape;705;p92" descr="Image"/>
          <p:cNvPicPr preferRelativeResize="0"/>
          <p:nvPr/>
        </p:nvPicPr>
        <p:blipFill rotWithShape="1">
          <a:blip r:embed="rId3">
            <a:alphaModFix/>
          </a:blip>
          <a:srcRect/>
          <a:stretch/>
        </p:blipFill>
        <p:spPr>
          <a:xfrm>
            <a:off x="-17843512" y="-594908"/>
            <a:ext cx="3663851" cy="421537"/>
          </a:xfrm>
          <a:prstGeom prst="rect">
            <a:avLst/>
          </a:prstGeom>
          <a:noFill/>
          <a:ln>
            <a:noFill/>
          </a:ln>
        </p:spPr>
      </p:pic>
      <p:sp>
        <p:nvSpPr>
          <p:cNvPr id="712" name="Google Shape;712;p92"/>
          <p:cNvSpPr txBox="1"/>
          <p:nvPr/>
        </p:nvSpPr>
        <p:spPr>
          <a:xfrm>
            <a:off x="8069389" y="1174952"/>
            <a:ext cx="3319600" cy="553957"/>
          </a:xfrm>
          <a:prstGeom prst="rect">
            <a:avLst/>
          </a:prstGeom>
          <a:noFill/>
          <a:ln>
            <a:noFill/>
          </a:ln>
        </p:spPr>
        <p:txBody>
          <a:bodyPr spcFirstLastPara="1" wrap="square" lIns="121900" tIns="121900" rIns="121900" bIns="121900" anchor="t" anchorCtr="0">
            <a:spAutoFit/>
          </a:bodyPr>
          <a:lstStyle/>
          <a:p>
            <a:r>
              <a:rPr lang="en" sz="2000" b="1">
                <a:latin typeface="Arial" panose="020B0604020202020204" pitchFamily="34" charset="0"/>
                <a:ea typeface="Source Sans Pro"/>
                <a:cs typeface="Arial" panose="020B0604020202020204" pitchFamily="34" charset="0"/>
                <a:sym typeface="Source Sans Pro"/>
              </a:rPr>
              <a:t>1 Year After Funding</a:t>
            </a:r>
            <a:endParaRPr sz="2000" b="1">
              <a:latin typeface="Arial" panose="020B0604020202020204" pitchFamily="34" charset="0"/>
              <a:ea typeface="Source Sans Pro SemiBold"/>
              <a:cs typeface="Arial" panose="020B0604020202020204" pitchFamily="34" charset="0"/>
              <a:sym typeface="Source Sans Pro SemiBold"/>
            </a:endParaRPr>
          </a:p>
        </p:txBody>
      </p:sp>
      <p:sp>
        <p:nvSpPr>
          <p:cNvPr id="714" name="Google Shape;714;p92"/>
          <p:cNvSpPr txBox="1"/>
          <p:nvPr/>
        </p:nvSpPr>
        <p:spPr>
          <a:xfrm>
            <a:off x="4148850" y="1174953"/>
            <a:ext cx="3319600" cy="553957"/>
          </a:xfrm>
          <a:prstGeom prst="rect">
            <a:avLst/>
          </a:prstGeom>
          <a:noFill/>
          <a:ln>
            <a:noFill/>
          </a:ln>
        </p:spPr>
        <p:txBody>
          <a:bodyPr spcFirstLastPara="1" wrap="square" lIns="121900" tIns="121900" rIns="121900" bIns="121900" anchor="t" anchorCtr="0">
            <a:spAutoFit/>
          </a:bodyPr>
          <a:lstStyle/>
          <a:p>
            <a:r>
              <a:rPr lang="en" sz="2000" b="1">
                <a:latin typeface="Arial" panose="020B0604020202020204" pitchFamily="34" charset="0"/>
                <a:ea typeface="Source Sans Pro"/>
                <a:cs typeface="Arial" panose="020B0604020202020204" pitchFamily="34" charset="0"/>
                <a:sym typeface="Source Sans Pro"/>
              </a:rPr>
              <a:t>Before USF Award to ISP</a:t>
            </a:r>
            <a:endParaRPr sz="2000" b="1">
              <a:latin typeface="Arial" panose="020B0604020202020204" pitchFamily="34" charset="0"/>
              <a:ea typeface="Source Sans Pro SemiBold"/>
              <a:cs typeface="Arial" panose="020B0604020202020204" pitchFamily="34" charset="0"/>
              <a:sym typeface="Source Sans Pro SemiBold"/>
            </a:endParaRPr>
          </a:p>
        </p:txBody>
      </p:sp>
      <p:pic>
        <p:nvPicPr>
          <p:cNvPr id="3" name="Picture 2" descr="A map with many dots&#10;&#10;AI-generated content may be incorrect.">
            <a:extLst>
              <a:ext uri="{FF2B5EF4-FFF2-40B4-BE49-F238E27FC236}">
                <a16:creationId xmlns:a16="http://schemas.microsoft.com/office/drawing/2014/main" id="{653387B8-8AAB-2E20-6413-6C564555EE22}"/>
              </a:ext>
            </a:extLst>
          </p:cNvPr>
          <p:cNvPicPr>
            <a:picLocks noChangeAspect="1"/>
          </p:cNvPicPr>
          <p:nvPr/>
        </p:nvPicPr>
        <p:blipFill>
          <a:blip r:embed="rId4"/>
          <a:srcRect l="14550" t="11273" r="8542" b="256"/>
          <a:stretch/>
        </p:blipFill>
        <p:spPr>
          <a:xfrm>
            <a:off x="4148850" y="1728910"/>
            <a:ext cx="3657094" cy="3964782"/>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7" name="Picture 6" descr="A map of different colored dots&#10;&#10;AI-generated content may be incorrect.">
            <a:extLst>
              <a:ext uri="{FF2B5EF4-FFF2-40B4-BE49-F238E27FC236}">
                <a16:creationId xmlns:a16="http://schemas.microsoft.com/office/drawing/2014/main" id="{2B4FFD45-D40C-A1DF-2427-F3A2BEDE3B81}"/>
              </a:ext>
            </a:extLst>
          </p:cNvPr>
          <p:cNvPicPr>
            <a:picLocks noChangeAspect="1"/>
          </p:cNvPicPr>
          <p:nvPr/>
        </p:nvPicPr>
        <p:blipFill>
          <a:blip r:embed="rId5"/>
          <a:srcRect l="14548" t="11767" r="8542"/>
          <a:stretch/>
        </p:blipFill>
        <p:spPr>
          <a:xfrm>
            <a:off x="8069388" y="1728910"/>
            <a:ext cx="3657095" cy="3954138"/>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711" name="Google Shape;711;p92"/>
          <p:cNvPicPr preferRelativeResize="0"/>
          <p:nvPr/>
        </p:nvPicPr>
        <p:blipFill>
          <a:blip r:embed="rId6">
            <a:alphaModFix/>
          </a:blip>
          <a:stretch>
            <a:fillRect/>
          </a:stretch>
        </p:blipFill>
        <p:spPr>
          <a:xfrm>
            <a:off x="7419057" y="4248428"/>
            <a:ext cx="1157829" cy="1967550"/>
          </a:xfrm>
          <a:prstGeom prst="rect">
            <a:avLst/>
          </a:prstGeom>
          <a:noFill/>
          <a:ln>
            <a:noFill/>
          </a:ln>
          <a:effectLst>
            <a:outerShdw blurRad="57150" dist="19050" dir="5400000" algn="bl" rotWithShape="0">
              <a:srgbClr val="000000">
                <a:alpha val="50000"/>
              </a:srgbClr>
            </a:outerShdw>
          </a:effectLst>
        </p:spPr>
      </p:pic>
      <p:sp>
        <p:nvSpPr>
          <p:cNvPr id="9" name="TextBox 8">
            <a:extLst>
              <a:ext uri="{FF2B5EF4-FFF2-40B4-BE49-F238E27FC236}">
                <a16:creationId xmlns:a16="http://schemas.microsoft.com/office/drawing/2014/main" id="{C285B676-BD51-D864-CAB7-F4C6C5D918ED}"/>
              </a:ext>
            </a:extLst>
          </p:cNvPr>
          <p:cNvSpPr txBox="1"/>
          <p:nvPr/>
        </p:nvSpPr>
        <p:spPr>
          <a:xfrm>
            <a:off x="548640" y="365760"/>
            <a:ext cx="11160428" cy="477054"/>
          </a:xfrm>
          <a:prstGeom prst="rect">
            <a:avLst/>
          </a:prstGeom>
          <a:noFill/>
        </p:spPr>
        <p:txBody>
          <a:bodyPr wrap="none" rtlCol="0">
            <a:spAutoFit/>
          </a:bodyPr>
          <a:lstStyle/>
          <a:p>
            <a:r>
              <a:rPr lang="en-US" sz="2500" b="1">
                <a:latin typeface="Arial" panose="020B0604020202020204" pitchFamily="34" charset="0"/>
              </a:rPr>
              <a:t>New service adoption drives data collection and demonstrates progress</a:t>
            </a:r>
          </a:p>
        </p:txBody>
      </p:sp>
      <p:sp>
        <p:nvSpPr>
          <p:cNvPr id="10" name="TextBox 9">
            <a:extLst>
              <a:ext uri="{FF2B5EF4-FFF2-40B4-BE49-F238E27FC236}">
                <a16:creationId xmlns:a16="http://schemas.microsoft.com/office/drawing/2014/main" id="{82044CF4-925F-EE97-5AA3-1945EC114114}"/>
              </a:ext>
            </a:extLst>
          </p:cNvPr>
          <p:cNvSpPr txBox="1"/>
          <p:nvPr/>
        </p:nvSpPr>
        <p:spPr>
          <a:xfrm>
            <a:off x="703790" y="1191274"/>
            <a:ext cx="3253032" cy="830997"/>
          </a:xfrm>
          <a:prstGeom prst="rect">
            <a:avLst/>
          </a:prstGeom>
          <a:noFill/>
        </p:spPr>
        <p:txBody>
          <a:bodyPr wrap="square" rtlCol="0">
            <a:spAutoFit/>
          </a:bodyPr>
          <a:lstStyle/>
          <a:p>
            <a:r>
              <a:rPr lang="en-US" sz="1600">
                <a:latin typeface="Arial" panose="020B0604020202020204" pitchFamily="34" charset="0"/>
              </a:rPr>
              <a:t>Service installers aren’t the only ones curious about the network performance of a new connection.</a:t>
            </a:r>
          </a:p>
        </p:txBody>
      </p:sp>
      <p:pic>
        <p:nvPicPr>
          <p:cNvPr id="12" name="Picture 11">
            <a:extLst>
              <a:ext uri="{FF2B5EF4-FFF2-40B4-BE49-F238E27FC236}">
                <a16:creationId xmlns:a16="http://schemas.microsoft.com/office/drawing/2014/main" id="{0637447E-0213-0CCA-336C-647DB433BD55}"/>
              </a:ext>
            </a:extLst>
          </p:cNvPr>
          <p:cNvPicPr>
            <a:picLocks noChangeAspect="1"/>
          </p:cNvPicPr>
          <p:nvPr/>
        </p:nvPicPr>
        <p:blipFill>
          <a:blip r:embed="rId7"/>
          <a:stretch>
            <a:fillRect/>
          </a:stretch>
        </p:blipFill>
        <p:spPr>
          <a:xfrm>
            <a:off x="1060771" y="2266355"/>
            <a:ext cx="2642179" cy="2642179"/>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EDE44325-B1DD-499A-AC2A-97D5320B7AAB}"/>
              </a:ext>
            </a:extLst>
          </p:cNvPr>
          <p:cNvSpPr txBox="1"/>
          <p:nvPr/>
        </p:nvSpPr>
        <p:spPr>
          <a:xfrm>
            <a:off x="703788" y="5120751"/>
            <a:ext cx="3356147" cy="1323439"/>
          </a:xfrm>
          <a:prstGeom prst="rect">
            <a:avLst/>
          </a:prstGeom>
          <a:noFill/>
        </p:spPr>
        <p:txBody>
          <a:bodyPr wrap="square" rtlCol="0">
            <a:spAutoFit/>
          </a:bodyPr>
          <a:lstStyle/>
          <a:p>
            <a:r>
              <a:rPr lang="en-US" sz="1600">
                <a:latin typeface="Arial" panose="020B0604020202020204" pitchFamily="34" charset="0"/>
              </a:rPr>
              <a:t>Subcribers will often run a Speedtest to validate that their new service is performing as promised.</a:t>
            </a:r>
          </a:p>
          <a:p>
            <a:endParaRPr lang="en-US" sz="1600"/>
          </a:p>
        </p:txBody>
      </p:sp>
    </p:spTree>
    <p:extLst>
      <p:ext uri="{BB962C8B-B14F-4D97-AF65-F5344CB8AC3E}">
        <p14:creationId xmlns:p14="http://schemas.microsoft.com/office/powerpoint/2010/main" val="21780079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4000"/>
                                  </p:stCondLst>
                                  <p:childTnLst>
                                    <p:set>
                                      <p:cBhvr>
                                        <p:cTn id="9" dur="1" fill="hold">
                                          <p:stCondLst>
                                            <p:cond delay="0"/>
                                          </p:stCondLst>
                                        </p:cTn>
                                        <p:tgtEl>
                                          <p:spTgt spid="712"/>
                                        </p:tgtEl>
                                        <p:attrNameLst>
                                          <p:attrName>style.visibility</p:attrName>
                                        </p:attrNameLst>
                                      </p:cBhvr>
                                      <p:to>
                                        <p:strVal val="visible"/>
                                      </p:to>
                                    </p:set>
                                    <p:animEffect transition="in" filter="fade">
                                      <p:cBhvr>
                                        <p:cTn id="10" dur="1000"/>
                                        <p:tgtEl>
                                          <p:spTgt spid="7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7FF36-7BB3-7041-1777-3BDD97FB37D7}"/>
            </a:ext>
          </a:extLst>
        </p:cNvPr>
        <p:cNvGrpSpPr/>
        <p:nvPr/>
      </p:nvGrpSpPr>
      <p:grpSpPr>
        <a:xfrm>
          <a:off x="0" y="0"/>
          <a:ext cx="0" cy="0"/>
          <a:chOff x="0" y="0"/>
          <a:chExt cx="0" cy="0"/>
        </a:xfrm>
      </p:grpSpPr>
      <p:grpSp>
        <p:nvGrpSpPr>
          <p:cNvPr id="37" name="Group 36">
            <a:extLst>
              <a:ext uri="{FF2B5EF4-FFF2-40B4-BE49-F238E27FC236}">
                <a16:creationId xmlns:a16="http://schemas.microsoft.com/office/drawing/2014/main" id="{AB89E674-8E31-93D4-D89B-35E56E042F59}"/>
              </a:ext>
            </a:extLst>
          </p:cNvPr>
          <p:cNvGrpSpPr/>
          <p:nvPr/>
        </p:nvGrpSpPr>
        <p:grpSpPr>
          <a:xfrm>
            <a:off x="4778812" y="5051405"/>
            <a:ext cx="1364477" cy="1180127"/>
            <a:chOff x="4635110" y="4891489"/>
            <a:chExt cx="1364477" cy="1180127"/>
          </a:xfrm>
        </p:grpSpPr>
        <p:sp>
          <p:nvSpPr>
            <p:cNvPr id="34" name="Rectangle 33">
              <a:extLst>
                <a:ext uri="{FF2B5EF4-FFF2-40B4-BE49-F238E27FC236}">
                  <a16:creationId xmlns:a16="http://schemas.microsoft.com/office/drawing/2014/main" id="{AA331E24-CE18-0370-56CF-E27E43D37B79}"/>
                </a:ext>
              </a:extLst>
            </p:cNvPr>
            <p:cNvSpPr/>
            <p:nvPr/>
          </p:nvSpPr>
          <p:spPr>
            <a:xfrm>
              <a:off x="4682399" y="4891489"/>
              <a:ext cx="1269899" cy="1180127"/>
            </a:xfrm>
            <a:prstGeom prst="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A98E9A5-D92C-AC27-263C-1F2C8AE37D3F}"/>
                </a:ext>
              </a:extLst>
            </p:cNvPr>
            <p:cNvSpPr txBox="1"/>
            <p:nvPr/>
          </p:nvSpPr>
          <p:spPr>
            <a:xfrm>
              <a:off x="5034681" y="5715000"/>
              <a:ext cx="914033" cy="246221"/>
            </a:xfrm>
            <a:prstGeom prst="rect">
              <a:avLst/>
            </a:prstGeom>
            <a:noFill/>
          </p:spPr>
          <p:txBody>
            <a:bodyPr wrap="none" rtlCol="0">
              <a:spAutoFit/>
            </a:bodyPr>
            <a:lstStyle/>
            <a:p>
              <a:r>
                <a:rPr lang="en-US" sz="1000">
                  <a:latin typeface="Arial" panose="020B0604020202020204" pitchFamily="34" charset="0"/>
                </a:rPr>
                <a:t>2G coverage</a:t>
              </a:r>
            </a:p>
          </p:txBody>
        </p:sp>
        <p:sp>
          <p:nvSpPr>
            <p:cNvPr id="15" name="Rectangle 14">
              <a:extLst>
                <a:ext uri="{FF2B5EF4-FFF2-40B4-BE49-F238E27FC236}">
                  <a16:creationId xmlns:a16="http://schemas.microsoft.com/office/drawing/2014/main" id="{086797F5-03A7-623E-5780-AA9553F5198A}"/>
                </a:ext>
              </a:extLst>
            </p:cNvPr>
            <p:cNvSpPr/>
            <p:nvPr/>
          </p:nvSpPr>
          <p:spPr>
            <a:xfrm>
              <a:off x="4819318" y="5755814"/>
              <a:ext cx="164592" cy="164592"/>
            </a:xfrm>
            <a:prstGeom prst="rect">
              <a:avLst/>
            </a:prstGeom>
            <a:solidFill>
              <a:srgbClr val="E1E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4CA01CFD-BF9B-3288-BF5A-B6788E1B227E}"/>
                </a:ext>
              </a:extLst>
            </p:cNvPr>
            <p:cNvSpPr txBox="1"/>
            <p:nvPr/>
          </p:nvSpPr>
          <p:spPr>
            <a:xfrm>
              <a:off x="4635110" y="4974431"/>
              <a:ext cx="1364477" cy="246221"/>
            </a:xfrm>
            <a:prstGeom prst="rect">
              <a:avLst/>
            </a:prstGeom>
            <a:noFill/>
          </p:spPr>
          <p:txBody>
            <a:bodyPr wrap="none" rtlCol="0">
              <a:spAutoFit/>
            </a:bodyPr>
            <a:lstStyle/>
            <a:p>
              <a:pPr algn="ctr"/>
              <a:r>
                <a:rPr lang="en-US" sz="1000" b="1">
                  <a:latin typeface="Arial" panose="020B0604020202020204" pitchFamily="34" charset="0"/>
                </a:rPr>
                <a:t>Reported Coverage</a:t>
              </a:r>
            </a:p>
          </p:txBody>
        </p:sp>
      </p:grpSp>
      <p:sp>
        <p:nvSpPr>
          <p:cNvPr id="16" name="TextBox 15">
            <a:extLst>
              <a:ext uri="{FF2B5EF4-FFF2-40B4-BE49-F238E27FC236}">
                <a16:creationId xmlns:a16="http://schemas.microsoft.com/office/drawing/2014/main" id="{B08C3C70-08C3-869C-E568-5E4D3B220CE8}"/>
              </a:ext>
            </a:extLst>
          </p:cNvPr>
          <p:cNvSpPr txBox="1"/>
          <p:nvPr/>
        </p:nvSpPr>
        <p:spPr>
          <a:xfrm>
            <a:off x="548639" y="365760"/>
            <a:ext cx="10952971" cy="553998"/>
          </a:xfrm>
          <a:prstGeom prst="rect">
            <a:avLst/>
          </a:prstGeom>
          <a:noFill/>
        </p:spPr>
        <p:txBody>
          <a:bodyPr wrap="square" rtlCol="0">
            <a:spAutoFit/>
          </a:bodyPr>
          <a:lstStyle/>
          <a:p>
            <a:r>
              <a:rPr lang="en-US" sz="3000" b="1">
                <a:latin typeface="Arial" panose="020B0604020202020204" pitchFamily="34" charset="0"/>
              </a:rPr>
              <a:t>Operator reported coverage can be different from reality</a:t>
            </a:r>
          </a:p>
        </p:txBody>
      </p:sp>
      <p:pic>
        <p:nvPicPr>
          <p:cNvPr id="17" name="Picture 16">
            <a:extLst>
              <a:ext uri="{FF2B5EF4-FFF2-40B4-BE49-F238E27FC236}">
                <a16:creationId xmlns:a16="http://schemas.microsoft.com/office/drawing/2014/main" id="{2B5E7B39-E88A-05EA-A798-D7A33639794C}"/>
              </a:ext>
            </a:extLst>
          </p:cNvPr>
          <p:cNvPicPr>
            <a:picLocks noChangeAspect="1"/>
          </p:cNvPicPr>
          <p:nvPr/>
        </p:nvPicPr>
        <p:blipFill>
          <a:blip r:embed="rId3"/>
          <a:stretch>
            <a:fillRect/>
          </a:stretch>
        </p:blipFill>
        <p:spPr>
          <a:xfrm>
            <a:off x="6281759" y="1069848"/>
            <a:ext cx="5370649" cy="5001768"/>
          </a:xfrm>
          <a:prstGeom prst="rect">
            <a:avLst/>
          </a:prstGeom>
          <a:ln>
            <a:solidFill>
              <a:schemeClr val="dk1"/>
            </a:solidFill>
          </a:ln>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A2AD8F2B-C358-9223-27BF-70BD7A9198A5}"/>
              </a:ext>
            </a:extLst>
          </p:cNvPr>
          <p:cNvPicPr>
            <a:picLocks noChangeAspect="1"/>
          </p:cNvPicPr>
          <p:nvPr/>
        </p:nvPicPr>
        <p:blipFill>
          <a:blip r:embed="rId4"/>
          <a:stretch>
            <a:fillRect/>
          </a:stretch>
        </p:blipFill>
        <p:spPr>
          <a:xfrm>
            <a:off x="6281759" y="1069848"/>
            <a:ext cx="5370649" cy="5001768"/>
          </a:xfrm>
          <a:prstGeom prst="rect">
            <a:avLst/>
          </a:prstGeom>
          <a:ln>
            <a:solidFill>
              <a:schemeClr val="dk1"/>
            </a:solidFill>
          </a:ln>
        </p:spPr>
      </p:pic>
      <p:pic>
        <p:nvPicPr>
          <p:cNvPr id="23" name="Picture 22">
            <a:extLst>
              <a:ext uri="{FF2B5EF4-FFF2-40B4-BE49-F238E27FC236}">
                <a16:creationId xmlns:a16="http://schemas.microsoft.com/office/drawing/2014/main" id="{FD574B61-589B-E6EE-0A6B-A1BEE215B0A0}"/>
              </a:ext>
            </a:extLst>
          </p:cNvPr>
          <p:cNvPicPr>
            <a:picLocks noChangeAspect="1"/>
          </p:cNvPicPr>
          <p:nvPr/>
        </p:nvPicPr>
        <p:blipFill>
          <a:blip r:embed="rId5"/>
          <a:stretch>
            <a:fillRect/>
          </a:stretch>
        </p:blipFill>
        <p:spPr>
          <a:xfrm>
            <a:off x="6281759" y="1069848"/>
            <a:ext cx="5370649" cy="5001768"/>
          </a:xfrm>
          <a:prstGeom prst="rect">
            <a:avLst/>
          </a:prstGeom>
          <a:ln>
            <a:solidFill>
              <a:schemeClr val="dk1"/>
            </a:solidFill>
          </a:ln>
        </p:spPr>
      </p:pic>
      <p:pic>
        <p:nvPicPr>
          <p:cNvPr id="27" name="Picture 26">
            <a:extLst>
              <a:ext uri="{FF2B5EF4-FFF2-40B4-BE49-F238E27FC236}">
                <a16:creationId xmlns:a16="http://schemas.microsoft.com/office/drawing/2014/main" id="{0B30B5CD-8949-7E41-E5FC-D8ECC5C9DAC4}"/>
              </a:ext>
            </a:extLst>
          </p:cNvPr>
          <p:cNvPicPr>
            <a:picLocks noChangeAspect="1"/>
          </p:cNvPicPr>
          <p:nvPr/>
        </p:nvPicPr>
        <p:blipFill>
          <a:blip r:embed="rId6"/>
          <a:stretch>
            <a:fillRect/>
          </a:stretch>
        </p:blipFill>
        <p:spPr>
          <a:xfrm>
            <a:off x="6281759" y="1069848"/>
            <a:ext cx="5370649" cy="5001768"/>
          </a:xfrm>
          <a:prstGeom prst="rect">
            <a:avLst/>
          </a:prstGeom>
          <a:ln>
            <a:solidFill>
              <a:schemeClr val="dk1"/>
            </a:solidFill>
          </a:ln>
        </p:spPr>
      </p:pic>
      <p:pic>
        <p:nvPicPr>
          <p:cNvPr id="25" name="Picture 24">
            <a:extLst>
              <a:ext uri="{FF2B5EF4-FFF2-40B4-BE49-F238E27FC236}">
                <a16:creationId xmlns:a16="http://schemas.microsoft.com/office/drawing/2014/main" id="{026C9523-4467-16D7-2F6F-AA1417B333E2}"/>
              </a:ext>
            </a:extLst>
          </p:cNvPr>
          <p:cNvPicPr>
            <a:picLocks noChangeAspect="1"/>
          </p:cNvPicPr>
          <p:nvPr/>
        </p:nvPicPr>
        <p:blipFill>
          <a:blip r:embed="rId7"/>
          <a:stretch>
            <a:fillRect/>
          </a:stretch>
        </p:blipFill>
        <p:spPr>
          <a:xfrm>
            <a:off x="6281759" y="1069848"/>
            <a:ext cx="5370649" cy="5001768"/>
          </a:xfrm>
          <a:prstGeom prst="rect">
            <a:avLst/>
          </a:prstGeom>
          <a:ln>
            <a:solidFill>
              <a:schemeClr val="dk1"/>
            </a:solidFill>
          </a:ln>
        </p:spPr>
      </p:pic>
      <p:sp>
        <p:nvSpPr>
          <p:cNvPr id="2" name="TextBox 1">
            <a:extLst>
              <a:ext uri="{FF2B5EF4-FFF2-40B4-BE49-F238E27FC236}">
                <a16:creationId xmlns:a16="http://schemas.microsoft.com/office/drawing/2014/main" id="{8134610B-EE2E-5B27-93B1-E62C0FEE3F10}"/>
              </a:ext>
            </a:extLst>
          </p:cNvPr>
          <p:cNvSpPr txBox="1"/>
          <p:nvPr/>
        </p:nvSpPr>
        <p:spPr>
          <a:xfrm>
            <a:off x="767811" y="1193153"/>
            <a:ext cx="5363150" cy="190821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a:latin typeface="Arial" panose="020B0604020202020204" pitchFamily="34" charset="0"/>
              </a:rPr>
              <a:t>Mobile operators use coverage maps to differentiate their service from competitors</a:t>
            </a:r>
          </a:p>
          <a:p>
            <a:pPr marL="285750" indent="-285750">
              <a:spcAft>
                <a:spcPts val="600"/>
              </a:spcAft>
              <a:buFont typeface="Arial" panose="020B0604020202020204" pitchFamily="34" charset="0"/>
              <a:buChar char="•"/>
            </a:pPr>
            <a:r>
              <a:rPr lang="en-US">
                <a:latin typeface="Arial" panose="020B0604020202020204" pitchFamily="34" charset="0"/>
              </a:rPr>
              <a:t>Subscribers rely on this information when choosing a service provider</a:t>
            </a:r>
          </a:p>
          <a:p>
            <a:pPr marL="285750" indent="-285750">
              <a:spcAft>
                <a:spcPts val="600"/>
              </a:spcAft>
              <a:buFont typeface="Arial" panose="020B0604020202020204" pitchFamily="34" charset="0"/>
              <a:buChar char="•"/>
            </a:pPr>
            <a:r>
              <a:rPr lang="en-US">
                <a:latin typeface="Arial" panose="020B0604020202020204" pitchFamily="34" charset="0"/>
              </a:rPr>
              <a:t>Crowdsourced data can inform both regulators and the public on true service availability</a:t>
            </a:r>
          </a:p>
        </p:txBody>
      </p:sp>
      <p:grpSp>
        <p:nvGrpSpPr>
          <p:cNvPr id="39" name="Group 38">
            <a:extLst>
              <a:ext uri="{FF2B5EF4-FFF2-40B4-BE49-F238E27FC236}">
                <a16:creationId xmlns:a16="http://schemas.microsoft.com/office/drawing/2014/main" id="{267B03AC-7205-8DC6-53D9-4AC8A3FA8A23}"/>
              </a:ext>
            </a:extLst>
          </p:cNvPr>
          <p:cNvGrpSpPr/>
          <p:nvPr/>
        </p:nvGrpSpPr>
        <p:grpSpPr>
          <a:xfrm>
            <a:off x="4963020" y="5413950"/>
            <a:ext cx="1129396" cy="246221"/>
            <a:chOff x="4819318" y="5254034"/>
            <a:chExt cx="1129396" cy="246221"/>
          </a:xfrm>
        </p:grpSpPr>
        <p:sp>
          <p:nvSpPr>
            <p:cNvPr id="5" name="TextBox 4">
              <a:extLst>
                <a:ext uri="{FF2B5EF4-FFF2-40B4-BE49-F238E27FC236}">
                  <a16:creationId xmlns:a16="http://schemas.microsoft.com/office/drawing/2014/main" id="{39CE0EF2-28E9-E15E-941F-8B57AC001C9E}"/>
                </a:ext>
              </a:extLst>
            </p:cNvPr>
            <p:cNvSpPr txBox="1"/>
            <p:nvPr/>
          </p:nvSpPr>
          <p:spPr>
            <a:xfrm>
              <a:off x="5034681" y="5254034"/>
              <a:ext cx="914033" cy="246221"/>
            </a:xfrm>
            <a:prstGeom prst="rect">
              <a:avLst/>
            </a:prstGeom>
            <a:noFill/>
          </p:spPr>
          <p:txBody>
            <a:bodyPr wrap="none" rtlCol="0">
              <a:spAutoFit/>
            </a:bodyPr>
            <a:lstStyle/>
            <a:p>
              <a:r>
                <a:rPr lang="en-US" sz="1000">
                  <a:latin typeface="Arial" panose="020B0604020202020204" pitchFamily="34" charset="0"/>
                </a:rPr>
                <a:t>4G coverage</a:t>
              </a:r>
            </a:p>
          </p:txBody>
        </p:sp>
        <p:sp>
          <p:nvSpPr>
            <p:cNvPr id="13" name="Rectangle 12">
              <a:extLst>
                <a:ext uri="{FF2B5EF4-FFF2-40B4-BE49-F238E27FC236}">
                  <a16:creationId xmlns:a16="http://schemas.microsoft.com/office/drawing/2014/main" id="{6536EF79-0787-7C97-BCD8-8CB4BBCC1CA2}"/>
                </a:ext>
              </a:extLst>
            </p:cNvPr>
            <p:cNvSpPr/>
            <p:nvPr/>
          </p:nvSpPr>
          <p:spPr>
            <a:xfrm>
              <a:off x="4819318" y="5295858"/>
              <a:ext cx="164592" cy="164592"/>
            </a:xfrm>
            <a:prstGeom prst="rect">
              <a:avLst/>
            </a:prstGeom>
            <a:solidFill>
              <a:srgbClr val="7E7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BE94F32E-B767-FE07-61F5-E432E3F79D01}"/>
              </a:ext>
            </a:extLst>
          </p:cNvPr>
          <p:cNvGrpSpPr/>
          <p:nvPr/>
        </p:nvGrpSpPr>
        <p:grpSpPr>
          <a:xfrm>
            <a:off x="4963295" y="5646316"/>
            <a:ext cx="1129121" cy="246221"/>
            <a:chOff x="4819593" y="5486400"/>
            <a:chExt cx="1129121" cy="246221"/>
          </a:xfrm>
        </p:grpSpPr>
        <p:sp>
          <p:nvSpPr>
            <p:cNvPr id="4" name="TextBox 3">
              <a:extLst>
                <a:ext uri="{FF2B5EF4-FFF2-40B4-BE49-F238E27FC236}">
                  <a16:creationId xmlns:a16="http://schemas.microsoft.com/office/drawing/2014/main" id="{462DF45B-9A86-03ED-DA8D-6A45BB2E69E2}"/>
                </a:ext>
              </a:extLst>
            </p:cNvPr>
            <p:cNvSpPr txBox="1"/>
            <p:nvPr/>
          </p:nvSpPr>
          <p:spPr>
            <a:xfrm>
              <a:off x="5034681" y="5486400"/>
              <a:ext cx="914033" cy="246221"/>
            </a:xfrm>
            <a:prstGeom prst="rect">
              <a:avLst/>
            </a:prstGeom>
            <a:noFill/>
          </p:spPr>
          <p:txBody>
            <a:bodyPr wrap="none" rtlCol="0">
              <a:spAutoFit/>
            </a:bodyPr>
            <a:lstStyle/>
            <a:p>
              <a:r>
                <a:rPr lang="en-US" sz="1000">
                  <a:latin typeface="Arial" panose="020B0604020202020204" pitchFamily="34" charset="0"/>
                </a:rPr>
                <a:t>3G coverage</a:t>
              </a:r>
            </a:p>
          </p:txBody>
        </p:sp>
        <p:sp>
          <p:nvSpPr>
            <p:cNvPr id="14" name="Rectangle 13">
              <a:extLst>
                <a:ext uri="{FF2B5EF4-FFF2-40B4-BE49-F238E27FC236}">
                  <a16:creationId xmlns:a16="http://schemas.microsoft.com/office/drawing/2014/main" id="{28878572-4941-7F87-01C8-8733F9F5FC17}"/>
                </a:ext>
              </a:extLst>
            </p:cNvPr>
            <p:cNvSpPr/>
            <p:nvPr/>
          </p:nvSpPr>
          <p:spPr>
            <a:xfrm>
              <a:off x="4819593" y="5527214"/>
              <a:ext cx="164592" cy="164592"/>
            </a:xfrm>
            <a:prstGeom prst="rect">
              <a:avLst/>
            </a:prstGeom>
            <a:solidFill>
              <a:srgbClr val="B4B4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30">
            <a:extLst>
              <a:ext uri="{FF2B5EF4-FFF2-40B4-BE49-F238E27FC236}">
                <a16:creationId xmlns:a16="http://schemas.microsoft.com/office/drawing/2014/main" id="{A94518FD-0BC1-A844-71A4-E96A11269A9D}"/>
              </a:ext>
            </a:extLst>
          </p:cNvPr>
          <p:cNvPicPr>
            <a:picLocks noChangeAspect="1"/>
          </p:cNvPicPr>
          <p:nvPr/>
        </p:nvPicPr>
        <p:blipFill>
          <a:blip r:embed="rId8"/>
          <a:srcRect t="11560" r="254" b="4861"/>
          <a:stretch/>
        </p:blipFill>
        <p:spPr>
          <a:xfrm>
            <a:off x="930065" y="3407363"/>
            <a:ext cx="3373890" cy="2827049"/>
          </a:xfrm>
          <a:prstGeom prst="rect">
            <a:avLst/>
          </a:prstGeom>
          <a:effectLst>
            <a:outerShdw blurRad="50800" dist="38100" dir="2700000" algn="tl" rotWithShape="0">
              <a:prstClr val="black">
                <a:alpha val="40000"/>
              </a:prstClr>
            </a:outerShdw>
          </a:effectLst>
        </p:spPr>
      </p:pic>
      <p:grpSp>
        <p:nvGrpSpPr>
          <p:cNvPr id="36" name="Group 35">
            <a:extLst>
              <a:ext uri="{FF2B5EF4-FFF2-40B4-BE49-F238E27FC236}">
                <a16:creationId xmlns:a16="http://schemas.microsoft.com/office/drawing/2014/main" id="{51E5632B-CF5B-903F-2365-D820065DCF2B}"/>
              </a:ext>
            </a:extLst>
          </p:cNvPr>
          <p:cNvGrpSpPr/>
          <p:nvPr/>
        </p:nvGrpSpPr>
        <p:grpSpPr>
          <a:xfrm>
            <a:off x="4761981" y="3272496"/>
            <a:ext cx="1398140" cy="1548877"/>
            <a:chOff x="4618279" y="3112580"/>
            <a:chExt cx="1398140" cy="1548877"/>
          </a:xfrm>
        </p:grpSpPr>
        <p:sp>
          <p:nvSpPr>
            <p:cNvPr id="35" name="Rectangle 34">
              <a:extLst>
                <a:ext uri="{FF2B5EF4-FFF2-40B4-BE49-F238E27FC236}">
                  <a16:creationId xmlns:a16="http://schemas.microsoft.com/office/drawing/2014/main" id="{F3DF9D8E-331A-98E0-F882-00DF2F254A60}"/>
                </a:ext>
              </a:extLst>
            </p:cNvPr>
            <p:cNvSpPr/>
            <p:nvPr/>
          </p:nvSpPr>
          <p:spPr>
            <a:xfrm>
              <a:off x="4682399" y="3112580"/>
              <a:ext cx="1269899" cy="1548877"/>
            </a:xfrm>
            <a:prstGeom prst="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257081AB-B9E3-3EFB-84BB-BF641EC673EF}"/>
                </a:ext>
              </a:extLst>
            </p:cNvPr>
            <p:cNvGrpSpPr/>
            <p:nvPr/>
          </p:nvGrpSpPr>
          <p:grpSpPr>
            <a:xfrm>
              <a:off x="4819318" y="3429000"/>
              <a:ext cx="924611" cy="1160621"/>
              <a:chOff x="4819318" y="3859187"/>
              <a:chExt cx="924611" cy="1160621"/>
            </a:xfrm>
          </p:grpSpPr>
          <p:sp>
            <p:nvSpPr>
              <p:cNvPr id="6" name="TextBox 5">
                <a:extLst>
                  <a:ext uri="{FF2B5EF4-FFF2-40B4-BE49-F238E27FC236}">
                    <a16:creationId xmlns:a16="http://schemas.microsoft.com/office/drawing/2014/main" id="{87408C5C-E759-7EFA-0A05-62778F7E8EB2}"/>
                  </a:ext>
                </a:extLst>
              </p:cNvPr>
              <p:cNvSpPr txBox="1"/>
              <p:nvPr/>
            </p:nvSpPr>
            <p:spPr>
              <a:xfrm>
                <a:off x="5034681" y="4544018"/>
                <a:ext cx="453970" cy="246221"/>
              </a:xfrm>
              <a:prstGeom prst="rect">
                <a:avLst/>
              </a:prstGeom>
              <a:noFill/>
            </p:spPr>
            <p:txBody>
              <a:bodyPr wrap="none" rtlCol="0">
                <a:spAutoFit/>
              </a:bodyPr>
              <a:lstStyle/>
              <a:p>
                <a:r>
                  <a:rPr lang="en-US" sz="1000">
                    <a:latin typeface="Arial" panose="020B0604020202020204" pitchFamily="34" charset="0"/>
                  </a:rPr>
                  <a:t>Poor</a:t>
                </a:r>
              </a:p>
            </p:txBody>
          </p:sp>
          <p:sp>
            <p:nvSpPr>
              <p:cNvPr id="8" name="TextBox 7">
                <a:extLst>
                  <a:ext uri="{FF2B5EF4-FFF2-40B4-BE49-F238E27FC236}">
                    <a16:creationId xmlns:a16="http://schemas.microsoft.com/office/drawing/2014/main" id="{46CDFB62-AE3F-945F-07ED-6BE01D1C926A}"/>
                  </a:ext>
                </a:extLst>
              </p:cNvPr>
              <p:cNvSpPr txBox="1"/>
              <p:nvPr/>
            </p:nvSpPr>
            <p:spPr>
              <a:xfrm>
                <a:off x="5035377" y="4773587"/>
                <a:ext cx="675185" cy="246221"/>
              </a:xfrm>
              <a:prstGeom prst="rect">
                <a:avLst/>
              </a:prstGeom>
              <a:noFill/>
            </p:spPr>
            <p:txBody>
              <a:bodyPr wrap="none" rtlCol="0">
                <a:spAutoFit/>
              </a:bodyPr>
              <a:lstStyle/>
              <a:p>
                <a:r>
                  <a:rPr lang="en-US" sz="1000">
                    <a:latin typeface="Arial" panose="020B0604020202020204" pitchFamily="34" charset="0"/>
                  </a:rPr>
                  <a:t>Marginal</a:t>
                </a:r>
              </a:p>
            </p:txBody>
          </p:sp>
          <p:sp>
            <p:nvSpPr>
              <p:cNvPr id="10" name="TextBox 9">
                <a:extLst>
                  <a:ext uri="{FF2B5EF4-FFF2-40B4-BE49-F238E27FC236}">
                    <a16:creationId xmlns:a16="http://schemas.microsoft.com/office/drawing/2014/main" id="{5F6A15A2-A5C4-D579-B4AD-9027B8719809}"/>
                  </a:ext>
                </a:extLst>
              </p:cNvPr>
              <p:cNvSpPr txBox="1"/>
              <p:nvPr/>
            </p:nvSpPr>
            <p:spPr>
              <a:xfrm>
                <a:off x="5035492" y="4316387"/>
                <a:ext cx="405880" cy="246221"/>
              </a:xfrm>
              <a:prstGeom prst="rect">
                <a:avLst/>
              </a:prstGeom>
              <a:noFill/>
            </p:spPr>
            <p:txBody>
              <a:bodyPr wrap="none" rtlCol="0">
                <a:spAutoFit/>
              </a:bodyPr>
              <a:lstStyle/>
              <a:p>
                <a:r>
                  <a:rPr lang="en-US" sz="1000">
                    <a:latin typeface="Arial" panose="020B0604020202020204" pitchFamily="34" charset="0"/>
                  </a:rPr>
                  <a:t>Fair</a:t>
                </a:r>
              </a:p>
            </p:txBody>
          </p:sp>
          <p:sp>
            <p:nvSpPr>
              <p:cNvPr id="11" name="TextBox 10">
                <a:extLst>
                  <a:ext uri="{FF2B5EF4-FFF2-40B4-BE49-F238E27FC236}">
                    <a16:creationId xmlns:a16="http://schemas.microsoft.com/office/drawing/2014/main" id="{FDCBDEB4-C784-0D79-5A8C-11B05FE072C9}"/>
                  </a:ext>
                </a:extLst>
              </p:cNvPr>
              <p:cNvSpPr txBox="1"/>
              <p:nvPr/>
            </p:nvSpPr>
            <p:spPr>
              <a:xfrm>
                <a:off x="5041493" y="4087787"/>
                <a:ext cx="495649" cy="246221"/>
              </a:xfrm>
              <a:prstGeom prst="rect">
                <a:avLst/>
              </a:prstGeom>
              <a:noFill/>
            </p:spPr>
            <p:txBody>
              <a:bodyPr wrap="none" rtlCol="0">
                <a:spAutoFit/>
              </a:bodyPr>
              <a:lstStyle/>
              <a:p>
                <a:r>
                  <a:rPr lang="en-US" sz="1000">
                    <a:latin typeface="Arial" panose="020B0604020202020204" pitchFamily="34" charset="0"/>
                  </a:rPr>
                  <a:t>Good</a:t>
                </a:r>
              </a:p>
            </p:txBody>
          </p:sp>
          <p:sp>
            <p:nvSpPr>
              <p:cNvPr id="12" name="TextBox 11">
                <a:extLst>
                  <a:ext uri="{FF2B5EF4-FFF2-40B4-BE49-F238E27FC236}">
                    <a16:creationId xmlns:a16="http://schemas.microsoft.com/office/drawing/2014/main" id="{41F9F820-2BA8-D3C3-0928-9B76A28C257F}"/>
                  </a:ext>
                </a:extLst>
              </p:cNvPr>
              <p:cNvSpPr txBox="1"/>
              <p:nvPr/>
            </p:nvSpPr>
            <p:spPr>
              <a:xfrm>
                <a:off x="5041493" y="3859187"/>
                <a:ext cx="702436" cy="246221"/>
              </a:xfrm>
              <a:prstGeom prst="rect">
                <a:avLst/>
              </a:prstGeom>
              <a:noFill/>
            </p:spPr>
            <p:txBody>
              <a:bodyPr wrap="none" rtlCol="0">
                <a:spAutoFit/>
              </a:bodyPr>
              <a:lstStyle/>
              <a:p>
                <a:r>
                  <a:rPr lang="en-US" sz="1000">
                    <a:latin typeface="Arial" panose="020B0604020202020204" pitchFamily="34" charset="0"/>
                  </a:rPr>
                  <a:t>Excellent</a:t>
                </a:r>
              </a:p>
            </p:txBody>
          </p:sp>
          <p:sp>
            <p:nvSpPr>
              <p:cNvPr id="18" name="Rectangle 17">
                <a:extLst>
                  <a:ext uri="{FF2B5EF4-FFF2-40B4-BE49-F238E27FC236}">
                    <a16:creationId xmlns:a16="http://schemas.microsoft.com/office/drawing/2014/main" id="{8069B824-DAA1-CA36-E411-EDAD689C8444}"/>
                  </a:ext>
                </a:extLst>
              </p:cNvPr>
              <p:cNvSpPr/>
              <p:nvPr/>
            </p:nvSpPr>
            <p:spPr>
              <a:xfrm>
                <a:off x="4819318" y="4357201"/>
                <a:ext cx="164592" cy="164592"/>
              </a:xfrm>
              <a:prstGeom prst="rect">
                <a:avLst/>
              </a:prstGeom>
              <a:solidFill>
                <a:srgbClr val="D9D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11C0A0F-0F7C-E9B1-25AA-C22DCBD68F07}"/>
                  </a:ext>
                </a:extLst>
              </p:cNvPr>
              <p:cNvSpPr/>
              <p:nvPr/>
            </p:nvSpPr>
            <p:spPr>
              <a:xfrm>
                <a:off x="4819593" y="4585801"/>
                <a:ext cx="164592" cy="164592"/>
              </a:xfrm>
              <a:prstGeom prst="rect">
                <a:avLst/>
              </a:prstGeom>
              <a:solidFill>
                <a:srgbClr val="FFB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5A228A5-99F6-2B13-7140-9B33AA4812CB}"/>
                  </a:ext>
                </a:extLst>
              </p:cNvPr>
              <p:cNvSpPr/>
              <p:nvPr/>
            </p:nvSpPr>
            <p:spPr>
              <a:xfrm>
                <a:off x="4819318" y="4814401"/>
                <a:ext cx="164592" cy="164592"/>
              </a:xfrm>
              <a:prstGeom prst="rect">
                <a:avLst/>
              </a:prstGeom>
              <a:solidFill>
                <a:srgbClr val="EB3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A936853-7FC6-C240-F379-D72A16C6FF7B}"/>
                  </a:ext>
                </a:extLst>
              </p:cNvPr>
              <p:cNvSpPr/>
              <p:nvPr/>
            </p:nvSpPr>
            <p:spPr>
              <a:xfrm>
                <a:off x="4819318" y="4132475"/>
                <a:ext cx="164592" cy="164592"/>
              </a:xfrm>
              <a:prstGeom prst="rect">
                <a:avLst/>
              </a:prstGeom>
              <a:solidFill>
                <a:srgbClr val="9FC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11E919D-A9CF-BC70-0B74-EA210D5B0AAE}"/>
                  </a:ext>
                </a:extLst>
              </p:cNvPr>
              <p:cNvSpPr/>
              <p:nvPr/>
            </p:nvSpPr>
            <p:spPr>
              <a:xfrm>
                <a:off x="4819318" y="3903875"/>
                <a:ext cx="164592" cy="164592"/>
              </a:xfrm>
              <a:prstGeom prst="rect">
                <a:avLst/>
              </a:prstGeom>
              <a:solidFill>
                <a:srgbClr val="5FB8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id="{52663EB2-C1C6-1421-A323-C916D4CC8C65}"/>
                </a:ext>
              </a:extLst>
            </p:cNvPr>
            <p:cNvSpPr txBox="1"/>
            <p:nvPr/>
          </p:nvSpPr>
          <p:spPr>
            <a:xfrm>
              <a:off x="4618279" y="3145631"/>
              <a:ext cx="1398140" cy="246221"/>
            </a:xfrm>
            <a:prstGeom prst="rect">
              <a:avLst/>
            </a:prstGeom>
            <a:noFill/>
          </p:spPr>
          <p:txBody>
            <a:bodyPr wrap="none" rtlCol="0">
              <a:spAutoFit/>
            </a:bodyPr>
            <a:lstStyle/>
            <a:p>
              <a:pPr algn="ctr"/>
              <a:r>
                <a:rPr lang="en-US" sz="1000" b="1">
                  <a:latin typeface="Arial" panose="020B0604020202020204" pitchFamily="34" charset="0"/>
                </a:rPr>
                <a:t>Measured Coverage</a:t>
              </a:r>
            </a:p>
          </p:txBody>
        </p:sp>
      </p:grpSp>
      <p:grpSp>
        <p:nvGrpSpPr>
          <p:cNvPr id="45" name="Group 44">
            <a:extLst>
              <a:ext uri="{FF2B5EF4-FFF2-40B4-BE49-F238E27FC236}">
                <a16:creationId xmlns:a16="http://schemas.microsoft.com/office/drawing/2014/main" id="{3D981C58-507B-453D-56A0-6D0637FD39FB}"/>
              </a:ext>
            </a:extLst>
          </p:cNvPr>
          <p:cNvGrpSpPr/>
          <p:nvPr/>
        </p:nvGrpSpPr>
        <p:grpSpPr>
          <a:xfrm>
            <a:off x="9088916" y="3015058"/>
            <a:ext cx="2412694" cy="646331"/>
            <a:chOff x="9088916" y="3015058"/>
            <a:chExt cx="2412694" cy="646331"/>
          </a:xfrm>
        </p:grpSpPr>
        <p:cxnSp>
          <p:nvCxnSpPr>
            <p:cNvPr id="43" name="Straight Arrow Connector 42">
              <a:extLst>
                <a:ext uri="{FF2B5EF4-FFF2-40B4-BE49-F238E27FC236}">
                  <a16:creationId xmlns:a16="http://schemas.microsoft.com/office/drawing/2014/main" id="{9E7B0978-C525-9E54-06FD-75F91CA1157C}"/>
                </a:ext>
              </a:extLst>
            </p:cNvPr>
            <p:cNvCxnSpPr>
              <a:cxnSpLocks/>
            </p:cNvCxnSpPr>
            <p:nvPr/>
          </p:nvCxnSpPr>
          <p:spPr>
            <a:xfrm flipH="1">
              <a:off x="9088916" y="3369733"/>
              <a:ext cx="446535" cy="219183"/>
            </a:xfrm>
            <a:prstGeom prst="straightConnector1">
              <a:avLst/>
            </a:prstGeom>
            <a:ln>
              <a:solidFill>
                <a:schemeClr val="tx1"/>
              </a:solidFill>
              <a:tailEnd type="triangle" w="lg" len="med"/>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EDD7FD64-CD6E-0FFF-AD5B-00B9FBF2F2C5}"/>
                </a:ext>
              </a:extLst>
            </p:cNvPr>
            <p:cNvSpPr txBox="1"/>
            <p:nvPr/>
          </p:nvSpPr>
          <p:spPr>
            <a:xfrm>
              <a:off x="9535451" y="3015058"/>
              <a:ext cx="1966159" cy="646331"/>
            </a:xfrm>
            <a:prstGeom prst="rect">
              <a:avLst/>
            </a:prstGeom>
            <a:solidFill>
              <a:schemeClr val="bg1"/>
            </a:solidFill>
            <a:ln>
              <a:solidFill>
                <a:schemeClr val="tx1">
                  <a:lumMod val="50000"/>
                  <a:lumOff val="50000"/>
                </a:schemeClr>
              </a:solidFill>
            </a:ln>
          </p:spPr>
          <p:txBody>
            <a:bodyPr wrap="square" rtlCol="0">
              <a:spAutoFit/>
            </a:bodyPr>
            <a:lstStyle/>
            <a:p>
              <a:r>
                <a:rPr lang="en-US" sz="1200" dirty="0">
                  <a:latin typeface="Arial" panose="020B0604020202020204" pitchFamily="34" charset="0"/>
                </a:rPr>
                <a:t>Operator shows covered </a:t>
              </a:r>
              <a:br>
                <a:rPr lang="en-US" sz="1200" dirty="0">
                  <a:latin typeface="Arial" panose="020B0604020202020204" pitchFamily="34" charset="0"/>
                </a:rPr>
              </a:br>
              <a:r>
                <a:rPr lang="en-US" sz="1200" dirty="0">
                  <a:latin typeface="Arial" panose="020B0604020202020204" pitchFamily="34" charset="0"/>
                </a:rPr>
                <a:t>but signal readings are poor</a:t>
              </a:r>
            </a:p>
          </p:txBody>
        </p:sp>
      </p:grpSp>
      <p:grpSp>
        <p:nvGrpSpPr>
          <p:cNvPr id="54" name="Group 53">
            <a:extLst>
              <a:ext uri="{FF2B5EF4-FFF2-40B4-BE49-F238E27FC236}">
                <a16:creationId xmlns:a16="http://schemas.microsoft.com/office/drawing/2014/main" id="{EB828779-6235-E9E2-F8F7-DD159EB45FE6}"/>
              </a:ext>
            </a:extLst>
          </p:cNvPr>
          <p:cNvGrpSpPr/>
          <p:nvPr/>
        </p:nvGrpSpPr>
        <p:grpSpPr>
          <a:xfrm>
            <a:off x="6455094" y="2794000"/>
            <a:ext cx="1798975" cy="1192230"/>
            <a:chOff x="6455094" y="2794000"/>
            <a:chExt cx="1798975" cy="1192230"/>
          </a:xfrm>
        </p:grpSpPr>
        <p:cxnSp>
          <p:nvCxnSpPr>
            <p:cNvPr id="47" name="Straight Arrow Connector 46">
              <a:extLst>
                <a:ext uri="{FF2B5EF4-FFF2-40B4-BE49-F238E27FC236}">
                  <a16:creationId xmlns:a16="http://schemas.microsoft.com/office/drawing/2014/main" id="{91E455C4-3916-8547-5037-EE13F118518F}"/>
                </a:ext>
              </a:extLst>
            </p:cNvPr>
            <p:cNvCxnSpPr>
              <a:cxnSpLocks/>
              <a:stCxn id="46" idx="0"/>
            </p:cNvCxnSpPr>
            <p:nvPr/>
          </p:nvCxnSpPr>
          <p:spPr>
            <a:xfrm flipH="1" flipV="1">
              <a:off x="7240693" y="2794000"/>
              <a:ext cx="113889" cy="545899"/>
            </a:xfrm>
            <a:prstGeom prst="straightConnector1">
              <a:avLst/>
            </a:prstGeom>
            <a:ln>
              <a:solidFill>
                <a:schemeClr val="tx1"/>
              </a:solidFill>
              <a:tailEnd type="triangle" w="lg" len="med"/>
            </a:ln>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658EC76A-0763-5BB3-83E1-BEAAD6F37020}"/>
                </a:ext>
              </a:extLst>
            </p:cNvPr>
            <p:cNvSpPr txBox="1"/>
            <p:nvPr/>
          </p:nvSpPr>
          <p:spPr>
            <a:xfrm>
              <a:off x="6455094" y="3339899"/>
              <a:ext cx="1798975" cy="646331"/>
            </a:xfrm>
            <a:prstGeom prst="rect">
              <a:avLst/>
            </a:prstGeom>
            <a:solidFill>
              <a:schemeClr val="bg1"/>
            </a:solidFill>
            <a:ln>
              <a:solidFill>
                <a:schemeClr val="tx1">
                  <a:lumMod val="50000"/>
                  <a:lumOff val="50000"/>
                </a:schemeClr>
              </a:solidFill>
            </a:ln>
          </p:spPr>
          <p:txBody>
            <a:bodyPr wrap="square" rtlCol="0">
              <a:spAutoFit/>
            </a:bodyPr>
            <a:lstStyle/>
            <a:p>
              <a:r>
                <a:rPr lang="en-US" sz="1200">
                  <a:latin typeface="Arial" panose="020B0604020202020204" pitchFamily="34" charset="0"/>
                </a:rPr>
                <a:t>No coverage? Additional data may be needed</a:t>
              </a:r>
            </a:p>
          </p:txBody>
        </p:sp>
      </p:grpSp>
    </p:spTree>
    <p:extLst>
      <p:ext uri="{BB962C8B-B14F-4D97-AF65-F5344CB8AC3E}">
        <p14:creationId xmlns:p14="http://schemas.microsoft.com/office/powerpoint/2010/main" val="38512490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childTnLst>
                                </p:cTn>
                              </p:par>
                              <p:par>
                                <p:cTn id="8" presetID="10" presetClass="entr" presetSubtype="0" fill="hold" nodeType="withEffect">
                                  <p:stCondLst>
                                    <p:cond delay="300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1000"/>
                                        <p:tgtEl>
                                          <p:spTgt spid="38"/>
                                        </p:tgtEl>
                                      </p:cBhvr>
                                    </p:animEffect>
                                  </p:childTnLst>
                                </p:cTn>
                              </p:par>
                              <p:par>
                                <p:cTn id="11" presetID="10" presetClass="entr" presetSubtype="0" fill="hold" nodeType="withEffect">
                                  <p:stCondLst>
                                    <p:cond delay="500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childTnLst>
                                </p:cTn>
                              </p:par>
                              <p:par>
                                <p:cTn id="14" presetID="10" presetClass="entr" presetSubtype="0" fill="hold" nodeType="withEffect">
                                  <p:stCondLst>
                                    <p:cond delay="500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1000"/>
                                        <p:tgtEl>
                                          <p:spTgt spid="39"/>
                                        </p:tgtEl>
                                      </p:cBhvr>
                                    </p:animEffect>
                                  </p:childTnLst>
                                </p:cTn>
                              </p:par>
                              <p:par>
                                <p:cTn id="17" presetID="10" presetClass="entr" presetSubtype="0" fill="hold" nodeType="withEffect">
                                  <p:stCondLst>
                                    <p:cond delay="700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childTnLst>
                                </p:cTn>
                              </p:par>
                              <p:par>
                                <p:cTn id="20" presetID="10" presetClass="entr" presetSubtype="0" fill="hold" nodeType="withEffect">
                                  <p:stCondLst>
                                    <p:cond delay="70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childTnLst>
                                </p:cTn>
                              </p:par>
                              <p:par>
                                <p:cTn id="23" presetID="10" presetClass="entr" presetSubtype="0" fill="hold" nodeType="withEffect">
                                  <p:stCondLst>
                                    <p:cond delay="1000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childTnLst>
                                </p:cTn>
                              </p:par>
                              <p:par>
                                <p:cTn id="26" presetID="10" presetClass="entr" presetSubtype="0" fill="hold" nodeType="withEffect">
                                  <p:stCondLst>
                                    <p:cond delay="1200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1000"/>
                                        <p:tgtEl>
                                          <p:spTgt spid="45"/>
                                        </p:tgtEl>
                                      </p:cBhvr>
                                    </p:animEffect>
                                  </p:childTnLst>
                                </p:cTn>
                              </p:par>
                              <p:par>
                                <p:cTn id="29" presetID="10" presetClass="entr" presetSubtype="0" fill="hold" nodeType="withEffect">
                                  <p:stCondLst>
                                    <p:cond delay="1600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02F8F-E0AB-1AAA-A448-7CD1C683BA31}"/>
            </a:ext>
          </a:extLst>
        </p:cNvPr>
        <p:cNvGrpSpPr/>
        <p:nvPr/>
      </p:nvGrpSpPr>
      <p:grpSpPr>
        <a:xfrm>
          <a:off x="0" y="0"/>
          <a:ext cx="0" cy="0"/>
          <a:chOff x="0" y="0"/>
          <a:chExt cx="0" cy="0"/>
        </a:xfrm>
      </p:grpSpPr>
      <p:sp>
        <p:nvSpPr>
          <p:cNvPr id="3" name="Google Shape;165;p25">
            <a:extLst>
              <a:ext uri="{FF2B5EF4-FFF2-40B4-BE49-F238E27FC236}">
                <a16:creationId xmlns:a16="http://schemas.microsoft.com/office/drawing/2014/main" id="{030F4489-01FF-C7E6-F702-F8ADFEBC431B}"/>
              </a:ext>
            </a:extLst>
          </p:cNvPr>
          <p:cNvSpPr txBox="1"/>
          <p:nvPr/>
        </p:nvSpPr>
        <p:spPr>
          <a:xfrm>
            <a:off x="548632" y="2808911"/>
            <a:ext cx="6638601" cy="574412"/>
          </a:xfrm>
          <a:prstGeom prst="rect">
            <a:avLst/>
          </a:prstGeom>
          <a:noFill/>
          <a:ln>
            <a:noFill/>
          </a:ln>
        </p:spPr>
        <p:txBody>
          <a:bodyPr spcFirstLastPara="1" wrap="square" lIns="121900" tIns="121900" rIns="121900" bIns="121900" anchor="t" anchorCtr="0">
            <a:spAutoFit/>
          </a:bodyPr>
          <a:lstStyle/>
          <a:p>
            <a:r>
              <a:rPr lang="en" sz="2133">
                <a:solidFill>
                  <a:schemeClr val="lt1"/>
                </a:solidFill>
                <a:latin typeface="Arial" panose="020B0604020202020204" pitchFamily="34" charset="0"/>
                <a:ea typeface="Source Sans Pro"/>
                <a:cs typeface="Arial" panose="020B0604020202020204" pitchFamily="34" charset="0"/>
                <a:sym typeface="Source Sans Pro"/>
              </a:rPr>
              <a:t>Real-world consumer network experience insights</a:t>
            </a:r>
            <a:endParaRPr sz="2133">
              <a:solidFill>
                <a:schemeClr val="lt1"/>
              </a:solidFill>
              <a:latin typeface="Arial" panose="020B0604020202020204" pitchFamily="34" charset="0"/>
              <a:ea typeface="Source Sans Pro"/>
              <a:cs typeface="Arial" panose="020B0604020202020204" pitchFamily="34" charset="0"/>
              <a:sym typeface="Source Sans Pro"/>
            </a:endParaRPr>
          </a:p>
        </p:txBody>
      </p:sp>
      <p:sp>
        <p:nvSpPr>
          <p:cNvPr id="4" name="Google Shape;166;p25">
            <a:extLst>
              <a:ext uri="{FF2B5EF4-FFF2-40B4-BE49-F238E27FC236}">
                <a16:creationId xmlns:a16="http://schemas.microsoft.com/office/drawing/2014/main" id="{F64E4A65-342B-761A-3BD8-27BCDB559FD0}"/>
              </a:ext>
            </a:extLst>
          </p:cNvPr>
          <p:cNvSpPr txBox="1"/>
          <p:nvPr/>
        </p:nvSpPr>
        <p:spPr>
          <a:xfrm>
            <a:off x="548633" y="1758416"/>
            <a:ext cx="6760400" cy="1067200"/>
          </a:xfrm>
          <a:prstGeom prst="rect">
            <a:avLst/>
          </a:prstGeom>
          <a:noFill/>
          <a:ln>
            <a:noFill/>
          </a:ln>
        </p:spPr>
        <p:txBody>
          <a:bodyPr spcFirstLastPara="1" wrap="square" lIns="121900" tIns="121900" rIns="121900" bIns="60933" anchor="ctr" anchorCtr="0">
            <a:noAutofit/>
          </a:bodyPr>
          <a:lstStyle/>
          <a:p>
            <a:r>
              <a:rPr lang="en" sz="5333">
                <a:solidFill>
                  <a:srgbClr val="FDFBF9"/>
                </a:solidFill>
                <a:latin typeface="Arial" panose="020B0604020202020204" pitchFamily="34" charset="0"/>
                <a:ea typeface="Oswald"/>
                <a:cs typeface="Arial" panose="020B0604020202020204" pitchFamily="34" charset="0"/>
                <a:sym typeface="Oswald"/>
              </a:rPr>
              <a:t>Consumer QoE</a:t>
            </a:r>
            <a:r>
              <a:rPr lang="en" sz="5333" baseline="30000">
                <a:solidFill>
                  <a:srgbClr val="FDFBF9"/>
                </a:solidFill>
                <a:latin typeface="Arial" panose="020B0604020202020204" pitchFamily="34" charset="0"/>
                <a:ea typeface="Oswald"/>
                <a:cs typeface="Arial" panose="020B0604020202020204" pitchFamily="34" charset="0"/>
                <a:sym typeface="Oswald"/>
              </a:rPr>
              <a:t>™</a:t>
            </a:r>
            <a:endParaRPr sz="5333" baseline="30000">
              <a:solidFill>
                <a:srgbClr val="FDFBF9"/>
              </a:solidFill>
              <a:latin typeface="Arial" panose="020B0604020202020204" pitchFamily="34" charset="0"/>
              <a:ea typeface="Oswald"/>
              <a:cs typeface="Arial" panose="020B0604020202020204" pitchFamily="34" charset="0"/>
              <a:sym typeface="Oswald"/>
            </a:endParaRPr>
          </a:p>
        </p:txBody>
      </p:sp>
      <p:pic>
        <p:nvPicPr>
          <p:cNvPr id="8" name="Google Shape;167;p25">
            <a:extLst>
              <a:ext uri="{FF2B5EF4-FFF2-40B4-BE49-F238E27FC236}">
                <a16:creationId xmlns:a16="http://schemas.microsoft.com/office/drawing/2014/main" id="{C8F1C82E-ACF3-30F7-9F11-4987DC387D11}"/>
              </a:ext>
            </a:extLst>
          </p:cNvPr>
          <p:cNvPicPr preferRelativeResize="0"/>
          <p:nvPr/>
        </p:nvPicPr>
        <p:blipFill rotWithShape="1">
          <a:blip r:embed="rId3">
            <a:alphaModFix/>
          </a:blip>
          <a:srcRect l="7110" t="8593" r="7110" b="3802"/>
          <a:stretch/>
        </p:blipFill>
        <p:spPr>
          <a:xfrm>
            <a:off x="7187234" y="1068768"/>
            <a:ext cx="4334701" cy="4426697"/>
          </a:xfrm>
          <a:prstGeom prst="rect">
            <a:avLst/>
          </a:prstGeom>
          <a:noFill/>
          <a:ln>
            <a:noFill/>
          </a:ln>
        </p:spPr>
      </p:pic>
    </p:spTree>
    <p:extLst>
      <p:ext uri="{BB962C8B-B14F-4D97-AF65-F5344CB8AC3E}">
        <p14:creationId xmlns:p14="http://schemas.microsoft.com/office/powerpoint/2010/main" val="7779133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6"/>
          <p:cNvSpPr txBox="1"/>
          <p:nvPr/>
        </p:nvSpPr>
        <p:spPr>
          <a:xfrm>
            <a:off x="548640" y="2671043"/>
            <a:ext cx="5925600" cy="3636853"/>
          </a:xfrm>
          <a:prstGeom prst="rect">
            <a:avLst/>
          </a:prstGeom>
          <a:noFill/>
          <a:ln>
            <a:noFill/>
          </a:ln>
        </p:spPr>
        <p:txBody>
          <a:bodyPr spcFirstLastPara="1" wrap="square" lIns="121900" tIns="121900" rIns="121900" bIns="121900" anchor="t" anchorCtr="0">
            <a:spAutoFit/>
          </a:bodyPr>
          <a:lstStyle/>
          <a:p>
            <a:pPr marL="304792" indent="-206582">
              <a:buClr>
                <a:srgbClr val="181512"/>
              </a:buClr>
              <a:buSzPts val="1000"/>
              <a:buFont typeface="Source Sans Pro"/>
              <a:buChar char="•"/>
            </a:pPr>
            <a:r>
              <a:rPr lang="en" sz="1700">
                <a:solidFill>
                  <a:srgbClr val="181512"/>
                </a:solidFill>
                <a:latin typeface="Arial" panose="020B0604020202020204" pitchFamily="34" charset="0"/>
                <a:ea typeface="Source Sans Pro"/>
                <a:cs typeface="Arial" panose="020B0604020202020204" pitchFamily="34" charset="0"/>
                <a:sym typeface="Source Sans Pro"/>
              </a:rPr>
              <a:t>Analyze real-world data in volumes that are simply impossible to collect via controlled testing or probes</a:t>
            </a:r>
            <a:endParaRPr sz="1700">
              <a:solidFill>
                <a:srgbClr val="181512"/>
              </a:solidFill>
              <a:latin typeface="Arial" panose="020B0604020202020204" pitchFamily="34" charset="0"/>
              <a:ea typeface="Source Sans Pro"/>
              <a:cs typeface="Arial" panose="020B0604020202020204" pitchFamily="34" charset="0"/>
              <a:sym typeface="Source Sans Pro"/>
            </a:endParaRPr>
          </a:p>
          <a:p>
            <a:pPr marL="304792" indent="-206582">
              <a:spcBef>
                <a:spcPts val="800"/>
              </a:spcBef>
              <a:buClr>
                <a:srgbClr val="181512"/>
              </a:buClr>
              <a:buSzPts val="1000"/>
              <a:buFont typeface="Source Sans Pro"/>
              <a:buChar char="•"/>
            </a:pPr>
            <a:r>
              <a:rPr lang="en" sz="1700">
                <a:solidFill>
                  <a:srgbClr val="181512"/>
                </a:solidFill>
                <a:latin typeface="Arial" panose="020B0604020202020204" pitchFamily="34" charset="0"/>
                <a:ea typeface="Source Sans Pro"/>
                <a:cs typeface="Arial" panose="020B0604020202020204" pitchFamily="34" charset="0"/>
                <a:sym typeface="Source Sans Pro"/>
              </a:rPr>
              <a:t>Get insights into the user experience metrics that matter most to consumers — benchmarked against competitors</a:t>
            </a:r>
            <a:endParaRPr sz="1700">
              <a:solidFill>
                <a:srgbClr val="181512"/>
              </a:solidFill>
              <a:latin typeface="Arial" panose="020B0604020202020204" pitchFamily="34" charset="0"/>
              <a:ea typeface="Source Sans Pro"/>
              <a:cs typeface="Arial" panose="020B0604020202020204" pitchFamily="34" charset="0"/>
              <a:sym typeface="Source Sans Pro"/>
            </a:endParaRPr>
          </a:p>
          <a:p>
            <a:pPr marL="304792" indent="-206582">
              <a:spcBef>
                <a:spcPts val="800"/>
              </a:spcBef>
              <a:buClr>
                <a:srgbClr val="181512"/>
              </a:buClr>
              <a:buSzPts val="1000"/>
              <a:buFont typeface="Source Sans Pro"/>
              <a:buChar char="•"/>
            </a:pPr>
            <a:r>
              <a:rPr lang="en" sz="1700">
                <a:solidFill>
                  <a:srgbClr val="181512"/>
                </a:solidFill>
                <a:latin typeface="Arial" panose="020B0604020202020204" pitchFamily="34" charset="0"/>
                <a:ea typeface="Source Sans Pro"/>
                <a:cs typeface="Arial" panose="020B0604020202020204" pitchFamily="34" charset="0"/>
                <a:sym typeface="Source Sans Pro"/>
              </a:rPr>
              <a:t>Correlate user experience measurements to radio network conditions to uncover hidden issues</a:t>
            </a:r>
            <a:endParaRPr sz="1700">
              <a:solidFill>
                <a:srgbClr val="181512"/>
              </a:solidFill>
              <a:latin typeface="Arial" panose="020B0604020202020204" pitchFamily="34" charset="0"/>
              <a:ea typeface="Source Sans Pro"/>
              <a:cs typeface="Arial" panose="020B0604020202020204" pitchFamily="34" charset="0"/>
              <a:sym typeface="Source Sans Pro"/>
            </a:endParaRPr>
          </a:p>
          <a:p>
            <a:pPr marL="304792" indent="-206582">
              <a:spcBef>
                <a:spcPts val="800"/>
              </a:spcBef>
              <a:buClr>
                <a:srgbClr val="181512"/>
              </a:buClr>
              <a:buSzPts val="1000"/>
              <a:buFont typeface="Source Sans Pro"/>
              <a:buChar char="•"/>
            </a:pPr>
            <a:r>
              <a:rPr lang="en" sz="1700">
                <a:solidFill>
                  <a:srgbClr val="181512"/>
                </a:solidFill>
                <a:latin typeface="Arial" panose="020B0604020202020204" pitchFamily="34" charset="0"/>
                <a:ea typeface="Source Sans Pro"/>
                <a:cs typeface="Arial" panose="020B0604020202020204" pitchFamily="34" charset="0"/>
                <a:sym typeface="Source Sans Pro"/>
              </a:rPr>
              <a:t>Plan network improvements to have the highest impact </a:t>
            </a:r>
            <a:br>
              <a:rPr lang="en" sz="1700">
                <a:solidFill>
                  <a:srgbClr val="181512"/>
                </a:solidFill>
                <a:latin typeface="Arial" panose="020B0604020202020204" pitchFamily="34" charset="0"/>
                <a:ea typeface="Source Sans Pro"/>
                <a:cs typeface="Arial" panose="020B0604020202020204" pitchFamily="34" charset="0"/>
                <a:sym typeface="Source Sans Pro"/>
              </a:rPr>
            </a:br>
            <a:r>
              <a:rPr lang="en" sz="1700">
                <a:solidFill>
                  <a:srgbClr val="181512"/>
                </a:solidFill>
                <a:latin typeface="Arial" panose="020B0604020202020204" pitchFamily="34" charset="0"/>
                <a:ea typeface="Source Sans Pro"/>
                <a:cs typeface="Arial" panose="020B0604020202020204" pitchFamily="34" charset="0"/>
                <a:sym typeface="Source Sans Pro"/>
              </a:rPr>
              <a:t>on consumer experience</a:t>
            </a:r>
            <a:endParaRPr sz="1700">
              <a:solidFill>
                <a:srgbClr val="181512"/>
              </a:solidFill>
              <a:latin typeface="Arial" panose="020B0604020202020204" pitchFamily="34" charset="0"/>
              <a:ea typeface="Source Sans Pro"/>
              <a:cs typeface="Arial" panose="020B0604020202020204" pitchFamily="34" charset="0"/>
              <a:sym typeface="Source Sans Pro"/>
            </a:endParaRPr>
          </a:p>
          <a:p>
            <a:pPr marL="304792" indent="-206582">
              <a:spcBef>
                <a:spcPts val="800"/>
              </a:spcBef>
              <a:spcAft>
                <a:spcPts val="800"/>
              </a:spcAft>
              <a:buClr>
                <a:srgbClr val="181512"/>
              </a:buClr>
              <a:buSzPts val="1000"/>
              <a:buFont typeface="Source Sans Pro"/>
              <a:buChar char="•"/>
            </a:pPr>
            <a:r>
              <a:rPr lang="en" sz="1700">
                <a:solidFill>
                  <a:srgbClr val="181512"/>
                </a:solidFill>
                <a:latin typeface="Arial" panose="020B0604020202020204" pitchFamily="34" charset="0"/>
                <a:ea typeface="Source Sans Pro"/>
                <a:cs typeface="Arial" panose="020B0604020202020204" pitchFamily="34" charset="0"/>
                <a:sym typeface="Source Sans Pro"/>
              </a:rPr>
              <a:t>Insights are available via both a data visualization portal and a data warehouse (add-on) for ultimate flexibility</a:t>
            </a:r>
            <a:endParaRPr sz="1700">
              <a:solidFill>
                <a:srgbClr val="181512"/>
              </a:solidFill>
              <a:latin typeface="Arial" panose="020B0604020202020204" pitchFamily="34" charset="0"/>
              <a:ea typeface="Source Sans Pro"/>
              <a:cs typeface="Arial" panose="020B0604020202020204" pitchFamily="34" charset="0"/>
              <a:sym typeface="Source Sans Pro"/>
            </a:endParaRPr>
          </a:p>
        </p:txBody>
      </p:sp>
      <p:sp>
        <p:nvSpPr>
          <p:cNvPr id="173" name="Google Shape;173;p26"/>
          <p:cNvSpPr txBox="1"/>
          <p:nvPr/>
        </p:nvSpPr>
        <p:spPr>
          <a:xfrm>
            <a:off x="548640" y="1005840"/>
            <a:ext cx="5925600" cy="1631175"/>
          </a:xfrm>
          <a:prstGeom prst="rect">
            <a:avLst/>
          </a:prstGeom>
          <a:noFill/>
          <a:ln>
            <a:noFill/>
          </a:ln>
        </p:spPr>
        <p:txBody>
          <a:bodyPr spcFirstLastPara="1" wrap="square" lIns="121900" tIns="121900" rIns="121900" bIns="121900" anchor="t" anchorCtr="0">
            <a:spAutoFit/>
          </a:bodyPr>
          <a:lstStyle/>
          <a:p>
            <a:r>
              <a:rPr lang="en">
                <a:solidFill>
                  <a:srgbClr val="181512"/>
                </a:solidFill>
                <a:latin typeface="Arial" panose="020B0604020202020204" pitchFamily="34" charset="0"/>
                <a:ea typeface="Source Sans Pro"/>
                <a:cs typeface="Arial" panose="020B0604020202020204" pitchFamily="34" charset="0"/>
                <a:sym typeface="Source Sans Pro"/>
              </a:rPr>
              <a:t>Collecting billions of daily measurements, Ookla’s SDK provides a comprehensive picture of real-world consumer network experience — across the use cases, services, devices, applications, CDNs, and cloud providers that matter most to end users.</a:t>
            </a:r>
            <a:endParaRPr>
              <a:solidFill>
                <a:srgbClr val="181512"/>
              </a:solidFill>
              <a:latin typeface="Arial" panose="020B0604020202020204" pitchFamily="34" charset="0"/>
              <a:ea typeface="Source Sans Pro"/>
              <a:cs typeface="Arial" panose="020B0604020202020204" pitchFamily="34" charset="0"/>
              <a:sym typeface="Source Sans Pro"/>
            </a:endParaRPr>
          </a:p>
        </p:txBody>
      </p:sp>
      <p:sp>
        <p:nvSpPr>
          <p:cNvPr id="174" name="Google Shape;174;p26"/>
          <p:cNvSpPr txBox="1"/>
          <p:nvPr/>
        </p:nvSpPr>
        <p:spPr>
          <a:xfrm>
            <a:off x="548640" y="365760"/>
            <a:ext cx="5791200" cy="738623"/>
          </a:xfrm>
          <a:prstGeom prst="rect">
            <a:avLst/>
          </a:prstGeom>
          <a:noFill/>
          <a:ln>
            <a:noFill/>
          </a:ln>
        </p:spPr>
        <p:txBody>
          <a:bodyPr spcFirstLastPara="1" wrap="square" lIns="121900" tIns="121900" rIns="121900" bIns="121900" anchor="t" anchorCtr="0">
            <a:spAutoFit/>
          </a:bodyPr>
          <a:lstStyle/>
          <a:p>
            <a:r>
              <a:rPr lang="en" sz="3200" b="1">
                <a:solidFill>
                  <a:srgbClr val="181512"/>
                </a:solidFill>
                <a:latin typeface="Arial" panose="020B0604020202020204" pitchFamily="34" charset="0"/>
                <a:ea typeface="Oswald SemiBold"/>
                <a:cs typeface="Arial" panose="020B0604020202020204" pitchFamily="34" charset="0"/>
                <a:sym typeface="Oswald SemiBold"/>
              </a:rPr>
              <a:t>Consumer QoE</a:t>
            </a:r>
            <a:r>
              <a:rPr lang="en" sz="3200" b="1" baseline="30000">
                <a:solidFill>
                  <a:srgbClr val="181512"/>
                </a:solidFill>
                <a:latin typeface="Arial" panose="020B0604020202020204" pitchFamily="34" charset="0"/>
                <a:ea typeface="Oswald SemiBold"/>
                <a:cs typeface="Arial" panose="020B0604020202020204" pitchFamily="34" charset="0"/>
                <a:sym typeface="Oswald SemiBold"/>
              </a:rPr>
              <a:t>™</a:t>
            </a:r>
            <a:endParaRPr sz="3200" b="1" baseline="30000">
              <a:solidFill>
                <a:srgbClr val="181512"/>
              </a:solidFill>
              <a:latin typeface="Arial" panose="020B0604020202020204" pitchFamily="34" charset="0"/>
              <a:ea typeface="Oswald SemiBold"/>
              <a:cs typeface="Arial" panose="020B0604020202020204" pitchFamily="34" charset="0"/>
              <a:sym typeface="Oswald SemiBold"/>
            </a:endParaRPr>
          </a:p>
        </p:txBody>
      </p:sp>
      <p:pic>
        <p:nvPicPr>
          <p:cNvPr id="175" name="Google Shape;175;p26"/>
          <p:cNvPicPr preferRelativeResize="0"/>
          <p:nvPr/>
        </p:nvPicPr>
        <p:blipFill rotWithShape="1">
          <a:blip r:embed="rId3">
            <a:alphaModFix/>
          </a:blip>
          <a:srcRect l="10735" t="5996" r="25211" b="5943"/>
          <a:stretch/>
        </p:blipFill>
        <p:spPr>
          <a:xfrm>
            <a:off x="6395367" y="1039868"/>
            <a:ext cx="5791197" cy="4778265"/>
          </a:xfrm>
          <a:prstGeom prst="rect">
            <a:avLst/>
          </a:prstGeom>
          <a:noFill/>
          <a:ln>
            <a:noFill/>
          </a:ln>
        </p:spPr>
      </p:pic>
      <p:pic>
        <p:nvPicPr>
          <p:cNvPr id="176" name="Google Shape;176;p26"/>
          <p:cNvPicPr preferRelativeResize="0"/>
          <p:nvPr/>
        </p:nvPicPr>
        <p:blipFill rotWithShape="1">
          <a:blip r:embed="rId4">
            <a:alphaModFix/>
          </a:blip>
          <a:srcRect l="23159" r="19329" b="22106"/>
          <a:stretch/>
        </p:blipFill>
        <p:spPr>
          <a:xfrm>
            <a:off x="6973467" y="1331700"/>
            <a:ext cx="5218400" cy="3846800"/>
          </a:xfrm>
          <a:prstGeom prst="rect">
            <a:avLst/>
          </a:prstGeom>
          <a:noFill/>
          <a:ln w="9525" cap="flat" cmpd="sng">
            <a:solidFill>
              <a:srgbClr val="EDEAE6"/>
            </a:solidFill>
            <a:prstDash val="solid"/>
            <a:round/>
            <a:headEnd type="none" w="sm" len="sm"/>
            <a:tailEnd type="none" w="sm" len="sm"/>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6">
          <a:extLst>
            <a:ext uri="{FF2B5EF4-FFF2-40B4-BE49-F238E27FC236}">
              <a16:creationId xmlns:a16="http://schemas.microsoft.com/office/drawing/2014/main" id="{E2798756-2294-8B68-2E4E-A56E91439873}"/>
            </a:ext>
          </a:extLst>
        </p:cNvPr>
        <p:cNvGrpSpPr/>
        <p:nvPr/>
      </p:nvGrpSpPr>
      <p:grpSpPr>
        <a:xfrm>
          <a:off x="0" y="0"/>
          <a:ext cx="0" cy="0"/>
          <a:chOff x="0" y="0"/>
          <a:chExt cx="0" cy="0"/>
        </a:xfrm>
      </p:grpSpPr>
      <p:sp>
        <p:nvSpPr>
          <p:cNvPr id="257" name="Google Shape;257;p32">
            <a:extLst>
              <a:ext uri="{FF2B5EF4-FFF2-40B4-BE49-F238E27FC236}">
                <a16:creationId xmlns:a16="http://schemas.microsoft.com/office/drawing/2014/main" id="{35EA459A-72CB-0CFF-4B00-11905A52DC5B}"/>
              </a:ext>
            </a:extLst>
          </p:cNvPr>
          <p:cNvSpPr txBox="1"/>
          <p:nvPr/>
        </p:nvSpPr>
        <p:spPr>
          <a:xfrm>
            <a:off x="640081" y="2153677"/>
            <a:ext cx="4460558" cy="4288313"/>
          </a:xfrm>
          <a:prstGeom prst="rect">
            <a:avLst/>
          </a:prstGeom>
          <a:noFill/>
          <a:ln>
            <a:noFill/>
          </a:ln>
        </p:spPr>
        <p:txBody>
          <a:bodyPr spcFirstLastPara="1" wrap="square" lIns="121900" tIns="121900" rIns="121900" bIns="121900" anchor="t" anchorCtr="0">
            <a:spAutoFit/>
          </a:bodyPr>
          <a:lstStyle/>
          <a:p>
            <a:pPr marL="304792" indent="-206582">
              <a:spcBef>
                <a:spcPts val="200"/>
              </a:spcBef>
              <a:spcAft>
                <a:spcPts val="800"/>
              </a:spcAft>
              <a:buClr>
                <a:srgbClr val="181512"/>
              </a:buClr>
              <a:buSzPts val="1000"/>
              <a:buFont typeface="Source Sans Pro"/>
              <a:buChar char="•"/>
            </a:pPr>
            <a:r>
              <a:rPr lang="en" sz="1700">
                <a:solidFill>
                  <a:srgbClr val="181512"/>
                </a:solidFill>
                <a:latin typeface="Arial" panose="020B0604020202020204" pitchFamily="34" charset="0"/>
                <a:ea typeface="Source Sans Pro"/>
                <a:cs typeface="Arial" panose="020B0604020202020204" pitchFamily="34" charset="0"/>
                <a:sym typeface="Source Sans Pro"/>
              </a:rPr>
              <a:t>Visualize real-world user experience KPIs with detailed geographic location information</a:t>
            </a:r>
            <a:endParaRPr sz="1700">
              <a:solidFill>
                <a:srgbClr val="181512"/>
              </a:solidFill>
              <a:latin typeface="Arial" panose="020B0604020202020204" pitchFamily="34" charset="0"/>
              <a:ea typeface="Source Sans Pro"/>
              <a:cs typeface="Arial" panose="020B0604020202020204" pitchFamily="34" charset="0"/>
              <a:sym typeface="Source Sans Pro"/>
            </a:endParaRPr>
          </a:p>
          <a:p>
            <a:pPr marL="304792" indent="-206582">
              <a:spcBef>
                <a:spcPts val="200"/>
              </a:spcBef>
              <a:spcAft>
                <a:spcPts val="800"/>
              </a:spcAft>
              <a:buClr>
                <a:srgbClr val="181512"/>
              </a:buClr>
              <a:buSzPts val="1000"/>
              <a:buFont typeface="Source Sans Pro"/>
              <a:buChar char="•"/>
            </a:pPr>
            <a:r>
              <a:rPr lang="en" sz="1700">
                <a:solidFill>
                  <a:srgbClr val="181512"/>
                </a:solidFill>
                <a:latin typeface="Arial" panose="020B0604020202020204" pitchFamily="34" charset="0"/>
                <a:ea typeface="Source Sans Pro"/>
                <a:cs typeface="Arial" panose="020B0604020202020204" pitchFamily="34" charset="0"/>
                <a:sym typeface="Source Sans Pro"/>
              </a:rPr>
              <a:t>Identify areas of competitive weakness or strength</a:t>
            </a:r>
            <a:endParaRPr sz="1700">
              <a:solidFill>
                <a:srgbClr val="181512"/>
              </a:solidFill>
              <a:latin typeface="Arial" panose="020B0604020202020204" pitchFamily="34" charset="0"/>
              <a:ea typeface="Source Sans Pro"/>
              <a:cs typeface="Arial" panose="020B0604020202020204" pitchFamily="34" charset="0"/>
              <a:sym typeface="Source Sans Pro"/>
            </a:endParaRPr>
          </a:p>
          <a:p>
            <a:pPr marL="304792" indent="-206582">
              <a:spcBef>
                <a:spcPts val="200"/>
              </a:spcBef>
              <a:spcAft>
                <a:spcPts val="800"/>
              </a:spcAft>
              <a:buClr>
                <a:srgbClr val="181512"/>
              </a:buClr>
              <a:buSzPts val="1000"/>
              <a:buFont typeface="Source Sans Pro"/>
              <a:buChar char="•"/>
            </a:pPr>
            <a:r>
              <a:rPr lang="en" sz="1700">
                <a:solidFill>
                  <a:srgbClr val="181512"/>
                </a:solidFill>
                <a:latin typeface="Arial" panose="020B0604020202020204" pitchFamily="34" charset="0"/>
                <a:ea typeface="Source Sans Pro"/>
                <a:cs typeface="Arial" panose="020B0604020202020204" pitchFamily="34" charset="0"/>
                <a:sym typeface="Source Sans Pro"/>
              </a:rPr>
              <a:t>Identify pain points that matter most to users, such as poor video playback or gaming latency</a:t>
            </a:r>
            <a:endParaRPr sz="1700">
              <a:solidFill>
                <a:srgbClr val="181512"/>
              </a:solidFill>
              <a:latin typeface="Arial" panose="020B0604020202020204" pitchFamily="34" charset="0"/>
              <a:ea typeface="Source Sans Pro"/>
              <a:cs typeface="Arial" panose="020B0604020202020204" pitchFamily="34" charset="0"/>
              <a:sym typeface="Source Sans Pro"/>
            </a:endParaRPr>
          </a:p>
          <a:p>
            <a:pPr marL="304792" indent="-206582">
              <a:spcBef>
                <a:spcPts val="200"/>
              </a:spcBef>
              <a:spcAft>
                <a:spcPts val="800"/>
              </a:spcAft>
              <a:buClr>
                <a:srgbClr val="181512"/>
              </a:buClr>
              <a:buSzPts val="1000"/>
              <a:buFont typeface="Source Sans Pro"/>
              <a:buChar char="•"/>
            </a:pPr>
            <a:r>
              <a:rPr lang="en" sz="1700">
                <a:solidFill>
                  <a:srgbClr val="181512"/>
                </a:solidFill>
                <a:latin typeface="Arial" panose="020B0604020202020204" pitchFamily="34" charset="0"/>
                <a:ea typeface="Source Sans Pro"/>
                <a:cs typeface="Arial" panose="020B0604020202020204" pitchFamily="34" charset="0"/>
                <a:sym typeface="Source Sans Pro"/>
              </a:rPr>
              <a:t>Correlate user experience with radio environment, throughput, or latency</a:t>
            </a:r>
            <a:endParaRPr sz="1700">
              <a:solidFill>
                <a:srgbClr val="181512"/>
              </a:solidFill>
              <a:latin typeface="Arial" panose="020B0604020202020204" pitchFamily="34" charset="0"/>
              <a:ea typeface="Source Sans Pro"/>
              <a:cs typeface="Arial" panose="020B0604020202020204" pitchFamily="34" charset="0"/>
              <a:sym typeface="Source Sans Pro"/>
            </a:endParaRPr>
          </a:p>
          <a:p>
            <a:pPr marL="304792" indent="-206582">
              <a:spcBef>
                <a:spcPts val="200"/>
              </a:spcBef>
              <a:spcAft>
                <a:spcPts val="800"/>
              </a:spcAft>
              <a:buClr>
                <a:srgbClr val="181512"/>
              </a:buClr>
              <a:buSzPts val="1000"/>
              <a:buFont typeface="Source Sans Pro"/>
              <a:buChar char="•"/>
            </a:pPr>
            <a:r>
              <a:rPr lang="en" sz="1700">
                <a:solidFill>
                  <a:srgbClr val="181512"/>
                </a:solidFill>
                <a:latin typeface="Arial" panose="020B0604020202020204" pitchFamily="34" charset="0"/>
                <a:ea typeface="Source Sans Pro"/>
                <a:cs typeface="Arial" panose="020B0604020202020204" pitchFamily="34" charset="0"/>
                <a:sym typeface="Source Sans Pro"/>
              </a:rPr>
              <a:t>Filter results by device, device capabilities, network technology, radio cells, locations, time, and more</a:t>
            </a:r>
            <a:endParaRPr sz="1700">
              <a:solidFill>
                <a:srgbClr val="181512"/>
              </a:solidFill>
              <a:latin typeface="Arial" panose="020B0604020202020204" pitchFamily="34" charset="0"/>
              <a:ea typeface="Source Sans Pro"/>
              <a:cs typeface="Arial" panose="020B0604020202020204" pitchFamily="34" charset="0"/>
              <a:sym typeface="Source Sans Pro"/>
            </a:endParaRPr>
          </a:p>
        </p:txBody>
      </p:sp>
      <p:sp>
        <p:nvSpPr>
          <p:cNvPr id="258" name="Google Shape;258;p32">
            <a:extLst>
              <a:ext uri="{FF2B5EF4-FFF2-40B4-BE49-F238E27FC236}">
                <a16:creationId xmlns:a16="http://schemas.microsoft.com/office/drawing/2014/main" id="{7B6A57DD-6EE7-B571-3A3C-AFC5E757DF8A}"/>
              </a:ext>
            </a:extLst>
          </p:cNvPr>
          <p:cNvSpPr txBox="1"/>
          <p:nvPr/>
        </p:nvSpPr>
        <p:spPr>
          <a:xfrm>
            <a:off x="548641" y="1005840"/>
            <a:ext cx="8881110" cy="1077178"/>
          </a:xfrm>
          <a:prstGeom prst="rect">
            <a:avLst/>
          </a:prstGeom>
          <a:noFill/>
          <a:ln>
            <a:noFill/>
          </a:ln>
        </p:spPr>
        <p:txBody>
          <a:bodyPr spcFirstLastPara="1" wrap="square" lIns="121900" tIns="121900" rIns="121900" bIns="121900" anchor="t" anchorCtr="0">
            <a:spAutoFit/>
          </a:bodyPr>
          <a:lstStyle/>
          <a:p>
            <a:r>
              <a:rPr lang="en">
                <a:solidFill>
                  <a:srgbClr val="181512"/>
                </a:solidFill>
                <a:latin typeface="Arial" panose="020B0604020202020204" pitchFamily="34" charset="0"/>
                <a:ea typeface="Source Sans Pro"/>
                <a:cs typeface="Arial" panose="020B0604020202020204" pitchFamily="34" charset="0"/>
                <a:sym typeface="Source Sans Pro"/>
              </a:rPr>
              <a:t>Analyze in-depth consumer experience metrics for multiple services, including web browsing, streaming video, gaming, and video conferencing. Based on active tests through the SDK, this module allows you to:</a:t>
            </a:r>
            <a:endParaRPr>
              <a:solidFill>
                <a:srgbClr val="181512"/>
              </a:solidFill>
              <a:latin typeface="Arial" panose="020B0604020202020204" pitchFamily="34" charset="0"/>
              <a:ea typeface="Source Sans Pro"/>
              <a:cs typeface="Arial" panose="020B0604020202020204" pitchFamily="34" charset="0"/>
              <a:sym typeface="Source Sans Pro"/>
            </a:endParaRPr>
          </a:p>
        </p:txBody>
      </p:sp>
      <p:sp>
        <p:nvSpPr>
          <p:cNvPr id="259" name="Google Shape;259;p32">
            <a:extLst>
              <a:ext uri="{FF2B5EF4-FFF2-40B4-BE49-F238E27FC236}">
                <a16:creationId xmlns:a16="http://schemas.microsoft.com/office/drawing/2014/main" id="{D501828B-5FA0-74AF-CB86-0537D63EC3C2}"/>
              </a:ext>
            </a:extLst>
          </p:cNvPr>
          <p:cNvSpPr txBox="1"/>
          <p:nvPr/>
        </p:nvSpPr>
        <p:spPr>
          <a:xfrm>
            <a:off x="548640" y="365760"/>
            <a:ext cx="7523798" cy="738623"/>
          </a:xfrm>
          <a:prstGeom prst="rect">
            <a:avLst/>
          </a:prstGeom>
          <a:noFill/>
          <a:ln>
            <a:noFill/>
          </a:ln>
        </p:spPr>
        <p:txBody>
          <a:bodyPr spcFirstLastPara="1" wrap="square" lIns="121900" tIns="121900" rIns="121900" bIns="121900" anchor="t" anchorCtr="0">
            <a:spAutoFit/>
          </a:bodyPr>
          <a:lstStyle/>
          <a:p>
            <a:r>
              <a:rPr lang="en" sz="3200" b="1">
                <a:solidFill>
                  <a:srgbClr val="181512"/>
                </a:solidFill>
                <a:latin typeface="Arial" panose="020B0604020202020204" pitchFamily="34" charset="0"/>
                <a:ea typeface="Oswald SemiBold"/>
                <a:cs typeface="Arial" panose="020B0604020202020204" pitchFamily="34" charset="0"/>
                <a:sym typeface="Oswald SemiBold"/>
              </a:rPr>
              <a:t>The User Experience, Visualized</a:t>
            </a:r>
            <a:endParaRPr sz="3200" b="1">
              <a:solidFill>
                <a:srgbClr val="181512"/>
              </a:solidFill>
              <a:latin typeface="Arial" panose="020B0604020202020204" pitchFamily="34" charset="0"/>
              <a:ea typeface="Oswald SemiBold"/>
              <a:cs typeface="Arial" panose="020B0604020202020204" pitchFamily="34" charset="0"/>
              <a:sym typeface="Oswald SemiBold"/>
            </a:endParaRPr>
          </a:p>
        </p:txBody>
      </p:sp>
      <p:pic>
        <p:nvPicPr>
          <p:cNvPr id="3" name="Google Shape;276;p34">
            <a:extLst>
              <a:ext uri="{FF2B5EF4-FFF2-40B4-BE49-F238E27FC236}">
                <a16:creationId xmlns:a16="http://schemas.microsoft.com/office/drawing/2014/main" id="{20468053-295F-B144-544B-7A0BCAE8D877}"/>
              </a:ext>
            </a:extLst>
          </p:cNvPr>
          <p:cNvPicPr preferRelativeResize="0"/>
          <p:nvPr/>
        </p:nvPicPr>
        <p:blipFill>
          <a:blip r:embed="rId3">
            <a:alphaModFix/>
          </a:blip>
          <a:stretch>
            <a:fillRect/>
          </a:stretch>
        </p:blipFill>
        <p:spPr>
          <a:xfrm>
            <a:off x="5229226" y="2083018"/>
            <a:ext cx="6746366" cy="3919641"/>
          </a:xfrm>
          <a:prstGeom prst="rect">
            <a:avLst/>
          </a:prstGeom>
          <a:noFill/>
          <a:ln>
            <a:noFill/>
          </a:ln>
        </p:spPr>
      </p:pic>
    </p:spTree>
    <p:extLst>
      <p:ext uri="{BB962C8B-B14F-4D97-AF65-F5344CB8AC3E}">
        <p14:creationId xmlns:p14="http://schemas.microsoft.com/office/powerpoint/2010/main" val="36288783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0"/>
          <p:cNvSpPr txBox="1"/>
          <p:nvPr/>
        </p:nvSpPr>
        <p:spPr>
          <a:xfrm>
            <a:off x="496033" y="1084841"/>
            <a:ext cx="2322400" cy="1477287"/>
          </a:xfrm>
          <a:prstGeom prst="rect">
            <a:avLst/>
          </a:prstGeom>
          <a:noFill/>
          <a:ln>
            <a:noFill/>
          </a:ln>
        </p:spPr>
        <p:txBody>
          <a:bodyPr spcFirstLastPara="1" wrap="square" lIns="121900" tIns="121900" rIns="121900" bIns="121900" anchor="t" anchorCtr="0">
            <a:spAutoFit/>
          </a:bodyPr>
          <a:lstStyle/>
          <a:p>
            <a:r>
              <a:rPr lang="en" sz="4000" b="1">
                <a:solidFill>
                  <a:srgbClr val="181512"/>
                </a:solidFill>
                <a:latin typeface="Arial" panose="020B0604020202020204" pitchFamily="34" charset="0"/>
                <a:ea typeface="Oswald SemiBold"/>
                <a:cs typeface="Arial" panose="020B0604020202020204" pitchFamily="34" charset="0"/>
                <a:sym typeface="Oswald SemiBold"/>
              </a:rPr>
              <a:t>Data includes</a:t>
            </a:r>
            <a:endParaRPr sz="4000" b="1">
              <a:solidFill>
                <a:srgbClr val="181512"/>
              </a:solidFill>
              <a:latin typeface="Arial" panose="020B0604020202020204" pitchFamily="34" charset="0"/>
              <a:ea typeface="Oswald SemiBold"/>
              <a:cs typeface="Arial" panose="020B0604020202020204" pitchFamily="34" charset="0"/>
              <a:sym typeface="Oswald SemiBold"/>
            </a:endParaRPr>
          </a:p>
        </p:txBody>
      </p:sp>
      <p:sp>
        <p:nvSpPr>
          <p:cNvPr id="224" name="Google Shape;224;p30"/>
          <p:cNvSpPr/>
          <p:nvPr/>
        </p:nvSpPr>
        <p:spPr>
          <a:xfrm>
            <a:off x="3242365" y="1277867"/>
            <a:ext cx="2362000" cy="1500000"/>
          </a:xfrm>
          <a:prstGeom prst="roundRect">
            <a:avLst>
              <a:gd name="adj" fmla="val 12377"/>
            </a:avLst>
          </a:prstGeom>
          <a:solidFill>
            <a:srgbClr val="EDEAE6"/>
          </a:solidFill>
          <a:ln w="9525" cap="flat" cmpd="sng">
            <a:solidFill>
              <a:srgbClr val="EDEAE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5" name="Google Shape;225;p30"/>
          <p:cNvSpPr txBox="1"/>
          <p:nvPr/>
        </p:nvSpPr>
        <p:spPr>
          <a:xfrm>
            <a:off x="3242365" y="731401"/>
            <a:ext cx="2362000" cy="615513"/>
          </a:xfrm>
          <a:prstGeom prst="rect">
            <a:avLst/>
          </a:prstGeom>
          <a:noFill/>
          <a:ln>
            <a:noFill/>
          </a:ln>
        </p:spPr>
        <p:txBody>
          <a:bodyPr spcFirstLastPara="1" wrap="square" lIns="121900" tIns="121900" rIns="121900" bIns="121900" anchor="t" anchorCtr="0">
            <a:spAutoFit/>
          </a:bodyPr>
          <a:lstStyle/>
          <a:p>
            <a:r>
              <a:rPr lang="en" sz="2400">
                <a:solidFill>
                  <a:srgbClr val="181512"/>
                </a:solidFill>
                <a:latin typeface="Arial" panose="020B0604020202020204" pitchFamily="34" charset="0"/>
                <a:ea typeface="Source Sans Pro"/>
                <a:cs typeface="Arial" panose="020B0604020202020204" pitchFamily="34" charset="0"/>
                <a:sym typeface="Source Sans Pro"/>
              </a:rPr>
              <a:t>Test metadata</a:t>
            </a:r>
            <a:endParaRPr sz="2400">
              <a:solidFill>
                <a:srgbClr val="181512"/>
              </a:solidFill>
              <a:latin typeface="Arial" panose="020B0604020202020204" pitchFamily="34" charset="0"/>
              <a:ea typeface="Source Sans Pro"/>
              <a:cs typeface="Arial" panose="020B0604020202020204" pitchFamily="34" charset="0"/>
              <a:sym typeface="Source Sans Pro"/>
            </a:endParaRPr>
          </a:p>
        </p:txBody>
      </p:sp>
      <p:sp>
        <p:nvSpPr>
          <p:cNvPr id="226" name="Google Shape;226;p30"/>
          <p:cNvSpPr txBox="1"/>
          <p:nvPr/>
        </p:nvSpPr>
        <p:spPr>
          <a:xfrm>
            <a:off x="3839767" y="1424967"/>
            <a:ext cx="1764800" cy="1216102"/>
          </a:xfrm>
          <a:prstGeom prst="rect">
            <a:avLst/>
          </a:prstGeom>
          <a:noFill/>
          <a:ln>
            <a:noFill/>
          </a:ln>
        </p:spPr>
        <p:txBody>
          <a:bodyPr spcFirstLastPara="1" wrap="square" lIns="0" tIns="0" rIns="121900" bIns="0" anchor="t" anchorCtr="0">
            <a:spAutoFit/>
          </a:bodyPr>
          <a:lstStyle/>
          <a:p>
            <a:pPr marL="304792" indent="-189649">
              <a:buClr>
                <a:srgbClr val="181512"/>
              </a:buClr>
              <a:buSzPts val="800"/>
              <a:buFont typeface="Source Sans Pro"/>
              <a:buChar char="•"/>
            </a:pPr>
            <a:r>
              <a:rPr lang="en" sz="1067">
                <a:solidFill>
                  <a:srgbClr val="181512"/>
                </a:solidFill>
                <a:latin typeface="Arial" panose="020B0604020202020204" pitchFamily="34" charset="0"/>
                <a:ea typeface="Source Sans Pro"/>
                <a:cs typeface="Arial" panose="020B0604020202020204" pitchFamily="34" charset="0"/>
                <a:sym typeface="Source Sans Pro"/>
              </a:rPr>
              <a:t>Timestamps</a:t>
            </a:r>
            <a:endParaRPr sz="1067">
              <a:solidFill>
                <a:srgbClr val="181512"/>
              </a:solidFill>
              <a:latin typeface="Arial" panose="020B0604020202020204" pitchFamily="34" charset="0"/>
              <a:ea typeface="Source Sans Pro"/>
              <a:cs typeface="Arial" panose="020B0604020202020204" pitchFamily="34" charset="0"/>
              <a:sym typeface="Source Sans Pro"/>
            </a:endParaRPr>
          </a:p>
          <a:p>
            <a:pPr marL="304792" indent="-189649">
              <a:spcBef>
                <a:spcPts val="267"/>
              </a:spcBef>
              <a:buClr>
                <a:srgbClr val="181512"/>
              </a:buClr>
              <a:buSzPts val="800"/>
              <a:buFont typeface="Source Sans Pro"/>
              <a:buChar char="•"/>
            </a:pPr>
            <a:r>
              <a:rPr lang="en" sz="1067">
                <a:solidFill>
                  <a:srgbClr val="181512"/>
                </a:solidFill>
                <a:latin typeface="Arial" panose="020B0604020202020204" pitchFamily="34" charset="0"/>
                <a:ea typeface="Source Sans Pro"/>
                <a:cs typeface="Arial" panose="020B0604020202020204" pitchFamily="34" charset="0"/>
                <a:sym typeface="Source Sans Pro"/>
              </a:rPr>
              <a:t>Operator &amp; ISP info</a:t>
            </a:r>
            <a:endParaRPr sz="1067">
              <a:solidFill>
                <a:srgbClr val="181512"/>
              </a:solidFill>
              <a:latin typeface="Arial" panose="020B0604020202020204" pitchFamily="34" charset="0"/>
              <a:ea typeface="Source Sans Pro"/>
              <a:cs typeface="Arial" panose="020B0604020202020204" pitchFamily="34" charset="0"/>
              <a:sym typeface="Source Sans Pro"/>
            </a:endParaRPr>
          </a:p>
          <a:p>
            <a:pPr marL="304792" indent="-189649">
              <a:spcBef>
                <a:spcPts val="267"/>
              </a:spcBef>
              <a:buClr>
                <a:srgbClr val="181512"/>
              </a:buClr>
              <a:buSzPts val="800"/>
              <a:buFont typeface="Source Sans Pro"/>
              <a:buChar char="•"/>
            </a:pPr>
            <a:r>
              <a:rPr lang="en" sz="1067">
                <a:solidFill>
                  <a:srgbClr val="181512"/>
                </a:solidFill>
                <a:latin typeface="Arial" panose="020B0604020202020204" pitchFamily="34" charset="0"/>
                <a:ea typeface="Source Sans Pro"/>
                <a:cs typeface="Arial" panose="020B0604020202020204" pitchFamily="34" charset="0"/>
                <a:sym typeface="Source Sans Pro"/>
              </a:rPr>
              <a:t>SIM card info</a:t>
            </a:r>
            <a:endParaRPr sz="1067">
              <a:solidFill>
                <a:srgbClr val="181512"/>
              </a:solidFill>
              <a:latin typeface="Arial" panose="020B0604020202020204" pitchFamily="34" charset="0"/>
              <a:ea typeface="Source Sans Pro"/>
              <a:cs typeface="Arial" panose="020B0604020202020204" pitchFamily="34" charset="0"/>
              <a:sym typeface="Source Sans Pro"/>
            </a:endParaRPr>
          </a:p>
          <a:p>
            <a:pPr marL="304792" indent="-189649">
              <a:spcBef>
                <a:spcPts val="267"/>
              </a:spcBef>
              <a:buClr>
                <a:srgbClr val="181512"/>
              </a:buClr>
              <a:buSzPts val="800"/>
              <a:buFont typeface="Source Sans Pro"/>
              <a:buChar char="•"/>
            </a:pPr>
            <a:r>
              <a:rPr lang="en" sz="1067">
                <a:solidFill>
                  <a:srgbClr val="181512"/>
                </a:solidFill>
                <a:latin typeface="Arial" panose="020B0604020202020204" pitchFamily="34" charset="0"/>
                <a:ea typeface="Source Sans Pro"/>
                <a:cs typeface="Arial" panose="020B0604020202020204" pitchFamily="34" charset="0"/>
                <a:sym typeface="Source Sans Pro"/>
              </a:rPr>
              <a:t>Routing info</a:t>
            </a:r>
            <a:endParaRPr sz="1067">
              <a:solidFill>
                <a:srgbClr val="181512"/>
              </a:solidFill>
              <a:latin typeface="Arial" panose="020B0604020202020204" pitchFamily="34" charset="0"/>
              <a:ea typeface="Source Sans Pro"/>
              <a:cs typeface="Arial" panose="020B0604020202020204" pitchFamily="34" charset="0"/>
              <a:sym typeface="Source Sans Pro"/>
            </a:endParaRPr>
          </a:p>
          <a:p>
            <a:pPr marL="304792" indent="-189649">
              <a:spcBef>
                <a:spcPts val="267"/>
              </a:spcBef>
              <a:buClr>
                <a:srgbClr val="181512"/>
              </a:buClr>
              <a:buSzPts val="800"/>
              <a:buFont typeface="Source Sans Pro"/>
              <a:buChar char="•"/>
            </a:pPr>
            <a:r>
              <a:rPr lang="en" sz="1067">
                <a:solidFill>
                  <a:srgbClr val="181512"/>
                </a:solidFill>
                <a:latin typeface="Arial" panose="020B0604020202020204" pitchFamily="34" charset="0"/>
                <a:ea typeface="Source Sans Pro"/>
                <a:cs typeface="Arial" panose="020B0604020202020204" pitchFamily="34" charset="0"/>
                <a:sym typeface="Source Sans Pro"/>
              </a:rPr>
              <a:t>Location</a:t>
            </a:r>
            <a:endParaRPr sz="1067">
              <a:solidFill>
                <a:srgbClr val="181512"/>
              </a:solidFill>
              <a:latin typeface="Arial" panose="020B0604020202020204" pitchFamily="34" charset="0"/>
              <a:ea typeface="Source Sans Pro"/>
              <a:cs typeface="Arial" panose="020B0604020202020204" pitchFamily="34" charset="0"/>
              <a:sym typeface="Source Sans Pro"/>
            </a:endParaRPr>
          </a:p>
          <a:p>
            <a:pPr marL="304792" indent="-189649">
              <a:spcBef>
                <a:spcPts val="267"/>
              </a:spcBef>
              <a:spcAft>
                <a:spcPts val="267"/>
              </a:spcAft>
              <a:buClr>
                <a:srgbClr val="181512"/>
              </a:buClr>
              <a:buSzPts val="800"/>
              <a:buFont typeface="Source Sans Pro"/>
              <a:buChar char="•"/>
            </a:pPr>
            <a:r>
              <a:rPr lang="en" sz="1067">
                <a:solidFill>
                  <a:srgbClr val="181512"/>
                </a:solidFill>
                <a:latin typeface="Arial" panose="020B0604020202020204" pitchFamily="34" charset="0"/>
                <a:ea typeface="Source Sans Pro"/>
                <a:cs typeface="Arial" panose="020B0604020202020204" pitchFamily="34" charset="0"/>
                <a:sym typeface="Source Sans Pro"/>
              </a:rPr>
              <a:t>Indoor/outdoor</a:t>
            </a:r>
            <a:endParaRPr sz="1067">
              <a:solidFill>
                <a:srgbClr val="181512"/>
              </a:solidFill>
              <a:latin typeface="Arial" panose="020B0604020202020204" pitchFamily="34" charset="0"/>
              <a:ea typeface="Source Sans Pro"/>
              <a:cs typeface="Arial" panose="020B0604020202020204" pitchFamily="34" charset="0"/>
              <a:sym typeface="Source Sans Pro"/>
            </a:endParaRPr>
          </a:p>
        </p:txBody>
      </p:sp>
      <p:sp>
        <p:nvSpPr>
          <p:cNvPr id="227" name="Google Shape;227;p30"/>
          <p:cNvSpPr/>
          <p:nvPr/>
        </p:nvSpPr>
        <p:spPr>
          <a:xfrm>
            <a:off x="3242365" y="3451233"/>
            <a:ext cx="2362000" cy="1296800"/>
          </a:xfrm>
          <a:prstGeom prst="roundRect">
            <a:avLst>
              <a:gd name="adj" fmla="val 12377"/>
            </a:avLst>
          </a:prstGeom>
          <a:solidFill>
            <a:srgbClr val="EDEAE6"/>
          </a:solidFill>
          <a:ln w="9525" cap="flat" cmpd="sng">
            <a:solidFill>
              <a:srgbClr val="EDEAE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8" name="Google Shape;228;p30"/>
          <p:cNvSpPr txBox="1"/>
          <p:nvPr/>
        </p:nvSpPr>
        <p:spPr>
          <a:xfrm>
            <a:off x="3242365" y="2904767"/>
            <a:ext cx="2362000" cy="615513"/>
          </a:xfrm>
          <a:prstGeom prst="rect">
            <a:avLst/>
          </a:prstGeom>
          <a:noFill/>
          <a:ln>
            <a:noFill/>
          </a:ln>
        </p:spPr>
        <p:txBody>
          <a:bodyPr spcFirstLastPara="1" wrap="square" lIns="121900" tIns="121900" rIns="121900" bIns="121900" anchor="t" anchorCtr="0">
            <a:spAutoFit/>
          </a:bodyPr>
          <a:lstStyle/>
          <a:p>
            <a:r>
              <a:rPr lang="en" sz="2400">
                <a:solidFill>
                  <a:srgbClr val="181512"/>
                </a:solidFill>
                <a:latin typeface="Arial" panose="020B0604020202020204" pitchFamily="34" charset="0"/>
                <a:ea typeface="Source Sans Pro"/>
                <a:cs typeface="Arial" panose="020B0604020202020204" pitchFamily="34" charset="0"/>
                <a:sym typeface="Source Sans Pro"/>
              </a:rPr>
              <a:t>Device data</a:t>
            </a:r>
            <a:endParaRPr sz="2400">
              <a:solidFill>
                <a:srgbClr val="181512"/>
              </a:solidFill>
              <a:latin typeface="Arial" panose="020B0604020202020204" pitchFamily="34" charset="0"/>
              <a:ea typeface="Source Sans Pro"/>
              <a:cs typeface="Arial" panose="020B0604020202020204" pitchFamily="34" charset="0"/>
              <a:sym typeface="Source Sans Pro"/>
            </a:endParaRPr>
          </a:p>
        </p:txBody>
      </p:sp>
      <p:sp>
        <p:nvSpPr>
          <p:cNvPr id="229" name="Google Shape;229;p30"/>
          <p:cNvSpPr txBox="1"/>
          <p:nvPr/>
        </p:nvSpPr>
        <p:spPr>
          <a:xfrm>
            <a:off x="3839767" y="3598334"/>
            <a:ext cx="1764800" cy="1013419"/>
          </a:xfrm>
          <a:prstGeom prst="rect">
            <a:avLst/>
          </a:prstGeom>
          <a:noFill/>
          <a:ln>
            <a:noFill/>
          </a:ln>
        </p:spPr>
        <p:txBody>
          <a:bodyPr spcFirstLastPara="1" wrap="square" lIns="0" tIns="0" rIns="121900" bIns="0" anchor="t" anchorCtr="0">
            <a:spAutoFit/>
          </a:bodyPr>
          <a:lstStyle/>
          <a:p>
            <a:pPr marL="304792" indent="-189649">
              <a:buClr>
                <a:srgbClr val="181512"/>
              </a:buClr>
              <a:buSzPts val="800"/>
              <a:buFont typeface="Source Sans Pro"/>
              <a:buChar char="•"/>
            </a:pPr>
            <a:r>
              <a:rPr lang="en" sz="1067">
                <a:solidFill>
                  <a:srgbClr val="181512"/>
                </a:solidFill>
                <a:latin typeface="Arial" panose="020B0604020202020204" pitchFamily="34" charset="0"/>
                <a:ea typeface="Source Sans Pro"/>
                <a:cs typeface="Arial" panose="020B0604020202020204" pitchFamily="34" charset="0"/>
                <a:sym typeface="Source Sans Pro"/>
              </a:rPr>
              <a:t>Model</a:t>
            </a:r>
            <a:endParaRPr sz="1067">
              <a:solidFill>
                <a:srgbClr val="181512"/>
              </a:solidFill>
              <a:latin typeface="Arial" panose="020B0604020202020204" pitchFamily="34" charset="0"/>
              <a:ea typeface="Source Sans Pro"/>
              <a:cs typeface="Arial" panose="020B0604020202020204" pitchFamily="34" charset="0"/>
              <a:sym typeface="Source Sans Pro"/>
            </a:endParaRPr>
          </a:p>
          <a:p>
            <a:pPr marL="304792" indent="-189649">
              <a:spcBef>
                <a:spcPts val="267"/>
              </a:spcBef>
              <a:buClr>
                <a:srgbClr val="181512"/>
              </a:buClr>
              <a:buSzPts val="800"/>
              <a:buFont typeface="Source Sans Pro"/>
              <a:buChar char="•"/>
            </a:pPr>
            <a:r>
              <a:rPr lang="en" sz="1067">
                <a:solidFill>
                  <a:srgbClr val="181512"/>
                </a:solidFill>
                <a:latin typeface="Arial" panose="020B0604020202020204" pitchFamily="34" charset="0"/>
                <a:ea typeface="Source Sans Pro"/>
                <a:cs typeface="Arial" panose="020B0604020202020204" pitchFamily="34" charset="0"/>
                <a:sym typeface="Source Sans Pro"/>
              </a:rPr>
              <a:t>Brand</a:t>
            </a:r>
            <a:endParaRPr sz="1067">
              <a:solidFill>
                <a:srgbClr val="181512"/>
              </a:solidFill>
              <a:latin typeface="Arial" panose="020B0604020202020204" pitchFamily="34" charset="0"/>
              <a:ea typeface="Source Sans Pro"/>
              <a:cs typeface="Arial" panose="020B0604020202020204" pitchFamily="34" charset="0"/>
              <a:sym typeface="Source Sans Pro"/>
            </a:endParaRPr>
          </a:p>
          <a:p>
            <a:pPr marL="304792" indent="-189649">
              <a:spcBef>
                <a:spcPts val="267"/>
              </a:spcBef>
              <a:buClr>
                <a:srgbClr val="181512"/>
              </a:buClr>
              <a:buSzPts val="800"/>
              <a:buFont typeface="Source Sans Pro"/>
              <a:buChar char="•"/>
            </a:pPr>
            <a:r>
              <a:rPr lang="en" sz="1067">
                <a:solidFill>
                  <a:srgbClr val="181512"/>
                </a:solidFill>
                <a:latin typeface="Arial" panose="020B0604020202020204" pitchFamily="34" charset="0"/>
                <a:ea typeface="Source Sans Pro"/>
                <a:cs typeface="Arial" panose="020B0604020202020204" pitchFamily="34" charset="0"/>
                <a:sym typeface="Source Sans Pro"/>
              </a:rPr>
              <a:t>Software info</a:t>
            </a:r>
            <a:endParaRPr sz="1067">
              <a:solidFill>
                <a:srgbClr val="181512"/>
              </a:solidFill>
              <a:latin typeface="Arial" panose="020B0604020202020204" pitchFamily="34" charset="0"/>
              <a:ea typeface="Source Sans Pro"/>
              <a:cs typeface="Arial" panose="020B0604020202020204" pitchFamily="34" charset="0"/>
              <a:sym typeface="Source Sans Pro"/>
            </a:endParaRPr>
          </a:p>
          <a:p>
            <a:pPr marL="304792" indent="-189649">
              <a:spcBef>
                <a:spcPts val="267"/>
              </a:spcBef>
              <a:buClr>
                <a:srgbClr val="181512"/>
              </a:buClr>
              <a:buSzPts val="800"/>
              <a:buFont typeface="Source Sans Pro"/>
              <a:buChar char="•"/>
            </a:pPr>
            <a:r>
              <a:rPr lang="en" sz="1067">
                <a:solidFill>
                  <a:srgbClr val="181512"/>
                </a:solidFill>
                <a:latin typeface="Arial" panose="020B0604020202020204" pitchFamily="34" charset="0"/>
                <a:ea typeface="Source Sans Pro"/>
                <a:cs typeface="Arial" panose="020B0604020202020204" pitchFamily="34" charset="0"/>
                <a:sym typeface="Source Sans Pro"/>
              </a:rPr>
              <a:t>Hardware info</a:t>
            </a:r>
            <a:endParaRPr sz="1067">
              <a:solidFill>
                <a:srgbClr val="181512"/>
              </a:solidFill>
              <a:latin typeface="Arial" panose="020B0604020202020204" pitchFamily="34" charset="0"/>
              <a:ea typeface="Source Sans Pro"/>
              <a:cs typeface="Arial" panose="020B0604020202020204" pitchFamily="34" charset="0"/>
              <a:sym typeface="Source Sans Pro"/>
            </a:endParaRPr>
          </a:p>
          <a:p>
            <a:pPr marL="304792" indent="-189649">
              <a:spcBef>
                <a:spcPts val="267"/>
              </a:spcBef>
              <a:spcAft>
                <a:spcPts val="267"/>
              </a:spcAft>
              <a:buClr>
                <a:srgbClr val="181512"/>
              </a:buClr>
              <a:buSzPts val="800"/>
              <a:buFont typeface="Source Sans Pro"/>
              <a:buChar char="•"/>
            </a:pPr>
            <a:r>
              <a:rPr lang="en" sz="1067">
                <a:solidFill>
                  <a:srgbClr val="181512"/>
                </a:solidFill>
                <a:latin typeface="Arial" panose="020B0604020202020204" pitchFamily="34" charset="0"/>
                <a:ea typeface="Source Sans Pro"/>
                <a:cs typeface="Arial" panose="020B0604020202020204" pitchFamily="34" charset="0"/>
                <a:sym typeface="Source Sans Pro"/>
              </a:rPr>
              <a:t>Hardware utilization</a:t>
            </a:r>
            <a:endParaRPr sz="1067">
              <a:solidFill>
                <a:srgbClr val="181512"/>
              </a:solidFill>
              <a:latin typeface="Arial" panose="020B0604020202020204" pitchFamily="34" charset="0"/>
              <a:ea typeface="Source Sans Pro"/>
              <a:cs typeface="Arial" panose="020B0604020202020204" pitchFamily="34" charset="0"/>
              <a:sym typeface="Source Sans Pro"/>
            </a:endParaRPr>
          </a:p>
        </p:txBody>
      </p:sp>
      <p:sp>
        <p:nvSpPr>
          <p:cNvPr id="230" name="Google Shape;230;p30"/>
          <p:cNvSpPr/>
          <p:nvPr/>
        </p:nvSpPr>
        <p:spPr>
          <a:xfrm>
            <a:off x="3242365" y="5421400"/>
            <a:ext cx="2580202" cy="705200"/>
          </a:xfrm>
          <a:prstGeom prst="roundRect">
            <a:avLst>
              <a:gd name="adj" fmla="val 21115"/>
            </a:avLst>
          </a:prstGeom>
          <a:solidFill>
            <a:srgbClr val="EDEAE6"/>
          </a:solidFill>
          <a:ln w="9525" cap="flat" cmpd="sng">
            <a:solidFill>
              <a:srgbClr val="EDEAE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1" name="Google Shape;231;p30"/>
          <p:cNvSpPr txBox="1"/>
          <p:nvPr/>
        </p:nvSpPr>
        <p:spPr>
          <a:xfrm>
            <a:off x="3242365" y="4874933"/>
            <a:ext cx="2362000" cy="615513"/>
          </a:xfrm>
          <a:prstGeom prst="rect">
            <a:avLst/>
          </a:prstGeom>
          <a:noFill/>
          <a:ln>
            <a:noFill/>
          </a:ln>
        </p:spPr>
        <p:txBody>
          <a:bodyPr spcFirstLastPara="1" wrap="square" lIns="121900" tIns="121900" rIns="121900" bIns="121900" anchor="t" anchorCtr="0">
            <a:spAutoFit/>
          </a:bodyPr>
          <a:lstStyle/>
          <a:p>
            <a:r>
              <a:rPr lang="en" sz="2400">
                <a:solidFill>
                  <a:srgbClr val="181512"/>
                </a:solidFill>
                <a:latin typeface="Arial" panose="020B0604020202020204" pitchFamily="34" charset="0"/>
                <a:ea typeface="Source Sans Pro"/>
                <a:cs typeface="Arial" panose="020B0604020202020204" pitchFamily="34" charset="0"/>
                <a:sym typeface="Source Sans Pro"/>
              </a:rPr>
              <a:t>Signal data</a:t>
            </a:r>
            <a:endParaRPr sz="2400">
              <a:solidFill>
                <a:srgbClr val="181512"/>
              </a:solidFill>
              <a:latin typeface="Arial" panose="020B0604020202020204" pitchFamily="34" charset="0"/>
              <a:ea typeface="Source Sans Pro"/>
              <a:cs typeface="Arial" panose="020B0604020202020204" pitchFamily="34" charset="0"/>
              <a:sym typeface="Source Sans Pro"/>
            </a:endParaRPr>
          </a:p>
        </p:txBody>
      </p:sp>
      <p:sp>
        <p:nvSpPr>
          <p:cNvPr id="232" name="Google Shape;232;p30"/>
          <p:cNvSpPr txBox="1"/>
          <p:nvPr/>
        </p:nvSpPr>
        <p:spPr>
          <a:xfrm>
            <a:off x="3839767" y="5568501"/>
            <a:ext cx="1982800" cy="405367"/>
          </a:xfrm>
          <a:prstGeom prst="rect">
            <a:avLst/>
          </a:prstGeom>
          <a:noFill/>
          <a:ln>
            <a:noFill/>
          </a:ln>
        </p:spPr>
        <p:txBody>
          <a:bodyPr spcFirstLastPara="1" wrap="square" lIns="0" tIns="0" rIns="121900" bIns="0" anchor="t" anchorCtr="0">
            <a:spAutoFit/>
          </a:bodyPr>
          <a:lstStyle/>
          <a:p>
            <a:pPr marL="304792" indent="-189649">
              <a:buClr>
                <a:srgbClr val="181512"/>
              </a:buClr>
              <a:buSzPts val="800"/>
              <a:buFont typeface="Source Sans Pro"/>
              <a:buChar char="•"/>
            </a:pPr>
            <a:r>
              <a:rPr lang="en" sz="1067">
                <a:solidFill>
                  <a:srgbClr val="181512"/>
                </a:solidFill>
                <a:latin typeface="Arial" panose="020B0604020202020204" pitchFamily="34" charset="0"/>
                <a:ea typeface="Source Sans Pro"/>
                <a:cs typeface="Arial" panose="020B0604020202020204" pitchFamily="34" charset="0"/>
                <a:sym typeface="Source Sans Pro"/>
              </a:rPr>
              <a:t>RF metrics for LTE &amp; NR</a:t>
            </a:r>
            <a:endParaRPr sz="1067">
              <a:solidFill>
                <a:srgbClr val="181512"/>
              </a:solidFill>
              <a:latin typeface="Arial" panose="020B0604020202020204" pitchFamily="34" charset="0"/>
              <a:ea typeface="Source Sans Pro"/>
              <a:cs typeface="Arial" panose="020B0604020202020204" pitchFamily="34" charset="0"/>
              <a:sym typeface="Source Sans Pro"/>
            </a:endParaRPr>
          </a:p>
          <a:p>
            <a:pPr marL="304792" indent="-189649">
              <a:spcBef>
                <a:spcPts val="267"/>
              </a:spcBef>
              <a:spcAft>
                <a:spcPts val="267"/>
              </a:spcAft>
              <a:buClr>
                <a:srgbClr val="181512"/>
              </a:buClr>
              <a:buSzPts val="800"/>
              <a:buFont typeface="Source Sans Pro"/>
              <a:buChar char="•"/>
            </a:pPr>
            <a:r>
              <a:rPr lang="en" sz="1067">
                <a:solidFill>
                  <a:srgbClr val="181512"/>
                </a:solidFill>
                <a:latin typeface="Arial" panose="020B0604020202020204" pitchFamily="34" charset="0"/>
                <a:ea typeface="Source Sans Pro"/>
                <a:cs typeface="Arial" panose="020B0604020202020204" pitchFamily="34" charset="0"/>
                <a:sym typeface="Source Sans Pro"/>
              </a:rPr>
              <a:t>Wi-Fi signal metrics</a:t>
            </a:r>
            <a:endParaRPr sz="1067">
              <a:solidFill>
                <a:srgbClr val="181512"/>
              </a:solidFill>
              <a:latin typeface="Arial" panose="020B0604020202020204" pitchFamily="34" charset="0"/>
              <a:ea typeface="Source Sans Pro"/>
              <a:cs typeface="Arial" panose="020B0604020202020204" pitchFamily="34" charset="0"/>
              <a:sym typeface="Source Sans Pro"/>
            </a:endParaRPr>
          </a:p>
        </p:txBody>
      </p:sp>
      <p:sp>
        <p:nvSpPr>
          <p:cNvPr id="233" name="Google Shape;233;p30"/>
          <p:cNvSpPr/>
          <p:nvPr/>
        </p:nvSpPr>
        <p:spPr>
          <a:xfrm>
            <a:off x="5839833" y="1277867"/>
            <a:ext cx="5698400" cy="3470000"/>
          </a:xfrm>
          <a:prstGeom prst="roundRect">
            <a:avLst>
              <a:gd name="adj" fmla="val 5454"/>
            </a:avLst>
          </a:prstGeom>
          <a:solidFill>
            <a:srgbClr val="EDEAE6"/>
          </a:solidFill>
          <a:ln w="9525" cap="flat" cmpd="sng">
            <a:solidFill>
              <a:srgbClr val="EDEAE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4" name="Google Shape;234;p30"/>
          <p:cNvSpPr txBox="1"/>
          <p:nvPr/>
        </p:nvSpPr>
        <p:spPr>
          <a:xfrm>
            <a:off x="5839800" y="731401"/>
            <a:ext cx="5698400" cy="615513"/>
          </a:xfrm>
          <a:prstGeom prst="rect">
            <a:avLst/>
          </a:prstGeom>
          <a:noFill/>
          <a:ln>
            <a:noFill/>
          </a:ln>
        </p:spPr>
        <p:txBody>
          <a:bodyPr spcFirstLastPara="1" wrap="square" lIns="121900" tIns="121900" rIns="121900" bIns="121900" anchor="t" anchorCtr="0">
            <a:spAutoFit/>
          </a:bodyPr>
          <a:lstStyle/>
          <a:p>
            <a:r>
              <a:rPr lang="en" sz="2400">
                <a:solidFill>
                  <a:srgbClr val="181512"/>
                </a:solidFill>
                <a:latin typeface="Arial" panose="020B0604020202020204" pitchFamily="34" charset="0"/>
                <a:ea typeface="Source Sans Pro"/>
                <a:cs typeface="Arial" panose="020B0604020202020204" pitchFamily="34" charset="0"/>
                <a:sym typeface="Source Sans Pro"/>
              </a:rPr>
              <a:t>Network and user experience data</a:t>
            </a:r>
            <a:endParaRPr sz="2400">
              <a:solidFill>
                <a:srgbClr val="181512"/>
              </a:solidFill>
              <a:latin typeface="Arial" panose="020B0604020202020204" pitchFamily="34" charset="0"/>
              <a:ea typeface="Source Sans Pro"/>
              <a:cs typeface="Arial" panose="020B0604020202020204" pitchFamily="34" charset="0"/>
              <a:sym typeface="Source Sans Pro"/>
            </a:endParaRPr>
          </a:p>
        </p:txBody>
      </p:sp>
      <p:sp>
        <p:nvSpPr>
          <p:cNvPr id="235" name="Google Shape;235;p30"/>
          <p:cNvSpPr txBox="1"/>
          <p:nvPr/>
        </p:nvSpPr>
        <p:spPr>
          <a:xfrm>
            <a:off x="6520467" y="1424967"/>
            <a:ext cx="2093600" cy="2799100"/>
          </a:xfrm>
          <a:prstGeom prst="rect">
            <a:avLst/>
          </a:prstGeom>
          <a:noFill/>
          <a:ln>
            <a:noFill/>
          </a:ln>
        </p:spPr>
        <p:txBody>
          <a:bodyPr spcFirstLastPara="1" wrap="square" lIns="0" tIns="0" rIns="121900" bIns="0" anchor="t" anchorCtr="0">
            <a:spAutoFit/>
          </a:bodyPr>
          <a:lstStyle/>
          <a:p>
            <a:pPr marL="304792" indent="-189649">
              <a:buClr>
                <a:srgbClr val="181512"/>
              </a:buClr>
              <a:buSzPts val="800"/>
              <a:buFont typeface="Source Sans Pro"/>
              <a:buChar char="•"/>
            </a:pPr>
            <a:r>
              <a:rPr lang="en" sz="1067">
                <a:solidFill>
                  <a:srgbClr val="181512"/>
                </a:solidFill>
                <a:latin typeface="Arial" panose="020B0604020202020204" pitchFamily="34" charset="0"/>
                <a:ea typeface="Source Sans Pro"/>
                <a:cs typeface="Arial" panose="020B0604020202020204" pitchFamily="34" charset="0"/>
                <a:sym typeface="Source Sans Pro"/>
              </a:rPr>
              <a:t>Wi-Fi usage</a:t>
            </a:r>
            <a:endParaRPr sz="1067">
              <a:solidFill>
                <a:srgbClr val="181512"/>
              </a:solidFill>
              <a:latin typeface="Arial" panose="020B0604020202020204" pitchFamily="34" charset="0"/>
              <a:ea typeface="Source Sans Pro"/>
              <a:cs typeface="Arial" panose="020B0604020202020204" pitchFamily="34" charset="0"/>
              <a:sym typeface="Source Sans Pro"/>
            </a:endParaRPr>
          </a:p>
          <a:p>
            <a:pPr marL="304792" indent="-189649">
              <a:spcBef>
                <a:spcPts val="267"/>
              </a:spcBef>
              <a:buClr>
                <a:srgbClr val="181512"/>
              </a:buClr>
              <a:buSzPts val="800"/>
              <a:buFont typeface="Source Sans Pro"/>
              <a:buChar char="•"/>
            </a:pPr>
            <a:r>
              <a:rPr lang="en" sz="1067">
                <a:solidFill>
                  <a:srgbClr val="181512"/>
                </a:solidFill>
                <a:latin typeface="Arial" panose="020B0604020202020204" pitchFamily="34" charset="0"/>
                <a:ea typeface="Source Sans Pro"/>
                <a:cs typeface="Arial" panose="020B0604020202020204" pitchFamily="34" charset="0"/>
                <a:sym typeface="Source Sans Pro"/>
              </a:rPr>
              <a:t>Cellular data usage</a:t>
            </a:r>
            <a:endParaRPr sz="1067">
              <a:solidFill>
                <a:srgbClr val="181512"/>
              </a:solidFill>
              <a:latin typeface="Arial" panose="020B0604020202020204" pitchFamily="34" charset="0"/>
              <a:ea typeface="Source Sans Pro"/>
              <a:cs typeface="Arial" panose="020B0604020202020204" pitchFamily="34" charset="0"/>
              <a:sym typeface="Source Sans Pro"/>
            </a:endParaRPr>
          </a:p>
          <a:p>
            <a:pPr>
              <a:spcBef>
                <a:spcPts val="267"/>
              </a:spcBef>
            </a:pPr>
            <a:endParaRPr sz="1067">
              <a:solidFill>
                <a:srgbClr val="181512"/>
              </a:solidFill>
              <a:latin typeface="Arial" panose="020B0604020202020204" pitchFamily="34" charset="0"/>
              <a:ea typeface="Source Sans Pro"/>
              <a:cs typeface="Arial" panose="020B0604020202020204" pitchFamily="34" charset="0"/>
              <a:sym typeface="Source Sans Pro"/>
            </a:endParaRPr>
          </a:p>
          <a:p>
            <a:pPr marL="304792" indent="-189649">
              <a:spcBef>
                <a:spcPts val="267"/>
              </a:spcBef>
              <a:buClr>
                <a:srgbClr val="181512"/>
              </a:buClr>
              <a:buSzPts val="800"/>
              <a:buFont typeface="Source Sans Pro"/>
              <a:buChar char="•"/>
            </a:pPr>
            <a:r>
              <a:rPr lang="en" sz="1067">
                <a:solidFill>
                  <a:srgbClr val="181512"/>
                </a:solidFill>
                <a:latin typeface="Arial" panose="020B0604020202020204" pitchFamily="34" charset="0"/>
                <a:ea typeface="Source Sans Pro"/>
                <a:cs typeface="Arial" panose="020B0604020202020204" pitchFamily="34" charset="0"/>
                <a:sym typeface="Source Sans Pro"/>
              </a:rPr>
              <a:t>Video playback metrics</a:t>
            </a:r>
            <a:endParaRPr sz="1067">
              <a:solidFill>
                <a:srgbClr val="181512"/>
              </a:solidFill>
              <a:latin typeface="Arial" panose="020B0604020202020204" pitchFamily="34" charset="0"/>
              <a:ea typeface="Source Sans Pro"/>
              <a:cs typeface="Arial" panose="020B0604020202020204" pitchFamily="34" charset="0"/>
              <a:sym typeface="Source Sans Pro"/>
            </a:endParaRPr>
          </a:p>
          <a:p>
            <a:pPr marL="304792" indent="-189649">
              <a:spcBef>
                <a:spcPts val="267"/>
              </a:spcBef>
              <a:buClr>
                <a:srgbClr val="181512"/>
              </a:buClr>
              <a:buSzPts val="800"/>
              <a:buFont typeface="Source Sans Pro"/>
              <a:buChar char="•"/>
            </a:pPr>
            <a:r>
              <a:rPr lang="en" sz="1067">
                <a:solidFill>
                  <a:srgbClr val="181512"/>
                </a:solidFill>
                <a:latin typeface="Arial" panose="020B0604020202020204" pitchFamily="34" charset="0"/>
                <a:ea typeface="Source Sans Pro"/>
                <a:cs typeface="Arial" panose="020B0604020202020204" pitchFamily="34" charset="0"/>
                <a:sym typeface="Source Sans Pro"/>
              </a:rPr>
              <a:t>Video quality &amp; resolution</a:t>
            </a:r>
            <a:endParaRPr sz="1067">
              <a:solidFill>
                <a:srgbClr val="181512"/>
              </a:solidFill>
              <a:latin typeface="Arial" panose="020B0604020202020204" pitchFamily="34" charset="0"/>
              <a:ea typeface="Source Sans Pro"/>
              <a:cs typeface="Arial" panose="020B0604020202020204" pitchFamily="34" charset="0"/>
              <a:sym typeface="Source Sans Pro"/>
            </a:endParaRPr>
          </a:p>
          <a:p>
            <a:pPr marL="304792" indent="-189649">
              <a:spcBef>
                <a:spcPts val="267"/>
              </a:spcBef>
              <a:buClr>
                <a:srgbClr val="181512"/>
              </a:buClr>
              <a:buSzPts val="800"/>
              <a:buFont typeface="Source Sans Pro"/>
              <a:buChar char="•"/>
            </a:pPr>
            <a:r>
              <a:rPr lang="en" sz="1067">
                <a:solidFill>
                  <a:srgbClr val="181512"/>
                </a:solidFill>
                <a:latin typeface="Arial" panose="020B0604020202020204" pitchFamily="34" charset="0"/>
                <a:ea typeface="Source Sans Pro"/>
                <a:cs typeface="Arial" panose="020B0604020202020204" pitchFamily="34" charset="0"/>
                <a:sym typeface="Source Sans Pro"/>
              </a:rPr>
              <a:t>Video accessibility</a:t>
            </a:r>
            <a:endParaRPr sz="1067">
              <a:solidFill>
                <a:srgbClr val="181512"/>
              </a:solidFill>
              <a:latin typeface="Arial" panose="020B0604020202020204" pitchFamily="34" charset="0"/>
              <a:ea typeface="Source Sans Pro"/>
              <a:cs typeface="Arial" panose="020B0604020202020204" pitchFamily="34" charset="0"/>
              <a:sym typeface="Source Sans Pro"/>
            </a:endParaRPr>
          </a:p>
          <a:p>
            <a:pPr>
              <a:spcBef>
                <a:spcPts val="267"/>
              </a:spcBef>
            </a:pPr>
            <a:endParaRPr sz="1067">
              <a:solidFill>
                <a:srgbClr val="181512"/>
              </a:solidFill>
              <a:latin typeface="Arial" panose="020B0604020202020204" pitchFamily="34" charset="0"/>
              <a:ea typeface="Source Sans Pro"/>
              <a:cs typeface="Arial" panose="020B0604020202020204" pitchFamily="34" charset="0"/>
              <a:sym typeface="Source Sans Pro"/>
            </a:endParaRPr>
          </a:p>
          <a:p>
            <a:pPr marL="304792" indent="-189649">
              <a:spcBef>
                <a:spcPts val="267"/>
              </a:spcBef>
              <a:buClr>
                <a:srgbClr val="181512"/>
              </a:buClr>
              <a:buSzPts val="800"/>
              <a:buFont typeface="Source Sans Pro"/>
              <a:buChar char="•"/>
            </a:pPr>
            <a:r>
              <a:rPr lang="en" sz="1067">
                <a:solidFill>
                  <a:srgbClr val="181512"/>
                </a:solidFill>
                <a:latin typeface="Arial" panose="020B0604020202020204" pitchFamily="34" charset="0"/>
                <a:ea typeface="Source Sans Pro"/>
                <a:cs typeface="Arial" panose="020B0604020202020204" pitchFamily="34" charset="0"/>
                <a:sym typeface="Source Sans Pro"/>
              </a:rPr>
              <a:t>Game name</a:t>
            </a:r>
            <a:endParaRPr sz="1067">
              <a:solidFill>
                <a:srgbClr val="181512"/>
              </a:solidFill>
              <a:latin typeface="Arial" panose="020B0604020202020204" pitchFamily="34" charset="0"/>
              <a:ea typeface="Source Sans Pro"/>
              <a:cs typeface="Arial" panose="020B0604020202020204" pitchFamily="34" charset="0"/>
              <a:sym typeface="Source Sans Pro"/>
            </a:endParaRPr>
          </a:p>
          <a:p>
            <a:pPr marL="304792" indent="-189649">
              <a:spcBef>
                <a:spcPts val="267"/>
              </a:spcBef>
              <a:buClr>
                <a:srgbClr val="181512"/>
              </a:buClr>
              <a:buSzPts val="800"/>
              <a:buFont typeface="Source Sans Pro"/>
              <a:buChar char="•"/>
            </a:pPr>
            <a:r>
              <a:rPr lang="en" sz="1067">
                <a:solidFill>
                  <a:srgbClr val="181512"/>
                </a:solidFill>
                <a:latin typeface="Arial" panose="020B0604020202020204" pitchFamily="34" charset="0"/>
                <a:ea typeface="Source Sans Pro"/>
                <a:cs typeface="Arial" panose="020B0604020202020204" pitchFamily="34" charset="0"/>
                <a:sym typeface="Source Sans Pro"/>
              </a:rPr>
              <a:t>Gaming connectivity metrics</a:t>
            </a:r>
            <a:endParaRPr sz="1067">
              <a:solidFill>
                <a:srgbClr val="181512"/>
              </a:solidFill>
              <a:latin typeface="Arial" panose="020B0604020202020204" pitchFamily="34" charset="0"/>
              <a:ea typeface="Source Sans Pro"/>
              <a:cs typeface="Arial" panose="020B0604020202020204" pitchFamily="34" charset="0"/>
              <a:sym typeface="Source Sans Pro"/>
            </a:endParaRPr>
          </a:p>
          <a:p>
            <a:pPr>
              <a:spcBef>
                <a:spcPts val="267"/>
              </a:spcBef>
            </a:pPr>
            <a:endParaRPr sz="1067">
              <a:solidFill>
                <a:srgbClr val="181512"/>
              </a:solidFill>
              <a:latin typeface="Arial" panose="020B0604020202020204" pitchFamily="34" charset="0"/>
              <a:ea typeface="Source Sans Pro"/>
              <a:cs typeface="Arial" panose="020B0604020202020204" pitchFamily="34" charset="0"/>
              <a:sym typeface="Source Sans Pro"/>
            </a:endParaRPr>
          </a:p>
          <a:p>
            <a:pPr marL="304792" indent="-189649">
              <a:spcBef>
                <a:spcPts val="267"/>
              </a:spcBef>
              <a:buClr>
                <a:srgbClr val="181512"/>
              </a:buClr>
              <a:buSzPts val="800"/>
              <a:buFont typeface="Source Sans Pro"/>
              <a:buChar char="•"/>
            </a:pPr>
            <a:r>
              <a:rPr lang="en" sz="1067">
                <a:solidFill>
                  <a:srgbClr val="181512"/>
                </a:solidFill>
                <a:latin typeface="Arial" panose="020B0604020202020204" pitchFamily="34" charset="0"/>
                <a:ea typeface="Source Sans Pro"/>
                <a:cs typeface="Arial" panose="020B0604020202020204" pitchFamily="34" charset="0"/>
                <a:sym typeface="Source Sans Pro"/>
              </a:rPr>
              <a:t>Video conferencing app</a:t>
            </a:r>
            <a:endParaRPr sz="1067">
              <a:solidFill>
                <a:srgbClr val="181512"/>
              </a:solidFill>
              <a:latin typeface="Arial" panose="020B0604020202020204" pitchFamily="34" charset="0"/>
              <a:ea typeface="Source Sans Pro"/>
              <a:cs typeface="Arial" panose="020B0604020202020204" pitchFamily="34" charset="0"/>
              <a:sym typeface="Source Sans Pro"/>
            </a:endParaRPr>
          </a:p>
          <a:p>
            <a:pPr marL="304792" indent="-189649">
              <a:spcBef>
                <a:spcPts val="267"/>
              </a:spcBef>
              <a:buClr>
                <a:srgbClr val="181512"/>
              </a:buClr>
              <a:buSzPts val="800"/>
              <a:buFont typeface="Source Sans Pro"/>
              <a:buChar char="•"/>
            </a:pPr>
            <a:r>
              <a:rPr lang="en" sz="1067">
                <a:solidFill>
                  <a:srgbClr val="181512"/>
                </a:solidFill>
                <a:latin typeface="Arial" panose="020B0604020202020204" pitchFamily="34" charset="0"/>
                <a:ea typeface="Source Sans Pro"/>
                <a:cs typeface="Arial" panose="020B0604020202020204" pitchFamily="34" charset="0"/>
                <a:sym typeface="Source Sans Pro"/>
              </a:rPr>
              <a:t>Connectivity metrics</a:t>
            </a:r>
            <a:endParaRPr sz="1067">
              <a:solidFill>
                <a:srgbClr val="181512"/>
              </a:solidFill>
              <a:latin typeface="Arial" panose="020B0604020202020204" pitchFamily="34" charset="0"/>
              <a:ea typeface="Source Sans Pro"/>
              <a:cs typeface="Arial" panose="020B0604020202020204" pitchFamily="34" charset="0"/>
              <a:sym typeface="Source Sans Pro"/>
            </a:endParaRPr>
          </a:p>
          <a:p>
            <a:pPr>
              <a:spcBef>
                <a:spcPts val="267"/>
              </a:spcBef>
              <a:spcAft>
                <a:spcPts val="267"/>
              </a:spcAft>
            </a:pPr>
            <a:endParaRPr sz="1067">
              <a:solidFill>
                <a:srgbClr val="181512"/>
              </a:solidFill>
              <a:latin typeface="Arial" panose="020B0604020202020204" pitchFamily="34" charset="0"/>
              <a:ea typeface="Source Sans Pro"/>
              <a:cs typeface="Arial" panose="020B0604020202020204" pitchFamily="34" charset="0"/>
              <a:sym typeface="Source Sans Pro"/>
            </a:endParaRPr>
          </a:p>
        </p:txBody>
      </p:sp>
      <p:sp>
        <p:nvSpPr>
          <p:cNvPr id="236" name="Google Shape;236;p30"/>
          <p:cNvSpPr txBox="1"/>
          <p:nvPr/>
        </p:nvSpPr>
        <p:spPr>
          <a:xfrm>
            <a:off x="9371967" y="1424967"/>
            <a:ext cx="1945200" cy="2393732"/>
          </a:xfrm>
          <a:prstGeom prst="rect">
            <a:avLst/>
          </a:prstGeom>
          <a:noFill/>
          <a:ln>
            <a:noFill/>
          </a:ln>
        </p:spPr>
        <p:txBody>
          <a:bodyPr spcFirstLastPara="1" wrap="square" lIns="0" tIns="0" rIns="121900" bIns="0" anchor="t" anchorCtr="0">
            <a:spAutoFit/>
          </a:bodyPr>
          <a:lstStyle/>
          <a:p>
            <a:pPr marL="304792" indent="-189649">
              <a:buClr>
                <a:srgbClr val="181512"/>
              </a:buClr>
              <a:buSzPts val="800"/>
              <a:buFont typeface="Source Sans Pro"/>
              <a:buChar char="•"/>
            </a:pPr>
            <a:r>
              <a:rPr lang="en" sz="1067">
                <a:solidFill>
                  <a:srgbClr val="181512"/>
                </a:solidFill>
                <a:latin typeface="Arial" panose="020B0604020202020204" pitchFamily="34" charset="0"/>
                <a:ea typeface="Source Sans Pro"/>
                <a:cs typeface="Arial" panose="020B0604020202020204" pitchFamily="34" charset="0"/>
                <a:sym typeface="Source Sans Pro"/>
              </a:rPr>
              <a:t>Voice call metrics</a:t>
            </a:r>
            <a:endParaRPr sz="1067">
              <a:solidFill>
                <a:srgbClr val="181512"/>
              </a:solidFill>
              <a:latin typeface="Arial" panose="020B0604020202020204" pitchFamily="34" charset="0"/>
              <a:ea typeface="Source Sans Pro"/>
              <a:cs typeface="Arial" panose="020B0604020202020204" pitchFamily="34" charset="0"/>
              <a:sym typeface="Source Sans Pro"/>
            </a:endParaRPr>
          </a:p>
          <a:p>
            <a:pPr marL="304792" indent="-189649">
              <a:spcBef>
                <a:spcPts val="267"/>
              </a:spcBef>
              <a:buClr>
                <a:srgbClr val="181512"/>
              </a:buClr>
              <a:buSzPts val="800"/>
              <a:buFont typeface="Source Sans Pro"/>
              <a:buChar char="•"/>
            </a:pPr>
            <a:r>
              <a:rPr lang="en" sz="1067">
                <a:solidFill>
                  <a:srgbClr val="181512"/>
                </a:solidFill>
                <a:latin typeface="Arial" panose="020B0604020202020204" pitchFamily="34" charset="0"/>
                <a:ea typeface="Source Sans Pro"/>
                <a:cs typeface="Arial" panose="020B0604020202020204" pitchFamily="34" charset="0"/>
                <a:sym typeface="Source Sans Pro"/>
              </a:rPr>
              <a:t>Voice MOS</a:t>
            </a:r>
            <a:endParaRPr sz="1067">
              <a:solidFill>
                <a:srgbClr val="181512"/>
              </a:solidFill>
              <a:latin typeface="Arial" panose="020B0604020202020204" pitchFamily="34" charset="0"/>
              <a:ea typeface="Source Sans Pro"/>
              <a:cs typeface="Arial" panose="020B0604020202020204" pitchFamily="34" charset="0"/>
              <a:sym typeface="Source Sans Pro"/>
            </a:endParaRPr>
          </a:p>
          <a:p>
            <a:pPr>
              <a:spcBef>
                <a:spcPts val="267"/>
              </a:spcBef>
            </a:pPr>
            <a:endParaRPr sz="1067">
              <a:solidFill>
                <a:srgbClr val="181512"/>
              </a:solidFill>
              <a:latin typeface="Arial" panose="020B0604020202020204" pitchFamily="34" charset="0"/>
              <a:ea typeface="Source Sans Pro"/>
              <a:cs typeface="Arial" panose="020B0604020202020204" pitchFamily="34" charset="0"/>
              <a:sym typeface="Source Sans Pro"/>
            </a:endParaRPr>
          </a:p>
          <a:p>
            <a:pPr marL="304792" indent="-189649">
              <a:spcBef>
                <a:spcPts val="267"/>
              </a:spcBef>
              <a:buClr>
                <a:srgbClr val="181512"/>
              </a:buClr>
              <a:buSzPts val="800"/>
              <a:buFont typeface="Source Sans Pro"/>
              <a:buChar char="•"/>
            </a:pPr>
            <a:r>
              <a:rPr lang="en" sz="1067">
                <a:solidFill>
                  <a:srgbClr val="181512"/>
                </a:solidFill>
                <a:latin typeface="Arial" panose="020B0604020202020204" pitchFamily="34" charset="0"/>
                <a:ea typeface="Source Sans Pro"/>
                <a:cs typeface="Arial" panose="020B0604020202020204" pitchFamily="34" charset="0"/>
                <a:sym typeface="Source Sans Pro"/>
              </a:rPr>
              <a:t>DL/UL throughput</a:t>
            </a:r>
            <a:endParaRPr sz="1067">
              <a:solidFill>
                <a:srgbClr val="181512"/>
              </a:solidFill>
              <a:latin typeface="Arial" panose="020B0604020202020204" pitchFamily="34" charset="0"/>
              <a:ea typeface="Source Sans Pro"/>
              <a:cs typeface="Arial" panose="020B0604020202020204" pitchFamily="34" charset="0"/>
              <a:sym typeface="Source Sans Pro"/>
            </a:endParaRPr>
          </a:p>
          <a:p>
            <a:pPr marL="304792" indent="-189649">
              <a:spcBef>
                <a:spcPts val="267"/>
              </a:spcBef>
              <a:buClr>
                <a:srgbClr val="181512"/>
              </a:buClr>
              <a:buSzPts val="800"/>
              <a:buFont typeface="Source Sans Pro"/>
              <a:buChar char="•"/>
            </a:pPr>
            <a:r>
              <a:rPr lang="en" sz="1067">
                <a:solidFill>
                  <a:srgbClr val="181512"/>
                </a:solidFill>
                <a:latin typeface="Arial" panose="020B0604020202020204" pitchFamily="34" charset="0"/>
                <a:ea typeface="Source Sans Pro"/>
                <a:cs typeface="Arial" panose="020B0604020202020204" pitchFamily="34" charset="0"/>
                <a:sym typeface="Source Sans Pro"/>
              </a:rPr>
              <a:t>Latency</a:t>
            </a:r>
            <a:endParaRPr sz="1067">
              <a:solidFill>
                <a:srgbClr val="181512"/>
              </a:solidFill>
              <a:latin typeface="Arial" panose="020B0604020202020204" pitchFamily="34" charset="0"/>
              <a:ea typeface="Source Sans Pro"/>
              <a:cs typeface="Arial" panose="020B0604020202020204" pitchFamily="34" charset="0"/>
              <a:sym typeface="Source Sans Pro"/>
            </a:endParaRPr>
          </a:p>
          <a:p>
            <a:pPr marL="304792" indent="-189649">
              <a:spcBef>
                <a:spcPts val="267"/>
              </a:spcBef>
              <a:buClr>
                <a:srgbClr val="181512"/>
              </a:buClr>
              <a:buSzPts val="800"/>
              <a:buFont typeface="Source Sans Pro"/>
              <a:buChar char="•"/>
            </a:pPr>
            <a:r>
              <a:rPr lang="en" sz="1067">
                <a:solidFill>
                  <a:srgbClr val="181512"/>
                </a:solidFill>
                <a:latin typeface="Arial" panose="020B0604020202020204" pitchFamily="34" charset="0"/>
                <a:ea typeface="Source Sans Pro"/>
                <a:cs typeface="Arial" panose="020B0604020202020204" pitchFamily="34" charset="0"/>
                <a:sym typeface="Source Sans Pro"/>
              </a:rPr>
              <a:t>Accessibility</a:t>
            </a:r>
            <a:endParaRPr sz="1067">
              <a:solidFill>
                <a:srgbClr val="181512"/>
              </a:solidFill>
              <a:latin typeface="Arial" panose="020B0604020202020204" pitchFamily="34" charset="0"/>
              <a:ea typeface="Source Sans Pro"/>
              <a:cs typeface="Arial" panose="020B0604020202020204" pitchFamily="34" charset="0"/>
              <a:sym typeface="Source Sans Pro"/>
            </a:endParaRPr>
          </a:p>
          <a:p>
            <a:pPr marL="304792" indent="-189649">
              <a:spcBef>
                <a:spcPts val="267"/>
              </a:spcBef>
              <a:buClr>
                <a:srgbClr val="181512"/>
              </a:buClr>
              <a:buSzPts val="800"/>
              <a:buFont typeface="Source Sans Pro"/>
              <a:buChar char="•"/>
            </a:pPr>
            <a:r>
              <a:rPr lang="en" sz="1067">
                <a:solidFill>
                  <a:srgbClr val="181512"/>
                </a:solidFill>
                <a:latin typeface="Arial" panose="020B0604020202020204" pitchFamily="34" charset="0"/>
                <a:ea typeface="Source Sans Pro"/>
                <a:cs typeface="Arial" panose="020B0604020202020204" pitchFamily="34" charset="0"/>
                <a:sym typeface="Source Sans Pro"/>
              </a:rPr>
              <a:t>CDN provider performance</a:t>
            </a:r>
            <a:endParaRPr sz="1067">
              <a:solidFill>
                <a:srgbClr val="181512"/>
              </a:solidFill>
              <a:latin typeface="Arial" panose="020B0604020202020204" pitchFamily="34" charset="0"/>
              <a:ea typeface="Source Sans Pro"/>
              <a:cs typeface="Arial" panose="020B0604020202020204" pitchFamily="34" charset="0"/>
              <a:sym typeface="Source Sans Pro"/>
            </a:endParaRPr>
          </a:p>
          <a:p>
            <a:pPr>
              <a:spcBef>
                <a:spcPts val="267"/>
              </a:spcBef>
            </a:pPr>
            <a:endParaRPr sz="1067">
              <a:solidFill>
                <a:srgbClr val="181512"/>
              </a:solidFill>
              <a:latin typeface="Arial" panose="020B0604020202020204" pitchFamily="34" charset="0"/>
              <a:ea typeface="Source Sans Pro"/>
              <a:cs typeface="Arial" panose="020B0604020202020204" pitchFamily="34" charset="0"/>
              <a:sym typeface="Source Sans Pro"/>
            </a:endParaRPr>
          </a:p>
          <a:p>
            <a:pPr marL="304792" indent="-189649">
              <a:spcBef>
                <a:spcPts val="267"/>
              </a:spcBef>
              <a:buClr>
                <a:srgbClr val="181512"/>
              </a:buClr>
              <a:buSzPts val="800"/>
              <a:buFont typeface="Source Sans Pro"/>
              <a:buChar char="•"/>
            </a:pPr>
            <a:r>
              <a:rPr lang="en" sz="1067">
                <a:solidFill>
                  <a:srgbClr val="181512"/>
                </a:solidFill>
                <a:latin typeface="Arial" panose="020B0604020202020204" pitchFamily="34" charset="0"/>
                <a:ea typeface="Source Sans Pro"/>
                <a:cs typeface="Arial" panose="020B0604020202020204" pitchFamily="34" charset="0"/>
                <a:sym typeface="Source Sans Pro"/>
              </a:rPr>
              <a:t>Web page load time</a:t>
            </a:r>
            <a:endParaRPr sz="1067">
              <a:solidFill>
                <a:srgbClr val="181512"/>
              </a:solidFill>
              <a:latin typeface="Arial" panose="020B0604020202020204" pitchFamily="34" charset="0"/>
              <a:ea typeface="Source Sans Pro"/>
              <a:cs typeface="Arial" panose="020B0604020202020204" pitchFamily="34" charset="0"/>
              <a:sym typeface="Source Sans Pro"/>
            </a:endParaRPr>
          </a:p>
          <a:p>
            <a:pPr marL="304792" indent="-189649">
              <a:spcBef>
                <a:spcPts val="267"/>
              </a:spcBef>
              <a:buClr>
                <a:srgbClr val="181512"/>
              </a:buClr>
              <a:buSzPts val="800"/>
              <a:buFont typeface="Source Sans Pro"/>
              <a:buChar char="•"/>
            </a:pPr>
            <a:r>
              <a:rPr lang="en" sz="1067">
                <a:solidFill>
                  <a:srgbClr val="181512"/>
                </a:solidFill>
                <a:latin typeface="Arial" panose="020B0604020202020204" pitchFamily="34" charset="0"/>
                <a:ea typeface="Source Sans Pro"/>
                <a:cs typeface="Arial" panose="020B0604020202020204" pitchFamily="34" charset="0"/>
                <a:sym typeface="Source Sans Pro"/>
              </a:rPr>
              <a:t>Web page accessibility</a:t>
            </a:r>
            <a:endParaRPr sz="1067">
              <a:solidFill>
                <a:srgbClr val="181512"/>
              </a:solidFill>
              <a:latin typeface="Arial" panose="020B0604020202020204" pitchFamily="34" charset="0"/>
              <a:ea typeface="Source Sans Pro"/>
              <a:cs typeface="Arial" panose="020B0604020202020204" pitchFamily="34" charset="0"/>
              <a:sym typeface="Source Sans Pro"/>
            </a:endParaRPr>
          </a:p>
          <a:p>
            <a:pPr>
              <a:spcBef>
                <a:spcPts val="267"/>
              </a:spcBef>
              <a:spcAft>
                <a:spcPts val="267"/>
              </a:spcAft>
            </a:pPr>
            <a:endParaRPr sz="1067">
              <a:solidFill>
                <a:srgbClr val="181512"/>
              </a:solidFill>
              <a:latin typeface="Arial" panose="020B0604020202020204" pitchFamily="34" charset="0"/>
              <a:ea typeface="Source Sans Pro"/>
              <a:cs typeface="Arial" panose="020B0604020202020204" pitchFamily="34" charset="0"/>
              <a:sym typeface="Source Sans Pro"/>
            </a:endParaRPr>
          </a:p>
        </p:txBody>
      </p:sp>
      <p:pic>
        <p:nvPicPr>
          <p:cNvPr id="237" name="Google Shape;237;p30"/>
          <p:cNvPicPr preferRelativeResize="0"/>
          <p:nvPr/>
        </p:nvPicPr>
        <p:blipFill>
          <a:blip r:embed="rId3">
            <a:alphaModFix/>
          </a:blip>
          <a:stretch>
            <a:fillRect/>
          </a:stretch>
        </p:blipFill>
        <p:spPr>
          <a:xfrm>
            <a:off x="3460567" y="1469400"/>
            <a:ext cx="304800" cy="304800"/>
          </a:xfrm>
          <a:prstGeom prst="rect">
            <a:avLst/>
          </a:prstGeom>
          <a:noFill/>
          <a:ln>
            <a:noFill/>
          </a:ln>
        </p:spPr>
      </p:pic>
      <p:pic>
        <p:nvPicPr>
          <p:cNvPr id="238" name="Google Shape;238;p30"/>
          <p:cNvPicPr preferRelativeResize="0"/>
          <p:nvPr/>
        </p:nvPicPr>
        <p:blipFill>
          <a:blip r:embed="rId4">
            <a:alphaModFix/>
          </a:blip>
          <a:stretch>
            <a:fillRect/>
          </a:stretch>
        </p:blipFill>
        <p:spPr>
          <a:xfrm>
            <a:off x="3498667" y="2102667"/>
            <a:ext cx="228600" cy="304800"/>
          </a:xfrm>
          <a:prstGeom prst="rect">
            <a:avLst/>
          </a:prstGeom>
          <a:noFill/>
          <a:ln>
            <a:noFill/>
          </a:ln>
        </p:spPr>
      </p:pic>
      <p:pic>
        <p:nvPicPr>
          <p:cNvPr id="239" name="Google Shape;239;p30"/>
          <p:cNvPicPr preferRelativeResize="0"/>
          <p:nvPr/>
        </p:nvPicPr>
        <p:blipFill>
          <a:blip r:embed="rId5">
            <a:alphaModFix/>
          </a:blip>
          <a:stretch>
            <a:fillRect/>
          </a:stretch>
        </p:blipFill>
        <p:spPr>
          <a:xfrm>
            <a:off x="3529151" y="3699933"/>
            <a:ext cx="167640" cy="304800"/>
          </a:xfrm>
          <a:prstGeom prst="rect">
            <a:avLst/>
          </a:prstGeom>
          <a:noFill/>
          <a:ln>
            <a:noFill/>
          </a:ln>
        </p:spPr>
      </p:pic>
      <p:pic>
        <p:nvPicPr>
          <p:cNvPr id="240" name="Google Shape;240;p30"/>
          <p:cNvPicPr preferRelativeResize="0"/>
          <p:nvPr/>
        </p:nvPicPr>
        <p:blipFill>
          <a:blip r:embed="rId6">
            <a:alphaModFix/>
          </a:blip>
          <a:stretch>
            <a:fillRect/>
          </a:stretch>
        </p:blipFill>
        <p:spPr>
          <a:xfrm>
            <a:off x="3460567" y="5583500"/>
            <a:ext cx="304800" cy="381000"/>
          </a:xfrm>
          <a:prstGeom prst="rect">
            <a:avLst/>
          </a:prstGeom>
          <a:noFill/>
          <a:ln>
            <a:noFill/>
          </a:ln>
        </p:spPr>
      </p:pic>
      <p:pic>
        <p:nvPicPr>
          <p:cNvPr id="241" name="Google Shape;241;p30"/>
          <p:cNvPicPr preferRelativeResize="0"/>
          <p:nvPr/>
        </p:nvPicPr>
        <p:blipFill>
          <a:blip r:embed="rId7">
            <a:alphaModFix/>
          </a:blip>
          <a:stretch>
            <a:fillRect/>
          </a:stretch>
        </p:blipFill>
        <p:spPr>
          <a:xfrm>
            <a:off x="6102667" y="1484634"/>
            <a:ext cx="304800" cy="274333"/>
          </a:xfrm>
          <a:prstGeom prst="rect">
            <a:avLst/>
          </a:prstGeom>
          <a:noFill/>
          <a:ln>
            <a:noFill/>
          </a:ln>
        </p:spPr>
      </p:pic>
      <p:pic>
        <p:nvPicPr>
          <p:cNvPr id="242" name="Google Shape;242;p30"/>
          <p:cNvPicPr preferRelativeResize="0"/>
          <p:nvPr/>
        </p:nvPicPr>
        <p:blipFill>
          <a:blip r:embed="rId8">
            <a:alphaModFix/>
          </a:blip>
          <a:stretch>
            <a:fillRect/>
          </a:stretch>
        </p:blipFill>
        <p:spPr>
          <a:xfrm>
            <a:off x="6102663" y="2146833"/>
            <a:ext cx="304800" cy="304800"/>
          </a:xfrm>
          <a:prstGeom prst="rect">
            <a:avLst/>
          </a:prstGeom>
          <a:noFill/>
          <a:ln>
            <a:noFill/>
          </a:ln>
        </p:spPr>
      </p:pic>
      <p:pic>
        <p:nvPicPr>
          <p:cNvPr id="243" name="Google Shape;243;p30"/>
          <p:cNvPicPr preferRelativeResize="0"/>
          <p:nvPr/>
        </p:nvPicPr>
        <p:blipFill>
          <a:blip r:embed="rId9">
            <a:alphaModFix/>
          </a:blip>
          <a:stretch>
            <a:fillRect/>
          </a:stretch>
        </p:blipFill>
        <p:spPr>
          <a:xfrm>
            <a:off x="6072184" y="2895634"/>
            <a:ext cx="365760" cy="234461"/>
          </a:xfrm>
          <a:prstGeom prst="rect">
            <a:avLst/>
          </a:prstGeom>
          <a:noFill/>
          <a:ln>
            <a:noFill/>
          </a:ln>
        </p:spPr>
      </p:pic>
      <p:pic>
        <p:nvPicPr>
          <p:cNvPr id="244" name="Google Shape;244;p30"/>
          <p:cNvPicPr preferRelativeResize="0"/>
          <p:nvPr/>
        </p:nvPicPr>
        <p:blipFill>
          <a:blip r:embed="rId10">
            <a:alphaModFix/>
          </a:blip>
          <a:stretch>
            <a:fillRect/>
          </a:stretch>
        </p:blipFill>
        <p:spPr>
          <a:xfrm>
            <a:off x="6102663" y="3451217"/>
            <a:ext cx="304800" cy="243840"/>
          </a:xfrm>
          <a:prstGeom prst="rect">
            <a:avLst/>
          </a:prstGeom>
          <a:noFill/>
          <a:ln>
            <a:noFill/>
          </a:ln>
        </p:spPr>
      </p:pic>
      <p:pic>
        <p:nvPicPr>
          <p:cNvPr id="245" name="Google Shape;245;p30"/>
          <p:cNvPicPr preferRelativeResize="0"/>
          <p:nvPr/>
        </p:nvPicPr>
        <p:blipFill>
          <a:blip r:embed="rId11">
            <a:alphaModFix/>
          </a:blip>
          <a:stretch>
            <a:fillRect/>
          </a:stretch>
        </p:blipFill>
        <p:spPr>
          <a:xfrm>
            <a:off x="9109033" y="1469400"/>
            <a:ext cx="167633" cy="304800"/>
          </a:xfrm>
          <a:prstGeom prst="rect">
            <a:avLst/>
          </a:prstGeom>
          <a:noFill/>
          <a:ln>
            <a:noFill/>
          </a:ln>
        </p:spPr>
      </p:pic>
      <p:pic>
        <p:nvPicPr>
          <p:cNvPr id="246" name="Google Shape;246;p30"/>
          <p:cNvPicPr preferRelativeResize="0"/>
          <p:nvPr/>
        </p:nvPicPr>
        <p:blipFill>
          <a:blip r:embed="rId12">
            <a:alphaModFix/>
          </a:blip>
          <a:stretch>
            <a:fillRect/>
          </a:stretch>
        </p:blipFill>
        <p:spPr>
          <a:xfrm>
            <a:off x="9040437" y="2055400"/>
            <a:ext cx="304800" cy="487680"/>
          </a:xfrm>
          <a:prstGeom prst="rect">
            <a:avLst/>
          </a:prstGeom>
          <a:noFill/>
          <a:ln>
            <a:noFill/>
          </a:ln>
        </p:spPr>
      </p:pic>
      <p:pic>
        <p:nvPicPr>
          <p:cNvPr id="247" name="Google Shape;247;p30"/>
          <p:cNvPicPr preferRelativeResize="0"/>
          <p:nvPr/>
        </p:nvPicPr>
        <p:blipFill>
          <a:blip r:embed="rId13">
            <a:alphaModFix/>
          </a:blip>
          <a:stretch>
            <a:fillRect/>
          </a:stretch>
        </p:blipFill>
        <p:spPr>
          <a:xfrm>
            <a:off x="8994733" y="3019167"/>
            <a:ext cx="396240" cy="3048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8">
          <a:extLst>
            <a:ext uri="{FF2B5EF4-FFF2-40B4-BE49-F238E27FC236}">
              <a16:creationId xmlns:a16="http://schemas.microsoft.com/office/drawing/2014/main" id="{33C74A53-84CB-FF3B-D8AC-AD5B8114D0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819958-CE6B-6BBA-1EFA-51CC4DE1465B}"/>
              </a:ext>
            </a:extLst>
          </p:cNvPr>
          <p:cNvSpPr txBox="1">
            <a:spLocks/>
          </p:cNvSpPr>
          <p:nvPr/>
        </p:nvSpPr>
        <p:spPr>
          <a:xfrm>
            <a:off x="685800" y="1828800"/>
            <a:ext cx="9537192" cy="131752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latin typeface="Arial" panose="020B0604020202020204" pitchFamily="34" charset="0"/>
                <a:cs typeface="Arial" panose="020B0604020202020204" pitchFamily="34" charset="0"/>
              </a:rPr>
              <a:t>Thank you</a:t>
            </a:r>
          </a:p>
        </p:txBody>
      </p:sp>
      <p:sp>
        <p:nvSpPr>
          <p:cNvPr id="3" name="TextBox 2">
            <a:extLst>
              <a:ext uri="{FF2B5EF4-FFF2-40B4-BE49-F238E27FC236}">
                <a16:creationId xmlns:a16="http://schemas.microsoft.com/office/drawing/2014/main" id="{38427E1A-8326-53FD-2C6D-884BA7EEEC92}"/>
              </a:ext>
            </a:extLst>
          </p:cNvPr>
          <p:cNvSpPr txBox="1"/>
          <p:nvPr/>
        </p:nvSpPr>
        <p:spPr>
          <a:xfrm>
            <a:off x="4212439" y="3545114"/>
            <a:ext cx="3767122" cy="1169551"/>
          </a:xfrm>
          <a:prstGeom prst="rect">
            <a:avLst/>
          </a:prstGeom>
          <a:noFill/>
        </p:spPr>
        <p:txBody>
          <a:bodyPr wrap="none" rtlCol="0">
            <a:spAutoFit/>
          </a:bodyPr>
          <a:lstStyle/>
          <a:p>
            <a:pPr algn="ctr">
              <a:spcAft>
                <a:spcPts val="600"/>
              </a:spcAft>
            </a:pPr>
            <a:r>
              <a:rPr lang="en-US" sz="2400" b="1">
                <a:solidFill>
                  <a:schemeClr val="bg1"/>
                </a:solidFill>
                <a:latin typeface="Arial" panose="020B0604020202020204" pitchFamily="34" charset="0"/>
              </a:rPr>
              <a:t>Bryan Darr</a:t>
            </a:r>
          </a:p>
          <a:p>
            <a:pPr algn="ctr">
              <a:spcAft>
                <a:spcPts val="600"/>
              </a:spcAft>
            </a:pPr>
            <a:r>
              <a:rPr lang="en-US">
                <a:solidFill>
                  <a:schemeClr val="bg1"/>
                </a:solidFill>
                <a:latin typeface="Arial" panose="020B0604020202020204" pitchFamily="34" charset="0"/>
              </a:rPr>
              <a:t>Vice President, Government Affairs</a:t>
            </a:r>
          </a:p>
          <a:p>
            <a:pPr algn="ctr">
              <a:spcAft>
                <a:spcPts val="600"/>
              </a:spcAft>
            </a:pPr>
            <a:r>
              <a:rPr lang="en-US">
                <a:solidFill>
                  <a:schemeClr val="bg1"/>
                </a:solidFill>
                <a:latin typeface="Arial" panose="020B0604020202020204" pitchFamily="34" charset="0"/>
              </a:rPr>
              <a:t>bryan.darr@ookla.com</a:t>
            </a:r>
          </a:p>
        </p:txBody>
      </p:sp>
    </p:spTree>
    <p:extLst>
      <p:ext uri="{BB962C8B-B14F-4D97-AF65-F5344CB8AC3E}">
        <p14:creationId xmlns:p14="http://schemas.microsoft.com/office/powerpoint/2010/main" val="12011149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65"/>
          <p:cNvSpPr/>
          <p:nvPr/>
        </p:nvSpPr>
        <p:spPr>
          <a:xfrm>
            <a:off x="4852867" y="1276467"/>
            <a:ext cx="793200" cy="1323600"/>
          </a:xfrm>
          <a:prstGeom prst="homePlate">
            <a:avLst>
              <a:gd name="adj" fmla="val 26257"/>
            </a:avLst>
          </a:prstGeom>
          <a:solidFill>
            <a:srgbClr val="ECECEC"/>
          </a:solidFill>
          <a:ln>
            <a:noFill/>
          </a:ln>
        </p:spPr>
        <p:txBody>
          <a:bodyPr spcFirstLastPara="1" wrap="square" lIns="121900" tIns="121900" rIns="121900" bIns="121900" anchor="ctr" anchorCtr="0">
            <a:noAutofit/>
          </a:bodyPr>
          <a:lstStyle/>
          <a:p>
            <a:endParaRPr sz="2400"/>
          </a:p>
        </p:txBody>
      </p:sp>
      <p:sp>
        <p:nvSpPr>
          <p:cNvPr id="331" name="Google Shape;331;p65"/>
          <p:cNvSpPr/>
          <p:nvPr/>
        </p:nvSpPr>
        <p:spPr>
          <a:xfrm>
            <a:off x="4852867" y="3185333"/>
            <a:ext cx="793200" cy="1323600"/>
          </a:xfrm>
          <a:prstGeom prst="homePlate">
            <a:avLst>
              <a:gd name="adj" fmla="val 26257"/>
            </a:avLst>
          </a:prstGeom>
          <a:solidFill>
            <a:srgbClr val="ECECEC"/>
          </a:solidFill>
          <a:ln>
            <a:noFill/>
          </a:ln>
        </p:spPr>
        <p:txBody>
          <a:bodyPr spcFirstLastPara="1" wrap="square" lIns="121900" tIns="121900" rIns="121900" bIns="121900" anchor="ctr" anchorCtr="0">
            <a:noAutofit/>
          </a:bodyPr>
          <a:lstStyle/>
          <a:p>
            <a:endParaRPr sz="2400"/>
          </a:p>
        </p:txBody>
      </p:sp>
      <p:sp>
        <p:nvSpPr>
          <p:cNvPr id="332" name="Google Shape;332;p65"/>
          <p:cNvSpPr/>
          <p:nvPr/>
        </p:nvSpPr>
        <p:spPr>
          <a:xfrm>
            <a:off x="4852867" y="4853500"/>
            <a:ext cx="793200" cy="1323600"/>
          </a:xfrm>
          <a:prstGeom prst="homePlate">
            <a:avLst>
              <a:gd name="adj" fmla="val 26257"/>
            </a:avLst>
          </a:prstGeom>
          <a:solidFill>
            <a:srgbClr val="ECECEC"/>
          </a:solidFill>
          <a:ln>
            <a:noFill/>
          </a:ln>
        </p:spPr>
        <p:txBody>
          <a:bodyPr spcFirstLastPara="1" wrap="square" lIns="121900" tIns="121900" rIns="121900" bIns="121900" anchor="ctr" anchorCtr="0">
            <a:noAutofit/>
          </a:bodyPr>
          <a:lstStyle/>
          <a:p>
            <a:endParaRPr sz="2400"/>
          </a:p>
        </p:txBody>
      </p:sp>
      <p:sp>
        <p:nvSpPr>
          <p:cNvPr id="333" name="Google Shape;333;p65"/>
          <p:cNvSpPr txBox="1"/>
          <p:nvPr/>
        </p:nvSpPr>
        <p:spPr>
          <a:xfrm>
            <a:off x="391500" y="290967"/>
            <a:ext cx="2592000" cy="656614"/>
          </a:xfrm>
          <a:prstGeom prst="rect">
            <a:avLst/>
          </a:prstGeom>
          <a:noFill/>
          <a:ln>
            <a:noFill/>
          </a:ln>
        </p:spPr>
        <p:txBody>
          <a:bodyPr spcFirstLastPara="1" wrap="square" lIns="121900" tIns="121900" rIns="121900" bIns="121900" anchor="t" anchorCtr="0">
            <a:spAutoFit/>
          </a:bodyPr>
          <a:lstStyle/>
          <a:p>
            <a:pPr>
              <a:buClr>
                <a:srgbClr val="000000"/>
              </a:buClr>
              <a:buSzPts val="2000"/>
            </a:pPr>
            <a:r>
              <a:rPr lang="en" sz="2667" b="1">
                <a:solidFill>
                  <a:schemeClr val="accent4"/>
                </a:solidFill>
                <a:latin typeface="Source Sans Pro"/>
                <a:ea typeface="Source Sans Pro"/>
                <a:cs typeface="Source Sans Pro"/>
                <a:sym typeface="Source Sans Pro"/>
              </a:rPr>
              <a:t>Data Sources</a:t>
            </a:r>
            <a:endParaRPr sz="2667" b="1">
              <a:solidFill>
                <a:schemeClr val="accent4"/>
              </a:solidFill>
              <a:latin typeface="Source Sans Pro"/>
              <a:ea typeface="Source Sans Pro"/>
              <a:cs typeface="Source Sans Pro"/>
              <a:sym typeface="Source Sans Pro"/>
            </a:endParaRPr>
          </a:p>
        </p:txBody>
      </p:sp>
      <p:sp>
        <p:nvSpPr>
          <p:cNvPr id="334" name="Google Shape;334;p65"/>
          <p:cNvSpPr txBox="1"/>
          <p:nvPr/>
        </p:nvSpPr>
        <p:spPr>
          <a:xfrm>
            <a:off x="5791635" y="290967"/>
            <a:ext cx="3206800" cy="656614"/>
          </a:xfrm>
          <a:prstGeom prst="rect">
            <a:avLst/>
          </a:prstGeom>
          <a:noFill/>
          <a:ln>
            <a:noFill/>
          </a:ln>
        </p:spPr>
        <p:txBody>
          <a:bodyPr spcFirstLastPara="1" wrap="square" lIns="121900" tIns="121900" rIns="121900" bIns="121900" anchor="t" anchorCtr="0">
            <a:spAutoFit/>
          </a:bodyPr>
          <a:lstStyle/>
          <a:p>
            <a:pPr>
              <a:buClr>
                <a:srgbClr val="000000"/>
              </a:buClr>
              <a:buSzPts val="2000"/>
            </a:pPr>
            <a:r>
              <a:rPr lang="en" sz="2667" b="1" dirty="0">
                <a:solidFill>
                  <a:srgbClr val="C00000"/>
                </a:solidFill>
                <a:latin typeface="Source Sans Pro"/>
                <a:ea typeface="Source Sans Pro"/>
                <a:cs typeface="Source Sans Pro"/>
                <a:sym typeface="Source Sans Pro"/>
              </a:rPr>
              <a:t>Current Solutions</a:t>
            </a:r>
            <a:endParaRPr sz="2667" b="1" dirty="0">
              <a:solidFill>
                <a:srgbClr val="C00000"/>
              </a:solidFill>
              <a:latin typeface="Source Sans Pro"/>
              <a:ea typeface="Source Sans Pro"/>
              <a:cs typeface="Source Sans Pro"/>
              <a:sym typeface="Source Sans Pro"/>
            </a:endParaRPr>
          </a:p>
        </p:txBody>
      </p:sp>
      <p:pic>
        <p:nvPicPr>
          <p:cNvPr id="335" name="Google Shape;335;p65" descr="A picture containing symbol, logo, white, font&#10;&#10;Description automatically generated"/>
          <p:cNvPicPr preferRelativeResize="0"/>
          <p:nvPr/>
        </p:nvPicPr>
        <p:blipFill rotWithShape="1">
          <a:blip r:embed="rId3">
            <a:alphaModFix/>
          </a:blip>
          <a:srcRect l="3503" t="8677" r="5974" b="19369"/>
          <a:stretch/>
        </p:blipFill>
        <p:spPr>
          <a:xfrm>
            <a:off x="460500" y="2583484"/>
            <a:ext cx="1110000" cy="1118400"/>
          </a:xfrm>
          <a:prstGeom prst="roundRect">
            <a:avLst>
              <a:gd name="adj" fmla="val 16667"/>
            </a:avLst>
          </a:prstGeom>
          <a:noFill/>
          <a:ln>
            <a:noFill/>
          </a:ln>
          <a:effectLst>
            <a:outerShdw blurRad="228600" dist="76200" dir="5460000" algn="bl" rotWithShape="0">
              <a:schemeClr val="dk2">
                <a:alpha val="50000"/>
              </a:schemeClr>
            </a:outerShdw>
          </a:effectLst>
        </p:spPr>
      </p:pic>
      <p:sp>
        <p:nvSpPr>
          <p:cNvPr id="336" name="Google Shape;336;p65"/>
          <p:cNvSpPr/>
          <p:nvPr/>
        </p:nvSpPr>
        <p:spPr>
          <a:xfrm>
            <a:off x="460500" y="3978984"/>
            <a:ext cx="1110000" cy="1118400"/>
          </a:xfrm>
          <a:prstGeom prst="roundRect">
            <a:avLst>
              <a:gd name="adj" fmla="val 16667"/>
            </a:avLst>
          </a:prstGeom>
          <a:solidFill>
            <a:schemeClr val="lt1"/>
          </a:solidFill>
          <a:ln>
            <a:noFill/>
          </a:ln>
          <a:effectLst>
            <a:outerShdw blurRad="214313" dist="76200" dir="5340000" algn="bl" rotWithShape="0">
              <a:schemeClr val="dk2">
                <a:alpha val="50000"/>
              </a:schemeClr>
            </a:outerShdw>
          </a:effectLst>
        </p:spPr>
        <p:txBody>
          <a:bodyPr spcFirstLastPara="1" wrap="square" lIns="121900" tIns="121900" rIns="121900" bIns="121900" anchor="ctr" anchorCtr="0">
            <a:noAutofit/>
          </a:bodyPr>
          <a:lstStyle/>
          <a:p>
            <a:endParaRPr sz="2400"/>
          </a:p>
        </p:txBody>
      </p:sp>
      <p:grpSp>
        <p:nvGrpSpPr>
          <p:cNvPr id="337" name="Google Shape;337;p65"/>
          <p:cNvGrpSpPr/>
          <p:nvPr/>
        </p:nvGrpSpPr>
        <p:grpSpPr>
          <a:xfrm>
            <a:off x="618969" y="4112499"/>
            <a:ext cx="793064" cy="636008"/>
            <a:chOff x="3193927" y="2325450"/>
            <a:chExt cx="594798" cy="477006"/>
          </a:xfrm>
        </p:grpSpPr>
        <p:sp>
          <p:nvSpPr>
            <p:cNvPr id="338" name="Google Shape;338;p65"/>
            <p:cNvSpPr txBox="1"/>
            <p:nvPr/>
          </p:nvSpPr>
          <p:spPr>
            <a:xfrm>
              <a:off x="3193927" y="2325450"/>
              <a:ext cx="442200" cy="477006"/>
            </a:xfrm>
            <a:prstGeom prst="rect">
              <a:avLst/>
            </a:prstGeom>
            <a:noFill/>
            <a:ln>
              <a:noFill/>
            </a:ln>
          </p:spPr>
          <p:txBody>
            <a:bodyPr spcFirstLastPara="1" wrap="square" lIns="0" tIns="0" rIns="0" bIns="0" anchor="t" anchorCtr="0">
              <a:spAutoFit/>
            </a:bodyPr>
            <a:lstStyle/>
            <a:p>
              <a:pPr algn="ctr">
                <a:buClr>
                  <a:srgbClr val="000000"/>
                </a:buClr>
                <a:buSzPts val="2000"/>
              </a:pPr>
              <a:r>
                <a:rPr lang="en" sz="4133">
                  <a:solidFill>
                    <a:schemeClr val="dk1"/>
                  </a:solidFill>
                  <a:latin typeface="Source Sans Pro"/>
                  <a:ea typeface="Source Sans Pro"/>
                  <a:cs typeface="Source Sans Pro"/>
                  <a:sym typeface="Source Sans Pro"/>
                </a:rPr>
                <a:t>3</a:t>
              </a:r>
              <a:endParaRPr sz="4133">
                <a:solidFill>
                  <a:schemeClr val="dk1"/>
                </a:solidFill>
                <a:latin typeface="Source Sans Pro"/>
                <a:ea typeface="Source Sans Pro"/>
                <a:cs typeface="Source Sans Pro"/>
                <a:sym typeface="Source Sans Pro"/>
              </a:endParaRPr>
            </a:p>
          </p:txBody>
        </p:sp>
        <p:sp>
          <p:nvSpPr>
            <p:cNvPr id="339" name="Google Shape;339;p65"/>
            <p:cNvSpPr txBox="1"/>
            <p:nvPr/>
          </p:nvSpPr>
          <p:spPr>
            <a:xfrm>
              <a:off x="3463525" y="2372925"/>
              <a:ext cx="325200" cy="246173"/>
            </a:xfrm>
            <a:prstGeom prst="rect">
              <a:avLst/>
            </a:prstGeom>
            <a:noFill/>
            <a:ln>
              <a:noFill/>
            </a:ln>
          </p:spPr>
          <p:txBody>
            <a:bodyPr spcFirstLastPara="1" wrap="square" lIns="0" tIns="0" rIns="0" bIns="0" anchor="t" anchorCtr="0">
              <a:spAutoFit/>
            </a:bodyPr>
            <a:lstStyle/>
            <a:p>
              <a:pPr algn="ctr">
                <a:buClr>
                  <a:srgbClr val="000000"/>
                </a:buClr>
                <a:buSzPts val="2000"/>
              </a:pPr>
              <a:r>
                <a:rPr lang="en" sz="2133" b="1">
                  <a:solidFill>
                    <a:schemeClr val="dk1"/>
                  </a:solidFill>
                  <a:latin typeface="Source Sans Pro"/>
                  <a:ea typeface="Source Sans Pro"/>
                  <a:cs typeface="Source Sans Pro"/>
                  <a:sym typeface="Source Sans Pro"/>
                </a:rPr>
                <a:t>rd</a:t>
              </a:r>
              <a:endParaRPr sz="2133" b="1">
                <a:solidFill>
                  <a:schemeClr val="dk1"/>
                </a:solidFill>
                <a:latin typeface="Source Sans Pro"/>
                <a:ea typeface="Source Sans Pro"/>
                <a:cs typeface="Source Sans Pro"/>
                <a:sym typeface="Source Sans Pro"/>
              </a:endParaRPr>
            </a:p>
          </p:txBody>
        </p:sp>
      </p:grpSp>
      <p:sp>
        <p:nvSpPr>
          <p:cNvPr id="340" name="Google Shape;340;p65"/>
          <p:cNvSpPr txBox="1"/>
          <p:nvPr/>
        </p:nvSpPr>
        <p:spPr>
          <a:xfrm>
            <a:off x="618900" y="4635484"/>
            <a:ext cx="793200" cy="328231"/>
          </a:xfrm>
          <a:prstGeom prst="rect">
            <a:avLst/>
          </a:prstGeom>
          <a:noFill/>
          <a:ln>
            <a:noFill/>
          </a:ln>
        </p:spPr>
        <p:txBody>
          <a:bodyPr spcFirstLastPara="1" wrap="square" lIns="0" tIns="0" rIns="0" bIns="0" anchor="t" anchorCtr="0">
            <a:spAutoFit/>
          </a:bodyPr>
          <a:lstStyle/>
          <a:p>
            <a:pPr algn="ctr">
              <a:buClr>
                <a:srgbClr val="000000"/>
              </a:buClr>
              <a:buSzPts val="2000"/>
            </a:pPr>
            <a:r>
              <a:rPr lang="en" sz="2133" b="1">
                <a:solidFill>
                  <a:schemeClr val="dk1"/>
                </a:solidFill>
                <a:latin typeface="Source Sans Pro"/>
                <a:ea typeface="Source Sans Pro"/>
                <a:cs typeface="Source Sans Pro"/>
                <a:sym typeface="Source Sans Pro"/>
              </a:rPr>
              <a:t>Party</a:t>
            </a:r>
            <a:endParaRPr sz="2133" b="1">
              <a:solidFill>
                <a:schemeClr val="dk1"/>
              </a:solidFill>
              <a:latin typeface="Source Sans Pro"/>
              <a:ea typeface="Source Sans Pro"/>
              <a:cs typeface="Source Sans Pro"/>
              <a:sym typeface="Source Sans Pro"/>
            </a:endParaRPr>
          </a:p>
        </p:txBody>
      </p:sp>
      <p:grpSp>
        <p:nvGrpSpPr>
          <p:cNvPr id="341" name="Google Shape;341;p65"/>
          <p:cNvGrpSpPr/>
          <p:nvPr/>
        </p:nvGrpSpPr>
        <p:grpSpPr>
          <a:xfrm>
            <a:off x="5791623" y="1086514"/>
            <a:ext cx="5828811" cy="1679252"/>
            <a:chOff x="4343717" y="814885"/>
            <a:chExt cx="4371608" cy="1259439"/>
          </a:xfrm>
        </p:grpSpPr>
        <p:sp>
          <p:nvSpPr>
            <p:cNvPr id="342" name="Google Shape;342;p65"/>
            <p:cNvSpPr txBox="1"/>
            <p:nvPr/>
          </p:nvSpPr>
          <p:spPr>
            <a:xfrm>
              <a:off x="4343717" y="814885"/>
              <a:ext cx="2290200" cy="400128"/>
            </a:xfrm>
            <a:prstGeom prst="rect">
              <a:avLst/>
            </a:prstGeom>
            <a:noFill/>
            <a:ln>
              <a:noFill/>
            </a:ln>
          </p:spPr>
          <p:txBody>
            <a:bodyPr spcFirstLastPara="1" wrap="square" lIns="121900" tIns="121900" rIns="121900" bIns="121900" anchor="t" anchorCtr="0">
              <a:spAutoFit/>
            </a:bodyPr>
            <a:lstStyle/>
            <a:p>
              <a:pPr>
                <a:buClr>
                  <a:srgbClr val="000000"/>
                </a:buClr>
                <a:buSzPts val="1400"/>
              </a:pPr>
              <a:r>
                <a:rPr lang="en" sz="1867" b="1" dirty="0" err="1">
                  <a:solidFill>
                    <a:schemeClr val="dk1"/>
                  </a:solidFill>
                  <a:latin typeface="Source Sans Pro"/>
                  <a:ea typeface="Source Sans Pro"/>
                  <a:cs typeface="Source Sans Pro"/>
                  <a:sym typeface="Source Sans Pro"/>
                </a:rPr>
                <a:t>Speedtest</a:t>
              </a:r>
              <a:r>
                <a:rPr lang="en" sz="1867" b="1" dirty="0">
                  <a:solidFill>
                    <a:schemeClr val="dk1"/>
                  </a:solidFill>
                  <a:latin typeface="Source Sans Pro"/>
                  <a:ea typeface="Source Sans Pro"/>
                  <a:cs typeface="Source Sans Pro"/>
                  <a:sym typeface="Source Sans Pro"/>
                </a:rPr>
                <a:t> Intelligence® </a:t>
              </a:r>
              <a:endParaRPr sz="1867" b="1" dirty="0">
                <a:solidFill>
                  <a:schemeClr val="dk1"/>
                </a:solidFill>
                <a:latin typeface="Source Sans Pro"/>
                <a:ea typeface="Source Sans Pro"/>
                <a:cs typeface="Source Sans Pro"/>
                <a:sym typeface="Source Sans Pro"/>
              </a:endParaRPr>
            </a:p>
          </p:txBody>
        </p:sp>
        <p:sp>
          <p:nvSpPr>
            <p:cNvPr id="343" name="Google Shape;343;p65"/>
            <p:cNvSpPr txBox="1"/>
            <p:nvPr/>
          </p:nvSpPr>
          <p:spPr>
            <a:xfrm>
              <a:off x="4343725" y="1081775"/>
              <a:ext cx="4371600" cy="992549"/>
            </a:xfrm>
            <a:prstGeom prst="rect">
              <a:avLst/>
            </a:prstGeom>
            <a:noFill/>
            <a:ln>
              <a:noFill/>
            </a:ln>
          </p:spPr>
          <p:txBody>
            <a:bodyPr spcFirstLastPara="1" wrap="square" lIns="121900" tIns="121900" rIns="121900" bIns="121900" anchor="t" anchorCtr="0">
              <a:spAutoFit/>
            </a:bodyPr>
            <a:lstStyle/>
            <a:p>
              <a:pPr marL="81278"/>
              <a:r>
                <a:rPr lang="en" sz="1400">
                  <a:solidFill>
                    <a:srgbClr val="181512"/>
                  </a:solidFill>
                  <a:latin typeface="Source Sans Pro"/>
                  <a:ea typeface="Source Sans Pro"/>
                  <a:cs typeface="Source Sans Pro"/>
                  <a:sym typeface="Source Sans Pro"/>
                </a:rPr>
                <a:t>Aggregated and analyzed data based on ACTIVE “GO” Speedtests  allowing you to visualize and easily understand the full landscape of network experience in your markets. Filter and compare performance by Provider Per Location, Historical periods, Device or chipset, Product manufacturer, </a:t>
              </a:r>
              <a:r>
                <a:rPr lang="en" sz="1400" b="1">
                  <a:solidFill>
                    <a:srgbClr val="181512"/>
                  </a:solidFill>
                  <a:latin typeface="Source Sans Pro"/>
                  <a:ea typeface="Source Sans Pro"/>
                  <a:cs typeface="Source Sans Pro"/>
                  <a:sym typeface="Source Sans Pro"/>
                </a:rPr>
                <a:t>Mobile</a:t>
              </a:r>
              <a:r>
                <a:rPr lang="en" sz="1400">
                  <a:solidFill>
                    <a:srgbClr val="181512"/>
                  </a:solidFill>
                  <a:latin typeface="Source Sans Pro"/>
                  <a:ea typeface="Source Sans Pro"/>
                  <a:cs typeface="Source Sans Pro"/>
                  <a:sym typeface="Source Sans Pro"/>
                </a:rPr>
                <a:t> and </a:t>
              </a:r>
              <a:r>
                <a:rPr lang="en" sz="1400" b="1">
                  <a:solidFill>
                    <a:srgbClr val="181512"/>
                  </a:solidFill>
                  <a:latin typeface="Source Sans Pro"/>
                  <a:ea typeface="Source Sans Pro"/>
                  <a:cs typeface="Source Sans Pro"/>
                  <a:sym typeface="Source Sans Pro"/>
                </a:rPr>
                <a:t>Fixed</a:t>
              </a:r>
              <a:r>
                <a:rPr lang="en" sz="1400">
                  <a:solidFill>
                    <a:srgbClr val="181512"/>
                  </a:solidFill>
                  <a:latin typeface="Source Sans Pro"/>
                  <a:ea typeface="Source Sans Pro"/>
                  <a:cs typeface="Source Sans Pro"/>
                  <a:sym typeface="Source Sans Pro"/>
                </a:rPr>
                <a:t> technology.</a:t>
              </a:r>
              <a:endParaRPr sz="1400">
                <a:solidFill>
                  <a:srgbClr val="181512"/>
                </a:solidFill>
                <a:latin typeface="Source Sans Pro"/>
                <a:ea typeface="Source Sans Pro"/>
                <a:cs typeface="Source Sans Pro"/>
                <a:sym typeface="Source Sans Pro"/>
              </a:endParaRPr>
            </a:p>
          </p:txBody>
        </p:sp>
      </p:grpSp>
      <p:grpSp>
        <p:nvGrpSpPr>
          <p:cNvPr id="344" name="Google Shape;344;p65"/>
          <p:cNvGrpSpPr/>
          <p:nvPr/>
        </p:nvGrpSpPr>
        <p:grpSpPr>
          <a:xfrm>
            <a:off x="5791623" y="2970014"/>
            <a:ext cx="5828811" cy="1679252"/>
            <a:chOff x="4343717" y="2227510"/>
            <a:chExt cx="4371608" cy="1259439"/>
          </a:xfrm>
        </p:grpSpPr>
        <p:sp>
          <p:nvSpPr>
            <p:cNvPr id="345" name="Google Shape;345;p65"/>
            <p:cNvSpPr txBox="1"/>
            <p:nvPr/>
          </p:nvSpPr>
          <p:spPr>
            <a:xfrm>
              <a:off x="4343717" y="2227510"/>
              <a:ext cx="2290200" cy="461635"/>
            </a:xfrm>
            <a:prstGeom prst="rect">
              <a:avLst/>
            </a:prstGeom>
            <a:noFill/>
            <a:ln>
              <a:noFill/>
            </a:ln>
          </p:spPr>
          <p:txBody>
            <a:bodyPr spcFirstLastPara="1" wrap="square" lIns="121900" tIns="121900" rIns="121900" bIns="121900" anchor="t" anchorCtr="0">
              <a:spAutoFit/>
            </a:bodyPr>
            <a:lstStyle/>
            <a:p>
              <a:pPr>
                <a:buClr>
                  <a:srgbClr val="000000"/>
                </a:buClr>
                <a:buSzPts val="1400"/>
              </a:pPr>
              <a:r>
                <a:rPr lang="en" sz="2400" b="1" dirty="0">
                  <a:solidFill>
                    <a:schemeClr val="dk1"/>
                  </a:solidFill>
                  <a:latin typeface="Source Sans Pro"/>
                  <a:ea typeface="Source Sans Pro"/>
                  <a:cs typeface="Source Sans Pro"/>
                  <a:sym typeface="Source Sans Pro"/>
                </a:rPr>
                <a:t>Cell Analytics™</a:t>
              </a:r>
              <a:endParaRPr sz="1867" b="1" dirty="0">
                <a:solidFill>
                  <a:schemeClr val="dk1"/>
                </a:solidFill>
                <a:latin typeface="Source Sans Pro"/>
                <a:ea typeface="Source Sans Pro"/>
                <a:cs typeface="Source Sans Pro"/>
                <a:sym typeface="Source Sans Pro"/>
              </a:endParaRPr>
            </a:p>
          </p:txBody>
        </p:sp>
        <p:sp>
          <p:nvSpPr>
            <p:cNvPr id="346" name="Google Shape;346;p65"/>
            <p:cNvSpPr txBox="1"/>
            <p:nvPr/>
          </p:nvSpPr>
          <p:spPr>
            <a:xfrm>
              <a:off x="4343725" y="2494400"/>
              <a:ext cx="4371600" cy="992549"/>
            </a:xfrm>
            <a:prstGeom prst="rect">
              <a:avLst/>
            </a:prstGeom>
            <a:noFill/>
            <a:ln>
              <a:noFill/>
            </a:ln>
          </p:spPr>
          <p:txBody>
            <a:bodyPr spcFirstLastPara="1" wrap="square" lIns="121900" tIns="121900" rIns="121900" bIns="121900" anchor="t" anchorCtr="0">
              <a:spAutoFit/>
            </a:bodyPr>
            <a:lstStyle/>
            <a:p>
              <a:pPr marL="81278"/>
              <a:r>
                <a:rPr lang="en" sz="1400" dirty="0">
                  <a:solidFill>
                    <a:srgbClr val="181512"/>
                  </a:solidFill>
                  <a:latin typeface="Source Sans Pro"/>
                  <a:ea typeface="Source Sans Pro"/>
                  <a:cs typeface="Source Sans Pro"/>
                  <a:sym typeface="Source Sans Pro"/>
                </a:rPr>
                <a:t>Using billions of coverage scans, discover and prioritize areas for expansion and network optimization, get intelligence about wireless service quality, performance, RF conditions, data usage, user density, cell site locations, and much more — surfaced in one easy-to-navigate platform, viewed both outdoors and inside buildings, including </a:t>
              </a:r>
              <a:r>
                <a:rPr lang="en" sz="1400" b="1" dirty="0">
                  <a:solidFill>
                    <a:srgbClr val="181512"/>
                  </a:solidFill>
                  <a:latin typeface="Source Sans Pro"/>
                  <a:ea typeface="Source Sans Pro"/>
                  <a:cs typeface="Source Sans Pro"/>
                  <a:sym typeface="Source Sans Pro"/>
                </a:rPr>
                <a:t>3D views</a:t>
              </a:r>
              <a:r>
                <a:rPr lang="en" sz="1400" dirty="0">
                  <a:solidFill>
                    <a:srgbClr val="181512"/>
                  </a:solidFill>
                  <a:latin typeface="Source Sans Pro"/>
                  <a:ea typeface="Source Sans Pro"/>
                  <a:cs typeface="Source Sans Pro"/>
                  <a:sym typeface="Source Sans Pro"/>
                </a:rPr>
                <a:t>.</a:t>
              </a:r>
              <a:endParaRPr sz="1400" dirty="0">
                <a:solidFill>
                  <a:srgbClr val="181512"/>
                </a:solidFill>
                <a:latin typeface="Source Sans Pro"/>
                <a:ea typeface="Source Sans Pro"/>
                <a:cs typeface="Source Sans Pro"/>
                <a:sym typeface="Source Sans Pro"/>
              </a:endParaRPr>
            </a:p>
          </p:txBody>
        </p:sp>
      </p:grpSp>
      <p:grpSp>
        <p:nvGrpSpPr>
          <p:cNvPr id="347" name="Google Shape;347;p65"/>
          <p:cNvGrpSpPr/>
          <p:nvPr/>
        </p:nvGrpSpPr>
        <p:grpSpPr>
          <a:xfrm>
            <a:off x="5791623" y="4853515"/>
            <a:ext cx="5828811" cy="1248366"/>
            <a:chOff x="4343717" y="3640135"/>
            <a:chExt cx="4371608" cy="936274"/>
          </a:xfrm>
        </p:grpSpPr>
        <p:sp>
          <p:nvSpPr>
            <p:cNvPr id="348" name="Google Shape;348;p65"/>
            <p:cNvSpPr txBox="1"/>
            <p:nvPr/>
          </p:nvSpPr>
          <p:spPr>
            <a:xfrm>
              <a:off x="4343717" y="3640135"/>
              <a:ext cx="2290200" cy="461635"/>
            </a:xfrm>
            <a:prstGeom prst="rect">
              <a:avLst/>
            </a:prstGeom>
            <a:noFill/>
            <a:ln>
              <a:noFill/>
            </a:ln>
          </p:spPr>
          <p:txBody>
            <a:bodyPr spcFirstLastPara="1" wrap="square" lIns="121900" tIns="121900" rIns="121900" bIns="121900" anchor="t" anchorCtr="0">
              <a:spAutoFit/>
            </a:bodyPr>
            <a:lstStyle/>
            <a:p>
              <a:pPr>
                <a:buClr>
                  <a:srgbClr val="000000"/>
                </a:buClr>
                <a:buSzPts val="1400"/>
              </a:pPr>
              <a:r>
                <a:rPr lang="en" sz="2400" b="1" dirty="0">
                  <a:solidFill>
                    <a:schemeClr val="dk1"/>
                  </a:solidFill>
                  <a:latin typeface="Source Sans Pro"/>
                  <a:ea typeface="Source Sans Pro"/>
                  <a:cs typeface="Source Sans Pro"/>
                  <a:sym typeface="Source Sans Pro"/>
                </a:rPr>
                <a:t>Consumer </a:t>
              </a:r>
              <a:r>
                <a:rPr lang="en" sz="2400" b="1" dirty="0" err="1">
                  <a:solidFill>
                    <a:schemeClr val="dk1"/>
                  </a:solidFill>
                  <a:latin typeface="Source Sans Pro"/>
                  <a:ea typeface="Source Sans Pro"/>
                  <a:cs typeface="Source Sans Pro"/>
                  <a:sym typeface="Source Sans Pro"/>
                </a:rPr>
                <a:t>QoE</a:t>
              </a:r>
              <a:r>
                <a:rPr lang="en" sz="2400" b="1" dirty="0">
                  <a:solidFill>
                    <a:schemeClr val="dk1"/>
                  </a:solidFill>
                  <a:latin typeface="Source Sans Pro"/>
                  <a:ea typeface="Source Sans Pro"/>
                  <a:cs typeface="Source Sans Pro"/>
                  <a:sym typeface="Source Sans Pro"/>
                </a:rPr>
                <a:t>™</a:t>
              </a:r>
              <a:endParaRPr sz="2400" b="1" dirty="0">
                <a:solidFill>
                  <a:schemeClr val="dk1"/>
                </a:solidFill>
                <a:latin typeface="Source Sans Pro"/>
                <a:ea typeface="Source Sans Pro"/>
                <a:cs typeface="Source Sans Pro"/>
                <a:sym typeface="Source Sans Pro"/>
              </a:endParaRPr>
            </a:p>
          </p:txBody>
        </p:sp>
        <p:sp>
          <p:nvSpPr>
            <p:cNvPr id="349" name="Google Shape;349;p65"/>
            <p:cNvSpPr txBox="1"/>
            <p:nvPr/>
          </p:nvSpPr>
          <p:spPr>
            <a:xfrm>
              <a:off x="4343725" y="3907025"/>
              <a:ext cx="4371600" cy="669384"/>
            </a:xfrm>
            <a:prstGeom prst="rect">
              <a:avLst/>
            </a:prstGeom>
            <a:noFill/>
            <a:ln>
              <a:noFill/>
            </a:ln>
          </p:spPr>
          <p:txBody>
            <a:bodyPr spcFirstLastPara="1" wrap="square" lIns="121900" tIns="121900" rIns="121900" bIns="121900" anchor="t" anchorCtr="0">
              <a:spAutoFit/>
            </a:bodyPr>
            <a:lstStyle/>
            <a:p>
              <a:pPr marL="81278"/>
              <a:r>
                <a:rPr lang="en" sz="1400">
                  <a:solidFill>
                    <a:srgbClr val="181512"/>
                  </a:solidFill>
                  <a:latin typeface="Source Sans Pro"/>
                  <a:ea typeface="Source Sans Pro"/>
                  <a:cs typeface="Source Sans Pro"/>
                  <a:sym typeface="Source Sans Pro"/>
                </a:rPr>
                <a:t>Detailed metrics for multiple services, including web browsing, streaming video, gaming, and video conferencing. Based on foreground tests through the SDK.</a:t>
              </a:r>
              <a:endParaRPr sz="1400">
                <a:solidFill>
                  <a:srgbClr val="181512"/>
                </a:solidFill>
                <a:latin typeface="Source Sans Pro"/>
                <a:ea typeface="Source Sans Pro"/>
                <a:cs typeface="Source Sans Pro"/>
                <a:sym typeface="Source Sans Pro"/>
              </a:endParaRPr>
            </a:p>
          </p:txBody>
        </p:sp>
      </p:grpSp>
      <p:sp>
        <p:nvSpPr>
          <p:cNvPr id="350" name="Google Shape;350;p65"/>
          <p:cNvSpPr txBox="1"/>
          <p:nvPr/>
        </p:nvSpPr>
        <p:spPr>
          <a:xfrm rot="-5400000">
            <a:off x="4849699" y="1815158"/>
            <a:ext cx="712800" cy="246221"/>
          </a:xfrm>
          <a:prstGeom prst="rect">
            <a:avLst/>
          </a:prstGeom>
          <a:noFill/>
          <a:ln>
            <a:noFill/>
          </a:ln>
        </p:spPr>
        <p:txBody>
          <a:bodyPr spcFirstLastPara="1" wrap="square" lIns="0" tIns="0" rIns="0" bIns="0" anchor="t" anchorCtr="0">
            <a:spAutoFit/>
          </a:bodyPr>
          <a:lstStyle/>
          <a:p>
            <a:pPr algn="ctr">
              <a:buClr>
                <a:srgbClr val="000000"/>
              </a:buClr>
              <a:buSzPts val="1400"/>
            </a:pPr>
            <a:r>
              <a:rPr lang="en" sz="1600" b="1">
                <a:solidFill>
                  <a:schemeClr val="accent1"/>
                </a:solidFill>
                <a:latin typeface="Source Sans Pro"/>
                <a:ea typeface="Source Sans Pro"/>
                <a:cs typeface="Source Sans Pro"/>
                <a:sym typeface="Source Sans Pro"/>
              </a:rPr>
              <a:t>QoS</a:t>
            </a:r>
            <a:endParaRPr sz="1600" b="1">
              <a:solidFill>
                <a:schemeClr val="accent1"/>
              </a:solidFill>
              <a:latin typeface="Source Sans Pro"/>
              <a:ea typeface="Source Sans Pro"/>
              <a:cs typeface="Source Sans Pro"/>
              <a:sym typeface="Source Sans Pro"/>
            </a:endParaRPr>
          </a:p>
        </p:txBody>
      </p:sp>
      <p:sp>
        <p:nvSpPr>
          <p:cNvPr id="351" name="Google Shape;351;p65"/>
          <p:cNvSpPr txBox="1"/>
          <p:nvPr/>
        </p:nvSpPr>
        <p:spPr>
          <a:xfrm rot="-5400000">
            <a:off x="4768500" y="3723924"/>
            <a:ext cx="875200" cy="246221"/>
          </a:xfrm>
          <a:prstGeom prst="rect">
            <a:avLst/>
          </a:prstGeom>
          <a:noFill/>
          <a:ln>
            <a:noFill/>
          </a:ln>
        </p:spPr>
        <p:txBody>
          <a:bodyPr spcFirstLastPara="1" wrap="square" lIns="0" tIns="0" rIns="0" bIns="0" anchor="t" anchorCtr="0">
            <a:spAutoFit/>
          </a:bodyPr>
          <a:lstStyle/>
          <a:p>
            <a:pPr algn="ctr">
              <a:buClr>
                <a:srgbClr val="000000"/>
              </a:buClr>
              <a:buSzPts val="1400"/>
            </a:pPr>
            <a:r>
              <a:rPr lang="en" sz="1600" b="1">
                <a:solidFill>
                  <a:schemeClr val="accent1"/>
                </a:solidFill>
                <a:latin typeface="Source Sans Pro"/>
                <a:ea typeface="Source Sans Pro"/>
                <a:cs typeface="Source Sans Pro"/>
                <a:sym typeface="Source Sans Pro"/>
              </a:rPr>
              <a:t>Coverage</a:t>
            </a:r>
            <a:endParaRPr sz="1600" b="1">
              <a:solidFill>
                <a:schemeClr val="accent1"/>
              </a:solidFill>
              <a:latin typeface="Source Sans Pro"/>
              <a:ea typeface="Source Sans Pro"/>
              <a:cs typeface="Source Sans Pro"/>
              <a:sym typeface="Source Sans Pro"/>
            </a:endParaRPr>
          </a:p>
        </p:txBody>
      </p:sp>
      <p:sp>
        <p:nvSpPr>
          <p:cNvPr id="352" name="Google Shape;352;p65"/>
          <p:cNvSpPr txBox="1"/>
          <p:nvPr/>
        </p:nvSpPr>
        <p:spPr>
          <a:xfrm rot="-5400000">
            <a:off x="4849699" y="5392191"/>
            <a:ext cx="712800" cy="246221"/>
          </a:xfrm>
          <a:prstGeom prst="rect">
            <a:avLst/>
          </a:prstGeom>
          <a:noFill/>
          <a:ln>
            <a:noFill/>
          </a:ln>
        </p:spPr>
        <p:txBody>
          <a:bodyPr spcFirstLastPara="1" wrap="square" lIns="0" tIns="0" rIns="0" bIns="0" anchor="t" anchorCtr="0">
            <a:spAutoFit/>
          </a:bodyPr>
          <a:lstStyle/>
          <a:p>
            <a:pPr algn="ctr">
              <a:buClr>
                <a:srgbClr val="000000"/>
              </a:buClr>
              <a:buSzPts val="1400"/>
            </a:pPr>
            <a:r>
              <a:rPr lang="en" sz="1600" b="1">
                <a:solidFill>
                  <a:schemeClr val="accent1"/>
                </a:solidFill>
                <a:latin typeface="Source Sans Pro"/>
                <a:ea typeface="Source Sans Pro"/>
                <a:cs typeface="Source Sans Pro"/>
                <a:sym typeface="Source Sans Pro"/>
              </a:rPr>
              <a:t>QoE</a:t>
            </a:r>
            <a:endParaRPr sz="1600" b="1">
              <a:solidFill>
                <a:schemeClr val="accent1"/>
              </a:solidFill>
              <a:latin typeface="Source Sans Pro"/>
              <a:ea typeface="Source Sans Pro"/>
              <a:cs typeface="Source Sans Pro"/>
              <a:sym typeface="Source Sans Pro"/>
            </a:endParaRPr>
          </a:p>
        </p:txBody>
      </p:sp>
      <p:pic>
        <p:nvPicPr>
          <p:cNvPr id="353" name="Google Shape;353;p65"/>
          <p:cNvPicPr preferRelativeResize="0"/>
          <p:nvPr/>
        </p:nvPicPr>
        <p:blipFill>
          <a:blip r:embed="rId4">
            <a:alphaModFix/>
          </a:blip>
          <a:stretch>
            <a:fillRect/>
          </a:stretch>
        </p:blipFill>
        <p:spPr>
          <a:xfrm>
            <a:off x="2740080" y="2344967"/>
            <a:ext cx="1524000" cy="165100"/>
          </a:xfrm>
          <a:prstGeom prst="rect">
            <a:avLst/>
          </a:prstGeom>
          <a:noFill/>
          <a:ln>
            <a:noFill/>
          </a:ln>
        </p:spPr>
      </p:pic>
      <p:sp>
        <p:nvSpPr>
          <p:cNvPr id="354" name="Google Shape;354;p65"/>
          <p:cNvSpPr/>
          <p:nvPr/>
        </p:nvSpPr>
        <p:spPr>
          <a:xfrm>
            <a:off x="3338221" y="1366438"/>
            <a:ext cx="327719" cy="585207"/>
          </a:xfrm>
          <a:custGeom>
            <a:avLst/>
            <a:gdLst/>
            <a:ahLst/>
            <a:cxnLst/>
            <a:rect l="l" t="t" r="r" b="b"/>
            <a:pathLst>
              <a:path w="3871" h="6848" extrusionOk="0">
                <a:moveTo>
                  <a:pt x="453" y="1"/>
                </a:moveTo>
                <a:lnTo>
                  <a:pt x="358" y="13"/>
                </a:lnTo>
                <a:lnTo>
                  <a:pt x="191" y="72"/>
                </a:lnTo>
                <a:lnTo>
                  <a:pt x="72" y="191"/>
                </a:lnTo>
                <a:lnTo>
                  <a:pt x="13" y="358"/>
                </a:lnTo>
                <a:lnTo>
                  <a:pt x="1" y="453"/>
                </a:lnTo>
                <a:lnTo>
                  <a:pt x="1" y="6406"/>
                </a:lnTo>
                <a:lnTo>
                  <a:pt x="13" y="6502"/>
                </a:lnTo>
                <a:lnTo>
                  <a:pt x="72" y="6657"/>
                </a:lnTo>
                <a:lnTo>
                  <a:pt x="191" y="6776"/>
                </a:lnTo>
                <a:lnTo>
                  <a:pt x="358" y="6847"/>
                </a:lnTo>
                <a:lnTo>
                  <a:pt x="453" y="6847"/>
                </a:lnTo>
                <a:lnTo>
                  <a:pt x="3430" y="6847"/>
                </a:lnTo>
                <a:lnTo>
                  <a:pt x="3513" y="6847"/>
                </a:lnTo>
                <a:lnTo>
                  <a:pt x="3680" y="6776"/>
                </a:lnTo>
                <a:lnTo>
                  <a:pt x="3799" y="6657"/>
                </a:lnTo>
                <a:lnTo>
                  <a:pt x="3859" y="6502"/>
                </a:lnTo>
                <a:lnTo>
                  <a:pt x="3870" y="6406"/>
                </a:lnTo>
                <a:lnTo>
                  <a:pt x="3870" y="453"/>
                </a:lnTo>
                <a:lnTo>
                  <a:pt x="3859" y="358"/>
                </a:lnTo>
                <a:lnTo>
                  <a:pt x="3799" y="191"/>
                </a:lnTo>
                <a:lnTo>
                  <a:pt x="3680" y="72"/>
                </a:lnTo>
                <a:lnTo>
                  <a:pt x="3513" y="13"/>
                </a:lnTo>
                <a:lnTo>
                  <a:pt x="3430" y="1"/>
                </a:lnTo>
                <a:close/>
                <a:moveTo>
                  <a:pt x="894" y="6406"/>
                </a:moveTo>
                <a:lnTo>
                  <a:pt x="2977" y="6406"/>
                </a:lnTo>
                <a:lnTo>
                  <a:pt x="2977" y="6252"/>
                </a:lnTo>
                <a:lnTo>
                  <a:pt x="2966" y="6133"/>
                </a:lnTo>
                <a:lnTo>
                  <a:pt x="2799" y="5978"/>
                </a:lnTo>
                <a:lnTo>
                  <a:pt x="2680" y="5954"/>
                </a:lnTo>
                <a:lnTo>
                  <a:pt x="1191" y="5954"/>
                </a:lnTo>
                <a:lnTo>
                  <a:pt x="1072" y="5978"/>
                </a:lnTo>
                <a:lnTo>
                  <a:pt x="906" y="6133"/>
                </a:lnTo>
                <a:lnTo>
                  <a:pt x="894" y="6252"/>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55" name="Google Shape;355;p65"/>
          <p:cNvSpPr txBox="1"/>
          <p:nvPr/>
        </p:nvSpPr>
        <p:spPr>
          <a:xfrm>
            <a:off x="2482280" y="2045706"/>
            <a:ext cx="2039600" cy="205121"/>
          </a:xfrm>
          <a:prstGeom prst="rect">
            <a:avLst/>
          </a:prstGeom>
          <a:noFill/>
          <a:ln>
            <a:noFill/>
          </a:ln>
        </p:spPr>
        <p:txBody>
          <a:bodyPr spcFirstLastPara="1" wrap="square" lIns="0" tIns="0" rIns="0" bIns="0" anchor="t" anchorCtr="0">
            <a:spAutoFit/>
          </a:bodyPr>
          <a:lstStyle/>
          <a:p>
            <a:pPr algn="ctr">
              <a:buClr>
                <a:srgbClr val="000000"/>
              </a:buClr>
              <a:buSzPts val="1400"/>
            </a:pPr>
            <a:r>
              <a:rPr lang="en" sz="1333" b="1" dirty="0">
                <a:solidFill>
                  <a:schemeClr val="dk1"/>
                </a:solidFill>
                <a:latin typeface="Source Sans Pro"/>
                <a:ea typeface="Source Sans Pro"/>
                <a:cs typeface="Source Sans Pro"/>
                <a:sym typeface="Source Sans Pro"/>
              </a:rPr>
              <a:t>Active “GO” </a:t>
            </a:r>
            <a:r>
              <a:rPr lang="en" sz="1333" b="1" dirty="0" err="1">
                <a:solidFill>
                  <a:schemeClr val="dk1"/>
                </a:solidFill>
                <a:latin typeface="Source Sans Pro"/>
                <a:ea typeface="Source Sans Pro"/>
                <a:cs typeface="Source Sans Pro"/>
                <a:sym typeface="Source Sans Pro"/>
              </a:rPr>
              <a:t>Speedtests</a:t>
            </a:r>
            <a:endParaRPr sz="1333" b="1" dirty="0">
              <a:solidFill>
                <a:schemeClr val="dk1"/>
              </a:solidFill>
              <a:latin typeface="Source Sans Pro"/>
              <a:ea typeface="Source Sans Pro"/>
              <a:cs typeface="Source Sans Pro"/>
              <a:sym typeface="Source Sans Pro"/>
            </a:endParaRPr>
          </a:p>
        </p:txBody>
      </p:sp>
      <p:pic>
        <p:nvPicPr>
          <p:cNvPr id="356" name="Google Shape;356;p65"/>
          <p:cNvPicPr preferRelativeResize="0"/>
          <p:nvPr/>
        </p:nvPicPr>
        <p:blipFill>
          <a:blip r:embed="rId5">
            <a:alphaModFix/>
          </a:blip>
          <a:stretch>
            <a:fillRect/>
          </a:stretch>
        </p:blipFill>
        <p:spPr>
          <a:xfrm>
            <a:off x="3297255" y="4212217"/>
            <a:ext cx="409651" cy="170688"/>
          </a:xfrm>
          <a:prstGeom prst="rect">
            <a:avLst/>
          </a:prstGeom>
          <a:noFill/>
          <a:ln>
            <a:noFill/>
          </a:ln>
        </p:spPr>
      </p:pic>
      <p:sp>
        <p:nvSpPr>
          <p:cNvPr id="357" name="Google Shape;357;p65"/>
          <p:cNvSpPr/>
          <p:nvPr/>
        </p:nvSpPr>
        <p:spPr>
          <a:xfrm>
            <a:off x="3209472" y="3297966"/>
            <a:ext cx="585216" cy="534333"/>
          </a:xfrm>
          <a:custGeom>
            <a:avLst/>
            <a:gdLst/>
            <a:ahLst/>
            <a:cxnLst/>
            <a:rect l="l" t="t" r="r" b="b"/>
            <a:pathLst>
              <a:path w="6407" h="5883" extrusionOk="0">
                <a:moveTo>
                  <a:pt x="2536" y="0"/>
                </a:moveTo>
                <a:lnTo>
                  <a:pt x="1191" y="1298"/>
                </a:lnTo>
                <a:lnTo>
                  <a:pt x="417" y="572"/>
                </a:lnTo>
                <a:lnTo>
                  <a:pt x="0" y="1000"/>
                </a:lnTo>
                <a:lnTo>
                  <a:pt x="1167" y="2132"/>
                </a:lnTo>
                <a:lnTo>
                  <a:pt x="2929" y="453"/>
                </a:lnTo>
                <a:close/>
                <a:moveTo>
                  <a:pt x="6061" y="869"/>
                </a:moveTo>
                <a:lnTo>
                  <a:pt x="6120" y="834"/>
                </a:lnTo>
                <a:lnTo>
                  <a:pt x="6239" y="846"/>
                </a:lnTo>
                <a:lnTo>
                  <a:pt x="6347" y="905"/>
                </a:lnTo>
                <a:lnTo>
                  <a:pt x="6406" y="1012"/>
                </a:lnTo>
                <a:lnTo>
                  <a:pt x="6406" y="1072"/>
                </a:lnTo>
                <a:lnTo>
                  <a:pt x="6406" y="5870"/>
                </a:lnTo>
                <a:lnTo>
                  <a:pt x="5215" y="5870"/>
                </a:lnTo>
                <a:lnTo>
                  <a:pt x="5215" y="1346"/>
                </a:lnTo>
                <a:close/>
                <a:moveTo>
                  <a:pt x="4775" y="5870"/>
                </a:moveTo>
                <a:lnTo>
                  <a:pt x="4775" y="1608"/>
                </a:lnTo>
                <a:lnTo>
                  <a:pt x="3584" y="2298"/>
                </a:lnTo>
                <a:lnTo>
                  <a:pt x="3584" y="5882"/>
                </a:lnTo>
                <a:lnTo>
                  <a:pt x="4775" y="5882"/>
                </a:lnTo>
                <a:close/>
                <a:moveTo>
                  <a:pt x="3132" y="5870"/>
                </a:moveTo>
                <a:lnTo>
                  <a:pt x="3132" y="2548"/>
                </a:lnTo>
                <a:lnTo>
                  <a:pt x="1941" y="3227"/>
                </a:lnTo>
                <a:lnTo>
                  <a:pt x="1941" y="5870"/>
                </a:lnTo>
                <a:lnTo>
                  <a:pt x="3132" y="5870"/>
                </a:lnTo>
                <a:close/>
                <a:moveTo>
                  <a:pt x="1500" y="5870"/>
                </a:moveTo>
                <a:lnTo>
                  <a:pt x="1500" y="3489"/>
                </a:lnTo>
                <a:lnTo>
                  <a:pt x="488" y="4060"/>
                </a:lnTo>
                <a:lnTo>
                  <a:pt x="417" y="4120"/>
                </a:lnTo>
                <a:lnTo>
                  <a:pt x="322" y="4275"/>
                </a:lnTo>
                <a:lnTo>
                  <a:pt x="310" y="4382"/>
                </a:lnTo>
                <a:lnTo>
                  <a:pt x="310" y="587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58" name="Google Shape;358;p65"/>
          <p:cNvSpPr txBox="1"/>
          <p:nvPr/>
        </p:nvSpPr>
        <p:spPr>
          <a:xfrm>
            <a:off x="2482280" y="3919658"/>
            <a:ext cx="2039600" cy="205121"/>
          </a:xfrm>
          <a:prstGeom prst="rect">
            <a:avLst/>
          </a:prstGeom>
          <a:noFill/>
          <a:ln>
            <a:noFill/>
          </a:ln>
        </p:spPr>
        <p:txBody>
          <a:bodyPr spcFirstLastPara="1" wrap="square" lIns="0" tIns="0" rIns="0" bIns="0" anchor="t" anchorCtr="0">
            <a:spAutoFit/>
          </a:bodyPr>
          <a:lstStyle/>
          <a:p>
            <a:pPr algn="ctr">
              <a:buClr>
                <a:srgbClr val="000000"/>
              </a:buClr>
              <a:buSzPts val="1400"/>
            </a:pPr>
            <a:r>
              <a:rPr lang="en" sz="1333" b="1">
                <a:solidFill>
                  <a:schemeClr val="dk1"/>
                </a:solidFill>
                <a:latin typeface="Source Sans Pro"/>
                <a:ea typeface="Source Sans Pro"/>
                <a:cs typeface="Source Sans Pro"/>
                <a:sym typeface="Source Sans Pro"/>
              </a:rPr>
              <a:t>Coverage Scans</a:t>
            </a:r>
            <a:endParaRPr sz="1333" b="1">
              <a:solidFill>
                <a:schemeClr val="dk1"/>
              </a:solidFill>
              <a:latin typeface="Source Sans Pro"/>
              <a:ea typeface="Source Sans Pro"/>
              <a:cs typeface="Source Sans Pro"/>
              <a:sym typeface="Source Sans Pro"/>
            </a:endParaRPr>
          </a:p>
        </p:txBody>
      </p:sp>
      <p:pic>
        <p:nvPicPr>
          <p:cNvPr id="359" name="Google Shape;359;p65"/>
          <p:cNvPicPr preferRelativeResize="0"/>
          <p:nvPr/>
        </p:nvPicPr>
        <p:blipFill>
          <a:blip r:embed="rId5">
            <a:alphaModFix/>
          </a:blip>
          <a:stretch>
            <a:fillRect/>
          </a:stretch>
        </p:blipFill>
        <p:spPr>
          <a:xfrm>
            <a:off x="3297255" y="5845617"/>
            <a:ext cx="409651" cy="170688"/>
          </a:xfrm>
          <a:prstGeom prst="rect">
            <a:avLst/>
          </a:prstGeom>
          <a:noFill/>
          <a:ln>
            <a:noFill/>
          </a:ln>
        </p:spPr>
      </p:pic>
      <p:sp>
        <p:nvSpPr>
          <p:cNvPr id="360" name="Google Shape;360;p65"/>
          <p:cNvSpPr/>
          <p:nvPr/>
        </p:nvSpPr>
        <p:spPr>
          <a:xfrm>
            <a:off x="3209474" y="5014299"/>
            <a:ext cx="585213" cy="424280"/>
          </a:xfrm>
          <a:custGeom>
            <a:avLst/>
            <a:gdLst/>
            <a:ahLst/>
            <a:cxnLst/>
            <a:rect l="l" t="t" r="r" b="b"/>
            <a:pathLst>
              <a:path w="6847" h="5062" extrusionOk="0">
                <a:moveTo>
                  <a:pt x="6549" y="5061"/>
                </a:moveTo>
                <a:lnTo>
                  <a:pt x="6668" y="5049"/>
                </a:lnTo>
                <a:lnTo>
                  <a:pt x="6823" y="4882"/>
                </a:lnTo>
                <a:lnTo>
                  <a:pt x="6847" y="4763"/>
                </a:lnTo>
                <a:lnTo>
                  <a:pt x="6847" y="298"/>
                </a:lnTo>
                <a:lnTo>
                  <a:pt x="6823" y="179"/>
                </a:lnTo>
                <a:lnTo>
                  <a:pt x="6668" y="24"/>
                </a:lnTo>
                <a:lnTo>
                  <a:pt x="6549" y="1"/>
                </a:lnTo>
                <a:lnTo>
                  <a:pt x="893" y="1"/>
                </a:lnTo>
                <a:lnTo>
                  <a:pt x="762" y="24"/>
                </a:lnTo>
                <a:lnTo>
                  <a:pt x="607" y="179"/>
                </a:lnTo>
                <a:lnTo>
                  <a:pt x="596" y="298"/>
                </a:lnTo>
                <a:lnTo>
                  <a:pt x="596" y="751"/>
                </a:lnTo>
                <a:lnTo>
                  <a:pt x="1786" y="751"/>
                </a:lnTo>
                <a:lnTo>
                  <a:pt x="1929" y="763"/>
                </a:lnTo>
                <a:lnTo>
                  <a:pt x="2203" y="870"/>
                </a:lnTo>
                <a:lnTo>
                  <a:pt x="2405" y="1072"/>
                </a:lnTo>
                <a:lnTo>
                  <a:pt x="2513" y="1334"/>
                </a:lnTo>
                <a:lnTo>
                  <a:pt x="2524" y="1489"/>
                </a:lnTo>
                <a:lnTo>
                  <a:pt x="2524" y="4025"/>
                </a:lnTo>
                <a:lnTo>
                  <a:pt x="5501" y="4025"/>
                </a:lnTo>
                <a:lnTo>
                  <a:pt x="5501" y="4466"/>
                </a:lnTo>
                <a:lnTo>
                  <a:pt x="2524" y="4466"/>
                </a:lnTo>
                <a:lnTo>
                  <a:pt x="2524" y="4763"/>
                </a:lnTo>
                <a:lnTo>
                  <a:pt x="2513" y="4918"/>
                </a:lnTo>
                <a:lnTo>
                  <a:pt x="2465" y="5061"/>
                </a:lnTo>
                <a:close/>
                <a:moveTo>
                  <a:pt x="0" y="1489"/>
                </a:moveTo>
                <a:lnTo>
                  <a:pt x="12" y="1370"/>
                </a:lnTo>
                <a:lnTo>
                  <a:pt x="167" y="1215"/>
                </a:lnTo>
                <a:lnTo>
                  <a:pt x="298" y="1191"/>
                </a:lnTo>
                <a:lnTo>
                  <a:pt x="1786" y="1191"/>
                </a:lnTo>
                <a:lnTo>
                  <a:pt x="1905" y="1215"/>
                </a:lnTo>
                <a:lnTo>
                  <a:pt x="2060" y="1370"/>
                </a:lnTo>
                <a:lnTo>
                  <a:pt x="2084" y="1489"/>
                </a:lnTo>
                <a:lnTo>
                  <a:pt x="2084" y="4763"/>
                </a:lnTo>
                <a:lnTo>
                  <a:pt x="2060" y="4882"/>
                </a:lnTo>
                <a:lnTo>
                  <a:pt x="1905" y="5049"/>
                </a:lnTo>
                <a:lnTo>
                  <a:pt x="1786" y="5061"/>
                </a:lnTo>
                <a:lnTo>
                  <a:pt x="298" y="5061"/>
                </a:lnTo>
                <a:lnTo>
                  <a:pt x="167" y="5049"/>
                </a:lnTo>
                <a:lnTo>
                  <a:pt x="12" y="4882"/>
                </a:lnTo>
                <a:lnTo>
                  <a:pt x="0" y="4763"/>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61" name="Google Shape;361;p65"/>
          <p:cNvSpPr txBox="1"/>
          <p:nvPr/>
        </p:nvSpPr>
        <p:spPr>
          <a:xfrm>
            <a:off x="2482280" y="5539498"/>
            <a:ext cx="2039600" cy="205121"/>
          </a:xfrm>
          <a:prstGeom prst="rect">
            <a:avLst/>
          </a:prstGeom>
          <a:noFill/>
          <a:ln>
            <a:noFill/>
          </a:ln>
        </p:spPr>
        <p:txBody>
          <a:bodyPr spcFirstLastPara="1" wrap="square" lIns="0" tIns="0" rIns="0" bIns="0" anchor="t" anchorCtr="0">
            <a:spAutoFit/>
          </a:bodyPr>
          <a:lstStyle/>
          <a:p>
            <a:pPr algn="ctr">
              <a:buClr>
                <a:srgbClr val="000000"/>
              </a:buClr>
              <a:buSzPts val="1400"/>
            </a:pPr>
            <a:r>
              <a:rPr lang="en" sz="1333" b="1">
                <a:solidFill>
                  <a:schemeClr val="dk1"/>
                </a:solidFill>
                <a:latin typeface="Source Sans Pro"/>
                <a:ea typeface="Source Sans Pro"/>
                <a:cs typeface="Source Sans Pro"/>
                <a:sym typeface="Source Sans Pro"/>
              </a:rPr>
              <a:t>Foreground Testing</a:t>
            </a:r>
            <a:endParaRPr sz="1333" b="1">
              <a:solidFill>
                <a:schemeClr val="dk1"/>
              </a:solidFill>
              <a:latin typeface="Source Sans Pro"/>
              <a:ea typeface="Source Sans Pro"/>
              <a:cs typeface="Source Sans Pro"/>
              <a:sym typeface="Source Sans Pro"/>
            </a:endParaRPr>
          </a:p>
        </p:txBody>
      </p:sp>
      <p:cxnSp>
        <p:nvCxnSpPr>
          <p:cNvPr id="362" name="Google Shape;362;p65"/>
          <p:cNvCxnSpPr/>
          <p:nvPr/>
        </p:nvCxnSpPr>
        <p:spPr>
          <a:xfrm rot="10800000" flipH="1">
            <a:off x="1805867" y="2562067"/>
            <a:ext cx="676400" cy="442400"/>
          </a:xfrm>
          <a:prstGeom prst="straightConnector1">
            <a:avLst/>
          </a:prstGeom>
          <a:noFill/>
          <a:ln w="9525" cap="flat" cmpd="sng">
            <a:solidFill>
              <a:schemeClr val="dk1"/>
            </a:solidFill>
            <a:prstDash val="dot"/>
            <a:round/>
            <a:headEnd type="none" w="med" len="med"/>
            <a:tailEnd type="triangle" w="med" len="med"/>
          </a:ln>
        </p:spPr>
      </p:cxnSp>
      <p:cxnSp>
        <p:nvCxnSpPr>
          <p:cNvPr id="363" name="Google Shape;363;p65"/>
          <p:cNvCxnSpPr/>
          <p:nvPr/>
        </p:nvCxnSpPr>
        <p:spPr>
          <a:xfrm>
            <a:off x="1805867" y="3280933"/>
            <a:ext cx="909200" cy="442400"/>
          </a:xfrm>
          <a:prstGeom prst="straightConnector1">
            <a:avLst/>
          </a:prstGeom>
          <a:noFill/>
          <a:ln w="9525" cap="flat" cmpd="sng">
            <a:solidFill>
              <a:schemeClr val="dk1"/>
            </a:solidFill>
            <a:prstDash val="dot"/>
            <a:round/>
            <a:headEnd type="none" w="med" len="med"/>
            <a:tailEnd type="triangle" w="med" len="med"/>
          </a:ln>
        </p:spPr>
      </p:cxnSp>
      <p:cxnSp>
        <p:nvCxnSpPr>
          <p:cNvPr id="364" name="Google Shape;364;p65"/>
          <p:cNvCxnSpPr/>
          <p:nvPr/>
        </p:nvCxnSpPr>
        <p:spPr>
          <a:xfrm rot="10800000" flipH="1">
            <a:off x="1805867" y="3957567"/>
            <a:ext cx="909200" cy="442400"/>
          </a:xfrm>
          <a:prstGeom prst="straightConnector1">
            <a:avLst/>
          </a:prstGeom>
          <a:noFill/>
          <a:ln w="9525" cap="flat" cmpd="sng">
            <a:solidFill>
              <a:schemeClr val="dk1"/>
            </a:solidFill>
            <a:prstDash val="dot"/>
            <a:round/>
            <a:headEnd type="none" w="med" len="med"/>
            <a:tailEnd type="triangle" w="med" len="med"/>
          </a:ln>
        </p:spPr>
      </p:cxnSp>
      <p:cxnSp>
        <p:nvCxnSpPr>
          <p:cNvPr id="365" name="Google Shape;365;p65"/>
          <p:cNvCxnSpPr/>
          <p:nvPr/>
        </p:nvCxnSpPr>
        <p:spPr>
          <a:xfrm>
            <a:off x="1805867" y="4676433"/>
            <a:ext cx="855600" cy="494000"/>
          </a:xfrm>
          <a:prstGeom prst="straightConnector1">
            <a:avLst/>
          </a:prstGeom>
          <a:noFill/>
          <a:ln w="9525" cap="flat" cmpd="sng">
            <a:solidFill>
              <a:schemeClr val="dk1"/>
            </a:solidFill>
            <a:prstDash val="dot"/>
            <a:round/>
            <a:headEnd type="none" w="med" len="med"/>
            <a:tailEnd type="triangle" w="med" len="med"/>
          </a:ln>
        </p:spPr>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RTC Announces Three-Year Plan to Improve Canadian Telecommunication  Services | iPhone in Canada">
            <a:extLst>
              <a:ext uri="{FF2B5EF4-FFF2-40B4-BE49-F238E27FC236}">
                <a16:creationId xmlns:a16="http://schemas.microsoft.com/office/drawing/2014/main" id="{9D67147E-C059-4506-B484-77502C3F20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490" y="1463172"/>
            <a:ext cx="917687" cy="775446"/>
          </a:xfrm>
          <a:prstGeom prst="rect">
            <a:avLst/>
          </a:prstGeom>
          <a:noFill/>
          <a:extLst>
            <a:ext uri="{909E8E84-426E-40DD-AFC4-6F175D3DCCD1}">
              <a14:hiddenFill xmlns:a14="http://schemas.microsoft.com/office/drawing/2010/main">
                <a:solidFill>
                  <a:srgbClr val="FFFFFF"/>
                </a:solidFill>
              </a14:hiddenFill>
            </a:ext>
          </a:extLst>
        </p:spPr>
      </p:pic>
      <p:pic>
        <p:nvPicPr>
          <p:cNvPr id="7" name="Google Shape;126;p26">
            <a:extLst>
              <a:ext uri="{FF2B5EF4-FFF2-40B4-BE49-F238E27FC236}">
                <a16:creationId xmlns:a16="http://schemas.microsoft.com/office/drawing/2014/main" id="{31FCE49F-0876-FCDC-ABF4-93D1FEEAE4C6}"/>
              </a:ext>
            </a:extLst>
          </p:cNvPr>
          <p:cNvPicPr preferRelativeResize="0"/>
          <p:nvPr/>
        </p:nvPicPr>
        <p:blipFill>
          <a:blip r:embed="rId3">
            <a:alphaModFix/>
          </a:blip>
          <a:stretch>
            <a:fillRect/>
          </a:stretch>
        </p:blipFill>
        <p:spPr>
          <a:xfrm>
            <a:off x="6187297" y="3187882"/>
            <a:ext cx="915739" cy="716667"/>
          </a:xfrm>
          <a:prstGeom prst="rect">
            <a:avLst/>
          </a:prstGeom>
          <a:noFill/>
          <a:ln>
            <a:noFill/>
          </a:ln>
        </p:spPr>
      </p:pic>
      <p:pic>
        <p:nvPicPr>
          <p:cNvPr id="8" name="Google Shape;127;p26">
            <a:extLst>
              <a:ext uri="{FF2B5EF4-FFF2-40B4-BE49-F238E27FC236}">
                <a16:creationId xmlns:a16="http://schemas.microsoft.com/office/drawing/2014/main" id="{D3373DD1-F7D2-77C1-9145-3A12A6FD8263}"/>
              </a:ext>
            </a:extLst>
          </p:cNvPr>
          <p:cNvPicPr preferRelativeResize="0"/>
          <p:nvPr/>
        </p:nvPicPr>
        <p:blipFill>
          <a:blip r:embed="rId4">
            <a:alphaModFix/>
          </a:blip>
          <a:stretch>
            <a:fillRect/>
          </a:stretch>
        </p:blipFill>
        <p:spPr>
          <a:xfrm>
            <a:off x="880677" y="3022893"/>
            <a:ext cx="942500" cy="1046644"/>
          </a:xfrm>
          <a:prstGeom prst="rect">
            <a:avLst/>
          </a:prstGeom>
          <a:noFill/>
          <a:ln>
            <a:noFill/>
          </a:ln>
        </p:spPr>
      </p:pic>
      <p:sp>
        <p:nvSpPr>
          <p:cNvPr id="9" name="Google Shape;129;p26">
            <a:extLst>
              <a:ext uri="{FF2B5EF4-FFF2-40B4-BE49-F238E27FC236}">
                <a16:creationId xmlns:a16="http://schemas.microsoft.com/office/drawing/2014/main" id="{0EE8B0BF-E570-4904-1377-5AFFAB1EA560}"/>
              </a:ext>
            </a:extLst>
          </p:cNvPr>
          <p:cNvSpPr txBox="1"/>
          <p:nvPr/>
        </p:nvSpPr>
        <p:spPr>
          <a:xfrm>
            <a:off x="777461" y="2435678"/>
            <a:ext cx="1113200" cy="215444"/>
          </a:xfrm>
          <a:prstGeom prst="rect">
            <a:avLst/>
          </a:prstGeom>
          <a:noFill/>
          <a:ln>
            <a:noFill/>
          </a:ln>
        </p:spPr>
        <p:txBody>
          <a:bodyPr spcFirstLastPara="1" wrap="square" lIns="0" tIns="0" rIns="0" bIns="0" anchor="t" anchorCtr="0">
            <a:spAutoFit/>
          </a:bodyPr>
          <a:lstStyle/>
          <a:p>
            <a:pPr algn="ctr"/>
            <a:r>
              <a:rPr lang="en" sz="1400" b="1">
                <a:latin typeface="Arial" panose="020B0604020202020204" pitchFamily="34" charset="0"/>
                <a:ea typeface="Source Sans Pro"/>
                <a:cs typeface="Arial" panose="020B0604020202020204" pitchFamily="34" charset="0"/>
                <a:sym typeface="Source Sans Pro"/>
              </a:rPr>
              <a:t>Canada</a:t>
            </a:r>
            <a:endParaRPr sz="1400" b="1">
              <a:latin typeface="Arial" panose="020B0604020202020204" pitchFamily="34" charset="0"/>
              <a:ea typeface="Source Sans Pro"/>
              <a:cs typeface="Arial" panose="020B0604020202020204" pitchFamily="34" charset="0"/>
              <a:sym typeface="Source Sans Pro"/>
            </a:endParaRPr>
          </a:p>
        </p:txBody>
      </p:sp>
      <p:sp>
        <p:nvSpPr>
          <p:cNvPr id="10" name="Google Shape;130;p26">
            <a:extLst>
              <a:ext uri="{FF2B5EF4-FFF2-40B4-BE49-F238E27FC236}">
                <a16:creationId xmlns:a16="http://schemas.microsoft.com/office/drawing/2014/main" id="{CD13287D-2C0E-FB23-7987-ED980C933416}"/>
              </a:ext>
            </a:extLst>
          </p:cNvPr>
          <p:cNvSpPr txBox="1"/>
          <p:nvPr/>
        </p:nvSpPr>
        <p:spPr>
          <a:xfrm>
            <a:off x="2582115" y="2435679"/>
            <a:ext cx="1540364" cy="215444"/>
          </a:xfrm>
          <a:prstGeom prst="rect">
            <a:avLst/>
          </a:prstGeom>
          <a:noFill/>
          <a:ln>
            <a:noFill/>
          </a:ln>
        </p:spPr>
        <p:txBody>
          <a:bodyPr spcFirstLastPara="1" wrap="square" lIns="0" tIns="0" rIns="0" bIns="0" anchor="t" anchorCtr="0">
            <a:spAutoFit/>
          </a:bodyPr>
          <a:lstStyle/>
          <a:p>
            <a:pPr algn="ctr"/>
            <a:r>
              <a:rPr lang="en" sz="1400" b="1">
                <a:latin typeface="Arial" panose="020B0604020202020204" pitchFamily="34" charset="0"/>
                <a:ea typeface="Source Sans Pro"/>
                <a:cs typeface="Arial" panose="020B0604020202020204" pitchFamily="34" charset="0"/>
                <a:sym typeface="Source Sans Pro"/>
              </a:rPr>
              <a:t>United Kingdom</a:t>
            </a:r>
            <a:endParaRPr sz="1400" b="1">
              <a:latin typeface="Arial" panose="020B0604020202020204" pitchFamily="34" charset="0"/>
              <a:ea typeface="Source Sans Pro"/>
              <a:cs typeface="Arial" panose="020B0604020202020204" pitchFamily="34" charset="0"/>
              <a:sym typeface="Source Sans Pro"/>
            </a:endParaRPr>
          </a:p>
        </p:txBody>
      </p:sp>
      <p:sp>
        <p:nvSpPr>
          <p:cNvPr id="11" name="Google Shape;131;p26">
            <a:extLst>
              <a:ext uri="{FF2B5EF4-FFF2-40B4-BE49-F238E27FC236}">
                <a16:creationId xmlns:a16="http://schemas.microsoft.com/office/drawing/2014/main" id="{213CDD24-4C93-5585-E5C7-082E7AC3C7C9}"/>
              </a:ext>
            </a:extLst>
          </p:cNvPr>
          <p:cNvSpPr txBox="1"/>
          <p:nvPr/>
        </p:nvSpPr>
        <p:spPr>
          <a:xfrm>
            <a:off x="4769866" y="2435678"/>
            <a:ext cx="1113200" cy="215444"/>
          </a:xfrm>
          <a:prstGeom prst="rect">
            <a:avLst/>
          </a:prstGeom>
          <a:noFill/>
          <a:ln>
            <a:noFill/>
          </a:ln>
        </p:spPr>
        <p:txBody>
          <a:bodyPr spcFirstLastPara="1" wrap="square" lIns="0" tIns="0" rIns="0" bIns="0" anchor="t" anchorCtr="0">
            <a:spAutoFit/>
          </a:bodyPr>
          <a:lstStyle/>
          <a:p>
            <a:pPr algn="ctr"/>
            <a:r>
              <a:rPr lang="en" sz="1400" b="1">
                <a:latin typeface="Arial" panose="020B0604020202020204" pitchFamily="34" charset="0"/>
                <a:ea typeface="Source Sans Pro"/>
                <a:cs typeface="Arial" panose="020B0604020202020204" pitchFamily="34" charset="0"/>
                <a:sym typeface="Source Sans Pro"/>
              </a:rPr>
              <a:t>Indonesia</a:t>
            </a:r>
            <a:endParaRPr sz="1400" b="1">
              <a:latin typeface="Arial" panose="020B0604020202020204" pitchFamily="34" charset="0"/>
              <a:ea typeface="Source Sans Pro"/>
              <a:cs typeface="Arial" panose="020B0604020202020204" pitchFamily="34" charset="0"/>
              <a:sym typeface="Source Sans Pro"/>
            </a:endParaRPr>
          </a:p>
        </p:txBody>
      </p:sp>
      <p:sp>
        <p:nvSpPr>
          <p:cNvPr id="12" name="Google Shape;132;p26">
            <a:extLst>
              <a:ext uri="{FF2B5EF4-FFF2-40B4-BE49-F238E27FC236}">
                <a16:creationId xmlns:a16="http://schemas.microsoft.com/office/drawing/2014/main" id="{6A88BC82-FCE3-5BD0-0C39-181A6F7F7600}"/>
              </a:ext>
            </a:extLst>
          </p:cNvPr>
          <p:cNvSpPr txBox="1"/>
          <p:nvPr/>
        </p:nvSpPr>
        <p:spPr>
          <a:xfrm>
            <a:off x="6359547" y="2435678"/>
            <a:ext cx="1113200" cy="215444"/>
          </a:xfrm>
          <a:prstGeom prst="rect">
            <a:avLst/>
          </a:prstGeom>
          <a:noFill/>
          <a:ln>
            <a:noFill/>
          </a:ln>
        </p:spPr>
        <p:txBody>
          <a:bodyPr spcFirstLastPara="1" wrap="square" lIns="0" tIns="0" rIns="0" bIns="0" anchor="t" anchorCtr="0">
            <a:spAutoFit/>
          </a:bodyPr>
          <a:lstStyle/>
          <a:p>
            <a:pPr algn="ctr"/>
            <a:r>
              <a:rPr lang="en" sz="1400" b="1">
                <a:latin typeface="Arial" panose="020B0604020202020204" pitchFamily="34" charset="0"/>
                <a:ea typeface="Source Sans Pro"/>
                <a:cs typeface="Arial" panose="020B0604020202020204" pitchFamily="34" charset="0"/>
                <a:sym typeface="Source Sans Pro"/>
              </a:rPr>
              <a:t>Philippines</a:t>
            </a:r>
            <a:endParaRPr sz="1400" b="1">
              <a:latin typeface="Arial" panose="020B0604020202020204" pitchFamily="34" charset="0"/>
              <a:ea typeface="Source Sans Pro"/>
              <a:cs typeface="Arial" panose="020B0604020202020204" pitchFamily="34" charset="0"/>
              <a:sym typeface="Source Sans Pro"/>
            </a:endParaRPr>
          </a:p>
        </p:txBody>
      </p:sp>
      <p:sp>
        <p:nvSpPr>
          <p:cNvPr id="13" name="Google Shape;133;p26">
            <a:extLst>
              <a:ext uri="{FF2B5EF4-FFF2-40B4-BE49-F238E27FC236}">
                <a16:creationId xmlns:a16="http://schemas.microsoft.com/office/drawing/2014/main" id="{B7ED0A20-E7AD-981E-7063-730864DDE106}"/>
              </a:ext>
            </a:extLst>
          </p:cNvPr>
          <p:cNvSpPr txBox="1"/>
          <p:nvPr/>
        </p:nvSpPr>
        <p:spPr>
          <a:xfrm>
            <a:off x="8157478" y="2435678"/>
            <a:ext cx="1113200" cy="215444"/>
          </a:xfrm>
          <a:prstGeom prst="rect">
            <a:avLst/>
          </a:prstGeom>
          <a:noFill/>
          <a:ln>
            <a:noFill/>
          </a:ln>
        </p:spPr>
        <p:txBody>
          <a:bodyPr spcFirstLastPara="1" wrap="square" lIns="0" tIns="0" rIns="0" bIns="0" anchor="t" anchorCtr="0">
            <a:spAutoFit/>
          </a:bodyPr>
          <a:lstStyle/>
          <a:p>
            <a:pPr algn="ctr"/>
            <a:r>
              <a:rPr lang="en" sz="1400" b="1">
                <a:latin typeface="Arial" panose="020B0604020202020204" pitchFamily="34" charset="0"/>
                <a:ea typeface="Source Sans Pro"/>
                <a:cs typeface="Arial" panose="020B0604020202020204" pitchFamily="34" charset="0"/>
                <a:sym typeface="Source Sans Pro"/>
              </a:rPr>
              <a:t>Malaysia</a:t>
            </a:r>
            <a:endParaRPr sz="1400" b="1">
              <a:latin typeface="Arial" panose="020B0604020202020204" pitchFamily="34" charset="0"/>
              <a:ea typeface="Source Sans Pro"/>
              <a:cs typeface="Arial" panose="020B0604020202020204" pitchFamily="34" charset="0"/>
              <a:sym typeface="Source Sans Pro"/>
            </a:endParaRPr>
          </a:p>
        </p:txBody>
      </p:sp>
      <p:sp>
        <p:nvSpPr>
          <p:cNvPr id="14" name="Google Shape;134;p26">
            <a:extLst>
              <a:ext uri="{FF2B5EF4-FFF2-40B4-BE49-F238E27FC236}">
                <a16:creationId xmlns:a16="http://schemas.microsoft.com/office/drawing/2014/main" id="{B230AC70-8FA6-EC45-CF8C-10ABA4386A21}"/>
              </a:ext>
            </a:extLst>
          </p:cNvPr>
          <p:cNvSpPr txBox="1"/>
          <p:nvPr/>
        </p:nvSpPr>
        <p:spPr>
          <a:xfrm>
            <a:off x="777443" y="4128061"/>
            <a:ext cx="1113200" cy="215444"/>
          </a:xfrm>
          <a:prstGeom prst="rect">
            <a:avLst/>
          </a:prstGeom>
          <a:noFill/>
          <a:ln>
            <a:noFill/>
          </a:ln>
        </p:spPr>
        <p:txBody>
          <a:bodyPr spcFirstLastPara="1" wrap="square" lIns="0" tIns="0" rIns="0" bIns="0" anchor="t" anchorCtr="0">
            <a:spAutoFit/>
          </a:bodyPr>
          <a:lstStyle/>
          <a:p>
            <a:pPr algn="ctr"/>
            <a:r>
              <a:rPr lang="en" sz="1400" b="1">
                <a:latin typeface="Arial" panose="020B0604020202020204" pitchFamily="34" charset="0"/>
                <a:ea typeface="Source Sans Pro"/>
                <a:cs typeface="Arial" panose="020B0604020202020204" pitchFamily="34" charset="0"/>
                <a:sym typeface="Source Sans Pro"/>
              </a:rPr>
              <a:t>Jordan</a:t>
            </a:r>
            <a:endParaRPr sz="1400" b="1">
              <a:latin typeface="Arial" panose="020B0604020202020204" pitchFamily="34" charset="0"/>
              <a:ea typeface="Source Sans Pro"/>
              <a:cs typeface="Arial" panose="020B0604020202020204" pitchFamily="34" charset="0"/>
              <a:sym typeface="Source Sans Pro"/>
            </a:endParaRPr>
          </a:p>
        </p:txBody>
      </p:sp>
      <p:sp>
        <p:nvSpPr>
          <p:cNvPr id="15" name="Google Shape;135;p26">
            <a:extLst>
              <a:ext uri="{FF2B5EF4-FFF2-40B4-BE49-F238E27FC236}">
                <a16:creationId xmlns:a16="http://schemas.microsoft.com/office/drawing/2014/main" id="{0D7601F3-A08C-C5EA-9B30-1ACF149137CD}"/>
              </a:ext>
            </a:extLst>
          </p:cNvPr>
          <p:cNvSpPr txBox="1"/>
          <p:nvPr/>
        </p:nvSpPr>
        <p:spPr>
          <a:xfrm>
            <a:off x="6083953" y="4128061"/>
            <a:ext cx="1113200" cy="215444"/>
          </a:xfrm>
          <a:prstGeom prst="rect">
            <a:avLst/>
          </a:prstGeom>
          <a:noFill/>
          <a:ln>
            <a:noFill/>
          </a:ln>
        </p:spPr>
        <p:txBody>
          <a:bodyPr spcFirstLastPara="1" wrap="square" lIns="0" tIns="0" rIns="0" bIns="0" anchor="t" anchorCtr="0">
            <a:spAutoFit/>
          </a:bodyPr>
          <a:lstStyle/>
          <a:p>
            <a:pPr algn="ctr"/>
            <a:r>
              <a:rPr lang="en" sz="1400" b="1">
                <a:latin typeface="Arial" panose="020B0604020202020204" pitchFamily="34" charset="0"/>
                <a:ea typeface="Source Sans Pro"/>
                <a:cs typeface="Arial" panose="020B0604020202020204" pitchFamily="34" charset="0"/>
                <a:sym typeface="Source Sans Pro"/>
              </a:rPr>
              <a:t>Saudi Arabia</a:t>
            </a:r>
            <a:endParaRPr sz="1400" b="1">
              <a:latin typeface="Arial" panose="020B0604020202020204" pitchFamily="34" charset="0"/>
              <a:ea typeface="Source Sans Pro"/>
              <a:cs typeface="Arial" panose="020B0604020202020204" pitchFamily="34" charset="0"/>
              <a:sym typeface="Source Sans Pro"/>
            </a:endParaRPr>
          </a:p>
        </p:txBody>
      </p:sp>
      <p:sp>
        <p:nvSpPr>
          <p:cNvPr id="16" name="Google Shape;136;p26">
            <a:extLst>
              <a:ext uri="{FF2B5EF4-FFF2-40B4-BE49-F238E27FC236}">
                <a16:creationId xmlns:a16="http://schemas.microsoft.com/office/drawing/2014/main" id="{ED9AFA9E-7A49-D72D-9D10-7BCA05A772EC}"/>
              </a:ext>
            </a:extLst>
          </p:cNvPr>
          <p:cNvSpPr txBox="1"/>
          <p:nvPr/>
        </p:nvSpPr>
        <p:spPr>
          <a:xfrm>
            <a:off x="4135598" y="4128061"/>
            <a:ext cx="1113200" cy="215444"/>
          </a:xfrm>
          <a:prstGeom prst="rect">
            <a:avLst/>
          </a:prstGeom>
          <a:noFill/>
          <a:ln>
            <a:noFill/>
          </a:ln>
        </p:spPr>
        <p:txBody>
          <a:bodyPr spcFirstLastPara="1" wrap="square" lIns="0" tIns="0" rIns="0" bIns="0" anchor="t" anchorCtr="0">
            <a:spAutoFit/>
          </a:bodyPr>
          <a:lstStyle/>
          <a:p>
            <a:pPr algn="ctr"/>
            <a:r>
              <a:rPr lang="en" sz="1400" b="1">
                <a:latin typeface="Arial" panose="020B0604020202020204" pitchFamily="34" charset="0"/>
                <a:ea typeface="Source Sans Pro"/>
                <a:cs typeface="Arial" panose="020B0604020202020204" pitchFamily="34" charset="0"/>
                <a:sym typeface="Source Sans Pro"/>
              </a:rPr>
              <a:t>Ecuador</a:t>
            </a:r>
            <a:endParaRPr sz="1400" b="1">
              <a:latin typeface="Arial" panose="020B0604020202020204" pitchFamily="34" charset="0"/>
              <a:ea typeface="Source Sans Pro"/>
              <a:cs typeface="Arial" panose="020B0604020202020204" pitchFamily="34" charset="0"/>
              <a:sym typeface="Source Sans Pro"/>
            </a:endParaRPr>
          </a:p>
        </p:txBody>
      </p:sp>
      <p:sp>
        <p:nvSpPr>
          <p:cNvPr id="17" name="Google Shape;137;p26">
            <a:extLst>
              <a:ext uri="{FF2B5EF4-FFF2-40B4-BE49-F238E27FC236}">
                <a16:creationId xmlns:a16="http://schemas.microsoft.com/office/drawing/2014/main" id="{5BE9783B-D29A-6C91-E212-BD312D5B9DE4}"/>
              </a:ext>
            </a:extLst>
          </p:cNvPr>
          <p:cNvSpPr txBox="1"/>
          <p:nvPr/>
        </p:nvSpPr>
        <p:spPr>
          <a:xfrm>
            <a:off x="7741493" y="4128061"/>
            <a:ext cx="1113200" cy="215444"/>
          </a:xfrm>
          <a:prstGeom prst="rect">
            <a:avLst/>
          </a:prstGeom>
          <a:noFill/>
          <a:ln>
            <a:noFill/>
          </a:ln>
        </p:spPr>
        <p:txBody>
          <a:bodyPr spcFirstLastPara="1" wrap="square" lIns="0" tIns="0" rIns="0" bIns="0" anchor="t" anchorCtr="0">
            <a:spAutoFit/>
          </a:bodyPr>
          <a:lstStyle/>
          <a:p>
            <a:pPr algn="ctr"/>
            <a:r>
              <a:rPr lang="en" sz="1400" b="1">
                <a:latin typeface="Arial" panose="020B0604020202020204" pitchFamily="34" charset="0"/>
                <a:ea typeface="Source Sans Pro"/>
                <a:cs typeface="Arial" panose="020B0604020202020204" pitchFamily="34" charset="0"/>
                <a:sym typeface="Source Sans Pro"/>
              </a:rPr>
              <a:t>Mexico</a:t>
            </a:r>
            <a:endParaRPr sz="1400" b="1">
              <a:latin typeface="Arial" panose="020B0604020202020204" pitchFamily="34" charset="0"/>
              <a:ea typeface="Source Sans Pro"/>
              <a:cs typeface="Arial" panose="020B0604020202020204" pitchFamily="34" charset="0"/>
              <a:sym typeface="Source Sans Pro"/>
            </a:endParaRPr>
          </a:p>
        </p:txBody>
      </p:sp>
      <p:sp>
        <p:nvSpPr>
          <p:cNvPr id="18" name="Google Shape;138;p26">
            <a:extLst>
              <a:ext uri="{FF2B5EF4-FFF2-40B4-BE49-F238E27FC236}">
                <a16:creationId xmlns:a16="http://schemas.microsoft.com/office/drawing/2014/main" id="{CB7CD07B-8409-2AB2-D206-ECEBE9EDC377}"/>
              </a:ext>
            </a:extLst>
          </p:cNvPr>
          <p:cNvSpPr txBox="1"/>
          <p:nvPr/>
        </p:nvSpPr>
        <p:spPr>
          <a:xfrm>
            <a:off x="777443" y="5618361"/>
            <a:ext cx="1113200" cy="215444"/>
          </a:xfrm>
          <a:prstGeom prst="rect">
            <a:avLst/>
          </a:prstGeom>
          <a:noFill/>
          <a:ln>
            <a:noFill/>
          </a:ln>
        </p:spPr>
        <p:txBody>
          <a:bodyPr spcFirstLastPara="1" wrap="square" lIns="0" tIns="0" rIns="0" bIns="0" anchor="t" anchorCtr="0">
            <a:spAutoFit/>
          </a:bodyPr>
          <a:lstStyle/>
          <a:p>
            <a:pPr algn="ctr"/>
            <a:r>
              <a:rPr lang="en" sz="1400" b="1">
                <a:latin typeface="Arial" panose="020B0604020202020204" pitchFamily="34" charset="0"/>
                <a:ea typeface="Source Sans Pro"/>
                <a:cs typeface="Arial" panose="020B0604020202020204" pitchFamily="34" charset="0"/>
                <a:sym typeface="Source Sans Pro"/>
              </a:rPr>
              <a:t>Brazil</a:t>
            </a:r>
            <a:endParaRPr sz="1400" b="1">
              <a:latin typeface="Arial" panose="020B0604020202020204" pitchFamily="34" charset="0"/>
              <a:ea typeface="Source Sans Pro"/>
              <a:cs typeface="Arial" panose="020B0604020202020204" pitchFamily="34" charset="0"/>
              <a:sym typeface="Source Sans Pro"/>
            </a:endParaRPr>
          </a:p>
        </p:txBody>
      </p:sp>
      <p:sp>
        <p:nvSpPr>
          <p:cNvPr id="19" name="Google Shape;139;p26">
            <a:extLst>
              <a:ext uri="{FF2B5EF4-FFF2-40B4-BE49-F238E27FC236}">
                <a16:creationId xmlns:a16="http://schemas.microsoft.com/office/drawing/2014/main" id="{DA726AFF-AE64-F98B-505E-15C395BE480A}"/>
              </a:ext>
            </a:extLst>
          </p:cNvPr>
          <p:cNvSpPr txBox="1"/>
          <p:nvPr/>
        </p:nvSpPr>
        <p:spPr>
          <a:xfrm>
            <a:off x="2701222" y="5618361"/>
            <a:ext cx="1113200" cy="215444"/>
          </a:xfrm>
          <a:prstGeom prst="rect">
            <a:avLst/>
          </a:prstGeom>
          <a:noFill/>
          <a:ln>
            <a:noFill/>
          </a:ln>
        </p:spPr>
        <p:txBody>
          <a:bodyPr spcFirstLastPara="1" wrap="square" lIns="0" tIns="0" rIns="0" bIns="0" anchor="t" anchorCtr="0">
            <a:spAutoFit/>
          </a:bodyPr>
          <a:lstStyle/>
          <a:p>
            <a:pPr algn="ctr"/>
            <a:r>
              <a:rPr lang="en" sz="1400" b="1">
                <a:latin typeface="Arial" panose="020B0604020202020204" pitchFamily="34" charset="0"/>
                <a:ea typeface="Source Sans Pro"/>
                <a:cs typeface="Arial" panose="020B0604020202020204" pitchFamily="34" charset="0"/>
                <a:sym typeface="Source Sans Pro"/>
              </a:rPr>
              <a:t>Colombia</a:t>
            </a:r>
            <a:endParaRPr sz="1400" b="1">
              <a:latin typeface="Arial" panose="020B0604020202020204" pitchFamily="34" charset="0"/>
              <a:ea typeface="Source Sans Pro"/>
              <a:cs typeface="Arial" panose="020B0604020202020204" pitchFamily="34" charset="0"/>
              <a:sym typeface="Source Sans Pro"/>
            </a:endParaRPr>
          </a:p>
        </p:txBody>
      </p:sp>
      <p:sp>
        <p:nvSpPr>
          <p:cNvPr id="20" name="Google Shape;140;p26">
            <a:extLst>
              <a:ext uri="{FF2B5EF4-FFF2-40B4-BE49-F238E27FC236}">
                <a16:creationId xmlns:a16="http://schemas.microsoft.com/office/drawing/2014/main" id="{6AFD76D2-FBB9-612E-2C97-D31B26692874}"/>
              </a:ext>
            </a:extLst>
          </p:cNvPr>
          <p:cNvSpPr txBox="1"/>
          <p:nvPr/>
        </p:nvSpPr>
        <p:spPr>
          <a:xfrm>
            <a:off x="4714692" y="5590328"/>
            <a:ext cx="1537600" cy="215444"/>
          </a:xfrm>
          <a:prstGeom prst="rect">
            <a:avLst/>
          </a:prstGeom>
          <a:noFill/>
          <a:ln>
            <a:noFill/>
          </a:ln>
        </p:spPr>
        <p:txBody>
          <a:bodyPr spcFirstLastPara="1" wrap="square" lIns="0" tIns="0" rIns="0" bIns="0" anchor="t" anchorCtr="0">
            <a:spAutoFit/>
          </a:bodyPr>
          <a:lstStyle/>
          <a:p>
            <a:pPr algn="ctr"/>
            <a:r>
              <a:rPr lang="en" sz="1400" b="1">
                <a:latin typeface="Arial" panose="020B0604020202020204" pitchFamily="34" charset="0"/>
                <a:ea typeface="Source Sans Pro"/>
                <a:cs typeface="Arial" panose="020B0604020202020204" pitchFamily="34" charset="0"/>
                <a:sym typeface="Source Sans Pro"/>
              </a:rPr>
              <a:t>UAE</a:t>
            </a:r>
            <a:endParaRPr sz="1400" b="1">
              <a:latin typeface="Arial" panose="020B0604020202020204" pitchFamily="34" charset="0"/>
              <a:ea typeface="Source Sans Pro"/>
              <a:cs typeface="Arial" panose="020B0604020202020204" pitchFamily="34" charset="0"/>
              <a:sym typeface="Source Sans Pro"/>
            </a:endParaRPr>
          </a:p>
        </p:txBody>
      </p:sp>
      <p:sp>
        <p:nvSpPr>
          <p:cNvPr id="21" name="Google Shape;141;p26">
            <a:extLst>
              <a:ext uri="{FF2B5EF4-FFF2-40B4-BE49-F238E27FC236}">
                <a16:creationId xmlns:a16="http://schemas.microsoft.com/office/drawing/2014/main" id="{9C26A278-D9F1-08D7-3CB3-07F0F10A1B67}"/>
              </a:ext>
            </a:extLst>
          </p:cNvPr>
          <p:cNvSpPr txBox="1"/>
          <p:nvPr/>
        </p:nvSpPr>
        <p:spPr>
          <a:xfrm>
            <a:off x="7152551" y="5618361"/>
            <a:ext cx="1113200" cy="215444"/>
          </a:xfrm>
          <a:prstGeom prst="rect">
            <a:avLst/>
          </a:prstGeom>
          <a:noFill/>
          <a:ln>
            <a:noFill/>
          </a:ln>
        </p:spPr>
        <p:txBody>
          <a:bodyPr spcFirstLastPara="1" wrap="square" lIns="0" tIns="0" rIns="0" bIns="0" anchor="t" anchorCtr="0">
            <a:spAutoFit/>
          </a:bodyPr>
          <a:lstStyle/>
          <a:p>
            <a:pPr algn="ctr"/>
            <a:r>
              <a:rPr lang="en" sz="1400" b="1">
                <a:latin typeface="Arial" panose="020B0604020202020204" pitchFamily="34" charset="0"/>
                <a:ea typeface="Source Sans Pro"/>
                <a:cs typeface="Arial" panose="020B0604020202020204" pitchFamily="34" charset="0"/>
                <a:sym typeface="Source Sans Pro"/>
              </a:rPr>
              <a:t>Singapore</a:t>
            </a:r>
            <a:endParaRPr sz="1400" b="1">
              <a:latin typeface="Arial" panose="020B0604020202020204" pitchFamily="34" charset="0"/>
              <a:ea typeface="Source Sans Pro"/>
              <a:cs typeface="Arial" panose="020B0604020202020204" pitchFamily="34" charset="0"/>
              <a:sym typeface="Source Sans Pro"/>
            </a:endParaRPr>
          </a:p>
        </p:txBody>
      </p:sp>
      <p:pic>
        <p:nvPicPr>
          <p:cNvPr id="22" name="Google Shape;142;p26">
            <a:extLst>
              <a:ext uri="{FF2B5EF4-FFF2-40B4-BE49-F238E27FC236}">
                <a16:creationId xmlns:a16="http://schemas.microsoft.com/office/drawing/2014/main" id="{405BA6F3-7353-E87B-1BB9-CD252C0B547A}"/>
              </a:ext>
            </a:extLst>
          </p:cNvPr>
          <p:cNvPicPr preferRelativeResize="0"/>
          <p:nvPr/>
        </p:nvPicPr>
        <p:blipFill>
          <a:blip r:embed="rId5">
            <a:alphaModFix/>
          </a:blip>
          <a:stretch>
            <a:fillRect/>
          </a:stretch>
        </p:blipFill>
        <p:spPr>
          <a:xfrm>
            <a:off x="6502253" y="1510678"/>
            <a:ext cx="829267" cy="820533"/>
          </a:xfrm>
          <a:prstGeom prst="rect">
            <a:avLst/>
          </a:prstGeom>
          <a:noFill/>
          <a:ln>
            <a:noFill/>
          </a:ln>
        </p:spPr>
      </p:pic>
      <p:pic>
        <p:nvPicPr>
          <p:cNvPr id="23" name="Google Shape;143;p26">
            <a:extLst>
              <a:ext uri="{FF2B5EF4-FFF2-40B4-BE49-F238E27FC236}">
                <a16:creationId xmlns:a16="http://schemas.microsoft.com/office/drawing/2014/main" id="{CAEB6516-E4D4-68AC-C9A7-EBEADBFFC626}"/>
              </a:ext>
            </a:extLst>
          </p:cNvPr>
          <p:cNvPicPr preferRelativeResize="0"/>
          <p:nvPr/>
        </p:nvPicPr>
        <p:blipFill rotWithShape="1">
          <a:blip r:embed="rId6">
            <a:alphaModFix/>
          </a:blip>
          <a:srcRect t="18529" r="14755" b="11598"/>
          <a:stretch/>
        </p:blipFill>
        <p:spPr>
          <a:xfrm>
            <a:off x="8121423" y="1457312"/>
            <a:ext cx="1185311" cy="873900"/>
          </a:xfrm>
          <a:prstGeom prst="rect">
            <a:avLst/>
          </a:prstGeom>
          <a:noFill/>
          <a:ln>
            <a:noFill/>
          </a:ln>
        </p:spPr>
      </p:pic>
      <p:pic>
        <p:nvPicPr>
          <p:cNvPr id="25" name="Google Shape;145;p26">
            <a:extLst>
              <a:ext uri="{FF2B5EF4-FFF2-40B4-BE49-F238E27FC236}">
                <a16:creationId xmlns:a16="http://schemas.microsoft.com/office/drawing/2014/main" id="{3E48B901-6390-7F39-FF91-C54A5522299B}"/>
              </a:ext>
            </a:extLst>
          </p:cNvPr>
          <p:cNvPicPr preferRelativeResize="0"/>
          <p:nvPr/>
        </p:nvPicPr>
        <p:blipFill>
          <a:blip r:embed="rId7">
            <a:alphaModFix/>
          </a:blip>
          <a:stretch>
            <a:fillRect/>
          </a:stretch>
        </p:blipFill>
        <p:spPr>
          <a:xfrm>
            <a:off x="900919" y="4665786"/>
            <a:ext cx="866284" cy="873900"/>
          </a:xfrm>
          <a:prstGeom prst="rect">
            <a:avLst/>
          </a:prstGeom>
          <a:noFill/>
          <a:ln>
            <a:noFill/>
          </a:ln>
        </p:spPr>
      </p:pic>
      <p:pic>
        <p:nvPicPr>
          <p:cNvPr id="26" name="Google Shape;146;p26">
            <a:extLst>
              <a:ext uri="{FF2B5EF4-FFF2-40B4-BE49-F238E27FC236}">
                <a16:creationId xmlns:a16="http://schemas.microsoft.com/office/drawing/2014/main" id="{2453D314-DDD6-0C75-3C15-7420DC2C002C}"/>
              </a:ext>
            </a:extLst>
          </p:cNvPr>
          <p:cNvPicPr preferRelativeResize="0"/>
          <p:nvPr/>
        </p:nvPicPr>
        <p:blipFill>
          <a:blip r:embed="rId8">
            <a:alphaModFix/>
          </a:blip>
          <a:stretch>
            <a:fillRect/>
          </a:stretch>
        </p:blipFill>
        <p:spPr>
          <a:xfrm>
            <a:off x="2445112" y="4665786"/>
            <a:ext cx="1625421" cy="873900"/>
          </a:xfrm>
          <a:prstGeom prst="rect">
            <a:avLst/>
          </a:prstGeom>
          <a:noFill/>
          <a:ln>
            <a:noFill/>
          </a:ln>
        </p:spPr>
      </p:pic>
      <p:pic>
        <p:nvPicPr>
          <p:cNvPr id="27" name="Google Shape;147;p26">
            <a:extLst>
              <a:ext uri="{FF2B5EF4-FFF2-40B4-BE49-F238E27FC236}">
                <a16:creationId xmlns:a16="http://schemas.microsoft.com/office/drawing/2014/main" id="{16DFC209-784E-C8CD-607F-81680C341813}"/>
              </a:ext>
            </a:extLst>
          </p:cNvPr>
          <p:cNvPicPr preferRelativeResize="0"/>
          <p:nvPr/>
        </p:nvPicPr>
        <p:blipFill rotWithShape="1">
          <a:blip r:embed="rId9">
            <a:alphaModFix/>
          </a:blip>
          <a:srcRect t="26396" b="26400"/>
          <a:stretch/>
        </p:blipFill>
        <p:spPr>
          <a:xfrm>
            <a:off x="4748442" y="4801020"/>
            <a:ext cx="1470100" cy="603433"/>
          </a:xfrm>
          <a:prstGeom prst="rect">
            <a:avLst/>
          </a:prstGeom>
          <a:noFill/>
          <a:ln>
            <a:noFill/>
          </a:ln>
        </p:spPr>
      </p:pic>
      <p:pic>
        <p:nvPicPr>
          <p:cNvPr id="29" name="Google Shape;149;p26">
            <a:extLst>
              <a:ext uri="{FF2B5EF4-FFF2-40B4-BE49-F238E27FC236}">
                <a16:creationId xmlns:a16="http://schemas.microsoft.com/office/drawing/2014/main" id="{41895687-2CEA-6F19-C4F6-794741A75962}"/>
              </a:ext>
            </a:extLst>
          </p:cNvPr>
          <p:cNvPicPr preferRelativeResize="0"/>
          <p:nvPr/>
        </p:nvPicPr>
        <p:blipFill>
          <a:blip r:embed="rId10">
            <a:alphaModFix/>
          </a:blip>
          <a:stretch>
            <a:fillRect/>
          </a:stretch>
        </p:blipFill>
        <p:spPr>
          <a:xfrm>
            <a:off x="4940583" y="1592545"/>
            <a:ext cx="771767" cy="654356"/>
          </a:xfrm>
          <a:prstGeom prst="rect">
            <a:avLst/>
          </a:prstGeom>
          <a:noFill/>
          <a:ln>
            <a:noFill/>
          </a:ln>
        </p:spPr>
      </p:pic>
      <p:pic>
        <p:nvPicPr>
          <p:cNvPr id="30" name="Google Shape;150;p26">
            <a:extLst>
              <a:ext uri="{FF2B5EF4-FFF2-40B4-BE49-F238E27FC236}">
                <a16:creationId xmlns:a16="http://schemas.microsoft.com/office/drawing/2014/main" id="{99CB9AFC-5DCC-D785-1500-D90FBBCD006F}"/>
              </a:ext>
            </a:extLst>
          </p:cNvPr>
          <p:cNvPicPr preferRelativeResize="0"/>
          <p:nvPr/>
        </p:nvPicPr>
        <p:blipFill>
          <a:blip r:embed="rId11">
            <a:alphaModFix/>
          </a:blip>
          <a:stretch>
            <a:fillRect/>
          </a:stretch>
        </p:blipFill>
        <p:spPr>
          <a:xfrm>
            <a:off x="2613080" y="1620679"/>
            <a:ext cx="1537600" cy="600543"/>
          </a:xfrm>
          <a:prstGeom prst="rect">
            <a:avLst/>
          </a:prstGeom>
          <a:noFill/>
          <a:ln>
            <a:noFill/>
          </a:ln>
        </p:spPr>
      </p:pic>
      <p:pic>
        <p:nvPicPr>
          <p:cNvPr id="31" name="Google Shape;151;p26">
            <a:extLst>
              <a:ext uri="{FF2B5EF4-FFF2-40B4-BE49-F238E27FC236}">
                <a16:creationId xmlns:a16="http://schemas.microsoft.com/office/drawing/2014/main" id="{A8CD9942-F906-EB9B-EF48-67AB144BCA58}"/>
              </a:ext>
            </a:extLst>
          </p:cNvPr>
          <p:cNvPicPr preferRelativeResize="0"/>
          <p:nvPr/>
        </p:nvPicPr>
        <p:blipFill>
          <a:blip r:embed="rId12">
            <a:alphaModFix/>
          </a:blip>
          <a:stretch>
            <a:fillRect/>
          </a:stretch>
        </p:blipFill>
        <p:spPr>
          <a:xfrm>
            <a:off x="6896451" y="4898328"/>
            <a:ext cx="1625400" cy="408817"/>
          </a:xfrm>
          <a:prstGeom prst="rect">
            <a:avLst/>
          </a:prstGeom>
          <a:noFill/>
          <a:ln>
            <a:noFill/>
          </a:ln>
        </p:spPr>
      </p:pic>
      <p:pic>
        <p:nvPicPr>
          <p:cNvPr id="32" name="Google Shape;152;p26">
            <a:extLst>
              <a:ext uri="{FF2B5EF4-FFF2-40B4-BE49-F238E27FC236}">
                <a16:creationId xmlns:a16="http://schemas.microsoft.com/office/drawing/2014/main" id="{7BB487AD-8933-E648-7986-9D64F562299E}"/>
              </a:ext>
            </a:extLst>
          </p:cNvPr>
          <p:cNvPicPr preferRelativeResize="0"/>
          <p:nvPr/>
        </p:nvPicPr>
        <p:blipFill>
          <a:blip r:embed="rId13">
            <a:alphaModFix/>
          </a:blip>
          <a:stretch>
            <a:fillRect/>
          </a:stretch>
        </p:blipFill>
        <p:spPr>
          <a:xfrm>
            <a:off x="7578532" y="3242871"/>
            <a:ext cx="1439123" cy="606689"/>
          </a:xfrm>
          <a:prstGeom prst="rect">
            <a:avLst/>
          </a:prstGeom>
          <a:noFill/>
          <a:ln>
            <a:noFill/>
          </a:ln>
        </p:spPr>
      </p:pic>
      <p:sp>
        <p:nvSpPr>
          <p:cNvPr id="35" name="Google Shape;272;p32">
            <a:extLst>
              <a:ext uri="{FF2B5EF4-FFF2-40B4-BE49-F238E27FC236}">
                <a16:creationId xmlns:a16="http://schemas.microsoft.com/office/drawing/2014/main" id="{09250C8D-33E4-1B78-E883-FD99816C1FF6}"/>
              </a:ext>
            </a:extLst>
          </p:cNvPr>
          <p:cNvSpPr txBox="1">
            <a:spLocks noGrp="1"/>
          </p:cNvSpPr>
          <p:nvPr>
            <p:ph type="title"/>
          </p:nvPr>
        </p:nvSpPr>
        <p:spPr>
          <a:xfrm>
            <a:off x="304800" y="304801"/>
            <a:ext cx="9929870" cy="744779"/>
          </a:xfrm>
          <a:prstGeom prst="rect">
            <a:avLst/>
          </a:prstGeom>
        </p:spPr>
        <p:txBody>
          <a:bodyPr spcFirstLastPara="1" vert="horz" wrap="square" lIns="121900" tIns="121900" rIns="121900" bIns="121900" rtlCol="0" anchor="t" anchorCtr="0">
            <a:spAutoFit/>
          </a:bodyPr>
          <a:lstStyle/>
          <a:p>
            <a:r>
              <a:rPr lang="en-US" sz="3600" b="1">
                <a:latin typeface="Arial" panose="020B0604020202020204" pitchFamily="34" charset="0"/>
              </a:rPr>
              <a:t>Sample of </a:t>
            </a:r>
            <a:r>
              <a:rPr lang="en" sz="3600" b="1">
                <a:latin typeface="Arial" panose="020B0604020202020204" pitchFamily="34" charset="0"/>
              </a:rPr>
              <a:t>International Regulatory Clients</a:t>
            </a:r>
            <a:endParaRPr sz="3600" b="1">
              <a:latin typeface="Arial" panose="020B0604020202020204" pitchFamily="34" charset="0"/>
            </a:endParaRPr>
          </a:p>
        </p:txBody>
      </p:sp>
      <p:pic>
        <p:nvPicPr>
          <p:cNvPr id="5" name="Picture 12" descr="NCC warns against sale, use of non-type approved devices – New Sentinel">
            <a:extLst>
              <a:ext uri="{FF2B5EF4-FFF2-40B4-BE49-F238E27FC236}">
                <a16:creationId xmlns:a16="http://schemas.microsoft.com/office/drawing/2014/main" id="{13872329-9CEF-E477-1A27-1672CBADAE1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11015" b="10865"/>
          <a:stretch>
            <a:fillRect/>
          </a:stretch>
        </p:blipFill>
        <p:spPr bwMode="auto">
          <a:xfrm>
            <a:off x="10096639" y="1552861"/>
            <a:ext cx="991137" cy="668361"/>
          </a:xfrm>
          <a:prstGeom prst="rect">
            <a:avLst/>
          </a:prstGeom>
          <a:noFill/>
          <a:extLst>
            <a:ext uri="{909E8E84-426E-40DD-AFC4-6F175D3DCCD1}">
              <a14:hiddenFill xmlns:a14="http://schemas.microsoft.com/office/drawing/2010/main">
                <a:solidFill>
                  <a:srgbClr val="FFFFFF"/>
                </a:solidFill>
              </a14:hiddenFill>
            </a:ext>
          </a:extLst>
        </p:spPr>
      </p:pic>
      <p:sp>
        <p:nvSpPr>
          <p:cNvPr id="34" name="Google Shape;137;p26">
            <a:extLst>
              <a:ext uri="{FF2B5EF4-FFF2-40B4-BE49-F238E27FC236}">
                <a16:creationId xmlns:a16="http://schemas.microsoft.com/office/drawing/2014/main" id="{BDEC4D4A-411E-0ED1-AB22-DE45BBB4B23F}"/>
              </a:ext>
            </a:extLst>
          </p:cNvPr>
          <p:cNvSpPr txBox="1"/>
          <p:nvPr/>
        </p:nvSpPr>
        <p:spPr>
          <a:xfrm>
            <a:off x="10035607" y="2435678"/>
            <a:ext cx="1113200" cy="215444"/>
          </a:xfrm>
          <a:prstGeom prst="rect">
            <a:avLst/>
          </a:prstGeom>
          <a:noFill/>
          <a:ln>
            <a:noFill/>
          </a:ln>
        </p:spPr>
        <p:txBody>
          <a:bodyPr spcFirstLastPara="1" wrap="square" lIns="0" tIns="0" rIns="0" bIns="0" anchor="t" anchorCtr="0">
            <a:spAutoFit/>
          </a:bodyPr>
          <a:lstStyle/>
          <a:p>
            <a:pPr algn="ctr"/>
            <a:r>
              <a:rPr lang="en" sz="1400" b="1">
                <a:latin typeface="Arial" panose="020B0604020202020204" pitchFamily="34" charset="0"/>
                <a:ea typeface="Source Sans Pro"/>
                <a:cs typeface="Arial" panose="020B0604020202020204" pitchFamily="34" charset="0"/>
                <a:sym typeface="Source Sans Pro"/>
              </a:rPr>
              <a:t>Nigeria</a:t>
            </a:r>
            <a:endParaRPr sz="1400" b="1">
              <a:latin typeface="Arial" panose="020B0604020202020204" pitchFamily="34" charset="0"/>
              <a:ea typeface="Source Sans Pro"/>
              <a:cs typeface="Arial" panose="020B0604020202020204" pitchFamily="34" charset="0"/>
              <a:sym typeface="Source Sans Pro"/>
            </a:endParaRPr>
          </a:p>
        </p:txBody>
      </p:sp>
      <p:pic>
        <p:nvPicPr>
          <p:cNvPr id="2" name="Picture 2" descr="NTRA">
            <a:extLst>
              <a:ext uri="{FF2B5EF4-FFF2-40B4-BE49-F238E27FC236}">
                <a16:creationId xmlns:a16="http://schemas.microsoft.com/office/drawing/2014/main" id="{466AD4DA-190E-1736-DB10-A6B5DF62D9EE}"/>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24640" r="58903" b="23560"/>
          <a:stretch>
            <a:fillRect/>
          </a:stretch>
        </p:blipFill>
        <p:spPr bwMode="auto">
          <a:xfrm>
            <a:off x="9493153" y="3243337"/>
            <a:ext cx="1594623" cy="605757"/>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41;p26">
            <a:extLst>
              <a:ext uri="{FF2B5EF4-FFF2-40B4-BE49-F238E27FC236}">
                <a16:creationId xmlns:a16="http://schemas.microsoft.com/office/drawing/2014/main" id="{61E0A69D-C4FE-A4F5-86E7-8E0E5A872684}"/>
              </a:ext>
            </a:extLst>
          </p:cNvPr>
          <p:cNvSpPr txBox="1"/>
          <p:nvPr/>
        </p:nvSpPr>
        <p:spPr>
          <a:xfrm>
            <a:off x="9733864" y="4128061"/>
            <a:ext cx="1113200" cy="215444"/>
          </a:xfrm>
          <a:prstGeom prst="rect">
            <a:avLst/>
          </a:prstGeom>
          <a:noFill/>
          <a:ln>
            <a:noFill/>
          </a:ln>
        </p:spPr>
        <p:txBody>
          <a:bodyPr spcFirstLastPara="1" wrap="square" lIns="0" tIns="0" rIns="0" bIns="0" anchor="t" anchorCtr="0">
            <a:spAutoFit/>
          </a:bodyPr>
          <a:lstStyle/>
          <a:p>
            <a:pPr algn="ctr"/>
            <a:r>
              <a:rPr lang="en" sz="1400" b="1">
                <a:latin typeface="Arial" panose="020B0604020202020204" pitchFamily="34" charset="0"/>
                <a:ea typeface="Source Sans Pro"/>
                <a:cs typeface="Arial" panose="020B0604020202020204" pitchFamily="34" charset="0"/>
                <a:sym typeface="Source Sans Pro"/>
              </a:rPr>
              <a:t>Egypt</a:t>
            </a:r>
            <a:endParaRPr sz="1400" b="1">
              <a:latin typeface="Arial" panose="020B0604020202020204" pitchFamily="34" charset="0"/>
              <a:ea typeface="Source Sans Pro"/>
              <a:cs typeface="Arial" panose="020B0604020202020204" pitchFamily="34" charset="0"/>
              <a:sym typeface="Source Sans Pro"/>
            </a:endParaRPr>
          </a:p>
        </p:txBody>
      </p:sp>
      <p:grpSp>
        <p:nvGrpSpPr>
          <p:cNvPr id="42" name="Group 41">
            <a:extLst>
              <a:ext uri="{FF2B5EF4-FFF2-40B4-BE49-F238E27FC236}">
                <a16:creationId xmlns:a16="http://schemas.microsoft.com/office/drawing/2014/main" id="{118AB8EB-8441-392A-A2B7-1F0EFB764FB6}"/>
              </a:ext>
            </a:extLst>
          </p:cNvPr>
          <p:cNvGrpSpPr/>
          <p:nvPr/>
        </p:nvGrpSpPr>
        <p:grpSpPr>
          <a:xfrm>
            <a:off x="9265862" y="4698700"/>
            <a:ext cx="1952538" cy="808072"/>
            <a:chOff x="9265862" y="4716428"/>
            <a:chExt cx="1952538" cy="808072"/>
          </a:xfrm>
        </p:grpSpPr>
        <p:pic>
          <p:nvPicPr>
            <p:cNvPr id="39" name="Picture 8" descr="FCC Seals and Logos | Federal Communications Commission">
              <a:extLst>
                <a:ext uri="{FF2B5EF4-FFF2-40B4-BE49-F238E27FC236}">
                  <a16:creationId xmlns:a16="http://schemas.microsoft.com/office/drawing/2014/main" id="{C4C5AF64-A75E-D87F-4675-A37E569BDFE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265862" y="4773577"/>
              <a:ext cx="839848" cy="70696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a:extLst>
                <a:ext uri="{FF2B5EF4-FFF2-40B4-BE49-F238E27FC236}">
                  <a16:creationId xmlns:a16="http://schemas.microsoft.com/office/drawing/2014/main" id="{41B72EAD-7515-A130-EA5A-E8AA91B7773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313061" y="4716428"/>
              <a:ext cx="905339" cy="808072"/>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Google Shape;141;p26">
            <a:extLst>
              <a:ext uri="{FF2B5EF4-FFF2-40B4-BE49-F238E27FC236}">
                <a16:creationId xmlns:a16="http://schemas.microsoft.com/office/drawing/2014/main" id="{87940F08-1179-3951-4F10-8449505A8804}"/>
              </a:ext>
            </a:extLst>
          </p:cNvPr>
          <p:cNvSpPr txBox="1"/>
          <p:nvPr/>
        </p:nvSpPr>
        <p:spPr>
          <a:xfrm>
            <a:off x="9265862" y="5618361"/>
            <a:ext cx="1952538" cy="430887"/>
          </a:xfrm>
          <a:prstGeom prst="rect">
            <a:avLst/>
          </a:prstGeom>
          <a:noFill/>
          <a:ln>
            <a:noFill/>
          </a:ln>
        </p:spPr>
        <p:txBody>
          <a:bodyPr spcFirstLastPara="1" wrap="square" lIns="0" tIns="0" rIns="0" bIns="0" anchor="t" anchorCtr="0">
            <a:spAutoFit/>
          </a:bodyPr>
          <a:lstStyle/>
          <a:p>
            <a:pPr algn="ctr"/>
            <a:r>
              <a:rPr lang="en" sz="1400" b="1">
                <a:latin typeface="Arial" panose="020B0604020202020204" pitchFamily="34" charset="0"/>
                <a:ea typeface="Source Sans Pro"/>
                <a:cs typeface="Arial" panose="020B0604020202020204" pitchFamily="34" charset="0"/>
                <a:sym typeface="Source Sans Pro"/>
              </a:rPr>
              <a:t>United States, Federal</a:t>
            </a:r>
            <a:br>
              <a:rPr lang="en" sz="1400" b="1">
                <a:latin typeface="Arial" panose="020B0604020202020204" pitchFamily="34" charset="0"/>
                <a:ea typeface="Source Sans Pro"/>
                <a:cs typeface="Arial" panose="020B0604020202020204" pitchFamily="34" charset="0"/>
                <a:sym typeface="Source Sans Pro"/>
              </a:rPr>
            </a:br>
            <a:r>
              <a:rPr lang="en" sz="1400" b="1">
                <a:latin typeface="Arial" panose="020B0604020202020204" pitchFamily="34" charset="0"/>
                <a:ea typeface="Source Sans Pro"/>
                <a:cs typeface="Arial" panose="020B0604020202020204" pitchFamily="34" charset="0"/>
                <a:sym typeface="Source Sans Pro"/>
              </a:rPr>
              <a:t>&amp; </a:t>
            </a:r>
            <a:r>
              <a:rPr lang="en-US" sz="1400" b="1">
                <a:latin typeface="Arial" panose="020B0604020202020204" pitchFamily="34" charset="0"/>
                <a:ea typeface="Source Sans Pro"/>
                <a:cs typeface="Arial" panose="020B0604020202020204" pitchFamily="34" charset="0"/>
                <a:sym typeface="Source Sans Pro"/>
              </a:rPr>
              <a:t>State Governments</a:t>
            </a:r>
            <a:endParaRPr sz="1400" b="1">
              <a:latin typeface="Arial" panose="020B0604020202020204" pitchFamily="34" charset="0"/>
              <a:ea typeface="Source Sans Pro"/>
              <a:cs typeface="Arial" panose="020B0604020202020204" pitchFamily="34" charset="0"/>
              <a:sym typeface="Source Sans Pro"/>
            </a:endParaRPr>
          </a:p>
        </p:txBody>
      </p:sp>
      <p:pic>
        <p:nvPicPr>
          <p:cNvPr id="1026" name="Picture 2" descr="Agence Nationale de Réglementation des Télécommunications (ANRT)/ National  Agency of Telecommunications (ANRT) — Government Body from Morocco — Human  Resources, Public Administration, Science &amp; Innovation, Telecommunications  sectors — DevelopmentAid">
            <a:extLst>
              <a:ext uri="{FF2B5EF4-FFF2-40B4-BE49-F238E27FC236}">
                <a16:creationId xmlns:a16="http://schemas.microsoft.com/office/drawing/2014/main" id="{1F2CD570-19F4-24D6-D616-A8D9DF7921C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298673" y="3074965"/>
            <a:ext cx="942501" cy="9425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gencia de Regulación y Control de las Telecomunicaciones (ARCOTEL) -  BNamericas">
            <a:extLst>
              <a:ext uri="{FF2B5EF4-FFF2-40B4-BE49-F238E27FC236}">
                <a16:creationId xmlns:a16="http://schemas.microsoft.com/office/drawing/2014/main" id="{48DDF56D-377C-24EA-B9CF-A9D5E83B2BBD}"/>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5485" t="12809" r="6290" b="18892"/>
          <a:stretch>
            <a:fillRect/>
          </a:stretch>
        </p:blipFill>
        <p:spPr bwMode="auto">
          <a:xfrm>
            <a:off x="3716670" y="3318246"/>
            <a:ext cx="1995131" cy="455939"/>
          </a:xfrm>
          <a:prstGeom prst="rect">
            <a:avLst/>
          </a:prstGeom>
          <a:noFill/>
          <a:extLst>
            <a:ext uri="{909E8E84-426E-40DD-AFC4-6F175D3DCCD1}">
              <a14:hiddenFill xmlns:a14="http://schemas.microsoft.com/office/drawing/2010/main">
                <a:solidFill>
                  <a:srgbClr val="FFFFFF"/>
                </a:solidFill>
              </a14:hiddenFill>
            </a:ext>
          </a:extLst>
        </p:spPr>
      </p:pic>
      <p:sp>
        <p:nvSpPr>
          <p:cNvPr id="43" name="Google Shape;135;p26">
            <a:extLst>
              <a:ext uri="{FF2B5EF4-FFF2-40B4-BE49-F238E27FC236}">
                <a16:creationId xmlns:a16="http://schemas.microsoft.com/office/drawing/2014/main" id="{4F5D7822-D6D7-3C30-272D-926842B95C6A}"/>
              </a:ext>
            </a:extLst>
          </p:cNvPr>
          <p:cNvSpPr txBox="1"/>
          <p:nvPr/>
        </p:nvSpPr>
        <p:spPr>
          <a:xfrm>
            <a:off x="2212938" y="4128061"/>
            <a:ext cx="1113200" cy="215444"/>
          </a:xfrm>
          <a:prstGeom prst="rect">
            <a:avLst/>
          </a:prstGeom>
          <a:noFill/>
          <a:ln>
            <a:noFill/>
          </a:ln>
        </p:spPr>
        <p:txBody>
          <a:bodyPr spcFirstLastPara="1" wrap="square" lIns="0" tIns="0" rIns="0" bIns="0" anchor="t" anchorCtr="0">
            <a:spAutoFit/>
          </a:bodyPr>
          <a:lstStyle/>
          <a:p>
            <a:pPr algn="ctr"/>
            <a:r>
              <a:rPr lang="en" sz="1400" b="1">
                <a:latin typeface="Arial" panose="020B0604020202020204" pitchFamily="34" charset="0"/>
                <a:ea typeface="Source Sans Pro"/>
                <a:cs typeface="Arial" panose="020B0604020202020204" pitchFamily="34" charset="0"/>
                <a:sym typeface="Source Sans Pro"/>
              </a:rPr>
              <a:t>Morocco</a:t>
            </a:r>
            <a:endParaRPr sz="1400" b="1">
              <a:latin typeface="Arial" panose="020B0604020202020204" pitchFamily="34" charset="0"/>
              <a:ea typeface="Source Sans Pro"/>
              <a:cs typeface="Arial" panose="020B0604020202020204" pitchFamily="34" charset="0"/>
              <a:sym typeface="Source Sans Pro"/>
            </a:endParaRPr>
          </a:p>
        </p:txBody>
      </p:sp>
    </p:spTree>
    <p:extLst>
      <p:ext uri="{BB962C8B-B14F-4D97-AF65-F5344CB8AC3E}">
        <p14:creationId xmlns:p14="http://schemas.microsoft.com/office/powerpoint/2010/main" val="8009005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95;p49">
            <a:extLst>
              <a:ext uri="{FF2B5EF4-FFF2-40B4-BE49-F238E27FC236}">
                <a16:creationId xmlns:a16="http://schemas.microsoft.com/office/drawing/2014/main" id="{93B81EBF-A314-9AB4-BC7F-CC8F5F024281}"/>
              </a:ext>
            </a:extLst>
          </p:cNvPr>
          <p:cNvSpPr txBox="1"/>
          <p:nvPr/>
        </p:nvSpPr>
        <p:spPr>
          <a:xfrm>
            <a:off x="548639" y="365760"/>
            <a:ext cx="11181399" cy="560913"/>
          </a:xfrm>
          <a:prstGeom prst="rect">
            <a:avLst/>
          </a:prstGeom>
          <a:noFill/>
          <a:ln>
            <a:noFill/>
          </a:ln>
        </p:spPr>
        <p:txBody>
          <a:bodyPr spcFirstLastPara="1" wrap="square" lIns="45700" tIns="45700" rIns="45700" bIns="45700" anchor="t" anchorCtr="0">
            <a:noAutofit/>
          </a:bodyPr>
          <a:lstStyle/>
          <a:p>
            <a:r>
              <a:rPr lang="en" sz="3200" b="1" dirty="0">
                <a:solidFill>
                  <a:schemeClr val="dk1"/>
                </a:solidFill>
                <a:latin typeface="Arial" panose="020B0604020202020204" pitchFamily="34" charset="0"/>
                <a:ea typeface="Source Sans Pro"/>
                <a:cs typeface="Arial" panose="020B0604020202020204" pitchFamily="34" charset="0"/>
                <a:sym typeface="Source Sans Pro"/>
              </a:rPr>
              <a:t>Quotes from yesterday’s Africa-BB-Maps Event</a:t>
            </a:r>
            <a:endParaRPr sz="3200" b="1" dirty="0">
              <a:latin typeface="Arial" panose="020B0604020202020204" pitchFamily="34" charset="0"/>
              <a:ea typeface="Source Sans Pro"/>
              <a:cs typeface="Arial" panose="020B0604020202020204" pitchFamily="34" charset="0"/>
              <a:sym typeface="Source Sans Pro"/>
            </a:endParaRPr>
          </a:p>
        </p:txBody>
      </p:sp>
      <p:sp>
        <p:nvSpPr>
          <p:cNvPr id="3" name="TextBox 2">
            <a:extLst>
              <a:ext uri="{FF2B5EF4-FFF2-40B4-BE49-F238E27FC236}">
                <a16:creationId xmlns:a16="http://schemas.microsoft.com/office/drawing/2014/main" id="{61143A4D-CC07-86F6-34FA-E13764A1D31D}"/>
              </a:ext>
            </a:extLst>
          </p:cNvPr>
          <p:cNvSpPr txBox="1"/>
          <p:nvPr/>
        </p:nvSpPr>
        <p:spPr>
          <a:xfrm>
            <a:off x="1725309" y="1851645"/>
            <a:ext cx="8828058" cy="3154710"/>
          </a:xfrm>
          <a:prstGeom prst="rect">
            <a:avLst/>
          </a:prstGeom>
          <a:noFill/>
        </p:spPr>
        <p:txBody>
          <a:bodyPr wrap="none" rtlCol="0">
            <a:spAutoFit/>
          </a:bodyPr>
          <a:lstStyle/>
          <a:p>
            <a:pPr marL="457200" indent="-457200">
              <a:spcAft>
                <a:spcPts val="2200"/>
              </a:spcAft>
              <a:buFont typeface="Arial" panose="020B0604020202020204" pitchFamily="34" charset="0"/>
              <a:buChar char="•"/>
            </a:pPr>
            <a:r>
              <a:rPr lang="en-US" sz="3600" i="1">
                <a:latin typeface="Arial" panose="020B0604020202020204" pitchFamily="34" charset="0"/>
                <a:cs typeface="Arial" panose="020B0604020202020204" pitchFamily="34" charset="0"/>
              </a:rPr>
              <a:t>“Evidence-based policy and regulation”</a:t>
            </a:r>
          </a:p>
          <a:p>
            <a:pPr marL="457200" indent="-457200">
              <a:spcAft>
                <a:spcPts val="2200"/>
              </a:spcAft>
              <a:buFont typeface="Arial" panose="020B0604020202020204" pitchFamily="34" charset="0"/>
              <a:buChar char="•"/>
            </a:pPr>
            <a:r>
              <a:rPr lang="en-US" sz="3600" i="1">
                <a:latin typeface="Arial" panose="020B0604020202020204" pitchFamily="34" charset="0"/>
                <a:cs typeface="Arial" panose="020B0604020202020204" pitchFamily="34" charset="0"/>
              </a:rPr>
              <a:t>“Ambient Population”</a:t>
            </a:r>
          </a:p>
          <a:p>
            <a:pPr marL="457200" indent="-457200">
              <a:spcAft>
                <a:spcPts val="2200"/>
              </a:spcAft>
              <a:buFont typeface="Arial" panose="020B0604020202020204" pitchFamily="34" charset="0"/>
              <a:buChar char="•"/>
            </a:pPr>
            <a:r>
              <a:rPr lang="en-US" sz="3600" i="1">
                <a:latin typeface="Arial" panose="020B0604020202020204" pitchFamily="34" charset="0"/>
                <a:cs typeface="Arial" panose="020B0604020202020204" pitchFamily="34" charset="0"/>
              </a:rPr>
              <a:t>“Measured Progress”</a:t>
            </a:r>
          </a:p>
          <a:p>
            <a:pPr marL="457200" indent="-457200">
              <a:spcAft>
                <a:spcPts val="2200"/>
              </a:spcAft>
              <a:buFont typeface="Arial" panose="020B0604020202020204" pitchFamily="34" charset="0"/>
              <a:buChar char="•"/>
            </a:pPr>
            <a:r>
              <a:rPr lang="en-US" sz="3600" i="1">
                <a:latin typeface="Arial" panose="020B0604020202020204" pitchFamily="34" charset="0"/>
                <a:cs typeface="Arial" panose="020B0604020202020204" pitchFamily="34" charset="0"/>
              </a:rPr>
              <a:t>“If you can’t map it, you can’t manage it”</a:t>
            </a:r>
          </a:p>
        </p:txBody>
      </p:sp>
    </p:spTree>
    <p:extLst>
      <p:ext uri="{BB962C8B-B14F-4D97-AF65-F5344CB8AC3E}">
        <p14:creationId xmlns:p14="http://schemas.microsoft.com/office/powerpoint/2010/main" val="10674669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400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600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800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362E8-7AFB-0CCA-DD3E-CF43B452E08F}"/>
              </a:ext>
            </a:extLst>
          </p:cNvPr>
          <p:cNvSpPr>
            <a:spLocks noGrp="1"/>
          </p:cNvSpPr>
          <p:nvPr>
            <p:ph type="title" idx="4294967295"/>
          </p:nvPr>
        </p:nvSpPr>
        <p:spPr>
          <a:xfrm>
            <a:off x="685800" y="1828800"/>
            <a:ext cx="7019925" cy="804863"/>
          </a:xfrm>
        </p:spPr>
        <p:txBody>
          <a:bodyPr anchor="t">
            <a:normAutofit/>
          </a:bodyPr>
          <a:lstStyle/>
          <a:p>
            <a:r>
              <a:rPr lang="en-US" b="1">
                <a:solidFill>
                  <a:schemeClr val="bg1"/>
                </a:solidFill>
                <a:latin typeface="Arial" panose="020B0604020202020204" pitchFamily="34" charset="0"/>
                <a:cs typeface="Arial" panose="020B0604020202020204" pitchFamily="34" charset="0"/>
              </a:rPr>
              <a:t>Defining Areas of Need</a:t>
            </a:r>
          </a:p>
        </p:txBody>
      </p:sp>
      <p:sp>
        <p:nvSpPr>
          <p:cNvPr id="3" name="Title 1">
            <a:extLst>
              <a:ext uri="{FF2B5EF4-FFF2-40B4-BE49-F238E27FC236}">
                <a16:creationId xmlns:a16="http://schemas.microsoft.com/office/drawing/2014/main" id="{1A0F6FAB-D8D6-72BF-BBEE-CA550BE40CA9}"/>
              </a:ext>
            </a:extLst>
          </p:cNvPr>
          <p:cNvSpPr txBox="1">
            <a:spLocks/>
          </p:cNvSpPr>
          <p:nvPr/>
        </p:nvSpPr>
        <p:spPr>
          <a:xfrm>
            <a:off x="1664208" y="2743201"/>
            <a:ext cx="9180576" cy="4754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t"/>
          <a:lstStyle>
            <a:lvl1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1pPr>
            <a:lvl2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2pPr>
            <a:lvl3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3pPr>
            <a:lvl4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4pPr>
            <a:lvl5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5pPr>
            <a:lvl6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6pPr>
            <a:lvl7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7pPr>
            <a:lvl8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8pPr>
            <a:lvl9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9pPr>
          </a:lstStyle>
          <a:p>
            <a:pPr>
              <a:spcAft>
                <a:spcPts val="1200"/>
              </a:spcAft>
            </a:pPr>
            <a:r>
              <a:rPr lang="en-US" sz="2600" b="0" kern="0" dirty="0">
                <a:latin typeface="Arial" panose="020B0604020202020204" pitchFamily="34" charset="0"/>
                <a:cs typeface="Arial" panose="020B0604020202020204" pitchFamily="34" charset="0"/>
              </a:rPr>
              <a:t>1.  Determining where people live, work and travel</a:t>
            </a:r>
          </a:p>
        </p:txBody>
      </p:sp>
      <p:sp>
        <p:nvSpPr>
          <p:cNvPr id="4" name="Title 1">
            <a:extLst>
              <a:ext uri="{FF2B5EF4-FFF2-40B4-BE49-F238E27FC236}">
                <a16:creationId xmlns:a16="http://schemas.microsoft.com/office/drawing/2014/main" id="{DA566E6E-B8DC-D3CD-0EFF-1D6058D7CA51}"/>
              </a:ext>
            </a:extLst>
          </p:cNvPr>
          <p:cNvSpPr txBox="1">
            <a:spLocks/>
          </p:cNvSpPr>
          <p:nvPr/>
        </p:nvSpPr>
        <p:spPr>
          <a:xfrm>
            <a:off x="1664208" y="3410712"/>
            <a:ext cx="9180576" cy="4754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t"/>
          <a:lstStyle>
            <a:lvl1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1pPr>
            <a:lvl2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2pPr>
            <a:lvl3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3pPr>
            <a:lvl4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4pPr>
            <a:lvl5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5pPr>
            <a:lvl6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6pPr>
            <a:lvl7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7pPr>
            <a:lvl8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8pPr>
            <a:lvl9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9pPr>
          </a:lstStyle>
          <a:p>
            <a:pPr>
              <a:spcAft>
                <a:spcPts val="1200"/>
              </a:spcAft>
            </a:pPr>
            <a:r>
              <a:rPr lang="en-US" sz="2600" b="0" kern="0">
                <a:solidFill>
                  <a:srgbClr val="FDFBF9">
                    <a:alpha val="50000"/>
                  </a:srgbClr>
                </a:solidFill>
                <a:latin typeface="Arial" panose="020B0604020202020204" pitchFamily="34" charset="0"/>
                <a:cs typeface="Arial" panose="020B0604020202020204" pitchFamily="34" charset="0"/>
              </a:rPr>
              <a:t>2.  Measuring Existing Connectivity with Crowdsource Data</a:t>
            </a:r>
          </a:p>
        </p:txBody>
      </p:sp>
      <p:sp>
        <p:nvSpPr>
          <p:cNvPr id="5" name="Title 1">
            <a:extLst>
              <a:ext uri="{FF2B5EF4-FFF2-40B4-BE49-F238E27FC236}">
                <a16:creationId xmlns:a16="http://schemas.microsoft.com/office/drawing/2014/main" id="{D5D03331-6AF2-9649-163D-D88B8AC70911}"/>
              </a:ext>
            </a:extLst>
          </p:cNvPr>
          <p:cNvSpPr txBox="1">
            <a:spLocks/>
          </p:cNvSpPr>
          <p:nvPr/>
        </p:nvSpPr>
        <p:spPr>
          <a:xfrm>
            <a:off x="1664208" y="4087367"/>
            <a:ext cx="9180576" cy="4754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t"/>
          <a:lstStyle>
            <a:lvl1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1pPr>
            <a:lvl2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2pPr>
            <a:lvl3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3pPr>
            <a:lvl4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4pPr>
            <a:lvl5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5pPr>
            <a:lvl6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6pPr>
            <a:lvl7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7pPr>
            <a:lvl8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8pPr>
            <a:lvl9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9pPr>
          </a:lstStyle>
          <a:p>
            <a:pPr>
              <a:spcAft>
                <a:spcPts val="1200"/>
              </a:spcAft>
            </a:pPr>
            <a:r>
              <a:rPr lang="en-US" sz="2600" b="0" kern="0">
                <a:solidFill>
                  <a:srgbClr val="FDFBF9">
                    <a:alpha val="50000"/>
                  </a:srgbClr>
                </a:solidFill>
                <a:latin typeface="Arial" panose="020B0604020202020204" pitchFamily="34" charset="0"/>
                <a:cs typeface="Arial" panose="020B0604020202020204" pitchFamily="34" charset="0"/>
              </a:rPr>
              <a:t>3.  Generating Additional Data</a:t>
            </a:r>
          </a:p>
        </p:txBody>
      </p:sp>
    </p:spTree>
    <p:extLst>
      <p:ext uri="{BB962C8B-B14F-4D97-AF65-F5344CB8AC3E}">
        <p14:creationId xmlns:p14="http://schemas.microsoft.com/office/powerpoint/2010/main" val="16897879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6B459-F0B3-46D2-8C81-7DFB47D30AB1}"/>
            </a:ext>
          </a:extLst>
        </p:cNvPr>
        <p:cNvGrpSpPr/>
        <p:nvPr/>
      </p:nvGrpSpPr>
      <p:grpSpPr>
        <a:xfrm>
          <a:off x="0" y="0"/>
          <a:ext cx="0" cy="0"/>
          <a:chOff x="0" y="0"/>
          <a:chExt cx="0" cy="0"/>
        </a:xfrm>
      </p:grpSpPr>
      <p:sp>
        <p:nvSpPr>
          <p:cNvPr id="4" name="Google Shape;295;p49">
            <a:extLst>
              <a:ext uri="{FF2B5EF4-FFF2-40B4-BE49-F238E27FC236}">
                <a16:creationId xmlns:a16="http://schemas.microsoft.com/office/drawing/2014/main" id="{740384CC-E76C-8B3B-026F-B673CCA62AE7}"/>
              </a:ext>
            </a:extLst>
          </p:cNvPr>
          <p:cNvSpPr txBox="1"/>
          <p:nvPr/>
        </p:nvSpPr>
        <p:spPr>
          <a:xfrm>
            <a:off x="548639" y="365760"/>
            <a:ext cx="7140633" cy="560913"/>
          </a:xfrm>
          <a:prstGeom prst="rect">
            <a:avLst/>
          </a:prstGeom>
          <a:noFill/>
          <a:ln>
            <a:noFill/>
          </a:ln>
        </p:spPr>
        <p:txBody>
          <a:bodyPr spcFirstLastPara="1" wrap="square" lIns="45700" tIns="45700" rIns="45700" bIns="45700" anchor="t" anchorCtr="0">
            <a:noAutofit/>
          </a:bodyPr>
          <a:lstStyle/>
          <a:p>
            <a:r>
              <a:rPr lang="en" sz="2400" b="1" dirty="0">
                <a:solidFill>
                  <a:schemeClr val="dk1"/>
                </a:solidFill>
                <a:latin typeface="Arial" panose="020B0604020202020204" pitchFamily="34" charset="0"/>
                <a:ea typeface="Source Sans Pro"/>
                <a:cs typeface="Arial" panose="020B0604020202020204" pitchFamily="34" charset="0"/>
                <a:sym typeface="Source Sans Pro"/>
              </a:rPr>
              <a:t>Prioritizing Investment: Where Do People Live?</a:t>
            </a:r>
            <a:endParaRPr sz="2400" b="1" dirty="0">
              <a:latin typeface="Arial" panose="020B0604020202020204" pitchFamily="34" charset="0"/>
              <a:ea typeface="Source Sans Pro"/>
              <a:cs typeface="Arial" panose="020B0604020202020204" pitchFamily="34" charset="0"/>
              <a:sym typeface="Source Sans Pro"/>
            </a:endParaRPr>
          </a:p>
        </p:txBody>
      </p:sp>
      <p:pic>
        <p:nvPicPr>
          <p:cNvPr id="5" name="Picture 4">
            <a:extLst>
              <a:ext uri="{FF2B5EF4-FFF2-40B4-BE49-F238E27FC236}">
                <a16:creationId xmlns:a16="http://schemas.microsoft.com/office/drawing/2014/main" id="{5C0ADE51-559C-BC4A-DC3E-B978BDAF6EDE}"/>
              </a:ext>
            </a:extLst>
          </p:cNvPr>
          <p:cNvPicPr>
            <a:picLocks noChangeAspect="1"/>
          </p:cNvPicPr>
          <p:nvPr/>
        </p:nvPicPr>
        <p:blipFill>
          <a:blip r:embed="rId3"/>
          <a:stretch>
            <a:fillRect/>
          </a:stretch>
        </p:blipFill>
        <p:spPr>
          <a:xfrm>
            <a:off x="284988" y="1497394"/>
            <a:ext cx="4209464" cy="3406881"/>
          </a:xfrm>
          <a:prstGeom prst="rect">
            <a:avLst/>
          </a:prstGeom>
        </p:spPr>
      </p:pic>
      <p:grpSp>
        <p:nvGrpSpPr>
          <p:cNvPr id="6" name="Group 5">
            <a:extLst>
              <a:ext uri="{FF2B5EF4-FFF2-40B4-BE49-F238E27FC236}">
                <a16:creationId xmlns:a16="http://schemas.microsoft.com/office/drawing/2014/main" id="{C61BD09C-9176-C073-98A2-5C7011502B1B}"/>
              </a:ext>
            </a:extLst>
          </p:cNvPr>
          <p:cNvGrpSpPr/>
          <p:nvPr/>
        </p:nvGrpSpPr>
        <p:grpSpPr>
          <a:xfrm>
            <a:off x="423218" y="1499077"/>
            <a:ext cx="4096531" cy="3286447"/>
            <a:chOff x="6234230" y="1231403"/>
            <a:chExt cx="5400865" cy="4332850"/>
          </a:xfrm>
        </p:grpSpPr>
        <p:sp>
          <p:nvSpPr>
            <p:cNvPr id="7" name="Oval 6">
              <a:extLst>
                <a:ext uri="{FF2B5EF4-FFF2-40B4-BE49-F238E27FC236}">
                  <a16:creationId xmlns:a16="http://schemas.microsoft.com/office/drawing/2014/main" id="{1C0AE026-D5FB-3045-82BA-1FDC15ECF59B}"/>
                </a:ext>
              </a:extLst>
            </p:cNvPr>
            <p:cNvSpPr/>
            <p:nvPr/>
          </p:nvSpPr>
          <p:spPr>
            <a:xfrm>
              <a:off x="6234230" y="1996252"/>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42B99A5-A2EF-AD0C-1AEE-995EB221133E}"/>
                </a:ext>
              </a:extLst>
            </p:cNvPr>
            <p:cNvSpPr/>
            <p:nvPr/>
          </p:nvSpPr>
          <p:spPr>
            <a:xfrm>
              <a:off x="6427705" y="1983552"/>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2CCA349-50EF-BC09-4E88-E6CFC952C5DF}"/>
                </a:ext>
              </a:extLst>
            </p:cNvPr>
            <p:cNvSpPr/>
            <p:nvPr/>
          </p:nvSpPr>
          <p:spPr>
            <a:xfrm>
              <a:off x="6601784" y="2029272"/>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69207A1-40E8-D9ED-458F-46562778DA44}"/>
                </a:ext>
              </a:extLst>
            </p:cNvPr>
            <p:cNvSpPr/>
            <p:nvPr/>
          </p:nvSpPr>
          <p:spPr>
            <a:xfrm>
              <a:off x="6802502" y="1996252"/>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1CD9F4F-2A1C-AF14-BC31-C6C83277E1D0}"/>
                </a:ext>
              </a:extLst>
            </p:cNvPr>
            <p:cNvSpPr/>
            <p:nvPr/>
          </p:nvSpPr>
          <p:spPr>
            <a:xfrm>
              <a:off x="6998829" y="1957141"/>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AA5DA96-5566-0D21-53D0-C166FA42A0FD}"/>
                </a:ext>
              </a:extLst>
            </p:cNvPr>
            <p:cNvSpPr/>
            <p:nvPr/>
          </p:nvSpPr>
          <p:spPr>
            <a:xfrm>
              <a:off x="7172908" y="1977649"/>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125B6DF-5122-49AA-A6D4-10EAF03FEBD1}"/>
                </a:ext>
              </a:extLst>
            </p:cNvPr>
            <p:cNvSpPr/>
            <p:nvPr/>
          </p:nvSpPr>
          <p:spPr>
            <a:xfrm>
              <a:off x="7382612" y="1950532"/>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9D2A73F-FF0D-6A0D-67A1-BF986FCD7722}"/>
                </a:ext>
              </a:extLst>
            </p:cNvPr>
            <p:cNvSpPr/>
            <p:nvPr/>
          </p:nvSpPr>
          <p:spPr>
            <a:xfrm>
              <a:off x="7552717" y="2001779"/>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9647059-E30E-7EF2-C9E9-E138D455F920}"/>
                </a:ext>
              </a:extLst>
            </p:cNvPr>
            <p:cNvSpPr/>
            <p:nvPr/>
          </p:nvSpPr>
          <p:spPr>
            <a:xfrm>
              <a:off x="7717769" y="1977649"/>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608EAB4-379E-0019-5E28-7FD2DE20CF58}"/>
                </a:ext>
              </a:extLst>
            </p:cNvPr>
            <p:cNvSpPr/>
            <p:nvPr/>
          </p:nvSpPr>
          <p:spPr>
            <a:xfrm>
              <a:off x="7906808" y="1930212"/>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0240BC7-64ED-B44B-C0A0-1A6EEB0A673D}"/>
                </a:ext>
              </a:extLst>
            </p:cNvPr>
            <p:cNvSpPr/>
            <p:nvPr/>
          </p:nvSpPr>
          <p:spPr>
            <a:xfrm>
              <a:off x="8100283" y="1917512"/>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07CEBCE-0F97-D9E4-0A3D-C5DF3525629D}"/>
                </a:ext>
              </a:extLst>
            </p:cNvPr>
            <p:cNvSpPr/>
            <p:nvPr/>
          </p:nvSpPr>
          <p:spPr>
            <a:xfrm>
              <a:off x="8274362" y="1963232"/>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D3577FE-A969-340F-1374-A7C924553406}"/>
                </a:ext>
              </a:extLst>
            </p:cNvPr>
            <p:cNvSpPr/>
            <p:nvPr/>
          </p:nvSpPr>
          <p:spPr>
            <a:xfrm>
              <a:off x="8650243" y="1961139"/>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ADD521E-CB5F-E317-A5EA-F70456DD664F}"/>
                </a:ext>
              </a:extLst>
            </p:cNvPr>
            <p:cNvSpPr/>
            <p:nvPr/>
          </p:nvSpPr>
          <p:spPr>
            <a:xfrm>
              <a:off x="8843718" y="1926351"/>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F2E97BA-3271-6DFC-B56F-AF67BD55D58A}"/>
                </a:ext>
              </a:extLst>
            </p:cNvPr>
            <p:cNvSpPr/>
            <p:nvPr/>
          </p:nvSpPr>
          <p:spPr>
            <a:xfrm>
              <a:off x="9017797" y="1937832"/>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D67AF04-4DB7-F594-D28F-73D6F43D6398}"/>
                </a:ext>
              </a:extLst>
            </p:cNvPr>
            <p:cNvSpPr/>
            <p:nvPr/>
          </p:nvSpPr>
          <p:spPr>
            <a:xfrm>
              <a:off x="9582014" y="1937832"/>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8C75722-E11E-FDB9-6C27-D825AD15B45C}"/>
                </a:ext>
              </a:extLst>
            </p:cNvPr>
            <p:cNvSpPr/>
            <p:nvPr/>
          </p:nvSpPr>
          <p:spPr>
            <a:xfrm>
              <a:off x="9775489" y="1925132"/>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9D4D426-B4F8-580C-53C7-393F07DDF754}"/>
                </a:ext>
              </a:extLst>
            </p:cNvPr>
            <p:cNvSpPr/>
            <p:nvPr/>
          </p:nvSpPr>
          <p:spPr>
            <a:xfrm>
              <a:off x="9949568" y="1970852"/>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F8180CF-0FA2-09CD-1A57-6DF12B117623}"/>
                </a:ext>
              </a:extLst>
            </p:cNvPr>
            <p:cNvSpPr/>
            <p:nvPr/>
          </p:nvSpPr>
          <p:spPr>
            <a:xfrm>
              <a:off x="10150286" y="1937832"/>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EC0EC10-B81A-D0CA-72FE-37D1750F5DCE}"/>
                </a:ext>
              </a:extLst>
            </p:cNvPr>
            <p:cNvSpPr/>
            <p:nvPr/>
          </p:nvSpPr>
          <p:spPr>
            <a:xfrm>
              <a:off x="10346613" y="1898721"/>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9D41E0E-4075-87D1-29CD-62637C2C31C8}"/>
                </a:ext>
              </a:extLst>
            </p:cNvPr>
            <p:cNvSpPr/>
            <p:nvPr/>
          </p:nvSpPr>
          <p:spPr>
            <a:xfrm>
              <a:off x="10520692" y="1919229"/>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7C972213-583D-F9E1-73FC-A593830F01E9}"/>
                </a:ext>
              </a:extLst>
            </p:cNvPr>
            <p:cNvSpPr/>
            <p:nvPr/>
          </p:nvSpPr>
          <p:spPr>
            <a:xfrm>
              <a:off x="10689435" y="1898721"/>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329DC1E3-3AA7-0292-B544-0B8CFB3926E1}"/>
                </a:ext>
              </a:extLst>
            </p:cNvPr>
            <p:cNvSpPr/>
            <p:nvPr/>
          </p:nvSpPr>
          <p:spPr>
            <a:xfrm>
              <a:off x="10865570" y="1909516"/>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5352C6E-271E-2BA4-E2B0-AE89F8621CE6}"/>
                </a:ext>
              </a:extLst>
            </p:cNvPr>
            <p:cNvSpPr/>
            <p:nvPr/>
          </p:nvSpPr>
          <p:spPr>
            <a:xfrm>
              <a:off x="11065553" y="1919229"/>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7E56CF5-7A87-821C-99C1-6C8D1BC766E1}"/>
                </a:ext>
              </a:extLst>
            </p:cNvPr>
            <p:cNvSpPr/>
            <p:nvPr/>
          </p:nvSpPr>
          <p:spPr>
            <a:xfrm>
              <a:off x="11226212" y="1917512"/>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2B21E88D-628D-80D5-430F-EC5975E27681}"/>
                </a:ext>
              </a:extLst>
            </p:cNvPr>
            <p:cNvSpPr/>
            <p:nvPr/>
          </p:nvSpPr>
          <p:spPr>
            <a:xfrm>
              <a:off x="11411316" y="1903237"/>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44A2FCD-CF82-0C58-079D-F0D982904D44}"/>
                </a:ext>
              </a:extLst>
            </p:cNvPr>
            <p:cNvSpPr/>
            <p:nvPr/>
          </p:nvSpPr>
          <p:spPr>
            <a:xfrm>
              <a:off x="9199439" y="1958482"/>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2945FC92-3292-D8BB-2666-CCDA2379BA40}"/>
                </a:ext>
              </a:extLst>
            </p:cNvPr>
            <p:cNvSpPr/>
            <p:nvPr/>
          </p:nvSpPr>
          <p:spPr>
            <a:xfrm>
              <a:off x="6234230" y="3304351"/>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49E06F53-FF8E-0B22-570C-7270D8CB738A}"/>
                </a:ext>
              </a:extLst>
            </p:cNvPr>
            <p:cNvSpPr/>
            <p:nvPr/>
          </p:nvSpPr>
          <p:spPr>
            <a:xfrm>
              <a:off x="6336265" y="2772188"/>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82FA74C8-516D-E7F9-8631-3677A35B39DE}"/>
                </a:ext>
              </a:extLst>
            </p:cNvPr>
            <p:cNvSpPr/>
            <p:nvPr/>
          </p:nvSpPr>
          <p:spPr>
            <a:xfrm>
              <a:off x="6588641" y="2557484"/>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07A75EAE-2264-7AB0-41E7-A9F3416A337A}"/>
                </a:ext>
              </a:extLst>
            </p:cNvPr>
            <p:cNvSpPr/>
            <p:nvPr/>
          </p:nvSpPr>
          <p:spPr>
            <a:xfrm>
              <a:off x="6789359" y="2524464"/>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E1553A50-81C7-5AEA-094F-849C4AE8F07B}"/>
                </a:ext>
              </a:extLst>
            </p:cNvPr>
            <p:cNvSpPr/>
            <p:nvPr/>
          </p:nvSpPr>
          <p:spPr>
            <a:xfrm>
              <a:off x="6985686" y="2485353"/>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C3B453B8-2307-D4B8-B456-8026AE3C8665}"/>
                </a:ext>
              </a:extLst>
            </p:cNvPr>
            <p:cNvSpPr/>
            <p:nvPr/>
          </p:nvSpPr>
          <p:spPr>
            <a:xfrm>
              <a:off x="7159765" y="2505861"/>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34A0CDB0-6902-16EE-B9D7-B6D645C1AD4C}"/>
                </a:ext>
              </a:extLst>
            </p:cNvPr>
            <p:cNvSpPr/>
            <p:nvPr/>
          </p:nvSpPr>
          <p:spPr>
            <a:xfrm>
              <a:off x="7369469" y="2478744"/>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3F8F3CFA-E5E7-EAF0-F08C-02A3129F9E40}"/>
                </a:ext>
              </a:extLst>
            </p:cNvPr>
            <p:cNvSpPr/>
            <p:nvPr/>
          </p:nvSpPr>
          <p:spPr>
            <a:xfrm>
              <a:off x="7546960" y="2508979"/>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62827D74-B840-307E-502F-348CCD514A70}"/>
                </a:ext>
              </a:extLst>
            </p:cNvPr>
            <p:cNvSpPr/>
            <p:nvPr/>
          </p:nvSpPr>
          <p:spPr>
            <a:xfrm>
              <a:off x="7732064" y="2483448"/>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7AD4BA4E-0C04-D719-AE9C-431035AE7584}"/>
                </a:ext>
              </a:extLst>
            </p:cNvPr>
            <p:cNvSpPr/>
            <p:nvPr/>
          </p:nvSpPr>
          <p:spPr>
            <a:xfrm>
              <a:off x="7893665" y="2458424"/>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D7C02236-14DB-41A5-974E-5940A04E1630}"/>
                </a:ext>
              </a:extLst>
            </p:cNvPr>
            <p:cNvSpPr/>
            <p:nvPr/>
          </p:nvSpPr>
          <p:spPr>
            <a:xfrm>
              <a:off x="8087140" y="2445724"/>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A36980B0-78EA-3523-F649-888EB607D421}"/>
                </a:ext>
              </a:extLst>
            </p:cNvPr>
            <p:cNvSpPr/>
            <p:nvPr/>
          </p:nvSpPr>
          <p:spPr>
            <a:xfrm>
              <a:off x="8286957" y="2487274"/>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C4B816C2-FE94-2CFF-46D9-26EEB9569627}"/>
                </a:ext>
              </a:extLst>
            </p:cNvPr>
            <p:cNvSpPr/>
            <p:nvPr/>
          </p:nvSpPr>
          <p:spPr>
            <a:xfrm>
              <a:off x="8669017" y="2466123"/>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E50141E0-CEFF-77D6-4D6A-87F212962BF5}"/>
                </a:ext>
              </a:extLst>
            </p:cNvPr>
            <p:cNvSpPr/>
            <p:nvPr/>
          </p:nvSpPr>
          <p:spPr>
            <a:xfrm>
              <a:off x="8830575" y="2454563"/>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B853A48F-CE3A-A2D0-7E9D-807A38F36688}"/>
                </a:ext>
              </a:extLst>
            </p:cNvPr>
            <p:cNvSpPr/>
            <p:nvPr/>
          </p:nvSpPr>
          <p:spPr>
            <a:xfrm>
              <a:off x="9004654" y="2466044"/>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BA7990A3-7C26-0CE9-16C0-1CD26E029309}"/>
                </a:ext>
              </a:extLst>
            </p:cNvPr>
            <p:cNvSpPr/>
            <p:nvPr/>
          </p:nvSpPr>
          <p:spPr>
            <a:xfrm>
              <a:off x="9568871" y="2466044"/>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EFD6268E-86A6-2EEE-CA38-9A0D444093AC}"/>
                </a:ext>
              </a:extLst>
            </p:cNvPr>
            <p:cNvSpPr/>
            <p:nvPr/>
          </p:nvSpPr>
          <p:spPr>
            <a:xfrm>
              <a:off x="9762346" y="2453344"/>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28E38AA-F867-D1AB-3808-BCA4ED4B6B90}"/>
                </a:ext>
              </a:extLst>
            </p:cNvPr>
            <p:cNvSpPr/>
            <p:nvPr/>
          </p:nvSpPr>
          <p:spPr>
            <a:xfrm>
              <a:off x="9965732" y="2453423"/>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34360888-3D10-79D5-F3FD-6E1C4FE8568B}"/>
                </a:ext>
              </a:extLst>
            </p:cNvPr>
            <p:cNvSpPr/>
            <p:nvPr/>
          </p:nvSpPr>
          <p:spPr>
            <a:xfrm>
              <a:off x="10137143" y="2466044"/>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C39AC04E-8052-0454-8FEA-8E39EA1ACADE}"/>
                </a:ext>
              </a:extLst>
            </p:cNvPr>
            <p:cNvSpPr/>
            <p:nvPr/>
          </p:nvSpPr>
          <p:spPr>
            <a:xfrm>
              <a:off x="10333470" y="2426933"/>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347DBE9F-C5AE-34B7-2597-D51CDB3CF3EF}"/>
                </a:ext>
              </a:extLst>
            </p:cNvPr>
            <p:cNvSpPr/>
            <p:nvPr/>
          </p:nvSpPr>
          <p:spPr>
            <a:xfrm>
              <a:off x="10507549" y="2447441"/>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F2FF2B83-6607-706B-873D-11C8F230F8BF}"/>
                </a:ext>
              </a:extLst>
            </p:cNvPr>
            <p:cNvSpPr/>
            <p:nvPr/>
          </p:nvSpPr>
          <p:spPr>
            <a:xfrm>
              <a:off x="10676292" y="2426933"/>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1582FB46-B867-CB4D-C07E-38715C6C89BF}"/>
                </a:ext>
              </a:extLst>
            </p:cNvPr>
            <p:cNvSpPr/>
            <p:nvPr/>
          </p:nvSpPr>
          <p:spPr>
            <a:xfrm>
              <a:off x="10852427" y="2437728"/>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5BFBF6CA-2C8D-2120-CC1C-EB61BCB0F103}"/>
                </a:ext>
              </a:extLst>
            </p:cNvPr>
            <p:cNvSpPr/>
            <p:nvPr/>
          </p:nvSpPr>
          <p:spPr>
            <a:xfrm>
              <a:off x="11052410" y="2447441"/>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FC633D34-EAC4-3DE2-66A5-1113CBE21D8C}"/>
                </a:ext>
              </a:extLst>
            </p:cNvPr>
            <p:cNvSpPr/>
            <p:nvPr/>
          </p:nvSpPr>
          <p:spPr>
            <a:xfrm>
              <a:off x="11213069" y="2445724"/>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601AC94C-05BA-7555-CBC8-092EC3BBB6B6}"/>
                </a:ext>
              </a:extLst>
            </p:cNvPr>
            <p:cNvSpPr/>
            <p:nvPr/>
          </p:nvSpPr>
          <p:spPr>
            <a:xfrm>
              <a:off x="11398173" y="2431449"/>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8869FE7D-9C16-ADB8-407A-452EEAD3EC03}"/>
                </a:ext>
              </a:extLst>
            </p:cNvPr>
            <p:cNvSpPr/>
            <p:nvPr/>
          </p:nvSpPr>
          <p:spPr>
            <a:xfrm>
              <a:off x="9220997" y="2478744"/>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5F571070-8171-17CF-DBBC-1A3FC6E89417}"/>
                </a:ext>
              </a:extLst>
            </p:cNvPr>
            <p:cNvSpPr/>
            <p:nvPr/>
          </p:nvSpPr>
          <p:spPr>
            <a:xfrm>
              <a:off x="8492882" y="2466123"/>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5F3BB274-86FE-25B3-F684-9264605D4C8F}"/>
                </a:ext>
              </a:extLst>
            </p:cNvPr>
            <p:cNvSpPr/>
            <p:nvPr/>
          </p:nvSpPr>
          <p:spPr>
            <a:xfrm>
              <a:off x="7053732" y="2959849"/>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6D36A596-82B6-579A-777A-6D3D1F9DDDA0}"/>
                </a:ext>
              </a:extLst>
            </p:cNvPr>
            <p:cNvSpPr/>
            <p:nvPr/>
          </p:nvSpPr>
          <p:spPr>
            <a:xfrm>
              <a:off x="7222780" y="2975465"/>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597E941C-97E6-2C9B-884E-38123EB701F0}"/>
                </a:ext>
              </a:extLst>
            </p:cNvPr>
            <p:cNvSpPr/>
            <p:nvPr/>
          </p:nvSpPr>
          <p:spPr>
            <a:xfrm>
              <a:off x="7411594" y="2967845"/>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DF2AB2E-8C52-345C-F0AE-9C19C4DF5A34}"/>
                </a:ext>
              </a:extLst>
            </p:cNvPr>
            <p:cNvSpPr/>
            <p:nvPr/>
          </p:nvSpPr>
          <p:spPr>
            <a:xfrm>
              <a:off x="7569286" y="2955145"/>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C72C4081-2140-3D0F-D9D9-6628403C5DCF}"/>
                </a:ext>
              </a:extLst>
            </p:cNvPr>
            <p:cNvSpPr/>
            <p:nvPr/>
          </p:nvSpPr>
          <p:spPr>
            <a:xfrm>
              <a:off x="7746777" y="2985380"/>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33DAE032-3B20-8C02-996A-9E154986B02A}"/>
                </a:ext>
              </a:extLst>
            </p:cNvPr>
            <p:cNvSpPr/>
            <p:nvPr/>
          </p:nvSpPr>
          <p:spPr>
            <a:xfrm>
              <a:off x="7931881" y="2959849"/>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B5F74C0E-32A0-E2A7-9FE6-D4DD19A0A825}"/>
                </a:ext>
              </a:extLst>
            </p:cNvPr>
            <p:cNvSpPr/>
            <p:nvPr/>
          </p:nvSpPr>
          <p:spPr>
            <a:xfrm>
              <a:off x="8093482" y="2934825"/>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390358B3-BEDA-58FF-1E81-30B636CBF4AF}"/>
                </a:ext>
              </a:extLst>
            </p:cNvPr>
            <p:cNvSpPr/>
            <p:nvPr/>
          </p:nvSpPr>
          <p:spPr>
            <a:xfrm>
              <a:off x="8286957" y="2922125"/>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298B0510-7D71-7C5B-C9CD-06795470681C}"/>
                </a:ext>
              </a:extLst>
            </p:cNvPr>
            <p:cNvSpPr/>
            <p:nvPr/>
          </p:nvSpPr>
          <p:spPr>
            <a:xfrm>
              <a:off x="8486774" y="2963675"/>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C3804AAE-264A-922E-1E34-537C45D0EB81}"/>
                </a:ext>
              </a:extLst>
            </p:cNvPr>
            <p:cNvSpPr/>
            <p:nvPr/>
          </p:nvSpPr>
          <p:spPr>
            <a:xfrm>
              <a:off x="8868834" y="2942524"/>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04F2E7E8-C8FE-A85A-7ED5-360CCEC8BDF3}"/>
                </a:ext>
              </a:extLst>
            </p:cNvPr>
            <p:cNvSpPr/>
            <p:nvPr/>
          </p:nvSpPr>
          <p:spPr>
            <a:xfrm>
              <a:off x="9030392" y="2930964"/>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A3EBFD0F-CB6E-6FC1-438D-88F481C97ADF}"/>
                </a:ext>
              </a:extLst>
            </p:cNvPr>
            <p:cNvSpPr/>
            <p:nvPr/>
          </p:nvSpPr>
          <p:spPr>
            <a:xfrm>
              <a:off x="9204471" y="2942445"/>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0DF853F3-C353-BF1C-343D-B366A07AFE39}"/>
                </a:ext>
              </a:extLst>
            </p:cNvPr>
            <p:cNvSpPr/>
            <p:nvPr/>
          </p:nvSpPr>
          <p:spPr>
            <a:xfrm>
              <a:off x="9768688" y="2942445"/>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AFE39BDB-377C-EF1C-FA1D-4440E95C2E87}"/>
                </a:ext>
              </a:extLst>
            </p:cNvPr>
            <p:cNvSpPr/>
            <p:nvPr/>
          </p:nvSpPr>
          <p:spPr>
            <a:xfrm>
              <a:off x="9962163" y="2929745"/>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ED56D854-40E8-06AE-D017-269B7637CB86}"/>
                </a:ext>
              </a:extLst>
            </p:cNvPr>
            <p:cNvSpPr/>
            <p:nvPr/>
          </p:nvSpPr>
          <p:spPr>
            <a:xfrm>
              <a:off x="10165549" y="2929824"/>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863DC4B1-795A-15AC-EF00-B3B027EBF3BE}"/>
                </a:ext>
              </a:extLst>
            </p:cNvPr>
            <p:cNvSpPr/>
            <p:nvPr/>
          </p:nvSpPr>
          <p:spPr>
            <a:xfrm>
              <a:off x="10336960" y="2942445"/>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AB8EFB67-2955-95E1-038B-BD601252FAFE}"/>
                </a:ext>
              </a:extLst>
            </p:cNvPr>
            <p:cNvSpPr/>
            <p:nvPr/>
          </p:nvSpPr>
          <p:spPr>
            <a:xfrm>
              <a:off x="10533287" y="2903334"/>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4F96531A-FB38-A580-B4B6-D91C8FA78E70}"/>
                </a:ext>
              </a:extLst>
            </p:cNvPr>
            <p:cNvSpPr/>
            <p:nvPr/>
          </p:nvSpPr>
          <p:spPr>
            <a:xfrm>
              <a:off x="10707366" y="2923842"/>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86BDDACB-67B0-4E88-6E11-6F1CD747318F}"/>
                </a:ext>
              </a:extLst>
            </p:cNvPr>
            <p:cNvSpPr/>
            <p:nvPr/>
          </p:nvSpPr>
          <p:spPr>
            <a:xfrm>
              <a:off x="10876109" y="2903334"/>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285C4D7-E1C1-F0A5-DF3E-C7CD87DA09CD}"/>
                </a:ext>
              </a:extLst>
            </p:cNvPr>
            <p:cNvSpPr/>
            <p:nvPr/>
          </p:nvSpPr>
          <p:spPr>
            <a:xfrm>
              <a:off x="11052244" y="2914129"/>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66040EE2-ABE0-6F61-91FB-D57ACC9F5065}"/>
                </a:ext>
              </a:extLst>
            </p:cNvPr>
            <p:cNvSpPr/>
            <p:nvPr/>
          </p:nvSpPr>
          <p:spPr>
            <a:xfrm>
              <a:off x="11252227" y="2923842"/>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2C489B32-23BD-D9E8-65A1-1DD0817F18EB}"/>
                </a:ext>
              </a:extLst>
            </p:cNvPr>
            <p:cNvSpPr/>
            <p:nvPr/>
          </p:nvSpPr>
          <p:spPr>
            <a:xfrm>
              <a:off x="11412886" y="2922125"/>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0C015A09-EC7E-5304-D06C-4A381E36A0B2}"/>
                </a:ext>
              </a:extLst>
            </p:cNvPr>
            <p:cNvSpPr/>
            <p:nvPr/>
          </p:nvSpPr>
          <p:spPr>
            <a:xfrm>
              <a:off x="11543655" y="2914129"/>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FF082BF8-BEE7-50ED-A0E0-47EC83F4D822}"/>
                </a:ext>
              </a:extLst>
            </p:cNvPr>
            <p:cNvSpPr/>
            <p:nvPr/>
          </p:nvSpPr>
          <p:spPr>
            <a:xfrm>
              <a:off x="9586626" y="2944072"/>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6F305BFF-70AE-5B89-0DA7-419A79BF1CA8}"/>
                </a:ext>
              </a:extLst>
            </p:cNvPr>
            <p:cNvSpPr/>
            <p:nvPr/>
          </p:nvSpPr>
          <p:spPr>
            <a:xfrm>
              <a:off x="8692699" y="2942524"/>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4F8EFE28-52C8-D5C2-371C-7D380F397B23}"/>
                </a:ext>
              </a:extLst>
            </p:cNvPr>
            <p:cNvSpPr/>
            <p:nvPr/>
          </p:nvSpPr>
          <p:spPr>
            <a:xfrm>
              <a:off x="11532412" y="2381979"/>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8CF73206-24CF-28B5-A28F-58C97BCDD527}"/>
                </a:ext>
              </a:extLst>
            </p:cNvPr>
            <p:cNvSpPr/>
            <p:nvPr/>
          </p:nvSpPr>
          <p:spPr>
            <a:xfrm>
              <a:off x="9536294" y="1404338"/>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DE72576B-D758-394A-D0A4-C0E8A9B3F974}"/>
                </a:ext>
              </a:extLst>
            </p:cNvPr>
            <p:cNvSpPr/>
            <p:nvPr/>
          </p:nvSpPr>
          <p:spPr>
            <a:xfrm>
              <a:off x="9729769" y="1391638"/>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B43491B3-C4AB-238A-F360-4F1133798909}"/>
                </a:ext>
              </a:extLst>
            </p:cNvPr>
            <p:cNvSpPr/>
            <p:nvPr/>
          </p:nvSpPr>
          <p:spPr>
            <a:xfrm>
              <a:off x="9958262" y="1399966"/>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F2646FC5-B992-843B-8705-04AC8A67B22F}"/>
                </a:ext>
              </a:extLst>
            </p:cNvPr>
            <p:cNvSpPr/>
            <p:nvPr/>
          </p:nvSpPr>
          <p:spPr>
            <a:xfrm>
              <a:off x="10300893" y="1365227"/>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79D842D9-AAA8-66B2-29FE-F662277C6E74}"/>
                </a:ext>
              </a:extLst>
            </p:cNvPr>
            <p:cNvSpPr/>
            <p:nvPr/>
          </p:nvSpPr>
          <p:spPr>
            <a:xfrm>
              <a:off x="10689435" y="1407887"/>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6792DB7F-1B38-28D7-D974-D27FA9355171}"/>
                </a:ext>
              </a:extLst>
            </p:cNvPr>
            <p:cNvSpPr/>
            <p:nvPr/>
          </p:nvSpPr>
          <p:spPr>
            <a:xfrm>
              <a:off x="8411048" y="1454516"/>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CE162C37-637C-610F-4914-3AA501E866E0}"/>
                </a:ext>
              </a:extLst>
            </p:cNvPr>
            <p:cNvSpPr/>
            <p:nvPr/>
          </p:nvSpPr>
          <p:spPr>
            <a:xfrm>
              <a:off x="8407495" y="1258583"/>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F60B4F08-976D-5DC4-8EA6-8EA3B98FC2FA}"/>
                </a:ext>
              </a:extLst>
            </p:cNvPr>
            <p:cNvSpPr/>
            <p:nvPr/>
          </p:nvSpPr>
          <p:spPr>
            <a:xfrm>
              <a:off x="8772384" y="1372545"/>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AD277688-5F23-F5FF-D405-1AFC366C96AB}"/>
                </a:ext>
              </a:extLst>
            </p:cNvPr>
            <p:cNvSpPr/>
            <p:nvPr/>
          </p:nvSpPr>
          <p:spPr>
            <a:xfrm>
              <a:off x="9020858" y="1441266"/>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AED7C802-F033-79A7-3644-53383A1E2A4D}"/>
                </a:ext>
              </a:extLst>
            </p:cNvPr>
            <p:cNvSpPr/>
            <p:nvPr/>
          </p:nvSpPr>
          <p:spPr>
            <a:xfrm>
              <a:off x="9092061" y="1242646"/>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9C385DE5-002A-3BB0-735F-943A24540DB6}"/>
                </a:ext>
              </a:extLst>
            </p:cNvPr>
            <p:cNvSpPr/>
            <p:nvPr/>
          </p:nvSpPr>
          <p:spPr>
            <a:xfrm>
              <a:off x="6481065" y="1443273"/>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C8111F81-B9C8-C6FB-4D49-F4AF54152CB4}"/>
                </a:ext>
              </a:extLst>
            </p:cNvPr>
            <p:cNvSpPr/>
            <p:nvPr/>
          </p:nvSpPr>
          <p:spPr>
            <a:xfrm>
              <a:off x="6477512" y="1247340"/>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AF4A9127-CDE0-6040-FE2B-D9AEF96F9273}"/>
                </a:ext>
              </a:extLst>
            </p:cNvPr>
            <p:cNvSpPr/>
            <p:nvPr/>
          </p:nvSpPr>
          <p:spPr>
            <a:xfrm>
              <a:off x="6835079" y="1238266"/>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19E39B4A-3160-828F-2183-E42D380CD1D8}"/>
                </a:ext>
              </a:extLst>
            </p:cNvPr>
            <p:cNvSpPr/>
            <p:nvPr/>
          </p:nvSpPr>
          <p:spPr>
            <a:xfrm>
              <a:off x="7161727" y="1465133"/>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07486DD6-8FB6-D4EE-CDDD-96CF784457A2}"/>
                </a:ext>
              </a:extLst>
            </p:cNvPr>
            <p:cNvSpPr/>
            <p:nvPr/>
          </p:nvSpPr>
          <p:spPr>
            <a:xfrm>
              <a:off x="7162078" y="1231403"/>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DA0FD18F-7ACF-4A0A-26D5-71616B912C96}"/>
                </a:ext>
              </a:extLst>
            </p:cNvPr>
            <p:cNvSpPr/>
            <p:nvPr/>
          </p:nvSpPr>
          <p:spPr>
            <a:xfrm>
              <a:off x="6782613" y="1478108"/>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E52366B2-E2EC-F8FD-4B52-7A6316F0D4D6}"/>
                </a:ext>
              </a:extLst>
            </p:cNvPr>
            <p:cNvSpPr/>
            <p:nvPr/>
          </p:nvSpPr>
          <p:spPr>
            <a:xfrm>
              <a:off x="7860737" y="1476613"/>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44B46921-3914-3252-D6A9-5A4BCC41E68E}"/>
                </a:ext>
              </a:extLst>
            </p:cNvPr>
            <p:cNvSpPr/>
            <p:nvPr/>
          </p:nvSpPr>
          <p:spPr>
            <a:xfrm>
              <a:off x="7861088" y="1242883"/>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8DA64822-4593-CB18-FDDE-83B2D94CC5BD}"/>
                </a:ext>
              </a:extLst>
            </p:cNvPr>
            <p:cNvSpPr/>
            <p:nvPr/>
          </p:nvSpPr>
          <p:spPr>
            <a:xfrm>
              <a:off x="7580023" y="1276610"/>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4B7A0541-B30F-4CBC-EAC8-F5FB53BBCE48}"/>
                </a:ext>
              </a:extLst>
            </p:cNvPr>
            <p:cNvSpPr/>
            <p:nvPr/>
          </p:nvSpPr>
          <p:spPr>
            <a:xfrm>
              <a:off x="8190521" y="1292983"/>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7C4A0148-7909-B78C-CF19-142149E265E7}"/>
                </a:ext>
              </a:extLst>
            </p:cNvPr>
            <p:cNvSpPr/>
            <p:nvPr/>
          </p:nvSpPr>
          <p:spPr>
            <a:xfrm>
              <a:off x="7019157" y="3465560"/>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39F0C035-B5A2-EE3A-FEB3-FE631AD49601}"/>
                </a:ext>
              </a:extLst>
            </p:cNvPr>
            <p:cNvSpPr/>
            <p:nvPr/>
          </p:nvSpPr>
          <p:spPr>
            <a:xfrm>
              <a:off x="7215484" y="3426449"/>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31481E49-6F08-BF66-308E-89B8EE6B5538}"/>
                </a:ext>
              </a:extLst>
            </p:cNvPr>
            <p:cNvSpPr/>
            <p:nvPr/>
          </p:nvSpPr>
          <p:spPr>
            <a:xfrm>
              <a:off x="7389563" y="3446957"/>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8D95A847-D5E4-313B-A56E-99BC61BE20D0}"/>
                </a:ext>
              </a:extLst>
            </p:cNvPr>
            <p:cNvSpPr/>
            <p:nvPr/>
          </p:nvSpPr>
          <p:spPr>
            <a:xfrm>
              <a:off x="7599267" y="3419840"/>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067A7B88-D402-B34F-3633-6F9321B6E64D}"/>
                </a:ext>
              </a:extLst>
            </p:cNvPr>
            <p:cNvSpPr/>
            <p:nvPr/>
          </p:nvSpPr>
          <p:spPr>
            <a:xfrm>
              <a:off x="7776758" y="3450075"/>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326CCDCB-492A-A4DD-5CD5-58D2BCCECDA5}"/>
                </a:ext>
              </a:extLst>
            </p:cNvPr>
            <p:cNvSpPr/>
            <p:nvPr/>
          </p:nvSpPr>
          <p:spPr>
            <a:xfrm>
              <a:off x="7961862" y="3424544"/>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5F3ECF7E-D0F3-92B3-FECA-2701F37A35FE}"/>
                </a:ext>
              </a:extLst>
            </p:cNvPr>
            <p:cNvSpPr/>
            <p:nvPr/>
          </p:nvSpPr>
          <p:spPr>
            <a:xfrm>
              <a:off x="8123463" y="3399520"/>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C83EFA36-92A1-9B0E-A6F0-CB223C387707}"/>
                </a:ext>
              </a:extLst>
            </p:cNvPr>
            <p:cNvSpPr/>
            <p:nvPr/>
          </p:nvSpPr>
          <p:spPr>
            <a:xfrm>
              <a:off x="8316938" y="3386820"/>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445BBD08-BDF1-8842-AAB5-59B4BE2CB8B0}"/>
                </a:ext>
              </a:extLst>
            </p:cNvPr>
            <p:cNvSpPr/>
            <p:nvPr/>
          </p:nvSpPr>
          <p:spPr>
            <a:xfrm>
              <a:off x="8516755" y="3428370"/>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8A33CE95-C06E-1061-D51B-2A8E0C42849B}"/>
                </a:ext>
              </a:extLst>
            </p:cNvPr>
            <p:cNvSpPr/>
            <p:nvPr/>
          </p:nvSpPr>
          <p:spPr>
            <a:xfrm>
              <a:off x="8898815" y="3407219"/>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10F0634A-5791-7330-F4D1-B6977EE62B5C}"/>
                </a:ext>
              </a:extLst>
            </p:cNvPr>
            <p:cNvSpPr/>
            <p:nvPr/>
          </p:nvSpPr>
          <p:spPr>
            <a:xfrm>
              <a:off x="9060373" y="3395659"/>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4BD0A15E-0E6E-EFC2-6A58-3DAC996BFC8D}"/>
                </a:ext>
              </a:extLst>
            </p:cNvPr>
            <p:cNvSpPr/>
            <p:nvPr/>
          </p:nvSpPr>
          <p:spPr>
            <a:xfrm>
              <a:off x="9234452" y="3407140"/>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BC3CA1BD-26D9-85B2-0424-8463C8691893}"/>
                </a:ext>
              </a:extLst>
            </p:cNvPr>
            <p:cNvSpPr/>
            <p:nvPr/>
          </p:nvSpPr>
          <p:spPr>
            <a:xfrm>
              <a:off x="9798669" y="3407140"/>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78439B86-6A41-F2E0-80DF-D7232C1E91E5}"/>
                </a:ext>
              </a:extLst>
            </p:cNvPr>
            <p:cNvSpPr/>
            <p:nvPr/>
          </p:nvSpPr>
          <p:spPr>
            <a:xfrm>
              <a:off x="9992144" y="3394440"/>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A37201EC-774A-F225-BDC4-3DF0E029106B}"/>
                </a:ext>
              </a:extLst>
            </p:cNvPr>
            <p:cNvSpPr/>
            <p:nvPr/>
          </p:nvSpPr>
          <p:spPr>
            <a:xfrm>
              <a:off x="10195530" y="3394519"/>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6B65D91E-222A-1431-E101-33D85D5AFFBA}"/>
                </a:ext>
              </a:extLst>
            </p:cNvPr>
            <p:cNvSpPr/>
            <p:nvPr/>
          </p:nvSpPr>
          <p:spPr>
            <a:xfrm>
              <a:off x="10366941" y="3407140"/>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6F76D484-5F4B-CEBC-8688-40A6C853C6B0}"/>
                </a:ext>
              </a:extLst>
            </p:cNvPr>
            <p:cNvSpPr/>
            <p:nvPr/>
          </p:nvSpPr>
          <p:spPr>
            <a:xfrm>
              <a:off x="10563268" y="3368029"/>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4B0058AC-7307-7C3D-2AA7-BCF7F4D5DEDE}"/>
                </a:ext>
              </a:extLst>
            </p:cNvPr>
            <p:cNvSpPr/>
            <p:nvPr/>
          </p:nvSpPr>
          <p:spPr>
            <a:xfrm>
              <a:off x="10737347" y="3388537"/>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ECECAF51-00AF-14E1-F735-875B9CE4C471}"/>
                </a:ext>
              </a:extLst>
            </p:cNvPr>
            <p:cNvSpPr/>
            <p:nvPr/>
          </p:nvSpPr>
          <p:spPr>
            <a:xfrm>
              <a:off x="10906090" y="3368029"/>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E58E9DB8-60BD-8CAE-58D7-82E627DC02EF}"/>
                </a:ext>
              </a:extLst>
            </p:cNvPr>
            <p:cNvSpPr/>
            <p:nvPr/>
          </p:nvSpPr>
          <p:spPr>
            <a:xfrm>
              <a:off x="11082225" y="3378824"/>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4E67DE44-3476-335E-39D4-3D273E1D2A2F}"/>
                </a:ext>
              </a:extLst>
            </p:cNvPr>
            <p:cNvSpPr/>
            <p:nvPr/>
          </p:nvSpPr>
          <p:spPr>
            <a:xfrm>
              <a:off x="11226212" y="3383280"/>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02207ABE-265F-AAB5-4138-CF77A8B34C72}"/>
                </a:ext>
              </a:extLst>
            </p:cNvPr>
            <p:cNvSpPr/>
            <p:nvPr/>
          </p:nvSpPr>
          <p:spPr>
            <a:xfrm>
              <a:off x="11386871" y="3381563"/>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A4BA34F2-8CF9-856C-31AF-3B7DE98F0DC2}"/>
                </a:ext>
              </a:extLst>
            </p:cNvPr>
            <p:cNvSpPr/>
            <p:nvPr/>
          </p:nvSpPr>
          <p:spPr>
            <a:xfrm>
              <a:off x="11517640" y="3373567"/>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56EB4564-AD5D-FE3A-B894-7B778DD8A5F3}"/>
                </a:ext>
              </a:extLst>
            </p:cNvPr>
            <p:cNvSpPr/>
            <p:nvPr/>
          </p:nvSpPr>
          <p:spPr>
            <a:xfrm>
              <a:off x="9616607" y="3408767"/>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B74B2574-0587-6DF2-8ABB-568C2A6DBFAD}"/>
                </a:ext>
              </a:extLst>
            </p:cNvPr>
            <p:cNvSpPr/>
            <p:nvPr/>
          </p:nvSpPr>
          <p:spPr>
            <a:xfrm>
              <a:off x="8722680" y="3407219"/>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E6F915DD-3995-FF87-CE32-EC4310EA4523}"/>
                </a:ext>
              </a:extLst>
            </p:cNvPr>
            <p:cNvSpPr/>
            <p:nvPr/>
          </p:nvSpPr>
          <p:spPr>
            <a:xfrm>
              <a:off x="6764324" y="3435580"/>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4F0EA4E7-2562-B167-D6F7-BB6C3F8AB3B0}"/>
                </a:ext>
              </a:extLst>
            </p:cNvPr>
            <p:cNvSpPr/>
            <p:nvPr/>
          </p:nvSpPr>
          <p:spPr>
            <a:xfrm>
              <a:off x="6801800" y="2944652"/>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5DEDFCD0-669A-CEE0-51A5-1B2F77AFC59D}"/>
                </a:ext>
              </a:extLst>
            </p:cNvPr>
            <p:cNvSpPr/>
            <p:nvPr/>
          </p:nvSpPr>
          <p:spPr>
            <a:xfrm>
              <a:off x="7031406" y="3962557"/>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E6F971E0-48BF-A561-1B94-FD611CDAFA69}"/>
                </a:ext>
              </a:extLst>
            </p:cNvPr>
            <p:cNvSpPr/>
            <p:nvPr/>
          </p:nvSpPr>
          <p:spPr>
            <a:xfrm>
              <a:off x="7246421" y="3973281"/>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67BD73E4-2ED9-381D-EC1A-3A45AAF778CB}"/>
                </a:ext>
              </a:extLst>
            </p:cNvPr>
            <p:cNvSpPr/>
            <p:nvPr/>
          </p:nvSpPr>
          <p:spPr>
            <a:xfrm>
              <a:off x="7411594" y="3939438"/>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F41807E1-641A-2609-1F47-7D4CFE3DD3CD}"/>
                </a:ext>
              </a:extLst>
            </p:cNvPr>
            <p:cNvSpPr/>
            <p:nvPr/>
          </p:nvSpPr>
          <p:spPr>
            <a:xfrm>
              <a:off x="7596590" y="3872908"/>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A5FB58B6-2F49-F41B-4095-70AC8AF9DAFA}"/>
                </a:ext>
              </a:extLst>
            </p:cNvPr>
            <p:cNvSpPr/>
            <p:nvPr/>
          </p:nvSpPr>
          <p:spPr>
            <a:xfrm>
              <a:off x="7763489" y="3863097"/>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7034A9E8-6C24-CC33-7A6E-1A5C4E457211}"/>
                </a:ext>
              </a:extLst>
            </p:cNvPr>
            <p:cNvSpPr/>
            <p:nvPr/>
          </p:nvSpPr>
          <p:spPr>
            <a:xfrm>
              <a:off x="7928135" y="3915472"/>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3A102EE3-E3AF-8ADF-EE41-015960B1B980}"/>
                </a:ext>
              </a:extLst>
            </p:cNvPr>
            <p:cNvSpPr/>
            <p:nvPr/>
          </p:nvSpPr>
          <p:spPr>
            <a:xfrm>
              <a:off x="8089736" y="3890448"/>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EE7B5FFA-0095-5979-3773-BE6E4A40B519}"/>
                </a:ext>
              </a:extLst>
            </p:cNvPr>
            <p:cNvSpPr/>
            <p:nvPr/>
          </p:nvSpPr>
          <p:spPr>
            <a:xfrm>
              <a:off x="8283211" y="3877748"/>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07DE31B6-4559-1BF5-D2FC-C3FDA9C03B82}"/>
                </a:ext>
              </a:extLst>
            </p:cNvPr>
            <p:cNvSpPr/>
            <p:nvPr/>
          </p:nvSpPr>
          <p:spPr>
            <a:xfrm>
              <a:off x="8483028" y="3919298"/>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F2A9D77F-0EBD-F41C-DE38-98B76200E053}"/>
                </a:ext>
              </a:extLst>
            </p:cNvPr>
            <p:cNvSpPr/>
            <p:nvPr/>
          </p:nvSpPr>
          <p:spPr>
            <a:xfrm>
              <a:off x="8865088" y="3898147"/>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5A998909-5265-C10E-9524-9A9A09487B61}"/>
                </a:ext>
              </a:extLst>
            </p:cNvPr>
            <p:cNvSpPr/>
            <p:nvPr/>
          </p:nvSpPr>
          <p:spPr>
            <a:xfrm>
              <a:off x="9026646" y="3886587"/>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2AF2E94A-D3BF-E5C7-C0FC-0A8C408AB0D2}"/>
                </a:ext>
              </a:extLst>
            </p:cNvPr>
            <p:cNvSpPr/>
            <p:nvPr/>
          </p:nvSpPr>
          <p:spPr>
            <a:xfrm>
              <a:off x="9200725" y="3898068"/>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8407D775-BB79-E366-CAA4-C09F9157CE8C}"/>
                </a:ext>
              </a:extLst>
            </p:cNvPr>
            <p:cNvSpPr/>
            <p:nvPr/>
          </p:nvSpPr>
          <p:spPr>
            <a:xfrm>
              <a:off x="9775489" y="3868318"/>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BB07596F-41CD-67EE-2DB2-844FF49DFEBC}"/>
                </a:ext>
              </a:extLst>
            </p:cNvPr>
            <p:cNvSpPr/>
            <p:nvPr/>
          </p:nvSpPr>
          <p:spPr>
            <a:xfrm>
              <a:off x="9958417" y="3885368"/>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617ECD62-85E9-C3F6-A01A-3D863714FE08}"/>
                </a:ext>
              </a:extLst>
            </p:cNvPr>
            <p:cNvSpPr/>
            <p:nvPr/>
          </p:nvSpPr>
          <p:spPr>
            <a:xfrm>
              <a:off x="10161803" y="3885447"/>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93AC5963-D113-558F-497C-EE1CED79ED45}"/>
                </a:ext>
              </a:extLst>
            </p:cNvPr>
            <p:cNvSpPr/>
            <p:nvPr/>
          </p:nvSpPr>
          <p:spPr>
            <a:xfrm>
              <a:off x="10367600" y="3824116"/>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id="{994E47B0-C1B7-B7CF-49D2-794F7E786305}"/>
                </a:ext>
              </a:extLst>
            </p:cNvPr>
            <p:cNvSpPr/>
            <p:nvPr/>
          </p:nvSpPr>
          <p:spPr>
            <a:xfrm>
              <a:off x="10529541" y="3858957"/>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3A209716-09D5-C7D7-AEA3-3780BA4B35AC}"/>
                </a:ext>
              </a:extLst>
            </p:cNvPr>
            <p:cNvSpPr/>
            <p:nvPr/>
          </p:nvSpPr>
          <p:spPr>
            <a:xfrm>
              <a:off x="10760987" y="3861758"/>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id="{E66F8F99-15A9-FA7B-3578-1B0900679AAB}"/>
                </a:ext>
              </a:extLst>
            </p:cNvPr>
            <p:cNvSpPr/>
            <p:nvPr/>
          </p:nvSpPr>
          <p:spPr>
            <a:xfrm>
              <a:off x="10929730" y="3841250"/>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91570F11-B1AE-5404-B6F5-19243CA03B6E}"/>
                </a:ext>
              </a:extLst>
            </p:cNvPr>
            <p:cNvSpPr/>
            <p:nvPr/>
          </p:nvSpPr>
          <p:spPr>
            <a:xfrm>
              <a:off x="11124605" y="3829557"/>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674BE606-EDD1-2D2C-19F5-5A7770623B3E}"/>
                </a:ext>
              </a:extLst>
            </p:cNvPr>
            <p:cNvSpPr/>
            <p:nvPr/>
          </p:nvSpPr>
          <p:spPr>
            <a:xfrm>
              <a:off x="11340920" y="3839270"/>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81B082DC-4C23-A8CB-EABB-ABF120259ACB}"/>
                </a:ext>
              </a:extLst>
            </p:cNvPr>
            <p:cNvSpPr/>
            <p:nvPr/>
          </p:nvSpPr>
          <p:spPr>
            <a:xfrm>
              <a:off x="11537532" y="3846788"/>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CB6EE157-3B1E-0209-5365-F8FB9EA71F13}"/>
                </a:ext>
              </a:extLst>
            </p:cNvPr>
            <p:cNvSpPr/>
            <p:nvPr/>
          </p:nvSpPr>
          <p:spPr>
            <a:xfrm>
              <a:off x="9582014" y="3861758"/>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CC3C3678-9DC5-336A-A2D0-157A0E470EC3}"/>
                </a:ext>
              </a:extLst>
            </p:cNvPr>
            <p:cNvSpPr/>
            <p:nvPr/>
          </p:nvSpPr>
          <p:spPr>
            <a:xfrm>
              <a:off x="8688953" y="3898147"/>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id="{57B805C9-4E4E-6D13-9535-6E4B17214763}"/>
                </a:ext>
              </a:extLst>
            </p:cNvPr>
            <p:cNvSpPr/>
            <p:nvPr/>
          </p:nvSpPr>
          <p:spPr>
            <a:xfrm>
              <a:off x="6730597" y="3926508"/>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B9B0F9B8-E136-0F25-4BE0-AAE46F4DFD92}"/>
                </a:ext>
              </a:extLst>
            </p:cNvPr>
            <p:cNvSpPr/>
            <p:nvPr/>
          </p:nvSpPr>
          <p:spPr>
            <a:xfrm>
              <a:off x="6745587" y="4065167"/>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1F70FBF6-0D09-0EA8-7504-4CF04C4C41B4}"/>
                </a:ext>
              </a:extLst>
            </p:cNvPr>
            <p:cNvSpPr/>
            <p:nvPr/>
          </p:nvSpPr>
          <p:spPr>
            <a:xfrm>
              <a:off x="6263160" y="3913839"/>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96662AF9-E176-AD2E-8A2F-ED543BC0091A}"/>
                </a:ext>
              </a:extLst>
            </p:cNvPr>
            <p:cNvSpPr/>
            <p:nvPr/>
          </p:nvSpPr>
          <p:spPr>
            <a:xfrm>
              <a:off x="6258407" y="4132623"/>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a16="http://schemas.microsoft.com/office/drawing/2014/main" id="{BFB54E83-3EB8-FCE9-C908-C7F7119CDFCA}"/>
                </a:ext>
              </a:extLst>
            </p:cNvPr>
            <p:cNvSpPr/>
            <p:nvPr/>
          </p:nvSpPr>
          <p:spPr>
            <a:xfrm>
              <a:off x="6400813" y="4795938"/>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F67C1C81-BB4E-D22B-0B76-70D503F02326}"/>
                </a:ext>
              </a:extLst>
            </p:cNvPr>
            <p:cNvSpPr/>
            <p:nvPr/>
          </p:nvSpPr>
          <p:spPr>
            <a:xfrm>
              <a:off x="6254660" y="4346233"/>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9889555A-5BC2-D48F-6FE2-C84E075DA30C}"/>
                </a:ext>
              </a:extLst>
            </p:cNvPr>
            <p:cNvSpPr/>
            <p:nvPr/>
          </p:nvSpPr>
          <p:spPr>
            <a:xfrm>
              <a:off x="6292136" y="4552347"/>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12FD2DE9-499B-454B-F5C4-5822D73FFF25}"/>
                </a:ext>
              </a:extLst>
            </p:cNvPr>
            <p:cNvSpPr/>
            <p:nvPr/>
          </p:nvSpPr>
          <p:spPr>
            <a:xfrm>
              <a:off x="7090269" y="4453482"/>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E3C025FC-50FB-D82E-E5E8-8ADC0C3C08F9}"/>
                </a:ext>
              </a:extLst>
            </p:cNvPr>
            <p:cNvSpPr/>
            <p:nvPr/>
          </p:nvSpPr>
          <p:spPr>
            <a:xfrm>
              <a:off x="7268906" y="4479196"/>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E7A3EE8D-5B9B-5B1E-A6A5-E59763BCA0CF}"/>
                </a:ext>
              </a:extLst>
            </p:cNvPr>
            <p:cNvSpPr/>
            <p:nvPr/>
          </p:nvSpPr>
          <p:spPr>
            <a:xfrm>
              <a:off x="7434079" y="4467841"/>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105C7EE1-8F4C-7D61-7D7E-D5628B03355D}"/>
                </a:ext>
              </a:extLst>
            </p:cNvPr>
            <p:cNvSpPr/>
            <p:nvPr/>
          </p:nvSpPr>
          <p:spPr>
            <a:xfrm>
              <a:off x="7619075" y="4435043"/>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892DAF23-496A-2D12-D27A-C14CD64DF414}"/>
                </a:ext>
              </a:extLst>
            </p:cNvPr>
            <p:cNvSpPr/>
            <p:nvPr/>
          </p:nvSpPr>
          <p:spPr>
            <a:xfrm>
              <a:off x="7785974" y="4425232"/>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E4F84BE3-AD04-16C2-557B-E10C7735F716}"/>
                </a:ext>
              </a:extLst>
            </p:cNvPr>
            <p:cNvSpPr/>
            <p:nvPr/>
          </p:nvSpPr>
          <p:spPr>
            <a:xfrm>
              <a:off x="7961864" y="4443875"/>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DDF3BD78-8CED-EC3C-66BD-5FF2D9BCDB2F}"/>
                </a:ext>
              </a:extLst>
            </p:cNvPr>
            <p:cNvSpPr/>
            <p:nvPr/>
          </p:nvSpPr>
          <p:spPr>
            <a:xfrm>
              <a:off x="8138457" y="4418851"/>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a:extLst>
                <a:ext uri="{FF2B5EF4-FFF2-40B4-BE49-F238E27FC236}">
                  <a16:creationId xmlns:a16="http://schemas.microsoft.com/office/drawing/2014/main" id="{D3B54F36-7807-7E82-8892-29F1E359B7D1}"/>
                </a:ext>
              </a:extLst>
            </p:cNvPr>
            <p:cNvSpPr/>
            <p:nvPr/>
          </p:nvSpPr>
          <p:spPr>
            <a:xfrm>
              <a:off x="8305696" y="4406151"/>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05B49F0B-1DD9-9659-141A-F6D55F248A98}"/>
                </a:ext>
              </a:extLst>
            </p:cNvPr>
            <p:cNvSpPr/>
            <p:nvPr/>
          </p:nvSpPr>
          <p:spPr>
            <a:xfrm>
              <a:off x="8505513" y="4447701"/>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7AB4CAB2-9ACF-0E67-0F36-3E60F8094417}"/>
                </a:ext>
              </a:extLst>
            </p:cNvPr>
            <p:cNvSpPr/>
            <p:nvPr/>
          </p:nvSpPr>
          <p:spPr>
            <a:xfrm>
              <a:off x="8887573" y="4426550"/>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a:extLst>
                <a:ext uri="{FF2B5EF4-FFF2-40B4-BE49-F238E27FC236}">
                  <a16:creationId xmlns:a16="http://schemas.microsoft.com/office/drawing/2014/main" id="{9219AF73-7DE5-0FF5-634D-53B44B1D544F}"/>
                </a:ext>
              </a:extLst>
            </p:cNvPr>
            <p:cNvSpPr/>
            <p:nvPr/>
          </p:nvSpPr>
          <p:spPr>
            <a:xfrm>
              <a:off x="9049131" y="4414990"/>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92D7FF8C-C8CC-A34B-C924-E593958FB412}"/>
                </a:ext>
              </a:extLst>
            </p:cNvPr>
            <p:cNvSpPr/>
            <p:nvPr/>
          </p:nvSpPr>
          <p:spPr>
            <a:xfrm>
              <a:off x="9223210" y="4407731"/>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6FBDF18D-8FDF-3DC3-3BD2-0C48F93F0E38}"/>
                </a:ext>
              </a:extLst>
            </p:cNvPr>
            <p:cNvSpPr/>
            <p:nvPr/>
          </p:nvSpPr>
          <p:spPr>
            <a:xfrm>
              <a:off x="9787427" y="4407731"/>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a:extLst>
                <a:ext uri="{FF2B5EF4-FFF2-40B4-BE49-F238E27FC236}">
                  <a16:creationId xmlns:a16="http://schemas.microsoft.com/office/drawing/2014/main" id="{D9D441FC-6871-9F3B-8F8A-A780810BB153}"/>
                </a:ext>
              </a:extLst>
            </p:cNvPr>
            <p:cNvSpPr/>
            <p:nvPr/>
          </p:nvSpPr>
          <p:spPr>
            <a:xfrm>
              <a:off x="9980902" y="4413771"/>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706664E5-1E6B-AAB7-4F75-2DBB1FCB4273}"/>
                </a:ext>
              </a:extLst>
            </p:cNvPr>
            <p:cNvSpPr/>
            <p:nvPr/>
          </p:nvSpPr>
          <p:spPr>
            <a:xfrm>
              <a:off x="10165548" y="4413850"/>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a:extLst>
                <a:ext uri="{FF2B5EF4-FFF2-40B4-BE49-F238E27FC236}">
                  <a16:creationId xmlns:a16="http://schemas.microsoft.com/office/drawing/2014/main" id="{EF197574-D6A3-D359-BDED-B4B2E35AA47E}"/>
                </a:ext>
              </a:extLst>
            </p:cNvPr>
            <p:cNvSpPr/>
            <p:nvPr/>
          </p:nvSpPr>
          <p:spPr>
            <a:xfrm>
              <a:off x="10346613" y="4386247"/>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86517385-32A9-34DE-27CF-CD7103FEAFF2}"/>
                </a:ext>
              </a:extLst>
            </p:cNvPr>
            <p:cNvSpPr/>
            <p:nvPr/>
          </p:nvSpPr>
          <p:spPr>
            <a:xfrm>
              <a:off x="10552026" y="4387360"/>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a:extLst>
                <a:ext uri="{FF2B5EF4-FFF2-40B4-BE49-F238E27FC236}">
                  <a16:creationId xmlns:a16="http://schemas.microsoft.com/office/drawing/2014/main" id="{95D27AE0-96EB-4FFF-ABB2-3835F431EA21}"/>
                </a:ext>
              </a:extLst>
            </p:cNvPr>
            <p:cNvSpPr/>
            <p:nvPr/>
          </p:nvSpPr>
          <p:spPr>
            <a:xfrm>
              <a:off x="10783472" y="4390161"/>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a:extLst>
                <a:ext uri="{FF2B5EF4-FFF2-40B4-BE49-F238E27FC236}">
                  <a16:creationId xmlns:a16="http://schemas.microsoft.com/office/drawing/2014/main" id="{35875202-9418-25EA-4668-818627D9B76A}"/>
                </a:ext>
              </a:extLst>
            </p:cNvPr>
            <p:cNvSpPr/>
            <p:nvPr/>
          </p:nvSpPr>
          <p:spPr>
            <a:xfrm>
              <a:off x="10952215" y="4369653"/>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1B5C0923-653D-AA6C-59D8-A426D7EF0181}"/>
                </a:ext>
              </a:extLst>
            </p:cNvPr>
            <p:cNvSpPr/>
            <p:nvPr/>
          </p:nvSpPr>
          <p:spPr>
            <a:xfrm>
              <a:off x="11128350" y="4380448"/>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9BE60043-793F-8E0E-0327-590732970472}"/>
                </a:ext>
              </a:extLst>
            </p:cNvPr>
            <p:cNvSpPr/>
            <p:nvPr/>
          </p:nvSpPr>
          <p:spPr>
            <a:xfrm>
              <a:off x="11325925" y="4382665"/>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A1B3315E-3013-E64A-98D0-C02D8F9463F2}"/>
                </a:ext>
              </a:extLst>
            </p:cNvPr>
            <p:cNvSpPr/>
            <p:nvPr/>
          </p:nvSpPr>
          <p:spPr>
            <a:xfrm>
              <a:off x="11535576" y="4386434"/>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FE3B71FE-2451-0BA3-3419-C08AB627A0DF}"/>
                </a:ext>
              </a:extLst>
            </p:cNvPr>
            <p:cNvSpPr/>
            <p:nvPr/>
          </p:nvSpPr>
          <p:spPr>
            <a:xfrm>
              <a:off x="9593558" y="4390161"/>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CD30FA67-FC23-06F2-DCD6-CD314C03CA23}"/>
                </a:ext>
              </a:extLst>
            </p:cNvPr>
            <p:cNvSpPr/>
            <p:nvPr/>
          </p:nvSpPr>
          <p:spPr>
            <a:xfrm>
              <a:off x="8692698" y="4426550"/>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6B4AEA1D-15DC-DD92-9AE5-0F5407C2C2D2}"/>
                </a:ext>
              </a:extLst>
            </p:cNvPr>
            <p:cNvSpPr/>
            <p:nvPr/>
          </p:nvSpPr>
          <p:spPr>
            <a:xfrm>
              <a:off x="6726758" y="4281095"/>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3518B4C2-48E9-6CAD-2951-E07C1712D6B8}"/>
                </a:ext>
              </a:extLst>
            </p:cNvPr>
            <p:cNvSpPr/>
            <p:nvPr/>
          </p:nvSpPr>
          <p:spPr>
            <a:xfrm>
              <a:off x="6839184" y="4479715"/>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83D5BC18-A02A-C78B-6B8D-C24655AE0231}"/>
                </a:ext>
              </a:extLst>
            </p:cNvPr>
            <p:cNvSpPr/>
            <p:nvPr/>
          </p:nvSpPr>
          <p:spPr>
            <a:xfrm>
              <a:off x="9783679" y="4861183"/>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D1D85801-DFB4-CE72-B27D-AAC4400B721B}"/>
                </a:ext>
              </a:extLst>
            </p:cNvPr>
            <p:cNvSpPr/>
            <p:nvPr/>
          </p:nvSpPr>
          <p:spPr>
            <a:xfrm>
              <a:off x="9977154" y="4867223"/>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C7E4A686-678C-6283-6674-1A7989079F95}"/>
                </a:ext>
              </a:extLst>
            </p:cNvPr>
            <p:cNvSpPr/>
            <p:nvPr/>
          </p:nvSpPr>
          <p:spPr>
            <a:xfrm>
              <a:off x="10161800" y="4867302"/>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a:extLst>
                <a:ext uri="{FF2B5EF4-FFF2-40B4-BE49-F238E27FC236}">
                  <a16:creationId xmlns:a16="http://schemas.microsoft.com/office/drawing/2014/main" id="{3181EAF1-380E-0CFD-0C35-7E68BD75DD3D}"/>
                </a:ext>
              </a:extLst>
            </p:cNvPr>
            <p:cNvSpPr/>
            <p:nvPr/>
          </p:nvSpPr>
          <p:spPr>
            <a:xfrm>
              <a:off x="10342865" y="4839699"/>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8C126542-F79E-2F41-E018-D9B3ED805BC2}"/>
                </a:ext>
              </a:extLst>
            </p:cNvPr>
            <p:cNvSpPr/>
            <p:nvPr/>
          </p:nvSpPr>
          <p:spPr>
            <a:xfrm>
              <a:off x="10548278" y="4840812"/>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a:extLst>
                <a:ext uri="{FF2B5EF4-FFF2-40B4-BE49-F238E27FC236}">
                  <a16:creationId xmlns:a16="http://schemas.microsoft.com/office/drawing/2014/main" id="{4215A917-730E-C780-82C1-5B9353713896}"/>
                </a:ext>
              </a:extLst>
            </p:cNvPr>
            <p:cNvSpPr/>
            <p:nvPr/>
          </p:nvSpPr>
          <p:spPr>
            <a:xfrm>
              <a:off x="10760987" y="4822120"/>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5F592436-C4ED-7B09-A2D1-6D119EEB1A27}"/>
                </a:ext>
              </a:extLst>
            </p:cNvPr>
            <p:cNvSpPr/>
            <p:nvPr/>
          </p:nvSpPr>
          <p:spPr>
            <a:xfrm>
              <a:off x="10948467" y="4823105"/>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a:extLst>
                <a:ext uri="{FF2B5EF4-FFF2-40B4-BE49-F238E27FC236}">
                  <a16:creationId xmlns:a16="http://schemas.microsoft.com/office/drawing/2014/main" id="{6D456FAF-25E8-D113-B341-85E0F38F8D99}"/>
                </a:ext>
              </a:extLst>
            </p:cNvPr>
            <p:cNvSpPr/>
            <p:nvPr/>
          </p:nvSpPr>
          <p:spPr>
            <a:xfrm>
              <a:off x="11124602" y="4833900"/>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05BAD6F0-D255-BE21-5395-C8B1EDE2CB45}"/>
                </a:ext>
              </a:extLst>
            </p:cNvPr>
            <p:cNvSpPr/>
            <p:nvPr/>
          </p:nvSpPr>
          <p:spPr>
            <a:xfrm>
              <a:off x="11319876" y="4839865"/>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F6BC6A6E-EC38-A91D-424D-BC7C3ECC86A5}"/>
                </a:ext>
              </a:extLst>
            </p:cNvPr>
            <p:cNvSpPr/>
            <p:nvPr/>
          </p:nvSpPr>
          <p:spPr>
            <a:xfrm>
              <a:off x="11489613" y="4817604"/>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63041D15-F966-537C-467B-4B73B7D6DDB5}"/>
                </a:ext>
              </a:extLst>
            </p:cNvPr>
            <p:cNvSpPr/>
            <p:nvPr/>
          </p:nvSpPr>
          <p:spPr>
            <a:xfrm>
              <a:off x="9589810" y="4843613"/>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CFADFA55-1F15-B4ED-C978-A51665DB1BE6}"/>
                </a:ext>
              </a:extLst>
            </p:cNvPr>
            <p:cNvSpPr/>
            <p:nvPr/>
          </p:nvSpPr>
          <p:spPr>
            <a:xfrm>
              <a:off x="7067783" y="4933167"/>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469AA985-E1F9-B9D9-44A7-F3EB0E4AD350}"/>
                </a:ext>
              </a:extLst>
            </p:cNvPr>
            <p:cNvSpPr/>
            <p:nvPr/>
          </p:nvSpPr>
          <p:spPr>
            <a:xfrm>
              <a:off x="7246420" y="4958881"/>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D60D1A46-61B6-0AB3-1A8D-3849C4DDEF4A}"/>
                </a:ext>
              </a:extLst>
            </p:cNvPr>
            <p:cNvSpPr/>
            <p:nvPr/>
          </p:nvSpPr>
          <p:spPr>
            <a:xfrm>
              <a:off x="7596589" y="4914728"/>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84B334B2-1238-DB4B-ACFE-3F84ED9AA3E3}"/>
                </a:ext>
              </a:extLst>
            </p:cNvPr>
            <p:cNvSpPr/>
            <p:nvPr/>
          </p:nvSpPr>
          <p:spPr>
            <a:xfrm>
              <a:off x="7763488" y="4904917"/>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B2718993-CF8A-913C-050C-1BFE1C9FB156}"/>
                </a:ext>
              </a:extLst>
            </p:cNvPr>
            <p:cNvSpPr/>
            <p:nvPr/>
          </p:nvSpPr>
          <p:spPr>
            <a:xfrm>
              <a:off x="7939378" y="4923560"/>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87D744A1-D2B7-4331-C127-EC1FB0E5C6B8}"/>
                </a:ext>
              </a:extLst>
            </p:cNvPr>
            <p:cNvSpPr/>
            <p:nvPr/>
          </p:nvSpPr>
          <p:spPr>
            <a:xfrm>
              <a:off x="8115971" y="4898536"/>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B1520385-4546-A1B4-E628-0A9785B95F8D}"/>
                </a:ext>
              </a:extLst>
            </p:cNvPr>
            <p:cNvSpPr/>
            <p:nvPr/>
          </p:nvSpPr>
          <p:spPr>
            <a:xfrm>
              <a:off x="8283210" y="4885836"/>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1A841D0E-6860-47AE-B90A-95314C58C5AB}"/>
                </a:ext>
              </a:extLst>
            </p:cNvPr>
            <p:cNvSpPr/>
            <p:nvPr/>
          </p:nvSpPr>
          <p:spPr>
            <a:xfrm>
              <a:off x="8483027" y="4927386"/>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369D4A48-F50B-783E-B15F-8F6062B1A473}"/>
                </a:ext>
              </a:extLst>
            </p:cNvPr>
            <p:cNvSpPr/>
            <p:nvPr/>
          </p:nvSpPr>
          <p:spPr>
            <a:xfrm>
              <a:off x="8865087" y="4906235"/>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E0D6E9F3-9D81-B1B1-E918-E0DC9230C28A}"/>
                </a:ext>
              </a:extLst>
            </p:cNvPr>
            <p:cNvSpPr/>
            <p:nvPr/>
          </p:nvSpPr>
          <p:spPr>
            <a:xfrm>
              <a:off x="9026645" y="4894675"/>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3F11EC50-0AB7-9538-5846-8995BE322DDA}"/>
                </a:ext>
              </a:extLst>
            </p:cNvPr>
            <p:cNvSpPr/>
            <p:nvPr/>
          </p:nvSpPr>
          <p:spPr>
            <a:xfrm>
              <a:off x="9200724" y="4887416"/>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836EF520-021B-2AA0-953F-43E23CBAE928}"/>
                </a:ext>
              </a:extLst>
            </p:cNvPr>
            <p:cNvSpPr/>
            <p:nvPr/>
          </p:nvSpPr>
          <p:spPr>
            <a:xfrm>
              <a:off x="8670212" y="4906235"/>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8FE1C0E6-1DFA-1AD3-B74E-69350C26F418}"/>
                </a:ext>
              </a:extLst>
            </p:cNvPr>
            <p:cNvSpPr/>
            <p:nvPr/>
          </p:nvSpPr>
          <p:spPr>
            <a:xfrm>
              <a:off x="6839183" y="4933167"/>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2A414BF7-D4B1-1614-B796-12B9B310B06D}"/>
                </a:ext>
              </a:extLst>
            </p:cNvPr>
            <p:cNvSpPr/>
            <p:nvPr/>
          </p:nvSpPr>
          <p:spPr>
            <a:xfrm>
              <a:off x="7090268" y="5435337"/>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7E2A5064-13C2-DD9C-2EA6-502FBFDE44E7}"/>
                </a:ext>
              </a:extLst>
            </p:cNvPr>
            <p:cNvSpPr/>
            <p:nvPr/>
          </p:nvSpPr>
          <p:spPr>
            <a:xfrm>
              <a:off x="7268905" y="5461051"/>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3CF66269-AD67-5B5A-DD8E-21FA43E81D51}"/>
                </a:ext>
              </a:extLst>
            </p:cNvPr>
            <p:cNvSpPr/>
            <p:nvPr/>
          </p:nvSpPr>
          <p:spPr>
            <a:xfrm>
              <a:off x="7619074" y="5416898"/>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818D886D-B7A4-2467-40EA-2E552833A5E6}"/>
                </a:ext>
              </a:extLst>
            </p:cNvPr>
            <p:cNvSpPr/>
            <p:nvPr/>
          </p:nvSpPr>
          <p:spPr>
            <a:xfrm>
              <a:off x="7785973" y="5407087"/>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D7CA6500-8CD0-B747-D47D-4FB5D8E8FB5A}"/>
                </a:ext>
              </a:extLst>
            </p:cNvPr>
            <p:cNvSpPr/>
            <p:nvPr/>
          </p:nvSpPr>
          <p:spPr>
            <a:xfrm>
              <a:off x="7939385" y="5406992"/>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EB259881-CF13-8EE4-41A3-693BE3C2EB4B}"/>
                </a:ext>
              </a:extLst>
            </p:cNvPr>
            <p:cNvSpPr/>
            <p:nvPr/>
          </p:nvSpPr>
          <p:spPr>
            <a:xfrm>
              <a:off x="8138456" y="5400706"/>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9DC3572D-CB97-54F8-CDD3-0B60A7977730}"/>
                </a:ext>
              </a:extLst>
            </p:cNvPr>
            <p:cNvSpPr/>
            <p:nvPr/>
          </p:nvSpPr>
          <p:spPr>
            <a:xfrm>
              <a:off x="8332677" y="5429229"/>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a:extLst>
                <a:ext uri="{FF2B5EF4-FFF2-40B4-BE49-F238E27FC236}">
                  <a16:creationId xmlns:a16="http://schemas.microsoft.com/office/drawing/2014/main" id="{E5FD413C-5740-4781-203B-0CC8F3EEEC95}"/>
                </a:ext>
              </a:extLst>
            </p:cNvPr>
            <p:cNvSpPr/>
            <p:nvPr/>
          </p:nvSpPr>
          <p:spPr>
            <a:xfrm>
              <a:off x="8505512" y="5429556"/>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a:extLst>
                <a:ext uri="{FF2B5EF4-FFF2-40B4-BE49-F238E27FC236}">
                  <a16:creationId xmlns:a16="http://schemas.microsoft.com/office/drawing/2014/main" id="{1399824C-50B1-5C33-6ABE-592B443CD5DB}"/>
                </a:ext>
              </a:extLst>
            </p:cNvPr>
            <p:cNvSpPr/>
            <p:nvPr/>
          </p:nvSpPr>
          <p:spPr>
            <a:xfrm>
              <a:off x="8887572" y="5408405"/>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id="{0F1327A0-9E4B-D88C-A250-673E7C59F408}"/>
                </a:ext>
              </a:extLst>
            </p:cNvPr>
            <p:cNvSpPr/>
            <p:nvPr/>
          </p:nvSpPr>
          <p:spPr>
            <a:xfrm>
              <a:off x="9049130" y="5396845"/>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a:extLst>
                <a:ext uri="{FF2B5EF4-FFF2-40B4-BE49-F238E27FC236}">
                  <a16:creationId xmlns:a16="http://schemas.microsoft.com/office/drawing/2014/main" id="{09AFA314-9F80-DBAB-EC96-A6B5CD33E630}"/>
                </a:ext>
              </a:extLst>
            </p:cNvPr>
            <p:cNvSpPr/>
            <p:nvPr/>
          </p:nvSpPr>
          <p:spPr>
            <a:xfrm>
              <a:off x="9223209" y="5389586"/>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3E204949-4142-4A92-5E98-FD8A5E89DB66}"/>
                </a:ext>
              </a:extLst>
            </p:cNvPr>
            <p:cNvSpPr/>
            <p:nvPr/>
          </p:nvSpPr>
          <p:spPr>
            <a:xfrm>
              <a:off x="8692697" y="5408405"/>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BE5815D0-2692-3A36-2806-F32EE7C1AEFE}"/>
                </a:ext>
              </a:extLst>
            </p:cNvPr>
            <p:cNvSpPr/>
            <p:nvPr/>
          </p:nvSpPr>
          <p:spPr>
            <a:xfrm>
              <a:off x="6861668" y="5435337"/>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82052C14-48BD-C139-6204-B94F38DC83A9}"/>
                </a:ext>
              </a:extLst>
            </p:cNvPr>
            <p:cNvSpPr/>
            <p:nvPr/>
          </p:nvSpPr>
          <p:spPr>
            <a:xfrm>
              <a:off x="6468176" y="5435337"/>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95A80EA7-481E-BA45-A47E-79B65284885A}"/>
                </a:ext>
              </a:extLst>
            </p:cNvPr>
            <p:cNvSpPr/>
            <p:nvPr/>
          </p:nvSpPr>
          <p:spPr>
            <a:xfrm>
              <a:off x="6680081" y="5453556"/>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a:extLst>
                <a:ext uri="{FF2B5EF4-FFF2-40B4-BE49-F238E27FC236}">
                  <a16:creationId xmlns:a16="http://schemas.microsoft.com/office/drawing/2014/main" id="{3AB4781B-1697-D602-7638-F0B9694D19FF}"/>
                </a:ext>
              </a:extLst>
            </p:cNvPr>
            <p:cNvSpPr/>
            <p:nvPr/>
          </p:nvSpPr>
          <p:spPr>
            <a:xfrm>
              <a:off x="6279950" y="5472813"/>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a:extLst>
                <a:ext uri="{FF2B5EF4-FFF2-40B4-BE49-F238E27FC236}">
                  <a16:creationId xmlns:a16="http://schemas.microsoft.com/office/drawing/2014/main" id="{32B0BC2B-C9C5-66D0-A392-F06529BF34D5}"/>
                </a:ext>
              </a:extLst>
            </p:cNvPr>
            <p:cNvSpPr/>
            <p:nvPr/>
          </p:nvSpPr>
          <p:spPr>
            <a:xfrm>
              <a:off x="9794921" y="5400829"/>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DBE3E5E7-77E1-90C2-F878-2BA9FF984464}"/>
                </a:ext>
              </a:extLst>
            </p:cNvPr>
            <p:cNvSpPr/>
            <p:nvPr/>
          </p:nvSpPr>
          <p:spPr>
            <a:xfrm>
              <a:off x="9988396" y="5406869"/>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a:extLst>
                <a:ext uri="{FF2B5EF4-FFF2-40B4-BE49-F238E27FC236}">
                  <a16:creationId xmlns:a16="http://schemas.microsoft.com/office/drawing/2014/main" id="{3443EF9E-B39C-5502-D349-D3B5F41A944F}"/>
                </a:ext>
              </a:extLst>
            </p:cNvPr>
            <p:cNvSpPr/>
            <p:nvPr/>
          </p:nvSpPr>
          <p:spPr>
            <a:xfrm>
              <a:off x="10173042" y="5406948"/>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a:extLst>
                <a:ext uri="{FF2B5EF4-FFF2-40B4-BE49-F238E27FC236}">
                  <a16:creationId xmlns:a16="http://schemas.microsoft.com/office/drawing/2014/main" id="{A522839C-43FD-D6E2-67C0-F4CD2ED2265B}"/>
                </a:ext>
              </a:extLst>
            </p:cNvPr>
            <p:cNvSpPr/>
            <p:nvPr/>
          </p:nvSpPr>
          <p:spPr>
            <a:xfrm>
              <a:off x="10354107" y="5379345"/>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a:extLst>
                <a:ext uri="{FF2B5EF4-FFF2-40B4-BE49-F238E27FC236}">
                  <a16:creationId xmlns:a16="http://schemas.microsoft.com/office/drawing/2014/main" id="{368B4EA5-7361-1AE6-27F9-664168EDD009}"/>
                </a:ext>
              </a:extLst>
            </p:cNvPr>
            <p:cNvSpPr/>
            <p:nvPr/>
          </p:nvSpPr>
          <p:spPr>
            <a:xfrm>
              <a:off x="10559520" y="5380458"/>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541C66A7-374D-9C15-989C-F8D6239D6ECB}"/>
                </a:ext>
              </a:extLst>
            </p:cNvPr>
            <p:cNvSpPr/>
            <p:nvPr/>
          </p:nvSpPr>
          <p:spPr>
            <a:xfrm>
              <a:off x="10772229" y="5361766"/>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Oval 237">
              <a:extLst>
                <a:ext uri="{FF2B5EF4-FFF2-40B4-BE49-F238E27FC236}">
                  <a16:creationId xmlns:a16="http://schemas.microsoft.com/office/drawing/2014/main" id="{5CD1AC7C-A825-9B22-F952-26BB168CD2DA}"/>
                </a:ext>
              </a:extLst>
            </p:cNvPr>
            <p:cNvSpPr/>
            <p:nvPr/>
          </p:nvSpPr>
          <p:spPr>
            <a:xfrm>
              <a:off x="10959709" y="5362751"/>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BC8F10F4-85D0-0249-14E7-3CDC9CE0C1A9}"/>
                </a:ext>
              </a:extLst>
            </p:cNvPr>
            <p:cNvSpPr/>
            <p:nvPr/>
          </p:nvSpPr>
          <p:spPr>
            <a:xfrm>
              <a:off x="11135844" y="5373546"/>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CE6CD1FB-BCA2-A49B-870E-FB409D38A9FE}"/>
                </a:ext>
              </a:extLst>
            </p:cNvPr>
            <p:cNvSpPr/>
            <p:nvPr/>
          </p:nvSpPr>
          <p:spPr>
            <a:xfrm>
              <a:off x="11331118" y="5379511"/>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DCEDD754-EDB4-F8B6-DE58-A0F6BEA18C7A}"/>
                </a:ext>
              </a:extLst>
            </p:cNvPr>
            <p:cNvSpPr/>
            <p:nvPr/>
          </p:nvSpPr>
          <p:spPr>
            <a:xfrm>
              <a:off x="11500855" y="5357250"/>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241">
              <a:extLst>
                <a:ext uri="{FF2B5EF4-FFF2-40B4-BE49-F238E27FC236}">
                  <a16:creationId xmlns:a16="http://schemas.microsoft.com/office/drawing/2014/main" id="{6A092386-D126-E435-FEFC-055CB061F1B5}"/>
                </a:ext>
              </a:extLst>
            </p:cNvPr>
            <p:cNvSpPr/>
            <p:nvPr/>
          </p:nvSpPr>
          <p:spPr>
            <a:xfrm>
              <a:off x="9601052" y="5383259"/>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42">
              <a:extLst>
                <a:ext uri="{FF2B5EF4-FFF2-40B4-BE49-F238E27FC236}">
                  <a16:creationId xmlns:a16="http://schemas.microsoft.com/office/drawing/2014/main" id="{EDFB397C-60E2-E91E-625F-AFBDC859AF2F}"/>
                </a:ext>
              </a:extLst>
            </p:cNvPr>
            <p:cNvSpPr/>
            <p:nvPr/>
          </p:nvSpPr>
          <p:spPr>
            <a:xfrm>
              <a:off x="11229366" y="1416596"/>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a:extLst>
                <a:ext uri="{FF2B5EF4-FFF2-40B4-BE49-F238E27FC236}">
                  <a16:creationId xmlns:a16="http://schemas.microsoft.com/office/drawing/2014/main" id="{DFE37B89-A838-270B-0BDC-57D4A6D8FAD8}"/>
                </a:ext>
              </a:extLst>
            </p:cNvPr>
            <p:cNvSpPr/>
            <p:nvPr/>
          </p:nvSpPr>
          <p:spPr>
            <a:xfrm>
              <a:off x="11029069" y="1434013"/>
              <a:ext cx="91440" cy="91440"/>
            </a:xfrm>
            <a:prstGeom prst="ellipse">
              <a:avLst/>
            </a:prstGeom>
            <a:solidFill>
              <a:srgbClr val="FF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5" name="TextBox 244">
            <a:extLst>
              <a:ext uri="{FF2B5EF4-FFF2-40B4-BE49-F238E27FC236}">
                <a16:creationId xmlns:a16="http://schemas.microsoft.com/office/drawing/2014/main" id="{83815A0B-4A36-20B3-DD70-81B806463312}"/>
              </a:ext>
            </a:extLst>
          </p:cNvPr>
          <p:cNvSpPr txBox="1"/>
          <p:nvPr/>
        </p:nvSpPr>
        <p:spPr>
          <a:xfrm>
            <a:off x="284987" y="1115534"/>
            <a:ext cx="4209463" cy="369332"/>
          </a:xfrm>
          <a:prstGeom prst="rect">
            <a:avLst/>
          </a:prstGeom>
          <a:noFill/>
        </p:spPr>
        <p:txBody>
          <a:bodyPr wrap="square" rtlCol="0">
            <a:spAutoFit/>
          </a:bodyPr>
          <a:lstStyle/>
          <a:p>
            <a:pPr algn="ctr"/>
            <a:r>
              <a:rPr lang="en-US" b="1">
                <a:latin typeface="Arial" panose="020B0604020202020204" pitchFamily="34" charset="0"/>
              </a:rPr>
              <a:t>High Density</a:t>
            </a:r>
          </a:p>
        </p:txBody>
      </p:sp>
      <p:grpSp>
        <p:nvGrpSpPr>
          <p:cNvPr id="343" name="Group 342">
            <a:extLst>
              <a:ext uri="{FF2B5EF4-FFF2-40B4-BE49-F238E27FC236}">
                <a16:creationId xmlns:a16="http://schemas.microsoft.com/office/drawing/2014/main" id="{E51BEBE7-5443-9062-FDEA-AC14F4C95E01}"/>
              </a:ext>
            </a:extLst>
          </p:cNvPr>
          <p:cNvGrpSpPr/>
          <p:nvPr/>
        </p:nvGrpSpPr>
        <p:grpSpPr>
          <a:xfrm>
            <a:off x="3980078" y="1497394"/>
            <a:ext cx="4231843" cy="3794325"/>
            <a:chOff x="3980078" y="1226237"/>
            <a:chExt cx="4231843" cy="3794325"/>
          </a:xfrm>
        </p:grpSpPr>
        <p:sp>
          <p:nvSpPr>
            <p:cNvPr id="246" name="TextBox 245">
              <a:extLst>
                <a:ext uri="{FF2B5EF4-FFF2-40B4-BE49-F238E27FC236}">
                  <a16:creationId xmlns:a16="http://schemas.microsoft.com/office/drawing/2014/main" id="{CFD7F54F-1775-FE71-A278-34D14A26B8DD}"/>
                </a:ext>
              </a:extLst>
            </p:cNvPr>
            <p:cNvSpPr txBox="1"/>
            <p:nvPr/>
          </p:nvSpPr>
          <p:spPr>
            <a:xfrm>
              <a:off x="3980078" y="1226237"/>
              <a:ext cx="4209461" cy="369332"/>
            </a:xfrm>
            <a:prstGeom prst="rect">
              <a:avLst/>
            </a:prstGeom>
            <a:noFill/>
          </p:spPr>
          <p:txBody>
            <a:bodyPr wrap="square" rtlCol="0">
              <a:spAutoFit/>
            </a:bodyPr>
            <a:lstStyle/>
            <a:p>
              <a:pPr algn="ctr"/>
              <a:r>
                <a:rPr lang="en-US" b="1">
                  <a:latin typeface="Arial" panose="020B0604020202020204" pitchFamily="34" charset="0"/>
                </a:rPr>
                <a:t>Medium Density</a:t>
              </a:r>
            </a:p>
          </p:txBody>
        </p:sp>
        <p:pic>
          <p:nvPicPr>
            <p:cNvPr id="248" name="Picture 247">
              <a:extLst>
                <a:ext uri="{FF2B5EF4-FFF2-40B4-BE49-F238E27FC236}">
                  <a16:creationId xmlns:a16="http://schemas.microsoft.com/office/drawing/2014/main" id="{A210B6CD-DC8A-E561-0DA0-9898A8E04DBA}"/>
                </a:ext>
              </a:extLst>
            </p:cNvPr>
            <p:cNvPicPr>
              <a:picLocks noChangeAspect="1"/>
            </p:cNvPicPr>
            <p:nvPr/>
          </p:nvPicPr>
          <p:blipFill>
            <a:blip r:embed="rId4"/>
            <a:stretch>
              <a:fillRect/>
            </a:stretch>
          </p:blipFill>
          <p:spPr>
            <a:xfrm>
              <a:off x="3980078" y="1595569"/>
              <a:ext cx="4231843" cy="3424993"/>
            </a:xfrm>
            <a:prstGeom prst="rect">
              <a:avLst/>
            </a:prstGeom>
          </p:spPr>
        </p:pic>
      </p:grpSp>
      <p:grpSp>
        <p:nvGrpSpPr>
          <p:cNvPr id="249" name="Group 248">
            <a:extLst>
              <a:ext uri="{FF2B5EF4-FFF2-40B4-BE49-F238E27FC236}">
                <a16:creationId xmlns:a16="http://schemas.microsoft.com/office/drawing/2014/main" id="{B627754A-66F1-1D46-8633-66754E66DADA}"/>
              </a:ext>
            </a:extLst>
          </p:cNvPr>
          <p:cNvGrpSpPr/>
          <p:nvPr/>
        </p:nvGrpSpPr>
        <p:grpSpPr>
          <a:xfrm>
            <a:off x="4163757" y="1918828"/>
            <a:ext cx="4082057" cy="3354780"/>
            <a:chOff x="6279678" y="1266364"/>
            <a:chExt cx="5353322" cy="4399551"/>
          </a:xfrm>
          <a:solidFill>
            <a:srgbClr val="FF0000"/>
          </a:solidFill>
        </p:grpSpPr>
        <p:sp>
          <p:nvSpPr>
            <p:cNvPr id="250" name="Oval 249">
              <a:extLst>
                <a:ext uri="{FF2B5EF4-FFF2-40B4-BE49-F238E27FC236}">
                  <a16:creationId xmlns:a16="http://schemas.microsoft.com/office/drawing/2014/main" id="{6F6F9774-F0F5-1487-47FF-FB58C96B2320}"/>
                </a:ext>
              </a:extLst>
            </p:cNvPr>
            <p:cNvSpPr/>
            <p:nvPr/>
          </p:nvSpPr>
          <p:spPr>
            <a:xfrm>
              <a:off x="8404660" y="2360857"/>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Oval 250">
              <a:extLst>
                <a:ext uri="{FF2B5EF4-FFF2-40B4-BE49-F238E27FC236}">
                  <a16:creationId xmlns:a16="http://schemas.microsoft.com/office/drawing/2014/main" id="{146D69FE-FA20-11A5-EFF3-30C36A638B3E}"/>
                </a:ext>
              </a:extLst>
            </p:cNvPr>
            <p:cNvSpPr/>
            <p:nvPr/>
          </p:nvSpPr>
          <p:spPr>
            <a:xfrm>
              <a:off x="9661960" y="1403524"/>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Oval 251">
              <a:extLst>
                <a:ext uri="{FF2B5EF4-FFF2-40B4-BE49-F238E27FC236}">
                  <a16:creationId xmlns:a16="http://schemas.microsoft.com/office/drawing/2014/main" id="{6C125341-C452-3C36-F1E0-0E8F35E16324}"/>
                </a:ext>
              </a:extLst>
            </p:cNvPr>
            <p:cNvSpPr/>
            <p:nvPr/>
          </p:nvSpPr>
          <p:spPr>
            <a:xfrm>
              <a:off x="9304255" y="1266364"/>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Oval 252">
              <a:extLst>
                <a:ext uri="{FF2B5EF4-FFF2-40B4-BE49-F238E27FC236}">
                  <a16:creationId xmlns:a16="http://schemas.microsoft.com/office/drawing/2014/main" id="{BFEC628A-1537-35B2-1EAF-CCB2EE4A6AF9}"/>
                </a:ext>
              </a:extLst>
            </p:cNvPr>
            <p:cNvSpPr/>
            <p:nvPr/>
          </p:nvSpPr>
          <p:spPr>
            <a:xfrm>
              <a:off x="8065513" y="3787417"/>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Oval 253">
              <a:extLst>
                <a:ext uri="{FF2B5EF4-FFF2-40B4-BE49-F238E27FC236}">
                  <a16:creationId xmlns:a16="http://schemas.microsoft.com/office/drawing/2014/main" id="{82E2E2E9-B23C-BAE4-FE40-24BC2E51B161}"/>
                </a:ext>
              </a:extLst>
            </p:cNvPr>
            <p:cNvSpPr/>
            <p:nvPr/>
          </p:nvSpPr>
          <p:spPr>
            <a:xfrm>
              <a:off x="7934760" y="3337560"/>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Oval 254">
              <a:extLst>
                <a:ext uri="{FF2B5EF4-FFF2-40B4-BE49-F238E27FC236}">
                  <a16:creationId xmlns:a16="http://schemas.microsoft.com/office/drawing/2014/main" id="{40F1CD01-1017-9BEE-9742-0636B21CD96D}"/>
                </a:ext>
              </a:extLst>
            </p:cNvPr>
            <p:cNvSpPr/>
            <p:nvPr/>
          </p:nvSpPr>
          <p:spPr>
            <a:xfrm>
              <a:off x="7687745" y="3571616"/>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id="{9BD55E8F-DBA2-1B52-2F1D-BBEF92071B9A}"/>
                </a:ext>
              </a:extLst>
            </p:cNvPr>
            <p:cNvSpPr/>
            <p:nvPr/>
          </p:nvSpPr>
          <p:spPr>
            <a:xfrm>
              <a:off x="8344335" y="3571616"/>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CFD5A04B-EAA6-76B3-C47F-FD7E68AA6DBD}"/>
                </a:ext>
              </a:extLst>
            </p:cNvPr>
            <p:cNvSpPr/>
            <p:nvPr/>
          </p:nvSpPr>
          <p:spPr>
            <a:xfrm>
              <a:off x="7598010" y="3907478"/>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a:extLst>
                <a:ext uri="{FF2B5EF4-FFF2-40B4-BE49-F238E27FC236}">
                  <a16:creationId xmlns:a16="http://schemas.microsoft.com/office/drawing/2014/main" id="{34096419-5CFE-2FD4-326A-B2537D0DAF13}"/>
                </a:ext>
              </a:extLst>
            </p:cNvPr>
            <p:cNvSpPr/>
            <p:nvPr/>
          </p:nvSpPr>
          <p:spPr>
            <a:xfrm>
              <a:off x="8245075" y="4011453"/>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258">
              <a:extLst>
                <a:ext uri="{FF2B5EF4-FFF2-40B4-BE49-F238E27FC236}">
                  <a16:creationId xmlns:a16="http://schemas.microsoft.com/office/drawing/2014/main" id="{DF0EFFF5-98F0-90C7-FF97-E40389C81E43}"/>
                </a:ext>
              </a:extLst>
            </p:cNvPr>
            <p:cNvSpPr/>
            <p:nvPr/>
          </p:nvSpPr>
          <p:spPr>
            <a:xfrm>
              <a:off x="8313220" y="3761321"/>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a:extLst>
                <a:ext uri="{FF2B5EF4-FFF2-40B4-BE49-F238E27FC236}">
                  <a16:creationId xmlns:a16="http://schemas.microsoft.com/office/drawing/2014/main" id="{48BBEEB1-5FDC-CB62-904C-AB9368813232}"/>
                </a:ext>
              </a:extLst>
            </p:cNvPr>
            <p:cNvSpPr/>
            <p:nvPr/>
          </p:nvSpPr>
          <p:spPr>
            <a:xfrm>
              <a:off x="7128528" y="3751260"/>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 260">
              <a:extLst>
                <a:ext uri="{FF2B5EF4-FFF2-40B4-BE49-F238E27FC236}">
                  <a16:creationId xmlns:a16="http://schemas.microsoft.com/office/drawing/2014/main" id="{113FF179-E07C-4193-6E8B-666033CC0999}"/>
                </a:ext>
              </a:extLst>
            </p:cNvPr>
            <p:cNvSpPr/>
            <p:nvPr/>
          </p:nvSpPr>
          <p:spPr>
            <a:xfrm>
              <a:off x="8404660" y="3944996"/>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61">
              <a:extLst>
                <a:ext uri="{FF2B5EF4-FFF2-40B4-BE49-F238E27FC236}">
                  <a16:creationId xmlns:a16="http://schemas.microsoft.com/office/drawing/2014/main" id="{BEB36009-745A-C593-BE0F-3AC547F98AA2}"/>
                </a:ext>
              </a:extLst>
            </p:cNvPr>
            <p:cNvSpPr/>
            <p:nvPr/>
          </p:nvSpPr>
          <p:spPr>
            <a:xfrm>
              <a:off x="8718985" y="3665596"/>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Oval 262">
              <a:extLst>
                <a:ext uri="{FF2B5EF4-FFF2-40B4-BE49-F238E27FC236}">
                  <a16:creationId xmlns:a16="http://schemas.microsoft.com/office/drawing/2014/main" id="{32158D35-18BA-3FE0-C984-6A6D19108804}"/>
                </a:ext>
              </a:extLst>
            </p:cNvPr>
            <p:cNvSpPr/>
            <p:nvPr/>
          </p:nvSpPr>
          <p:spPr>
            <a:xfrm>
              <a:off x="8471335" y="3713221"/>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Oval 263">
              <a:extLst>
                <a:ext uri="{FF2B5EF4-FFF2-40B4-BE49-F238E27FC236}">
                  <a16:creationId xmlns:a16="http://schemas.microsoft.com/office/drawing/2014/main" id="{F086A1E2-1FCD-46D4-BCF8-96165F9E4903}"/>
                </a:ext>
              </a:extLst>
            </p:cNvPr>
            <p:cNvSpPr/>
            <p:nvPr/>
          </p:nvSpPr>
          <p:spPr>
            <a:xfrm>
              <a:off x="7494070" y="3244591"/>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Oval 264">
              <a:extLst>
                <a:ext uri="{FF2B5EF4-FFF2-40B4-BE49-F238E27FC236}">
                  <a16:creationId xmlns:a16="http://schemas.microsoft.com/office/drawing/2014/main" id="{8378CA0C-2358-99F7-5B7A-8F8626876B92}"/>
                </a:ext>
              </a:extLst>
            </p:cNvPr>
            <p:cNvSpPr/>
            <p:nvPr/>
          </p:nvSpPr>
          <p:spPr>
            <a:xfrm>
              <a:off x="7824905" y="2939227"/>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ECC71D6C-6096-3624-6CD8-FA049E05A36B}"/>
                </a:ext>
              </a:extLst>
            </p:cNvPr>
            <p:cNvSpPr/>
            <p:nvPr/>
          </p:nvSpPr>
          <p:spPr>
            <a:xfrm>
              <a:off x="7983655" y="2774127"/>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a:extLst>
                <a:ext uri="{FF2B5EF4-FFF2-40B4-BE49-F238E27FC236}">
                  <a16:creationId xmlns:a16="http://schemas.microsoft.com/office/drawing/2014/main" id="{18C79E80-30CF-D77A-630F-20C602BBC89E}"/>
                </a:ext>
              </a:extLst>
            </p:cNvPr>
            <p:cNvSpPr/>
            <p:nvPr/>
          </p:nvSpPr>
          <p:spPr>
            <a:xfrm>
              <a:off x="7756125" y="4046060"/>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Oval 267">
              <a:extLst>
                <a:ext uri="{FF2B5EF4-FFF2-40B4-BE49-F238E27FC236}">
                  <a16:creationId xmlns:a16="http://schemas.microsoft.com/office/drawing/2014/main" id="{E8A711F5-AF1F-F8D6-10D4-4AA36EE5CE7B}"/>
                </a:ext>
              </a:extLst>
            </p:cNvPr>
            <p:cNvSpPr/>
            <p:nvPr/>
          </p:nvSpPr>
          <p:spPr>
            <a:xfrm>
              <a:off x="9827060" y="2229024"/>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Oval 268">
              <a:extLst>
                <a:ext uri="{FF2B5EF4-FFF2-40B4-BE49-F238E27FC236}">
                  <a16:creationId xmlns:a16="http://schemas.microsoft.com/office/drawing/2014/main" id="{0A57FADA-DAAA-9486-5DE0-2643B14D9CF5}"/>
                </a:ext>
              </a:extLst>
            </p:cNvPr>
            <p:cNvSpPr/>
            <p:nvPr/>
          </p:nvSpPr>
          <p:spPr>
            <a:xfrm>
              <a:off x="10242985" y="2517949"/>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Oval 269">
              <a:extLst>
                <a:ext uri="{FF2B5EF4-FFF2-40B4-BE49-F238E27FC236}">
                  <a16:creationId xmlns:a16="http://schemas.microsoft.com/office/drawing/2014/main" id="{919F65B1-3B37-26EA-76D7-B16037390B08}"/>
                </a:ext>
              </a:extLst>
            </p:cNvPr>
            <p:cNvSpPr/>
            <p:nvPr/>
          </p:nvSpPr>
          <p:spPr>
            <a:xfrm>
              <a:off x="8268135" y="2522782"/>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Oval 270">
              <a:extLst>
                <a:ext uri="{FF2B5EF4-FFF2-40B4-BE49-F238E27FC236}">
                  <a16:creationId xmlns:a16="http://schemas.microsoft.com/office/drawing/2014/main" id="{660035F7-A2A6-106A-DB5D-7883E4570EF8}"/>
                </a:ext>
              </a:extLst>
            </p:cNvPr>
            <p:cNvSpPr/>
            <p:nvPr/>
          </p:nvSpPr>
          <p:spPr>
            <a:xfrm>
              <a:off x="6279678" y="1357804"/>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Oval 271">
              <a:extLst>
                <a:ext uri="{FF2B5EF4-FFF2-40B4-BE49-F238E27FC236}">
                  <a16:creationId xmlns:a16="http://schemas.microsoft.com/office/drawing/2014/main" id="{CAC2C3C0-5323-2133-6164-5DE97367C3C4}"/>
                </a:ext>
              </a:extLst>
            </p:cNvPr>
            <p:cNvSpPr/>
            <p:nvPr/>
          </p:nvSpPr>
          <p:spPr>
            <a:xfrm>
              <a:off x="7099735" y="2610772"/>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Oval 272">
              <a:extLst>
                <a:ext uri="{FF2B5EF4-FFF2-40B4-BE49-F238E27FC236}">
                  <a16:creationId xmlns:a16="http://schemas.microsoft.com/office/drawing/2014/main" id="{C9174EB1-CD98-55C4-B8D1-416471D483D8}"/>
                </a:ext>
              </a:extLst>
            </p:cNvPr>
            <p:cNvSpPr/>
            <p:nvPr/>
          </p:nvSpPr>
          <p:spPr>
            <a:xfrm>
              <a:off x="6429810" y="3236247"/>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Oval 273">
              <a:extLst>
                <a:ext uri="{FF2B5EF4-FFF2-40B4-BE49-F238E27FC236}">
                  <a16:creationId xmlns:a16="http://schemas.microsoft.com/office/drawing/2014/main" id="{4EBD8C19-8BD5-9677-3D2A-1B8A280EA311}"/>
                </a:ext>
              </a:extLst>
            </p:cNvPr>
            <p:cNvSpPr/>
            <p:nvPr/>
          </p:nvSpPr>
          <p:spPr>
            <a:xfrm>
              <a:off x="6610785" y="3029872"/>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a:extLst>
                <a:ext uri="{FF2B5EF4-FFF2-40B4-BE49-F238E27FC236}">
                  <a16:creationId xmlns:a16="http://schemas.microsoft.com/office/drawing/2014/main" id="{100DF3D2-6E1E-AEDB-FF5D-E77C1CBCFFE9}"/>
                </a:ext>
              </a:extLst>
            </p:cNvPr>
            <p:cNvSpPr/>
            <p:nvPr/>
          </p:nvSpPr>
          <p:spPr>
            <a:xfrm>
              <a:off x="7334903" y="3970335"/>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Oval 275">
              <a:extLst>
                <a:ext uri="{FF2B5EF4-FFF2-40B4-BE49-F238E27FC236}">
                  <a16:creationId xmlns:a16="http://schemas.microsoft.com/office/drawing/2014/main" id="{0467B805-C390-E47E-9112-2DA29FF9060D}"/>
                </a:ext>
              </a:extLst>
            </p:cNvPr>
            <p:cNvSpPr/>
            <p:nvPr/>
          </p:nvSpPr>
          <p:spPr>
            <a:xfrm>
              <a:off x="7163453" y="4125910"/>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Oval 276">
              <a:extLst>
                <a:ext uri="{FF2B5EF4-FFF2-40B4-BE49-F238E27FC236}">
                  <a16:creationId xmlns:a16="http://schemas.microsoft.com/office/drawing/2014/main" id="{38A0E6BC-0BA7-4FB9-7E00-4A18F9FB7F31}"/>
                </a:ext>
              </a:extLst>
            </p:cNvPr>
            <p:cNvSpPr/>
            <p:nvPr/>
          </p:nvSpPr>
          <p:spPr>
            <a:xfrm>
              <a:off x="7630178" y="4592635"/>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Oval 277">
              <a:extLst>
                <a:ext uri="{FF2B5EF4-FFF2-40B4-BE49-F238E27FC236}">
                  <a16:creationId xmlns:a16="http://schemas.microsoft.com/office/drawing/2014/main" id="{E8A4FC0B-0FA1-7BDB-E26C-CB6A11DB47EA}"/>
                </a:ext>
              </a:extLst>
            </p:cNvPr>
            <p:cNvSpPr/>
            <p:nvPr/>
          </p:nvSpPr>
          <p:spPr>
            <a:xfrm>
              <a:off x="7502125" y="4458810"/>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a:extLst>
                <a:ext uri="{FF2B5EF4-FFF2-40B4-BE49-F238E27FC236}">
                  <a16:creationId xmlns:a16="http://schemas.microsoft.com/office/drawing/2014/main" id="{33A1E142-ED77-E980-800D-529085F25580}"/>
                </a:ext>
              </a:extLst>
            </p:cNvPr>
            <p:cNvSpPr/>
            <p:nvPr/>
          </p:nvSpPr>
          <p:spPr>
            <a:xfrm>
              <a:off x="7432275" y="4385785"/>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Oval 279">
              <a:extLst>
                <a:ext uri="{FF2B5EF4-FFF2-40B4-BE49-F238E27FC236}">
                  <a16:creationId xmlns:a16="http://schemas.microsoft.com/office/drawing/2014/main" id="{CE73F8E0-EF84-EB8C-2A98-11398904695B}"/>
                </a:ext>
              </a:extLst>
            </p:cNvPr>
            <p:cNvSpPr/>
            <p:nvPr/>
          </p:nvSpPr>
          <p:spPr>
            <a:xfrm>
              <a:off x="7286225" y="4379435"/>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Oval 280">
              <a:extLst>
                <a:ext uri="{FF2B5EF4-FFF2-40B4-BE49-F238E27FC236}">
                  <a16:creationId xmlns:a16="http://schemas.microsoft.com/office/drawing/2014/main" id="{62DAA247-AE82-9836-7422-12D98B3658EC}"/>
                </a:ext>
              </a:extLst>
            </p:cNvPr>
            <p:cNvSpPr/>
            <p:nvPr/>
          </p:nvSpPr>
          <p:spPr>
            <a:xfrm>
              <a:off x="6708375" y="4617560"/>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Oval 281">
              <a:extLst>
                <a:ext uri="{FF2B5EF4-FFF2-40B4-BE49-F238E27FC236}">
                  <a16:creationId xmlns:a16="http://schemas.microsoft.com/office/drawing/2014/main" id="{61BC2E0E-93D7-DBCE-6201-03A0A5220DD9}"/>
                </a:ext>
              </a:extLst>
            </p:cNvPr>
            <p:cNvSpPr/>
            <p:nvPr/>
          </p:nvSpPr>
          <p:spPr>
            <a:xfrm>
              <a:off x="8097320" y="3485096"/>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Oval 282">
              <a:extLst>
                <a:ext uri="{FF2B5EF4-FFF2-40B4-BE49-F238E27FC236}">
                  <a16:creationId xmlns:a16="http://schemas.microsoft.com/office/drawing/2014/main" id="{6C9A7032-37D1-AC90-2A66-E426DC564886}"/>
                </a:ext>
              </a:extLst>
            </p:cNvPr>
            <p:cNvSpPr/>
            <p:nvPr/>
          </p:nvSpPr>
          <p:spPr>
            <a:xfrm>
              <a:off x="7722035" y="3118485"/>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Oval 283">
              <a:extLst>
                <a:ext uri="{FF2B5EF4-FFF2-40B4-BE49-F238E27FC236}">
                  <a16:creationId xmlns:a16="http://schemas.microsoft.com/office/drawing/2014/main" id="{600A2102-C472-DEFC-CF91-EECD31E4809A}"/>
                </a:ext>
              </a:extLst>
            </p:cNvPr>
            <p:cNvSpPr/>
            <p:nvPr/>
          </p:nvSpPr>
          <p:spPr>
            <a:xfrm>
              <a:off x="10655735" y="2905299"/>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 284">
              <a:extLst>
                <a:ext uri="{FF2B5EF4-FFF2-40B4-BE49-F238E27FC236}">
                  <a16:creationId xmlns:a16="http://schemas.microsoft.com/office/drawing/2014/main" id="{A0B3651C-BE37-C39F-6311-793C61723053}"/>
                </a:ext>
              </a:extLst>
            </p:cNvPr>
            <p:cNvSpPr/>
            <p:nvPr/>
          </p:nvSpPr>
          <p:spPr>
            <a:xfrm>
              <a:off x="10697010" y="2419524"/>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Oval 285">
              <a:extLst>
                <a:ext uri="{FF2B5EF4-FFF2-40B4-BE49-F238E27FC236}">
                  <a16:creationId xmlns:a16="http://schemas.microsoft.com/office/drawing/2014/main" id="{537A1C7B-74E8-15CA-9D2C-7B8FA9A19C30}"/>
                </a:ext>
              </a:extLst>
            </p:cNvPr>
            <p:cNvSpPr/>
            <p:nvPr/>
          </p:nvSpPr>
          <p:spPr>
            <a:xfrm>
              <a:off x="10246160" y="3368849"/>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Oval 286">
              <a:extLst>
                <a:ext uri="{FF2B5EF4-FFF2-40B4-BE49-F238E27FC236}">
                  <a16:creationId xmlns:a16="http://schemas.microsoft.com/office/drawing/2014/main" id="{7C006709-7B0A-5BFF-6EF8-682C394597B0}"/>
                </a:ext>
              </a:extLst>
            </p:cNvPr>
            <p:cNvSpPr/>
            <p:nvPr/>
          </p:nvSpPr>
          <p:spPr>
            <a:xfrm>
              <a:off x="10722410" y="3565699"/>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a:extLst>
                <a:ext uri="{FF2B5EF4-FFF2-40B4-BE49-F238E27FC236}">
                  <a16:creationId xmlns:a16="http://schemas.microsoft.com/office/drawing/2014/main" id="{FBB63256-819A-5505-99D8-27FF0801E07B}"/>
                </a:ext>
              </a:extLst>
            </p:cNvPr>
            <p:cNvSpPr/>
            <p:nvPr/>
          </p:nvSpPr>
          <p:spPr>
            <a:xfrm>
              <a:off x="10608110" y="3679999"/>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288">
              <a:extLst>
                <a:ext uri="{FF2B5EF4-FFF2-40B4-BE49-F238E27FC236}">
                  <a16:creationId xmlns:a16="http://schemas.microsoft.com/office/drawing/2014/main" id="{B8803532-2BB1-6BD3-28BA-699C26DD38BB}"/>
                </a:ext>
              </a:extLst>
            </p:cNvPr>
            <p:cNvSpPr/>
            <p:nvPr/>
          </p:nvSpPr>
          <p:spPr>
            <a:xfrm>
              <a:off x="10398560" y="4367370"/>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289">
              <a:extLst>
                <a:ext uri="{FF2B5EF4-FFF2-40B4-BE49-F238E27FC236}">
                  <a16:creationId xmlns:a16="http://schemas.microsoft.com/office/drawing/2014/main" id="{B77C1208-6B1C-AC1F-C7A3-7023B14DFA27}"/>
                </a:ext>
              </a:extLst>
            </p:cNvPr>
            <p:cNvSpPr/>
            <p:nvPr/>
          </p:nvSpPr>
          <p:spPr>
            <a:xfrm>
              <a:off x="11541560" y="3786344"/>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290">
              <a:extLst>
                <a:ext uri="{FF2B5EF4-FFF2-40B4-BE49-F238E27FC236}">
                  <a16:creationId xmlns:a16="http://schemas.microsoft.com/office/drawing/2014/main" id="{972EC29C-A7D2-CE5E-9444-5542BCE45E18}"/>
                </a:ext>
              </a:extLst>
            </p:cNvPr>
            <p:cNvSpPr/>
            <p:nvPr/>
          </p:nvSpPr>
          <p:spPr>
            <a:xfrm>
              <a:off x="11395510" y="3197399"/>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91">
              <a:extLst>
                <a:ext uri="{FF2B5EF4-FFF2-40B4-BE49-F238E27FC236}">
                  <a16:creationId xmlns:a16="http://schemas.microsoft.com/office/drawing/2014/main" id="{C6B17564-FD3A-F8B7-9237-3C0E03218FF8}"/>
                </a:ext>
              </a:extLst>
            </p:cNvPr>
            <p:cNvSpPr/>
            <p:nvPr/>
          </p:nvSpPr>
          <p:spPr>
            <a:xfrm>
              <a:off x="10770035" y="3827620"/>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92">
              <a:extLst>
                <a:ext uri="{FF2B5EF4-FFF2-40B4-BE49-F238E27FC236}">
                  <a16:creationId xmlns:a16="http://schemas.microsoft.com/office/drawing/2014/main" id="{4CD3459D-3694-7928-6C04-D4BC3FEC01FE}"/>
                </a:ext>
              </a:extLst>
            </p:cNvPr>
            <p:cNvSpPr/>
            <p:nvPr/>
          </p:nvSpPr>
          <p:spPr>
            <a:xfrm>
              <a:off x="10281085" y="4446745"/>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Oval 293">
              <a:extLst>
                <a:ext uri="{FF2B5EF4-FFF2-40B4-BE49-F238E27FC236}">
                  <a16:creationId xmlns:a16="http://schemas.microsoft.com/office/drawing/2014/main" id="{C9589B27-4589-6B51-CFE0-7E561390C0F0}"/>
                </a:ext>
              </a:extLst>
            </p:cNvPr>
            <p:cNvSpPr/>
            <p:nvPr/>
          </p:nvSpPr>
          <p:spPr>
            <a:xfrm>
              <a:off x="10220760" y="4548345"/>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Oval 294">
              <a:extLst>
                <a:ext uri="{FF2B5EF4-FFF2-40B4-BE49-F238E27FC236}">
                  <a16:creationId xmlns:a16="http://schemas.microsoft.com/office/drawing/2014/main" id="{DAF9FBD3-75BC-66E3-7D2D-1E1AF44942CD}"/>
                </a:ext>
              </a:extLst>
            </p:cNvPr>
            <p:cNvSpPr/>
            <p:nvPr/>
          </p:nvSpPr>
          <p:spPr>
            <a:xfrm>
              <a:off x="9754035" y="5091270"/>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val 295">
              <a:extLst>
                <a:ext uri="{FF2B5EF4-FFF2-40B4-BE49-F238E27FC236}">
                  <a16:creationId xmlns:a16="http://schemas.microsoft.com/office/drawing/2014/main" id="{E3BFC8DF-515F-F378-B18E-7A85738E0132}"/>
                </a:ext>
              </a:extLst>
            </p:cNvPr>
            <p:cNvSpPr/>
            <p:nvPr/>
          </p:nvSpPr>
          <p:spPr>
            <a:xfrm>
              <a:off x="9992160" y="4722970"/>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Oval 296">
              <a:extLst>
                <a:ext uri="{FF2B5EF4-FFF2-40B4-BE49-F238E27FC236}">
                  <a16:creationId xmlns:a16="http://schemas.microsoft.com/office/drawing/2014/main" id="{5ABA432A-197D-81C8-1C5F-613AE2103B0A}"/>
                </a:ext>
              </a:extLst>
            </p:cNvPr>
            <p:cNvSpPr/>
            <p:nvPr/>
          </p:nvSpPr>
          <p:spPr>
            <a:xfrm>
              <a:off x="11357410" y="5377020"/>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Oval 297">
              <a:extLst>
                <a:ext uri="{FF2B5EF4-FFF2-40B4-BE49-F238E27FC236}">
                  <a16:creationId xmlns:a16="http://schemas.microsoft.com/office/drawing/2014/main" id="{F1B30D8D-514E-9B5D-5181-548B06E52C9D}"/>
                </a:ext>
              </a:extLst>
            </p:cNvPr>
            <p:cNvSpPr/>
            <p:nvPr/>
          </p:nvSpPr>
          <p:spPr>
            <a:xfrm>
              <a:off x="11058960" y="5535770"/>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Oval 298">
              <a:extLst>
                <a:ext uri="{FF2B5EF4-FFF2-40B4-BE49-F238E27FC236}">
                  <a16:creationId xmlns:a16="http://schemas.microsoft.com/office/drawing/2014/main" id="{53CBD122-0163-6455-618F-6EFF3E80A73D}"/>
                </a:ext>
              </a:extLst>
            </p:cNvPr>
            <p:cNvSpPr/>
            <p:nvPr/>
          </p:nvSpPr>
          <p:spPr>
            <a:xfrm>
              <a:off x="9151364" y="4376735"/>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Oval 299">
              <a:extLst>
                <a:ext uri="{FF2B5EF4-FFF2-40B4-BE49-F238E27FC236}">
                  <a16:creationId xmlns:a16="http://schemas.microsoft.com/office/drawing/2014/main" id="{BC13CB78-C720-770D-9056-23AFBDEAEECE}"/>
                </a:ext>
              </a:extLst>
            </p:cNvPr>
            <p:cNvSpPr/>
            <p:nvPr/>
          </p:nvSpPr>
          <p:spPr>
            <a:xfrm>
              <a:off x="9119614" y="4522785"/>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a:extLst>
                <a:ext uri="{FF2B5EF4-FFF2-40B4-BE49-F238E27FC236}">
                  <a16:creationId xmlns:a16="http://schemas.microsoft.com/office/drawing/2014/main" id="{BE759C11-34A2-DC02-11E3-1CF42D8F1C60}"/>
                </a:ext>
              </a:extLst>
            </p:cNvPr>
            <p:cNvSpPr/>
            <p:nvPr/>
          </p:nvSpPr>
          <p:spPr>
            <a:xfrm>
              <a:off x="8751314" y="4840285"/>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301">
              <a:extLst>
                <a:ext uri="{FF2B5EF4-FFF2-40B4-BE49-F238E27FC236}">
                  <a16:creationId xmlns:a16="http://schemas.microsoft.com/office/drawing/2014/main" id="{36421C71-4814-662F-E2D5-4E901AF0F8E9}"/>
                </a:ext>
              </a:extLst>
            </p:cNvPr>
            <p:cNvSpPr/>
            <p:nvPr/>
          </p:nvSpPr>
          <p:spPr>
            <a:xfrm>
              <a:off x="9424414" y="5033960"/>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Oval 302">
              <a:extLst>
                <a:ext uri="{FF2B5EF4-FFF2-40B4-BE49-F238E27FC236}">
                  <a16:creationId xmlns:a16="http://schemas.microsoft.com/office/drawing/2014/main" id="{56F334F4-58BE-8967-3EE5-99BC94C973E7}"/>
                </a:ext>
              </a:extLst>
            </p:cNvPr>
            <p:cNvSpPr/>
            <p:nvPr/>
          </p:nvSpPr>
          <p:spPr>
            <a:xfrm>
              <a:off x="9607985" y="4840445"/>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Oval 303">
              <a:extLst>
                <a:ext uri="{FF2B5EF4-FFF2-40B4-BE49-F238E27FC236}">
                  <a16:creationId xmlns:a16="http://schemas.microsoft.com/office/drawing/2014/main" id="{C98C540C-B5BD-8629-39F1-7DDA342D78F5}"/>
                </a:ext>
              </a:extLst>
            </p:cNvPr>
            <p:cNvSpPr/>
            <p:nvPr/>
          </p:nvSpPr>
          <p:spPr>
            <a:xfrm>
              <a:off x="7543400" y="4154010"/>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Oval 304">
              <a:extLst>
                <a:ext uri="{FF2B5EF4-FFF2-40B4-BE49-F238E27FC236}">
                  <a16:creationId xmlns:a16="http://schemas.microsoft.com/office/drawing/2014/main" id="{11EB59E5-8139-9A19-169B-B08F95E6E3E2}"/>
                </a:ext>
              </a:extLst>
            </p:cNvPr>
            <p:cNvSpPr/>
            <p:nvPr/>
          </p:nvSpPr>
          <p:spPr>
            <a:xfrm>
              <a:off x="7563085" y="3694753"/>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Oval 305">
              <a:extLst>
                <a:ext uri="{FF2B5EF4-FFF2-40B4-BE49-F238E27FC236}">
                  <a16:creationId xmlns:a16="http://schemas.microsoft.com/office/drawing/2014/main" id="{A260DB84-E7E8-B332-D504-5E5ACD03BE0C}"/>
                </a:ext>
              </a:extLst>
            </p:cNvPr>
            <p:cNvSpPr/>
            <p:nvPr/>
          </p:nvSpPr>
          <p:spPr>
            <a:xfrm>
              <a:off x="8111725" y="3967003"/>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4F2CB38E-5206-2169-1A65-1506AE466709}"/>
                </a:ext>
              </a:extLst>
            </p:cNvPr>
            <p:cNvSpPr/>
            <p:nvPr/>
          </p:nvSpPr>
          <p:spPr>
            <a:xfrm>
              <a:off x="7111600" y="4265135"/>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2F4411DC-7466-10F5-D8E1-51DE7B79A07E}"/>
                </a:ext>
              </a:extLst>
            </p:cNvPr>
            <p:cNvSpPr/>
            <p:nvPr/>
          </p:nvSpPr>
          <p:spPr>
            <a:xfrm>
              <a:off x="7222725" y="4306410"/>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F3135157-E141-0E0B-1F8D-0DEFC870BF3C}"/>
                </a:ext>
              </a:extLst>
            </p:cNvPr>
            <p:cNvSpPr/>
            <p:nvPr/>
          </p:nvSpPr>
          <p:spPr>
            <a:xfrm>
              <a:off x="10933954" y="2532990"/>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E61FD7D1-6E47-1740-C069-0DBB18BD9CBA}"/>
                </a:ext>
              </a:extLst>
            </p:cNvPr>
            <p:cNvSpPr/>
            <p:nvPr/>
          </p:nvSpPr>
          <p:spPr>
            <a:xfrm>
              <a:off x="10819190" y="3448896"/>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5DB28B6E-8ECE-ED03-66EB-0609EC532286}"/>
                </a:ext>
              </a:extLst>
            </p:cNvPr>
            <p:cNvSpPr/>
            <p:nvPr/>
          </p:nvSpPr>
          <p:spPr>
            <a:xfrm>
              <a:off x="10805841" y="3252000"/>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FD3192AF-152A-9871-920F-0F8F3A08C6F3}"/>
                </a:ext>
              </a:extLst>
            </p:cNvPr>
            <p:cNvSpPr/>
            <p:nvPr/>
          </p:nvSpPr>
          <p:spPr>
            <a:xfrm>
              <a:off x="11226332" y="3078464"/>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3EE5F37B-66A0-B3CD-9206-575D39C35762}"/>
                </a:ext>
              </a:extLst>
            </p:cNvPr>
            <p:cNvSpPr/>
            <p:nvPr/>
          </p:nvSpPr>
          <p:spPr>
            <a:xfrm>
              <a:off x="10893907" y="2729886"/>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B2E92B08-CF83-EFA4-550F-940EF5DEBA69}"/>
                </a:ext>
              </a:extLst>
            </p:cNvPr>
            <p:cNvSpPr/>
            <p:nvPr/>
          </p:nvSpPr>
          <p:spPr>
            <a:xfrm>
              <a:off x="9198410" y="1894581"/>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A81A09C6-C8FA-DA36-F8B8-DA4550F3BBCB}"/>
                </a:ext>
              </a:extLst>
            </p:cNvPr>
            <p:cNvSpPr/>
            <p:nvPr/>
          </p:nvSpPr>
          <p:spPr>
            <a:xfrm>
              <a:off x="9401610" y="1736278"/>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A6468CD9-831D-3B83-22AC-98D0106066B7}"/>
                </a:ext>
              </a:extLst>
            </p:cNvPr>
            <p:cNvSpPr/>
            <p:nvPr/>
          </p:nvSpPr>
          <p:spPr>
            <a:xfrm>
              <a:off x="9046010" y="1646931"/>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0AE9086B-C81A-EB7B-EFEA-880F05D63CAB}"/>
                </a:ext>
              </a:extLst>
            </p:cNvPr>
            <p:cNvSpPr/>
            <p:nvPr/>
          </p:nvSpPr>
          <p:spPr>
            <a:xfrm>
              <a:off x="8915835" y="1697731"/>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CE84830D-F489-B01E-7D0F-3792AF5C84AA}"/>
                </a:ext>
              </a:extLst>
            </p:cNvPr>
            <p:cNvSpPr/>
            <p:nvPr/>
          </p:nvSpPr>
          <p:spPr>
            <a:xfrm>
              <a:off x="8852335" y="1853306"/>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DAA8C45C-42BA-973D-41AA-510A8B60142D}"/>
                </a:ext>
              </a:extLst>
            </p:cNvPr>
            <p:cNvSpPr/>
            <p:nvPr/>
          </p:nvSpPr>
          <p:spPr>
            <a:xfrm>
              <a:off x="9103160" y="2050156"/>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BDFC1576-13A5-AD6F-EA20-58D611C29E16}"/>
                </a:ext>
              </a:extLst>
            </p:cNvPr>
            <p:cNvSpPr/>
            <p:nvPr/>
          </p:nvSpPr>
          <p:spPr>
            <a:xfrm>
              <a:off x="8992035" y="2148581"/>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AADAD19E-18AE-0D22-D9DA-70E0BEB04F30}"/>
                </a:ext>
              </a:extLst>
            </p:cNvPr>
            <p:cNvSpPr/>
            <p:nvPr/>
          </p:nvSpPr>
          <p:spPr>
            <a:xfrm>
              <a:off x="8849160" y="2297806"/>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2C2D7C3E-7D0C-3388-1481-F47721594F98}"/>
                </a:ext>
              </a:extLst>
            </p:cNvPr>
            <p:cNvSpPr/>
            <p:nvPr/>
          </p:nvSpPr>
          <p:spPr>
            <a:xfrm>
              <a:off x="8722345" y="2020817"/>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BAFABC94-071E-72ED-1D9B-88A5D1135FFB}"/>
                </a:ext>
              </a:extLst>
            </p:cNvPr>
            <p:cNvSpPr/>
            <p:nvPr/>
          </p:nvSpPr>
          <p:spPr>
            <a:xfrm>
              <a:off x="8110469" y="3131210"/>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1EDE6ADE-F2C8-CF58-0C70-6DE43F44953E}"/>
                </a:ext>
              </a:extLst>
            </p:cNvPr>
            <p:cNvSpPr/>
            <p:nvPr/>
          </p:nvSpPr>
          <p:spPr>
            <a:xfrm>
              <a:off x="7958722" y="3683963"/>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0E876E58-936A-BA44-C962-ABC310E05DAE}"/>
                </a:ext>
              </a:extLst>
            </p:cNvPr>
            <p:cNvSpPr/>
            <p:nvPr/>
          </p:nvSpPr>
          <p:spPr>
            <a:xfrm>
              <a:off x="8190660" y="5574475"/>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4" name="Group 343">
            <a:extLst>
              <a:ext uri="{FF2B5EF4-FFF2-40B4-BE49-F238E27FC236}">
                <a16:creationId xmlns:a16="http://schemas.microsoft.com/office/drawing/2014/main" id="{E69C60F4-3167-16F4-D45E-F7D726E39FB4}"/>
              </a:ext>
            </a:extLst>
          </p:cNvPr>
          <p:cNvGrpSpPr/>
          <p:nvPr/>
        </p:nvGrpSpPr>
        <p:grpSpPr>
          <a:xfrm>
            <a:off x="7697549" y="1866726"/>
            <a:ext cx="4231844" cy="3794325"/>
            <a:chOff x="7697549" y="1595569"/>
            <a:chExt cx="4231844" cy="3794325"/>
          </a:xfrm>
        </p:grpSpPr>
        <p:sp>
          <p:nvSpPr>
            <p:cNvPr id="247" name="TextBox 246">
              <a:extLst>
                <a:ext uri="{FF2B5EF4-FFF2-40B4-BE49-F238E27FC236}">
                  <a16:creationId xmlns:a16="http://schemas.microsoft.com/office/drawing/2014/main" id="{9E7134D1-CAE5-9866-39AC-EEE5FDD0F795}"/>
                </a:ext>
              </a:extLst>
            </p:cNvPr>
            <p:cNvSpPr txBox="1"/>
            <p:nvPr/>
          </p:nvSpPr>
          <p:spPr>
            <a:xfrm>
              <a:off x="7697549" y="1595569"/>
              <a:ext cx="4209461" cy="369332"/>
            </a:xfrm>
            <a:prstGeom prst="rect">
              <a:avLst/>
            </a:prstGeom>
            <a:noFill/>
          </p:spPr>
          <p:txBody>
            <a:bodyPr wrap="square" rtlCol="0">
              <a:spAutoFit/>
            </a:bodyPr>
            <a:lstStyle/>
            <a:p>
              <a:pPr algn="ctr"/>
              <a:r>
                <a:rPr lang="en-US" b="1">
                  <a:latin typeface="Arial" panose="020B0604020202020204" pitchFamily="34" charset="0"/>
                </a:rPr>
                <a:t>Low Density</a:t>
              </a:r>
            </a:p>
          </p:txBody>
        </p:sp>
        <p:pic>
          <p:nvPicPr>
            <p:cNvPr id="326" name="Picture 325">
              <a:extLst>
                <a:ext uri="{FF2B5EF4-FFF2-40B4-BE49-F238E27FC236}">
                  <a16:creationId xmlns:a16="http://schemas.microsoft.com/office/drawing/2014/main" id="{6FEA7758-2198-F587-A200-2B84B3EB57AD}"/>
                </a:ext>
              </a:extLst>
            </p:cNvPr>
            <p:cNvPicPr>
              <a:picLocks noChangeAspect="1"/>
            </p:cNvPicPr>
            <p:nvPr/>
          </p:nvPicPr>
          <p:blipFill>
            <a:blip r:embed="rId5"/>
            <a:stretch>
              <a:fillRect/>
            </a:stretch>
          </p:blipFill>
          <p:spPr>
            <a:xfrm>
              <a:off x="7697550" y="1964901"/>
              <a:ext cx="4231843" cy="3424993"/>
            </a:xfrm>
            <a:prstGeom prst="rect">
              <a:avLst/>
            </a:prstGeom>
          </p:spPr>
        </p:pic>
      </p:grpSp>
      <p:grpSp>
        <p:nvGrpSpPr>
          <p:cNvPr id="327" name="Group 326">
            <a:extLst>
              <a:ext uri="{FF2B5EF4-FFF2-40B4-BE49-F238E27FC236}">
                <a16:creationId xmlns:a16="http://schemas.microsoft.com/office/drawing/2014/main" id="{01EFE15E-4BA7-D0A0-09E1-C2480FF8449B}"/>
              </a:ext>
            </a:extLst>
          </p:cNvPr>
          <p:cNvGrpSpPr/>
          <p:nvPr/>
        </p:nvGrpSpPr>
        <p:grpSpPr>
          <a:xfrm>
            <a:off x="7951120" y="2457527"/>
            <a:ext cx="1832232" cy="2046878"/>
            <a:chOff x="6423460" y="1510853"/>
            <a:chExt cx="2402840" cy="2684333"/>
          </a:xfrm>
          <a:solidFill>
            <a:srgbClr val="FF0000"/>
          </a:solidFill>
        </p:grpSpPr>
        <p:sp>
          <p:nvSpPr>
            <p:cNvPr id="328" name="Oval 327">
              <a:extLst>
                <a:ext uri="{FF2B5EF4-FFF2-40B4-BE49-F238E27FC236}">
                  <a16:creationId xmlns:a16="http://schemas.microsoft.com/office/drawing/2014/main" id="{0E5E5E71-BE01-CA20-C0BC-B48DA09A65F0}"/>
                </a:ext>
              </a:extLst>
            </p:cNvPr>
            <p:cNvSpPr/>
            <p:nvPr/>
          </p:nvSpPr>
          <p:spPr>
            <a:xfrm>
              <a:off x="6648885" y="1510853"/>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34D43E45-8A97-A947-8C69-BC7F9F3BAD01}"/>
                </a:ext>
              </a:extLst>
            </p:cNvPr>
            <p:cNvSpPr/>
            <p:nvPr/>
          </p:nvSpPr>
          <p:spPr>
            <a:xfrm>
              <a:off x="6750485" y="1698178"/>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4142D8F7-004C-BAA9-AF2A-A99E16FAB62C}"/>
                </a:ext>
              </a:extLst>
            </p:cNvPr>
            <p:cNvSpPr/>
            <p:nvPr/>
          </p:nvSpPr>
          <p:spPr>
            <a:xfrm>
              <a:off x="6423460" y="2120453"/>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27469237-63D9-AED5-CC8A-0651FAD2F01B}"/>
                </a:ext>
              </a:extLst>
            </p:cNvPr>
            <p:cNvSpPr/>
            <p:nvPr/>
          </p:nvSpPr>
          <p:spPr>
            <a:xfrm>
              <a:off x="6988610" y="2088703"/>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837CA9AA-75F7-3EA6-465D-84EB9406A4D7}"/>
                </a:ext>
              </a:extLst>
            </p:cNvPr>
            <p:cNvSpPr/>
            <p:nvPr/>
          </p:nvSpPr>
          <p:spPr>
            <a:xfrm>
              <a:off x="7344210" y="1980753"/>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E17ED235-172C-7C23-78E3-166B3CFA98F8}"/>
                </a:ext>
              </a:extLst>
            </p:cNvPr>
            <p:cNvSpPr/>
            <p:nvPr/>
          </p:nvSpPr>
          <p:spPr>
            <a:xfrm>
              <a:off x="7099735" y="2282378"/>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AAC90101-1F16-FD2A-DA58-E1B4C9C0C4F2}"/>
                </a:ext>
              </a:extLst>
            </p:cNvPr>
            <p:cNvSpPr/>
            <p:nvPr/>
          </p:nvSpPr>
          <p:spPr>
            <a:xfrm>
              <a:off x="7248960" y="2460178"/>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03D24551-13A6-08D1-3766-2B368930B609}"/>
                </a:ext>
              </a:extLst>
            </p:cNvPr>
            <p:cNvSpPr/>
            <p:nvPr/>
          </p:nvSpPr>
          <p:spPr>
            <a:xfrm>
              <a:off x="7547410" y="2149028"/>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E7557D52-9719-CAB9-1D98-95AC37F7DAEE}"/>
                </a:ext>
              </a:extLst>
            </p:cNvPr>
            <p:cNvSpPr/>
            <p:nvPr/>
          </p:nvSpPr>
          <p:spPr>
            <a:xfrm>
              <a:off x="7937935" y="3530153"/>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709CA3CA-8020-BAD2-2CC8-B259267E8A9F}"/>
                </a:ext>
              </a:extLst>
            </p:cNvPr>
            <p:cNvSpPr/>
            <p:nvPr/>
          </p:nvSpPr>
          <p:spPr>
            <a:xfrm>
              <a:off x="7439460" y="3673028"/>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450ABFFF-AF9F-1ADC-AC02-E5BB38E1333A}"/>
                </a:ext>
              </a:extLst>
            </p:cNvPr>
            <p:cNvSpPr/>
            <p:nvPr/>
          </p:nvSpPr>
          <p:spPr>
            <a:xfrm>
              <a:off x="8312585" y="3806378"/>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E68165BC-1B4B-5809-F426-B777B9C17F50}"/>
                </a:ext>
              </a:extLst>
            </p:cNvPr>
            <p:cNvSpPr/>
            <p:nvPr/>
          </p:nvSpPr>
          <p:spPr>
            <a:xfrm>
              <a:off x="7779185" y="3873053"/>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39A8D792-DF8B-335C-E183-7F2BC0468C5A}"/>
                </a:ext>
              </a:extLst>
            </p:cNvPr>
            <p:cNvSpPr/>
            <p:nvPr/>
          </p:nvSpPr>
          <p:spPr>
            <a:xfrm>
              <a:off x="8106210" y="4073078"/>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321C2145-A4FB-BE33-C9FB-2A86D9C73BB0}"/>
                </a:ext>
              </a:extLst>
            </p:cNvPr>
            <p:cNvSpPr/>
            <p:nvPr/>
          </p:nvSpPr>
          <p:spPr>
            <a:xfrm>
              <a:off x="8734860" y="4103746"/>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744FC39F-7840-C0EB-471A-B9EB1A544108}"/>
                </a:ext>
              </a:extLst>
            </p:cNvPr>
            <p:cNvSpPr/>
            <p:nvPr/>
          </p:nvSpPr>
          <p:spPr>
            <a:xfrm>
              <a:off x="6988610" y="3758753"/>
              <a:ext cx="91440" cy="91440"/>
            </a:xfrm>
            <a:prstGeom prst="ellipse">
              <a:avLst/>
            </a:prstGeom>
            <a:grp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5" name="TextBox 344">
            <a:extLst>
              <a:ext uri="{FF2B5EF4-FFF2-40B4-BE49-F238E27FC236}">
                <a16:creationId xmlns:a16="http://schemas.microsoft.com/office/drawing/2014/main" id="{884B2302-3574-7B9C-038C-98D2A788315A}"/>
              </a:ext>
            </a:extLst>
          </p:cNvPr>
          <p:cNvSpPr txBox="1"/>
          <p:nvPr/>
        </p:nvSpPr>
        <p:spPr>
          <a:xfrm>
            <a:off x="4280677" y="5313144"/>
            <a:ext cx="3283132" cy="923330"/>
          </a:xfrm>
          <a:prstGeom prst="rect">
            <a:avLst/>
          </a:prstGeom>
          <a:noFill/>
        </p:spPr>
        <p:txBody>
          <a:bodyPr wrap="square" rtlCol="0">
            <a:spAutoFit/>
          </a:bodyPr>
          <a:lstStyle/>
          <a:p>
            <a:r>
              <a:rPr lang="en-US" dirty="0">
                <a:latin typeface="Arial" panose="020B0604020202020204" pitchFamily="34" charset="0"/>
              </a:rPr>
              <a:t>Although mostly covered, these areas may not have the latest generation of services.</a:t>
            </a:r>
          </a:p>
        </p:txBody>
      </p:sp>
      <p:sp>
        <p:nvSpPr>
          <p:cNvPr id="347" name="TextBox 346">
            <a:extLst>
              <a:ext uri="{FF2B5EF4-FFF2-40B4-BE49-F238E27FC236}">
                <a16:creationId xmlns:a16="http://schemas.microsoft.com/office/drawing/2014/main" id="{E588BE94-331B-6168-C8D5-953B2298C65B}"/>
              </a:ext>
            </a:extLst>
          </p:cNvPr>
          <p:cNvSpPr txBox="1"/>
          <p:nvPr/>
        </p:nvSpPr>
        <p:spPr>
          <a:xfrm>
            <a:off x="548640" y="4925512"/>
            <a:ext cx="3207150" cy="923330"/>
          </a:xfrm>
          <a:prstGeom prst="rect">
            <a:avLst/>
          </a:prstGeom>
          <a:noFill/>
        </p:spPr>
        <p:txBody>
          <a:bodyPr wrap="square" rtlCol="0">
            <a:spAutoFit/>
          </a:bodyPr>
          <a:lstStyle/>
          <a:p>
            <a:r>
              <a:rPr lang="en-US" dirty="0">
                <a:latin typeface="Arial" panose="020B0604020202020204" pitchFamily="34" charset="0"/>
              </a:rPr>
              <a:t>Most of these areas already have coverage today – but indoor service can vary.</a:t>
            </a:r>
          </a:p>
        </p:txBody>
      </p:sp>
      <p:sp>
        <p:nvSpPr>
          <p:cNvPr id="348" name="TextBox 347">
            <a:extLst>
              <a:ext uri="{FF2B5EF4-FFF2-40B4-BE49-F238E27FC236}">
                <a16:creationId xmlns:a16="http://schemas.microsoft.com/office/drawing/2014/main" id="{52105368-739C-D377-4CD0-BC6D7530CA06}"/>
              </a:ext>
            </a:extLst>
          </p:cNvPr>
          <p:cNvSpPr txBox="1"/>
          <p:nvPr/>
        </p:nvSpPr>
        <p:spPr>
          <a:xfrm>
            <a:off x="7924800" y="5680960"/>
            <a:ext cx="3283132" cy="923330"/>
          </a:xfrm>
          <a:prstGeom prst="rect">
            <a:avLst/>
          </a:prstGeom>
          <a:noFill/>
        </p:spPr>
        <p:txBody>
          <a:bodyPr wrap="square" rtlCol="0">
            <a:spAutoFit/>
          </a:bodyPr>
          <a:lstStyle/>
          <a:p>
            <a:r>
              <a:rPr lang="en-US" dirty="0">
                <a:latin typeface="Arial" panose="020B0604020202020204" pitchFamily="34" charset="0"/>
              </a:rPr>
              <a:t>Low density means poor ROI. Subsidy is often required to justify investment.</a:t>
            </a:r>
          </a:p>
        </p:txBody>
      </p:sp>
    </p:spTree>
    <p:extLst>
      <p:ext uri="{BB962C8B-B14F-4D97-AF65-F5344CB8AC3E}">
        <p14:creationId xmlns:p14="http://schemas.microsoft.com/office/powerpoint/2010/main" val="29517058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347"/>
                                        </p:tgtEl>
                                        <p:attrNameLst>
                                          <p:attrName>style.visibility</p:attrName>
                                        </p:attrNameLst>
                                      </p:cBhvr>
                                      <p:to>
                                        <p:strVal val="visible"/>
                                      </p:to>
                                    </p:set>
                                    <p:animEffect transition="in" filter="fade">
                                      <p:cBhvr>
                                        <p:cTn id="10" dur="1000"/>
                                        <p:tgtEl>
                                          <p:spTgt spid="347"/>
                                        </p:tgtEl>
                                      </p:cBhvr>
                                    </p:animEffect>
                                  </p:childTnLst>
                                </p:cTn>
                              </p:par>
                              <p:par>
                                <p:cTn id="11" presetID="10" presetClass="entr" presetSubtype="0" fill="hold" nodeType="withEffect">
                                  <p:stCondLst>
                                    <p:cond delay="4000"/>
                                  </p:stCondLst>
                                  <p:childTnLst>
                                    <p:set>
                                      <p:cBhvr>
                                        <p:cTn id="12" dur="1" fill="hold">
                                          <p:stCondLst>
                                            <p:cond delay="0"/>
                                          </p:stCondLst>
                                        </p:cTn>
                                        <p:tgtEl>
                                          <p:spTgt spid="343"/>
                                        </p:tgtEl>
                                        <p:attrNameLst>
                                          <p:attrName>style.visibility</p:attrName>
                                        </p:attrNameLst>
                                      </p:cBhvr>
                                      <p:to>
                                        <p:strVal val="visible"/>
                                      </p:to>
                                    </p:set>
                                    <p:animEffect transition="in" filter="fade">
                                      <p:cBhvr>
                                        <p:cTn id="13" dur="1000"/>
                                        <p:tgtEl>
                                          <p:spTgt spid="343"/>
                                        </p:tgtEl>
                                      </p:cBhvr>
                                    </p:animEffect>
                                  </p:childTnLst>
                                </p:cTn>
                              </p:par>
                              <p:par>
                                <p:cTn id="14" presetID="10" presetClass="entr" presetSubtype="0" fill="hold" grpId="0" nodeType="withEffect">
                                  <p:stCondLst>
                                    <p:cond delay="4000"/>
                                  </p:stCondLst>
                                  <p:childTnLst>
                                    <p:set>
                                      <p:cBhvr>
                                        <p:cTn id="15" dur="1" fill="hold">
                                          <p:stCondLst>
                                            <p:cond delay="0"/>
                                          </p:stCondLst>
                                        </p:cTn>
                                        <p:tgtEl>
                                          <p:spTgt spid="345"/>
                                        </p:tgtEl>
                                        <p:attrNameLst>
                                          <p:attrName>style.visibility</p:attrName>
                                        </p:attrNameLst>
                                      </p:cBhvr>
                                      <p:to>
                                        <p:strVal val="visible"/>
                                      </p:to>
                                    </p:set>
                                    <p:animEffect transition="in" filter="fade">
                                      <p:cBhvr>
                                        <p:cTn id="16" dur="1000"/>
                                        <p:tgtEl>
                                          <p:spTgt spid="345"/>
                                        </p:tgtEl>
                                      </p:cBhvr>
                                    </p:animEffect>
                                  </p:childTnLst>
                                </p:cTn>
                              </p:par>
                              <p:par>
                                <p:cTn id="17" presetID="22" presetClass="entr" presetSubtype="8" fill="hold" nodeType="withEffect">
                                  <p:stCondLst>
                                    <p:cond delay="4000"/>
                                  </p:stCondLst>
                                  <p:childTnLst>
                                    <p:set>
                                      <p:cBhvr>
                                        <p:cTn id="18" dur="1" fill="hold">
                                          <p:stCondLst>
                                            <p:cond delay="0"/>
                                          </p:stCondLst>
                                        </p:cTn>
                                        <p:tgtEl>
                                          <p:spTgt spid="249"/>
                                        </p:tgtEl>
                                        <p:attrNameLst>
                                          <p:attrName>style.visibility</p:attrName>
                                        </p:attrNameLst>
                                      </p:cBhvr>
                                      <p:to>
                                        <p:strVal val="visible"/>
                                      </p:to>
                                    </p:set>
                                    <p:animEffect transition="in" filter="wipe(left)">
                                      <p:cBhvr>
                                        <p:cTn id="19" dur="1000"/>
                                        <p:tgtEl>
                                          <p:spTgt spid="249"/>
                                        </p:tgtEl>
                                      </p:cBhvr>
                                    </p:animEffect>
                                  </p:childTnLst>
                                </p:cTn>
                              </p:par>
                              <p:par>
                                <p:cTn id="20" presetID="10" presetClass="entr" presetSubtype="0" fill="hold" nodeType="withEffect">
                                  <p:stCondLst>
                                    <p:cond delay="7000"/>
                                  </p:stCondLst>
                                  <p:childTnLst>
                                    <p:set>
                                      <p:cBhvr>
                                        <p:cTn id="21" dur="1" fill="hold">
                                          <p:stCondLst>
                                            <p:cond delay="0"/>
                                          </p:stCondLst>
                                        </p:cTn>
                                        <p:tgtEl>
                                          <p:spTgt spid="344"/>
                                        </p:tgtEl>
                                        <p:attrNameLst>
                                          <p:attrName>style.visibility</p:attrName>
                                        </p:attrNameLst>
                                      </p:cBhvr>
                                      <p:to>
                                        <p:strVal val="visible"/>
                                      </p:to>
                                    </p:set>
                                    <p:animEffect transition="in" filter="fade">
                                      <p:cBhvr>
                                        <p:cTn id="22" dur="1000"/>
                                        <p:tgtEl>
                                          <p:spTgt spid="344"/>
                                        </p:tgtEl>
                                      </p:cBhvr>
                                    </p:animEffect>
                                  </p:childTnLst>
                                </p:cTn>
                              </p:par>
                              <p:par>
                                <p:cTn id="23" presetID="10" presetClass="entr" presetSubtype="0" fill="hold" grpId="0" nodeType="withEffect">
                                  <p:stCondLst>
                                    <p:cond delay="7000"/>
                                  </p:stCondLst>
                                  <p:childTnLst>
                                    <p:set>
                                      <p:cBhvr>
                                        <p:cTn id="24" dur="1" fill="hold">
                                          <p:stCondLst>
                                            <p:cond delay="0"/>
                                          </p:stCondLst>
                                        </p:cTn>
                                        <p:tgtEl>
                                          <p:spTgt spid="348"/>
                                        </p:tgtEl>
                                        <p:attrNameLst>
                                          <p:attrName>style.visibility</p:attrName>
                                        </p:attrNameLst>
                                      </p:cBhvr>
                                      <p:to>
                                        <p:strVal val="visible"/>
                                      </p:to>
                                    </p:set>
                                    <p:animEffect transition="in" filter="fade">
                                      <p:cBhvr>
                                        <p:cTn id="25" dur="1000"/>
                                        <p:tgtEl>
                                          <p:spTgt spid="348"/>
                                        </p:tgtEl>
                                      </p:cBhvr>
                                    </p:animEffect>
                                  </p:childTnLst>
                                </p:cTn>
                              </p:par>
                              <p:par>
                                <p:cTn id="26" presetID="22" presetClass="entr" presetSubtype="8" fill="hold" nodeType="withEffect">
                                  <p:stCondLst>
                                    <p:cond delay="7000"/>
                                  </p:stCondLst>
                                  <p:childTnLst>
                                    <p:set>
                                      <p:cBhvr>
                                        <p:cTn id="27" dur="1" fill="hold">
                                          <p:stCondLst>
                                            <p:cond delay="0"/>
                                          </p:stCondLst>
                                        </p:cTn>
                                        <p:tgtEl>
                                          <p:spTgt spid="327"/>
                                        </p:tgtEl>
                                        <p:attrNameLst>
                                          <p:attrName>style.visibility</p:attrName>
                                        </p:attrNameLst>
                                      </p:cBhvr>
                                      <p:to>
                                        <p:strVal val="visible"/>
                                      </p:to>
                                    </p:set>
                                    <p:animEffect transition="in" filter="wipe(left)">
                                      <p:cBhvr>
                                        <p:cTn id="28" dur="1000"/>
                                        <p:tgtEl>
                                          <p:spTgt spid="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 grpId="0"/>
      <p:bldP spid="347" grpId="0"/>
      <p:bldP spid="3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C6E13-0FDF-1D73-EDE9-3846D494F4FA}"/>
            </a:ext>
          </a:extLst>
        </p:cNvPr>
        <p:cNvGrpSpPr/>
        <p:nvPr/>
      </p:nvGrpSpPr>
      <p:grpSpPr>
        <a:xfrm>
          <a:off x="0" y="0"/>
          <a:ext cx="0" cy="0"/>
          <a:chOff x="0" y="0"/>
          <a:chExt cx="0" cy="0"/>
        </a:xfrm>
      </p:grpSpPr>
      <p:pic>
        <p:nvPicPr>
          <p:cNvPr id="359" name="Picture 358">
            <a:extLst>
              <a:ext uri="{FF2B5EF4-FFF2-40B4-BE49-F238E27FC236}">
                <a16:creationId xmlns:a16="http://schemas.microsoft.com/office/drawing/2014/main" id="{8B7A4D12-E108-B5F3-37F6-6E1E2A1EF7DE}"/>
              </a:ext>
            </a:extLst>
          </p:cNvPr>
          <p:cNvPicPr>
            <a:picLocks noChangeAspect="1"/>
          </p:cNvPicPr>
          <p:nvPr/>
        </p:nvPicPr>
        <p:blipFill>
          <a:blip r:embed="rId3"/>
          <a:stretch>
            <a:fillRect/>
          </a:stretch>
        </p:blipFill>
        <p:spPr>
          <a:xfrm>
            <a:off x="5685213" y="1234440"/>
            <a:ext cx="5874366" cy="4537546"/>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8008BF67-087C-8C49-92DD-6C25E4F9411F}"/>
              </a:ext>
            </a:extLst>
          </p:cNvPr>
          <p:cNvSpPr txBox="1"/>
          <p:nvPr/>
        </p:nvSpPr>
        <p:spPr>
          <a:xfrm>
            <a:off x="896984" y="2259907"/>
            <a:ext cx="4788229" cy="1277273"/>
          </a:xfrm>
          <a:prstGeom prst="rect">
            <a:avLst/>
          </a:prstGeom>
          <a:solidFill>
            <a:schemeClr val="bg1"/>
          </a:solidFill>
        </p:spPr>
        <p:txBody>
          <a:bodyPr wrap="square" rtlCol="0">
            <a:spAutoFit/>
          </a:bodyPr>
          <a:lstStyle/>
          <a:p>
            <a:pPr marL="342900" indent="-342900">
              <a:spcAft>
                <a:spcPts val="600"/>
              </a:spcAft>
              <a:buFont typeface="Arial" panose="020B0604020202020204" pitchFamily="34" charset="0"/>
              <a:buChar char="•"/>
            </a:pPr>
            <a:r>
              <a:rPr lang="en-US" dirty="0">
                <a:latin typeface="Arial" panose="020B0604020202020204" pitchFamily="34" charset="0"/>
              </a:rPr>
              <a:t>Important travel routes commonly </a:t>
            </a:r>
            <a:br>
              <a:rPr lang="en-US" dirty="0">
                <a:latin typeface="Arial" panose="020B0604020202020204" pitchFamily="34" charset="0"/>
              </a:rPr>
            </a:br>
            <a:r>
              <a:rPr lang="en-US" dirty="0">
                <a:latin typeface="Arial" panose="020B0604020202020204" pitchFamily="34" charset="0"/>
              </a:rPr>
              <a:t>extend through unpopulated areas</a:t>
            </a:r>
          </a:p>
          <a:p>
            <a:pPr marL="342900" indent="-342900">
              <a:spcAft>
                <a:spcPts val="600"/>
              </a:spcAft>
              <a:buFont typeface="Arial" panose="020B0604020202020204" pitchFamily="34" charset="0"/>
              <a:buChar char="•"/>
            </a:pPr>
            <a:r>
              <a:rPr lang="en-US" dirty="0">
                <a:latin typeface="Arial" panose="020B0604020202020204" pitchFamily="34" charset="0"/>
              </a:rPr>
              <a:t>Roads with low traffic counts cannot </a:t>
            </a:r>
            <a:br>
              <a:rPr lang="en-US" dirty="0">
                <a:latin typeface="Arial" panose="020B0604020202020204" pitchFamily="34" charset="0"/>
              </a:rPr>
            </a:br>
            <a:r>
              <a:rPr lang="en-US" dirty="0">
                <a:latin typeface="Arial" panose="020B0604020202020204" pitchFamily="34" charset="0"/>
              </a:rPr>
              <a:t>justify private infrastructure investment</a:t>
            </a:r>
          </a:p>
        </p:txBody>
      </p:sp>
      <p:sp>
        <p:nvSpPr>
          <p:cNvPr id="353" name="Google Shape;295;p49">
            <a:extLst>
              <a:ext uri="{FF2B5EF4-FFF2-40B4-BE49-F238E27FC236}">
                <a16:creationId xmlns:a16="http://schemas.microsoft.com/office/drawing/2014/main" id="{70BFEBB5-6C2E-7E09-9679-17E1402644EA}"/>
              </a:ext>
            </a:extLst>
          </p:cNvPr>
          <p:cNvSpPr txBox="1"/>
          <p:nvPr/>
        </p:nvSpPr>
        <p:spPr>
          <a:xfrm>
            <a:off x="548640" y="365760"/>
            <a:ext cx="7583978" cy="560913"/>
          </a:xfrm>
          <a:prstGeom prst="rect">
            <a:avLst/>
          </a:prstGeom>
          <a:noFill/>
          <a:ln>
            <a:noFill/>
          </a:ln>
        </p:spPr>
        <p:txBody>
          <a:bodyPr spcFirstLastPara="1" wrap="square" lIns="45700" tIns="45700" rIns="45700" bIns="45700" anchor="t" anchorCtr="0">
            <a:noAutofit/>
          </a:bodyPr>
          <a:lstStyle/>
          <a:p>
            <a:r>
              <a:rPr lang="en" sz="2400" b="1" dirty="0">
                <a:solidFill>
                  <a:schemeClr val="dk1"/>
                </a:solidFill>
                <a:latin typeface="Arial" panose="020B0604020202020204" pitchFamily="34" charset="0"/>
                <a:ea typeface="Source Sans Pro"/>
                <a:cs typeface="Arial" panose="020B0604020202020204" pitchFamily="34" charset="0"/>
                <a:sym typeface="Source Sans Pro"/>
              </a:rPr>
              <a:t>Prioritizing Investment: Where Do People Travel?</a:t>
            </a:r>
            <a:endParaRPr sz="2400" b="1" dirty="0">
              <a:latin typeface="Arial" panose="020B0604020202020204" pitchFamily="34" charset="0"/>
              <a:ea typeface="Source Sans Pro"/>
              <a:cs typeface="Arial" panose="020B0604020202020204" pitchFamily="34" charset="0"/>
              <a:sym typeface="Source Sans Pro"/>
            </a:endParaRPr>
          </a:p>
        </p:txBody>
      </p:sp>
      <p:sp>
        <p:nvSpPr>
          <p:cNvPr id="358" name="TextBox 357">
            <a:extLst>
              <a:ext uri="{FF2B5EF4-FFF2-40B4-BE49-F238E27FC236}">
                <a16:creationId xmlns:a16="http://schemas.microsoft.com/office/drawing/2014/main" id="{628EFB91-FF55-EF10-2313-65AC4ED21E84}"/>
              </a:ext>
            </a:extLst>
          </p:cNvPr>
          <p:cNvSpPr txBox="1"/>
          <p:nvPr/>
        </p:nvSpPr>
        <p:spPr>
          <a:xfrm>
            <a:off x="824445" y="1154152"/>
            <a:ext cx="4369347" cy="923330"/>
          </a:xfrm>
          <a:prstGeom prst="rect">
            <a:avLst/>
          </a:prstGeom>
          <a:noFill/>
        </p:spPr>
        <p:txBody>
          <a:bodyPr wrap="square" rtlCol="0">
            <a:spAutoFit/>
          </a:bodyPr>
          <a:lstStyle/>
          <a:p>
            <a:r>
              <a:rPr lang="en-US" b="1">
                <a:latin typeface="Arial" panose="020B0604020202020204" pitchFamily="34" charset="0"/>
              </a:rPr>
              <a:t>Crowsourced Data provides the first step to understanding areas of human activity and network availability</a:t>
            </a:r>
          </a:p>
        </p:txBody>
      </p:sp>
      <p:sp>
        <p:nvSpPr>
          <p:cNvPr id="376" name="TextBox 375">
            <a:extLst>
              <a:ext uri="{FF2B5EF4-FFF2-40B4-BE49-F238E27FC236}">
                <a16:creationId xmlns:a16="http://schemas.microsoft.com/office/drawing/2014/main" id="{874A9A13-40DD-F056-3889-042FBCB80575}"/>
              </a:ext>
            </a:extLst>
          </p:cNvPr>
          <p:cNvSpPr txBox="1"/>
          <p:nvPr/>
        </p:nvSpPr>
        <p:spPr>
          <a:xfrm>
            <a:off x="896984" y="3564188"/>
            <a:ext cx="4788229" cy="1277273"/>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dirty="0">
                <a:latin typeface="Arial" panose="020B0604020202020204" pitchFamily="34" charset="0"/>
              </a:rPr>
              <a:t>Lack of coverage on roadways is a </a:t>
            </a:r>
            <a:br>
              <a:rPr lang="en-US" dirty="0">
                <a:latin typeface="Arial" panose="020B0604020202020204" pitchFamily="34" charset="0"/>
              </a:rPr>
            </a:br>
            <a:r>
              <a:rPr lang="en-US" b="1" dirty="0">
                <a:latin typeface="Arial" panose="020B0604020202020204" pitchFamily="34" charset="0"/>
              </a:rPr>
              <a:t>Public Safety </a:t>
            </a:r>
            <a:r>
              <a:rPr lang="en-US" dirty="0">
                <a:latin typeface="Arial" panose="020B0604020202020204" pitchFamily="34" charset="0"/>
              </a:rPr>
              <a:t>concern </a:t>
            </a:r>
          </a:p>
          <a:p>
            <a:pPr marL="342900" indent="-342900">
              <a:spcAft>
                <a:spcPts val="600"/>
              </a:spcAft>
              <a:buFont typeface="Arial" panose="020B0604020202020204" pitchFamily="34" charset="0"/>
              <a:buChar char="•"/>
            </a:pPr>
            <a:r>
              <a:rPr lang="en-US" dirty="0">
                <a:latin typeface="Arial" panose="020B0604020202020204" pitchFamily="34" charset="0"/>
              </a:rPr>
              <a:t>High speed connectivity drives </a:t>
            </a:r>
            <a:br>
              <a:rPr lang="en-US" dirty="0">
                <a:latin typeface="Arial" panose="020B0604020202020204" pitchFamily="34" charset="0"/>
              </a:rPr>
            </a:br>
            <a:r>
              <a:rPr lang="en-US" b="1" dirty="0">
                <a:latin typeface="Arial" panose="020B0604020202020204" pitchFamily="34" charset="0"/>
              </a:rPr>
              <a:t>Economic Development </a:t>
            </a:r>
          </a:p>
        </p:txBody>
      </p:sp>
      <p:sp>
        <p:nvSpPr>
          <p:cNvPr id="2" name="TextBox 1">
            <a:extLst>
              <a:ext uri="{FF2B5EF4-FFF2-40B4-BE49-F238E27FC236}">
                <a16:creationId xmlns:a16="http://schemas.microsoft.com/office/drawing/2014/main" id="{853D3367-D56A-E532-1DD9-2494F1C73172}"/>
              </a:ext>
            </a:extLst>
          </p:cNvPr>
          <p:cNvSpPr txBox="1"/>
          <p:nvPr/>
        </p:nvSpPr>
        <p:spPr>
          <a:xfrm>
            <a:off x="5685213" y="5813551"/>
            <a:ext cx="5874366" cy="307777"/>
          </a:xfrm>
          <a:prstGeom prst="rect">
            <a:avLst/>
          </a:prstGeom>
          <a:noFill/>
        </p:spPr>
        <p:txBody>
          <a:bodyPr wrap="square" rtlCol="0">
            <a:spAutoFit/>
          </a:bodyPr>
          <a:lstStyle/>
          <a:p>
            <a:pPr algn="ctr"/>
            <a:r>
              <a:rPr lang="en-US" sz="1400">
                <a:latin typeface="Arial" panose="020B0604020202020204" pitchFamily="34" charset="0"/>
              </a:rPr>
              <a:t>Images shown from Ookla’s Cell Analytics portal</a:t>
            </a:r>
          </a:p>
        </p:txBody>
      </p:sp>
      <p:grpSp>
        <p:nvGrpSpPr>
          <p:cNvPr id="10" name="Group 9">
            <a:extLst>
              <a:ext uri="{FF2B5EF4-FFF2-40B4-BE49-F238E27FC236}">
                <a16:creationId xmlns:a16="http://schemas.microsoft.com/office/drawing/2014/main" id="{DCD0D32D-AE5A-60D8-D5E7-CD1E82DAD043}"/>
              </a:ext>
            </a:extLst>
          </p:cNvPr>
          <p:cNvGrpSpPr/>
          <p:nvPr/>
        </p:nvGrpSpPr>
        <p:grpSpPr>
          <a:xfrm>
            <a:off x="5685213" y="1234440"/>
            <a:ext cx="5874366" cy="4537546"/>
            <a:chOff x="5685213" y="1234440"/>
            <a:chExt cx="5874366" cy="4537546"/>
          </a:xfrm>
        </p:grpSpPr>
        <p:pic>
          <p:nvPicPr>
            <p:cNvPr id="360" name="Picture 359">
              <a:extLst>
                <a:ext uri="{FF2B5EF4-FFF2-40B4-BE49-F238E27FC236}">
                  <a16:creationId xmlns:a16="http://schemas.microsoft.com/office/drawing/2014/main" id="{7AAC1736-CAF5-0AC3-8EA7-07DF74A861B4}"/>
                </a:ext>
              </a:extLst>
            </p:cNvPr>
            <p:cNvPicPr>
              <a:picLocks noChangeAspect="1"/>
            </p:cNvPicPr>
            <p:nvPr/>
          </p:nvPicPr>
          <p:blipFill>
            <a:blip r:embed="rId4"/>
            <a:stretch>
              <a:fillRect/>
            </a:stretch>
          </p:blipFill>
          <p:spPr>
            <a:xfrm>
              <a:off x="5685213" y="1234440"/>
              <a:ext cx="5874366" cy="4537546"/>
            </a:xfrm>
            <a:prstGeom prst="rect">
              <a:avLst/>
            </a:prstGeom>
            <a:ln>
              <a:solidFill>
                <a:schemeClr val="bg1">
                  <a:lumMod val="50000"/>
                </a:schemeClr>
              </a:solidFill>
            </a:ln>
          </p:spPr>
        </p:pic>
        <p:grpSp>
          <p:nvGrpSpPr>
            <p:cNvPr id="8" name="Group 7">
              <a:extLst>
                <a:ext uri="{FF2B5EF4-FFF2-40B4-BE49-F238E27FC236}">
                  <a16:creationId xmlns:a16="http://schemas.microsoft.com/office/drawing/2014/main" id="{B7221630-B31B-FFAC-B98F-E828E7DAB5E6}"/>
                </a:ext>
              </a:extLst>
            </p:cNvPr>
            <p:cNvGrpSpPr/>
            <p:nvPr/>
          </p:nvGrpSpPr>
          <p:grpSpPr>
            <a:xfrm>
              <a:off x="10479024" y="4178808"/>
              <a:ext cx="978408" cy="1490461"/>
              <a:chOff x="10479024" y="4178808"/>
              <a:chExt cx="978408" cy="1490461"/>
            </a:xfrm>
          </p:grpSpPr>
          <p:sp>
            <p:nvSpPr>
              <p:cNvPr id="363" name="Rectangle 362">
                <a:extLst>
                  <a:ext uri="{FF2B5EF4-FFF2-40B4-BE49-F238E27FC236}">
                    <a16:creationId xmlns:a16="http://schemas.microsoft.com/office/drawing/2014/main" id="{7782EB92-2BF9-3C89-AFCE-49F2C68D5E3C}"/>
                  </a:ext>
                </a:extLst>
              </p:cNvPr>
              <p:cNvSpPr/>
              <p:nvPr/>
            </p:nvSpPr>
            <p:spPr>
              <a:xfrm>
                <a:off x="10479024" y="4178808"/>
                <a:ext cx="978408" cy="1472184"/>
              </a:xfrm>
              <a:prstGeom prst="rect">
                <a:avLst/>
              </a:prstGeom>
              <a:solidFill>
                <a:schemeClr val="bg1"/>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2" name="Picture 361">
                <a:extLst>
                  <a:ext uri="{FF2B5EF4-FFF2-40B4-BE49-F238E27FC236}">
                    <a16:creationId xmlns:a16="http://schemas.microsoft.com/office/drawing/2014/main" id="{70524D15-8FDB-3871-E8E6-5D7DA465D613}"/>
                  </a:ext>
                </a:extLst>
              </p:cNvPr>
              <p:cNvPicPr>
                <a:picLocks noChangeAspect="1"/>
              </p:cNvPicPr>
              <p:nvPr/>
            </p:nvPicPr>
            <p:blipFill>
              <a:blip r:embed="rId5"/>
              <a:stretch>
                <a:fillRect/>
              </a:stretch>
            </p:blipFill>
            <p:spPr>
              <a:xfrm>
                <a:off x="10655330" y="4503841"/>
                <a:ext cx="216927" cy="1026929"/>
              </a:xfrm>
              <a:prstGeom prst="rect">
                <a:avLst/>
              </a:prstGeom>
            </p:spPr>
          </p:pic>
          <p:sp>
            <p:nvSpPr>
              <p:cNvPr id="364" name="TextBox 363">
                <a:extLst>
                  <a:ext uri="{FF2B5EF4-FFF2-40B4-BE49-F238E27FC236}">
                    <a16:creationId xmlns:a16="http://schemas.microsoft.com/office/drawing/2014/main" id="{D9CED672-C33E-4AEE-AD09-CFAA0C0D93B4}"/>
                  </a:ext>
                </a:extLst>
              </p:cNvPr>
              <p:cNvSpPr txBox="1"/>
              <p:nvPr/>
            </p:nvSpPr>
            <p:spPr>
              <a:xfrm>
                <a:off x="10479024" y="4202825"/>
                <a:ext cx="978408" cy="246221"/>
              </a:xfrm>
              <a:prstGeom prst="rect">
                <a:avLst/>
              </a:prstGeom>
              <a:noFill/>
            </p:spPr>
            <p:txBody>
              <a:bodyPr wrap="square" rtlCol="0">
                <a:spAutoFit/>
              </a:bodyPr>
              <a:lstStyle/>
              <a:p>
                <a:pPr algn="ctr"/>
                <a:r>
                  <a:rPr lang="en-US" sz="1000" b="1">
                    <a:latin typeface="Arial" panose="020B0604020202020204" pitchFamily="34" charset="0"/>
                  </a:rPr>
                  <a:t>User Density</a:t>
                </a:r>
              </a:p>
            </p:txBody>
          </p:sp>
          <p:sp>
            <p:nvSpPr>
              <p:cNvPr id="365" name="TextBox 364">
                <a:extLst>
                  <a:ext uri="{FF2B5EF4-FFF2-40B4-BE49-F238E27FC236}">
                    <a16:creationId xmlns:a16="http://schemas.microsoft.com/office/drawing/2014/main" id="{274BA87C-06E5-0183-9C47-159C77A548A7}"/>
                  </a:ext>
                </a:extLst>
              </p:cNvPr>
              <p:cNvSpPr txBox="1"/>
              <p:nvPr/>
            </p:nvSpPr>
            <p:spPr>
              <a:xfrm>
                <a:off x="10880353" y="4427859"/>
                <a:ext cx="490840" cy="276999"/>
              </a:xfrm>
              <a:prstGeom prst="rect">
                <a:avLst/>
              </a:prstGeom>
              <a:noFill/>
            </p:spPr>
            <p:txBody>
              <a:bodyPr wrap="none" rtlCol="0">
                <a:spAutoFit/>
              </a:bodyPr>
              <a:lstStyle/>
              <a:p>
                <a:r>
                  <a:rPr lang="en-US" sz="1200"/>
                  <a:t>High</a:t>
                </a:r>
              </a:p>
            </p:txBody>
          </p:sp>
          <p:sp>
            <p:nvSpPr>
              <p:cNvPr id="4" name="TextBox 3">
                <a:extLst>
                  <a:ext uri="{FF2B5EF4-FFF2-40B4-BE49-F238E27FC236}">
                    <a16:creationId xmlns:a16="http://schemas.microsoft.com/office/drawing/2014/main" id="{43C4B239-F38C-4500-E661-04872F94110F}"/>
                  </a:ext>
                </a:extLst>
              </p:cNvPr>
              <p:cNvSpPr txBox="1"/>
              <p:nvPr/>
            </p:nvSpPr>
            <p:spPr>
              <a:xfrm>
                <a:off x="10891260" y="4758262"/>
                <a:ext cx="518091" cy="276999"/>
              </a:xfrm>
              <a:prstGeom prst="rect">
                <a:avLst/>
              </a:prstGeom>
              <a:noFill/>
            </p:spPr>
            <p:txBody>
              <a:bodyPr wrap="none" rtlCol="0">
                <a:spAutoFit/>
              </a:bodyPr>
              <a:lstStyle/>
              <a:p>
                <a:r>
                  <a:rPr lang="en-US" sz="1200"/>
                  <a:t>Med.</a:t>
                </a:r>
              </a:p>
            </p:txBody>
          </p:sp>
          <p:sp>
            <p:nvSpPr>
              <p:cNvPr id="5" name="TextBox 4">
                <a:extLst>
                  <a:ext uri="{FF2B5EF4-FFF2-40B4-BE49-F238E27FC236}">
                    <a16:creationId xmlns:a16="http://schemas.microsoft.com/office/drawing/2014/main" id="{D0DC140F-032A-4FE3-5BBF-7899B52D4847}"/>
                  </a:ext>
                </a:extLst>
              </p:cNvPr>
              <p:cNvSpPr txBox="1"/>
              <p:nvPr/>
            </p:nvSpPr>
            <p:spPr>
              <a:xfrm>
                <a:off x="10887270" y="5094878"/>
                <a:ext cx="456087" cy="276999"/>
              </a:xfrm>
              <a:prstGeom prst="rect">
                <a:avLst/>
              </a:prstGeom>
              <a:noFill/>
            </p:spPr>
            <p:txBody>
              <a:bodyPr wrap="none" rtlCol="0">
                <a:spAutoFit/>
              </a:bodyPr>
              <a:lstStyle/>
              <a:p>
                <a:r>
                  <a:rPr lang="en-US" sz="1200"/>
                  <a:t>Low</a:t>
                </a:r>
              </a:p>
            </p:txBody>
          </p:sp>
          <p:sp>
            <p:nvSpPr>
              <p:cNvPr id="6" name="TextBox 5">
                <a:extLst>
                  <a:ext uri="{FF2B5EF4-FFF2-40B4-BE49-F238E27FC236}">
                    <a16:creationId xmlns:a16="http://schemas.microsoft.com/office/drawing/2014/main" id="{45621BC3-2496-E735-D1F8-DCDFBB3E6D56}"/>
                  </a:ext>
                </a:extLst>
              </p:cNvPr>
              <p:cNvSpPr txBox="1"/>
              <p:nvPr/>
            </p:nvSpPr>
            <p:spPr>
              <a:xfrm>
                <a:off x="10891029" y="5392270"/>
                <a:ext cx="266420" cy="276999"/>
              </a:xfrm>
              <a:prstGeom prst="rect">
                <a:avLst/>
              </a:prstGeom>
              <a:noFill/>
            </p:spPr>
            <p:txBody>
              <a:bodyPr wrap="none" rtlCol="0">
                <a:spAutoFit/>
              </a:bodyPr>
              <a:lstStyle/>
              <a:p>
                <a:r>
                  <a:rPr lang="en-US" sz="1200"/>
                  <a:t>0</a:t>
                </a:r>
              </a:p>
            </p:txBody>
          </p:sp>
        </p:grpSp>
      </p:grpSp>
      <p:grpSp>
        <p:nvGrpSpPr>
          <p:cNvPr id="375" name="Group 374">
            <a:extLst>
              <a:ext uri="{FF2B5EF4-FFF2-40B4-BE49-F238E27FC236}">
                <a16:creationId xmlns:a16="http://schemas.microsoft.com/office/drawing/2014/main" id="{AD913846-8EAA-8AC8-FE31-8F7BB095E4FB}"/>
              </a:ext>
            </a:extLst>
          </p:cNvPr>
          <p:cNvGrpSpPr/>
          <p:nvPr/>
        </p:nvGrpSpPr>
        <p:grpSpPr>
          <a:xfrm>
            <a:off x="5706587" y="1234440"/>
            <a:ext cx="5874366" cy="4537546"/>
            <a:chOff x="5971462" y="1234440"/>
            <a:chExt cx="5874366" cy="4537546"/>
          </a:xfrm>
        </p:grpSpPr>
        <p:pic>
          <p:nvPicPr>
            <p:cNvPr id="361" name="Picture 360">
              <a:extLst>
                <a:ext uri="{FF2B5EF4-FFF2-40B4-BE49-F238E27FC236}">
                  <a16:creationId xmlns:a16="http://schemas.microsoft.com/office/drawing/2014/main" id="{C3CA668F-CC68-13DC-6FFF-FFF8C2504B22}"/>
                </a:ext>
              </a:extLst>
            </p:cNvPr>
            <p:cNvPicPr>
              <a:picLocks noChangeAspect="1"/>
            </p:cNvPicPr>
            <p:nvPr/>
          </p:nvPicPr>
          <p:blipFill>
            <a:blip r:embed="rId6"/>
            <a:stretch>
              <a:fillRect/>
            </a:stretch>
          </p:blipFill>
          <p:spPr>
            <a:xfrm>
              <a:off x="5971462" y="1234440"/>
              <a:ext cx="5874366" cy="4537546"/>
            </a:xfrm>
            <a:prstGeom prst="rect">
              <a:avLst/>
            </a:prstGeom>
            <a:ln>
              <a:solidFill>
                <a:schemeClr val="bg1">
                  <a:lumMod val="50000"/>
                </a:schemeClr>
              </a:solidFill>
            </a:ln>
          </p:spPr>
        </p:pic>
        <p:grpSp>
          <p:nvGrpSpPr>
            <p:cNvPr id="374" name="Group 373">
              <a:extLst>
                <a:ext uri="{FF2B5EF4-FFF2-40B4-BE49-F238E27FC236}">
                  <a16:creationId xmlns:a16="http://schemas.microsoft.com/office/drawing/2014/main" id="{F81E2DFE-D3C4-E7E6-0081-FCB468F6A5A6}"/>
                </a:ext>
              </a:extLst>
            </p:cNvPr>
            <p:cNvGrpSpPr/>
            <p:nvPr/>
          </p:nvGrpSpPr>
          <p:grpSpPr>
            <a:xfrm>
              <a:off x="10764877" y="4178808"/>
              <a:ext cx="978408" cy="1472184"/>
              <a:chOff x="8189062" y="5009184"/>
              <a:chExt cx="978408" cy="1472184"/>
            </a:xfrm>
          </p:grpSpPr>
          <p:sp>
            <p:nvSpPr>
              <p:cNvPr id="368" name="Rectangle 367">
                <a:extLst>
                  <a:ext uri="{FF2B5EF4-FFF2-40B4-BE49-F238E27FC236}">
                    <a16:creationId xmlns:a16="http://schemas.microsoft.com/office/drawing/2014/main" id="{ED17529C-07F6-D8F1-7E62-DC2CBCAFFAF5}"/>
                  </a:ext>
                </a:extLst>
              </p:cNvPr>
              <p:cNvSpPr/>
              <p:nvPr/>
            </p:nvSpPr>
            <p:spPr>
              <a:xfrm>
                <a:off x="8189062" y="5009184"/>
                <a:ext cx="978408" cy="1472184"/>
              </a:xfrm>
              <a:prstGeom prst="rect">
                <a:avLst/>
              </a:prstGeom>
              <a:solidFill>
                <a:schemeClr val="bg1"/>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TextBox 369">
                <a:extLst>
                  <a:ext uri="{FF2B5EF4-FFF2-40B4-BE49-F238E27FC236}">
                    <a16:creationId xmlns:a16="http://schemas.microsoft.com/office/drawing/2014/main" id="{2745223A-2AF3-0D99-9CA3-339359338154}"/>
                  </a:ext>
                </a:extLst>
              </p:cNvPr>
              <p:cNvSpPr txBox="1"/>
              <p:nvPr/>
            </p:nvSpPr>
            <p:spPr>
              <a:xfrm>
                <a:off x="8189062" y="5033201"/>
                <a:ext cx="978408" cy="215444"/>
              </a:xfrm>
              <a:prstGeom prst="rect">
                <a:avLst/>
              </a:prstGeom>
              <a:noFill/>
            </p:spPr>
            <p:txBody>
              <a:bodyPr wrap="square" rtlCol="0">
                <a:spAutoFit/>
              </a:bodyPr>
              <a:lstStyle/>
              <a:p>
                <a:pPr algn="ctr"/>
                <a:r>
                  <a:rPr lang="en-US" sz="800" b="1">
                    <a:latin typeface="Arial" panose="020B0604020202020204" pitchFamily="34" charset="0"/>
                  </a:rPr>
                  <a:t>Signal Strength</a:t>
                </a:r>
              </a:p>
            </p:txBody>
          </p:sp>
          <p:pic>
            <p:nvPicPr>
              <p:cNvPr id="373" name="Picture 372">
                <a:extLst>
                  <a:ext uri="{FF2B5EF4-FFF2-40B4-BE49-F238E27FC236}">
                    <a16:creationId xmlns:a16="http://schemas.microsoft.com/office/drawing/2014/main" id="{2B4800CD-BBD8-D7AF-E01A-15DD6CDA399A}"/>
                  </a:ext>
                </a:extLst>
              </p:cNvPr>
              <p:cNvPicPr>
                <a:picLocks noChangeAspect="1"/>
              </p:cNvPicPr>
              <p:nvPr/>
            </p:nvPicPr>
            <p:blipFill>
              <a:blip r:embed="rId7"/>
              <a:stretch>
                <a:fillRect/>
              </a:stretch>
            </p:blipFill>
            <p:spPr>
              <a:xfrm>
                <a:off x="8516515" y="5334217"/>
                <a:ext cx="594263" cy="1026929"/>
              </a:xfrm>
              <a:prstGeom prst="rect">
                <a:avLst/>
              </a:prstGeom>
            </p:spPr>
          </p:pic>
          <p:pic>
            <p:nvPicPr>
              <p:cNvPr id="372" name="Picture 371">
                <a:extLst>
                  <a:ext uri="{FF2B5EF4-FFF2-40B4-BE49-F238E27FC236}">
                    <a16:creationId xmlns:a16="http://schemas.microsoft.com/office/drawing/2014/main" id="{3A02EF5D-A174-7F0F-1D9B-E10250C5DD6C}"/>
                  </a:ext>
                </a:extLst>
              </p:cNvPr>
              <p:cNvPicPr>
                <a:picLocks noChangeAspect="1"/>
              </p:cNvPicPr>
              <p:nvPr/>
            </p:nvPicPr>
            <p:blipFill>
              <a:blip r:embed="rId8"/>
              <a:stretch>
                <a:fillRect/>
              </a:stretch>
            </p:blipFill>
            <p:spPr>
              <a:xfrm>
                <a:off x="8318600" y="5334217"/>
                <a:ext cx="216928" cy="1026929"/>
              </a:xfrm>
              <a:prstGeom prst="rect">
                <a:avLst/>
              </a:prstGeom>
            </p:spPr>
          </p:pic>
        </p:grpSp>
      </p:grpSp>
      <p:cxnSp>
        <p:nvCxnSpPr>
          <p:cNvPr id="356" name="Straight Arrow Connector 355">
            <a:extLst>
              <a:ext uri="{FF2B5EF4-FFF2-40B4-BE49-F238E27FC236}">
                <a16:creationId xmlns:a16="http://schemas.microsoft.com/office/drawing/2014/main" id="{8B16D312-F118-AE83-1C96-25C3CDFC01A1}"/>
              </a:ext>
            </a:extLst>
          </p:cNvPr>
          <p:cNvCxnSpPr/>
          <p:nvPr/>
        </p:nvCxnSpPr>
        <p:spPr>
          <a:xfrm flipV="1">
            <a:off x="4929051" y="4711337"/>
            <a:ext cx="1419498" cy="583474"/>
          </a:xfrm>
          <a:prstGeom prst="straightConnector1">
            <a:avLst/>
          </a:prstGeom>
          <a:ln w="38100">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grpSp>
        <p:nvGrpSpPr>
          <p:cNvPr id="357" name="Group 356">
            <a:extLst>
              <a:ext uri="{FF2B5EF4-FFF2-40B4-BE49-F238E27FC236}">
                <a16:creationId xmlns:a16="http://schemas.microsoft.com/office/drawing/2014/main" id="{02E89D6E-3A2E-6339-2924-EFDA45394BE9}"/>
              </a:ext>
            </a:extLst>
          </p:cNvPr>
          <p:cNvGrpSpPr/>
          <p:nvPr/>
        </p:nvGrpSpPr>
        <p:grpSpPr>
          <a:xfrm>
            <a:off x="1868086" y="5057852"/>
            <a:ext cx="3396343" cy="1088572"/>
            <a:chOff x="1428206" y="4772297"/>
            <a:chExt cx="3396343" cy="1088572"/>
          </a:xfrm>
        </p:grpSpPr>
        <p:sp>
          <p:nvSpPr>
            <p:cNvPr id="354" name="Rectangle 353">
              <a:extLst>
                <a:ext uri="{FF2B5EF4-FFF2-40B4-BE49-F238E27FC236}">
                  <a16:creationId xmlns:a16="http://schemas.microsoft.com/office/drawing/2014/main" id="{476C68AD-7FDB-13BA-4CAE-0A8F86F9F02E}"/>
                </a:ext>
              </a:extLst>
            </p:cNvPr>
            <p:cNvSpPr/>
            <p:nvPr/>
          </p:nvSpPr>
          <p:spPr>
            <a:xfrm>
              <a:off x="1428206" y="4772297"/>
              <a:ext cx="3396343" cy="1088572"/>
            </a:xfrm>
            <a:prstGeom prst="rec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TextBox 351">
              <a:extLst>
                <a:ext uri="{FF2B5EF4-FFF2-40B4-BE49-F238E27FC236}">
                  <a16:creationId xmlns:a16="http://schemas.microsoft.com/office/drawing/2014/main" id="{DA8415E8-C731-F474-825A-1CEEF64A8F4E}"/>
                </a:ext>
              </a:extLst>
            </p:cNvPr>
            <p:cNvSpPr txBox="1"/>
            <p:nvPr/>
          </p:nvSpPr>
          <p:spPr>
            <a:xfrm>
              <a:off x="1593670" y="4848656"/>
              <a:ext cx="3230879" cy="830997"/>
            </a:xfrm>
            <a:prstGeom prst="rect">
              <a:avLst/>
            </a:prstGeom>
            <a:noFill/>
          </p:spPr>
          <p:txBody>
            <a:bodyPr wrap="square" rtlCol="0">
              <a:spAutoFit/>
            </a:bodyPr>
            <a:lstStyle/>
            <a:p>
              <a:r>
                <a:rPr lang="en-US" sz="1600" dirty="0">
                  <a:latin typeface="Arial" panose="020B0604020202020204" pitchFamily="34" charset="0"/>
                </a:rPr>
                <a:t>Where only a few devices are reporting, crowdsourced data may need to be supplemented</a:t>
              </a:r>
            </a:p>
          </p:txBody>
        </p:sp>
      </p:grpSp>
      <p:sp>
        <p:nvSpPr>
          <p:cNvPr id="351" name="Oval 350">
            <a:extLst>
              <a:ext uri="{FF2B5EF4-FFF2-40B4-BE49-F238E27FC236}">
                <a16:creationId xmlns:a16="http://schemas.microsoft.com/office/drawing/2014/main" id="{F7C7B8FE-DA51-62C5-34D0-E5BE68BE3859}"/>
              </a:ext>
            </a:extLst>
          </p:cNvPr>
          <p:cNvSpPr/>
          <p:nvPr/>
        </p:nvSpPr>
        <p:spPr>
          <a:xfrm rot="19640500">
            <a:off x="6441135" y="3899527"/>
            <a:ext cx="545395" cy="143894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24229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2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6000"/>
                                  </p:stCondLst>
                                  <p:childTnLst>
                                    <p:set>
                                      <p:cBhvr>
                                        <p:cTn id="12" dur="1" fill="hold">
                                          <p:stCondLst>
                                            <p:cond delay="0"/>
                                          </p:stCondLst>
                                        </p:cTn>
                                        <p:tgtEl>
                                          <p:spTgt spid="357"/>
                                        </p:tgtEl>
                                        <p:attrNameLst>
                                          <p:attrName>style.visibility</p:attrName>
                                        </p:attrNameLst>
                                      </p:cBhvr>
                                      <p:to>
                                        <p:strVal val="visible"/>
                                      </p:to>
                                    </p:set>
                                    <p:animEffect transition="in" filter="fade">
                                      <p:cBhvr>
                                        <p:cTn id="13" dur="1000"/>
                                        <p:tgtEl>
                                          <p:spTgt spid="357"/>
                                        </p:tgtEl>
                                      </p:cBhvr>
                                    </p:animEffect>
                                  </p:childTnLst>
                                </p:cTn>
                              </p:par>
                              <p:par>
                                <p:cTn id="14" presetID="22" presetClass="entr" presetSubtype="8" fill="hold" nodeType="withEffect">
                                  <p:stCondLst>
                                    <p:cond delay="6000"/>
                                  </p:stCondLst>
                                  <p:childTnLst>
                                    <p:set>
                                      <p:cBhvr>
                                        <p:cTn id="15" dur="1" fill="hold">
                                          <p:stCondLst>
                                            <p:cond delay="0"/>
                                          </p:stCondLst>
                                        </p:cTn>
                                        <p:tgtEl>
                                          <p:spTgt spid="356"/>
                                        </p:tgtEl>
                                        <p:attrNameLst>
                                          <p:attrName>style.visibility</p:attrName>
                                        </p:attrNameLst>
                                      </p:cBhvr>
                                      <p:to>
                                        <p:strVal val="visible"/>
                                      </p:to>
                                    </p:set>
                                    <p:animEffect transition="in" filter="wipe(left)">
                                      <p:cBhvr>
                                        <p:cTn id="16" dur="1000"/>
                                        <p:tgtEl>
                                          <p:spTgt spid="356"/>
                                        </p:tgtEl>
                                      </p:cBhvr>
                                    </p:animEffect>
                                  </p:childTnLst>
                                </p:cTn>
                              </p:par>
                              <p:par>
                                <p:cTn id="17" presetID="10" presetClass="entr" presetSubtype="0" fill="hold" grpId="0" nodeType="withEffect">
                                  <p:stCondLst>
                                    <p:cond delay="6000"/>
                                  </p:stCondLst>
                                  <p:childTnLst>
                                    <p:set>
                                      <p:cBhvr>
                                        <p:cTn id="18" dur="1" fill="hold">
                                          <p:stCondLst>
                                            <p:cond delay="0"/>
                                          </p:stCondLst>
                                        </p:cTn>
                                        <p:tgtEl>
                                          <p:spTgt spid="351"/>
                                        </p:tgtEl>
                                        <p:attrNameLst>
                                          <p:attrName>style.visibility</p:attrName>
                                        </p:attrNameLst>
                                      </p:cBhvr>
                                      <p:to>
                                        <p:strVal val="visible"/>
                                      </p:to>
                                    </p:set>
                                    <p:animEffect transition="in" filter="fade">
                                      <p:cBhvr>
                                        <p:cTn id="19" dur="1000"/>
                                        <p:tgtEl>
                                          <p:spTgt spid="351"/>
                                        </p:tgtEl>
                                      </p:cBhvr>
                                    </p:animEffect>
                                  </p:childTnLst>
                                </p:cTn>
                              </p:par>
                              <p:par>
                                <p:cTn id="20" presetID="10" presetClass="entr" presetSubtype="0" fill="hold" grpId="0" nodeType="withEffect">
                                  <p:stCondLst>
                                    <p:cond delay="10000"/>
                                  </p:stCondLst>
                                  <p:childTnLst>
                                    <p:set>
                                      <p:cBhvr>
                                        <p:cTn id="21" dur="1" fill="hold">
                                          <p:stCondLst>
                                            <p:cond delay="0"/>
                                          </p:stCondLst>
                                        </p:cTn>
                                        <p:tgtEl>
                                          <p:spTgt spid="376"/>
                                        </p:tgtEl>
                                        <p:attrNameLst>
                                          <p:attrName>style.visibility</p:attrName>
                                        </p:attrNameLst>
                                      </p:cBhvr>
                                      <p:to>
                                        <p:strVal val="visible"/>
                                      </p:to>
                                    </p:set>
                                    <p:animEffect transition="in" filter="fade">
                                      <p:cBhvr>
                                        <p:cTn id="22" dur="1000"/>
                                        <p:tgtEl>
                                          <p:spTgt spid="376"/>
                                        </p:tgtEl>
                                      </p:cBhvr>
                                    </p:animEffect>
                                  </p:childTnLst>
                                </p:cTn>
                              </p:par>
                              <p:par>
                                <p:cTn id="23" presetID="10" presetClass="entr" presetSubtype="0" fill="hold" nodeType="withEffect">
                                  <p:stCondLst>
                                    <p:cond delay="10000"/>
                                  </p:stCondLst>
                                  <p:childTnLst>
                                    <p:set>
                                      <p:cBhvr>
                                        <p:cTn id="24" dur="1" fill="hold">
                                          <p:stCondLst>
                                            <p:cond delay="0"/>
                                          </p:stCondLst>
                                        </p:cTn>
                                        <p:tgtEl>
                                          <p:spTgt spid="375"/>
                                        </p:tgtEl>
                                        <p:attrNameLst>
                                          <p:attrName>style.visibility</p:attrName>
                                        </p:attrNameLst>
                                      </p:cBhvr>
                                      <p:to>
                                        <p:strVal val="visible"/>
                                      </p:to>
                                    </p:set>
                                    <p:animEffect transition="in" filter="fade">
                                      <p:cBhvr>
                                        <p:cTn id="25" dur="1000"/>
                                        <p:tgtEl>
                                          <p:spTgt spid="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76" grpId="0" animBg="1"/>
      <p:bldP spid="35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362E8-7AFB-0CCA-DD3E-CF43B452E08F}"/>
              </a:ext>
            </a:extLst>
          </p:cNvPr>
          <p:cNvSpPr>
            <a:spLocks noGrp="1"/>
          </p:cNvSpPr>
          <p:nvPr>
            <p:ph type="title" idx="4294967295"/>
          </p:nvPr>
        </p:nvSpPr>
        <p:spPr>
          <a:xfrm>
            <a:off x="685800" y="1828800"/>
            <a:ext cx="7019925" cy="804863"/>
          </a:xfrm>
        </p:spPr>
        <p:txBody>
          <a:bodyPr anchor="t">
            <a:normAutofit/>
          </a:bodyPr>
          <a:lstStyle/>
          <a:p>
            <a:r>
              <a:rPr lang="en-US" b="1">
                <a:solidFill>
                  <a:schemeClr val="bg1"/>
                </a:solidFill>
                <a:latin typeface="Arial" panose="020B0604020202020204" pitchFamily="34" charset="0"/>
                <a:cs typeface="Arial" panose="020B0604020202020204" pitchFamily="34" charset="0"/>
              </a:rPr>
              <a:t>Defining Areas of Need</a:t>
            </a:r>
          </a:p>
        </p:txBody>
      </p:sp>
      <p:sp>
        <p:nvSpPr>
          <p:cNvPr id="3" name="Title 1">
            <a:extLst>
              <a:ext uri="{FF2B5EF4-FFF2-40B4-BE49-F238E27FC236}">
                <a16:creationId xmlns:a16="http://schemas.microsoft.com/office/drawing/2014/main" id="{1A0F6FAB-D8D6-72BF-BBEE-CA550BE40CA9}"/>
              </a:ext>
            </a:extLst>
          </p:cNvPr>
          <p:cNvSpPr txBox="1">
            <a:spLocks/>
          </p:cNvSpPr>
          <p:nvPr/>
        </p:nvSpPr>
        <p:spPr>
          <a:xfrm>
            <a:off x="1664208" y="2743201"/>
            <a:ext cx="9180576" cy="4754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t"/>
          <a:lstStyle>
            <a:lvl1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1pPr>
            <a:lvl2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2pPr>
            <a:lvl3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3pPr>
            <a:lvl4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4pPr>
            <a:lvl5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5pPr>
            <a:lvl6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6pPr>
            <a:lvl7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7pPr>
            <a:lvl8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8pPr>
            <a:lvl9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9pPr>
          </a:lstStyle>
          <a:p>
            <a:pPr>
              <a:spcAft>
                <a:spcPts val="1200"/>
              </a:spcAft>
            </a:pPr>
            <a:r>
              <a:rPr lang="en-US" sz="2600" b="0" kern="0" dirty="0">
                <a:solidFill>
                  <a:srgbClr val="FDFBF9">
                    <a:alpha val="50000"/>
                  </a:srgbClr>
                </a:solidFill>
                <a:latin typeface="Arial" panose="020B0604020202020204" pitchFamily="34" charset="0"/>
                <a:cs typeface="Arial" panose="020B0604020202020204" pitchFamily="34" charset="0"/>
              </a:rPr>
              <a:t>1.  Determining where people live, work and travel</a:t>
            </a:r>
          </a:p>
        </p:txBody>
      </p:sp>
      <p:sp>
        <p:nvSpPr>
          <p:cNvPr id="4" name="Title 1">
            <a:extLst>
              <a:ext uri="{FF2B5EF4-FFF2-40B4-BE49-F238E27FC236}">
                <a16:creationId xmlns:a16="http://schemas.microsoft.com/office/drawing/2014/main" id="{DA566E6E-B8DC-D3CD-0EFF-1D6058D7CA51}"/>
              </a:ext>
            </a:extLst>
          </p:cNvPr>
          <p:cNvSpPr txBox="1">
            <a:spLocks/>
          </p:cNvSpPr>
          <p:nvPr/>
        </p:nvSpPr>
        <p:spPr>
          <a:xfrm>
            <a:off x="1664208" y="3410712"/>
            <a:ext cx="9528048" cy="4754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t"/>
          <a:lstStyle>
            <a:lvl1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1pPr>
            <a:lvl2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2pPr>
            <a:lvl3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3pPr>
            <a:lvl4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4pPr>
            <a:lvl5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5pPr>
            <a:lvl6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6pPr>
            <a:lvl7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7pPr>
            <a:lvl8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8pPr>
            <a:lvl9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9pPr>
          </a:lstStyle>
          <a:p>
            <a:pPr>
              <a:spcAft>
                <a:spcPts val="1200"/>
              </a:spcAft>
            </a:pPr>
            <a:r>
              <a:rPr lang="en-US" sz="2600" b="0" kern="0">
                <a:latin typeface="Arial" panose="020B0604020202020204" pitchFamily="34" charset="0"/>
                <a:cs typeface="Arial" panose="020B0604020202020204" pitchFamily="34" charset="0"/>
              </a:rPr>
              <a:t>2.  Measuring Existing Connectivity with Crowdsource Data</a:t>
            </a:r>
          </a:p>
        </p:txBody>
      </p:sp>
      <p:sp>
        <p:nvSpPr>
          <p:cNvPr id="5" name="Title 1">
            <a:extLst>
              <a:ext uri="{FF2B5EF4-FFF2-40B4-BE49-F238E27FC236}">
                <a16:creationId xmlns:a16="http://schemas.microsoft.com/office/drawing/2014/main" id="{D5D03331-6AF2-9649-163D-D88B8AC70911}"/>
              </a:ext>
            </a:extLst>
          </p:cNvPr>
          <p:cNvSpPr txBox="1">
            <a:spLocks/>
          </p:cNvSpPr>
          <p:nvPr/>
        </p:nvSpPr>
        <p:spPr>
          <a:xfrm>
            <a:off x="1664208" y="4087367"/>
            <a:ext cx="9180576" cy="4754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t"/>
          <a:lstStyle>
            <a:lvl1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1pPr>
            <a:lvl2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2pPr>
            <a:lvl3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3pPr>
            <a:lvl4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4pPr>
            <a:lvl5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5pPr>
            <a:lvl6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6pPr>
            <a:lvl7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7pPr>
            <a:lvl8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8pPr>
            <a:lvl9pPr marL="0" marR="0" indent="0" algn="l" defTabSz="914400" rtl="0" latinLnBrk="0">
              <a:lnSpc>
                <a:spcPct val="90000"/>
              </a:lnSpc>
              <a:spcBef>
                <a:spcPts val="0"/>
              </a:spcBef>
              <a:spcAft>
                <a:spcPts val="0"/>
              </a:spcAft>
              <a:buClrTx/>
              <a:buSzTx/>
              <a:buFontTx/>
              <a:buNone/>
              <a:tabLst/>
              <a:defRPr sz="4000" b="1" i="0" u="none" strike="noStrike" cap="none" spc="0" baseline="0">
                <a:solidFill>
                  <a:srgbClr val="FDFBF9"/>
                </a:solidFill>
                <a:uFillTx/>
                <a:latin typeface="GoodPro"/>
                <a:ea typeface="GoodPro"/>
                <a:cs typeface="GoodPro"/>
                <a:sym typeface="GoodPro"/>
              </a:defRPr>
            </a:lvl9pPr>
          </a:lstStyle>
          <a:p>
            <a:pPr>
              <a:spcAft>
                <a:spcPts val="1200"/>
              </a:spcAft>
            </a:pPr>
            <a:r>
              <a:rPr lang="en-US" sz="2600" b="0" kern="0">
                <a:solidFill>
                  <a:srgbClr val="FDFBF9">
                    <a:alpha val="50000"/>
                  </a:srgbClr>
                </a:solidFill>
                <a:latin typeface="Arial" panose="020B0604020202020204" pitchFamily="34" charset="0"/>
                <a:cs typeface="Arial" panose="020B0604020202020204" pitchFamily="34" charset="0"/>
              </a:rPr>
              <a:t>3.  Generating Additional Data</a:t>
            </a:r>
          </a:p>
        </p:txBody>
      </p:sp>
    </p:spTree>
    <p:extLst>
      <p:ext uri="{BB962C8B-B14F-4D97-AF65-F5344CB8AC3E}">
        <p14:creationId xmlns:p14="http://schemas.microsoft.com/office/powerpoint/2010/main" val="31454983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1_Custom Design">
      <a:dk1>
        <a:srgbClr val="181512"/>
      </a:dk1>
      <a:lt1>
        <a:srgbClr val="060F18"/>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1_Custom Design">
      <a:majorFont>
        <a:latin typeface="Gotham Book"/>
        <a:ea typeface="Gotham Book"/>
        <a:cs typeface="Gotham Book"/>
      </a:majorFont>
      <a:minorFont>
        <a:latin typeface="Helvetica"/>
        <a:ea typeface="Helvetica"/>
        <a:cs typeface="Helvetica"/>
      </a:minorFont>
    </a:fontScheme>
    <a:fmtScheme name="1_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90000"/>
          </a:lnSpc>
          <a:spcBef>
            <a:spcPts val="1000"/>
          </a:spcBef>
          <a:spcAft>
            <a:spcPts val="0"/>
          </a:spcAft>
          <a:buClrTx/>
          <a:buSzTx/>
          <a:buFontTx/>
          <a:buNone/>
          <a:tabLst/>
          <a:defRPr kumimoji="0" sz="1800" b="0" i="0" u="none" strike="noStrike" cap="none" spc="0" normalizeH="0" baseline="0">
            <a:ln>
              <a:noFill/>
            </a:ln>
            <a:solidFill>
              <a:srgbClr val="181512"/>
            </a:solidFill>
            <a:effectLst/>
            <a:uFillTx/>
            <a:latin typeface="Source Sans Pro"/>
            <a:ea typeface="Source Sans Pro"/>
            <a:cs typeface="Source Sans Pro"/>
            <a:sym typeface="Source Sans 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90000"/>
          </a:lnSpc>
          <a:spcBef>
            <a:spcPts val="1000"/>
          </a:spcBef>
          <a:spcAft>
            <a:spcPts val="0"/>
          </a:spcAft>
          <a:buClrTx/>
          <a:buSzTx/>
          <a:buFontTx/>
          <a:buNone/>
          <a:tabLst/>
          <a:defRPr kumimoji="0" sz="1800" b="0" i="0" u="none" strike="noStrike" cap="none" spc="0" normalizeH="0" baseline="0">
            <a:ln>
              <a:noFill/>
            </a:ln>
            <a:solidFill>
              <a:srgbClr val="181512"/>
            </a:solidFill>
            <a:effectLst/>
            <a:uFillTx/>
            <a:latin typeface="Source Sans Pro"/>
            <a:ea typeface="Source Sans Pro"/>
            <a:cs typeface="Source Sans Pro"/>
            <a:sym typeface="Source Sans 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24163</TotalTime>
  <Words>1958</Words>
  <Application>Microsoft Macintosh PowerPoint</Application>
  <PresentationFormat>Widescreen</PresentationFormat>
  <Paragraphs>380</Paragraphs>
  <Slides>28</Slides>
  <Notes>26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28</vt:i4>
      </vt:variant>
    </vt:vector>
  </HeadingPairs>
  <TitlesOfParts>
    <vt:vector size="40" baseType="lpstr">
      <vt:lpstr>Aptos</vt:lpstr>
      <vt:lpstr>Aptos Display</vt:lpstr>
      <vt:lpstr>Arial</vt:lpstr>
      <vt:lpstr>Arial Black</vt:lpstr>
      <vt:lpstr>Calibri</vt:lpstr>
      <vt:lpstr>Fjalla One</vt:lpstr>
      <vt:lpstr>GoodPro</vt:lpstr>
      <vt:lpstr>Helvetica</vt:lpstr>
      <vt:lpstr>Source Sans Pro</vt:lpstr>
      <vt:lpstr>Times New Roman</vt:lpstr>
      <vt:lpstr>Office Theme</vt:lpstr>
      <vt:lpstr>1_Custom Design</vt:lpstr>
      <vt:lpstr>Four Brands, One Common Purpose:  Better Connectivity for All</vt:lpstr>
      <vt:lpstr>PowerPoint Presentation</vt:lpstr>
      <vt:lpstr>PowerPoint Presentation</vt:lpstr>
      <vt:lpstr>Sample of International Regulatory Clients</vt:lpstr>
      <vt:lpstr>PowerPoint Presentation</vt:lpstr>
      <vt:lpstr>Defining Areas of Need</vt:lpstr>
      <vt:lpstr>PowerPoint Presentation</vt:lpstr>
      <vt:lpstr>PowerPoint Presentation</vt:lpstr>
      <vt:lpstr>Defining Areas of Need</vt:lpstr>
      <vt:lpstr>PowerPoint Presentation</vt:lpstr>
      <vt:lpstr>PowerPoint Presentation</vt:lpstr>
      <vt:lpstr>PowerPoint Presentation</vt:lpstr>
      <vt:lpstr>PowerPoint Presentation</vt:lpstr>
      <vt:lpstr>Defining Areas of Need</vt:lpstr>
      <vt:lpstr>PowerPoint Presentation</vt:lpstr>
      <vt:lpstr>PowerPoint Presentation</vt:lpstr>
      <vt:lpstr>PowerPoint Presentation</vt:lpstr>
      <vt:lpstr>Monitoring and Compliance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Bryan Darr</dc:creator>
  <cp:lastModifiedBy>Bryan Darr</cp:lastModifiedBy>
  <cp:revision>316</cp:revision>
  <dcterms:created xsi:type="dcterms:W3CDTF">2025-04-07T16:58:09Z</dcterms:created>
  <dcterms:modified xsi:type="dcterms:W3CDTF">2025-08-05T21:43:00Z</dcterms:modified>
</cp:coreProperties>
</file>