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93" r:id="rId5"/>
  </p:sldMasterIdLst>
  <p:notesMasterIdLst>
    <p:notesMasterId r:id="rId20"/>
  </p:notesMasterIdLst>
  <p:handoutMasterIdLst>
    <p:handoutMasterId r:id="rId21"/>
  </p:handoutMasterIdLst>
  <p:sldIdLst>
    <p:sldId id="310" r:id="rId6"/>
    <p:sldId id="461" r:id="rId7"/>
    <p:sldId id="387" r:id="rId8"/>
    <p:sldId id="405" r:id="rId9"/>
    <p:sldId id="262" r:id="rId10"/>
    <p:sldId id="568" r:id="rId11"/>
    <p:sldId id="409" r:id="rId12"/>
    <p:sldId id="555" r:id="rId13"/>
    <p:sldId id="396" r:id="rId14"/>
    <p:sldId id="518" r:id="rId15"/>
    <p:sldId id="424" r:id="rId16"/>
    <p:sldId id="415" r:id="rId17"/>
    <p:sldId id="406" r:id="rId18"/>
    <p:sldId id="569" r:id="rId19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4F8B8B7-06F1-440D-8760-918F699C62A9}">
          <p14:sldIdLst>
            <p14:sldId id="310"/>
            <p14:sldId id="461"/>
            <p14:sldId id="387"/>
            <p14:sldId id="405"/>
            <p14:sldId id="262"/>
            <p14:sldId id="568"/>
          </p14:sldIdLst>
        </p14:section>
        <p14:section name="Spectrum" id="{D0A7F293-F053-4638-9E69-BA1393DFC387}">
          <p14:sldIdLst>
            <p14:sldId id="409"/>
            <p14:sldId id="555"/>
            <p14:sldId id="396"/>
          </p14:sldIdLst>
        </p14:section>
        <p14:section name="Emerging Issues" id="{FD12FCE2-CE5C-41F6-B5CB-21F2AF635AED}">
          <p14:sldIdLst>
            <p14:sldId id="518"/>
            <p14:sldId id="424"/>
          </p14:sldIdLst>
        </p14:section>
        <p14:section name="Establishment &amp; Staffing" id="{4D0E2BE8-19E9-446F-9D8A-303480CDB7A7}">
          <p14:sldIdLst>
            <p14:sldId id="415"/>
            <p14:sldId id="406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FEE137-B37F-122D-7D29-C3804E331555}" name="Sonoiya, Dennis K." initials="DS" userId="S::sonoiya@ca.go.ke::06db7fd8-c853-425a-8671-2a5a56fc7dab" providerId="AD"/>
  <p188:author id="{986B03B0-12E0-E3B3-A09F-174C8B446E8F}" name="Migwi, Victor T." initials="" userId="S::migwi@ca.go.ke::8584a818-de55-4571-a3bb-b62de209a741" providerId="AD"/>
  <p188:author id="{679F39D1-1F95-CBE6-7C4E-D134CD296DFC}" name="Onaya, Joseph" initials="" userId="S::onaya@ca.go.ke::384853d3-6771-4f34-ab97-685647544b35" providerId="AD"/>
  <p188:author id="{13D2CBEA-5D3C-55E2-6711-EA7B7E0322A4}" name="Tom M. Muthoka" initials="TM" userId="S::tmuthoka@ca.go.ke::9218715b-b8c2-4be2-a08e-f19a93793c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era, Velma N." initials="WVN" lastIdx="1" clrIdx="0">
    <p:extLst>
      <p:ext uri="{19B8F6BF-5375-455C-9EA6-DF929625EA0E}">
        <p15:presenceInfo xmlns:p15="http://schemas.microsoft.com/office/powerpoint/2012/main" userId="S-1-5-21-1292428093-1580818891-839522115-7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8156"/>
    <a:srgbClr val="CFE2F3"/>
    <a:srgbClr val="D7C8ED"/>
    <a:srgbClr val="3366FF"/>
    <a:srgbClr val="56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513E0-5535-4F8D-BC06-68997F7AF399}" v="103" dt="2025-08-25T06:44:45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62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noiya\AppData\Local\Microsoft\Windows\INetCache\Content.Outlook\ENHRYRLT\5G%20Data%20Requ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noiya\AppData\Local\Microsoft\Windows\INetCache\Content.Outlook\ENHRYRLT\5G%20Data%20Requ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Mobile Phone Devices</a:t>
            </a:r>
          </a:p>
        </c:rich>
      </c:tx>
      <c:layout>
        <c:manualLayout>
          <c:xMode val="edge"/>
          <c:yMode val="edge"/>
          <c:x val="0.32690314065385812"/>
          <c:y val="4.6152356958252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'Devices (2)'!$C$41</c:f>
              <c:strCache>
                <c:ptCount val="1"/>
                <c:pt idx="0">
                  <c:v>Feature Phones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'Devices (2)'!$D$40:$G$40</c:f>
              <c:numCache>
                <c:formatCode>mmm\-yy</c:formatCode>
                <c:ptCount val="4"/>
                <c:pt idx="0">
                  <c:v>44713</c:v>
                </c:pt>
                <c:pt idx="1">
                  <c:v>45078</c:v>
                </c:pt>
                <c:pt idx="2">
                  <c:v>45444</c:v>
                </c:pt>
                <c:pt idx="3">
                  <c:v>45809</c:v>
                </c:pt>
              </c:numCache>
              <c:extLst/>
            </c:numRef>
          </c:cat>
          <c:val>
            <c:numRef>
              <c:f>'Devices (2)'!$D$41:$G$41</c:f>
              <c:numCache>
                <c:formatCode>General</c:formatCode>
                <c:ptCount val="4"/>
                <c:pt idx="0">
                  <c:v>32.9</c:v>
                </c:pt>
                <c:pt idx="1">
                  <c:v>32.14</c:v>
                </c:pt>
                <c:pt idx="2">
                  <c:v>30.87</c:v>
                </c:pt>
                <c:pt idx="3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A-40FF-9A82-BAA6880BD08B}"/>
            </c:ext>
          </c:extLst>
        </c:ser>
        <c:ser>
          <c:idx val="1"/>
          <c:order val="1"/>
          <c:tx>
            <c:strRef>
              <c:f>'Devices (2)'!$C$42</c:f>
              <c:strCache>
                <c:ptCount val="1"/>
                <c:pt idx="0">
                  <c:v>Smart Phones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'Devices (2)'!$D$40:$G$40</c:f>
              <c:numCache>
                <c:formatCode>mmm\-yy</c:formatCode>
                <c:ptCount val="4"/>
                <c:pt idx="0">
                  <c:v>44713</c:v>
                </c:pt>
                <c:pt idx="1">
                  <c:v>45078</c:v>
                </c:pt>
                <c:pt idx="2">
                  <c:v>45444</c:v>
                </c:pt>
                <c:pt idx="3">
                  <c:v>45809</c:v>
                </c:pt>
              </c:numCache>
              <c:extLst/>
            </c:numRef>
          </c:cat>
          <c:val>
            <c:numRef>
              <c:f>'Devices (2)'!$D$42:$G$42</c:f>
              <c:numCache>
                <c:formatCode>General</c:formatCode>
                <c:ptCount val="4"/>
                <c:pt idx="0">
                  <c:v>26.82</c:v>
                </c:pt>
                <c:pt idx="1">
                  <c:v>30.79</c:v>
                </c:pt>
                <c:pt idx="2">
                  <c:v>35.21</c:v>
                </c:pt>
                <c:pt idx="3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4A-40FF-9A82-BAA6880BD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953200"/>
        <c:axId val="1502155872"/>
      </c:barChart>
      <c:dateAx>
        <c:axId val="183795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1502155872"/>
        <c:crosses val="autoZero"/>
        <c:auto val="1"/>
        <c:lblOffset val="100"/>
        <c:baseTimeUnit val="years"/>
      </c:dateAx>
      <c:valAx>
        <c:axId val="15021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of Devices </a:t>
                </a:r>
              </a:p>
              <a:p>
                <a:pPr>
                  <a:defRPr/>
                </a:pPr>
                <a:r>
                  <a:rPr lang="en-US"/>
                  <a:t>(Millions)</a:t>
                </a:r>
              </a:p>
            </c:rich>
          </c:tx>
          <c:layout>
            <c:manualLayout>
              <c:xMode val="edge"/>
              <c:yMode val="edge"/>
              <c:x val="8.8888888888888892E-2"/>
              <c:y val="0.18097222222222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183795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K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5G Subscriptions</a:t>
            </a:r>
          </a:p>
        </c:rich>
      </c:tx>
      <c:layout>
        <c:manualLayout>
          <c:xMode val="edge"/>
          <c:yMode val="edge"/>
          <c:x val="0.36547194612107808"/>
          <c:y val="5.1615263080354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'5G'!$A$4</c:f>
              <c:strCache>
                <c:ptCount val="1"/>
                <c:pt idx="0">
                  <c:v>Subscriptions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'5G'!$B$3:$J$3</c:f>
              <c:numCache>
                <c:formatCode>[$-409]mmm\-yy;@</c:formatCode>
                <c:ptCount val="9"/>
                <c:pt idx="0">
                  <c:v>44918</c:v>
                </c:pt>
                <c:pt idx="1">
                  <c:v>45009</c:v>
                </c:pt>
                <c:pt idx="2">
                  <c:v>45101</c:v>
                </c:pt>
                <c:pt idx="3">
                  <c:v>45192</c:v>
                </c:pt>
                <c:pt idx="4">
                  <c:v>45283</c:v>
                </c:pt>
                <c:pt idx="5">
                  <c:v>45375</c:v>
                </c:pt>
                <c:pt idx="6">
                  <c:v>45467</c:v>
                </c:pt>
                <c:pt idx="7" formatCode="mmm\-yy">
                  <c:v>45627</c:v>
                </c:pt>
                <c:pt idx="8" formatCode="mmm\-yy">
                  <c:v>45717</c:v>
                </c:pt>
              </c:numCache>
            </c:numRef>
          </c:cat>
          <c:val>
            <c:numRef>
              <c:f>'5G'!$B$4:$J$4</c:f>
              <c:numCache>
                <c:formatCode>_(* #,##0_);_(* \(#,##0\);_(* "-"??_);_(@_)</c:formatCode>
                <c:ptCount val="9"/>
                <c:pt idx="0" formatCode="#,##0">
                  <c:v>299904</c:v>
                </c:pt>
                <c:pt idx="1">
                  <c:v>373573</c:v>
                </c:pt>
                <c:pt idx="2">
                  <c:v>449794</c:v>
                </c:pt>
                <c:pt idx="3">
                  <c:v>509737</c:v>
                </c:pt>
                <c:pt idx="4">
                  <c:v>586684</c:v>
                </c:pt>
                <c:pt idx="5" formatCode="#,##0">
                  <c:v>653716</c:v>
                </c:pt>
                <c:pt idx="6">
                  <c:v>739020</c:v>
                </c:pt>
                <c:pt idx="7">
                  <c:v>1010289</c:v>
                </c:pt>
                <c:pt idx="8">
                  <c:v>1183355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7-48A0-8A5A-918D41E3F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795231"/>
        <c:axId val="261791871"/>
      </c:barChart>
      <c:catAx>
        <c:axId val="261795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61791871"/>
        <c:crosses val="autoZero"/>
        <c:auto val="0"/>
        <c:lblAlgn val="ctr"/>
        <c:lblOffset val="100"/>
        <c:noMultiLvlLbl val="0"/>
      </c:catAx>
      <c:valAx>
        <c:axId val="26179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of 5G Subscriptuions</a:t>
                </a:r>
              </a:p>
            </c:rich>
          </c:tx>
          <c:layout>
            <c:manualLayout>
              <c:xMode val="edge"/>
              <c:yMode val="edge"/>
              <c:x val="6.5540205142132255E-2"/>
              <c:y val="0.35266481710152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61795231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C719E-524E-417C-B917-9650AFA3E29B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59C5A-4FE6-41D5-8A88-D75517563B64}">
      <dgm:prSet phldrT="[Text]" custT="1"/>
      <dgm:spPr/>
      <dgm:t>
        <a:bodyPr/>
        <a:lstStyle/>
        <a:p>
          <a:pPr algn="ctr"/>
          <a:endParaRPr lang="en-US" sz="1800" b="1" dirty="0">
            <a:latin typeface="Gotham Book" pitchFamily="50" charset="0"/>
            <a:cs typeface="Gotham Book" pitchFamily="50" charset="0"/>
          </a:endParaRPr>
        </a:p>
        <a:p>
          <a:pPr algn="ctr"/>
          <a:r>
            <a:rPr lang="en-US" sz="1800" b="1" dirty="0">
              <a:latin typeface="Gotham Book" pitchFamily="50" charset="0"/>
              <a:cs typeface="Gotham Book" pitchFamily="50" charset="0"/>
            </a:rPr>
            <a:t>Fixed Radio Monitoring Stations</a:t>
          </a:r>
        </a:p>
        <a:p>
          <a:pPr algn="ctr"/>
          <a:r>
            <a:rPr lang="en-US" sz="1800" b="1" dirty="0">
              <a:latin typeface="Gotham Book" pitchFamily="50" charset="0"/>
              <a:cs typeface="Gotham Book" pitchFamily="50" charset="0"/>
            </a:rPr>
            <a:t>HF &amp; V/U/SHF</a:t>
          </a:r>
        </a:p>
      </dgm:t>
    </dgm:pt>
    <dgm:pt modelId="{95823AD9-2474-4941-B8DA-07E8CE83938F}" type="parTrans" cxnId="{F5B3438D-FE9C-4580-B373-FD58116391DC}">
      <dgm:prSet/>
      <dgm:spPr/>
      <dgm:t>
        <a:bodyPr/>
        <a:lstStyle/>
        <a:p>
          <a:endParaRPr lang="en-US" sz="2800"/>
        </a:p>
      </dgm:t>
    </dgm:pt>
    <dgm:pt modelId="{E72020B3-809C-449D-B521-445698C23FB3}" type="sibTrans" cxnId="{F5B3438D-FE9C-4580-B373-FD58116391DC}">
      <dgm:prSet/>
      <dgm:spPr/>
      <dgm:t>
        <a:bodyPr/>
        <a:lstStyle/>
        <a:p>
          <a:endParaRPr lang="en-US" sz="2800"/>
        </a:p>
      </dgm:t>
    </dgm:pt>
    <dgm:pt modelId="{BA5571E5-3492-4B12-8EB6-97599727F312}">
      <dgm:prSet phldrT="[Text]" custT="1"/>
      <dgm:spPr/>
      <dgm:t>
        <a:bodyPr/>
        <a:lstStyle/>
        <a:p>
          <a:pPr algn="ctr"/>
          <a:endParaRPr lang="en-US" sz="1800" b="1" dirty="0">
            <a:latin typeface="Gotham Book" pitchFamily="50" charset="0"/>
            <a:cs typeface="Gotham Book" pitchFamily="50" charset="0"/>
          </a:endParaRPr>
        </a:p>
        <a:p>
          <a:pPr algn="ctr"/>
          <a:r>
            <a:rPr lang="en-US" sz="1800" b="1" dirty="0">
              <a:latin typeface="Gotham Book" pitchFamily="50" charset="0"/>
              <a:cs typeface="Gotham Book" pitchFamily="50" charset="0"/>
            </a:rPr>
            <a:t>Mobile Radio  Monitoring Stations</a:t>
          </a:r>
        </a:p>
        <a:p>
          <a:pPr algn="ctr"/>
          <a:r>
            <a:rPr lang="en-US" sz="1800" b="1" dirty="0">
              <a:latin typeface="Gotham Book" pitchFamily="50" charset="0"/>
              <a:cs typeface="Gotham Book" pitchFamily="50" charset="0"/>
            </a:rPr>
            <a:t>HF &amp; V/U/SHF</a:t>
          </a:r>
        </a:p>
      </dgm:t>
    </dgm:pt>
    <dgm:pt modelId="{B8F24C07-E61D-40A5-8493-98970B334DD9}" type="parTrans" cxnId="{8A5E2104-E9DB-4388-9900-89DDF06E2910}">
      <dgm:prSet/>
      <dgm:spPr/>
      <dgm:t>
        <a:bodyPr/>
        <a:lstStyle/>
        <a:p>
          <a:endParaRPr lang="en-US" sz="2800"/>
        </a:p>
      </dgm:t>
    </dgm:pt>
    <dgm:pt modelId="{468DFD02-1698-4744-842E-550F1DCF9557}" type="sibTrans" cxnId="{8A5E2104-E9DB-4388-9900-89DDF06E2910}">
      <dgm:prSet/>
      <dgm:spPr/>
      <dgm:t>
        <a:bodyPr/>
        <a:lstStyle/>
        <a:p>
          <a:endParaRPr lang="en-US" sz="2800"/>
        </a:p>
      </dgm:t>
    </dgm:pt>
    <dgm:pt modelId="{5B13F4AD-BF62-46D7-A60F-4CB1D8EA2A15}">
      <dgm:prSet phldrT="[Text]" custT="1"/>
      <dgm:spPr/>
      <dgm:t>
        <a:bodyPr/>
        <a:lstStyle/>
        <a:p>
          <a:pPr algn="ctr"/>
          <a:endParaRPr lang="en-US" sz="1800" b="1" dirty="0">
            <a:latin typeface="Gotham Book" pitchFamily="50" charset="0"/>
            <a:cs typeface="Gotham Book" pitchFamily="50" charset="0"/>
          </a:endParaRPr>
        </a:p>
        <a:p>
          <a:pPr algn="ctr"/>
          <a:r>
            <a:rPr lang="en-US" sz="1800" b="1" dirty="0">
              <a:latin typeface="Gotham Book" pitchFamily="50" charset="0"/>
              <a:cs typeface="Gotham Book" pitchFamily="50" charset="0"/>
            </a:rPr>
            <a:t>Mobile and Backpack QoS Monitoring Stations  </a:t>
          </a:r>
        </a:p>
      </dgm:t>
    </dgm:pt>
    <dgm:pt modelId="{B8BC199B-B86D-4F83-B944-C2F5BE0EC32B}" type="parTrans" cxnId="{5D75126D-F97E-4231-887C-3F134DA66634}">
      <dgm:prSet/>
      <dgm:spPr/>
      <dgm:t>
        <a:bodyPr/>
        <a:lstStyle/>
        <a:p>
          <a:endParaRPr lang="en-US" sz="2800"/>
        </a:p>
      </dgm:t>
    </dgm:pt>
    <dgm:pt modelId="{7480C628-FA2D-4AB7-AFEB-608E1B9FF159}" type="sibTrans" cxnId="{5D75126D-F97E-4231-887C-3F134DA66634}">
      <dgm:prSet/>
      <dgm:spPr/>
      <dgm:t>
        <a:bodyPr/>
        <a:lstStyle/>
        <a:p>
          <a:endParaRPr lang="en-US" sz="2800"/>
        </a:p>
      </dgm:t>
    </dgm:pt>
    <dgm:pt modelId="{06164290-7A5C-41C5-9750-27D9458A9113}">
      <dgm:prSet custT="1"/>
      <dgm:spPr/>
      <dgm:t>
        <a:bodyPr/>
        <a:lstStyle/>
        <a:p>
          <a:pPr algn="ctr" rtl="0"/>
          <a:endParaRPr lang="en-US" sz="1800" b="1" dirty="0">
            <a:latin typeface="Gotham Book" pitchFamily="50" charset="0"/>
            <a:cs typeface="Gotham Book" pitchFamily="50" charset="0"/>
          </a:endParaRPr>
        </a:p>
        <a:p>
          <a:pPr algn="ctr" rtl="0"/>
          <a:r>
            <a:rPr lang="en-US" sz="1800" b="1" dirty="0">
              <a:latin typeface="Gotham Book" pitchFamily="50" charset="0"/>
              <a:cs typeface="Gotham Book" pitchFamily="50" charset="0"/>
            </a:rPr>
            <a:t> Fixed Broadcast Content Monitoring  Locations</a:t>
          </a:r>
        </a:p>
      </dgm:t>
    </dgm:pt>
    <dgm:pt modelId="{B4B1F4D3-EB4A-4CC3-9321-F2CEC7A6DCDF}" type="parTrans" cxnId="{9FD0E142-4C44-4E24-BADB-4D636B682BFB}">
      <dgm:prSet/>
      <dgm:spPr/>
      <dgm:t>
        <a:bodyPr/>
        <a:lstStyle/>
        <a:p>
          <a:endParaRPr lang="en-US"/>
        </a:p>
      </dgm:t>
    </dgm:pt>
    <dgm:pt modelId="{262EE1BB-7C06-4388-8AA2-B8078B7E67C5}" type="sibTrans" cxnId="{9FD0E142-4C44-4E24-BADB-4D636B682BFB}">
      <dgm:prSet/>
      <dgm:spPr/>
      <dgm:t>
        <a:bodyPr/>
        <a:lstStyle/>
        <a:p>
          <a:endParaRPr lang="en-US"/>
        </a:p>
      </dgm:t>
    </dgm:pt>
    <dgm:pt modelId="{8A14BDFD-0DFF-46A7-8FA1-C55E4E5F0F94}" type="pres">
      <dgm:prSet presAssocID="{837C719E-524E-417C-B917-9650AFA3E29B}" presName="Name0" presStyleCnt="0">
        <dgm:presLayoutVars>
          <dgm:dir/>
          <dgm:resizeHandles val="exact"/>
        </dgm:presLayoutVars>
      </dgm:prSet>
      <dgm:spPr/>
    </dgm:pt>
    <dgm:pt modelId="{5CDF4FCD-72A9-40AA-AA2E-E6AC09C7937A}" type="pres">
      <dgm:prSet presAssocID="{837C719E-524E-417C-B917-9650AFA3E29B}" presName="bkgdShp" presStyleLbl="alignAccFollowNode1" presStyleIdx="0" presStyleCnt="1"/>
      <dgm:spPr/>
    </dgm:pt>
    <dgm:pt modelId="{E8626377-BEAE-4AF4-A55B-1F469A9F0E7A}" type="pres">
      <dgm:prSet presAssocID="{837C719E-524E-417C-B917-9650AFA3E29B}" presName="linComp" presStyleCnt="0"/>
      <dgm:spPr/>
    </dgm:pt>
    <dgm:pt modelId="{D7458A32-97C7-4FEA-BFF5-6A81CA1340CE}" type="pres">
      <dgm:prSet presAssocID="{50559C5A-4FE6-41D5-8A88-D75517563B64}" presName="compNode" presStyleCnt="0"/>
      <dgm:spPr/>
    </dgm:pt>
    <dgm:pt modelId="{B5B2C3DA-988B-4A42-AC3F-A4B3F621E6B6}" type="pres">
      <dgm:prSet presAssocID="{50559C5A-4FE6-41D5-8A88-D75517563B64}" presName="node" presStyleLbl="node1" presStyleIdx="0" presStyleCnt="4">
        <dgm:presLayoutVars>
          <dgm:bulletEnabled val="1"/>
        </dgm:presLayoutVars>
      </dgm:prSet>
      <dgm:spPr/>
    </dgm:pt>
    <dgm:pt modelId="{6E2F6467-ED64-4A88-BA45-8A1CD4A95C15}" type="pres">
      <dgm:prSet presAssocID="{50559C5A-4FE6-41D5-8A88-D75517563B64}" presName="invisiNode" presStyleLbl="node1" presStyleIdx="0" presStyleCnt="4"/>
      <dgm:spPr/>
    </dgm:pt>
    <dgm:pt modelId="{961C1C43-2C8D-464C-93A6-3D14833BD0AE}" type="pres">
      <dgm:prSet presAssocID="{50559C5A-4FE6-41D5-8A88-D75517563B64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43000" b="-43000"/>
          </a:stretch>
        </a:blipFill>
      </dgm:spPr>
    </dgm:pt>
    <dgm:pt modelId="{4CF9E284-F965-45DD-9F58-E07AD69D34E1}" type="pres">
      <dgm:prSet presAssocID="{E72020B3-809C-449D-B521-445698C23FB3}" presName="sibTrans" presStyleLbl="sibTrans2D1" presStyleIdx="0" presStyleCnt="0"/>
      <dgm:spPr/>
    </dgm:pt>
    <dgm:pt modelId="{8908B575-8C0A-46E6-AEAB-0D3B5159DDB2}" type="pres">
      <dgm:prSet presAssocID="{BA5571E5-3492-4B12-8EB6-97599727F312}" presName="compNode" presStyleCnt="0"/>
      <dgm:spPr/>
    </dgm:pt>
    <dgm:pt modelId="{861BBD29-AC18-465D-8AF9-562E6EF489A9}" type="pres">
      <dgm:prSet presAssocID="{BA5571E5-3492-4B12-8EB6-97599727F312}" presName="node" presStyleLbl="node1" presStyleIdx="1" presStyleCnt="4">
        <dgm:presLayoutVars>
          <dgm:bulletEnabled val="1"/>
        </dgm:presLayoutVars>
      </dgm:prSet>
      <dgm:spPr/>
    </dgm:pt>
    <dgm:pt modelId="{F1BAFB75-9040-4291-A8BB-29FAFC65714E}" type="pres">
      <dgm:prSet presAssocID="{BA5571E5-3492-4B12-8EB6-97599727F312}" presName="invisiNode" presStyleLbl="node1" presStyleIdx="1" presStyleCnt="4"/>
      <dgm:spPr/>
    </dgm:pt>
    <dgm:pt modelId="{8EDD8C63-1B91-4191-B718-EE38FB9A0E77}" type="pres">
      <dgm:prSet presAssocID="{BA5571E5-3492-4B12-8EB6-97599727F312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BD944944-1805-498F-91F1-D27149C670DA}" type="pres">
      <dgm:prSet presAssocID="{468DFD02-1698-4744-842E-550F1DCF9557}" presName="sibTrans" presStyleLbl="sibTrans2D1" presStyleIdx="0" presStyleCnt="0"/>
      <dgm:spPr/>
    </dgm:pt>
    <dgm:pt modelId="{19F7EAFB-636B-491A-A331-0CD9BB41568D}" type="pres">
      <dgm:prSet presAssocID="{5B13F4AD-BF62-46D7-A60F-4CB1D8EA2A15}" presName="compNode" presStyleCnt="0"/>
      <dgm:spPr/>
    </dgm:pt>
    <dgm:pt modelId="{99F02D33-7579-4785-BBB0-C257784156E1}" type="pres">
      <dgm:prSet presAssocID="{5B13F4AD-BF62-46D7-A60F-4CB1D8EA2A15}" presName="node" presStyleLbl="node1" presStyleIdx="2" presStyleCnt="4">
        <dgm:presLayoutVars>
          <dgm:bulletEnabled val="1"/>
        </dgm:presLayoutVars>
      </dgm:prSet>
      <dgm:spPr/>
    </dgm:pt>
    <dgm:pt modelId="{EF75AE1F-256F-4E4F-8998-EDE6EE1D459C}" type="pres">
      <dgm:prSet presAssocID="{5B13F4AD-BF62-46D7-A60F-4CB1D8EA2A15}" presName="invisiNode" presStyleLbl="node1" presStyleIdx="2" presStyleCnt="4"/>
      <dgm:spPr/>
    </dgm:pt>
    <dgm:pt modelId="{4EF375F1-3A48-4E68-AC38-8F10DD948D24}" type="pres">
      <dgm:prSet presAssocID="{5B13F4AD-BF62-46D7-A60F-4CB1D8EA2A15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ED324F73-0CDE-46CF-97D0-282BC8DEAE7D}" type="pres">
      <dgm:prSet presAssocID="{7480C628-FA2D-4AB7-AFEB-608E1B9FF159}" presName="sibTrans" presStyleLbl="sibTrans2D1" presStyleIdx="0" presStyleCnt="0"/>
      <dgm:spPr/>
    </dgm:pt>
    <dgm:pt modelId="{1717AA5A-01B7-4AA3-AB2B-CF04D3151FAD}" type="pres">
      <dgm:prSet presAssocID="{06164290-7A5C-41C5-9750-27D9458A9113}" presName="compNode" presStyleCnt="0"/>
      <dgm:spPr/>
    </dgm:pt>
    <dgm:pt modelId="{43187C1F-7DE0-46F0-B3A7-175522BECAEF}" type="pres">
      <dgm:prSet presAssocID="{06164290-7A5C-41C5-9750-27D9458A9113}" presName="node" presStyleLbl="node1" presStyleIdx="3" presStyleCnt="4">
        <dgm:presLayoutVars>
          <dgm:bulletEnabled val="1"/>
        </dgm:presLayoutVars>
      </dgm:prSet>
      <dgm:spPr/>
    </dgm:pt>
    <dgm:pt modelId="{24FF4D8D-C378-4E3D-A5BD-45C319C2A51A}" type="pres">
      <dgm:prSet presAssocID="{06164290-7A5C-41C5-9750-27D9458A9113}" presName="invisiNode" presStyleLbl="node1" presStyleIdx="3" presStyleCnt="4"/>
      <dgm:spPr/>
    </dgm:pt>
    <dgm:pt modelId="{995F3AF3-5F12-462F-B8C7-2EE733053C46}" type="pres">
      <dgm:prSet presAssocID="{06164290-7A5C-41C5-9750-27D9458A9113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40000" r="-40000"/>
          </a:stretch>
        </a:blipFill>
      </dgm:spPr>
    </dgm:pt>
  </dgm:ptLst>
  <dgm:cxnLst>
    <dgm:cxn modelId="{8A5E2104-E9DB-4388-9900-89DDF06E2910}" srcId="{837C719E-524E-417C-B917-9650AFA3E29B}" destId="{BA5571E5-3492-4B12-8EB6-97599727F312}" srcOrd="1" destOrd="0" parTransId="{B8F24C07-E61D-40A5-8493-98970B334DD9}" sibTransId="{468DFD02-1698-4744-842E-550F1DCF9557}"/>
    <dgm:cxn modelId="{9FD0E142-4C44-4E24-BADB-4D636B682BFB}" srcId="{837C719E-524E-417C-B917-9650AFA3E29B}" destId="{06164290-7A5C-41C5-9750-27D9458A9113}" srcOrd="3" destOrd="0" parTransId="{B4B1F4D3-EB4A-4CC3-9321-F2CEC7A6DCDF}" sibTransId="{262EE1BB-7C06-4388-8AA2-B8078B7E67C5}"/>
    <dgm:cxn modelId="{5D75126D-F97E-4231-887C-3F134DA66634}" srcId="{837C719E-524E-417C-B917-9650AFA3E29B}" destId="{5B13F4AD-BF62-46D7-A60F-4CB1D8EA2A15}" srcOrd="2" destOrd="0" parTransId="{B8BC199B-B86D-4F83-B944-C2F5BE0EC32B}" sibTransId="{7480C628-FA2D-4AB7-AFEB-608E1B9FF159}"/>
    <dgm:cxn modelId="{D004024E-A4CC-483A-9C33-DFCB6BE68A7E}" type="presOf" srcId="{5B13F4AD-BF62-46D7-A60F-4CB1D8EA2A15}" destId="{99F02D33-7579-4785-BBB0-C257784156E1}" srcOrd="0" destOrd="0" presId="urn:microsoft.com/office/officeart/2005/8/layout/pList2"/>
    <dgm:cxn modelId="{F5B3438D-FE9C-4580-B373-FD58116391DC}" srcId="{837C719E-524E-417C-B917-9650AFA3E29B}" destId="{50559C5A-4FE6-41D5-8A88-D75517563B64}" srcOrd="0" destOrd="0" parTransId="{95823AD9-2474-4941-B8DA-07E8CE83938F}" sibTransId="{E72020B3-809C-449D-B521-445698C23FB3}"/>
    <dgm:cxn modelId="{4F2BF297-D608-4652-9EDF-EFA4DEFEFDA3}" type="presOf" srcId="{E72020B3-809C-449D-B521-445698C23FB3}" destId="{4CF9E284-F965-45DD-9F58-E07AD69D34E1}" srcOrd="0" destOrd="0" presId="urn:microsoft.com/office/officeart/2005/8/layout/pList2"/>
    <dgm:cxn modelId="{76CF0A99-32BE-4DD2-9D86-A6129AAB1BE0}" type="presOf" srcId="{837C719E-524E-417C-B917-9650AFA3E29B}" destId="{8A14BDFD-0DFF-46A7-8FA1-C55E4E5F0F94}" srcOrd="0" destOrd="0" presId="urn:microsoft.com/office/officeart/2005/8/layout/pList2"/>
    <dgm:cxn modelId="{9EBAEFA8-EFCA-4B75-9BAC-26D1FFB8401A}" type="presOf" srcId="{50559C5A-4FE6-41D5-8A88-D75517563B64}" destId="{B5B2C3DA-988B-4A42-AC3F-A4B3F621E6B6}" srcOrd="0" destOrd="0" presId="urn:microsoft.com/office/officeart/2005/8/layout/pList2"/>
    <dgm:cxn modelId="{5CA50CBD-C6E2-4E6B-8881-D03A4F0507E1}" type="presOf" srcId="{7480C628-FA2D-4AB7-AFEB-608E1B9FF159}" destId="{ED324F73-0CDE-46CF-97D0-282BC8DEAE7D}" srcOrd="0" destOrd="0" presId="urn:microsoft.com/office/officeart/2005/8/layout/pList2"/>
    <dgm:cxn modelId="{B241A5C2-1889-4ADD-9F00-D3DB58C9C2BB}" type="presOf" srcId="{468DFD02-1698-4744-842E-550F1DCF9557}" destId="{BD944944-1805-498F-91F1-D27149C670DA}" srcOrd="0" destOrd="0" presId="urn:microsoft.com/office/officeart/2005/8/layout/pList2"/>
    <dgm:cxn modelId="{7C056ACF-5389-4CBD-A84D-819D9587945D}" type="presOf" srcId="{06164290-7A5C-41C5-9750-27D9458A9113}" destId="{43187C1F-7DE0-46F0-B3A7-175522BECAEF}" srcOrd="0" destOrd="0" presId="urn:microsoft.com/office/officeart/2005/8/layout/pList2"/>
    <dgm:cxn modelId="{634877D9-548A-465D-B85C-464BC6BA5D7A}" type="presOf" srcId="{BA5571E5-3492-4B12-8EB6-97599727F312}" destId="{861BBD29-AC18-465D-8AF9-562E6EF489A9}" srcOrd="0" destOrd="0" presId="urn:microsoft.com/office/officeart/2005/8/layout/pList2"/>
    <dgm:cxn modelId="{B6CAE543-E55F-4D47-B03F-0415D5D261C0}" type="presParOf" srcId="{8A14BDFD-0DFF-46A7-8FA1-C55E4E5F0F94}" destId="{5CDF4FCD-72A9-40AA-AA2E-E6AC09C7937A}" srcOrd="0" destOrd="0" presId="urn:microsoft.com/office/officeart/2005/8/layout/pList2"/>
    <dgm:cxn modelId="{424CD4C4-00D7-4CC7-8989-BFA0E9D4FC0A}" type="presParOf" srcId="{8A14BDFD-0DFF-46A7-8FA1-C55E4E5F0F94}" destId="{E8626377-BEAE-4AF4-A55B-1F469A9F0E7A}" srcOrd="1" destOrd="0" presId="urn:microsoft.com/office/officeart/2005/8/layout/pList2"/>
    <dgm:cxn modelId="{A8B4511F-D95C-4EF4-8750-5D83A4BF4210}" type="presParOf" srcId="{E8626377-BEAE-4AF4-A55B-1F469A9F0E7A}" destId="{D7458A32-97C7-4FEA-BFF5-6A81CA1340CE}" srcOrd="0" destOrd="0" presId="urn:microsoft.com/office/officeart/2005/8/layout/pList2"/>
    <dgm:cxn modelId="{1585B2EC-1BAE-4FD0-825A-7E7537E9101E}" type="presParOf" srcId="{D7458A32-97C7-4FEA-BFF5-6A81CA1340CE}" destId="{B5B2C3DA-988B-4A42-AC3F-A4B3F621E6B6}" srcOrd="0" destOrd="0" presId="urn:microsoft.com/office/officeart/2005/8/layout/pList2"/>
    <dgm:cxn modelId="{CAC1BDAC-8A13-4545-86DE-E1D0BABF9270}" type="presParOf" srcId="{D7458A32-97C7-4FEA-BFF5-6A81CA1340CE}" destId="{6E2F6467-ED64-4A88-BA45-8A1CD4A95C15}" srcOrd="1" destOrd="0" presId="urn:microsoft.com/office/officeart/2005/8/layout/pList2"/>
    <dgm:cxn modelId="{96B8E5BD-DD44-442F-BFBE-67BE4AB5818F}" type="presParOf" srcId="{D7458A32-97C7-4FEA-BFF5-6A81CA1340CE}" destId="{961C1C43-2C8D-464C-93A6-3D14833BD0AE}" srcOrd="2" destOrd="0" presId="urn:microsoft.com/office/officeart/2005/8/layout/pList2"/>
    <dgm:cxn modelId="{40B2A0CA-212B-4E25-A37C-5EEAA522A97D}" type="presParOf" srcId="{E8626377-BEAE-4AF4-A55B-1F469A9F0E7A}" destId="{4CF9E284-F965-45DD-9F58-E07AD69D34E1}" srcOrd="1" destOrd="0" presId="urn:microsoft.com/office/officeart/2005/8/layout/pList2"/>
    <dgm:cxn modelId="{5E00E540-39EF-4470-BFF0-AFE50954083F}" type="presParOf" srcId="{E8626377-BEAE-4AF4-A55B-1F469A9F0E7A}" destId="{8908B575-8C0A-46E6-AEAB-0D3B5159DDB2}" srcOrd="2" destOrd="0" presId="urn:microsoft.com/office/officeart/2005/8/layout/pList2"/>
    <dgm:cxn modelId="{EFC271F6-8D3D-48AF-997B-B01FE155E8E9}" type="presParOf" srcId="{8908B575-8C0A-46E6-AEAB-0D3B5159DDB2}" destId="{861BBD29-AC18-465D-8AF9-562E6EF489A9}" srcOrd="0" destOrd="0" presId="urn:microsoft.com/office/officeart/2005/8/layout/pList2"/>
    <dgm:cxn modelId="{4C53FFCD-471F-4D89-BCBC-8AE2B0516D6E}" type="presParOf" srcId="{8908B575-8C0A-46E6-AEAB-0D3B5159DDB2}" destId="{F1BAFB75-9040-4291-A8BB-29FAFC65714E}" srcOrd="1" destOrd="0" presId="urn:microsoft.com/office/officeart/2005/8/layout/pList2"/>
    <dgm:cxn modelId="{E2D3F8F5-8583-437A-9435-E0879305CE47}" type="presParOf" srcId="{8908B575-8C0A-46E6-AEAB-0D3B5159DDB2}" destId="{8EDD8C63-1B91-4191-B718-EE38FB9A0E77}" srcOrd="2" destOrd="0" presId="urn:microsoft.com/office/officeart/2005/8/layout/pList2"/>
    <dgm:cxn modelId="{B5BD1E70-6584-4C10-958C-60008F72F73E}" type="presParOf" srcId="{E8626377-BEAE-4AF4-A55B-1F469A9F0E7A}" destId="{BD944944-1805-498F-91F1-D27149C670DA}" srcOrd="3" destOrd="0" presId="urn:microsoft.com/office/officeart/2005/8/layout/pList2"/>
    <dgm:cxn modelId="{91A93F33-8E95-45DB-94BC-1C8F7625E33A}" type="presParOf" srcId="{E8626377-BEAE-4AF4-A55B-1F469A9F0E7A}" destId="{19F7EAFB-636B-491A-A331-0CD9BB41568D}" srcOrd="4" destOrd="0" presId="urn:microsoft.com/office/officeart/2005/8/layout/pList2"/>
    <dgm:cxn modelId="{DAA15462-0F96-487C-BE61-45F12E6F078F}" type="presParOf" srcId="{19F7EAFB-636B-491A-A331-0CD9BB41568D}" destId="{99F02D33-7579-4785-BBB0-C257784156E1}" srcOrd="0" destOrd="0" presId="urn:microsoft.com/office/officeart/2005/8/layout/pList2"/>
    <dgm:cxn modelId="{36A8FBB7-1FFC-4482-A620-81B230483659}" type="presParOf" srcId="{19F7EAFB-636B-491A-A331-0CD9BB41568D}" destId="{EF75AE1F-256F-4E4F-8998-EDE6EE1D459C}" srcOrd="1" destOrd="0" presId="urn:microsoft.com/office/officeart/2005/8/layout/pList2"/>
    <dgm:cxn modelId="{F33645C0-0CE8-4B61-A7F7-893BD8301CA7}" type="presParOf" srcId="{19F7EAFB-636B-491A-A331-0CD9BB41568D}" destId="{4EF375F1-3A48-4E68-AC38-8F10DD948D24}" srcOrd="2" destOrd="0" presId="urn:microsoft.com/office/officeart/2005/8/layout/pList2"/>
    <dgm:cxn modelId="{EEF7C7DE-B419-4A99-84D5-CDA1760F4677}" type="presParOf" srcId="{E8626377-BEAE-4AF4-A55B-1F469A9F0E7A}" destId="{ED324F73-0CDE-46CF-97D0-282BC8DEAE7D}" srcOrd="5" destOrd="0" presId="urn:microsoft.com/office/officeart/2005/8/layout/pList2"/>
    <dgm:cxn modelId="{7C5BCEBF-9A2D-4E2B-98D8-0792A0D8F9C3}" type="presParOf" srcId="{E8626377-BEAE-4AF4-A55B-1F469A9F0E7A}" destId="{1717AA5A-01B7-4AA3-AB2B-CF04D3151FAD}" srcOrd="6" destOrd="0" presId="urn:microsoft.com/office/officeart/2005/8/layout/pList2"/>
    <dgm:cxn modelId="{AED36C7F-5A79-43D5-9A9C-52A3B588766D}" type="presParOf" srcId="{1717AA5A-01B7-4AA3-AB2B-CF04D3151FAD}" destId="{43187C1F-7DE0-46F0-B3A7-175522BECAEF}" srcOrd="0" destOrd="0" presId="urn:microsoft.com/office/officeart/2005/8/layout/pList2"/>
    <dgm:cxn modelId="{9A88CBA0-1C56-49ED-8EB8-3BA4A45EDFE5}" type="presParOf" srcId="{1717AA5A-01B7-4AA3-AB2B-CF04D3151FAD}" destId="{24FF4D8D-C378-4E3D-A5BD-45C319C2A51A}" srcOrd="1" destOrd="0" presId="urn:microsoft.com/office/officeart/2005/8/layout/pList2"/>
    <dgm:cxn modelId="{7F391696-CD56-49D1-8C4D-D7884E40035F}" type="presParOf" srcId="{1717AA5A-01B7-4AA3-AB2B-CF04D3151FAD}" destId="{995F3AF3-5F12-462F-B8C7-2EE733053C4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F4FCD-72A9-40AA-AA2E-E6AC09C7937A}">
      <dsp:nvSpPr>
        <dsp:cNvPr id="0" name=""/>
        <dsp:cNvSpPr/>
      </dsp:nvSpPr>
      <dsp:spPr>
        <a:xfrm>
          <a:off x="0" y="0"/>
          <a:ext cx="9369630" cy="19782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C1C43-2C8D-464C-93A6-3D14833BD0AE}">
      <dsp:nvSpPr>
        <dsp:cNvPr id="0" name=""/>
        <dsp:cNvSpPr/>
      </dsp:nvSpPr>
      <dsp:spPr>
        <a:xfrm>
          <a:off x="283669" y="263760"/>
          <a:ext cx="2047044" cy="1450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2C3DA-988B-4A42-AC3F-A4B3F621E6B6}">
      <dsp:nvSpPr>
        <dsp:cNvPr id="0" name=""/>
        <dsp:cNvSpPr/>
      </dsp:nvSpPr>
      <dsp:spPr>
        <a:xfrm rot="10800000">
          <a:off x="283669" y="1978202"/>
          <a:ext cx="2047044" cy="24178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Gotham Book" pitchFamily="50" charset="0"/>
            <a:cs typeface="Gotham Book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Fixed Radio Monitoring Stations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HF &amp; V/U/SHF</a:t>
          </a:r>
        </a:p>
      </dsp:txBody>
      <dsp:txXfrm rot="10800000">
        <a:off x="346623" y="1978202"/>
        <a:ext cx="1921136" cy="2354849"/>
      </dsp:txXfrm>
    </dsp:sp>
    <dsp:sp modelId="{8EDD8C63-1B91-4191-B718-EE38FB9A0E77}">
      <dsp:nvSpPr>
        <dsp:cNvPr id="0" name=""/>
        <dsp:cNvSpPr/>
      </dsp:nvSpPr>
      <dsp:spPr>
        <a:xfrm>
          <a:off x="2535418" y="263760"/>
          <a:ext cx="2047044" cy="1450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BD29-AC18-465D-8AF9-562E6EF489A9}">
      <dsp:nvSpPr>
        <dsp:cNvPr id="0" name=""/>
        <dsp:cNvSpPr/>
      </dsp:nvSpPr>
      <dsp:spPr>
        <a:xfrm rot="10800000">
          <a:off x="2535418" y="1978202"/>
          <a:ext cx="2047044" cy="24178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Gotham Book" pitchFamily="50" charset="0"/>
            <a:cs typeface="Gotham Book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Mobile Radio  Monitoring Stations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HF &amp; V/U/SHF</a:t>
          </a:r>
        </a:p>
      </dsp:txBody>
      <dsp:txXfrm rot="10800000">
        <a:off x="2598372" y="1978202"/>
        <a:ext cx="1921136" cy="2354849"/>
      </dsp:txXfrm>
    </dsp:sp>
    <dsp:sp modelId="{4EF375F1-3A48-4E68-AC38-8F10DD948D24}">
      <dsp:nvSpPr>
        <dsp:cNvPr id="0" name=""/>
        <dsp:cNvSpPr/>
      </dsp:nvSpPr>
      <dsp:spPr>
        <a:xfrm>
          <a:off x="4787167" y="263760"/>
          <a:ext cx="2047044" cy="1450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02D33-7579-4785-BBB0-C257784156E1}">
      <dsp:nvSpPr>
        <dsp:cNvPr id="0" name=""/>
        <dsp:cNvSpPr/>
      </dsp:nvSpPr>
      <dsp:spPr>
        <a:xfrm rot="10800000">
          <a:off x="4787167" y="1978202"/>
          <a:ext cx="2047044" cy="24178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Gotham Book" pitchFamily="50" charset="0"/>
            <a:cs typeface="Gotham Book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Mobile and Backpack QoS Monitoring Stations  </a:t>
          </a:r>
        </a:p>
      </dsp:txBody>
      <dsp:txXfrm rot="10800000">
        <a:off x="4850121" y="1978202"/>
        <a:ext cx="1921136" cy="2354849"/>
      </dsp:txXfrm>
    </dsp:sp>
    <dsp:sp modelId="{995F3AF3-5F12-462F-B8C7-2EE733053C46}">
      <dsp:nvSpPr>
        <dsp:cNvPr id="0" name=""/>
        <dsp:cNvSpPr/>
      </dsp:nvSpPr>
      <dsp:spPr>
        <a:xfrm>
          <a:off x="7038916" y="263760"/>
          <a:ext cx="2047044" cy="1450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87C1F-7DE0-46F0-B3A7-175522BECAEF}">
      <dsp:nvSpPr>
        <dsp:cNvPr id="0" name=""/>
        <dsp:cNvSpPr/>
      </dsp:nvSpPr>
      <dsp:spPr>
        <a:xfrm rot="10800000">
          <a:off x="7038916" y="1978202"/>
          <a:ext cx="2047044" cy="24178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Gotham Book" pitchFamily="50" charset="0"/>
            <a:cs typeface="Gotham Book" pitchFamily="50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Book" pitchFamily="50" charset="0"/>
              <a:cs typeface="Gotham Book" pitchFamily="50" charset="0"/>
            </a:rPr>
            <a:t> Fixed Broadcast Content Monitoring  Locations</a:t>
          </a:r>
        </a:p>
      </dsp:txBody>
      <dsp:txXfrm rot="10800000">
        <a:off x="7101870" y="1978202"/>
        <a:ext cx="1921136" cy="235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B6DF-C01D-46A9-829A-F99DC8E87DE5}" type="datetimeFigureOut">
              <a:rPr lang="en-GB" smtClean="0"/>
              <a:pPr/>
              <a:t>25/08/2025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0032-0A7E-4F2F-860A-51FE5CA0AE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6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DDA5-EE6C-494C-ADBA-0E3508E1296D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3" y="4415530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4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C28C-C3B7-2243-9138-564253350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EC28C-C3B7-2243-9138-5642533506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EC28C-C3B7-2243-9138-5642533506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461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5G Spectrum Licensing</a:t>
            </a:r>
          </a:p>
          <a:p>
            <a:pPr marL="742950" marR="4611" lvl="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Administrative – 700 MHz</a:t>
            </a:r>
          </a:p>
          <a:p>
            <a:pPr marL="742950" marR="4611" lvl="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Market Based – 2.6 GHz</a:t>
            </a:r>
          </a:p>
          <a:p>
            <a:pPr marL="742950" marR="4611" lvl="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Spectrum Re-farming – 3.5 GHz</a:t>
            </a:r>
          </a:p>
          <a:p>
            <a:pPr marL="285750" marR="461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MNOs have  deployed 5G networks</a:t>
            </a:r>
          </a:p>
          <a:p>
            <a:pPr marL="285750" marR="461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5G Population Coverage at 30%</a:t>
            </a:r>
          </a:p>
          <a:p>
            <a:pPr marL="285750" marR="461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Clearance of upper 6 GHz band - IMT</a:t>
            </a:r>
          </a:p>
          <a:p>
            <a:pPr marL="285750" marR="4611" indent="-285750">
              <a:lnSpc>
                <a:spcPct val="117900"/>
              </a:lnSpc>
              <a:spcBef>
                <a:spcPts val="91"/>
              </a:spcBef>
              <a:buSzPct val="110526"/>
              <a:buFont typeface="Arial" panose="020B0604020202020204" pitchFamily="34" charset="0"/>
              <a:buChar char="•"/>
              <a:tabLst>
                <a:tab pos="5291249" algn="l"/>
                <a:tab pos="5291825" algn="l"/>
              </a:tabLst>
            </a:pPr>
            <a:r>
              <a:rPr lang="en-US" sz="1600" spc="14">
                <a:cs typeface="Arial" panose="020B0604020202020204" pitchFamily="34" charset="0"/>
              </a:rPr>
              <a:t>Sandbox - 26 GHz/mmWave band trial under consideration.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EC28C-C3B7-2243-9138-5642533506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bb27bad793_0_1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1bb27bad793_0_1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The total number of broadcasters who were operational increased from 89 TV and 186 FM in the year 2018/2019 to 199 TV and 228 FM.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EC28C-C3B7-2243-9138-5642533506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2194ef3c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2194ef3c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7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1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1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30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4025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950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632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71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>
            <a:lvl1pPr marL="495285" marR="0" lvl="0" indent="-247642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27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84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7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3"/>
          </p:nvPr>
        </p:nvSpPr>
        <p:spPr>
          <a:xfrm>
            <a:off x="5032112" y="1535113"/>
            <a:ext cx="43784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>
            <a:lvl1pPr marL="495285" marR="0" lvl="0" indent="-247642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27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84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247642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4"/>
          </p:nvPr>
        </p:nvSpPr>
        <p:spPr>
          <a:xfrm>
            <a:off x="5032112" y="2174875"/>
            <a:ext cx="43784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57706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43948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213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150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95300" y="273051"/>
            <a:ext cx="3258775" cy="1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84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675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4025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8775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281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84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1941645" y="5367339"/>
            <a:ext cx="59436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247642" algn="l" rtl="0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116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 rot="5400000">
            <a:off x="2690000" y="-594500"/>
            <a:ext cx="45260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4025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5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 rot="5400000">
            <a:off x="6061750" y="1993064"/>
            <a:ext cx="5851600" cy="24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 rot="5400000">
            <a:off x="1150025" y="-338974"/>
            <a:ext cx="5851600" cy="707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95285" marR="0" lvl="0" indent="-44025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0" marR="0" lvl="1" indent="-412737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854" marR="0" lvl="2" indent="-392100" algn="l" rtl="0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1139" marR="0" lvl="3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424" marR="0" lvl="4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71709" marR="0" lvl="5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66993" marR="0" lvl="6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62278" marR="0" lvl="7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57563" marR="0" lvl="8" indent="-364585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098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04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906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4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906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670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328770" y="548640"/>
            <a:ext cx="92300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1"/>
          </p:nvPr>
        </p:nvSpPr>
        <p:spPr>
          <a:xfrm>
            <a:off x="495300" y="1604640"/>
            <a:ext cx="8915075" cy="3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30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75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Key Gray">
  <p:cSld name="Title+Key Gra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30"/>
          <p:cNvCxnSpPr/>
          <p:nvPr/>
        </p:nvCxnSpPr>
        <p:spPr>
          <a:xfrm>
            <a:off x="495300" y="1044575"/>
            <a:ext cx="8915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30"/>
          <p:cNvCxnSpPr/>
          <p:nvPr/>
        </p:nvCxnSpPr>
        <p:spPr>
          <a:xfrm>
            <a:off x="495300" y="6242051"/>
            <a:ext cx="8915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5" name="Google Shape;135;p30"/>
          <p:cNvGrpSpPr/>
          <p:nvPr/>
        </p:nvGrpSpPr>
        <p:grpSpPr>
          <a:xfrm>
            <a:off x="5204110" y="6572829"/>
            <a:ext cx="918473" cy="131857"/>
            <a:chOff x="2514600" y="6488256"/>
            <a:chExt cx="823047" cy="91500"/>
          </a:xfrm>
        </p:grpSpPr>
        <p:sp>
          <p:nvSpPr>
            <p:cNvPr id="136" name="Google Shape;136;p30"/>
            <p:cNvSpPr/>
            <p:nvPr/>
          </p:nvSpPr>
          <p:spPr>
            <a:xfrm>
              <a:off x="2879847" y="6488256"/>
              <a:ext cx="457800" cy="91500"/>
            </a:xfrm>
            <a:prstGeom prst="homePlate">
              <a:avLst>
                <a:gd name="adj" fmla="val 50000"/>
              </a:avLst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67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0"/>
            <p:cNvSpPr txBox="1"/>
            <p:nvPr/>
          </p:nvSpPr>
          <p:spPr>
            <a:xfrm>
              <a:off x="2514600" y="6488256"/>
              <a:ext cx="365100" cy="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Level 4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30"/>
          <p:cNvGrpSpPr/>
          <p:nvPr/>
        </p:nvGrpSpPr>
        <p:grpSpPr>
          <a:xfrm>
            <a:off x="1528868" y="6589280"/>
            <a:ext cx="3467201" cy="133432"/>
            <a:chOff x="2194560" y="6488256"/>
            <a:chExt cx="3109086" cy="91500"/>
          </a:xfrm>
        </p:grpSpPr>
        <p:grpSp>
          <p:nvGrpSpPr>
            <p:cNvPr id="139" name="Google Shape;139;p30"/>
            <p:cNvGrpSpPr/>
            <p:nvPr/>
          </p:nvGrpSpPr>
          <p:grpSpPr>
            <a:xfrm>
              <a:off x="2194560" y="6488256"/>
              <a:ext cx="1142853" cy="91500"/>
              <a:chOff x="2194560" y="6488256"/>
              <a:chExt cx="1142853" cy="91500"/>
            </a:xfrm>
          </p:grpSpPr>
          <p:sp>
            <p:nvSpPr>
              <p:cNvPr id="140" name="Google Shape;140;p30"/>
              <p:cNvSpPr/>
              <p:nvPr/>
            </p:nvSpPr>
            <p:spPr>
              <a:xfrm>
                <a:off x="2880813" y="6488256"/>
                <a:ext cx="456600" cy="91500"/>
              </a:xfrm>
              <a:prstGeom prst="homePlat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9125" tIns="39550" rIns="79125" bIns="39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67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0"/>
              <p:cNvSpPr txBox="1"/>
              <p:nvPr/>
            </p:nvSpPr>
            <p:spPr>
              <a:xfrm>
                <a:off x="2513783" y="6488256"/>
                <a:ext cx="366900" cy="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1</a:t>
                </a: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0"/>
              <p:cNvSpPr txBox="1"/>
              <p:nvPr/>
            </p:nvSpPr>
            <p:spPr>
              <a:xfrm>
                <a:off x="2194560" y="6488256"/>
                <a:ext cx="365400" cy="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5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Key:</a:t>
                </a: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30"/>
            <p:cNvGrpSpPr/>
            <p:nvPr/>
          </p:nvGrpSpPr>
          <p:grpSpPr>
            <a:xfrm>
              <a:off x="3474539" y="6488256"/>
              <a:ext cx="834383" cy="91500"/>
              <a:chOff x="3783150" y="6488256"/>
              <a:chExt cx="834383" cy="91500"/>
            </a:xfrm>
          </p:grpSpPr>
          <p:sp>
            <p:nvSpPr>
              <p:cNvPr id="144" name="Google Shape;144;p30"/>
              <p:cNvSpPr/>
              <p:nvPr/>
            </p:nvSpPr>
            <p:spPr>
              <a:xfrm>
                <a:off x="4159433" y="6488256"/>
                <a:ext cx="458100" cy="915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6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42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0"/>
              <p:cNvSpPr txBox="1"/>
              <p:nvPr/>
            </p:nvSpPr>
            <p:spPr>
              <a:xfrm>
                <a:off x="3783150" y="6488256"/>
                <a:ext cx="365400" cy="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2</a:t>
                </a: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46;p30"/>
            <p:cNvGrpSpPr/>
            <p:nvPr/>
          </p:nvGrpSpPr>
          <p:grpSpPr>
            <a:xfrm>
              <a:off x="4481557" y="6488256"/>
              <a:ext cx="822089" cy="91500"/>
              <a:chOff x="4938757" y="6488256"/>
              <a:chExt cx="822089" cy="91500"/>
            </a:xfrm>
          </p:grpSpPr>
          <p:sp>
            <p:nvSpPr>
              <p:cNvPr id="147" name="Google Shape;147;p30"/>
              <p:cNvSpPr/>
              <p:nvPr/>
            </p:nvSpPr>
            <p:spPr>
              <a:xfrm>
                <a:off x="5304246" y="6488256"/>
                <a:ext cx="456600" cy="91500"/>
              </a:xfrm>
              <a:prstGeom prst="rect">
                <a:avLst/>
              </a:prstGeom>
              <a:solidFill>
                <a:srgbClr val="EAF1DD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42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0"/>
              <p:cNvSpPr txBox="1"/>
              <p:nvPr/>
            </p:nvSpPr>
            <p:spPr>
              <a:xfrm>
                <a:off x="4938757" y="6488256"/>
                <a:ext cx="365400" cy="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3</a:t>
                </a: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720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2340805" y="638556"/>
            <a:ext cx="522437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950" b="1" i="0">
                <a:solidFill>
                  <a:srgbClr val="18181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700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7132320" y="6377941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975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41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8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>
  <p:cSld name="Title and Content 1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/>
          <p:nvPr/>
        </p:nvSpPr>
        <p:spPr>
          <a:xfrm>
            <a:off x="5483874" y="1381617"/>
            <a:ext cx="1888331" cy="2336800"/>
          </a:xfrm>
          <a:custGeom>
            <a:avLst/>
            <a:gdLst/>
            <a:ahLst/>
            <a:cxnLst/>
            <a:rect l="l" t="t" r="r" b="b"/>
            <a:pathLst>
              <a:path w="3486150" h="3505200" extrusionOk="0">
                <a:moveTo>
                  <a:pt x="3486150" y="3505200"/>
                </a:moveTo>
                <a:lnTo>
                  <a:pt x="0" y="3505200"/>
                </a:lnTo>
                <a:lnTo>
                  <a:pt x="0" y="0"/>
                </a:lnTo>
                <a:lnTo>
                  <a:pt x="3486150" y="0"/>
                </a:lnTo>
                <a:lnTo>
                  <a:pt x="3486150" y="3505200"/>
                </a:lnTo>
                <a:close/>
              </a:path>
            </a:pathLst>
          </a:custGeom>
          <a:solidFill>
            <a:srgbClr val="181818">
              <a:alpha val="27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5483874" y="3836645"/>
            <a:ext cx="1888331" cy="2336800"/>
          </a:xfrm>
          <a:custGeom>
            <a:avLst/>
            <a:gdLst/>
            <a:ahLst/>
            <a:cxnLst/>
            <a:rect l="l" t="t" r="r" b="b"/>
            <a:pathLst>
              <a:path w="3486150" h="3505200" extrusionOk="0">
                <a:moveTo>
                  <a:pt x="3486150" y="3505200"/>
                </a:moveTo>
                <a:lnTo>
                  <a:pt x="0" y="3505200"/>
                </a:lnTo>
                <a:lnTo>
                  <a:pt x="0" y="0"/>
                </a:lnTo>
                <a:lnTo>
                  <a:pt x="3486150" y="0"/>
                </a:lnTo>
                <a:lnTo>
                  <a:pt x="3486150" y="3505200"/>
                </a:lnTo>
                <a:close/>
              </a:path>
            </a:pathLst>
          </a:custGeom>
          <a:solidFill>
            <a:srgbClr val="181818">
              <a:alpha val="27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2340805" y="638556"/>
            <a:ext cx="522437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950" b="1" i="0">
                <a:solidFill>
                  <a:srgbClr val="18181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495300" y="1577340"/>
            <a:ext cx="891540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95285" lvl="0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1pPr>
            <a:lvl2pPr marL="990570" lvl="1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marL="1485854" lvl="2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marL="1981139" lvl="3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marL="2476424" lvl="4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marL="2971709" lvl="5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marL="3466993" lvl="6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marL="3962278" lvl="7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marL="4457563" lvl="8" indent="-24764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700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7132320" y="6377941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975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96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700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58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7132320" y="6377941"/>
            <a:ext cx="2278250" cy="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758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975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78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3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3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2E75B5F-424F-D546-B418-1DE3C04C3A3B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4643677-68FF-E449-B1BD-E9C1B785F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7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89C1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12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" y="1"/>
            <a:ext cx="9906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798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TechEx Explore Key 5G Trends to Watch Out for from 2023 Onwards i4.0  Today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2" y="1007616"/>
            <a:ext cx="6536171" cy="36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"/>
            <a:ext cx="9906000" cy="7003102"/>
          </a:xfrm>
          <a:prstGeom prst="rect">
            <a:avLst/>
          </a:prstGeom>
        </p:spPr>
      </p:pic>
      <p:sp>
        <p:nvSpPr>
          <p:cNvPr id="3" name="Google Shape;364;p54">
            <a:extLst>
              <a:ext uri="{FF2B5EF4-FFF2-40B4-BE49-F238E27FC236}">
                <a16:creationId xmlns:a16="http://schemas.microsoft.com/office/drawing/2014/main" id="{2AB96253-1874-CF05-EB95-6CE1B46D3CCE}"/>
              </a:ext>
            </a:extLst>
          </p:cNvPr>
          <p:cNvSpPr txBox="1"/>
          <p:nvPr/>
        </p:nvSpPr>
        <p:spPr>
          <a:xfrm>
            <a:off x="2541150" y="4517491"/>
            <a:ext cx="4823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Gotham Black" panose="02000504050000020004"/>
                <a:ea typeface="Fira Sans SemiBold"/>
                <a:cs typeface="Fira Sans SemiBold"/>
                <a:sym typeface="Fira Sans SemiBold"/>
              </a:rPr>
              <a:t>25</a:t>
            </a:r>
            <a:r>
              <a:rPr lang="en" sz="2000" b="1" baseline="30000" dirty="0">
                <a:latin typeface="Gotham Black" panose="02000504050000020004"/>
                <a:ea typeface="Fira Sans SemiBold"/>
                <a:cs typeface="Fira Sans SemiBold"/>
                <a:sym typeface="Fira Sans SemiBold"/>
              </a:rPr>
              <a:t>th</a:t>
            </a:r>
            <a:r>
              <a:rPr lang="en" sz="2000" b="1" dirty="0">
                <a:latin typeface="Gotham Black" panose="02000504050000020004"/>
                <a:ea typeface="Fira Sans SemiBold"/>
                <a:cs typeface="Fira Sans SemiBold"/>
                <a:sym typeface="Fira Sans SemiBold"/>
              </a:rPr>
              <a:t> August 2025</a:t>
            </a:r>
            <a:endParaRPr sz="2000" b="1" dirty="0">
              <a:solidFill>
                <a:srgbClr val="00002A"/>
              </a:solidFill>
              <a:highlight>
                <a:srgbClr val="FFFFFF"/>
              </a:highlight>
              <a:latin typeface="Gotham Black" panose="02000504050000020004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0AEE2-9D31-F39C-FF48-A39F6DAB6E24}"/>
              </a:ext>
            </a:extLst>
          </p:cNvPr>
          <p:cNvSpPr txBox="1"/>
          <p:nvPr/>
        </p:nvSpPr>
        <p:spPr>
          <a:xfrm>
            <a:off x="1051367" y="3207174"/>
            <a:ext cx="7463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otham Black" panose="02000504050000020004"/>
                <a:cs typeface="Calibri"/>
                <a:sym typeface="Arial"/>
              </a:rPr>
              <a:t>	</a:t>
            </a:r>
            <a:r>
              <a:rPr lang="en-US" sz="2800" b="1" dirty="0">
                <a:latin typeface="Gotham Black" panose="02000504050000020004"/>
                <a:cs typeface="Calibri"/>
                <a:sym typeface="Arial"/>
              </a:rPr>
              <a:t>Dennis Sonoiya</a:t>
            </a:r>
          </a:p>
          <a:p>
            <a:pPr algn="ctr"/>
            <a:r>
              <a:rPr lang="en-GB" sz="1600" b="1" dirty="0">
                <a:latin typeface="Gotham Black" panose="02000504050000020004"/>
                <a:cs typeface="Calibri"/>
                <a:sym typeface="Arial"/>
              </a:rPr>
              <a:t>Data Management and Documentation</a:t>
            </a:r>
          </a:p>
          <a:p>
            <a:pPr algn="ctr"/>
            <a:r>
              <a:rPr lang="en-GB" sz="1600" b="1" dirty="0">
                <a:latin typeface="Gotham Black" panose="02000504050000020004"/>
                <a:cs typeface="Calibri"/>
                <a:sym typeface="Arial"/>
              </a:rPr>
              <a:t>Standards and Resource Management Department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D0EA2-150C-E1F5-42FD-6FE4B25066C9}"/>
              </a:ext>
            </a:extLst>
          </p:cNvPr>
          <p:cNvSpPr txBox="1"/>
          <p:nvPr/>
        </p:nvSpPr>
        <p:spPr>
          <a:xfrm>
            <a:off x="946355" y="2615081"/>
            <a:ext cx="830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latin typeface="Gotham Black" panose="02000504050000020004"/>
                <a:cs typeface="Calibri"/>
                <a:sym typeface="Arial"/>
              </a:rPr>
              <a:t>Context and Current State: Mapping of Spectrum Resources</a:t>
            </a:r>
            <a:endParaRPr lang="en-KE" sz="2400" dirty="0">
              <a:latin typeface="Gotham Black" panose="020005040500000200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DEA1F-7E53-7D56-6EB0-9BF4EB0D9101}"/>
              </a:ext>
            </a:extLst>
          </p:cNvPr>
          <p:cNvSpPr txBox="1"/>
          <p:nvPr/>
        </p:nvSpPr>
        <p:spPr>
          <a:xfrm>
            <a:off x="1051367" y="1694786"/>
            <a:ext cx="8013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Gotham Black" panose="02000504050000020004"/>
                <a:cs typeface="Calibri"/>
              </a:rPr>
              <a:t>Africa BB Maps National Event</a:t>
            </a:r>
          </a:p>
          <a:p>
            <a:pPr algn="ctr"/>
            <a:r>
              <a:rPr lang="en-GB" sz="2000" b="1" dirty="0">
                <a:latin typeface="Gotham Black" panose="02000504050000020004"/>
                <a:cs typeface="Calibri"/>
              </a:rPr>
              <a:t>National Broadband Mapping Systems in Kenya</a:t>
            </a:r>
            <a:endParaRPr lang="en-KE" sz="2000" b="1" dirty="0">
              <a:latin typeface="Gotham Black" panose="020005040500000200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37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368238" y="131656"/>
            <a:ext cx="5151849" cy="456665"/>
          </a:xfrm>
          <a:noFill/>
          <a:ln>
            <a:miter lim="800000"/>
            <a:headEnd/>
            <a:tailEnd/>
          </a:ln>
        </p:spPr>
        <p:txBody>
          <a:bodyPr spcFirstLastPara="1" vert="horz" wrap="square" lIns="88507" tIns="44253" rIns="88507" bIns="4425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1960" b="1">
                <a:solidFill>
                  <a:srgbClr val="0000FF"/>
                </a:solidFill>
                <a:latin typeface="Gotham Black"/>
                <a:ea typeface="Calibri" panose="020F0502020204030204" pitchFamily="34" charset="0"/>
                <a:cs typeface="Calibri" panose="020F0502020204030204" pitchFamily="34" charset="0"/>
              </a:rPr>
              <a:t>Emerging Issues – Satellite &amp; Non-Terrestrial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520" y="761557"/>
            <a:ext cx="5377375" cy="2028363"/>
          </a:xfrm>
          <a:prstGeom prst="rect">
            <a:avLst/>
          </a:prstGeom>
        </p:spPr>
        <p:txBody>
          <a:bodyPr wrap="square" lIns="88507" tIns="44253" rIns="88507" bIns="44253" anchor="t">
            <a:spAutoFit/>
          </a:bodyPr>
          <a:lstStyle/>
          <a:p>
            <a:pPr marL="335958" indent="-335958" fontAlgn="base">
              <a:buAutoNum type="arabicPeriod"/>
            </a:pPr>
            <a:r>
              <a:rPr lang="en-US" sz="1400" b="1" dirty="0">
                <a:latin typeface="Gotham Book" pitchFamily="50" charset="0"/>
                <a:ea typeface="Calibri"/>
                <a:cs typeface="Gotham Book" pitchFamily="50" charset="0"/>
              </a:rPr>
              <a:t>Mobile Satellite Service (N-GSO LEO Deployments)</a:t>
            </a:r>
          </a:p>
          <a:p>
            <a:pPr fontAlgn="base"/>
            <a:r>
              <a:rPr lang="en-GB" sz="1400" dirty="0">
                <a:latin typeface="Gotham Book" pitchFamily="50" charset="0"/>
                <a:ea typeface="Calibri"/>
                <a:cs typeface="Gotham Book" pitchFamily="50" charset="0"/>
              </a:rPr>
              <a:t>Communications of ESIMs with N-GSO to provide reliable high-capacity Internet services to aircraft, ships &amp; vehicles. </a:t>
            </a:r>
          </a:p>
          <a:p>
            <a:pPr fontAlgn="base"/>
            <a:r>
              <a:rPr lang="en-GB" sz="1400" dirty="0">
                <a:latin typeface="Gotham Book" pitchFamily="50" charset="0"/>
                <a:ea typeface="Calibri"/>
                <a:cs typeface="Gotham Book" pitchFamily="50" charset="0"/>
              </a:rPr>
              <a:t>Growth in satellite deployments is creating regulatory challenges. </a:t>
            </a:r>
          </a:p>
          <a:p>
            <a:pPr lvl="0" fontAlgn="base"/>
            <a:r>
              <a:rPr lang="en-GB" sz="1400" dirty="0">
                <a:latin typeface="Gotham Book" pitchFamily="50" charset="0"/>
                <a:ea typeface="Calibri"/>
                <a:cs typeface="Gotham Book" pitchFamily="50" charset="0"/>
              </a:rPr>
              <a:t>Balance traditional telecom services with satellite operators.</a:t>
            </a:r>
          </a:p>
          <a:p>
            <a:pPr lvl="0" fontAlgn="base"/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CA Action: </a:t>
            </a:r>
          </a:p>
          <a:p>
            <a:pPr marL="335958" indent="-335958" fontAlgn="base">
              <a:buFont typeface="+mj-lt"/>
              <a:buAutoNum type="arabicPeriod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Ongoing review of market structure – Validation, Public consultation.</a:t>
            </a:r>
          </a:p>
          <a:p>
            <a:pPr marL="335958" indent="-335958" fontAlgn="base">
              <a:buFont typeface="+mj-lt"/>
              <a:buAutoNum type="arabicPeriod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Promote coexistence between satellite &amp; terrestrial services.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310D5-1A30-34D8-EB0B-CE2A92A6D00F}"/>
              </a:ext>
            </a:extLst>
          </p:cNvPr>
          <p:cNvSpPr/>
          <p:nvPr/>
        </p:nvSpPr>
        <p:spPr>
          <a:xfrm>
            <a:off x="4678791" y="3360470"/>
            <a:ext cx="5227209" cy="2243806"/>
          </a:xfrm>
          <a:prstGeom prst="rect">
            <a:avLst/>
          </a:prstGeom>
        </p:spPr>
        <p:txBody>
          <a:bodyPr wrap="square" lIns="88507" tIns="44253" rIns="88507" bIns="44253" anchor="t">
            <a:spAutoFit/>
          </a:bodyPr>
          <a:lstStyle/>
          <a:p>
            <a:pPr marL="0" lvl="2" fontAlgn="base"/>
            <a:r>
              <a:rPr lang="en-GB" sz="1400" b="1" dirty="0">
                <a:latin typeface="Gotham Book" pitchFamily="50" charset="0"/>
                <a:ea typeface="Calibri"/>
                <a:cs typeface="Gotham Book" pitchFamily="50" charset="0"/>
              </a:rPr>
              <a:t>2. High-Altitude Platform Stations (HAPS) </a:t>
            </a:r>
          </a:p>
          <a:p>
            <a:pPr marL="0" lvl="2" fontAlgn="base"/>
            <a:r>
              <a:rPr lang="en-GB" sz="1400" b="1" dirty="0">
                <a:latin typeface="Gotham Book" pitchFamily="50" charset="0"/>
                <a:ea typeface="Calibri"/>
                <a:cs typeface="Gotham Book" pitchFamily="50" charset="0"/>
              </a:rPr>
              <a:t>High-Altitude IMT Base Stations (HIBS)</a:t>
            </a:r>
            <a:endParaRPr lang="en-GB" sz="1400" dirty="0">
              <a:latin typeface="Gotham Book" pitchFamily="50" charset="0"/>
              <a:ea typeface="Calibri"/>
              <a:cs typeface="Gotham Book" pitchFamily="50" charset="0"/>
            </a:endParaRPr>
          </a:p>
          <a:p>
            <a:r>
              <a:rPr lang="en-GB" sz="1400" dirty="0">
                <a:latin typeface="Gotham Book" pitchFamily="50" charset="0"/>
                <a:ea typeface="Calibri"/>
                <a:cs typeface="Gotham Book" pitchFamily="50" charset="0"/>
              </a:rPr>
              <a:t>Use the same frequency bands as IMT base stations on HAPS for extended mobile broadband connectivity to underserved areas, e.g., 2100 </a:t>
            </a:r>
            <a:r>
              <a:rPr lang="en-GB" sz="1400" dirty="0" err="1">
                <a:latin typeface="Gotham Book" pitchFamily="50" charset="0"/>
                <a:ea typeface="Calibri"/>
                <a:cs typeface="Gotham Book" pitchFamily="50" charset="0"/>
              </a:rPr>
              <a:t>MHz.</a:t>
            </a:r>
            <a:r>
              <a:rPr lang="en-GB" sz="1400" dirty="0">
                <a:latin typeface="Gotham Book" pitchFamily="50" charset="0"/>
                <a:ea typeface="Calibri"/>
                <a:cs typeface="Gotham Book" pitchFamily="50" charset="0"/>
              </a:rPr>
              <a:t> (AALTO Zephyr, Requires partnership with MNOs</a:t>
            </a:r>
          </a:p>
          <a:p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CA Action: </a:t>
            </a:r>
          </a:p>
          <a:p>
            <a:pPr marL="177311" indent="-177311" fontAlgn="base">
              <a:buFont typeface="+mj-lt"/>
              <a:buAutoNum type="arabicPeriod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Align licensing with global best practices to attract investment.</a:t>
            </a:r>
          </a:p>
          <a:p>
            <a:pPr marL="177311" indent="-177311" fontAlgn="base">
              <a:buFont typeface="+mj-lt"/>
              <a:buAutoNum type="arabicPeriod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Support trials with other government agencies </a:t>
            </a:r>
          </a:p>
          <a:p>
            <a:pPr marL="727909" lvl="1" indent="-279965" fontAlgn="base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Kenya Civil Aviation Authority</a:t>
            </a:r>
          </a:p>
          <a:p>
            <a:pPr marL="727909" lvl="1" indent="-279965" fontAlgn="base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2060"/>
                </a:solidFill>
                <a:latin typeface="Gotham Book" pitchFamily="50" charset="0"/>
                <a:ea typeface="Calibri"/>
                <a:cs typeface="Gotham Book" pitchFamily="50" charset="0"/>
              </a:rPr>
              <a:t>Kenya Space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47124-1000-2DB3-0894-2A0294FD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3" y="2789920"/>
            <a:ext cx="4137994" cy="2693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1862F-742E-DDD2-E8BE-50694165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63" y="317785"/>
            <a:ext cx="4181355" cy="30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94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129" y="769027"/>
            <a:ext cx="5403086" cy="2059140"/>
          </a:xfrm>
          <a:prstGeom prst="rect">
            <a:avLst/>
          </a:prstGeom>
        </p:spPr>
        <p:txBody>
          <a:bodyPr wrap="square" lIns="88507" tIns="44253" rIns="88507" bIns="44253" anchor="t">
            <a:spAutoFit/>
          </a:bodyPr>
          <a:lstStyle/>
          <a:p>
            <a:r>
              <a:rPr lang="en-GB" sz="1600" b="1" dirty="0">
                <a:latin typeface="Gotham Book" pitchFamily="50" charset="0"/>
                <a:ea typeface="Calibri"/>
                <a:cs typeface="Gotham Book" pitchFamily="50" charset="0"/>
              </a:rPr>
              <a:t>3. 5G Deployment &amp; Frequency Harmonization</a:t>
            </a:r>
          </a:p>
          <a:p>
            <a:pPr algn="l" rtl="0" eaLnBrk="1" fontAlgn="ctr" latinLnBrk="0" hangingPunct="1"/>
            <a:r>
              <a:rPr lang="en-GB" sz="1600" dirty="0">
                <a:solidFill>
                  <a:srgbClr val="000000"/>
                </a:solidFill>
                <a:latin typeface="Gotham Book" pitchFamily="50" charset="0"/>
                <a:ea typeface="Calibri"/>
                <a:cs typeface="Gotham Book" pitchFamily="50" charset="0"/>
              </a:rPr>
              <a:t>Release of new spectrum bands (e.g., mid-band &amp; mmWave). </a:t>
            </a:r>
            <a:endParaRPr lang="en-KE" sz="1600" dirty="0">
              <a:latin typeface="Gotham Book" pitchFamily="50" charset="0"/>
              <a:ea typeface="Calibri"/>
              <a:cs typeface="Gotham Book" pitchFamily="50" charset="0"/>
            </a:endParaRPr>
          </a:p>
          <a:p>
            <a:pPr algn="l" rtl="0" eaLnBrk="1" fontAlgn="ctr" latinLnBrk="0" hangingPunct="1"/>
            <a:r>
              <a:rPr lang="en-GB" sz="1600" dirty="0">
                <a:solidFill>
                  <a:srgbClr val="000000"/>
                </a:solidFill>
                <a:latin typeface="Gotham Book" pitchFamily="50" charset="0"/>
                <a:ea typeface="Calibri"/>
                <a:cs typeface="Gotham Book" pitchFamily="50" charset="0"/>
              </a:rPr>
              <a:t>Align with ITU &amp; regional frequency harmonization &amp; channelisation.</a:t>
            </a:r>
          </a:p>
          <a:p>
            <a:pPr marL="277476" indent="-277476" fontAlgn="ctr"/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Action:</a:t>
            </a:r>
          </a:p>
          <a:p>
            <a:pPr marL="335958" lvl="1" indent="-335958">
              <a:buFont typeface="+mj-lt"/>
              <a:buAutoNum type="arabicPeriod"/>
            </a:pPr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Implement 5G roadmap &amp; spectrum management guidelines.</a:t>
            </a:r>
          </a:p>
          <a:p>
            <a:pPr marL="335958" lvl="1" indent="-335958">
              <a:buFont typeface="+mj-lt"/>
              <a:buAutoNum type="arabicPeriod"/>
            </a:pPr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Implement optimal spectrum allocation framework.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310D5-1A30-34D8-EB0B-CE2A92A6D00F}"/>
              </a:ext>
            </a:extLst>
          </p:cNvPr>
          <p:cNvSpPr/>
          <p:nvPr/>
        </p:nvSpPr>
        <p:spPr>
          <a:xfrm>
            <a:off x="4564660" y="3279408"/>
            <a:ext cx="5486306" cy="2305362"/>
          </a:xfrm>
          <a:prstGeom prst="rect">
            <a:avLst/>
          </a:prstGeom>
        </p:spPr>
        <p:txBody>
          <a:bodyPr wrap="square" lIns="88507" tIns="44253" rIns="88507" bIns="44253" anchor="t">
            <a:spAutoFit/>
          </a:bodyPr>
          <a:lstStyle/>
          <a:p>
            <a:r>
              <a:rPr lang="en-GB" sz="1600" b="1" dirty="0">
                <a:latin typeface="Gotham Book" pitchFamily="50" charset="0"/>
                <a:ea typeface="Calibri"/>
                <a:cs typeface="Gotham Book" pitchFamily="50" charset="0"/>
              </a:rPr>
              <a:t>4. Small, Private, and Community Networks</a:t>
            </a:r>
          </a:p>
          <a:p>
            <a:r>
              <a:rPr lang="en-GB" sz="1600" dirty="0">
                <a:latin typeface="Gotham Book" pitchFamily="50" charset="0"/>
                <a:ea typeface="Calibri"/>
                <a:cs typeface="Gotham Book" pitchFamily="50" charset="0"/>
              </a:rPr>
              <a:t>Growing demand for spectrum by enterprises, new ISPs &amp; small private networks. </a:t>
            </a:r>
          </a:p>
          <a:p>
            <a:r>
              <a:rPr lang="en-GB" sz="1600" dirty="0">
                <a:latin typeface="Gotham Book" pitchFamily="50" charset="0"/>
                <a:ea typeface="Calibri"/>
                <a:cs typeface="Gotham Book" pitchFamily="50" charset="0"/>
              </a:rPr>
              <a:t>Simplified licensing to support innovation.</a:t>
            </a:r>
            <a:endParaRPr lang="en-GB" sz="1600" dirty="0">
              <a:solidFill>
                <a:srgbClr val="000000"/>
              </a:solidFill>
              <a:latin typeface="Gotham Book" pitchFamily="50" charset="0"/>
              <a:ea typeface="Calibri"/>
              <a:cs typeface="Gotham Book" pitchFamily="50" charset="0"/>
            </a:endParaRPr>
          </a:p>
          <a:p>
            <a:pPr marL="277476" indent="-277476" defTabSz="447943" fontAlgn="ctr">
              <a:defRPr/>
            </a:pPr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Action:</a:t>
            </a:r>
          </a:p>
          <a:p>
            <a:pPr marL="335958" lvl="1" indent="-335958" defTabSz="447943">
              <a:buFont typeface="+mj-lt"/>
              <a:buAutoNum type="arabicPeriod"/>
              <a:defRPr/>
            </a:pPr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Develop a framework for shared spectrum bands for Private/Industrial/Enterprise networks. </a:t>
            </a:r>
          </a:p>
          <a:p>
            <a:pPr marL="335958" lvl="1" indent="-335958" defTabSz="447943">
              <a:buFont typeface="+mj-lt"/>
              <a:buAutoNum type="arabicPeriod"/>
              <a:defRPr/>
            </a:pPr>
            <a:r>
              <a:rPr lang="en-GB" sz="1600" b="1" i="1" dirty="0">
                <a:solidFill>
                  <a:srgbClr val="092AB7"/>
                </a:solidFill>
                <a:latin typeface="Gotham Book" pitchFamily="50" charset="0"/>
                <a:ea typeface="Calibri"/>
                <a:cs typeface="Gotham Book" pitchFamily="50" charset="0"/>
              </a:rPr>
              <a:t>Encourage shared spectrum use models to improve efficiency.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4EA24-17B4-177E-3192-64E90C0E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2" y="428367"/>
            <a:ext cx="4079351" cy="27404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C28D8E-4E04-F6E8-E017-612A628B06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7129" y="317786"/>
            <a:ext cx="5151849" cy="456665"/>
          </a:xfrm>
          <a:noFill/>
          <a:ln>
            <a:miter lim="800000"/>
            <a:headEnd/>
            <a:tailEnd/>
          </a:ln>
        </p:spPr>
        <p:txBody>
          <a:bodyPr spcFirstLastPara="1" vert="horz" wrap="square" lIns="88507" tIns="44253" rIns="88507" bIns="4425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2000" b="1">
                <a:solidFill>
                  <a:srgbClr val="092AB7"/>
                </a:solidFill>
                <a:latin typeface="Gotham Black"/>
                <a:ea typeface="Calibri" panose="020F0502020204030204" pitchFamily="34" charset="0"/>
                <a:cs typeface="Calibri" panose="020F0502020204030204" pitchFamily="34" charset="0"/>
              </a:rPr>
              <a:t>Emerging Issues – 5G &amp; Private Networks</a:t>
            </a:r>
          </a:p>
        </p:txBody>
      </p:sp>
      <p:pic>
        <p:nvPicPr>
          <p:cNvPr id="2052" name="Picture 4" descr="Low-band 5G broadband for better rural connectivity">
            <a:extLst>
              <a:ext uri="{FF2B5EF4-FFF2-40B4-BE49-F238E27FC236}">
                <a16:creationId xmlns:a16="http://schemas.microsoft.com/office/drawing/2014/main" id="{B0E9C056-E85A-E3A1-A6FB-F4A54548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6" y="3165230"/>
            <a:ext cx="4079351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61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359752" y="197915"/>
            <a:ext cx="8217320" cy="485225"/>
          </a:xfrm>
          <a:prstGeom prst="rect">
            <a:avLst/>
          </a:prstGeom>
        </p:spPr>
        <p:txBody>
          <a:bodyPr spcFirstLastPara="1" wrap="square" lIns="85719" tIns="42846" rIns="85719" bIns="42846" anchor="t" anchorCtr="0">
            <a:noAutofit/>
          </a:bodyPr>
          <a:lstStyle/>
          <a:p>
            <a:pPr algn="l" defTabSz="457200">
              <a:lnSpc>
                <a:spcPct val="107916"/>
              </a:lnSpc>
              <a:spcAft>
                <a:spcPts val="867"/>
              </a:spcAft>
            </a:pPr>
            <a:r>
              <a:rPr lang="en-GB" sz="2400" b="1" kern="1200" dirty="0">
                <a:solidFill>
                  <a:srgbClr val="0000FF"/>
                </a:solidFill>
                <a:latin typeface="Gotham Black"/>
                <a:ea typeface="Calibri" panose="020F0502020204030204" pitchFamily="34" charset="0"/>
                <a:cs typeface="Calibri" panose="020F0502020204030204" pitchFamily="34" charset="0"/>
                <a:sym typeface="Fira Sans SemiBold"/>
              </a:rPr>
              <a:t>Challenges Broadband Mapping – Spectrum Related</a:t>
            </a:r>
            <a:endParaRPr lang="en-GB" sz="2400" b="1" kern="1200" dirty="0">
              <a:solidFill>
                <a:srgbClr val="0000FF"/>
              </a:solidFill>
              <a:latin typeface="Gotham Black"/>
              <a:ea typeface="Calibri" panose="020F0502020204030204" pitchFamily="34" charset="0"/>
              <a:cs typeface="Calibri" panose="020F0502020204030204" pitchFamily="34" charset="0"/>
              <a:sym typeface="Fira Sans Medium"/>
            </a:endParaRPr>
          </a:p>
        </p:txBody>
      </p:sp>
      <p:grpSp>
        <p:nvGrpSpPr>
          <p:cNvPr id="307" name="Google Shape;307;p42"/>
          <p:cNvGrpSpPr/>
          <p:nvPr/>
        </p:nvGrpSpPr>
        <p:grpSpPr>
          <a:xfrm>
            <a:off x="106467" y="1286993"/>
            <a:ext cx="7858837" cy="1129260"/>
            <a:chOff x="852325" y="1225424"/>
            <a:chExt cx="6955235" cy="804751"/>
          </a:xfrm>
        </p:grpSpPr>
        <p:sp>
          <p:nvSpPr>
            <p:cNvPr id="308" name="Google Shape;308;p42"/>
            <p:cNvSpPr/>
            <p:nvPr/>
          </p:nvSpPr>
          <p:spPr>
            <a:xfrm>
              <a:off x="852325" y="14783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KE" sz="1950">
                <a:latin typeface="Gotham Black"/>
              </a:endParaRPr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934907" y="1225424"/>
              <a:ext cx="1568207" cy="50646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sz="1600" b="1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Accuracy of Broadband Coverage Maps</a:t>
              </a:r>
              <a:endParaRPr sz="1600" b="1" dirty="0">
                <a:solidFill>
                  <a:srgbClr val="000000"/>
                </a:solidFill>
                <a:latin typeface="Gotham Black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2857260" y="1239118"/>
              <a:ext cx="49503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98115" tIns="99044" rIns="99044" bIns="99044" anchor="ctr" anchorCtr="0">
              <a:noAutofit/>
            </a:bodyPr>
            <a:lstStyle/>
            <a:p>
              <a:pPr marL="247642" indent="-213248">
                <a:buSzPts val="1300"/>
                <a:buFont typeface="Roboto"/>
                <a:buChar char="★"/>
              </a:pPr>
              <a:r>
                <a:rPr lang="en-GB" dirty="0">
                  <a:latin typeface="Gotham Black"/>
                  <a:ea typeface="Roboto"/>
                  <a:cs typeface="Roboto"/>
                  <a:sym typeface="Roboto"/>
                </a:rPr>
                <a:t>Inability to identify actual coverage gaps.</a:t>
              </a:r>
              <a:endParaRPr dirty="0">
                <a:latin typeface="Gotham Black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1" name="Google Shape;311;p42"/>
            <p:cNvCxnSpPr>
              <a:cxnSpLocks/>
              <a:stCxn id="309" idx="3"/>
              <a:endCxn id="310" idx="1"/>
            </p:cNvCxnSpPr>
            <p:nvPr/>
          </p:nvCxnSpPr>
          <p:spPr>
            <a:xfrm flipV="1">
              <a:off x="2503114" y="1478368"/>
              <a:ext cx="354146" cy="29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12" name="Google Shape;312;p42"/>
          <p:cNvGrpSpPr/>
          <p:nvPr/>
        </p:nvGrpSpPr>
        <p:grpSpPr>
          <a:xfrm>
            <a:off x="591052" y="2171693"/>
            <a:ext cx="7889504" cy="1110030"/>
            <a:chOff x="1251400" y="1913028"/>
            <a:chExt cx="6534427" cy="791047"/>
          </a:xfrm>
        </p:grpSpPr>
        <p:sp>
          <p:nvSpPr>
            <p:cNvPr id="313" name="Google Shape;313;p42"/>
            <p:cNvSpPr/>
            <p:nvPr/>
          </p:nvSpPr>
          <p:spPr>
            <a:xfrm>
              <a:off x="1251400" y="21522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KE" sz="1950">
                <a:latin typeface="Gotham Black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3275927" y="1913039"/>
              <a:ext cx="45099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98115" tIns="99044" rIns="99044" bIns="99044" anchor="ctr" anchorCtr="0">
              <a:noAutofit/>
            </a:bodyPr>
            <a:lstStyle/>
            <a:p>
              <a:pPr marL="247642" indent="-213248">
                <a:buSzPts val="1300"/>
                <a:buFont typeface="Roboto"/>
                <a:buChar char="★"/>
              </a:pPr>
              <a:r>
                <a:rPr lang="en" dirty="0">
                  <a:latin typeface="Gotham Black"/>
                  <a:ea typeface="Roboto"/>
                  <a:cs typeface="Roboto"/>
                  <a:sym typeface="Roboto"/>
                </a:rPr>
                <a:t>Poor linkage of various systems and platforms. </a:t>
              </a:r>
              <a:endParaRPr dirty="0">
                <a:latin typeface="Gotham Black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1404029" y="1913028"/>
              <a:ext cx="1467600" cy="478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1600" b="1" dirty="0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Enterprise I</a:t>
              </a:r>
              <a:r>
                <a:rPr lang="en-GB" sz="1600" b="1" dirty="0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n</a:t>
              </a:r>
              <a:r>
                <a:rPr lang="en" sz="1600" b="1" dirty="0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tegration</a:t>
              </a:r>
              <a:endParaRPr sz="1600" b="1" dirty="0">
                <a:solidFill>
                  <a:srgbClr val="000000"/>
                </a:solidFill>
                <a:latin typeface="Gotham Black"/>
                <a:ea typeface="Fira Sans Medium"/>
                <a:cs typeface="Fira Sans Medium"/>
                <a:sym typeface="Fira Sans Medium"/>
              </a:endParaRPr>
            </a:p>
          </p:txBody>
        </p:sp>
        <p:cxnSp>
          <p:nvCxnSpPr>
            <p:cNvPr id="316" name="Google Shape;316;p42"/>
            <p:cNvCxnSpPr>
              <a:stCxn id="315" idx="3"/>
              <a:endCxn id="314" idx="1"/>
            </p:cNvCxnSpPr>
            <p:nvPr/>
          </p:nvCxnSpPr>
          <p:spPr>
            <a:xfrm>
              <a:off x="2871629" y="2152278"/>
              <a:ext cx="404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17" name="Google Shape;317;p42"/>
          <p:cNvGrpSpPr/>
          <p:nvPr/>
        </p:nvGrpSpPr>
        <p:grpSpPr>
          <a:xfrm>
            <a:off x="1099582" y="3029244"/>
            <a:ext cx="8081589" cy="1118140"/>
            <a:chOff x="1670150" y="2581148"/>
            <a:chExt cx="6795962" cy="796827"/>
          </a:xfrm>
        </p:grpSpPr>
        <p:sp>
          <p:nvSpPr>
            <p:cNvPr id="318" name="Google Shape;318;p42"/>
            <p:cNvSpPr/>
            <p:nvPr/>
          </p:nvSpPr>
          <p:spPr>
            <a:xfrm>
              <a:off x="1670150" y="28261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KE" sz="1950">
                <a:latin typeface="Gotham Black"/>
              </a:endParaRPr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1822728" y="2586942"/>
              <a:ext cx="1429200" cy="47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sz="1625" b="1" dirty="0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Cross-Border Coordination</a:t>
              </a:r>
              <a:endParaRPr sz="1625" b="1" dirty="0">
                <a:solidFill>
                  <a:srgbClr val="000000"/>
                </a:solidFill>
                <a:latin typeface="Gotham Black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3557193" y="2581148"/>
              <a:ext cx="4908919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98115" tIns="99044" rIns="99044" bIns="99044" anchor="ctr" anchorCtr="0">
              <a:noAutofit/>
            </a:bodyPr>
            <a:lstStyle/>
            <a:p>
              <a:pPr marL="247642" indent="-213248">
                <a:buSzPts val="1300"/>
                <a:buFont typeface="Roboto"/>
                <a:buChar char="★"/>
              </a:pPr>
              <a:r>
                <a:rPr lang="en" dirty="0">
                  <a:latin typeface="Gotham Black"/>
                  <a:ea typeface="Roboto"/>
                  <a:cs typeface="Roboto"/>
                  <a:sym typeface="Roboto"/>
                </a:rPr>
                <a:t>Signal spillover &amp; forced roaming along borders.</a:t>
              </a:r>
              <a:endParaRPr dirty="0">
                <a:latin typeface="Gotham Black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21" name="Google Shape;321;p42"/>
            <p:cNvCxnSpPr>
              <a:cxnSpLocks/>
              <a:stCxn id="319" idx="3"/>
              <a:endCxn id="320" idx="1"/>
            </p:cNvCxnSpPr>
            <p:nvPr/>
          </p:nvCxnSpPr>
          <p:spPr>
            <a:xfrm flipV="1">
              <a:off x="3251928" y="2820398"/>
              <a:ext cx="305265" cy="579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22" name="Google Shape;322;p42"/>
          <p:cNvGrpSpPr/>
          <p:nvPr/>
        </p:nvGrpSpPr>
        <p:grpSpPr>
          <a:xfrm>
            <a:off x="1601556" y="3956933"/>
            <a:ext cx="8080804" cy="971529"/>
            <a:chOff x="2088924" y="3340571"/>
            <a:chExt cx="6673708" cy="577052"/>
          </a:xfrm>
        </p:grpSpPr>
        <p:sp>
          <p:nvSpPr>
            <p:cNvPr id="323" name="Google Shape;323;p42"/>
            <p:cNvSpPr/>
            <p:nvPr/>
          </p:nvSpPr>
          <p:spPr>
            <a:xfrm>
              <a:off x="2088924" y="3500076"/>
              <a:ext cx="448325" cy="417547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KE" sz="1950">
                <a:latin typeface="Gotham Black"/>
              </a:endParaRPr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2114661" y="3340571"/>
              <a:ext cx="1786521" cy="39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Capacity of Existing Systems</a:t>
              </a:r>
              <a:endParaRPr sz="1600" b="1" dirty="0">
                <a:solidFill>
                  <a:srgbClr val="000000"/>
                </a:solidFill>
                <a:latin typeface="Gotham Black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25" name="Google Shape;325;p42"/>
            <p:cNvSpPr/>
            <p:nvPr/>
          </p:nvSpPr>
          <p:spPr>
            <a:xfrm>
              <a:off x="4113341" y="3340588"/>
              <a:ext cx="4649291" cy="3987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98115" tIns="99044" rIns="99044" bIns="99044" anchor="ctr" anchorCtr="0">
              <a:noAutofit/>
            </a:bodyPr>
            <a:lstStyle/>
            <a:p>
              <a:pPr marL="247642" indent="-213248">
                <a:buSzPts val="1300"/>
                <a:buFont typeface="Roboto"/>
                <a:buChar char="★"/>
              </a:pPr>
              <a:r>
                <a:rPr lang="en" dirty="0">
                  <a:latin typeface="Gotham Black"/>
                  <a:ea typeface="Roboto"/>
                  <a:cs typeface="Roboto"/>
                  <a:sym typeface="Roboto"/>
                </a:rPr>
                <a:t>Need for advanced capabilities to conduct long-term trend analysis.</a:t>
              </a:r>
              <a:endParaRPr dirty="0">
                <a:latin typeface="Gotham Black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26" name="Google Shape;326;p42"/>
            <p:cNvCxnSpPr>
              <a:cxnSpLocks/>
              <a:stCxn id="324" idx="3"/>
              <a:endCxn id="325" idx="1"/>
            </p:cNvCxnSpPr>
            <p:nvPr/>
          </p:nvCxnSpPr>
          <p:spPr>
            <a:xfrm>
              <a:off x="3901182" y="3539921"/>
              <a:ext cx="212160" cy="1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27" name="Google Shape;327;p42"/>
          <p:cNvGrpSpPr/>
          <p:nvPr/>
        </p:nvGrpSpPr>
        <p:grpSpPr>
          <a:xfrm>
            <a:off x="2223088" y="4768654"/>
            <a:ext cx="7835311" cy="671462"/>
            <a:chOff x="2660088" y="3934782"/>
            <a:chExt cx="6328837" cy="478508"/>
          </a:xfrm>
        </p:grpSpPr>
        <p:sp>
          <p:nvSpPr>
            <p:cNvPr id="328" name="Google Shape;328;p42"/>
            <p:cNvSpPr/>
            <p:nvPr/>
          </p:nvSpPr>
          <p:spPr>
            <a:xfrm>
              <a:off x="2660088" y="3934790"/>
              <a:ext cx="1474800" cy="4785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1625" b="1" dirty="0">
                  <a:solidFill>
                    <a:srgbClr val="FFFFFF"/>
                  </a:solidFill>
                  <a:latin typeface="Gotham Black"/>
                  <a:ea typeface="Fira Sans Medium"/>
                  <a:cs typeface="Fira Sans Medium"/>
                  <a:sym typeface="Fira Sans Medium"/>
                </a:rPr>
                <a:t>Compatibility &amp; Integration</a:t>
              </a:r>
              <a:endParaRPr sz="1625" b="1" dirty="0">
                <a:solidFill>
                  <a:srgbClr val="000000"/>
                </a:solidFill>
                <a:latin typeface="Gotham Black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4531997" y="3934782"/>
              <a:ext cx="4456928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98115" tIns="99044" rIns="99044" bIns="99044" anchor="ctr" anchorCtr="0">
              <a:noAutofit/>
            </a:bodyPr>
            <a:lstStyle/>
            <a:p>
              <a:pPr marL="212725" indent="-212725">
                <a:buSzPts val="1300"/>
                <a:buFont typeface="Roboto"/>
                <a:buChar char="★"/>
              </a:pPr>
              <a:r>
                <a:rPr lang="en-GB" dirty="0">
                  <a:latin typeface="Gotham Black"/>
                  <a:ea typeface="Roboto"/>
                  <a:cs typeface="Roboto"/>
                  <a:sym typeface="Roboto"/>
                </a:rPr>
                <a:t>Limited integration with other systems &amp; platforms. </a:t>
              </a:r>
            </a:p>
          </p:txBody>
        </p:sp>
        <p:cxnSp>
          <p:nvCxnSpPr>
            <p:cNvPr id="330" name="Google Shape;330;p42"/>
            <p:cNvCxnSpPr>
              <a:cxnSpLocks/>
              <a:stCxn id="328" idx="3"/>
              <a:endCxn id="329" idx="1"/>
            </p:cNvCxnSpPr>
            <p:nvPr/>
          </p:nvCxnSpPr>
          <p:spPr>
            <a:xfrm flipV="1">
              <a:off x="4134888" y="4174032"/>
              <a:ext cx="397109" cy="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325960" y="1779291"/>
            <a:ext cx="719474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643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71464" indent="-371464" defTabSz="371464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endParaRPr lang="en-US" altLang="en-US" sz="2600" b="1" kern="12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2"/>
          <a:stretch>
            <a:fillRect/>
          </a:stretch>
        </p:blipFill>
        <p:spPr bwMode="auto">
          <a:xfrm>
            <a:off x="928688" y="4311254"/>
            <a:ext cx="8048625" cy="9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22" y="1779291"/>
            <a:ext cx="3838575" cy="24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92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7B1587-7AE2-BBDE-7908-C2BD129D2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81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F800A5-9795-4A3C-9ECF-56FB36EFEFD6}"/>
              </a:ext>
            </a:extLst>
          </p:cNvPr>
          <p:cNvSpPr/>
          <p:nvPr/>
        </p:nvSpPr>
        <p:spPr>
          <a:xfrm>
            <a:off x="163823" y="207693"/>
            <a:ext cx="8698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943">
              <a:defRPr/>
            </a:pPr>
            <a:r>
              <a:rPr lang="en-GB" sz="2800" b="1">
                <a:solidFill>
                  <a:srgbClr val="0000FF"/>
                </a:solidFill>
                <a:latin typeface="Gotham Black"/>
                <a:cs typeface="Times New Roman" pitchFamily="18" charset="0"/>
              </a:rPr>
              <a:t>Objectives</a:t>
            </a:r>
            <a:r>
              <a:rPr lang="en-GB" sz="2800" b="1">
                <a:solidFill>
                  <a:srgbClr val="0000FF"/>
                </a:solidFill>
                <a:latin typeface="Gotham Black"/>
                <a:ea typeface="ＭＳ Ｐゴシック" pitchFamily="34" charset="-128"/>
              </a:rPr>
              <a:t> </a:t>
            </a:r>
            <a:r>
              <a:rPr lang="en-GB" sz="2800" b="1">
                <a:solidFill>
                  <a:srgbClr val="0000FF"/>
                </a:solidFill>
                <a:latin typeface="Gotham Black"/>
                <a:cs typeface="Times New Roman" pitchFamily="18" charset="0"/>
              </a:rPr>
              <a:t>of Spectrum Management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AD70A-F112-42D1-B10A-BB86ED02AEBC}"/>
              </a:ext>
            </a:extLst>
          </p:cNvPr>
          <p:cNvSpPr/>
          <p:nvPr/>
        </p:nvSpPr>
        <p:spPr>
          <a:xfrm>
            <a:off x="370654" y="955464"/>
            <a:ext cx="876946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943">
              <a:defRPr/>
            </a:pPr>
            <a:r>
              <a:rPr lang="en-US" sz="196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 ensure efficient utilisation of frequency spectrum resource, the Authority has set strategic objectives on spectrum management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64C0F800-20BA-4C25-A952-B3DA16E0CB11}"/>
              </a:ext>
            </a:extLst>
          </p:cNvPr>
          <p:cNvSpPr/>
          <p:nvPr/>
        </p:nvSpPr>
        <p:spPr>
          <a:xfrm>
            <a:off x="258314" y="3471633"/>
            <a:ext cx="1734806" cy="2828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C964937F-C1DE-48AD-B80C-A438E3D13CCA}"/>
              </a:ext>
            </a:extLst>
          </p:cNvPr>
          <p:cNvSpPr/>
          <p:nvPr/>
        </p:nvSpPr>
        <p:spPr>
          <a:xfrm>
            <a:off x="1331995" y="3458692"/>
            <a:ext cx="1734806" cy="28284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5189691C-9864-41E0-884E-527A2D1CCE3D}"/>
              </a:ext>
            </a:extLst>
          </p:cNvPr>
          <p:cNvSpPr/>
          <p:nvPr/>
        </p:nvSpPr>
        <p:spPr>
          <a:xfrm>
            <a:off x="2550853" y="3458692"/>
            <a:ext cx="1734806" cy="2828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533358BF-D697-4F3F-979E-80BCFBD723CD}"/>
              </a:ext>
            </a:extLst>
          </p:cNvPr>
          <p:cNvSpPr/>
          <p:nvPr/>
        </p:nvSpPr>
        <p:spPr>
          <a:xfrm>
            <a:off x="3729601" y="3458690"/>
            <a:ext cx="1734806" cy="28284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E992C385-1101-437A-ACFA-D0490281FAF4}"/>
              </a:ext>
            </a:extLst>
          </p:cNvPr>
          <p:cNvSpPr/>
          <p:nvPr/>
        </p:nvSpPr>
        <p:spPr>
          <a:xfrm>
            <a:off x="4961826" y="3458690"/>
            <a:ext cx="1734806" cy="2828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8747FFC-21BF-4B3F-B35C-C4B9C591AB00}"/>
              </a:ext>
            </a:extLst>
          </p:cNvPr>
          <p:cNvSpPr/>
          <p:nvPr/>
        </p:nvSpPr>
        <p:spPr>
          <a:xfrm>
            <a:off x="6113836" y="3458690"/>
            <a:ext cx="1734806" cy="28284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239DA99-CDFA-4E3B-B8D1-AA7378A33997}"/>
              </a:ext>
            </a:extLst>
          </p:cNvPr>
          <p:cNvSpPr/>
          <p:nvPr/>
        </p:nvSpPr>
        <p:spPr>
          <a:xfrm>
            <a:off x="7225731" y="3458690"/>
            <a:ext cx="1734806" cy="2828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AF0757-AF4F-44D4-96BA-39AC894AFC94}"/>
              </a:ext>
            </a:extLst>
          </p:cNvPr>
          <p:cNvSpPr/>
          <p:nvPr/>
        </p:nvSpPr>
        <p:spPr>
          <a:xfrm>
            <a:off x="479094" y="2561806"/>
            <a:ext cx="635925" cy="635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C2B2EB1-6599-492B-9696-AAF603C177A8}"/>
              </a:ext>
            </a:extLst>
          </p:cNvPr>
          <p:cNvSpPr>
            <a:spLocks noEditPoints="1"/>
          </p:cNvSpPr>
          <p:nvPr/>
        </p:nvSpPr>
        <p:spPr bwMode="auto">
          <a:xfrm>
            <a:off x="641345" y="2738167"/>
            <a:ext cx="311425" cy="283205"/>
          </a:xfrm>
          <a:custGeom>
            <a:avLst/>
            <a:gdLst>
              <a:gd name="T0" fmla="*/ 618 w 618"/>
              <a:gd name="T1" fmla="*/ 316 h 562"/>
              <a:gd name="T2" fmla="*/ 463 w 618"/>
              <a:gd name="T3" fmla="*/ 239 h 562"/>
              <a:gd name="T4" fmla="*/ 463 w 618"/>
              <a:gd name="T5" fmla="*/ 77 h 562"/>
              <a:gd name="T6" fmla="*/ 310 w 618"/>
              <a:gd name="T7" fmla="*/ 0 h 562"/>
              <a:gd name="T8" fmla="*/ 155 w 618"/>
              <a:gd name="T9" fmla="*/ 77 h 562"/>
              <a:gd name="T10" fmla="*/ 155 w 618"/>
              <a:gd name="T11" fmla="*/ 239 h 562"/>
              <a:gd name="T12" fmla="*/ 0 w 618"/>
              <a:gd name="T13" fmla="*/ 318 h 562"/>
              <a:gd name="T14" fmla="*/ 0 w 618"/>
              <a:gd name="T15" fmla="*/ 483 h 562"/>
              <a:gd name="T16" fmla="*/ 155 w 618"/>
              <a:gd name="T17" fmla="*/ 562 h 562"/>
              <a:gd name="T18" fmla="*/ 310 w 618"/>
              <a:gd name="T19" fmla="*/ 483 h 562"/>
              <a:gd name="T20" fmla="*/ 310 w 618"/>
              <a:gd name="T21" fmla="*/ 483 h 562"/>
              <a:gd name="T22" fmla="*/ 463 w 618"/>
              <a:gd name="T23" fmla="*/ 560 h 562"/>
              <a:gd name="T24" fmla="*/ 618 w 618"/>
              <a:gd name="T25" fmla="*/ 483 h 562"/>
              <a:gd name="T26" fmla="*/ 618 w 618"/>
              <a:gd name="T27" fmla="*/ 316 h 562"/>
              <a:gd name="T28" fmla="*/ 310 w 618"/>
              <a:gd name="T29" fmla="*/ 24 h 562"/>
              <a:gd name="T30" fmla="*/ 415 w 618"/>
              <a:gd name="T31" fmla="*/ 77 h 562"/>
              <a:gd name="T32" fmla="*/ 310 w 618"/>
              <a:gd name="T33" fmla="*/ 132 h 562"/>
              <a:gd name="T34" fmla="*/ 203 w 618"/>
              <a:gd name="T35" fmla="*/ 77 h 562"/>
              <a:gd name="T36" fmla="*/ 310 w 618"/>
              <a:gd name="T37" fmla="*/ 24 h 562"/>
              <a:gd name="T38" fmla="*/ 155 w 618"/>
              <a:gd name="T39" fmla="*/ 371 h 562"/>
              <a:gd name="T40" fmla="*/ 47 w 618"/>
              <a:gd name="T41" fmla="*/ 318 h 562"/>
              <a:gd name="T42" fmla="*/ 155 w 618"/>
              <a:gd name="T43" fmla="*/ 263 h 562"/>
              <a:gd name="T44" fmla="*/ 260 w 618"/>
              <a:gd name="T45" fmla="*/ 318 h 562"/>
              <a:gd name="T46" fmla="*/ 155 w 618"/>
              <a:gd name="T47" fmla="*/ 371 h 562"/>
              <a:gd name="T48" fmla="*/ 463 w 618"/>
              <a:gd name="T49" fmla="*/ 371 h 562"/>
              <a:gd name="T50" fmla="*/ 358 w 618"/>
              <a:gd name="T51" fmla="*/ 316 h 562"/>
              <a:gd name="T52" fmla="*/ 463 w 618"/>
              <a:gd name="T53" fmla="*/ 263 h 562"/>
              <a:gd name="T54" fmla="*/ 571 w 618"/>
              <a:gd name="T55" fmla="*/ 316 h 562"/>
              <a:gd name="T56" fmla="*/ 463 w 618"/>
              <a:gd name="T57" fmla="*/ 371 h 562"/>
              <a:gd name="T58" fmla="*/ 463 w 618"/>
              <a:gd name="T59" fmla="*/ 371 h 562"/>
              <a:gd name="T60" fmla="*/ 463 w 618"/>
              <a:gd name="T61" fmla="*/ 371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8" h="562">
                <a:moveTo>
                  <a:pt x="618" y="316"/>
                </a:moveTo>
                <a:lnTo>
                  <a:pt x="463" y="239"/>
                </a:lnTo>
                <a:lnTo>
                  <a:pt x="463" y="77"/>
                </a:lnTo>
                <a:lnTo>
                  <a:pt x="310" y="0"/>
                </a:lnTo>
                <a:lnTo>
                  <a:pt x="155" y="77"/>
                </a:lnTo>
                <a:lnTo>
                  <a:pt x="155" y="239"/>
                </a:lnTo>
                <a:lnTo>
                  <a:pt x="0" y="318"/>
                </a:lnTo>
                <a:lnTo>
                  <a:pt x="0" y="483"/>
                </a:lnTo>
                <a:lnTo>
                  <a:pt x="155" y="562"/>
                </a:lnTo>
                <a:lnTo>
                  <a:pt x="310" y="483"/>
                </a:lnTo>
                <a:lnTo>
                  <a:pt x="310" y="483"/>
                </a:lnTo>
                <a:lnTo>
                  <a:pt x="463" y="560"/>
                </a:lnTo>
                <a:lnTo>
                  <a:pt x="618" y="483"/>
                </a:lnTo>
                <a:lnTo>
                  <a:pt x="618" y="316"/>
                </a:lnTo>
                <a:close/>
                <a:moveTo>
                  <a:pt x="310" y="24"/>
                </a:moveTo>
                <a:lnTo>
                  <a:pt x="415" y="77"/>
                </a:lnTo>
                <a:lnTo>
                  <a:pt x="310" y="132"/>
                </a:lnTo>
                <a:lnTo>
                  <a:pt x="203" y="77"/>
                </a:lnTo>
                <a:lnTo>
                  <a:pt x="310" y="24"/>
                </a:lnTo>
                <a:close/>
                <a:moveTo>
                  <a:pt x="155" y="371"/>
                </a:moveTo>
                <a:lnTo>
                  <a:pt x="47" y="318"/>
                </a:lnTo>
                <a:lnTo>
                  <a:pt x="155" y="263"/>
                </a:lnTo>
                <a:lnTo>
                  <a:pt x="260" y="318"/>
                </a:lnTo>
                <a:lnTo>
                  <a:pt x="155" y="371"/>
                </a:lnTo>
                <a:close/>
                <a:moveTo>
                  <a:pt x="463" y="371"/>
                </a:moveTo>
                <a:lnTo>
                  <a:pt x="358" y="316"/>
                </a:lnTo>
                <a:lnTo>
                  <a:pt x="463" y="263"/>
                </a:lnTo>
                <a:lnTo>
                  <a:pt x="571" y="316"/>
                </a:lnTo>
                <a:lnTo>
                  <a:pt x="463" y="371"/>
                </a:lnTo>
                <a:close/>
                <a:moveTo>
                  <a:pt x="463" y="371"/>
                </a:moveTo>
                <a:lnTo>
                  <a:pt x="463" y="3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>
                  <a:lumMod val="65000"/>
                  <a:lumOff val="35000"/>
                </a:prstClr>
              </a:solidFill>
              <a:latin typeface="Gotham Black" panose="020005040500000200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82DA67-00B1-4169-8551-23D9510E90DD}"/>
              </a:ext>
            </a:extLst>
          </p:cNvPr>
          <p:cNvSpPr/>
          <p:nvPr/>
        </p:nvSpPr>
        <p:spPr>
          <a:xfrm>
            <a:off x="1821850" y="3977779"/>
            <a:ext cx="635925" cy="6359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C7DF2B-B5FE-486C-95D2-083AE68B4F9E}"/>
              </a:ext>
            </a:extLst>
          </p:cNvPr>
          <p:cNvCxnSpPr/>
          <p:nvPr/>
        </p:nvCxnSpPr>
        <p:spPr>
          <a:xfrm flipH="1">
            <a:off x="793349" y="3174760"/>
            <a:ext cx="1" cy="3069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5860C0-D4A4-4369-A62A-58D28C294D6C}"/>
              </a:ext>
            </a:extLst>
          </p:cNvPr>
          <p:cNvCxnSpPr/>
          <p:nvPr/>
        </p:nvCxnSpPr>
        <p:spPr>
          <a:xfrm flipH="1">
            <a:off x="2139813" y="3683734"/>
            <a:ext cx="1" cy="3069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0">
            <a:extLst>
              <a:ext uri="{FF2B5EF4-FFF2-40B4-BE49-F238E27FC236}">
                <a16:creationId xmlns:a16="http://schemas.microsoft.com/office/drawing/2014/main" id="{68E045D1-4019-46D4-B885-1F8DAA271D7C}"/>
              </a:ext>
            </a:extLst>
          </p:cNvPr>
          <p:cNvSpPr>
            <a:spLocks noEditPoints="1"/>
          </p:cNvSpPr>
          <p:nvPr/>
        </p:nvSpPr>
        <p:spPr bwMode="auto">
          <a:xfrm>
            <a:off x="1984326" y="4140819"/>
            <a:ext cx="286429" cy="285301"/>
          </a:xfrm>
          <a:custGeom>
            <a:avLst/>
            <a:gdLst>
              <a:gd name="T0" fmla="*/ 424 w 427"/>
              <a:gd name="T1" fmla="*/ 2 h 425"/>
              <a:gd name="T2" fmla="*/ 418 w 427"/>
              <a:gd name="T3" fmla="*/ 0 h 425"/>
              <a:gd name="T4" fmla="*/ 306 w 427"/>
              <a:gd name="T5" fmla="*/ 19 h 425"/>
              <a:gd name="T6" fmla="*/ 212 w 427"/>
              <a:gd name="T7" fmla="*/ 86 h 425"/>
              <a:gd name="T8" fmla="*/ 166 w 427"/>
              <a:gd name="T9" fmla="*/ 137 h 425"/>
              <a:gd name="T10" fmla="*/ 67 w 427"/>
              <a:gd name="T11" fmla="*/ 142 h 425"/>
              <a:gd name="T12" fmla="*/ 61 w 427"/>
              <a:gd name="T13" fmla="*/ 146 h 425"/>
              <a:gd name="T14" fmla="*/ 2 w 427"/>
              <a:gd name="T15" fmla="*/ 246 h 425"/>
              <a:gd name="T16" fmla="*/ 4 w 427"/>
              <a:gd name="T17" fmla="*/ 256 h 425"/>
              <a:gd name="T18" fmla="*/ 20 w 427"/>
              <a:gd name="T19" fmla="*/ 273 h 425"/>
              <a:gd name="T20" fmla="*/ 26 w 427"/>
              <a:gd name="T21" fmla="*/ 275 h 425"/>
              <a:gd name="T22" fmla="*/ 29 w 427"/>
              <a:gd name="T23" fmla="*/ 275 h 425"/>
              <a:gd name="T24" fmla="*/ 101 w 427"/>
              <a:gd name="T25" fmla="*/ 253 h 425"/>
              <a:gd name="T26" fmla="*/ 174 w 427"/>
              <a:gd name="T27" fmla="*/ 326 h 425"/>
              <a:gd name="T28" fmla="*/ 152 w 427"/>
              <a:gd name="T29" fmla="*/ 398 h 425"/>
              <a:gd name="T30" fmla="*/ 154 w 427"/>
              <a:gd name="T31" fmla="*/ 406 h 425"/>
              <a:gd name="T32" fmla="*/ 170 w 427"/>
              <a:gd name="T33" fmla="*/ 423 h 425"/>
              <a:gd name="T34" fmla="*/ 176 w 427"/>
              <a:gd name="T35" fmla="*/ 425 h 425"/>
              <a:gd name="T36" fmla="*/ 181 w 427"/>
              <a:gd name="T37" fmla="*/ 424 h 425"/>
              <a:gd name="T38" fmla="*/ 281 w 427"/>
              <a:gd name="T39" fmla="*/ 366 h 425"/>
              <a:gd name="T40" fmla="*/ 285 w 427"/>
              <a:gd name="T41" fmla="*/ 359 h 425"/>
              <a:gd name="T42" fmla="*/ 290 w 427"/>
              <a:gd name="T43" fmla="*/ 260 h 425"/>
              <a:gd name="T44" fmla="*/ 341 w 427"/>
              <a:gd name="T45" fmla="*/ 215 h 425"/>
              <a:gd name="T46" fmla="*/ 407 w 427"/>
              <a:gd name="T47" fmla="*/ 121 h 425"/>
              <a:gd name="T48" fmla="*/ 427 w 427"/>
              <a:gd name="T49" fmla="*/ 8 h 425"/>
              <a:gd name="T50" fmla="*/ 424 w 427"/>
              <a:gd name="T51" fmla="*/ 2 h 425"/>
              <a:gd name="T52" fmla="*/ 361 w 427"/>
              <a:gd name="T53" fmla="*/ 101 h 425"/>
              <a:gd name="T54" fmla="*/ 343 w 427"/>
              <a:gd name="T55" fmla="*/ 108 h 425"/>
              <a:gd name="T56" fmla="*/ 326 w 427"/>
              <a:gd name="T57" fmla="*/ 101 h 425"/>
              <a:gd name="T58" fmla="*/ 318 w 427"/>
              <a:gd name="T59" fmla="*/ 83 h 425"/>
              <a:gd name="T60" fmla="*/ 326 w 427"/>
              <a:gd name="T61" fmla="*/ 66 h 425"/>
              <a:gd name="T62" fmla="*/ 343 w 427"/>
              <a:gd name="T63" fmla="*/ 58 h 425"/>
              <a:gd name="T64" fmla="*/ 361 w 427"/>
              <a:gd name="T65" fmla="*/ 66 h 425"/>
              <a:gd name="T66" fmla="*/ 368 w 427"/>
              <a:gd name="T67" fmla="*/ 83 h 425"/>
              <a:gd name="T68" fmla="*/ 361 w 427"/>
              <a:gd name="T69" fmla="*/ 101 h 425"/>
              <a:gd name="T70" fmla="*/ 361 w 427"/>
              <a:gd name="T71" fmla="*/ 101 h 425"/>
              <a:gd name="T72" fmla="*/ 361 w 427"/>
              <a:gd name="T73" fmla="*/ 10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425">
                <a:moveTo>
                  <a:pt x="424" y="2"/>
                </a:moveTo>
                <a:cubicBezTo>
                  <a:pt x="422" y="1"/>
                  <a:pt x="420" y="0"/>
                  <a:pt x="418" y="0"/>
                </a:cubicBezTo>
                <a:cubicBezTo>
                  <a:pt x="373" y="0"/>
                  <a:pt x="335" y="6"/>
                  <a:pt x="306" y="19"/>
                </a:cubicBezTo>
                <a:cubicBezTo>
                  <a:pt x="276" y="31"/>
                  <a:pt x="245" y="53"/>
                  <a:pt x="212" y="86"/>
                </a:cubicBezTo>
                <a:cubicBezTo>
                  <a:pt x="198" y="100"/>
                  <a:pt x="183" y="117"/>
                  <a:pt x="166" y="137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5" y="142"/>
                  <a:pt x="62" y="144"/>
                  <a:pt x="61" y="146"/>
                </a:cubicBezTo>
                <a:cubicBezTo>
                  <a:pt x="2" y="246"/>
                  <a:pt x="2" y="246"/>
                  <a:pt x="2" y="246"/>
                </a:cubicBezTo>
                <a:cubicBezTo>
                  <a:pt x="0" y="250"/>
                  <a:pt x="1" y="253"/>
                  <a:pt x="4" y="256"/>
                </a:cubicBezTo>
                <a:cubicBezTo>
                  <a:pt x="20" y="273"/>
                  <a:pt x="20" y="273"/>
                  <a:pt x="20" y="273"/>
                </a:cubicBezTo>
                <a:cubicBezTo>
                  <a:pt x="22" y="275"/>
                  <a:pt x="24" y="275"/>
                  <a:pt x="26" y="275"/>
                </a:cubicBezTo>
                <a:cubicBezTo>
                  <a:pt x="27" y="275"/>
                  <a:pt x="28" y="275"/>
                  <a:pt x="29" y="275"/>
                </a:cubicBezTo>
                <a:cubicBezTo>
                  <a:pt x="101" y="253"/>
                  <a:pt x="101" y="253"/>
                  <a:pt x="101" y="253"/>
                </a:cubicBezTo>
                <a:cubicBezTo>
                  <a:pt x="174" y="326"/>
                  <a:pt x="174" y="326"/>
                  <a:pt x="174" y="326"/>
                </a:cubicBezTo>
                <a:cubicBezTo>
                  <a:pt x="152" y="398"/>
                  <a:pt x="152" y="398"/>
                  <a:pt x="152" y="398"/>
                </a:cubicBezTo>
                <a:cubicBezTo>
                  <a:pt x="151" y="401"/>
                  <a:pt x="152" y="404"/>
                  <a:pt x="154" y="406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2" y="425"/>
                  <a:pt x="174" y="425"/>
                  <a:pt x="176" y="425"/>
                </a:cubicBezTo>
                <a:cubicBezTo>
                  <a:pt x="178" y="425"/>
                  <a:pt x="179" y="425"/>
                  <a:pt x="181" y="424"/>
                </a:cubicBezTo>
                <a:cubicBezTo>
                  <a:pt x="281" y="366"/>
                  <a:pt x="281" y="366"/>
                  <a:pt x="281" y="366"/>
                </a:cubicBezTo>
                <a:cubicBezTo>
                  <a:pt x="283" y="364"/>
                  <a:pt x="285" y="362"/>
                  <a:pt x="285" y="359"/>
                </a:cubicBezTo>
                <a:cubicBezTo>
                  <a:pt x="290" y="260"/>
                  <a:pt x="290" y="260"/>
                  <a:pt x="290" y="260"/>
                </a:cubicBezTo>
                <a:cubicBezTo>
                  <a:pt x="310" y="244"/>
                  <a:pt x="327" y="228"/>
                  <a:pt x="341" y="215"/>
                </a:cubicBezTo>
                <a:cubicBezTo>
                  <a:pt x="372" y="183"/>
                  <a:pt x="394" y="152"/>
                  <a:pt x="407" y="121"/>
                </a:cubicBezTo>
                <a:cubicBezTo>
                  <a:pt x="420" y="89"/>
                  <a:pt x="427" y="52"/>
                  <a:pt x="427" y="8"/>
                </a:cubicBezTo>
                <a:cubicBezTo>
                  <a:pt x="427" y="6"/>
                  <a:pt x="426" y="4"/>
                  <a:pt x="424" y="2"/>
                </a:cubicBezTo>
                <a:close/>
                <a:moveTo>
                  <a:pt x="361" y="101"/>
                </a:moveTo>
                <a:cubicBezTo>
                  <a:pt x="356" y="106"/>
                  <a:pt x="350" y="108"/>
                  <a:pt x="343" y="108"/>
                </a:cubicBezTo>
                <a:cubicBezTo>
                  <a:pt x="336" y="108"/>
                  <a:pt x="330" y="106"/>
                  <a:pt x="326" y="101"/>
                </a:cubicBezTo>
                <a:cubicBezTo>
                  <a:pt x="321" y="96"/>
                  <a:pt x="318" y="90"/>
                  <a:pt x="318" y="83"/>
                </a:cubicBezTo>
                <a:cubicBezTo>
                  <a:pt x="318" y="76"/>
                  <a:pt x="321" y="71"/>
                  <a:pt x="326" y="66"/>
                </a:cubicBezTo>
                <a:cubicBezTo>
                  <a:pt x="330" y="61"/>
                  <a:pt x="336" y="58"/>
                  <a:pt x="343" y="58"/>
                </a:cubicBezTo>
                <a:cubicBezTo>
                  <a:pt x="350" y="58"/>
                  <a:pt x="356" y="61"/>
                  <a:pt x="361" y="66"/>
                </a:cubicBezTo>
                <a:cubicBezTo>
                  <a:pt x="366" y="71"/>
                  <a:pt x="368" y="76"/>
                  <a:pt x="368" y="83"/>
                </a:cubicBezTo>
                <a:cubicBezTo>
                  <a:pt x="368" y="90"/>
                  <a:pt x="366" y="96"/>
                  <a:pt x="361" y="101"/>
                </a:cubicBezTo>
                <a:close/>
                <a:moveTo>
                  <a:pt x="361" y="101"/>
                </a:moveTo>
                <a:cubicBezTo>
                  <a:pt x="361" y="101"/>
                  <a:pt x="361" y="101"/>
                  <a:pt x="361" y="101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/>
              </a:solidFill>
              <a:latin typeface="Gotham Black" panose="020005040500000200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7DA1B3-FBF5-411E-B65E-7B64285D01A3}"/>
              </a:ext>
            </a:extLst>
          </p:cNvPr>
          <p:cNvSpPr/>
          <p:nvPr/>
        </p:nvSpPr>
        <p:spPr>
          <a:xfrm>
            <a:off x="2921772" y="2561806"/>
            <a:ext cx="635925" cy="635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6AD54D-DEA0-4A01-811A-7C484AF932B3}"/>
              </a:ext>
            </a:extLst>
          </p:cNvPr>
          <p:cNvCxnSpPr/>
          <p:nvPr/>
        </p:nvCxnSpPr>
        <p:spPr>
          <a:xfrm flipH="1">
            <a:off x="3199212" y="3174760"/>
            <a:ext cx="1" cy="3069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4">
            <a:extLst>
              <a:ext uri="{FF2B5EF4-FFF2-40B4-BE49-F238E27FC236}">
                <a16:creationId xmlns:a16="http://schemas.microsoft.com/office/drawing/2014/main" id="{88AB102A-B4C4-41EC-8922-F51CA00FB964}"/>
              </a:ext>
            </a:extLst>
          </p:cNvPr>
          <p:cNvSpPr>
            <a:spLocks noEditPoints="1"/>
          </p:cNvSpPr>
          <p:nvPr/>
        </p:nvSpPr>
        <p:spPr bwMode="auto">
          <a:xfrm>
            <a:off x="3100325" y="2733214"/>
            <a:ext cx="295947" cy="270138"/>
          </a:xfrm>
          <a:custGeom>
            <a:avLst/>
            <a:gdLst>
              <a:gd name="T0" fmla="*/ 0 w 70"/>
              <a:gd name="T1" fmla="*/ 64 h 64"/>
              <a:gd name="T2" fmla="*/ 13 w 70"/>
              <a:gd name="T3" fmla="*/ 64 h 64"/>
              <a:gd name="T4" fmla="*/ 13 w 70"/>
              <a:gd name="T5" fmla="*/ 26 h 64"/>
              <a:gd name="T6" fmla="*/ 0 w 70"/>
              <a:gd name="T7" fmla="*/ 26 h 64"/>
              <a:gd name="T8" fmla="*/ 0 w 70"/>
              <a:gd name="T9" fmla="*/ 64 h 64"/>
              <a:gd name="T10" fmla="*/ 70 w 70"/>
              <a:gd name="T11" fmla="*/ 29 h 64"/>
              <a:gd name="T12" fmla="*/ 64 w 70"/>
              <a:gd name="T13" fmla="*/ 22 h 64"/>
              <a:gd name="T14" fmla="*/ 44 w 70"/>
              <a:gd name="T15" fmla="*/ 22 h 64"/>
              <a:gd name="T16" fmla="*/ 47 w 70"/>
              <a:gd name="T17" fmla="*/ 8 h 64"/>
              <a:gd name="T18" fmla="*/ 47 w 70"/>
              <a:gd name="T19" fmla="*/ 7 h 64"/>
              <a:gd name="T20" fmla="*/ 46 w 70"/>
              <a:gd name="T21" fmla="*/ 3 h 64"/>
              <a:gd name="T22" fmla="*/ 42 w 70"/>
              <a:gd name="T23" fmla="*/ 0 h 64"/>
              <a:gd name="T24" fmla="*/ 21 w 70"/>
              <a:gd name="T25" fmla="*/ 21 h 64"/>
              <a:gd name="T26" fmla="*/ 19 w 70"/>
              <a:gd name="T27" fmla="*/ 26 h 64"/>
              <a:gd name="T28" fmla="*/ 19 w 70"/>
              <a:gd name="T29" fmla="*/ 58 h 64"/>
              <a:gd name="T30" fmla="*/ 26 w 70"/>
              <a:gd name="T31" fmla="*/ 64 h 64"/>
              <a:gd name="T32" fmla="*/ 54 w 70"/>
              <a:gd name="T33" fmla="*/ 64 h 64"/>
              <a:gd name="T34" fmla="*/ 60 w 70"/>
              <a:gd name="T35" fmla="*/ 60 h 64"/>
              <a:gd name="T36" fmla="*/ 70 w 70"/>
              <a:gd name="T37" fmla="*/ 37 h 64"/>
              <a:gd name="T38" fmla="*/ 70 w 70"/>
              <a:gd name="T39" fmla="*/ 35 h 64"/>
              <a:gd name="T40" fmla="*/ 70 w 70"/>
              <a:gd name="T41" fmla="*/ 29 h 64"/>
              <a:gd name="T42" fmla="*/ 70 w 70"/>
              <a:gd name="T43" fmla="*/ 29 h 64"/>
              <a:gd name="T44" fmla="*/ 70 w 70"/>
              <a:gd name="T45" fmla="*/ 29 h 64"/>
              <a:gd name="T46" fmla="*/ 70 w 70"/>
              <a:gd name="T47" fmla="*/ 29 h 64"/>
              <a:gd name="T48" fmla="*/ 70 w 70"/>
              <a:gd name="T49" fmla="*/ 2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" h="64">
                <a:moveTo>
                  <a:pt x="0" y="64"/>
                </a:moveTo>
                <a:cubicBezTo>
                  <a:pt x="13" y="64"/>
                  <a:pt x="13" y="64"/>
                  <a:pt x="13" y="64"/>
                </a:cubicBezTo>
                <a:cubicBezTo>
                  <a:pt x="13" y="26"/>
                  <a:pt x="13" y="26"/>
                  <a:pt x="13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64"/>
                </a:lnTo>
                <a:close/>
                <a:moveTo>
                  <a:pt x="70" y="29"/>
                </a:moveTo>
                <a:cubicBezTo>
                  <a:pt x="70" y="25"/>
                  <a:pt x="68" y="22"/>
                  <a:pt x="6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5"/>
                  <a:pt x="46" y="4"/>
                  <a:pt x="46" y="3"/>
                </a:cubicBezTo>
                <a:cubicBezTo>
                  <a:pt x="42" y="0"/>
                  <a:pt x="42" y="0"/>
                  <a:pt x="42" y="0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2"/>
                  <a:pt x="19" y="24"/>
                  <a:pt x="19" y="26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61"/>
                  <a:pt x="22" y="64"/>
                  <a:pt x="26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9" y="62"/>
                  <a:pt x="60" y="60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37"/>
                  <a:pt x="70" y="36"/>
                  <a:pt x="70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/>
              </a:solidFill>
              <a:latin typeface="Gotham Black" panose="020005040500000200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D85922-504D-4F1C-AAFE-71C9C5FDAA71}"/>
              </a:ext>
            </a:extLst>
          </p:cNvPr>
          <p:cNvSpPr/>
          <p:nvPr/>
        </p:nvSpPr>
        <p:spPr>
          <a:xfrm>
            <a:off x="4252302" y="3977779"/>
            <a:ext cx="635925" cy="6359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313B16-0DA1-4BDF-A1D1-9EC421252908}"/>
              </a:ext>
            </a:extLst>
          </p:cNvPr>
          <p:cNvCxnSpPr/>
          <p:nvPr/>
        </p:nvCxnSpPr>
        <p:spPr>
          <a:xfrm flipH="1">
            <a:off x="4570264" y="3683734"/>
            <a:ext cx="1" cy="3069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8">
            <a:extLst>
              <a:ext uri="{FF2B5EF4-FFF2-40B4-BE49-F238E27FC236}">
                <a16:creationId xmlns:a16="http://schemas.microsoft.com/office/drawing/2014/main" id="{E07EF5B4-6605-45D9-86E5-A5569C959708}"/>
              </a:ext>
            </a:extLst>
          </p:cNvPr>
          <p:cNvSpPr>
            <a:spLocks noEditPoints="1"/>
          </p:cNvSpPr>
          <p:nvPr/>
        </p:nvSpPr>
        <p:spPr bwMode="auto">
          <a:xfrm>
            <a:off x="4405680" y="4138679"/>
            <a:ext cx="329166" cy="326981"/>
          </a:xfrm>
          <a:custGeom>
            <a:avLst/>
            <a:gdLst>
              <a:gd name="T0" fmla="*/ 392 w 699"/>
              <a:gd name="T1" fmla="*/ 335 h 694"/>
              <a:gd name="T2" fmla="*/ 472 w 699"/>
              <a:gd name="T3" fmla="*/ 300 h 694"/>
              <a:gd name="T4" fmla="*/ 420 w 699"/>
              <a:gd name="T5" fmla="*/ 263 h 694"/>
              <a:gd name="T6" fmla="*/ 468 w 699"/>
              <a:gd name="T7" fmla="*/ 169 h 694"/>
              <a:gd name="T8" fmla="*/ 428 w 699"/>
              <a:gd name="T9" fmla="*/ 108 h 694"/>
              <a:gd name="T10" fmla="*/ 354 w 699"/>
              <a:gd name="T11" fmla="*/ 38 h 694"/>
              <a:gd name="T12" fmla="*/ 290 w 699"/>
              <a:gd name="T13" fmla="*/ 1 h 694"/>
              <a:gd name="T14" fmla="*/ 199 w 699"/>
              <a:gd name="T15" fmla="*/ 56 h 694"/>
              <a:gd name="T16" fmla="*/ 158 w 699"/>
              <a:gd name="T17" fmla="*/ 5 h 694"/>
              <a:gd name="T18" fmla="*/ 129 w 699"/>
              <a:gd name="T19" fmla="*/ 87 h 694"/>
              <a:gd name="T20" fmla="*/ 27 w 699"/>
              <a:gd name="T21" fmla="*/ 120 h 694"/>
              <a:gd name="T22" fmla="*/ 12 w 699"/>
              <a:gd name="T23" fmla="*/ 191 h 694"/>
              <a:gd name="T24" fmla="*/ 15 w 699"/>
              <a:gd name="T25" fmla="*/ 293 h 694"/>
              <a:gd name="T26" fmla="*/ 26 w 699"/>
              <a:gd name="T27" fmla="*/ 355 h 694"/>
              <a:gd name="T28" fmla="*/ 89 w 699"/>
              <a:gd name="T29" fmla="*/ 345 h 694"/>
              <a:gd name="T30" fmla="*/ 131 w 699"/>
              <a:gd name="T31" fmla="*/ 454 h 694"/>
              <a:gd name="T32" fmla="*/ 185 w 699"/>
              <a:gd name="T33" fmla="*/ 470 h 694"/>
              <a:gd name="T34" fmla="*/ 276 w 699"/>
              <a:gd name="T35" fmla="*/ 415 h 694"/>
              <a:gd name="T36" fmla="*/ 317 w 699"/>
              <a:gd name="T37" fmla="*/ 466 h 694"/>
              <a:gd name="T38" fmla="*/ 339 w 699"/>
              <a:gd name="T39" fmla="*/ 274 h 694"/>
              <a:gd name="T40" fmla="*/ 139 w 699"/>
              <a:gd name="T41" fmla="*/ 280 h 694"/>
              <a:gd name="T42" fmla="*/ 276 w 699"/>
              <a:gd name="T43" fmla="*/ 134 h 694"/>
              <a:gd name="T44" fmla="*/ 695 w 699"/>
              <a:gd name="T45" fmla="*/ 492 h 694"/>
              <a:gd name="T46" fmla="*/ 639 w 699"/>
              <a:gd name="T47" fmla="*/ 445 h 694"/>
              <a:gd name="T48" fmla="*/ 640 w 699"/>
              <a:gd name="T49" fmla="*/ 378 h 694"/>
              <a:gd name="T50" fmla="*/ 595 w 699"/>
              <a:gd name="T51" fmla="*/ 398 h 694"/>
              <a:gd name="T52" fmla="*/ 542 w 699"/>
              <a:gd name="T53" fmla="*/ 333 h 694"/>
              <a:gd name="T54" fmla="*/ 491 w 699"/>
              <a:gd name="T55" fmla="*/ 377 h 694"/>
              <a:gd name="T56" fmla="*/ 419 w 699"/>
              <a:gd name="T57" fmla="*/ 364 h 694"/>
              <a:gd name="T58" fmla="*/ 383 w 699"/>
              <a:gd name="T59" fmla="*/ 413 h 694"/>
              <a:gd name="T60" fmla="*/ 355 w 699"/>
              <a:gd name="T61" fmla="*/ 473 h 694"/>
              <a:gd name="T62" fmla="*/ 341 w 699"/>
              <a:gd name="T63" fmla="*/ 533 h 694"/>
              <a:gd name="T64" fmla="*/ 397 w 699"/>
              <a:gd name="T65" fmla="*/ 580 h 694"/>
              <a:gd name="T66" fmla="*/ 374 w 699"/>
              <a:gd name="T67" fmla="*/ 623 h 694"/>
              <a:gd name="T68" fmla="*/ 418 w 699"/>
              <a:gd name="T69" fmla="*/ 648 h 694"/>
              <a:gd name="T70" fmla="*/ 478 w 699"/>
              <a:gd name="T71" fmla="*/ 676 h 694"/>
              <a:gd name="T72" fmla="*/ 527 w 699"/>
              <a:gd name="T73" fmla="*/ 694 h 694"/>
              <a:gd name="T74" fmla="*/ 544 w 699"/>
              <a:gd name="T75" fmla="*/ 648 h 694"/>
              <a:gd name="T76" fmla="*/ 616 w 699"/>
              <a:gd name="T77" fmla="*/ 661 h 694"/>
              <a:gd name="T78" fmla="*/ 653 w 699"/>
              <a:gd name="T79" fmla="*/ 612 h 694"/>
              <a:gd name="T80" fmla="*/ 681 w 699"/>
              <a:gd name="T81" fmla="*/ 552 h 694"/>
              <a:gd name="T82" fmla="*/ 695 w 699"/>
              <a:gd name="T83" fmla="*/ 492 h 694"/>
              <a:gd name="T84" fmla="*/ 518 w 699"/>
              <a:gd name="T85" fmla="*/ 438 h 694"/>
              <a:gd name="T86" fmla="*/ 515 w 699"/>
              <a:gd name="T87" fmla="*/ 587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9" h="694">
                <a:moveTo>
                  <a:pt x="366" y="426"/>
                </a:moveTo>
                <a:cubicBezTo>
                  <a:pt x="347" y="384"/>
                  <a:pt x="347" y="384"/>
                  <a:pt x="347" y="384"/>
                </a:cubicBezTo>
                <a:cubicBezTo>
                  <a:pt x="365" y="371"/>
                  <a:pt x="380" y="354"/>
                  <a:pt x="392" y="335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44" y="355"/>
                  <a:pt x="453" y="351"/>
                  <a:pt x="456" y="342"/>
                </a:cubicBezTo>
                <a:cubicBezTo>
                  <a:pt x="472" y="300"/>
                  <a:pt x="472" y="300"/>
                  <a:pt x="472" y="300"/>
                </a:cubicBezTo>
                <a:cubicBezTo>
                  <a:pt x="474" y="296"/>
                  <a:pt x="473" y="292"/>
                  <a:pt x="472" y="288"/>
                </a:cubicBezTo>
                <a:cubicBezTo>
                  <a:pt x="470" y="284"/>
                  <a:pt x="467" y="281"/>
                  <a:pt x="463" y="280"/>
                </a:cubicBezTo>
                <a:cubicBezTo>
                  <a:pt x="420" y="263"/>
                  <a:pt x="420" y="263"/>
                  <a:pt x="420" y="263"/>
                </a:cubicBezTo>
                <a:cubicBezTo>
                  <a:pt x="423" y="241"/>
                  <a:pt x="422" y="219"/>
                  <a:pt x="417" y="197"/>
                </a:cubicBezTo>
                <a:cubicBezTo>
                  <a:pt x="460" y="178"/>
                  <a:pt x="460" y="178"/>
                  <a:pt x="460" y="178"/>
                </a:cubicBezTo>
                <a:cubicBezTo>
                  <a:pt x="464" y="176"/>
                  <a:pt x="467" y="173"/>
                  <a:pt x="468" y="169"/>
                </a:cubicBezTo>
                <a:cubicBezTo>
                  <a:pt x="470" y="165"/>
                  <a:pt x="469" y="160"/>
                  <a:pt x="468" y="156"/>
                </a:cubicBezTo>
                <a:cubicBezTo>
                  <a:pt x="449" y="116"/>
                  <a:pt x="449" y="116"/>
                  <a:pt x="449" y="116"/>
                </a:cubicBezTo>
                <a:cubicBezTo>
                  <a:pt x="446" y="108"/>
                  <a:pt x="436" y="104"/>
                  <a:pt x="428" y="108"/>
                </a:cubicBezTo>
                <a:cubicBezTo>
                  <a:pt x="386" y="127"/>
                  <a:pt x="386" y="127"/>
                  <a:pt x="386" y="127"/>
                </a:cubicBezTo>
                <a:cubicBezTo>
                  <a:pt x="373" y="108"/>
                  <a:pt x="356" y="93"/>
                  <a:pt x="337" y="81"/>
                </a:cubicBezTo>
                <a:cubicBezTo>
                  <a:pt x="354" y="38"/>
                  <a:pt x="354" y="38"/>
                  <a:pt x="354" y="38"/>
                </a:cubicBezTo>
                <a:cubicBezTo>
                  <a:pt x="357" y="29"/>
                  <a:pt x="353" y="20"/>
                  <a:pt x="344" y="17"/>
                </a:cubicBezTo>
                <a:cubicBezTo>
                  <a:pt x="302" y="1"/>
                  <a:pt x="302" y="1"/>
                  <a:pt x="302" y="1"/>
                </a:cubicBezTo>
                <a:cubicBezTo>
                  <a:pt x="298" y="0"/>
                  <a:pt x="294" y="0"/>
                  <a:pt x="290" y="1"/>
                </a:cubicBezTo>
                <a:cubicBezTo>
                  <a:pt x="286" y="3"/>
                  <a:pt x="283" y="6"/>
                  <a:pt x="282" y="10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43" y="50"/>
                  <a:pt x="221" y="51"/>
                  <a:pt x="199" y="56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78" y="10"/>
                  <a:pt x="175" y="7"/>
                  <a:pt x="171" y="5"/>
                </a:cubicBezTo>
                <a:cubicBezTo>
                  <a:pt x="167" y="4"/>
                  <a:pt x="162" y="4"/>
                  <a:pt x="158" y="5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0" y="27"/>
                  <a:pt x="106" y="37"/>
                  <a:pt x="110" y="45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10" y="100"/>
                  <a:pt x="95" y="117"/>
                  <a:pt x="83" y="136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6" y="118"/>
                  <a:pt x="31" y="118"/>
                  <a:pt x="27" y="120"/>
                </a:cubicBezTo>
                <a:cubicBezTo>
                  <a:pt x="23" y="122"/>
                  <a:pt x="20" y="125"/>
                  <a:pt x="19" y="129"/>
                </a:cubicBezTo>
                <a:cubicBezTo>
                  <a:pt x="3" y="171"/>
                  <a:pt x="3" y="171"/>
                  <a:pt x="3" y="171"/>
                </a:cubicBezTo>
                <a:cubicBezTo>
                  <a:pt x="0" y="179"/>
                  <a:pt x="4" y="188"/>
                  <a:pt x="12" y="191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2" y="230"/>
                  <a:pt x="53" y="253"/>
                  <a:pt x="58" y="274"/>
                </a:cubicBezTo>
                <a:cubicBezTo>
                  <a:pt x="15" y="293"/>
                  <a:pt x="15" y="293"/>
                  <a:pt x="15" y="293"/>
                </a:cubicBezTo>
                <a:cubicBezTo>
                  <a:pt x="12" y="295"/>
                  <a:pt x="9" y="298"/>
                  <a:pt x="7" y="302"/>
                </a:cubicBezTo>
                <a:cubicBezTo>
                  <a:pt x="6" y="306"/>
                  <a:pt x="6" y="311"/>
                  <a:pt x="7" y="315"/>
                </a:cubicBezTo>
                <a:cubicBezTo>
                  <a:pt x="26" y="355"/>
                  <a:pt x="26" y="355"/>
                  <a:pt x="26" y="355"/>
                </a:cubicBezTo>
                <a:cubicBezTo>
                  <a:pt x="28" y="359"/>
                  <a:pt x="31" y="362"/>
                  <a:pt x="35" y="364"/>
                </a:cubicBezTo>
                <a:cubicBezTo>
                  <a:pt x="39" y="365"/>
                  <a:pt x="43" y="365"/>
                  <a:pt x="47" y="363"/>
                </a:cubicBezTo>
                <a:cubicBezTo>
                  <a:pt x="89" y="345"/>
                  <a:pt x="89" y="345"/>
                  <a:pt x="89" y="345"/>
                </a:cubicBezTo>
                <a:cubicBezTo>
                  <a:pt x="102" y="363"/>
                  <a:pt x="119" y="378"/>
                  <a:pt x="138" y="390"/>
                </a:cubicBezTo>
                <a:cubicBezTo>
                  <a:pt x="121" y="434"/>
                  <a:pt x="121" y="434"/>
                  <a:pt x="121" y="434"/>
                </a:cubicBezTo>
                <a:cubicBezTo>
                  <a:pt x="118" y="442"/>
                  <a:pt x="122" y="451"/>
                  <a:pt x="131" y="454"/>
                </a:cubicBezTo>
                <a:cubicBezTo>
                  <a:pt x="173" y="470"/>
                  <a:pt x="173" y="470"/>
                  <a:pt x="173" y="470"/>
                </a:cubicBezTo>
                <a:cubicBezTo>
                  <a:pt x="174" y="471"/>
                  <a:pt x="176" y="471"/>
                  <a:pt x="178" y="471"/>
                </a:cubicBezTo>
                <a:cubicBezTo>
                  <a:pt x="181" y="471"/>
                  <a:pt x="183" y="471"/>
                  <a:pt x="185" y="470"/>
                </a:cubicBezTo>
                <a:cubicBezTo>
                  <a:pt x="189" y="468"/>
                  <a:pt x="192" y="465"/>
                  <a:pt x="193" y="461"/>
                </a:cubicBezTo>
                <a:cubicBezTo>
                  <a:pt x="210" y="418"/>
                  <a:pt x="210" y="418"/>
                  <a:pt x="210" y="418"/>
                </a:cubicBezTo>
                <a:cubicBezTo>
                  <a:pt x="232" y="421"/>
                  <a:pt x="255" y="420"/>
                  <a:pt x="276" y="415"/>
                </a:cubicBezTo>
                <a:cubicBezTo>
                  <a:pt x="295" y="458"/>
                  <a:pt x="295" y="458"/>
                  <a:pt x="295" y="458"/>
                </a:cubicBezTo>
                <a:cubicBezTo>
                  <a:pt x="297" y="461"/>
                  <a:pt x="300" y="465"/>
                  <a:pt x="304" y="466"/>
                </a:cubicBezTo>
                <a:cubicBezTo>
                  <a:pt x="308" y="468"/>
                  <a:pt x="313" y="467"/>
                  <a:pt x="317" y="466"/>
                </a:cubicBezTo>
                <a:cubicBezTo>
                  <a:pt x="357" y="447"/>
                  <a:pt x="357" y="447"/>
                  <a:pt x="357" y="447"/>
                </a:cubicBezTo>
                <a:cubicBezTo>
                  <a:pt x="366" y="444"/>
                  <a:pt x="369" y="434"/>
                  <a:pt x="366" y="426"/>
                </a:cubicBezTo>
                <a:close/>
                <a:moveTo>
                  <a:pt x="339" y="274"/>
                </a:moveTo>
                <a:cubicBezTo>
                  <a:pt x="323" y="316"/>
                  <a:pt x="282" y="344"/>
                  <a:pt x="238" y="344"/>
                </a:cubicBezTo>
                <a:cubicBezTo>
                  <a:pt x="224" y="344"/>
                  <a:pt x="211" y="342"/>
                  <a:pt x="199" y="337"/>
                </a:cubicBezTo>
                <a:cubicBezTo>
                  <a:pt x="172" y="327"/>
                  <a:pt x="151" y="307"/>
                  <a:pt x="139" y="280"/>
                </a:cubicBezTo>
                <a:cubicBezTo>
                  <a:pt x="127" y="254"/>
                  <a:pt x="126" y="224"/>
                  <a:pt x="136" y="197"/>
                </a:cubicBezTo>
                <a:cubicBezTo>
                  <a:pt x="152" y="155"/>
                  <a:pt x="193" y="127"/>
                  <a:pt x="238" y="127"/>
                </a:cubicBezTo>
                <a:cubicBezTo>
                  <a:pt x="251" y="127"/>
                  <a:pt x="264" y="129"/>
                  <a:pt x="276" y="134"/>
                </a:cubicBezTo>
                <a:cubicBezTo>
                  <a:pt x="303" y="144"/>
                  <a:pt x="325" y="165"/>
                  <a:pt x="336" y="191"/>
                </a:cubicBezTo>
                <a:cubicBezTo>
                  <a:pt x="348" y="217"/>
                  <a:pt x="349" y="247"/>
                  <a:pt x="339" y="274"/>
                </a:cubicBezTo>
                <a:close/>
                <a:moveTo>
                  <a:pt x="695" y="492"/>
                </a:moveTo>
                <a:cubicBezTo>
                  <a:pt x="692" y="489"/>
                  <a:pt x="688" y="487"/>
                  <a:pt x="684" y="487"/>
                </a:cubicBezTo>
                <a:cubicBezTo>
                  <a:pt x="653" y="486"/>
                  <a:pt x="653" y="486"/>
                  <a:pt x="653" y="486"/>
                </a:cubicBezTo>
                <a:cubicBezTo>
                  <a:pt x="651" y="472"/>
                  <a:pt x="646" y="458"/>
                  <a:pt x="639" y="445"/>
                </a:cubicBezTo>
                <a:cubicBezTo>
                  <a:pt x="661" y="425"/>
                  <a:pt x="661" y="425"/>
                  <a:pt x="661" y="425"/>
                </a:cubicBezTo>
                <a:cubicBezTo>
                  <a:pt x="667" y="419"/>
                  <a:pt x="668" y="409"/>
                  <a:pt x="662" y="402"/>
                </a:cubicBezTo>
                <a:cubicBezTo>
                  <a:pt x="640" y="378"/>
                  <a:pt x="640" y="378"/>
                  <a:pt x="640" y="378"/>
                </a:cubicBezTo>
                <a:cubicBezTo>
                  <a:pt x="637" y="375"/>
                  <a:pt x="633" y="373"/>
                  <a:pt x="629" y="373"/>
                </a:cubicBezTo>
                <a:cubicBezTo>
                  <a:pt x="624" y="373"/>
                  <a:pt x="620" y="374"/>
                  <a:pt x="617" y="377"/>
                </a:cubicBezTo>
                <a:cubicBezTo>
                  <a:pt x="595" y="398"/>
                  <a:pt x="595" y="398"/>
                  <a:pt x="595" y="398"/>
                </a:cubicBezTo>
                <a:cubicBezTo>
                  <a:pt x="583" y="390"/>
                  <a:pt x="570" y="383"/>
                  <a:pt x="556" y="379"/>
                </a:cubicBezTo>
                <a:cubicBezTo>
                  <a:pt x="557" y="349"/>
                  <a:pt x="557" y="349"/>
                  <a:pt x="557" y="349"/>
                </a:cubicBezTo>
                <a:cubicBezTo>
                  <a:pt x="557" y="341"/>
                  <a:pt x="551" y="333"/>
                  <a:pt x="542" y="333"/>
                </a:cubicBezTo>
                <a:cubicBezTo>
                  <a:pt x="509" y="331"/>
                  <a:pt x="509" y="331"/>
                  <a:pt x="509" y="331"/>
                </a:cubicBezTo>
                <a:cubicBezTo>
                  <a:pt x="500" y="331"/>
                  <a:pt x="493" y="338"/>
                  <a:pt x="492" y="347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477" y="379"/>
                  <a:pt x="463" y="385"/>
                  <a:pt x="451" y="392"/>
                </a:cubicBezTo>
                <a:cubicBezTo>
                  <a:pt x="430" y="369"/>
                  <a:pt x="430" y="369"/>
                  <a:pt x="430" y="369"/>
                </a:cubicBezTo>
                <a:cubicBezTo>
                  <a:pt x="427" y="366"/>
                  <a:pt x="423" y="364"/>
                  <a:pt x="419" y="364"/>
                </a:cubicBezTo>
                <a:cubicBezTo>
                  <a:pt x="415" y="364"/>
                  <a:pt x="411" y="365"/>
                  <a:pt x="408" y="368"/>
                </a:cubicBezTo>
                <a:cubicBezTo>
                  <a:pt x="384" y="390"/>
                  <a:pt x="384" y="390"/>
                  <a:pt x="384" y="390"/>
                </a:cubicBezTo>
                <a:cubicBezTo>
                  <a:pt x="377" y="396"/>
                  <a:pt x="377" y="407"/>
                  <a:pt x="383" y="413"/>
                </a:cubicBezTo>
                <a:cubicBezTo>
                  <a:pt x="403" y="435"/>
                  <a:pt x="403" y="435"/>
                  <a:pt x="403" y="435"/>
                </a:cubicBezTo>
                <a:cubicBezTo>
                  <a:pt x="395" y="447"/>
                  <a:pt x="389" y="461"/>
                  <a:pt x="385" y="474"/>
                </a:cubicBezTo>
                <a:cubicBezTo>
                  <a:pt x="355" y="473"/>
                  <a:pt x="355" y="473"/>
                  <a:pt x="355" y="473"/>
                </a:cubicBezTo>
                <a:cubicBezTo>
                  <a:pt x="346" y="473"/>
                  <a:pt x="338" y="480"/>
                  <a:pt x="338" y="488"/>
                </a:cubicBezTo>
                <a:cubicBezTo>
                  <a:pt x="336" y="521"/>
                  <a:pt x="336" y="521"/>
                  <a:pt x="336" y="521"/>
                </a:cubicBezTo>
                <a:cubicBezTo>
                  <a:pt x="336" y="525"/>
                  <a:pt x="338" y="529"/>
                  <a:pt x="341" y="533"/>
                </a:cubicBezTo>
                <a:cubicBezTo>
                  <a:pt x="344" y="536"/>
                  <a:pt x="348" y="538"/>
                  <a:pt x="352" y="538"/>
                </a:cubicBezTo>
                <a:cubicBezTo>
                  <a:pt x="382" y="539"/>
                  <a:pt x="382" y="539"/>
                  <a:pt x="382" y="539"/>
                </a:cubicBezTo>
                <a:cubicBezTo>
                  <a:pt x="385" y="553"/>
                  <a:pt x="390" y="567"/>
                  <a:pt x="397" y="580"/>
                </a:cubicBezTo>
                <a:cubicBezTo>
                  <a:pt x="375" y="600"/>
                  <a:pt x="375" y="600"/>
                  <a:pt x="375" y="600"/>
                </a:cubicBezTo>
                <a:cubicBezTo>
                  <a:pt x="371" y="603"/>
                  <a:pt x="370" y="607"/>
                  <a:pt x="369" y="611"/>
                </a:cubicBezTo>
                <a:cubicBezTo>
                  <a:pt x="369" y="615"/>
                  <a:pt x="371" y="620"/>
                  <a:pt x="374" y="623"/>
                </a:cubicBezTo>
                <a:cubicBezTo>
                  <a:pt x="396" y="647"/>
                  <a:pt x="396" y="647"/>
                  <a:pt x="396" y="647"/>
                </a:cubicBezTo>
                <a:cubicBezTo>
                  <a:pt x="398" y="650"/>
                  <a:pt x="402" y="652"/>
                  <a:pt x="407" y="652"/>
                </a:cubicBezTo>
                <a:cubicBezTo>
                  <a:pt x="411" y="652"/>
                  <a:pt x="415" y="651"/>
                  <a:pt x="418" y="648"/>
                </a:cubicBezTo>
                <a:cubicBezTo>
                  <a:pt x="440" y="627"/>
                  <a:pt x="440" y="627"/>
                  <a:pt x="440" y="627"/>
                </a:cubicBezTo>
                <a:cubicBezTo>
                  <a:pt x="452" y="635"/>
                  <a:pt x="466" y="642"/>
                  <a:pt x="480" y="646"/>
                </a:cubicBezTo>
                <a:cubicBezTo>
                  <a:pt x="478" y="676"/>
                  <a:pt x="478" y="676"/>
                  <a:pt x="478" y="676"/>
                </a:cubicBezTo>
                <a:cubicBezTo>
                  <a:pt x="478" y="685"/>
                  <a:pt x="485" y="692"/>
                  <a:pt x="494" y="692"/>
                </a:cubicBezTo>
                <a:cubicBezTo>
                  <a:pt x="526" y="694"/>
                  <a:pt x="526" y="694"/>
                  <a:pt x="526" y="694"/>
                </a:cubicBezTo>
                <a:cubicBezTo>
                  <a:pt x="526" y="694"/>
                  <a:pt x="527" y="694"/>
                  <a:pt x="527" y="694"/>
                </a:cubicBezTo>
                <a:cubicBezTo>
                  <a:pt x="531" y="694"/>
                  <a:pt x="535" y="692"/>
                  <a:pt x="538" y="690"/>
                </a:cubicBezTo>
                <a:cubicBezTo>
                  <a:pt x="541" y="687"/>
                  <a:pt x="543" y="683"/>
                  <a:pt x="543" y="678"/>
                </a:cubicBezTo>
                <a:cubicBezTo>
                  <a:pt x="544" y="648"/>
                  <a:pt x="544" y="648"/>
                  <a:pt x="544" y="648"/>
                </a:cubicBezTo>
                <a:cubicBezTo>
                  <a:pt x="558" y="646"/>
                  <a:pt x="572" y="641"/>
                  <a:pt x="585" y="633"/>
                </a:cubicBezTo>
                <a:cubicBezTo>
                  <a:pt x="605" y="656"/>
                  <a:pt x="605" y="656"/>
                  <a:pt x="605" y="656"/>
                </a:cubicBezTo>
                <a:cubicBezTo>
                  <a:pt x="608" y="659"/>
                  <a:pt x="612" y="661"/>
                  <a:pt x="616" y="661"/>
                </a:cubicBezTo>
                <a:cubicBezTo>
                  <a:pt x="621" y="661"/>
                  <a:pt x="625" y="660"/>
                  <a:pt x="628" y="657"/>
                </a:cubicBezTo>
                <a:cubicBezTo>
                  <a:pt x="652" y="635"/>
                  <a:pt x="652" y="635"/>
                  <a:pt x="652" y="635"/>
                </a:cubicBezTo>
                <a:cubicBezTo>
                  <a:pt x="658" y="629"/>
                  <a:pt x="659" y="619"/>
                  <a:pt x="653" y="612"/>
                </a:cubicBezTo>
                <a:cubicBezTo>
                  <a:pt x="632" y="590"/>
                  <a:pt x="632" y="590"/>
                  <a:pt x="632" y="590"/>
                </a:cubicBezTo>
                <a:cubicBezTo>
                  <a:pt x="641" y="578"/>
                  <a:pt x="647" y="565"/>
                  <a:pt x="651" y="551"/>
                </a:cubicBezTo>
                <a:cubicBezTo>
                  <a:pt x="681" y="552"/>
                  <a:pt x="681" y="552"/>
                  <a:pt x="681" y="552"/>
                </a:cubicBezTo>
                <a:cubicBezTo>
                  <a:pt x="690" y="552"/>
                  <a:pt x="697" y="545"/>
                  <a:pt x="698" y="537"/>
                </a:cubicBezTo>
                <a:cubicBezTo>
                  <a:pt x="699" y="504"/>
                  <a:pt x="699" y="504"/>
                  <a:pt x="699" y="504"/>
                </a:cubicBezTo>
                <a:cubicBezTo>
                  <a:pt x="699" y="500"/>
                  <a:pt x="698" y="496"/>
                  <a:pt x="695" y="492"/>
                </a:cubicBezTo>
                <a:close/>
                <a:moveTo>
                  <a:pt x="515" y="587"/>
                </a:moveTo>
                <a:cubicBezTo>
                  <a:pt x="473" y="585"/>
                  <a:pt x="441" y="550"/>
                  <a:pt x="443" y="509"/>
                </a:cubicBezTo>
                <a:cubicBezTo>
                  <a:pt x="445" y="469"/>
                  <a:pt x="478" y="438"/>
                  <a:pt x="518" y="438"/>
                </a:cubicBezTo>
                <a:cubicBezTo>
                  <a:pt x="519" y="438"/>
                  <a:pt x="520" y="438"/>
                  <a:pt x="521" y="438"/>
                </a:cubicBezTo>
                <a:cubicBezTo>
                  <a:pt x="562" y="440"/>
                  <a:pt x="594" y="475"/>
                  <a:pt x="592" y="516"/>
                </a:cubicBezTo>
                <a:cubicBezTo>
                  <a:pt x="590" y="557"/>
                  <a:pt x="556" y="589"/>
                  <a:pt x="515" y="587"/>
                </a:cubicBezTo>
                <a:close/>
                <a:moveTo>
                  <a:pt x="515" y="587"/>
                </a:moveTo>
                <a:cubicBezTo>
                  <a:pt x="515" y="587"/>
                  <a:pt x="515" y="587"/>
                  <a:pt x="515" y="587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/>
              </a:solidFill>
              <a:latin typeface="Gotham Black" panose="020005040500000200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9F6428-192E-472C-994A-CDA97AD02C41}"/>
              </a:ext>
            </a:extLst>
          </p:cNvPr>
          <p:cNvSpPr/>
          <p:nvPr/>
        </p:nvSpPr>
        <p:spPr>
          <a:xfrm>
            <a:off x="5245576" y="2561806"/>
            <a:ext cx="635925" cy="635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12CD66-5F59-4F9E-ADEC-C6785E7977C7}"/>
              </a:ext>
            </a:extLst>
          </p:cNvPr>
          <p:cNvCxnSpPr/>
          <p:nvPr/>
        </p:nvCxnSpPr>
        <p:spPr>
          <a:xfrm flipH="1">
            <a:off x="5558732" y="3174760"/>
            <a:ext cx="1" cy="3069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B6B91A-B88D-4BA9-9E10-6F6ECD5DD9F7}"/>
              </a:ext>
            </a:extLst>
          </p:cNvPr>
          <p:cNvGrpSpPr/>
          <p:nvPr/>
        </p:nvGrpSpPr>
        <p:grpSpPr>
          <a:xfrm>
            <a:off x="5408959" y="2785087"/>
            <a:ext cx="290838" cy="213072"/>
            <a:chOff x="7080250" y="3071813"/>
            <a:chExt cx="296863" cy="2174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9E1B4C6-69A0-462C-B849-C4E55DD06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600" y="3194050"/>
              <a:ext cx="284163" cy="95250"/>
            </a:xfrm>
            <a:custGeom>
              <a:avLst/>
              <a:gdLst>
                <a:gd name="T0" fmla="*/ 21 w 43"/>
                <a:gd name="T1" fmla="*/ 4 h 14"/>
                <a:gd name="T2" fmla="*/ 16 w 43"/>
                <a:gd name="T3" fmla="*/ 0 h 14"/>
                <a:gd name="T4" fmla="*/ 0 w 43"/>
                <a:gd name="T5" fmla="*/ 13 h 14"/>
                <a:gd name="T6" fmla="*/ 2 w 43"/>
                <a:gd name="T7" fmla="*/ 14 h 14"/>
                <a:gd name="T8" fmla="*/ 41 w 43"/>
                <a:gd name="T9" fmla="*/ 14 h 14"/>
                <a:gd name="T10" fmla="*/ 43 w 43"/>
                <a:gd name="T11" fmla="*/ 13 h 14"/>
                <a:gd name="T12" fmla="*/ 27 w 43"/>
                <a:gd name="T13" fmla="*/ 0 h 14"/>
                <a:gd name="T14" fmla="*/ 21 w 43"/>
                <a:gd name="T15" fmla="*/ 4 h 14"/>
                <a:gd name="T16" fmla="*/ 21 w 43"/>
                <a:gd name="T17" fmla="*/ 4 h 14"/>
                <a:gd name="T18" fmla="*/ 21 w 4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">
                  <a:moveTo>
                    <a:pt x="21" y="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2" y="14"/>
                    <a:pt x="43" y="1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1" y="4"/>
                  </a:ln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C3485FD-BA98-473D-B2D9-F23CCAB5E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600" y="3071813"/>
              <a:ext cx="284163" cy="128587"/>
            </a:xfrm>
            <a:custGeom>
              <a:avLst/>
              <a:gdLst>
                <a:gd name="T0" fmla="*/ 43 w 43"/>
                <a:gd name="T1" fmla="*/ 1 h 19"/>
                <a:gd name="T2" fmla="*/ 41 w 43"/>
                <a:gd name="T3" fmla="*/ 0 h 19"/>
                <a:gd name="T4" fmla="*/ 2 w 43"/>
                <a:gd name="T5" fmla="*/ 0 h 19"/>
                <a:gd name="T6" fmla="*/ 0 w 43"/>
                <a:gd name="T7" fmla="*/ 1 h 19"/>
                <a:gd name="T8" fmla="*/ 21 w 43"/>
                <a:gd name="T9" fmla="*/ 19 h 19"/>
                <a:gd name="T10" fmla="*/ 43 w 43"/>
                <a:gd name="T11" fmla="*/ 1 h 19"/>
                <a:gd name="T12" fmla="*/ 43 w 43"/>
                <a:gd name="T13" fmla="*/ 1 h 19"/>
                <a:gd name="T14" fmla="*/ 43 w 43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9">
                  <a:moveTo>
                    <a:pt x="43" y="1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21" y="19"/>
                    <a:pt x="21" y="19"/>
                    <a:pt x="21" y="19"/>
                  </a:cubicBezTo>
                  <a:lnTo>
                    <a:pt x="43" y="1"/>
                  </a:lnTo>
                  <a:close/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3896D2C-1B33-4288-875B-7167BEEE0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0250" y="3092450"/>
              <a:ext cx="98425" cy="177800"/>
            </a:xfrm>
            <a:custGeom>
              <a:avLst/>
              <a:gdLst>
                <a:gd name="T0" fmla="*/ 0 w 62"/>
                <a:gd name="T1" fmla="*/ 0 h 112"/>
                <a:gd name="T2" fmla="*/ 0 w 62"/>
                <a:gd name="T3" fmla="*/ 112 h 112"/>
                <a:gd name="T4" fmla="*/ 62 w 62"/>
                <a:gd name="T5" fmla="*/ 56 h 112"/>
                <a:gd name="T6" fmla="*/ 0 w 62"/>
                <a:gd name="T7" fmla="*/ 0 h 112"/>
                <a:gd name="T8" fmla="*/ 0 w 62"/>
                <a:gd name="T9" fmla="*/ 0 h 112"/>
                <a:gd name="T10" fmla="*/ 0 w 62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2">
                  <a:moveTo>
                    <a:pt x="0" y="0"/>
                  </a:moveTo>
                  <a:lnTo>
                    <a:pt x="0" y="112"/>
                  </a:lnTo>
                  <a:lnTo>
                    <a:pt x="62" y="5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9FBEB79-0CFA-4B42-925B-0DA2CFFE2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0" y="3092450"/>
              <a:ext cx="106363" cy="177800"/>
            </a:xfrm>
            <a:custGeom>
              <a:avLst/>
              <a:gdLst>
                <a:gd name="T0" fmla="*/ 0 w 67"/>
                <a:gd name="T1" fmla="*/ 56 h 112"/>
                <a:gd name="T2" fmla="*/ 67 w 67"/>
                <a:gd name="T3" fmla="*/ 112 h 112"/>
                <a:gd name="T4" fmla="*/ 67 w 67"/>
                <a:gd name="T5" fmla="*/ 0 h 112"/>
                <a:gd name="T6" fmla="*/ 0 w 67"/>
                <a:gd name="T7" fmla="*/ 56 h 112"/>
                <a:gd name="T8" fmla="*/ 0 w 67"/>
                <a:gd name="T9" fmla="*/ 56 h 112"/>
                <a:gd name="T10" fmla="*/ 0 w 67"/>
                <a:gd name="T1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2">
                  <a:moveTo>
                    <a:pt x="0" y="56"/>
                  </a:moveTo>
                  <a:lnTo>
                    <a:pt x="67" y="112"/>
                  </a:lnTo>
                  <a:lnTo>
                    <a:pt x="67" y="0"/>
                  </a:lnTo>
                  <a:lnTo>
                    <a:pt x="0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DD97C20-C9E4-4C38-BF33-0BB61CDD0C58}"/>
              </a:ext>
            </a:extLst>
          </p:cNvPr>
          <p:cNvSpPr/>
          <p:nvPr/>
        </p:nvSpPr>
        <p:spPr>
          <a:xfrm>
            <a:off x="6494464" y="4015179"/>
            <a:ext cx="635925" cy="6359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BE419D-8287-4ECC-91C2-884A758132D9}"/>
              </a:ext>
            </a:extLst>
          </p:cNvPr>
          <p:cNvCxnSpPr/>
          <p:nvPr/>
        </p:nvCxnSpPr>
        <p:spPr>
          <a:xfrm flipH="1">
            <a:off x="6806358" y="3724791"/>
            <a:ext cx="1" cy="3069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3">
            <a:extLst>
              <a:ext uri="{FF2B5EF4-FFF2-40B4-BE49-F238E27FC236}">
                <a16:creationId xmlns:a16="http://schemas.microsoft.com/office/drawing/2014/main" id="{D9AFD4F0-E1A4-4F4D-989B-6665A05E1203}"/>
              </a:ext>
            </a:extLst>
          </p:cNvPr>
          <p:cNvSpPr>
            <a:spLocks noEditPoints="1"/>
          </p:cNvSpPr>
          <p:nvPr/>
        </p:nvSpPr>
        <p:spPr bwMode="auto">
          <a:xfrm>
            <a:off x="4976379" y="3219180"/>
            <a:ext cx="130644" cy="34216"/>
          </a:xfrm>
          <a:custGeom>
            <a:avLst/>
            <a:gdLst>
              <a:gd name="T0" fmla="*/ 22 w 84"/>
              <a:gd name="T1" fmla="*/ 0 h 22"/>
              <a:gd name="T2" fmla="*/ 0 w 84"/>
              <a:gd name="T3" fmla="*/ 22 h 22"/>
              <a:gd name="T4" fmla="*/ 84 w 84"/>
              <a:gd name="T5" fmla="*/ 22 h 22"/>
              <a:gd name="T6" fmla="*/ 64 w 84"/>
              <a:gd name="T7" fmla="*/ 0 h 22"/>
              <a:gd name="T8" fmla="*/ 22 w 84"/>
              <a:gd name="T9" fmla="*/ 0 h 22"/>
              <a:gd name="T10" fmla="*/ 22 w 84"/>
              <a:gd name="T11" fmla="*/ 0 h 22"/>
              <a:gd name="T12" fmla="*/ 22 w 84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2">
                <a:moveTo>
                  <a:pt x="22" y="0"/>
                </a:moveTo>
                <a:lnTo>
                  <a:pt x="0" y="22"/>
                </a:lnTo>
                <a:lnTo>
                  <a:pt x="84" y="22"/>
                </a:lnTo>
                <a:lnTo>
                  <a:pt x="64" y="0"/>
                </a:lnTo>
                <a:lnTo>
                  <a:pt x="22" y="0"/>
                </a:lnTo>
                <a:moveTo>
                  <a:pt x="22" y="0"/>
                </a:move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/>
              </a:solidFill>
              <a:latin typeface="Gotham Black" panose="020005040500000200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BFEC58-FFFF-44C9-AA25-6429257926A7}"/>
              </a:ext>
            </a:extLst>
          </p:cNvPr>
          <p:cNvGrpSpPr/>
          <p:nvPr/>
        </p:nvGrpSpPr>
        <p:grpSpPr>
          <a:xfrm>
            <a:off x="6681299" y="4190945"/>
            <a:ext cx="262255" cy="235175"/>
            <a:chOff x="5949950" y="3300419"/>
            <a:chExt cx="292100" cy="261938"/>
          </a:xfrm>
          <a:solidFill>
            <a:srgbClr val="ED7D31"/>
          </a:solidFill>
        </p:grpSpPr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50996D72-094B-47C1-98D6-071443499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950" y="3300419"/>
              <a:ext cx="292100" cy="219075"/>
            </a:xfrm>
            <a:custGeom>
              <a:avLst/>
              <a:gdLst>
                <a:gd name="T0" fmla="*/ 70 w 75"/>
                <a:gd name="T1" fmla="*/ 0 h 56"/>
                <a:gd name="T2" fmla="*/ 5 w 75"/>
                <a:gd name="T3" fmla="*/ 0 h 56"/>
                <a:gd name="T4" fmla="*/ 0 w 75"/>
                <a:gd name="T5" fmla="*/ 5 h 56"/>
                <a:gd name="T6" fmla="*/ 0 w 75"/>
                <a:gd name="T7" fmla="*/ 52 h 56"/>
                <a:gd name="T8" fmla="*/ 5 w 75"/>
                <a:gd name="T9" fmla="*/ 56 h 56"/>
                <a:gd name="T10" fmla="*/ 70 w 75"/>
                <a:gd name="T11" fmla="*/ 56 h 56"/>
                <a:gd name="T12" fmla="*/ 75 w 75"/>
                <a:gd name="T13" fmla="*/ 52 h 56"/>
                <a:gd name="T14" fmla="*/ 75 w 75"/>
                <a:gd name="T15" fmla="*/ 5 h 56"/>
                <a:gd name="T16" fmla="*/ 70 w 75"/>
                <a:gd name="T17" fmla="*/ 0 h 56"/>
                <a:gd name="T18" fmla="*/ 69 w 75"/>
                <a:gd name="T19" fmla="*/ 48 h 56"/>
                <a:gd name="T20" fmla="*/ 6 w 75"/>
                <a:gd name="T21" fmla="*/ 48 h 56"/>
                <a:gd name="T22" fmla="*/ 6 w 75"/>
                <a:gd name="T23" fmla="*/ 6 h 56"/>
                <a:gd name="T24" fmla="*/ 69 w 75"/>
                <a:gd name="T25" fmla="*/ 6 h 56"/>
                <a:gd name="T26" fmla="*/ 69 w 75"/>
                <a:gd name="T27" fmla="*/ 48 h 56"/>
                <a:gd name="T28" fmla="*/ 69 w 75"/>
                <a:gd name="T29" fmla="*/ 48 h 56"/>
                <a:gd name="T30" fmla="*/ 69 w 75"/>
                <a:gd name="T31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6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56"/>
                    <a:pt x="75" y="54"/>
                    <a:pt x="75" y="5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  <a:moveTo>
                    <a:pt x="69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8"/>
                  </a:ln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DD9CD3A8-D88B-43F3-A5B9-D3633AABC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738" y="3527432"/>
              <a:ext cx="133350" cy="34925"/>
            </a:xfrm>
            <a:custGeom>
              <a:avLst/>
              <a:gdLst>
                <a:gd name="T0" fmla="*/ 22 w 84"/>
                <a:gd name="T1" fmla="*/ 0 h 22"/>
                <a:gd name="T2" fmla="*/ 0 w 84"/>
                <a:gd name="T3" fmla="*/ 22 h 22"/>
                <a:gd name="T4" fmla="*/ 84 w 84"/>
                <a:gd name="T5" fmla="*/ 22 h 22"/>
                <a:gd name="T6" fmla="*/ 64 w 84"/>
                <a:gd name="T7" fmla="*/ 0 h 22"/>
                <a:gd name="T8" fmla="*/ 22 w 84"/>
                <a:gd name="T9" fmla="*/ 0 h 22"/>
                <a:gd name="T10" fmla="*/ 22 w 84"/>
                <a:gd name="T11" fmla="*/ 0 h 22"/>
                <a:gd name="T12" fmla="*/ 22 w 8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2">
                  <a:moveTo>
                    <a:pt x="22" y="0"/>
                  </a:moveTo>
                  <a:lnTo>
                    <a:pt x="0" y="22"/>
                  </a:lnTo>
                  <a:lnTo>
                    <a:pt x="84" y="22"/>
                  </a:lnTo>
                  <a:lnTo>
                    <a:pt x="64" y="0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9C59514D-AD86-40DE-86B0-BDEDF3336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988" y="3375032"/>
              <a:ext cx="192088" cy="80963"/>
            </a:xfrm>
            <a:custGeom>
              <a:avLst/>
              <a:gdLst>
                <a:gd name="T0" fmla="*/ 3 w 49"/>
                <a:gd name="T1" fmla="*/ 21 h 21"/>
                <a:gd name="T2" fmla="*/ 6 w 49"/>
                <a:gd name="T3" fmla="*/ 18 h 21"/>
                <a:gd name="T4" fmla="*/ 6 w 49"/>
                <a:gd name="T5" fmla="*/ 17 h 21"/>
                <a:gd name="T6" fmla="*/ 20 w 49"/>
                <a:gd name="T7" fmla="*/ 6 h 21"/>
                <a:gd name="T8" fmla="*/ 22 w 49"/>
                <a:gd name="T9" fmla="*/ 7 h 21"/>
                <a:gd name="T10" fmla="*/ 23 w 49"/>
                <a:gd name="T11" fmla="*/ 6 h 21"/>
                <a:gd name="T12" fmla="*/ 31 w 49"/>
                <a:gd name="T13" fmla="*/ 13 h 21"/>
                <a:gd name="T14" fmla="*/ 31 w 49"/>
                <a:gd name="T15" fmla="*/ 13 h 21"/>
                <a:gd name="T16" fmla="*/ 34 w 49"/>
                <a:gd name="T17" fmla="*/ 16 h 21"/>
                <a:gd name="T18" fmla="*/ 37 w 49"/>
                <a:gd name="T19" fmla="*/ 13 h 21"/>
                <a:gd name="T20" fmla="*/ 37 w 49"/>
                <a:gd name="T21" fmla="*/ 12 h 21"/>
                <a:gd name="T22" fmla="*/ 45 w 49"/>
                <a:gd name="T23" fmla="*/ 5 h 21"/>
                <a:gd name="T24" fmla="*/ 46 w 49"/>
                <a:gd name="T25" fmla="*/ 6 h 21"/>
                <a:gd name="T26" fmla="*/ 49 w 49"/>
                <a:gd name="T27" fmla="*/ 3 h 21"/>
                <a:gd name="T28" fmla="*/ 46 w 49"/>
                <a:gd name="T29" fmla="*/ 0 h 21"/>
                <a:gd name="T30" fmla="*/ 43 w 49"/>
                <a:gd name="T31" fmla="*/ 3 h 21"/>
                <a:gd name="T32" fmla="*/ 43 w 49"/>
                <a:gd name="T33" fmla="*/ 4 h 21"/>
                <a:gd name="T34" fmla="*/ 36 w 49"/>
                <a:gd name="T35" fmla="*/ 11 h 21"/>
                <a:gd name="T36" fmla="*/ 34 w 49"/>
                <a:gd name="T37" fmla="*/ 10 h 21"/>
                <a:gd name="T38" fmla="*/ 32 w 49"/>
                <a:gd name="T39" fmla="*/ 11 h 21"/>
                <a:gd name="T40" fmla="*/ 25 w 49"/>
                <a:gd name="T41" fmla="*/ 5 h 21"/>
                <a:gd name="T42" fmla="*/ 25 w 49"/>
                <a:gd name="T43" fmla="*/ 3 h 21"/>
                <a:gd name="T44" fmla="*/ 22 w 49"/>
                <a:gd name="T45" fmla="*/ 0 h 21"/>
                <a:gd name="T46" fmla="*/ 19 w 49"/>
                <a:gd name="T47" fmla="*/ 3 h 21"/>
                <a:gd name="T48" fmla="*/ 19 w 49"/>
                <a:gd name="T49" fmla="*/ 5 h 21"/>
                <a:gd name="T50" fmla="*/ 5 w 49"/>
                <a:gd name="T51" fmla="*/ 15 h 21"/>
                <a:gd name="T52" fmla="*/ 3 w 49"/>
                <a:gd name="T53" fmla="*/ 15 h 21"/>
                <a:gd name="T54" fmla="*/ 0 w 49"/>
                <a:gd name="T55" fmla="*/ 18 h 21"/>
                <a:gd name="T56" fmla="*/ 3 w 49"/>
                <a:gd name="T57" fmla="*/ 21 h 21"/>
                <a:gd name="T58" fmla="*/ 3 w 49"/>
                <a:gd name="T59" fmla="*/ 21 h 21"/>
                <a:gd name="T60" fmla="*/ 3 w 49"/>
                <a:gd name="T6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21">
                  <a:moveTo>
                    <a:pt x="3" y="21"/>
                  </a:moveTo>
                  <a:cubicBezTo>
                    <a:pt x="5" y="21"/>
                    <a:pt x="6" y="20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10" y="14"/>
                    <a:pt x="17" y="8"/>
                    <a:pt x="20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5" y="8"/>
                    <a:pt x="29" y="11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2" y="16"/>
                    <a:pt x="34" y="16"/>
                  </a:cubicBezTo>
                  <a:cubicBezTo>
                    <a:pt x="36" y="16"/>
                    <a:pt x="37" y="15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8" y="0"/>
                    <a:pt x="46" y="0"/>
                  </a:cubicBezTo>
                  <a:cubicBezTo>
                    <a:pt x="44" y="0"/>
                    <a:pt x="43" y="1"/>
                    <a:pt x="43" y="3"/>
                  </a:cubicBezTo>
                  <a:cubicBezTo>
                    <a:pt x="43" y="3"/>
                    <a:pt x="43" y="3"/>
                    <a:pt x="43" y="4"/>
                  </a:cubicBezTo>
                  <a:cubicBezTo>
                    <a:pt x="41" y="6"/>
                    <a:pt x="38" y="9"/>
                    <a:pt x="36" y="11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0" y="9"/>
                    <a:pt x="27" y="6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2"/>
                    <a:pt x="23" y="0"/>
                    <a:pt x="22" y="0"/>
                  </a:cubicBezTo>
                  <a:cubicBezTo>
                    <a:pt x="20" y="0"/>
                    <a:pt x="19" y="2"/>
                    <a:pt x="19" y="3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20"/>
                    <a:pt x="2" y="21"/>
                    <a:pt x="3" y="21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CC45B535-CC72-4BAF-AFE4-431579709598}"/>
              </a:ext>
            </a:extLst>
          </p:cNvPr>
          <p:cNvSpPr/>
          <p:nvPr/>
        </p:nvSpPr>
        <p:spPr>
          <a:xfrm>
            <a:off x="7308418" y="2559317"/>
            <a:ext cx="635925" cy="635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68E328-7207-4BE8-805B-9941152EFE3D}"/>
              </a:ext>
            </a:extLst>
          </p:cNvPr>
          <p:cNvCxnSpPr/>
          <p:nvPr/>
        </p:nvCxnSpPr>
        <p:spPr>
          <a:xfrm flipH="1">
            <a:off x="7634948" y="3145529"/>
            <a:ext cx="1" cy="3069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38">
            <a:extLst>
              <a:ext uri="{FF2B5EF4-FFF2-40B4-BE49-F238E27FC236}">
                <a16:creationId xmlns:a16="http://schemas.microsoft.com/office/drawing/2014/main" id="{A76A94C7-0542-4434-B382-379C7E389E96}"/>
              </a:ext>
            </a:extLst>
          </p:cNvPr>
          <p:cNvSpPr>
            <a:spLocks noEditPoints="1"/>
          </p:cNvSpPr>
          <p:nvPr/>
        </p:nvSpPr>
        <p:spPr bwMode="auto">
          <a:xfrm>
            <a:off x="7490121" y="2724687"/>
            <a:ext cx="262910" cy="283878"/>
          </a:xfrm>
          <a:custGeom>
            <a:avLst/>
            <a:gdLst>
              <a:gd name="T0" fmla="*/ 1393 w 1446"/>
              <a:gd name="T1" fmla="*/ 1247 h 1562"/>
              <a:gd name="T2" fmla="*/ 970 w 1446"/>
              <a:gd name="T3" fmla="*/ 975 h 1562"/>
              <a:gd name="T4" fmla="*/ 963 w 1446"/>
              <a:gd name="T5" fmla="*/ 964 h 1562"/>
              <a:gd name="T6" fmla="*/ 963 w 1446"/>
              <a:gd name="T7" fmla="*/ 677 h 1562"/>
              <a:gd name="T8" fmla="*/ 1023 w 1446"/>
              <a:gd name="T9" fmla="*/ 565 h 1562"/>
              <a:gd name="T10" fmla="*/ 1023 w 1446"/>
              <a:gd name="T11" fmla="*/ 268 h 1562"/>
              <a:gd name="T12" fmla="*/ 755 w 1446"/>
              <a:gd name="T13" fmla="*/ 0 h 1562"/>
              <a:gd name="T14" fmla="*/ 691 w 1446"/>
              <a:gd name="T15" fmla="*/ 0 h 1562"/>
              <a:gd name="T16" fmla="*/ 423 w 1446"/>
              <a:gd name="T17" fmla="*/ 268 h 1562"/>
              <a:gd name="T18" fmla="*/ 423 w 1446"/>
              <a:gd name="T19" fmla="*/ 565 h 1562"/>
              <a:gd name="T20" fmla="*/ 483 w 1446"/>
              <a:gd name="T21" fmla="*/ 677 h 1562"/>
              <a:gd name="T22" fmla="*/ 483 w 1446"/>
              <a:gd name="T23" fmla="*/ 963 h 1562"/>
              <a:gd name="T24" fmla="*/ 476 w 1446"/>
              <a:gd name="T25" fmla="*/ 975 h 1562"/>
              <a:gd name="T26" fmla="*/ 52 w 1446"/>
              <a:gd name="T27" fmla="*/ 1246 h 1562"/>
              <a:gd name="T28" fmla="*/ 0 w 1446"/>
              <a:gd name="T29" fmla="*/ 1358 h 1562"/>
              <a:gd name="T30" fmla="*/ 0 w 1446"/>
              <a:gd name="T31" fmla="*/ 1562 h 1562"/>
              <a:gd name="T32" fmla="*/ 628 w 1446"/>
              <a:gd name="T33" fmla="*/ 1562 h 1562"/>
              <a:gd name="T34" fmla="*/ 690 w 1446"/>
              <a:gd name="T35" fmla="*/ 1277 h 1562"/>
              <a:gd name="T36" fmla="*/ 723 w 1446"/>
              <a:gd name="T37" fmla="*/ 1094 h 1562"/>
              <a:gd name="T38" fmla="*/ 756 w 1446"/>
              <a:gd name="T39" fmla="*/ 1277 h 1562"/>
              <a:gd name="T40" fmla="*/ 818 w 1446"/>
              <a:gd name="T41" fmla="*/ 1562 h 1562"/>
              <a:gd name="T42" fmla="*/ 1446 w 1446"/>
              <a:gd name="T43" fmla="*/ 1562 h 1562"/>
              <a:gd name="T44" fmla="*/ 1446 w 1446"/>
              <a:gd name="T45" fmla="*/ 1358 h 1562"/>
              <a:gd name="T46" fmla="*/ 1393 w 1446"/>
              <a:gd name="T47" fmla="*/ 1247 h 1562"/>
              <a:gd name="T48" fmla="*/ 1393 w 1446"/>
              <a:gd name="T49" fmla="*/ 1247 h 1562"/>
              <a:gd name="T50" fmla="*/ 1393 w 1446"/>
              <a:gd name="T51" fmla="*/ 1247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6" h="1562">
                <a:moveTo>
                  <a:pt x="1393" y="1247"/>
                </a:moveTo>
                <a:cubicBezTo>
                  <a:pt x="1209" y="1095"/>
                  <a:pt x="1011" y="995"/>
                  <a:pt x="970" y="975"/>
                </a:cubicBezTo>
                <a:cubicBezTo>
                  <a:pt x="966" y="973"/>
                  <a:pt x="963" y="969"/>
                  <a:pt x="963" y="964"/>
                </a:cubicBezTo>
                <a:cubicBezTo>
                  <a:pt x="963" y="677"/>
                  <a:pt x="963" y="677"/>
                  <a:pt x="963" y="677"/>
                </a:cubicBezTo>
                <a:cubicBezTo>
                  <a:pt x="999" y="653"/>
                  <a:pt x="1023" y="612"/>
                  <a:pt x="1023" y="565"/>
                </a:cubicBezTo>
                <a:cubicBezTo>
                  <a:pt x="1023" y="268"/>
                  <a:pt x="1023" y="268"/>
                  <a:pt x="1023" y="268"/>
                </a:cubicBezTo>
                <a:cubicBezTo>
                  <a:pt x="1023" y="120"/>
                  <a:pt x="903" y="0"/>
                  <a:pt x="755" y="0"/>
                </a:cubicBezTo>
                <a:cubicBezTo>
                  <a:pt x="691" y="0"/>
                  <a:pt x="691" y="0"/>
                  <a:pt x="691" y="0"/>
                </a:cubicBezTo>
                <a:cubicBezTo>
                  <a:pt x="543" y="0"/>
                  <a:pt x="423" y="120"/>
                  <a:pt x="423" y="268"/>
                </a:cubicBezTo>
                <a:cubicBezTo>
                  <a:pt x="423" y="565"/>
                  <a:pt x="423" y="565"/>
                  <a:pt x="423" y="565"/>
                </a:cubicBezTo>
                <a:cubicBezTo>
                  <a:pt x="423" y="612"/>
                  <a:pt x="447" y="652"/>
                  <a:pt x="483" y="677"/>
                </a:cubicBezTo>
                <a:cubicBezTo>
                  <a:pt x="483" y="963"/>
                  <a:pt x="483" y="963"/>
                  <a:pt x="483" y="963"/>
                </a:cubicBezTo>
                <a:cubicBezTo>
                  <a:pt x="483" y="968"/>
                  <a:pt x="480" y="973"/>
                  <a:pt x="476" y="975"/>
                </a:cubicBezTo>
                <a:cubicBezTo>
                  <a:pt x="435" y="995"/>
                  <a:pt x="236" y="1095"/>
                  <a:pt x="52" y="1246"/>
                </a:cubicBezTo>
                <a:cubicBezTo>
                  <a:pt x="19" y="1274"/>
                  <a:pt x="0" y="1315"/>
                  <a:pt x="0" y="1358"/>
                </a:cubicBezTo>
                <a:cubicBezTo>
                  <a:pt x="0" y="1562"/>
                  <a:pt x="0" y="1562"/>
                  <a:pt x="0" y="1562"/>
                </a:cubicBezTo>
                <a:cubicBezTo>
                  <a:pt x="628" y="1562"/>
                  <a:pt x="628" y="1562"/>
                  <a:pt x="628" y="1562"/>
                </a:cubicBezTo>
                <a:cubicBezTo>
                  <a:pt x="690" y="1277"/>
                  <a:pt x="690" y="1277"/>
                  <a:pt x="690" y="1277"/>
                </a:cubicBezTo>
                <a:cubicBezTo>
                  <a:pt x="564" y="1103"/>
                  <a:pt x="699" y="1094"/>
                  <a:pt x="723" y="1094"/>
                </a:cubicBezTo>
                <a:cubicBezTo>
                  <a:pt x="746" y="1094"/>
                  <a:pt x="881" y="1103"/>
                  <a:pt x="756" y="1277"/>
                </a:cubicBezTo>
                <a:cubicBezTo>
                  <a:pt x="818" y="1562"/>
                  <a:pt x="818" y="1562"/>
                  <a:pt x="818" y="1562"/>
                </a:cubicBezTo>
                <a:cubicBezTo>
                  <a:pt x="1446" y="1562"/>
                  <a:pt x="1446" y="1562"/>
                  <a:pt x="1446" y="1562"/>
                </a:cubicBezTo>
                <a:cubicBezTo>
                  <a:pt x="1446" y="1358"/>
                  <a:pt x="1446" y="1358"/>
                  <a:pt x="1446" y="1358"/>
                </a:cubicBezTo>
                <a:cubicBezTo>
                  <a:pt x="1446" y="1315"/>
                  <a:pt x="1427" y="1274"/>
                  <a:pt x="1393" y="1247"/>
                </a:cubicBezTo>
                <a:close/>
                <a:moveTo>
                  <a:pt x="1393" y="1247"/>
                </a:moveTo>
                <a:cubicBezTo>
                  <a:pt x="1393" y="1247"/>
                  <a:pt x="1393" y="1247"/>
                  <a:pt x="1393" y="1247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89584" tIns="44792" rIns="89584" bIns="44792" numCol="1" anchor="t" anchorCtr="0" compatLnSpc="1">
            <a:prstTxWarp prst="textNoShape">
              <a:avLst/>
            </a:prstTxWarp>
          </a:bodyPr>
          <a:lstStyle/>
          <a:p>
            <a:pPr defTabSz="447943">
              <a:defRPr/>
            </a:pPr>
            <a:endParaRPr lang="en-GB" sz="1400">
              <a:solidFill>
                <a:prstClr val="black"/>
              </a:solidFill>
              <a:latin typeface="Gotham Black" panose="020005040500000200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BBEED1-4331-45AC-BA04-38F7533C6EB1}"/>
              </a:ext>
            </a:extLst>
          </p:cNvPr>
          <p:cNvSpPr txBox="1"/>
          <p:nvPr/>
        </p:nvSpPr>
        <p:spPr>
          <a:xfrm>
            <a:off x="189776" y="3878802"/>
            <a:ext cx="1746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Promotion of optimum &amp; efficient use of scarce frequency resource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B1717F-CBAC-4B64-B86A-70A43D5901F8}"/>
              </a:ext>
            </a:extLst>
          </p:cNvPr>
          <p:cNvSpPr txBox="1"/>
          <p:nvPr/>
        </p:nvSpPr>
        <p:spPr>
          <a:xfrm>
            <a:off x="1110737" y="2480516"/>
            <a:ext cx="1825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Support emerging technologies and new services.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Gotham Black" panose="02000504050000020004"/>
              <a:cs typeface="Gotham Book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FAA8C5-0757-4B18-9EE8-2C7CBD7AA112}"/>
              </a:ext>
            </a:extLst>
          </p:cNvPr>
          <p:cNvSpPr txBox="1"/>
          <p:nvPr/>
        </p:nvSpPr>
        <p:spPr>
          <a:xfrm>
            <a:off x="2424133" y="3914137"/>
            <a:ext cx="1881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Ensuring the compliance to assigned technical parameters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9C8CB4-75B9-48D5-A9F5-D2CBAFD10B61}"/>
              </a:ext>
            </a:extLst>
          </p:cNvPr>
          <p:cNvSpPr txBox="1"/>
          <p:nvPr/>
        </p:nvSpPr>
        <p:spPr>
          <a:xfrm>
            <a:off x="3590748" y="2430561"/>
            <a:ext cx="1660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Maintaining accurate databases on frequency management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Gotham Black" panose="02000504050000020004"/>
              <a:cs typeface="Gotham Book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EAD09F-900F-4E71-BAE2-09383DE7F9F6}"/>
              </a:ext>
            </a:extLst>
          </p:cNvPr>
          <p:cNvSpPr txBox="1"/>
          <p:nvPr/>
        </p:nvSpPr>
        <p:spPr>
          <a:xfrm>
            <a:off x="4977013" y="3837185"/>
            <a:ext cx="1460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Assignment of frequencies to network operators.</a:t>
            </a:r>
            <a:endParaRPr lang="en-US" sz="1400" dirty="0">
              <a:solidFill>
                <a:prstClr val="black"/>
              </a:solidFill>
              <a:latin typeface="Gotham Black" panose="02000504050000020004"/>
              <a:cs typeface="Gotham Book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AE25A5-1AE6-427D-81C6-A70E61BAEA79}"/>
              </a:ext>
            </a:extLst>
          </p:cNvPr>
          <p:cNvSpPr txBox="1"/>
          <p:nvPr/>
        </p:nvSpPr>
        <p:spPr>
          <a:xfrm>
            <a:off x="5927724" y="2480516"/>
            <a:ext cx="140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Resolution of harmful interferences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435937-1A12-47D6-8767-1EF8B7CB5908}"/>
              </a:ext>
            </a:extLst>
          </p:cNvPr>
          <p:cNvSpPr txBox="1"/>
          <p:nvPr/>
        </p:nvSpPr>
        <p:spPr>
          <a:xfrm>
            <a:off x="7215113" y="4014345"/>
            <a:ext cx="184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Regional and Cross-Border Coordination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Gotham Black" panose="02000504050000020004"/>
              <a:cs typeface="Gotham Book" pitchFamily="50" charset="0"/>
            </a:endParaRPr>
          </a:p>
        </p:txBody>
      </p:sp>
      <p:sp>
        <p:nvSpPr>
          <p:cNvPr id="58" name="Rounded Rectangle 15">
            <a:extLst>
              <a:ext uri="{FF2B5EF4-FFF2-40B4-BE49-F238E27FC236}">
                <a16:creationId xmlns:a16="http://schemas.microsoft.com/office/drawing/2014/main" id="{22708DCA-1DED-41E0-8974-F0A6FE82F187}"/>
              </a:ext>
            </a:extLst>
          </p:cNvPr>
          <p:cNvSpPr/>
          <p:nvPr/>
        </p:nvSpPr>
        <p:spPr>
          <a:xfrm>
            <a:off x="8035807" y="3471429"/>
            <a:ext cx="1734806" cy="28284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B00D9A-1156-4CF4-86F9-C4808EDA89FE}"/>
              </a:ext>
            </a:extLst>
          </p:cNvPr>
          <p:cNvSpPr txBox="1"/>
          <p:nvPr/>
        </p:nvSpPr>
        <p:spPr>
          <a:xfrm>
            <a:off x="7903266" y="2470800"/>
            <a:ext cx="2100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943">
              <a:defRPr/>
            </a:pPr>
            <a:r>
              <a:rPr lang="en-GB" sz="1400" dirty="0">
                <a:solidFill>
                  <a:prstClr val="black"/>
                </a:solidFill>
                <a:latin typeface="Gotham Black" panose="02000504050000020004"/>
                <a:cs typeface="Gotham Book" pitchFamily="50" charset="0"/>
              </a:rPr>
              <a:t>Implement international agreements and protocols on spectrum management</a:t>
            </a:r>
            <a:endParaRPr lang="en-US" sz="1400" dirty="0">
              <a:solidFill>
                <a:prstClr val="black"/>
              </a:solidFill>
              <a:latin typeface="Gotham Black" panose="02000504050000020004"/>
              <a:cs typeface="Gotham Book" pitchFamily="50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FAB5B3F-E256-4219-B640-10EA2AA478BD}"/>
              </a:ext>
            </a:extLst>
          </p:cNvPr>
          <p:cNvSpPr/>
          <p:nvPr/>
        </p:nvSpPr>
        <p:spPr>
          <a:xfrm>
            <a:off x="8864616" y="4003502"/>
            <a:ext cx="618552" cy="61880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7943">
              <a:defRPr/>
            </a:pPr>
            <a:endParaRPr lang="en-GB" sz="1400">
              <a:solidFill>
                <a:prstClr val="white"/>
              </a:solidFill>
              <a:latin typeface="Gotham Black" panose="02000504050000020004"/>
            </a:endParaRPr>
          </a:p>
        </p:txBody>
      </p:sp>
      <p:grpSp>
        <p:nvGrpSpPr>
          <p:cNvPr id="66" name="Group 23">
            <a:extLst>
              <a:ext uri="{FF2B5EF4-FFF2-40B4-BE49-F238E27FC236}">
                <a16:creationId xmlns:a16="http://schemas.microsoft.com/office/drawing/2014/main" id="{050D5ED0-814C-4944-A0CC-5A6C29C7FD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3604" y="4065377"/>
            <a:ext cx="416394" cy="364193"/>
            <a:chOff x="3323" y="1667"/>
            <a:chExt cx="1032" cy="991"/>
          </a:xfrm>
          <a:solidFill>
            <a:srgbClr val="ED7D31"/>
          </a:solidFill>
        </p:grpSpPr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FA21F206-1395-4E26-BDA3-1546C2BF3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1" y="2133"/>
              <a:ext cx="318" cy="525"/>
            </a:xfrm>
            <a:custGeom>
              <a:avLst/>
              <a:gdLst>
                <a:gd name="T0" fmla="*/ 100 w 134"/>
                <a:gd name="T1" fmla="*/ 3 h 221"/>
                <a:gd name="T2" fmla="*/ 100 w 134"/>
                <a:gd name="T3" fmla="*/ 154 h 221"/>
                <a:gd name="T4" fmla="*/ 90 w 134"/>
                <a:gd name="T5" fmla="*/ 178 h 221"/>
                <a:gd name="T6" fmla="*/ 67 w 134"/>
                <a:gd name="T7" fmla="*/ 188 h 221"/>
                <a:gd name="T8" fmla="*/ 44 w 134"/>
                <a:gd name="T9" fmla="*/ 178 h 221"/>
                <a:gd name="T10" fmla="*/ 34 w 134"/>
                <a:gd name="T11" fmla="*/ 154 h 221"/>
                <a:gd name="T12" fmla="*/ 29 w 134"/>
                <a:gd name="T13" fmla="*/ 143 h 221"/>
                <a:gd name="T14" fmla="*/ 17 w 134"/>
                <a:gd name="T15" fmla="*/ 138 h 221"/>
                <a:gd name="T16" fmla="*/ 5 w 134"/>
                <a:gd name="T17" fmla="*/ 143 h 221"/>
                <a:gd name="T18" fmla="*/ 0 w 134"/>
                <a:gd name="T19" fmla="*/ 154 h 221"/>
                <a:gd name="T20" fmla="*/ 20 w 134"/>
                <a:gd name="T21" fmla="*/ 201 h 221"/>
                <a:gd name="T22" fmla="*/ 67 w 134"/>
                <a:gd name="T23" fmla="*/ 221 h 221"/>
                <a:gd name="T24" fmla="*/ 114 w 134"/>
                <a:gd name="T25" fmla="*/ 201 h 221"/>
                <a:gd name="T26" fmla="*/ 134 w 134"/>
                <a:gd name="T27" fmla="*/ 154 h 221"/>
                <a:gd name="T28" fmla="*/ 134 w 134"/>
                <a:gd name="T29" fmla="*/ 3 h 221"/>
                <a:gd name="T30" fmla="*/ 117 w 134"/>
                <a:gd name="T31" fmla="*/ 0 h 221"/>
                <a:gd name="T32" fmla="*/ 100 w 134"/>
                <a:gd name="T33" fmla="*/ 3 h 221"/>
                <a:gd name="T34" fmla="*/ 100 w 134"/>
                <a:gd name="T35" fmla="*/ 3 h 221"/>
                <a:gd name="T36" fmla="*/ 100 w 134"/>
                <a:gd name="T37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221">
                  <a:moveTo>
                    <a:pt x="100" y="3"/>
                  </a:moveTo>
                  <a:cubicBezTo>
                    <a:pt x="100" y="154"/>
                    <a:pt x="100" y="154"/>
                    <a:pt x="100" y="154"/>
                  </a:cubicBezTo>
                  <a:cubicBezTo>
                    <a:pt x="100" y="163"/>
                    <a:pt x="97" y="171"/>
                    <a:pt x="90" y="178"/>
                  </a:cubicBezTo>
                  <a:cubicBezTo>
                    <a:pt x="83" y="184"/>
                    <a:pt x="76" y="188"/>
                    <a:pt x="67" y="188"/>
                  </a:cubicBezTo>
                  <a:cubicBezTo>
                    <a:pt x="58" y="188"/>
                    <a:pt x="50" y="184"/>
                    <a:pt x="44" y="178"/>
                  </a:cubicBezTo>
                  <a:cubicBezTo>
                    <a:pt x="37" y="171"/>
                    <a:pt x="34" y="163"/>
                    <a:pt x="34" y="154"/>
                  </a:cubicBezTo>
                  <a:cubicBezTo>
                    <a:pt x="34" y="150"/>
                    <a:pt x="32" y="146"/>
                    <a:pt x="29" y="143"/>
                  </a:cubicBezTo>
                  <a:cubicBezTo>
                    <a:pt x="25" y="139"/>
                    <a:pt x="21" y="138"/>
                    <a:pt x="17" y="138"/>
                  </a:cubicBezTo>
                  <a:cubicBezTo>
                    <a:pt x="12" y="138"/>
                    <a:pt x="8" y="139"/>
                    <a:pt x="5" y="143"/>
                  </a:cubicBezTo>
                  <a:cubicBezTo>
                    <a:pt x="2" y="146"/>
                    <a:pt x="0" y="150"/>
                    <a:pt x="0" y="154"/>
                  </a:cubicBezTo>
                  <a:cubicBezTo>
                    <a:pt x="0" y="172"/>
                    <a:pt x="7" y="188"/>
                    <a:pt x="20" y="201"/>
                  </a:cubicBezTo>
                  <a:cubicBezTo>
                    <a:pt x="33" y="215"/>
                    <a:pt x="49" y="221"/>
                    <a:pt x="67" y="221"/>
                  </a:cubicBezTo>
                  <a:cubicBezTo>
                    <a:pt x="85" y="221"/>
                    <a:pt x="101" y="215"/>
                    <a:pt x="114" y="201"/>
                  </a:cubicBezTo>
                  <a:cubicBezTo>
                    <a:pt x="127" y="188"/>
                    <a:pt x="134" y="172"/>
                    <a:pt x="134" y="154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28" y="1"/>
                    <a:pt x="122" y="0"/>
                    <a:pt x="117" y="0"/>
                  </a:cubicBezTo>
                  <a:cubicBezTo>
                    <a:pt x="112" y="0"/>
                    <a:pt x="106" y="1"/>
                    <a:pt x="100" y="3"/>
                  </a:cubicBezTo>
                  <a:close/>
                  <a:moveTo>
                    <a:pt x="100" y="3"/>
                  </a:moveTo>
                  <a:cubicBezTo>
                    <a:pt x="100" y="3"/>
                    <a:pt x="100" y="3"/>
                    <a:pt x="100" y="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7BAED509-0233-468F-AEBE-2D5C93476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8" y="1667"/>
              <a:ext cx="81" cy="99"/>
            </a:xfrm>
            <a:custGeom>
              <a:avLst/>
              <a:gdLst>
                <a:gd name="T0" fmla="*/ 34 w 34"/>
                <a:gd name="T1" fmla="*/ 42 h 42"/>
                <a:gd name="T2" fmla="*/ 34 w 34"/>
                <a:gd name="T3" fmla="*/ 17 h 42"/>
                <a:gd name="T4" fmla="*/ 29 w 34"/>
                <a:gd name="T5" fmla="*/ 5 h 42"/>
                <a:gd name="T6" fmla="*/ 17 w 34"/>
                <a:gd name="T7" fmla="*/ 0 h 42"/>
                <a:gd name="T8" fmla="*/ 5 w 34"/>
                <a:gd name="T9" fmla="*/ 5 h 42"/>
                <a:gd name="T10" fmla="*/ 0 w 34"/>
                <a:gd name="T11" fmla="*/ 17 h 42"/>
                <a:gd name="T12" fmla="*/ 0 w 34"/>
                <a:gd name="T13" fmla="*/ 42 h 42"/>
                <a:gd name="T14" fmla="*/ 17 w 34"/>
                <a:gd name="T15" fmla="*/ 42 h 42"/>
                <a:gd name="T16" fmla="*/ 34 w 34"/>
                <a:gd name="T17" fmla="*/ 42 h 42"/>
                <a:gd name="T18" fmla="*/ 34 w 34"/>
                <a:gd name="T19" fmla="*/ 42 h 42"/>
                <a:gd name="T20" fmla="*/ 34 w 34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34" y="42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5" y="2"/>
                    <a:pt x="21" y="0"/>
                    <a:pt x="17" y="0"/>
                  </a:cubicBezTo>
                  <a:cubicBezTo>
                    <a:pt x="12" y="0"/>
                    <a:pt x="9" y="2"/>
                    <a:pt x="5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13" y="42"/>
                    <a:pt x="17" y="42"/>
                  </a:cubicBezTo>
                  <a:cubicBezTo>
                    <a:pt x="21" y="42"/>
                    <a:pt x="26" y="42"/>
                    <a:pt x="34" y="42"/>
                  </a:cubicBezTo>
                  <a:close/>
                  <a:moveTo>
                    <a:pt x="34" y="42"/>
                  </a:moveTo>
                  <a:cubicBezTo>
                    <a:pt x="34" y="42"/>
                    <a:pt x="34" y="42"/>
                    <a:pt x="34" y="42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BB81F5D5-3602-4884-A546-3948B30FA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3" y="1785"/>
              <a:ext cx="1032" cy="455"/>
            </a:xfrm>
            <a:custGeom>
              <a:avLst/>
              <a:gdLst>
                <a:gd name="T0" fmla="*/ 434 w 434"/>
                <a:gd name="T1" fmla="*/ 154 h 191"/>
                <a:gd name="T2" fmla="*/ 403 w 434"/>
                <a:gd name="T3" fmla="*/ 89 h 191"/>
                <a:gd name="T4" fmla="*/ 353 w 434"/>
                <a:gd name="T5" fmla="*/ 40 h 191"/>
                <a:gd name="T6" fmla="*/ 288 w 434"/>
                <a:gd name="T7" fmla="*/ 10 h 191"/>
                <a:gd name="T8" fmla="*/ 217 w 434"/>
                <a:gd name="T9" fmla="*/ 0 h 191"/>
                <a:gd name="T10" fmla="*/ 123 w 434"/>
                <a:gd name="T11" fmla="*/ 18 h 191"/>
                <a:gd name="T12" fmla="*/ 45 w 434"/>
                <a:gd name="T13" fmla="*/ 71 h 191"/>
                <a:gd name="T14" fmla="*/ 0 w 434"/>
                <a:gd name="T15" fmla="*/ 154 h 191"/>
                <a:gd name="T16" fmla="*/ 0 w 434"/>
                <a:gd name="T17" fmla="*/ 156 h 191"/>
                <a:gd name="T18" fmla="*/ 2 w 434"/>
                <a:gd name="T19" fmla="*/ 162 h 191"/>
                <a:gd name="T20" fmla="*/ 8 w 434"/>
                <a:gd name="T21" fmla="*/ 165 h 191"/>
                <a:gd name="T22" fmla="*/ 14 w 434"/>
                <a:gd name="T23" fmla="*/ 162 h 191"/>
                <a:gd name="T24" fmla="*/ 39 w 434"/>
                <a:gd name="T25" fmla="*/ 144 h 191"/>
                <a:gd name="T26" fmla="*/ 65 w 434"/>
                <a:gd name="T27" fmla="*/ 138 h 191"/>
                <a:gd name="T28" fmla="*/ 99 w 434"/>
                <a:gd name="T29" fmla="*/ 148 h 191"/>
                <a:gd name="T30" fmla="*/ 125 w 434"/>
                <a:gd name="T31" fmla="*/ 173 h 191"/>
                <a:gd name="T32" fmla="*/ 130 w 434"/>
                <a:gd name="T33" fmla="*/ 180 h 191"/>
                <a:gd name="T34" fmla="*/ 134 w 434"/>
                <a:gd name="T35" fmla="*/ 186 h 191"/>
                <a:gd name="T36" fmla="*/ 141 w 434"/>
                <a:gd name="T37" fmla="*/ 191 h 191"/>
                <a:gd name="T38" fmla="*/ 149 w 434"/>
                <a:gd name="T39" fmla="*/ 186 h 191"/>
                <a:gd name="T40" fmla="*/ 152 w 434"/>
                <a:gd name="T41" fmla="*/ 180 h 191"/>
                <a:gd name="T42" fmla="*/ 157 w 434"/>
                <a:gd name="T43" fmla="*/ 173 h 191"/>
                <a:gd name="T44" fmla="*/ 184 w 434"/>
                <a:gd name="T45" fmla="*/ 148 h 191"/>
                <a:gd name="T46" fmla="*/ 217 w 434"/>
                <a:gd name="T47" fmla="*/ 138 h 191"/>
                <a:gd name="T48" fmla="*/ 250 w 434"/>
                <a:gd name="T49" fmla="*/ 148 h 191"/>
                <a:gd name="T50" fmla="*/ 277 w 434"/>
                <a:gd name="T51" fmla="*/ 173 h 191"/>
                <a:gd name="T52" fmla="*/ 281 w 434"/>
                <a:gd name="T53" fmla="*/ 180 h 191"/>
                <a:gd name="T54" fmla="*/ 285 w 434"/>
                <a:gd name="T55" fmla="*/ 186 h 191"/>
                <a:gd name="T56" fmla="*/ 293 w 434"/>
                <a:gd name="T57" fmla="*/ 191 h 191"/>
                <a:gd name="T58" fmla="*/ 300 w 434"/>
                <a:gd name="T59" fmla="*/ 186 h 191"/>
                <a:gd name="T60" fmla="*/ 304 w 434"/>
                <a:gd name="T61" fmla="*/ 180 h 191"/>
                <a:gd name="T62" fmla="*/ 308 w 434"/>
                <a:gd name="T63" fmla="*/ 173 h 191"/>
                <a:gd name="T64" fmla="*/ 335 w 434"/>
                <a:gd name="T65" fmla="*/ 148 h 191"/>
                <a:gd name="T66" fmla="*/ 369 w 434"/>
                <a:gd name="T67" fmla="*/ 138 h 191"/>
                <a:gd name="T68" fmla="*/ 395 w 434"/>
                <a:gd name="T69" fmla="*/ 144 h 191"/>
                <a:gd name="T70" fmla="*/ 420 w 434"/>
                <a:gd name="T71" fmla="*/ 162 h 191"/>
                <a:gd name="T72" fmla="*/ 426 w 434"/>
                <a:gd name="T73" fmla="*/ 165 h 191"/>
                <a:gd name="T74" fmla="*/ 431 w 434"/>
                <a:gd name="T75" fmla="*/ 162 h 191"/>
                <a:gd name="T76" fmla="*/ 434 w 434"/>
                <a:gd name="T77" fmla="*/ 156 h 191"/>
                <a:gd name="T78" fmla="*/ 434 w 434"/>
                <a:gd name="T79" fmla="*/ 154 h 191"/>
                <a:gd name="T80" fmla="*/ 434 w 434"/>
                <a:gd name="T81" fmla="*/ 154 h 191"/>
                <a:gd name="T82" fmla="*/ 434 w 434"/>
                <a:gd name="T83" fmla="*/ 15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4" h="191">
                  <a:moveTo>
                    <a:pt x="434" y="154"/>
                  </a:moveTo>
                  <a:cubicBezTo>
                    <a:pt x="428" y="130"/>
                    <a:pt x="418" y="109"/>
                    <a:pt x="403" y="89"/>
                  </a:cubicBezTo>
                  <a:cubicBezTo>
                    <a:pt x="389" y="69"/>
                    <a:pt x="372" y="53"/>
                    <a:pt x="353" y="40"/>
                  </a:cubicBezTo>
                  <a:cubicBezTo>
                    <a:pt x="333" y="27"/>
                    <a:pt x="312" y="17"/>
                    <a:pt x="288" y="10"/>
                  </a:cubicBezTo>
                  <a:cubicBezTo>
                    <a:pt x="265" y="4"/>
                    <a:pt x="241" y="0"/>
                    <a:pt x="217" y="0"/>
                  </a:cubicBezTo>
                  <a:cubicBezTo>
                    <a:pt x="184" y="0"/>
                    <a:pt x="153" y="6"/>
                    <a:pt x="123" y="18"/>
                  </a:cubicBezTo>
                  <a:cubicBezTo>
                    <a:pt x="93" y="30"/>
                    <a:pt x="67" y="47"/>
                    <a:pt x="45" y="71"/>
                  </a:cubicBezTo>
                  <a:cubicBezTo>
                    <a:pt x="23" y="95"/>
                    <a:pt x="8" y="123"/>
                    <a:pt x="0" y="154"/>
                  </a:cubicBezTo>
                  <a:cubicBezTo>
                    <a:pt x="0" y="155"/>
                    <a:pt x="0" y="155"/>
                    <a:pt x="0" y="156"/>
                  </a:cubicBezTo>
                  <a:cubicBezTo>
                    <a:pt x="0" y="158"/>
                    <a:pt x="1" y="160"/>
                    <a:pt x="2" y="162"/>
                  </a:cubicBezTo>
                  <a:cubicBezTo>
                    <a:pt x="4" y="164"/>
                    <a:pt x="6" y="165"/>
                    <a:pt x="8" y="165"/>
                  </a:cubicBezTo>
                  <a:cubicBezTo>
                    <a:pt x="10" y="165"/>
                    <a:pt x="12" y="164"/>
                    <a:pt x="14" y="162"/>
                  </a:cubicBezTo>
                  <a:cubicBezTo>
                    <a:pt x="23" y="154"/>
                    <a:pt x="31" y="148"/>
                    <a:pt x="39" y="144"/>
                  </a:cubicBezTo>
                  <a:cubicBezTo>
                    <a:pt x="46" y="140"/>
                    <a:pt x="55" y="138"/>
                    <a:pt x="65" y="138"/>
                  </a:cubicBezTo>
                  <a:cubicBezTo>
                    <a:pt x="77" y="138"/>
                    <a:pt x="88" y="141"/>
                    <a:pt x="99" y="148"/>
                  </a:cubicBezTo>
                  <a:cubicBezTo>
                    <a:pt x="109" y="154"/>
                    <a:pt x="118" y="162"/>
                    <a:pt x="125" y="173"/>
                  </a:cubicBezTo>
                  <a:cubicBezTo>
                    <a:pt x="127" y="175"/>
                    <a:pt x="128" y="177"/>
                    <a:pt x="130" y="180"/>
                  </a:cubicBezTo>
                  <a:cubicBezTo>
                    <a:pt x="132" y="183"/>
                    <a:pt x="133" y="185"/>
                    <a:pt x="134" y="186"/>
                  </a:cubicBezTo>
                  <a:cubicBezTo>
                    <a:pt x="136" y="189"/>
                    <a:pt x="138" y="191"/>
                    <a:pt x="141" y="191"/>
                  </a:cubicBezTo>
                  <a:cubicBezTo>
                    <a:pt x="144" y="191"/>
                    <a:pt x="147" y="189"/>
                    <a:pt x="149" y="186"/>
                  </a:cubicBezTo>
                  <a:cubicBezTo>
                    <a:pt x="149" y="185"/>
                    <a:pt x="151" y="183"/>
                    <a:pt x="152" y="180"/>
                  </a:cubicBezTo>
                  <a:cubicBezTo>
                    <a:pt x="154" y="177"/>
                    <a:pt x="156" y="175"/>
                    <a:pt x="157" y="173"/>
                  </a:cubicBezTo>
                  <a:cubicBezTo>
                    <a:pt x="164" y="162"/>
                    <a:pt x="173" y="154"/>
                    <a:pt x="184" y="148"/>
                  </a:cubicBezTo>
                  <a:cubicBezTo>
                    <a:pt x="194" y="141"/>
                    <a:pt x="205" y="138"/>
                    <a:pt x="217" y="138"/>
                  </a:cubicBezTo>
                  <a:cubicBezTo>
                    <a:pt x="229" y="138"/>
                    <a:pt x="240" y="141"/>
                    <a:pt x="250" y="148"/>
                  </a:cubicBezTo>
                  <a:cubicBezTo>
                    <a:pt x="261" y="154"/>
                    <a:pt x="269" y="162"/>
                    <a:pt x="277" y="173"/>
                  </a:cubicBezTo>
                  <a:cubicBezTo>
                    <a:pt x="278" y="175"/>
                    <a:pt x="280" y="177"/>
                    <a:pt x="281" y="180"/>
                  </a:cubicBezTo>
                  <a:cubicBezTo>
                    <a:pt x="283" y="183"/>
                    <a:pt x="285" y="185"/>
                    <a:pt x="285" y="186"/>
                  </a:cubicBezTo>
                  <a:cubicBezTo>
                    <a:pt x="287" y="189"/>
                    <a:pt x="290" y="191"/>
                    <a:pt x="293" y="191"/>
                  </a:cubicBezTo>
                  <a:cubicBezTo>
                    <a:pt x="296" y="191"/>
                    <a:pt x="298" y="189"/>
                    <a:pt x="300" y="186"/>
                  </a:cubicBezTo>
                  <a:cubicBezTo>
                    <a:pt x="301" y="185"/>
                    <a:pt x="302" y="183"/>
                    <a:pt x="304" y="180"/>
                  </a:cubicBezTo>
                  <a:cubicBezTo>
                    <a:pt x="306" y="177"/>
                    <a:pt x="307" y="175"/>
                    <a:pt x="308" y="173"/>
                  </a:cubicBezTo>
                  <a:cubicBezTo>
                    <a:pt x="316" y="162"/>
                    <a:pt x="325" y="154"/>
                    <a:pt x="335" y="148"/>
                  </a:cubicBezTo>
                  <a:cubicBezTo>
                    <a:pt x="346" y="141"/>
                    <a:pt x="357" y="138"/>
                    <a:pt x="369" y="138"/>
                  </a:cubicBezTo>
                  <a:cubicBezTo>
                    <a:pt x="379" y="138"/>
                    <a:pt x="388" y="140"/>
                    <a:pt x="395" y="144"/>
                  </a:cubicBezTo>
                  <a:cubicBezTo>
                    <a:pt x="403" y="148"/>
                    <a:pt x="411" y="154"/>
                    <a:pt x="420" y="162"/>
                  </a:cubicBezTo>
                  <a:cubicBezTo>
                    <a:pt x="422" y="164"/>
                    <a:pt x="424" y="165"/>
                    <a:pt x="426" y="165"/>
                  </a:cubicBezTo>
                  <a:cubicBezTo>
                    <a:pt x="428" y="165"/>
                    <a:pt x="430" y="164"/>
                    <a:pt x="431" y="162"/>
                  </a:cubicBezTo>
                  <a:cubicBezTo>
                    <a:pt x="433" y="160"/>
                    <a:pt x="434" y="158"/>
                    <a:pt x="434" y="156"/>
                  </a:cubicBezTo>
                  <a:cubicBezTo>
                    <a:pt x="434" y="155"/>
                    <a:pt x="434" y="155"/>
                    <a:pt x="434" y="154"/>
                  </a:cubicBezTo>
                  <a:close/>
                  <a:moveTo>
                    <a:pt x="434" y="154"/>
                  </a:moveTo>
                  <a:cubicBezTo>
                    <a:pt x="434" y="154"/>
                    <a:pt x="434" y="154"/>
                    <a:pt x="434" y="154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84" tIns="44792" rIns="89584" bIns="44792" numCol="1" anchor="t" anchorCtr="0" compatLnSpc="1">
              <a:prstTxWarp prst="textNoShape">
                <a:avLst/>
              </a:prstTxWarp>
            </a:bodyPr>
            <a:lstStyle/>
            <a:p>
              <a:pPr defTabSz="447943">
                <a:defRPr/>
              </a:pPr>
              <a:endParaRPr lang="en-GB" sz="1400">
                <a:solidFill>
                  <a:prstClr val="black"/>
                </a:solidFill>
                <a:latin typeface="Gotham Black" panose="02000504050000020004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BE565D7-F5A8-43CA-B5C8-1E4D1C9B5CA7}"/>
              </a:ext>
            </a:extLst>
          </p:cNvPr>
          <p:cNvCxnSpPr/>
          <p:nvPr/>
        </p:nvCxnSpPr>
        <p:spPr>
          <a:xfrm flipH="1">
            <a:off x="9168616" y="3727016"/>
            <a:ext cx="1" cy="3069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8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33" grpId="0" animBg="1"/>
      <p:bldP spid="35" grpId="0"/>
      <p:bldP spid="40" grpId="0" animBg="1"/>
      <p:bldP spid="42" grpId="0" animBg="1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 animBg="1"/>
      <p:bldP spid="59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4574-190D-DC93-363E-077C3E22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77" y="280136"/>
            <a:ext cx="8915400" cy="563562"/>
          </a:xfrm>
          <a:noFill/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/>
          <a:p>
            <a:pPr algn="l"/>
            <a:r>
              <a:rPr lang="en-US" sz="2400" b="1" kern="1200" dirty="0">
                <a:solidFill>
                  <a:srgbClr val="010BE4"/>
                </a:solidFill>
                <a:latin typeface="Gotham Black"/>
                <a:ea typeface="+mn-ea"/>
                <a:cs typeface="+mj-cs"/>
              </a:rPr>
              <a:t>Effective Spectrum Management</a:t>
            </a:r>
          </a:p>
        </p:txBody>
      </p:sp>
      <p:sp>
        <p:nvSpPr>
          <p:cNvPr id="3" name="Google Shape;120;p18">
            <a:extLst>
              <a:ext uri="{FF2B5EF4-FFF2-40B4-BE49-F238E27FC236}">
                <a16:creationId xmlns:a16="http://schemas.microsoft.com/office/drawing/2014/main" id="{540D4369-95CE-BF9D-715C-F294C4E3412E}"/>
              </a:ext>
            </a:extLst>
          </p:cNvPr>
          <p:cNvSpPr txBox="1"/>
          <p:nvPr/>
        </p:nvSpPr>
        <p:spPr>
          <a:xfrm>
            <a:off x="2233810" y="1660468"/>
            <a:ext cx="2764932" cy="64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b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Planning &amp; Coordination</a:t>
            </a:r>
          </a:p>
        </p:txBody>
      </p:sp>
      <p:sp>
        <p:nvSpPr>
          <p:cNvPr id="4" name="Google Shape;121;p18">
            <a:extLst>
              <a:ext uri="{FF2B5EF4-FFF2-40B4-BE49-F238E27FC236}">
                <a16:creationId xmlns:a16="http://schemas.microsoft.com/office/drawing/2014/main" id="{1558481B-AFE0-7942-5816-1C618C28AE96}"/>
              </a:ext>
            </a:extLst>
          </p:cNvPr>
          <p:cNvSpPr txBox="1"/>
          <p:nvPr/>
        </p:nvSpPr>
        <p:spPr>
          <a:xfrm>
            <a:off x="2266642" y="2518084"/>
            <a:ext cx="2560586" cy="7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b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" sz="2200" b="1" kern="0" dirty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</a:rPr>
              <a:t>Assignment &amp; Licensing </a:t>
            </a:r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24C9FE2A-9575-1567-960B-4FFDE29AAD6C}"/>
              </a:ext>
            </a:extLst>
          </p:cNvPr>
          <p:cNvSpPr txBox="1"/>
          <p:nvPr/>
        </p:nvSpPr>
        <p:spPr>
          <a:xfrm>
            <a:off x="2268728" y="3582301"/>
            <a:ext cx="2463330" cy="77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b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latin typeface="Gotham Black"/>
              </a:rPr>
              <a:t>Monitoring &amp; Compliance</a:t>
            </a:r>
          </a:p>
        </p:txBody>
      </p:sp>
      <p:sp>
        <p:nvSpPr>
          <p:cNvPr id="8" name="Google Shape;123;p18">
            <a:extLst>
              <a:ext uri="{FF2B5EF4-FFF2-40B4-BE49-F238E27FC236}">
                <a16:creationId xmlns:a16="http://schemas.microsoft.com/office/drawing/2014/main" id="{1B42780B-ABA5-66C9-C6B3-678BA16BC39A}"/>
              </a:ext>
            </a:extLst>
          </p:cNvPr>
          <p:cNvSpPr txBox="1"/>
          <p:nvPr/>
        </p:nvSpPr>
        <p:spPr>
          <a:xfrm>
            <a:off x="2212938" y="4660046"/>
            <a:ext cx="2574909" cy="7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b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" sz="2000" b="1" kern="0" dirty="0">
                <a:solidFill>
                  <a:srgbClr val="000000"/>
                </a:solidFill>
                <a:latin typeface="Gotham Black"/>
                <a:sym typeface="Montserrat SemiBold"/>
              </a:rPr>
              <a:t>Data Management </a:t>
            </a:r>
          </a:p>
          <a:p>
            <a:pPr defTabSz="990570">
              <a:buClr>
                <a:srgbClr val="000000"/>
              </a:buClr>
            </a:pPr>
            <a:r>
              <a:rPr lang="en" sz="2000" b="1" kern="0" dirty="0">
                <a:solidFill>
                  <a:srgbClr val="000000"/>
                </a:solidFill>
                <a:latin typeface="Gotham Black"/>
                <a:sym typeface="Montserrat SemiBold"/>
              </a:rPr>
              <a:t>&amp; Documentation</a:t>
            </a:r>
          </a:p>
        </p:txBody>
      </p:sp>
      <p:cxnSp>
        <p:nvCxnSpPr>
          <p:cNvPr id="9" name="Google Shape;124;p18">
            <a:extLst>
              <a:ext uri="{FF2B5EF4-FFF2-40B4-BE49-F238E27FC236}">
                <a16:creationId xmlns:a16="http://schemas.microsoft.com/office/drawing/2014/main" id="{A8B25061-0F42-BFA7-202E-E9761FCEC8E1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2082161" y="1887719"/>
            <a:ext cx="2103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26;p18">
            <a:extLst>
              <a:ext uri="{FF2B5EF4-FFF2-40B4-BE49-F238E27FC236}">
                <a16:creationId xmlns:a16="http://schemas.microsoft.com/office/drawing/2014/main" id="{95114117-02ED-C2BD-3377-0938D59F7A6C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2082161" y="2904995"/>
            <a:ext cx="2103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28;p18">
            <a:extLst>
              <a:ext uri="{FF2B5EF4-FFF2-40B4-BE49-F238E27FC236}">
                <a16:creationId xmlns:a16="http://schemas.microsoft.com/office/drawing/2014/main" id="{CFA0B8EA-5322-C224-B125-47F365119D57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2082161" y="3922270"/>
            <a:ext cx="2103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30;p18">
            <a:extLst>
              <a:ext uri="{FF2B5EF4-FFF2-40B4-BE49-F238E27FC236}">
                <a16:creationId xmlns:a16="http://schemas.microsoft.com/office/drawing/2014/main" id="{6B5C64D0-FC5A-E02D-727F-7B8192BC786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2082161" y="4939546"/>
            <a:ext cx="2103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2;p18">
            <a:extLst>
              <a:ext uri="{FF2B5EF4-FFF2-40B4-BE49-F238E27FC236}">
                <a16:creationId xmlns:a16="http://schemas.microsoft.com/office/drawing/2014/main" id="{00DCFAE3-4978-5930-8A81-79076C4F62FF}"/>
              </a:ext>
            </a:extLst>
          </p:cNvPr>
          <p:cNvCxnSpPr>
            <a:cxnSpLocks/>
            <a:stCxn id="16" idx="1"/>
            <a:endCxn id="20" idx="2"/>
          </p:cNvCxnSpPr>
          <p:nvPr/>
        </p:nvCxnSpPr>
        <p:spPr>
          <a:xfrm rot="10800000" flipV="1">
            <a:off x="834770" y="1887719"/>
            <a:ext cx="825540" cy="1504828"/>
          </a:xfrm>
          <a:prstGeom prst="bentConnector5">
            <a:avLst>
              <a:gd name="adj1" fmla="val 27691"/>
              <a:gd name="adj2" fmla="val 47745"/>
              <a:gd name="adj3" fmla="val 7230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34;p18">
            <a:extLst>
              <a:ext uri="{FF2B5EF4-FFF2-40B4-BE49-F238E27FC236}">
                <a16:creationId xmlns:a16="http://schemas.microsoft.com/office/drawing/2014/main" id="{E7E3A57A-23FA-C1FC-27D2-40EFEFB72625}"/>
              </a:ext>
            </a:extLst>
          </p:cNvPr>
          <p:cNvCxnSpPr>
            <a:cxnSpLocks/>
            <a:stCxn id="17" idx="1"/>
            <a:endCxn id="19" idx="1"/>
          </p:cNvCxnSpPr>
          <p:nvPr/>
        </p:nvCxnSpPr>
        <p:spPr>
          <a:xfrm rot="10800000" flipV="1">
            <a:off x="1660310" y="2904994"/>
            <a:ext cx="12700" cy="1017275"/>
          </a:xfrm>
          <a:prstGeom prst="bentConnector3">
            <a:avLst>
              <a:gd name="adj1" fmla="val 180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35;p18">
            <a:extLst>
              <a:ext uri="{FF2B5EF4-FFF2-40B4-BE49-F238E27FC236}">
                <a16:creationId xmlns:a16="http://schemas.microsoft.com/office/drawing/2014/main" id="{44024C87-E271-C5D9-C224-97753FF31EF7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>
            <a:off x="834770" y="3392547"/>
            <a:ext cx="825540" cy="1546999"/>
          </a:xfrm>
          <a:prstGeom prst="bentConnector5">
            <a:avLst>
              <a:gd name="adj1" fmla="val 27691"/>
              <a:gd name="adj2" fmla="val 52193"/>
              <a:gd name="adj3" fmla="val 7230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25;p18">
            <a:extLst>
              <a:ext uri="{FF2B5EF4-FFF2-40B4-BE49-F238E27FC236}">
                <a16:creationId xmlns:a16="http://schemas.microsoft.com/office/drawing/2014/main" id="{65D87531-3F3E-CD96-3D2B-200B55458D85}"/>
              </a:ext>
            </a:extLst>
          </p:cNvPr>
          <p:cNvSpPr/>
          <p:nvPr/>
        </p:nvSpPr>
        <p:spPr>
          <a:xfrm>
            <a:off x="1660310" y="1608219"/>
            <a:ext cx="421851" cy="559000"/>
          </a:xfrm>
          <a:prstGeom prst="roundRect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1</a:t>
            </a:r>
          </a:p>
        </p:txBody>
      </p:sp>
      <p:sp>
        <p:nvSpPr>
          <p:cNvPr id="17" name="Google Shape;127;p18">
            <a:extLst>
              <a:ext uri="{FF2B5EF4-FFF2-40B4-BE49-F238E27FC236}">
                <a16:creationId xmlns:a16="http://schemas.microsoft.com/office/drawing/2014/main" id="{C7E2ECF4-0613-D676-AB43-F79D09A43D92}"/>
              </a:ext>
            </a:extLst>
          </p:cNvPr>
          <p:cNvSpPr/>
          <p:nvPr/>
        </p:nvSpPr>
        <p:spPr>
          <a:xfrm>
            <a:off x="1660310" y="2625495"/>
            <a:ext cx="421851" cy="559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2</a:t>
            </a:r>
          </a:p>
        </p:txBody>
      </p:sp>
      <p:sp>
        <p:nvSpPr>
          <p:cNvPr id="18" name="Google Shape;131;p18">
            <a:extLst>
              <a:ext uri="{FF2B5EF4-FFF2-40B4-BE49-F238E27FC236}">
                <a16:creationId xmlns:a16="http://schemas.microsoft.com/office/drawing/2014/main" id="{2B84FD8D-6A98-1D3C-ABEE-64EB4F8F2796}"/>
              </a:ext>
            </a:extLst>
          </p:cNvPr>
          <p:cNvSpPr/>
          <p:nvPr/>
        </p:nvSpPr>
        <p:spPr>
          <a:xfrm>
            <a:off x="1660310" y="4660046"/>
            <a:ext cx="421851" cy="559000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4</a:t>
            </a:r>
          </a:p>
        </p:txBody>
      </p:sp>
      <p:sp>
        <p:nvSpPr>
          <p:cNvPr id="19" name="Google Shape;129;p18">
            <a:extLst>
              <a:ext uri="{FF2B5EF4-FFF2-40B4-BE49-F238E27FC236}">
                <a16:creationId xmlns:a16="http://schemas.microsoft.com/office/drawing/2014/main" id="{6EE22ADB-840B-D074-161D-32C13671B601}"/>
              </a:ext>
            </a:extLst>
          </p:cNvPr>
          <p:cNvSpPr/>
          <p:nvPr/>
        </p:nvSpPr>
        <p:spPr>
          <a:xfrm>
            <a:off x="1660310" y="3642770"/>
            <a:ext cx="421851" cy="559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3</a:t>
            </a:r>
          </a:p>
        </p:txBody>
      </p:sp>
      <p:sp>
        <p:nvSpPr>
          <p:cNvPr id="20" name="Google Shape;133;p18">
            <a:extLst>
              <a:ext uri="{FF2B5EF4-FFF2-40B4-BE49-F238E27FC236}">
                <a16:creationId xmlns:a16="http://schemas.microsoft.com/office/drawing/2014/main" id="{984E3F28-25CB-9B2F-AF54-54565E26EA79}"/>
              </a:ext>
            </a:extLst>
          </p:cNvPr>
          <p:cNvSpPr/>
          <p:nvPr/>
        </p:nvSpPr>
        <p:spPr>
          <a:xfrm rot="16200000">
            <a:off x="-1381141" y="3045184"/>
            <a:ext cx="3737095" cy="69472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Radiofrequeny Spectrum</a:t>
            </a:r>
          </a:p>
        </p:txBody>
      </p:sp>
      <p:sp>
        <p:nvSpPr>
          <p:cNvPr id="22" name="Google Shape;137;p18">
            <a:extLst>
              <a:ext uri="{FF2B5EF4-FFF2-40B4-BE49-F238E27FC236}">
                <a16:creationId xmlns:a16="http://schemas.microsoft.com/office/drawing/2014/main" id="{C58558E8-9E3F-31BD-A6A1-648254B14DD5}"/>
              </a:ext>
            </a:extLst>
          </p:cNvPr>
          <p:cNvSpPr txBox="1"/>
          <p:nvPr/>
        </p:nvSpPr>
        <p:spPr>
          <a:xfrm flipH="1">
            <a:off x="4827228" y="1281491"/>
            <a:ext cx="3507488" cy="114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-US" sz="1500" kern="0" dirty="0">
                <a:solidFill>
                  <a:srgbClr val="000000"/>
                </a:solidFill>
                <a:latin typeface="Gotham Black" panose="02000504050000020004"/>
                <a:cs typeface="Gotham Book" pitchFamily="50" charset="0"/>
              </a:rPr>
              <a:t>Table of Frequency Allocations, EMC &amp;</a:t>
            </a:r>
            <a:r>
              <a:rPr lang="en-GB" sz="1500" dirty="0">
                <a:latin typeface="Gotham Black" panose="02000504050000020004"/>
                <a:ea typeface="Fira Sans Extra Condensed"/>
                <a:cs typeface="Fira Sans Extra Condensed"/>
                <a:sym typeface="Fira Sans Extra Condensed"/>
              </a:rPr>
              <a:t> Coexistence Analysis, </a:t>
            </a:r>
            <a:r>
              <a:rPr lang="en-GB" sz="1500" kern="0" dirty="0">
                <a:solidFill>
                  <a:srgbClr val="000000"/>
                </a:solidFill>
                <a:latin typeface="Gotham Black" panose="02000504050000020004"/>
                <a:cs typeface="Gotham Book" pitchFamily="50" charset="0"/>
                <a:sym typeface="Montserrat Medium"/>
              </a:rPr>
              <a:t>Channelisation, Allocation, Coordination, Coverage Analysis, Channel Identification, Research.</a:t>
            </a:r>
          </a:p>
          <a:p>
            <a:pPr defTabSz="990570">
              <a:buClr>
                <a:srgbClr val="000000"/>
              </a:buClr>
            </a:pPr>
            <a:endParaRPr sz="1500" kern="0" dirty="0">
              <a:solidFill>
                <a:srgbClr val="000000"/>
              </a:solidFill>
              <a:latin typeface="Gotham Black" panose="02000504050000020004"/>
              <a:cs typeface="Gotham Book" pitchFamily="50" charset="0"/>
              <a:sym typeface="Montserrat Medium"/>
            </a:endParaRPr>
          </a:p>
        </p:txBody>
      </p:sp>
      <p:sp>
        <p:nvSpPr>
          <p:cNvPr id="26" name="Google Shape;141;p18">
            <a:extLst>
              <a:ext uri="{FF2B5EF4-FFF2-40B4-BE49-F238E27FC236}">
                <a16:creationId xmlns:a16="http://schemas.microsoft.com/office/drawing/2014/main" id="{97868BDA-B62C-F4BA-407B-8788EFCFC9A5}"/>
              </a:ext>
            </a:extLst>
          </p:cNvPr>
          <p:cNvSpPr txBox="1"/>
          <p:nvPr/>
        </p:nvSpPr>
        <p:spPr>
          <a:xfrm flipH="1">
            <a:off x="4839944" y="2438525"/>
            <a:ext cx="3655832" cy="8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  <a:sym typeface="Montserrat Medium"/>
              </a:rPr>
              <a:t>Application Processing, Assignment, Licensing, Billing, Reconciliation, Customer Service &amp; Monitoring support.</a:t>
            </a:r>
          </a:p>
        </p:txBody>
      </p:sp>
      <p:sp>
        <p:nvSpPr>
          <p:cNvPr id="28" name="Google Shape;143;p18">
            <a:extLst>
              <a:ext uri="{FF2B5EF4-FFF2-40B4-BE49-F238E27FC236}">
                <a16:creationId xmlns:a16="http://schemas.microsoft.com/office/drawing/2014/main" id="{8FCBA096-A64B-43B6-10A3-F34069D672CD}"/>
              </a:ext>
            </a:extLst>
          </p:cNvPr>
          <p:cNvSpPr txBox="1"/>
          <p:nvPr/>
        </p:nvSpPr>
        <p:spPr>
          <a:xfrm flipH="1">
            <a:off x="4827225" y="3504459"/>
            <a:ext cx="3507491" cy="88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defTabSz="990570"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  <a:sym typeface="Montserrat Medium"/>
              </a:rPr>
              <a:t>Band Clearance, On-site Inspections, Monitoring Campaigns, Systems Maintenance, Support Enforcement.</a:t>
            </a:r>
          </a:p>
        </p:txBody>
      </p:sp>
      <p:sp>
        <p:nvSpPr>
          <p:cNvPr id="32" name="Google Shape;147;p18">
            <a:extLst>
              <a:ext uri="{FF2B5EF4-FFF2-40B4-BE49-F238E27FC236}">
                <a16:creationId xmlns:a16="http://schemas.microsoft.com/office/drawing/2014/main" id="{05DC2BF5-A501-712C-DD7F-DE84096C3F6E}"/>
              </a:ext>
            </a:extLst>
          </p:cNvPr>
          <p:cNvSpPr txBox="1"/>
          <p:nvPr/>
        </p:nvSpPr>
        <p:spPr>
          <a:xfrm flipH="1">
            <a:off x="4839943" y="4406399"/>
            <a:ext cx="3507489" cy="103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r>
              <a:rPr lang="en-GB" sz="1500" dirty="0">
                <a:latin typeface="Gotham Black"/>
                <a:ea typeface="Fira Sans Extra Condensed"/>
                <a:cs typeface="Fira Sans Extra Condensed"/>
                <a:sym typeface="Fira Sans Extra Condensed"/>
              </a:rPr>
              <a:t>Customer Service, Database Management, Systems Integration, ERP Billing Reconciliation, Data Verification,  Data Analytics, Reports, Document Archival</a:t>
            </a:r>
          </a:p>
        </p:txBody>
      </p:sp>
      <p:cxnSp>
        <p:nvCxnSpPr>
          <p:cNvPr id="33" name="Google Shape;148;p18">
            <a:extLst>
              <a:ext uri="{FF2B5EF4-FFF2-40B4-BE49-F238E27FC236}">
                <a16:creationId xmlns:a16="http://schemas.microsoft.com/office/drawing/2014/main" id="{B5F49F99-16E1-59F5-ECB3-8D3AC0FE0AEC}"/>
              </a:ext>
            </a:extLst>
          </p:cNvPr>
          <p:cNvCxnSpPr>
            <a:cxnSpLocks/>
          </p:cNvCxnSpPr>
          <p:nvPr/>
        </p:nvCxnSpPr>
        <p:spPr>
          <a:xfrm flipV="1">
            <a:off x="3986897" y="1629736"/>
            <a:ext cx="864819" cy="29615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49;p18">
            <a:extLst>
              <a:ext uri="{FF2B5EF4-FFF2-40B4-BE49-F238E27FC236}">
                <a16:creationId xmlns:a16="http://schemas.microsoft.com/office/drawing/2014/main" id="{1BA611B4-6C3A-38F8-56E3-437A18B948B5}"/>
              </a:ext>
            </a:extLst>
          </p:cNvPr>
          <p:cNvCxnSpPr>
            <a:cxnSpLocks/>
          </p:cNvCxnSpPr>
          <p:nvPr/>
        </p:nvCxnSpPr>
        <p:spPr>
          <a:xfrm>
            <a:off x="3986897" y="1925892"/>
            <a:ext cx="864819" cy="2198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50;p18">
            <a:extLst>
              <a:ext uri="{FF2B5EF4-FFF2-40B4-BE49-F238E27FC236}">
                <a16:creationId xmlns:a16="http://schemas.microsoft.com/office/drawing/2014/main" id="{28141A5C-F92E-3066-EC6F-E2F395B16E3B}"/>
              </a:ext>
            </a:extLst>
          </p:cNvPr>
          <p:cNvCxnSpPr>
            <a:cxnSpLocks/>
          </p:cNvCxnSpPr>
          <p:nvPr/>
        </p:nvCxnSpPr>
        <p:spPr>
          <a:xfrm flipV="1">
            <a:off x="3835675" y="2647011"/>
            <a:ext cx="1016041" cy="2375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151;p18">
            <a:extLst>
              <a:ext uri="{FF2B5EF4-FFF2-40B4-BE49-F238E27FC236}">
                <a16:creationId xmlns:a16="http://schemas.microsoft.com/office/drawing/2014/main" id="{16188839-49D7-BDA3-EAE6-C1A5F7D191B1}"/>
              </a:ext>
            </a:extLst>
          </p:cNvPr>
          <p:cNvCxnSpPr>
            <a:cxnSpLocks/>
          </p:cNvCxnSpPr>
          <p:nvPr/>
        </p:nvCxnSpPr>
        <p:spPr>
          <a:xfrm>
            <a:off x="3835675" y="2884550"/>
            <a:ext cx="1016041" cy="27842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152;p18">
            <a:extLst>
              <a:ext uri="{FF2B5EF4-FFF2-40B4-BE49-F238E27FC236}">
                <a16:creationId xmlns:a16="http://schemas.microsoft.com/office/drawing/2014/main" id="{12251863-88A9-A481-EAD8-9191FF516368}"/>
              </a:ext>
            </a:extLst>
          </p:cNvPr>
          <p:cNvCxnSpPr>
            <a:cxnSpLocks/>
          </p:cNvCxnSpPr>
          <p:nvPr/>
        </p:nvCxnSpPr>
        <p:spPr>
          <a:xfrm flipV="1">
            <a:off x="4026175" y="3701315"/>
            <a:ext cx="825541" cy="27327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53;p18">
            <a:extLst>
              <a:ext uri="{FF2B5EF4-FFF2-40B4-BE49-F238E27FC236}">
                <a16:creationId xmlns:a16="http://schemas.microsoft.com/office/drawing/2014/main" id="{847F705E-15BE-2EA3-2800-19D0868F05DD}"/>
              </a:ext>
            </a:extLst>
          </p:cNvPr>
          <p:cNvCxnSpPr>
            <a:cxnSpLocks/>
          </p:cNvCxnSpPr>
          <p:nvPr/>
        </p:nvCxnSpPr>
        <p:spPr>
          <a:xfrm>
            <a:off x="4026175" y="3976054"/>
            <a:ext cx="825540" cy="25166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154;p18">
            <a:extLst>
              <a:ext uri="{FF2B5EF4-FFF2-40B4-BE49-F238E27FC236}">
                <a16:creationId xmlns:a16="http://schemas.microsoft.com/office/drawing/2014/main" id="{4E1788E3-209E-981E-D67F-F3293DA472EA}"/>
              </a:ext>
            </a:extLst>
          </p:cNvPr>
          <p:cNvCxnSpPr>
            <a:cxnSpLocks/>
          </p:cNvCxnSpPr>
          <p:nvPr/>
        </p:nvCxnSpPr>
        <p:spPr>
          <a:xfrm flipV="1">
            <a:off x="3910869" y="4681563"/>
            <a:ext cx="940847" cy="2702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155;p18">
            <a:extLst>
              <a:ext uri="{FF2B5EF4-FFF2-40B4-BE49-F238E27FC236}">
                <a16:creationId xmlns:a16="http://schemas.microsoft.com/office/drawing/2014/main" id="{975F101F-FBEB-D16A-372B-11407568C040}"/>
              </a:ext>
            </a:extLst>
          </p:cNvPr>
          <p:cNvCxnSpPr>
            <a:cxnSpLocks/>
          </p:cNvCxnSpPr>
          <p:nvPr/>
        </p:nvCxnSpPr>
        <p:spPr>
          <a:xfrm>
            <a:off x="3910869" y="4951840"/>
            <a:ext cx="940847" cy="24569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156;p18">
            <a:extLst>
              <a:ext uri="{FF2B5EF4-FFF2-40B4-BE49-F238E27FC236}">
                <a16:creationId xmlns:a16="http://schemas.microsoft.com/office/drawing/2014/main" id="{6642DFD3-A7A7-43B2-AC52-10B2AB99AD38}"/>
              </a:ext>
            </a:extLst>
          </p:cNvPr>
          <p:cNvSpPr/>
          <p:nvPr/>
        </p:nvSpPr>
        <p:spPr>
          <a:xfrm rot="16200000">
            <a:off x="6993241" y="2885639"/>
            <a:ext cx="4258319" cy="71125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latin typeface="Gotham Black"/>
                <a:ea typeface="Montserrat SemiBold"/>
                <a:cs typeface="Montserrat SemiBold"/>
                <a:sym typeface="Montserrat SemiBold"/>
              </a:rPr>
              <a:t>Effective Spectrum Management</a:t>
            </a:r>
          </a:p>
        </p:txBody>
      </p:sp>
      <p:cxnSp>
        <p:nvCxnSpPr>
          <p:cNvPr id="42" name="Google Shape;157;p18">
            <a:extLst>
              <a:ext uri="{FF2B5EF4-FFF2-40B4-BE49-F238E27FC236}">
                <a16:creationId xmlns:a16="http://schemas.microsoft.com/office/drawing/2014/main" id="{B200652F-2491-060D-2C8E-7CBF59790339}"/>
              </a:ext>
            </a:extLst>
          </p:cNvPr>
          <p:cNvCxnSpPr>
            <a:cxnSpLocks/>
            <a:endCxn id="41" idx="0"/>
          </p:cNvCxnSpPr>
          <p:nvPr/>
        </p:nvCxnSpPr>
        <p:spPr>
          <a:xfrm rot="16200000" flipH="1">
            <a:off x="7697373" y="2171868"/>
            <a:ext cx="1617716" cy="521082"/>
          </a:xfrm>
          <a:prstGeom prst="bentConnector4">
            <a:avLst>
              <a:gd name="adj1" fmla="val 39008"/>
              <a:gd name="adj2" fmla="val 5613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158;p18">
            <a:extLst>
              <a:ext uri="{FF2B5EF4-FFF2-40B4-BE49-F238E27FC236}">
                <a16:creationId xmlns:a16="http://schemas.microsoft.com/office/drawing/2014/main" id="{60715396-D346-9C7B-60E7-B8FA8D055078}"/>
              </a:ext>
            </a:extLst>
          </p:cNvPr>
          <p:cNvCxnSpPr>
            <a:cxnSpLocks/>
            <a:stCxn id="41" idx="0"/>
          </p:cNvCxnSpPr>
          <p:nvPr/>
        </p:nvCxnSpPr>
        <p:spPr>
          <a:xfrm rot="10800000" flipV="1">
            <a:off x="8258406" y="3241267"/>
            <a:ext cx="508367" cy="2019816"/>
          </a:xfrm>
          <a:prstGeom prst="bentConnector4">
            <a:avLst>
              <a:gd name="adj1" fmla="val 44968"/>
              <a:gd name="adj2" fmla="val 588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58961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00490FB-08AD-C33C-A395-0519FF2E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08" b="7276"/>
          <a:stretch>
            <a:fillRect/>
          </a:stretch>
        </p:blipFill>
        <p:spPr>
          <a:xfrm>
            <a:off x="-3878" y="520324"/>
            <a:ext cx="5546839" cy="60784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8948DE-3079-C4A4-1FC9-3EFE3B67AD7C}"/>
              </a:ext>
            </a:extLst>
          </p:cNvPr>
          <p:cNvGraphicFramePr>
            <a:graphicFrameLocks noGrp="1"/>
          </p:cNvGraphicFramePr>
          <p:nvPr/>
        </p:nvGraphicFramePr>
        <p:xfrm>
          <a:off x="5142271" y="1168523"/>
          <a:ext cx="4588536" cy="295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32">
                  <a:extLst>
                    <a:ext uri="{9D8B030D-6E8A-4147-A177-3AD203B41FA5}">
                      <a16:colId xmlns:a16="http://schemas.microsoft.com/office/drawing/2014/main" val="3570086294"/>
                    </a:ext>
                  </a:extLst>
                </a:gridCol>
                <a:gridCol w="547577">
                  <a:extLst>
                    <a:ext uri="{9D8B030D-6E8A-4147-A177-3AD203B41FA5}">
                      <a16:colId xmlns:a16="http://schemas.microsoft.com/office/drawing/2014/main" val="2601829962"/>
                    </a:ext>
                  </a:extLst>
                </a:gridCol>
                <a:gridCol w="781290">
                  <a:extLst>
                    <a:ext uri="{9D8B030D-6E8A-4147-A177-3AD203B41FA5}">
                      <a16:colId xmlns:a16="http://schemas.microsoft.com/office/drawing/2014/main" val="3558588144"/>
                    </a:ext>
                  </a:extLst>
                </a:gridCol>
                <a:gridCol w="692508">
                  <a:extLst>
                    <a:ext uri="{9D8B030D-6E8A-4147-A177-3AD203B41FA5}">
                      <a16:colId xmlns:a16="http://schemas.microsoft.com/office/drawing/2014/main" val="2943760516"/>
                    </a:ext>
                  </a:extLst>
                </a:gridCol>
                <a:gridCol w="852316">
                  <a:extLst>
                    <a:ext uri="{9D8B030D-6E8A-4147-A177-3AD203B41FA5}">
                      <a16:colId xmlns:a16="http://schemas.microsoft.com/office/drawing/2014/main" val="2547768000"/>
                    </a:ext>
                  </a:extLst>
                </a:gridCol>
                <a:gridCol w="724313">
                  <a:extLst>
                    <a:ext uri="{9D8B030D-6E8A-4147-A177-3AD203B41FA5}">
                      <a16:colId xmlns:a16="http://schemas.microsoft.com/office/drawing/2014/main" val="2433293018"/>
                    </a:ext>
                  </a:extLst>
                </a:gridCol>
              </a:tblGrid>
              <a:tr h="316394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Mobile Broadband Deployment Trend 2022-25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377138"/>
                  </a:ext>
                </a:extLst>
              </a:tr>
              <a:tr h="29897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Operator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Tech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Jun ‘22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Jun ‘23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Jun ‘24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Jun ‘25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5072455"/>
                  </a:ext>
                </a:extLst>
              </a:tr>
              <a:tr h="240924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Airtel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3G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25,848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29,182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33,782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25,346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9675493"/>
                  </a:ext>
                </a:extLst>
              </a:tr>
              <a:tr h="24092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4G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16,497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26,855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33,779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38,405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6016"/>
                  </a:ext>
                </a:extLst>
              </a:tr>
              <a:tr h="24092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5G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857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1,245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1,404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80382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Jamii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4G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990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1,032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1,215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1,347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7159774"/>
                  </a:ext>
                </a:extLst>
              </a:tr>
              <a:tr h="240924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Safaricom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3G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71,132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75,527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80,023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86,593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3047949"/>
                  </a:ext>
                </a:extLst>
              </a:tr>
              <a:tr h="24092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4G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37,680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63,489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71,597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86,827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4618226"/>
                  </a:ext>
                </a:extLst>
              </a:tr>
              <a:tr h="24092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b="1" u="none" strike="noStrike">
                          <a:effectLst/>
                        </a:rPr>
                        <a:t>5G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102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1,939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2,311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b="1" u="none" strike="noStrike">
                          <a:effectLst/>
                        </a:rPr>
                        <a:t>5,114</a:t>
                      </a:r>
                      <a:endParaRPr lang="en-K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57322"/>
                  </a:ext>
                </a:extLst>
              </a:tr>
              <a:tr h="2409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Telkom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3G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7,804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7,875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3,577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3,577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2214166"/>
                  </a:ext>
                </a:extLst>
              </a:tr>
              <a:tr h="24092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600" u="none" strike="noStrike">
                          <a:effectLst/>
                        </a:rPr>
                        <a:t>4G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2,329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2,552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1,244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KE" sz="1600" u="none" strike="noStrike">
                          <a:effectLst/>
                        </a:rPr>
                        <a:t>1,244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9204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899C7-81B9-FAF7-B781-875D35745BDD}"/>
              </a:ext>
            </a:extLst>
          </p:cNvPr>
          <p:cNvSpPr txBox="1"/>
          <p:nvPr/>
        </p:nvSpPr>
        <p:spPr>
          <a:xfrm>
            <a:off x="5703570" y="5535588"/>
            <a:ext cx="4004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Date Source: Communications Authority of Kenya, 2025</a:t>
            </a:r>
            <a:endParaRPr lang="en-KE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8CB2B-81E4-4AE8-71BE-A0BAEF9A0348}"/>
              </a:ext>
            </a:extLst>
          </p:cNvPr>
          <p:cNvSpPr txBox="1"/>
          <p:nvPr/>
        </p:nvSpPr>
        <p:spPr>
          <a:xfrm>
            <a:off x="5680710" y="4583430"/>
            <a:ext cx="422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5G deployments nearly doubled from 2024 to 2025 </a:t>
            </a:r>
            <a:r>
              <a:rPr lang="en-GB" b="1"/>
              <a:t>(~83%)</a:t>
            </a:r>
            <a:endParaRPr lang="en-KE" b="1"/>
          </a:p>
        </p:txBody>
      </p:sp>
      <p:sp>
        <p:nvSpPr>
          <p:cNvPr id="8" name="Google Shape;306;p42">
            <a:extLst>
              <a:ext uri="{FF2B5EF4-FFF2-40B4-BE49-F238E27FC236}">
                <a16:creationId xmlns:a16="http://schemas.microsoft.com/office/drawing/2014/main" id="{274CF878-6AB0-4607-01C9-0C1B901C0464}"/>
              </a:ext>
            </a:extLst>
          </p:cNvPr>
          <p:cNvSpPr txBox="1">
            <a:spLocks/>
          </p:cNvSpPr>
          <p:nvPr/>
        </p:nvSpPr>
        <p:spPr>
          <a:xfrm>
            <a:off x="104344" y="48958"/>
            <a:ext cx="6622200" cy="485225"/>
          </a:xfrm>
          <a:prstGeom prst="rect">
            <a:avLst/>
          </a:prstGeom>
        </p:spPr>
        <p:txBody>
          <a:bodyPr spcFirstLastPara="1" wrap="square" lIns="85719" tIns="42846" rIns="85719" bIns="42846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916"/>
              </a:lnSpc>
              <a:spcBef>
                <a:spcPts val="0"/>
              </a:spcBef>
              <a:spcAft>
                <a:spcPts val="867"/>
              </a:spcAft>
            </a:pPr>
            <a:r>
              <a:rPr lang="en-GB" sz="2275">
                <a:solidFill>
                  <a:srgbClr val="0000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5G Deployment in Kenya </a:t>
            </a:r>
          </a:p>
        </p:txBody>
      </p:sp>
    </p:spTree>
    <p:extLst>
      <p:ext uri="{BB962C8B-B14F-4D97-AF65-F5344CB8AC3E}">
        <p14:creationId xmlns:p14="http://schemas.microsoft.com/office/powerpoint/2010/main" val="22773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0"/>
          <p:cNvSpPr/>
          <p:nvPr/>
        </p:nvSpPr>
        <p:spPr>
          <a:xfrm>
            <a:off x="2756555" y="2249279"/>
            <a:ext cx="1923872" cy="553515"/>
          </a:xfrm>
          <a:custGeom>
            <a:avLst/>
            <a:gdLst/>
            <a:ahLst/>
            <a:cxnLst/>
            <a:rect l="l" t="t" r="r" b="b"/>
            <a:pathLst>
              <a:path w="52572" h="19350" extrusionOk="0">
                <a:moveTo>
                  <a:pt x="52191" y="0"/>
                </a:moveTo>
                <a:lnTo>
                  <a:pt x="52191" y="6366"/>
                </a:lnTo>
                <a:cubicBezTo>
                  <a:pt x="52191" y="6967"/>
                  <a:pt x="51685" y="7442"/>
                  <a:pt x="51115" y="7442"/>
                </a:cubicBezTo>
                <a:lnTo>
                  <a:pt x="1458" y="7442"/>
                </a:lnTo>
                <a:cubicBezTo>
                  <a:pt x="634" y="7442"/>
                  <a:pt x="1" y="8076"/>
                  <a:pt x="1" y="8868"/>
                </a:cubicBezTo>
                <a:lnTo>
                  <a:pt x="1" y="19350"/>
                </a:lnTo>
                <a:lnTo>
                  <a:pt x="381" y="19350"/>
                </a:lnTo>
                <a:lnTo>
                  <a:pt x="381" y="8868"/>
                </a:lnTo>
                <a:cubicBezTo>
                  <a:pt x="381" y="8298"/>
                  <a:pt x="856" y="7823"/>
                  <a:pt x="1458" y="7823"/>
                </a:cubicBezTo>
                <a:lnTo>
                  <a:pt x="51115" y="7823"/>
                </a:lnTo>
                <a:cubicBezTo>
                  <a:pt x="51906" y="7823"/>
                  <a:pt x="52571" y="7157"/>
                  <a:pt x="52571" y="6366"/>
                </a:cubicBezTo>
                <a:lnTo>
                  <a:pt x="52571" y="0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5" name="Google Shape;1395;p40"/>
          <p:cNvSpPr/>
          <p:nvPr/>
        </p:nvSpPr>
        <p:spPr>
          <a:xfrm>
            <a:off x="5322359" y="2249279"/>
            <a:ext cx="1978326" cy="553515"/>
          </a:xfrm>
          <a:custGeom>
            <a:avLst/>
            <a:gdLst/>
            <a:ahLst/>
            <a:cxnLst/>
            <a:rect l="l" t="t" r="r" b="b"/>
            <a:pathLst>
              <a:path w="54060" h="19350" extrusionOk="0">
                <a:moveTo>
                  <a:pt x="0" y="0"/>
                </a:moveTo>
                <a:lnTo>
                  <a:pt x="0" y="6366"/>
                </a:lnTo>
                <a:cubicBezTo>
                  <a:pt x="0" y="7157"/>
                  <a:pt x="665" y="7823"/>
                  <a:pt x="1457" y="7823"/>
                </a:cubicBezTo>
                <a:lnTo>
                  <a:pt x="52602" y="7823"/>
                </a:lnTo>
                <a:cubicBezTo>
                  <a:pt x="53204" y="7823"/>
                  <a:pt x="53679" y="8298"/>
                  <a:pt x="53679" y="8868"/>
                </a:cubicBezTo>
                <a:lnTo>
                  <a:pt x="53679" y="19350"/>
                </a:lnTo>
                <a:lnTo>
                  <a:pt x="54059" y="19350"/>
                </a:lnTo>
                <a:lnTo>
                  <a:pt x="54059" y="8868"/>
                </a:lnTo>
                <a:cubicBezTo>
                  <a:pt x="54059" y="8076"/>
                  <a:pt x="53426" y="7442"/>
                  <a:pt x="52602" y="7442"/>
                </a:cubicBezTo>
                <a:lnTo>
                  <a:pt x="1457" y="7442"/>
                </a:lnTo>
                <a:cubicBezTo>
                  <a:pt x="887" y="7442"/>
                  <a:pt x="412" y="6967"/>
                  <a:pt x="412" y="6366"/>
                </a:cubicBezTo>
                <a:lnTo>
                  <a:pt x="412" y="0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40"/>
          <p:cNvSpPr/>
          <p:nvPr/>
        </p:nvSpPr>
        <p:spPr>
          <a:xfrm>
            <a:off x="2707886" y="2759318"/>
            <a:ext cx="111285" cy="86102"/>
          </a:xfrm>
          <a:custGeom>
            <a:avLst/>
            <a:gdLst/>
            <a:ahLst/>
            <a:cxnLst/>
            <a:rect l="l" t="t" r="r" b="b"/>
            <a:pathLst>
              <a:path w="3041" h="3010" extrusionOk="0">
                <a:moveTo>
                  <a:pt x="1521" y="1"/>
                </a:moveTo>
                <a:cubicBezTo>
                  <a:pt x="697" y="1"/>
                  <a:pt x="1" y="666"/>
                  <a:pt x="1" y="1521"/>
                </a:cubicBezTo>
                <a:cubicBezTo>
                  <a:pt x="1" y="2344"/>
                  <a:pt x="697" y="3009"/>
                  <a:pt x="1521" y="3009"/>
                </a:cubicBezTo>
                <a:cubicBezTo>
                  <a:pt x="2344" y="3009"/>
                  <a:pt x="3041" y="2344"/>
                  <a:pt x="3041" y="1521"/>
                </a:cubicBezTo>
                <a:cubicBezTo>
                  <a:pt x="3041" y="666"/>
                  <a:pt x="2344" y="1"/>
                  <a:pt x="1521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40"/>
          <p:cNvSpPr/>
          <p:nvPr/>
        </p:nvSpPr>
        <p:spPr>
          <a:xfrm>
            <a:off x="2707886" y="2759318"/>
            <a:ext cx="111285" cy="86102"/>
          </a:xfrm>
          <a:custGeom>
            <a:avLst/>
            <a:gdLst/>
            <a:ahLst/>
            <a:cxnLst/>
            <a:rect l="l" t="t" r="r" b="b"/>
            <a:pathLst>
              <a:path w="3041" h="3010" extrusionOk="0">
                <a:moveTo>
                  <a:pt x="1521" y="1"/>
                </a:moveTo>
                <a:cubicBezTo>
                  <a:pt x="697" y="1"/>
                  <a:pt x="1" y="666"/>
                  <a:pt x="1" y="1521"/>
                </a:cubicBezTo>
                <a:cubicBezTo>
                  <a:pt x="1" y="2344"/>
                  <a:pt x="697" y="3009"/>
                  <a:pt x="1521" y="3009"/>
                </a:cubicBezTo>
                <a:cubicBezTo>
                  <a:pt x="2344" y="3009"/>
                  <a:pt x="3041" y="2344"/>
                  <a:pt x="3041" y="1521"/>
                </a:cubicBezTo>
                <a:cubicBezTo>
                  <a:pt x="3041" y="666"/>
                  <a:pt x="2344" y="1"/>
                  <a:pt x="1521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40"/>
          <p:cNvSpPr/>
          <p:nvPr/>
        </p:nvSpPr>
        <p:spPr>
          <a:xfrm>
            <a:off x="4281670" y="2341679"/>
            <a:ext cx="635106" cy="461120"/>
          </a:xfrm>
          <a:custGeom>
            <a:avLst/>
            <a:gdLst/>
            <a:ahLst/>
            <a:cxnLst/>
            <a:rect l="l" t="t" r="r" b="b"/>
            <a:pathLst>
              <a:path w="17355" h="16120" extrusionOk="0">
                <a:moveTo>
                  <a:pt x="16975" y="1"/>
                </a:moveTo>
                <a:lnTo>
                  <a:pt x="16975" y="7411"/>
                </a:lnTo>
                <a:cubicBezTo>
                  <a:pt x="16975" y="8013"/>
                  <a:pt x="16500" y="8488"/>
                  <a:pt x="15898" y="8488"/>
                </a:cubicBezTo>
                <a:lnTo>
                  <a:pt x="1425" y="8488"/>
                </a:lnTo>
                <a:cubicBezTo>
                  <a:pt x="634" y="8488"/>
                  <a:pt x="0" y="9121"/>
                  <a:pt x="0" y="9945"/>
                </a:cubicBezTo>
                <a:lnTo>
                  <a:pt x="0" y="16120"/>
                </a:lnTo>
                <a:lnTo>
                  <a:pt x="380" y="16120"/>
                </a:lnTo>
                <a:lnTo>
                  <a:pt x="380" y="9945"/>
                </a:lnTo>
                <a:cubicBezTo>
                  <a:pt x="380" y="9343"/>
                  <a:pt x="855" y="8868"/>
                  <a:pt x="1425" y="8868"/>
                </a:cubicBezTo>
                <a:lnTo>
                  <a:pt x="15898" y="8868"/>
                </a:lnTo>
                <a:cubicBezTo>
                  <a:pt x="16690" y="8868"/>
                  <a:pt x="17355" y="8234"/>
                  <a:pt x="17355" y="7411"/>
                </a:cubicBezTo>
                <a:lnTo>
                  <a:pt x="17355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40"/>
          <p:cNvSpPr/>
          <p:nvPr/>
        </p:nvSpPr>
        <p:spPr>
          <a:xfrm>
            <a:off x="4233001" y="2759318"/>
            <a:ext cx="110114" cy="86102"/>
          </a:xfrm>
          <a:custGeom>
            <a:avLst/>
            <a:gdLst/>
            <a:ahLst/>
            <a:cxnLst/>
            <a:rect l="l" t="t" r="r" b="b"/>
            <a:pathLst>
              <a:path w="3009" h="3010" extrusionOk="0">
                <a:moveTo>
                  <a:pt x="1520" y="1"/>
                </a:moveTo>
                <a:cubicBezTo>
                  <a:pt x="665" y="1"/>
                  <a:pt x="0" y="666"/>
                  <a:pt x="0" y="1521"/>
                </a:cubicBezTo>
                <a:cubicBezTo>
                  <a:pt x="0" y="2344"/>
                  <a:pt x="665" y="3009"/>
                  <a:pt x="1520" y="3009"/>
                </a:cubicBezTo>
                <a:cubicBezTo>
                  <a:pt x="2344" y="3009"/>
                  <a:pt x="3009" y="2344"/>
                  <a:pt x="3009" y="1521"/>
                </a:cubicBezTo>
                <a:cubicBezTo>
                  <a:pt x="3009" y="666"/>
                  <a:pt x="2344" y="1"/>
                  <a:pt x="1520" y="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40"/>
          <p:cNvSpPr/>
          <p:nvPr/>
        </p:nvSpPr>
        <p:spPr>
          <a:xfrm>
            <a:off x="7239136" y="2759318"/>
            <a:ext cx="110151" cy="86102"/>
          </a:xfrm>
          <a:custGeom>
            <a:avLst/>
            <a:gdLst/>
            <a:ahLst/>
            <a:cxnLst/>
            <a:rect l="l" t="t" r="r" b="b"/>
            <a:pathLst>
              <a:path w="3010" h="3010" extrusionOk="0">
                <a:moveTo>
                  <a:pt x="1489" y="1"/>
                </a:moveTo>
                <a:cubicBezTo>
                  <a:pt x="666" y="1"/>
                  <a:pt x="1" y="666"/>
                  <a:pt x="1" y="1521"/>
                </a:cubicBezTo>
                <a:cubicBezTo>
                  <a:pt x="1" y="2344"/>
                  <a:pt x="666" y="3009"/>
                  <a:pt x="1489" y="3009"/>
                </a:cubicBezTo>
                <a:cubicBezTo>
                  <a:pt x="2313" y="3009"/>
                  <a:pt x="3009" y="2344"/>
                  <a:pt x="3009" y="1521"/>
                </a:cubicBezTo>
                <a:cubicBezTo>
                  <a:pt x="3009" y="666"/>
                  <a:pt x="2313" y="1"/>
                  <a:pt x="1489" y="1"/>
                </a:cubicBezTo>
                <a:close/>
              </a:path>
            </a:pathLst>
          </a:custGeom>
          <a:solidFill>
            <a:srgbClr val="6CA1B0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1" name="Google Shape;1401;p40"/>
          <p:cNvSpPr/>
          <p:nvPr/>
        </p:nvSpPr>
        <p:spPr>
          <a:xfrm>
            <a:off x="7239136" y="2759318"/>
            <a:ext cx="110151" cy="86102"/>
          </a:xfrm>
          <a:custGeom>
            <a:avLst/>
            <a:gdLst/>
            <a:ahLst/>
            <a:cxnLst/>
            <a:rect l="l" t="t" r="r" b="b"/>
            <a:pathLst>
              <a:path w="3010" h="3010" extrusionOk="0">
                <a:moveTo>
                  <a:pt x="1489" y="1"/>
                </a:moveTo>
                <a:cubicBezTo>
                  <a:pt x="666" y="1"/>
                  <a:pt x="1" y="666"/>
                  <a:pt x="1" y="1521"/>
                </a:cubicBezTo>
                <a:cubicBezTo>
                  <a:pt x="1" y="2344"/>
                  <a:pt x="666" y="3009"/>
                  <a:pt x="1489" y="3009"/>
                </a:cubicBezTo>
                <a:cubicBezTo>
                  <a:pt x="2313" y="3009"/>
                  <a:pt x="3009" y="2344"/>
                  <a:pt x="3009" y="1521"/>
                </a:cubicBezTo>
                <a:cubicBezTo>
                  <a:pt x="3009" y="666"/>
                  <a:pt x="2313" y="1"/>
                  <a:pt x="1489" y="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2" name="Google Shape;1402;p40"/>
          <p:cNvSpPr/>
          <p:nvPr/>
        </p:nvSpPr>
        <p:spPr>
          <a:xfrm>
            <a:off x="5540579" y="2165917"/>
            <a:ext cx="3306468" cy="636871"/>
          </a:xfrm>
          <a:custGeom>
            <a:avLst/>
            <a:gdLst/>
            <a:ahLst/>
            <a:cxnLst/>
            <a:rect l="l" t="t" r="r" b="b"/>
            <a:pathLst>
              <a:path w="90353" h="22264" extrusionOk="0">
                <a:moveTo>
                  <a:pt x="1" y="1"/>
                </a:moveTo>
                <a:lnTo>
                  <a:pt x="1" y="4118"/>
                </a:lnTo>
                <a:cubicBezTo>
                  <a:pt x="1" y="4909"/>
                  <a:pt x="666" y="5574"/>
                  <a:pt x="1457" y="5574"/>
                </a:cubicBezTo>
                <a:lnTo>
                  <a:pt x="88896" y="5574"/>
                </a:lnTo>
                <a:cubicBezTo>
                  <a:pt x="89497" y="5574"/>
                  <a:pt x="89972" y="6050"/>
                  <a:pt x="89972" y="6620"/>
                </a:cubicBezTo>
                <a:lnTo>
                  <a:pt x="89972" y="22264"/>
                </a:lnTo>
                <a:lnTo>
                  <a:pt x="90352" y="22264"/>
                </a:lnTo>
                <a:lnTo>
                  <a:pt x="90352" y="6620"/>
                </a:lnTo>
                <a:cubicBezTo>
                  <a:pt x="90352" y="5828"/>
                  <a:pt x="89719" y="5194"/>
                  <a:pt x="88927" y="5194"/>
                </a:cubicBezTo>
                <a:lnTo>
                  <a:pt x="1457" y="5194"/>
                </a:lnTo>
                <a:cubicBezTo>
                  <a:pt x="856" y="5194"/>
                  <a:pt x="381" y="4688"/>
                  <a:pt x="381" y="4118"/>
                </a:cubicBezTo>
                <a:lnTo>
                  <a:pt x="381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" name="Google Shape;1403;p40"/>
          <p:cNvSpPr/>
          <p:nvPr/>
        </p:nvSpPr>
        <p:spPr>
          <a:xfrm>
            <a:off x="8784317" y="2759318"/>
            <a:ext cx="111285" cy="86102"/>
          </a:xfrm>
          <a:custGeom>
            <a:avLst/>
            <a:gdLst/>
            <a:ahLst/>
            <a:cxnLst/>
            <a:rect l="l" t="t" r="r" b="b"/>
            <a:pathLst>
              <a:path w="3041" h="3010" extrusionOk="0">
                <a:moveTo>
                  <a:pt x="1520" y="1"/>
                </a:moveTo>
                <a:cubicBezTo>
                  <a:pt x="697" y="1"/>
                  <a:pt x="0" y="666"/>
                  <a:pt x="0" y="1521"/>
                </a:cubicBezTo>
                <a:cubicBezTo>
                  <a:pt x="0" y="2344"/>
                  <a:pt x="697" y="3009"/>
                  <a:pt x="1520" y="3009"/>
                </a:cubicBezTo>
                <a:cubicBezTo>
                  <a:pt x="2344" y="3009"/>
                  <a:pt x="3040" y="2344"/>
                  <a:pt x="3040" y="1521"/>
                </a:cubicBezTo>
                <a:cubicBezTo>
                  <a:pt x="3040" y="666"/>
                  <a:pt x="2344" y="1"/>
                  <a:pt x="1520" y="1"/>
                </a:cubicBezTo>
                <a:close/>
              </a:path>
            </a:pathLst>
          </a:custGeom>
          <a:solidFill>
            <a:srgbClr val="6CA1B0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4" name="Google Shape;1404;p40"/>
          <p:cNvSpPr/>
          <p:nvPr/>
        </p:nvSpPr>
        <p:spPr>
          <a:xfrm>
            <a:off x="8784317" y="2759318"/>
            <a:ext cx="111285" cy="86102"/>
          </a:xfrm>
          <a:custGeom>
            <a:avLst/>
            <a:gdLst/>
            <a:ahLst/>
            <a:cxnLst/>
            <a:rect l="l" t="t" r="r" b="b"/>
            <a:pathLst>
              <a:path w="3041" h="3010" extrusionOk="0">
                <a:moveTo>
                  <a:pt x="1520" y="1"/>
                </a:moveTo>
                <a:cubicBezTo>
                  <a:pt x="697" y="1"/>
                  <a:pt x="0" y="666"/>
                  <a:pt x="0" y="1521"/>
                </a:cubicBezTo>
                <a:cubicBezTo>
                  <a:pt x="0" y="2344"/>
                  <a:pt x="697" y="3009"/>
                  <a:pt x="1520" y="3009"/>
                </a:cubicBezTo>
                <a:cubicBezTo>
                  <a:pt x="2344" y="3009"/>
                  <a:pt x="3040" y="2344"/>
                  <a:pt x="3040" y="1521"/>
                </a:cubicBezTo>
                <a:cubicBezTo>
                  <a:pt x="3040" y="666"/>
                  <a:pt x="2344" y="1"/>
                  <a:pt x="1520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40"/>
          <p:cNvSpPr/>
          <p:nvPr/>
        </p:nvSpPr>
        <p:spPr>
          <a:xfrm>
            <a:off x="1213771" y="2165917"/>
            <a:ext cx="3306468" cy="636871"/>
          </a:xfrm>
          <a:custGeom>
            <a:avLst/>
            <a:gdLst/>
            <a:ahLst/>
            <a:cxnLst/>
            <a:rect l="l" t="t" r="r" b="b"/>
            <a:pathLst>
              <a:path w="90353" h="22264" extrusionOk="0">
                <a:moveTo>
                  <a:pt x="89973" y="1"/>
                </a:moveTo>
                <a:lnTo>
                  <a:pt x="89973" y="4118"/>
                </a:lnTo>
                <a:cubicBezTo>
                  <a:pt x="89973" y="4688"/>
                  <a:pt x="89497" y="5194"/>
                  <a:pt x="88896" y="5194"/>
                </a:cubicBezTo>
                <a:lnTo>
                  <a:pt x="1426" y="5194"/>
                </a:lnTo>
                <a:cubicBezTo>
                  <a:pt x="634" y="5194"/>
                  <a:pt x="1" y="5828"/>
                  <a:pt x="1" y="6620"/>
                </a:cubicBezTo>
                <a:lnTo>
                  <a:pt x="1" y="22264"/>
                </a:lnTo>
                <a:lnTo>
                  <a:pt x="381" y="22264"/>
                </a:lnTo>
                <a:lnTo>
                  <a:pt x="381" y="6620"/>
                </a:lnTo>
                <a:cubicBezTo>
                  <a:pt x="381" y="6050"/>
                  <a:pt x="856" y="5574"/>
                  <a:pt x="1426" y="5574"/>
                </a:cubicBezTo>
                <a:lnTo>
                  <a:pt x="88896" y="5574"/>
                </a:lnTo>
                <a:cubicBezTo>
                  <a:pt x="89688" y="5574"/>
                  <a:pt x="90353" y="4909"/>
                  <a:pt x="90353" y="4118"/>
                </a:cubicBezTo>
                <a:lnTo>
                  <a:pt x="90353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40"/>
          <p:cNvSpPr/>
          <p:nvPr/>
        </p:nvSpPr>
        <p:spPr>
          <a:xfrm>
            <a:off x="1165102" y="2759318"/>
            <a:ext cx="110151" cy="86102"/>
          </a:xfrm>
          <a:custGeom>
            <a:avLst/>
            <a:gdLst/>
            <a:ahLst/>
            <a:cxnLst/>
            <a:rect l="l" t="t" r="r" b="b"/>
            <a:pathLst>
              <a:path w="3010" h="3010" extrusionOk="0">
                <a:moveTo>
                  <a:pt x="1521" y="1"/>
                </a:moveTo>
                <a:cubicBezTo>
                  <a:pt x="666" y="1"/>
                  <a:pt x="1" y="666"/>
                  <a:pt x="1" y="1521"/>
                </a:cubicBezTo>
                <a:cubicBezTo>
                  <a:pt x="1" y="2344"/>
                  <a:pt x="666" y="3009"/>
                  <a:pt x="1521" y="3009"/>
                </a:cubicBezTo>
                <a:cubicBezTo>
                  <a:pt x="2344" y="3009"/>
                  <a:pt x="3009" y="2344"/>
                  <a:pt x="3009" y="1521"/>
                </a:cubicBezTo>
                <a:cubicBezTo>
                  <a:pt x="3009" y="666"/>
                  <a:pt x="2344" y="1"/>
                  <a:pt x="1521" y="1"/>
                </a:cubicBezTo>
                <a:close/>
              </a:path>
            </a:pathLst>
          </a:custGeom>
          <a:solidFill>
            <a:srgbClr val="6CA1B0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40"/>
          <p:cNvSpPr/>
          <p:nvPr/>
        </p:nvSpPr>
        <p:spPr>
          <a:xfrm>
            <a:off x="1165102" y="2759318"/>
            <a:ext cx="110151" cy="86102"/>
          </a:xfrm>
          <a:custGeom>
            <a:avLst/>
            <a:gdLst/>
            <a:ahLst/>
            <a:cxnLst/>
            <a:rect l="l" t="t" r="r" b="b"/>
            <a:pathLst>
              <a:path w="3010" h="3010" extrusionOk="0">
                <a:moveTo>
                  <a:pt x="1521" y="1"/>
                </a:moveTo>
                <a:cubicBezTo>
                  <a:pt x="666" y="1"/>
                  <a:pt x="1" y="666"/>
                  <a:pt x="1" y="1521"/>
                </a:cubicBezTo>
                <a:cubicBezTo>
                  <a:pt x="1" y="2344"/>
                  <a:pt x="666" y="3009"/>
                  <a:pt x="1521" y="3009"/>
                </a:cubicBezTo>
                <a:cubicBezTo>
                  <a:pt x="2344" y="3009"/>
                  <a:pt x="3009" y="2344"/>
                  <a:pt x="3009" y="1521"/>
                </a:cubicBezTo>
                <a:cubicBezTo>
                  <a:pt x="3009" y="666"/>
                  <a:pt x="2344" y="1"/>
                  <a:pt x="1521" y="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40"/>
          <p:cNvSpPr/>
          <p:nvPr/>
        </p:nvSpPr>
        <p:spPr>
          <a:xfrm>
            <a:off x="5156626" y="2341679"/>
            <a:ext cx="635143" cy="461120"/>
          </a:xfrm>
          <a:custGeom>
            <a:avLst/>
            <a:gdLst/>
            <a:ahLst/>
            <a:cxnLst/>
            <a:rect l="l" t="t" r="r" b="b"/>
            <a:pathLst>
              <a:path w="17356" h="16120" extrusionOk="0">
                <a:moveTo>
                  <a:pt x="0" y="1"/>
                </a:moveTo>
                <a:lnTo>
                  <a:pt x="0" y="7411"/>
                </a:lnTo>
                <a:cubicBezTo>
                  <a:pt x="0" y="8234"/>
                  <a:pt x="666" y="8868"/>
                  <a:pt x="1457" y="8868"/>
                </a:cubicBezTo>
                <a:lnTo>
                  <a:pt x="15898" y="8868"/>
                </a:lnTo>
                <a:cubicBezTo>
                  <a:pt x="16500" y="8868"/>
                  <a:pt x="16975" y="9343"/>
                  <a:pt x="16975" y="9945"/>
                </a:cubicBezTo>
                <a:lnTo>
                  <a:pt x="16975" y="16120"/>
                </a:lnTo>
                <a:lnTo>
                  <a:pt x="17355" y="16120"/>
                </a:lnTo>
                <a:lnTo>
                  <a:pt x="17355" y="9945"/>
                </a:lnTo>
                <a:cubicBezTo>
                  <a:pt x="17355" y="9121"/>
                  <a:pt x="16722" y="8488"/>
                  <a:pt x="15898" y="8488"/>
                </a:cubicBezTo>
                <a:lnTo>
                  <a:pt x="1457" y="8488"/>
                </a:lnTo>
                <a:cubicBezTo>
                  <a:pt x="856" y="8488"/>
                  <a:pt x="380" y="8013"/>
                  <a:pt x="380" y="7411"/>
                </a:cubicBezTo>
                <a:lnTo>
                  <a:pt x="380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0"/>
          <p:cNvSpPr/>
          <p:nvPr/>
        </p:nvSpPr>
        <p:spPr>
          <a:xfrm>
            <a:off x="5729097" y="2759318"/>
            <a:ext cx="111322" cy="86102"/>
          </a:xfrm>
          <a:custGeom>
            <a:avLst/>
            <a:gdLst/>
            <a:ahLst/>
            <a:cxnLst/>
            <a:rect l="l" t="t" r="r" b="b"/>
            <a:pathLst>
              <a:path w="3042" h="3010" extrusionOk="0">
                <a:moveTo>
                  <a:pt x="1521" y="1"/>
                </a:moveTo>
                <a:cubicBezTo>
                  <a:pt x="698" y="1"/>
                  <a:pt x="1" y="666"/>
                  <a:pt x="1" y="1521"/>
                </a:cubicBezTo>
                <a:cubicBezTo>
                  <a:pt x="1" y="2344"/>
                  <a:pt x="698" y="3009"/>
                  <a:pt x="1521" y="3009"/>
                </a:cubicBezTo>
                <a:cubicBezTo>
                  <a:pt x="2344" y="3009"/>
                  <a:pt x="3041" y="2344"/>
                  <a:pt x="3041" y="1521"/>
                </a:cubicBezTo>
                <a:cubicBezTo>
                  <a:pt x="3041" y="666"/>
                  <a:pt x="2344" y="1"/>
                  <a:pt x="1521" y="1"/>
                </a:cubicBezTo>
                <a:close/>
              </a:path>
            </a:pathLst>
          </a:custGeom>
          <a:solidFill>
            <a:srgbClr val="DC8E60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40"/>
          <p:cNvSpPr/>
          <p:nvPr/>
        </p:nvSpPr>
        <p:spPr>
          <a:xfrm>
            <a:off x="5729097" y="2759318"/>
            <a:ext cx="111322" cy="86102"/>
          </a:xfrm>
          <a:custGeom>
            <a:avLst/>
            <a:gdLst/>
            <a:ahLst/>
            <a:cxnLst/>
            <a:rect l="l" t="t" r="r" b="b"/>
            <a:pathLst>
              <a:path w="3042" h="3010" extrusionOk="0">
                <a:moveTo>
                  <a:pt x="1521" y="1"/>
                </a:moveTo>
                <a:cubicBezTo>
                  <a:pt x="698" y="1"/>
                  <a:pt x="1" y="666"/>
                  <a:pt x="1" y="1521"/>
                </a:cubicBezTo>
                <a:cubicBezTo>
                  <a:pt x="1" y="2344"/>
                  <a:pt x="698" y="3009"/>
                  <a:pt x="1521" y="3009"/>
                </a:cubicBezTo>
                <a:cubicBezTo>
                  <a:pt x="2344" y="3009"/>
                  <a:pt x="3041" y="2344"/>
                  <a:pt x="3041" y="1521"/>
                </a:cubicBezTo>
                <a:cubicBezTo>
                  <a:pt x="3041" y="666"/>
                  <a:pt x="2344" y="1"/>
                  <a:pt x="1521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40"/>
          <p:cNvSpPr/>
          <p:nvPr/>
        </p:nvSpPr>
        <p:spPr>
          <a:xfrm>
            <a:off x="4098556" y="801322"/>
            <a:ext cx="1806805" cy="787478"/>
          </a:xfrm>
          <a:custGeom>
            <a:avLst/>
            <a:gdLst/>
            <a:ahLst/>
            <a:cxnLst/>
            <a:rect l="l" t="t" r="r" b="b"/>
            <a:pathLst>
              <a:path w="49373" h="27529" extrusionOk="0">
                <a:moveTo>
                  <a:pt x="24671" y="0"/>
                </a:moveTo>
                <a:cubicBezTo>
                  <a:pt x="23578" y="0"/>
                  <a:pt x="22486" y="278"/>
                  <a:pt x="21504" y="832"/>
                </a:cubicBezTo>
                <a:lnTo>
                  <a:pt x="3168" y="11441"/>
                </a:lnTo>
                <a:cubicBezTo>
                  <a:pt x="1204" y="12581"/>
                  <a:pt x="1" y="14671"/>
                  <a:pt x="1" y="16920"/>
                </a:cubicBezTo>
                <a:lnTo>
                  <a:pt x="1" y="27529"/>
                </a:lnTo>
                <a:lnTo>
                  <a:pt x="381" y="27529"/>
                </a:lnTo>
                <a:lnTo>
                  <a:pt x="381" y="16920"/>
                </a:lnTo>
                <a:cubicBezTo>
                  <a:pt x="381" y="14798"/>
                  <a:pt x="1521" y="12834"/>
                  <a:pt x="3358" y="11789"/>
                </a:cubicBezTo>
                <a:lnTo>
                  <a:pt x="21694" y="1180"/>
                </a:lnTo>
                <a:cubicBezTo>
                  <a:pt x="22612" y="658"/>
                  <a:pt x="23642" y="396"/>
                  <a:pt x="24671" y="396"/>
                </a:cubicBezTo>
                <a:cubicBezTo>
                  <a:pt x="25700" y="396"/>
                  <a:pt x="26729" y="658"/>
                  <a:pt x="27648" y="1180"/>
                </a:cubicBezTo>
                <a:lnTo>
                  <a:pt x="46016" y="11789"/>
                </a:lnTo>
                <a:cubicBezTo>
                  <a:pt x="47821" y="12834"/>
                  <a:pt x="48961" y="14798"/>
                  <a:pt x="48961" y="16920"/>
                </a:cubicBezTo>
                <a:lnTo>
                  <a:pt x="48961" y="27529"/>
                </a:lnTo>
                <a:lnTo>
                  <a:pt x="49373" y="27529"/>
                </a:lnTo>
                <a:lnTo>
                  <a:pt x="49373" y="16920"/>
                </a:lnTo>
                <a:cubicBezTo>
                  <a:pt x="49373" y="14671"/>
                  <a:pt x="48138" y="12581"/>
                  <a:pt x="46206" y="11441"/>
                </a:cubicBezTo>
                <a:lnTo>
                  <a:pt x="27838" y="832"/>
                </a:lnTo>
                <a:cubicBezTo>
                  <a:pt x="26856" y="278"/>
                  <a:pt x="25763" y="0"/>
                  <a:pt x="24671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40"/>
          <p:cNvSpPr/>
          <p:nvPr/>
        </p:nvSpPr>
        <p:spPr>
          <a:xfrm>
            <a:off x="4062621" y="1588822"/>
            <a:ext cx="1877507" cy="814425"/>
          </a:xfrm>
          <a:custGeom>
            <a:avLst/>
            <a:gdLst/>
            <a:ahLst/>
            <a:cxnLst/>
            <a:rect l="l" t="t" r="r" b="b"/>
            <a:pathLst>
              <a:path w="51305" h="28471" extrusionOk="0">
                <a:moveTo>
                  <a:pt x="1" y="1"/>
                </a:moveTo>
                <a:lnTo>
                  <a:pt x="1" y="10610"/>
                </a:lnTo>
                <a:cubicBezTo>
                  <a:pt x="1" y="13175"/>
                  <a:pt x="1394" y="15613"/>
                  <a:pt x="3643" y="16912"/>
                </a:cubicBezTo>
                <a:lnTo>
                  <a:pt x="22011" y="27521"/>
                </a:lnTo>
                <a:cubicBezTo>
                  <a:pt x="23119" y="28154"/>
                  <a:pt x="24386" y="28471"/>
                  <a:pt x="25653" y="28471"/>
                </a:cubicBezTo>
                <a:cubicBezTo>
                  <a:pt x="26920" y="28471"/>
                  <a:pt x="28186" y="28154"/>
                  <a:pt x="29295" y="27521"/>
                </a:cubicBezTo>
                <a:lnTo>
                  <a:pt x="47663" y="16912"/>
                </a:lnTo>
                <a:cubicBezTo>
                  <a:pt x="49911" y="15613"/>
                  <a:pt x="51305" y="13207"/>
                  <a:pt x="51305" y="10610"/>
                </a:cubicBezTo>
                <a:lnTo>
                  <a:pt x="51305" y="1"/>
                </a:lnTo>
                <a:lnTo>
                  <a:pt x="48993" y="1"/>
                </a:lnTo>
                <a:lnTo>
                  <a:pt x="48993" y="10610"/>
                </a:lnTo>
                <a:cubicBezTo>
                  <a:pt x="48993" y="12383"/>
                  <a:pt x="48043" y="14030"/>
                  <a:pt x="46491" y="14917"/>
                </a:cubicBezTo>
                <a:lnTo>
                  <a:pt x="28155" y="25494"/>
                </a:lnTo>
                <a:cubicBezTo>
                  <a:pt x="27379" y="25937"/>
                  <a:pt x="26516" y="26159"/>
                  <a:pt x="25657" y="26159"/>
                </a:cubicBezTo>
                <a:cubicBezTo>
                  <a:pt x="24798" y="26159"/>
                  <a:pt x="23943" y="25937"/>
                  <a:pt x="23183" y="25494"/>
                </a:cubicBezTo>
                <a:lnTo>
                  <a:pt x="4815" y="14917"/>
                </a:lnTo>
                <a:cubicBezTo>
                  <a:pt x="3263" y="14030"/>
                  <a:pt x="2313" y="12383"/>
                  <a:pt x="2313" y="10610"/>
                </a:cubicBezTo>
                <a:lnTo>
                  <a:pt x="2313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40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40"/>
          <p:cNvSpPr/>
          <p:nvPr/>
        </p:nvSpPr>
        <p:spPr>
          <a:xfrm>
            <a:off x="4208666" y="899845"/>
            <a:ext cx="1586613" cy="1377465"/>
          </a:xfrm>
          <a:custGeom>
            <a:avLst/>
            <a:gdLst/>
            <a:ahLst/>
            <a:cxnLst/>
            <a:rect l="l" t="t" r="r" b="b"/>
            <a:pathLst>
              <a:path w="43356" h="48154" extrusionOk="0">
                <a:moveTo>
                  <a:pt x="21662" y="0"/>
                </a:moveTo>
                <a:cubicBezTo>
                  <a:pt x="20601" y="0"/>
                  <a:pt x="19540" y="270"/>
                  <a:pt x="18590" y="808"/>
                </a:cubicBezTo>
                <a:lnTo>
                  <a:pt x="3040" y="9802"/>
                </a:lnTo>
                <a:cubicBezTo>
                  <a:pt x="1140" y="10879"/>
                  <a:pt x="0" y="12906"/>
                  <a:pt x="0" y="15091"/>
                </a:cubicBezTo>
                <a:lnTo>
                  <a:pt x="0" y="33047"/>
                </a:lnTo>
                <a:cubicBezTo>
                  <a:pt x="0" y="35232"/>
                  <a:pt x="1140" y="37259"/>
                  <a:pt x="3040" y="38367"/>
                </a:cubicBezTo>
                <a:lnTo>
                  <a:pt x="18590" y="47330"/>
                </a:lnTo>
                <a:cubicBezTo>
                  <a:pt x="19065" y="47615"/>
                  <a:pt x="19572" y="47805"/>
                  <a:pt x="20078" y="47963"/>
                </a:cubicBezTo>
                <a:cubicBezTo>
                  <a:pt x="20205" y="47995"/>
                  <a:pt x="20332" y="48026"/>
                  <a:pt x="20490" y="48058"/>
                </a:cubicBezTo>
                <a:cubicBezTo>
                  <a:pt x="20743" y="48090"/>
                  <a:pt x="20997" y="48121"/>
                  <a:pt x="21250" y="48153"/>
                </a:cubicBezTo>
                <a:lnTo>
                  <a:pt x="22074" y="48153"/>
                </a:lnTo>
                <a:cubicBezTo>
                  <a:pt x="22327" y="48121"/>
                  <a:pt x="22580" y="48090"/>
                  <a:pt x="22834" y="48058"/>
                </a:cubicBezTo>
                <a:cubicBezTo>
                  <a:pt x="22992" y="48026"/>
                  <a:pt x="23119" y="47995"/>
                  <a:pt x="23245" y="47963"/>
                </a:cubicBezTo>
                <a:cubicBezTo>
                  <a:pt x="23752" y="47805"/>
                  <a:pt x="24259" y="47615"/>
                  <a:pt x="24734" y="47330"/>
                </a:cubicBezTo>
                <a:lnTo>
                  <a:pt x="40283" y="38367"/>
                </a:lnTo>
                <a:cubicBezTo>
                  <a:pt x="42183" y="37259"/>
                  <a:pt x="43323" y="35232"/>
                  <a:pt x="43323" y="33047"/>
                </a:cubicBezTo>
                <a:lnTo>
                  <a:pt x="43323" y="15091"/>
                </a:lnTo>
                <a:cubicBezTo>
                  <a:pt x="43355" y="12906"/>
                  <a:pt x="42183" y="10879"/>
                  <a:pt x="40283" y="9802"/>
                </a:cubicBezTo>
                <a:lnTo>
                  <a:pt x="24734" y="808"/>
                </a:lnTo>
                <a:cubicBezTo>
                  <a:pt x="23784" y="270"/>
                  <a:pt x="22723" y="0"/>
                  <a:pt x="2166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-US" kern="0">
                <a:solidFill>
                  <a:srgbClr val="0B5394"/>
                </a:solidFill>
                <a:latin typeface="Fira Sans Medium"/>
                <a:sym typeface="Fira Sans"/>
              </a:rPr>
              <a:t>Enhanced Broadband </a:t>
            </a:r>
          </a:p>
          <a:p>
            <a:pPr algn="ctr" defTabSz="990570">
              <a:buClr>
                <a:srgbClr val="000000"/>
              </a:buClr>
            </a:pPr>
            <a:r>
              <a:rPr lang="en-US" sz="1400" kern="0">
                <a:solidFill>
                  <a:srgbClr val="0B539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Use Cases &amp; Applications</a:t>
            </a:r>
          </a:p>
        </p:txBody>
      </p:sp>
      <p:grpSp>
        <p:nvGrpSpPr>
          <p:cNvPr id="1414" name="Google Shape;1414;p40"/>
          <p:cNvGrpSpPr/>
          <p:nvPr/>
        </p:nvGrpSpPr>
        <p:grpSpPr>
          <a:xfrm>
            <a:off x="625033" y="2906314"/>
            <a:ext cx="1199472" cy="1022942"/>
            <a:chOff x="660451" y="2816806"/>
            <a:chExt cx="1071627" cy="1168920"/>
          </a:xfrm>
        </p:grpSpPr>
        <p:sp>
          <p:nvSpPr>
            <p:cNvPr id="1415" name="Google Shape;1415;p40"/>
            <p:cNvSpPr/>
            <p:nvPr/>
          </p:nvSpPr>
          <p:spPr>
            <a:xfrm>
              <a:off x="691509" y="2816806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5424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36" y="7791"/>
                  </a:lnTo>
                  <a:cubicBezTo>
                    <a:pt x="888" y="7981"/>
                    <a:pt x="603" y="8297"/>
                    <a:pt x="349" y="8678"/>
                  </a:cubicBezTo>
                  <a:cubicBezTo>
                    <a:pt x="128" y="9089"/>
                    <a:pt x="1" y="9501"/>
                    <a:pt x="1" y="9881"/>
                  </a:cubicBezTo>
                  <a:lnTo>
                    <a:pt x="1" y="17386"/>
                  </a:lnTo>
                  <a:lnTo>
                    <a:pt x="381" y="17386"/>
                  </a:lnTo>
                  <a:lnTo>
                    <a:pt x="381" y="9881"/>
                  </a:lnTo>
                  <a:cubicBezTo>
                    <a:pt x="381" y="9564"/>
                    <a:pt x="508" y="9216"/>
                    <a:pt x="698" y="8868"/>
                  </a:cubicBezTo>
                  <a:cubicBezTo>
                    <a:pt x="888" y="8551"/>
                    <a:pt x="1141" y="8266"/>
                    <a:pt x="1426" y="8139"/>
                  </a:cubicBezTo>
                  <a:lnTo>
                    <a:pt x="14410" y="602"/>
                  </a:lnTo>
                  <a:cubicBezTo>
                    <a:pt x="14695" y="475"/>
                    <a:pt x="15044" y="380"/>
                    <a:pt x="15424" y="380"/>
                  </a:cubicBezTo>
                  <a:cubicBezTo>
                    <a:pt x="15804" y="380"/>
                    <a:pt x="16184" y="475"/>
                    <a:pt x="16437" y="602"/>
                  </a:cubicBezTo>
                  <a:lnTo>
                    <a:pt x="29453" y="8139"/>
                  </a:lnTo>
                  <a:cubicBezTo>
                    <a:pt x="29706" y="8266"/>
                    <a:pt x="29960" y="8551"/>
                    <a:pt x="30150" y="8868"/>
                  </a:cubicBezTo>
                  <a:cubicBezTo>
                    <a:pt x="30372" y="9216"/>
                    <a:pt x="30467" y="9564"/>
                    <a:pt x="30467" y="9881"/>
                  </a:cubicBezTo>
                  <a:lnTo>
                    <a:pt x="30467" y="17386"/>
                  </a:lnTo>
                  <a:lnTo>
                    <a:pt x="30847" y="17386"/>
                  </a:lnTo>
                  <a:lnTo>
                    <a:pt x="30847" y="9881"/>
                  </a:lnTo>
                  <a:cubicBezTo>
                    <a:pt x="30847" y="9501"/>
                    <a:pt x="30720" y="9089"/>
                    <a:pt x="30498" y="8678"/>
                  </a:cubicBezTo>
                  <a:cubicBezTo>
                    <a:pt x="30277" y="8297"/>
                    <a:pt x="29960" y="7981"/>
                    <a:pt x="29643" y="7791"/>
                  </a:cubicBezTo>
                  <a:lnTo>
                    <a:pt x="16659" y="285"/>
                  </a:lnTo>
                  <a:cubicBezTo>
                    <a:pt x="16310" y="95"/>
                    <a:pt x="15899" y="0"/>
                    <a:pt x="154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660451" y="3385198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59" y="8646"/>
                    <a:pt x="476" y="9184"/>
                  </a:cubicBezTo>
                  <a:cubicBezTo>
                    <a:pt x="793" y="9723"/>
                    <a:pt x="1204" y="10166"/>
                    <a:pt x="1679" y="10451"/>
                  </a:cubicBezTo>
                  <a:lnTo>
                    <a:pt x="14695" y="17957"/>
                  </a:lnTo>
                  <a:cubicBezTo>
                    <a:pt x="15170" y="18210"/>
                    <a:pt x="15772" y="18368"/>
                    <a:pt x="16374" y="18368"/>
                  </a:cubicBezTo>
                  <a:cubicBezTo>
                    <a:pt x="17007" y="18368"/>
                    <a:pt x="17609" y="18210"/>
                    <a:pt x="18084" y="17957"/>
                  </a:cubicBezTo>
                  <a:lnTo>
                    <a:pt x="31068" y="10451"/>
                  </a:lnTo>
                  <a:cubicBezTo>
                    <a:pt x="31543" y="10166"/>
                    <a:pt x="31987" y="9723"/>
                    <a:pt x="32272" y="9184"/>
                  </a:cubicBezTo>
                  <a:cubicBezTo>
                    <a:pt x="32588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633"/>
                    <a:pt x="30403" y="7823"/>
                    <a:pt x="30276" y="8044"/>
                  </a:cubicBezTo>
                  <a:cubicBezTo>
                    <a:pt x="30150" y="8234"/>
                    <a:pt x="29991" y="8393"/>
                    <a:pt x="29928" y="8456"/>
                  </a:cubicBezTo>
                  <a:lnTo>
                    <a:pt x="16912" y="15930"/>
                  </a:lnTo>
                  <a:cubicBezTo>
                    <a:pt x="16817" y="15993"/>
                    <a:pt x="16627" y="16057"/>
                    <a:pt x="16374" y="16057"/>
                  </a:cubicBezTo>
                  <a:cubicBezTo>
                    <a:pt x="16120" y="16057"/>
                    <a:pt x="15930" y="15993"/>
                    <a:pt x="15835" y="15930"/>
                  </a:cubicBezTo>
                  <a:lnTo>
                    <a:pt x="2851" y="8456"/>
                  </a:lnTo>
                  <a:cubicBezTo>
                    <a:pt x="2756" y="8393"/>
                    <a:pt x="2598" y="8266"/>
                    <a:pt x="2471" y="8044"/>
                  </a:cubicBezTo>
                  <a:cubicBezTo>
                    <a:pt x="2344" y="7823"/>
                    <a:pt x="2313" y="7633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799198" y="2942607"/>
              <a:ext cx="794134" cy="884953"/>
            </a:xfrm>
            <a:custGeom>
              <a:avLst/>
              <a:gdLst/>
              <a:ahLst/>
              <a:cxnLst/>
              <a:rect l="l" t="t" r="r" b="b"/>
              <a:pathLst>
                <a:path w="24291" h="27069" extrusionOk="0">
                  <a:moveTo>
                    <a:pt x="12130" y="0"/>
                  </a:moveTo>
                  <a:cubicBezTo>
                    <a:pt x="11615" y="0"/>
                    <a:pt x="11100" y="111"/>
                    <a:pt x="10705" y="333"/>
                  </a:cubicBezTo>
                  <a:lnTo>
                    <a:pt x="1394" y="5716"/>
                  </a:lnTo>
                  <a:cubicBezTo>
                    <a:pt x="634" y="6160"/>
                    <a:pt x="0" y="7268"/>
                    <a:pt x="0" y="8186"/>
                  </a:cubicBezTo>
                  <a:lnTo>
                    <a:pt x="0" y="18922"/>
                  </a:lnTo>
                  <a:cubicBezTo>
                    <a:pt x="0" y="19366"/>
                    <a:pt x="159" y="19872"/>
                    <a:pt x="412" y="20316"/>
                  </a:cubicBezTo>
                  <a:cubicBezTo>
                    <a:pt x="666" y="20759"/>
                    <a:pt x="1014" y="21139"/>
                    <a:pt x="1394" y="21361"/>
                  </a:cubicBezTo>
                  <a:lnTo>
                    <a:pt x="10705" y="26744"/>
                  </a:lnTo>
                  <a:cubicBezTo>
                    <a:pt x="10800" y="26808"/>
                    <a:pt x="10926" y="26839"/>
                    <a:pt x="11021" y="26871"/>
                  </a:cubicBezTo>
                  <a:cubicBezTo>
                    <a:pt x="11148" y="26934"/>
                    <a:pt x="11275" y="26966"/>
                    <a:pt x="11370" y="26998"/>
                  </a:cubicBezTo>
                  <a:cubicBezTo>
                    <a:pt x="11607" y="27045"/>
                    <a:pt x="11868" y="27069"/>
                    <a:pt x="12130" y="27069"/>
                  </a:cubicBezTo>
                  <a:cubicBezTo>
                    <a:pt x="12391" y="27069"/>
                    <a:pt x="12652" y="27045"/>
                    <a:pt x="12890" y="26998"/>
                  </a:cubicBezTo>
                  <a:cubicBezTo>
                    <a:pt x="13080" y="26934"/>
                    <a:pt x="13238" y="26903"/>
                    <a:pt x="13396" y="26808"/>
                  </a:cubicBezTo>
                  <a:cubicBezTo>
                    <a:pt x="13428" y="26776"/>
                    <a:pt x="13491" y="26776"/>
                    <a:pt x="13555" y="26744"/>
                  </a:cubicBezTo>
                  <a:lnTo>
                    <a:pt x="22866" y="21361"/>
                  </a:lnTo>
                  <a:cubicBezTo>
                    <a:pt x="23246" y="21139"/>
                    <a:pt x="23594" y="20759"/>
                    <a:pt x="23847" y="20316"/>
                  </a:cubicBezTo>
                  <a:cubicBezTo>
                    <a:pt x="24132" y="19872"/>
                    <a:pt x="24291" y="19366"/>
                    <a:pt x="24291" y="18922"/>
                  </a:cubicBezTo>
                  <a:lnTo>
                    <a:pt x="24291" y="8186"/>
                  </a:lnTo>
                  <a:cubicBezTo>
                    <a:pt x="24291" y="7268"/>
                    <a:pt x="23626" y="6160"/>
                    <a:pt x="22866" y="5716"/>
                  </a:cubicBezTo>
                  <a:lnTo>
                    <a:pt x="13555" y="333"/>
                  </a:lnTo>
                  <a:cubicBezTo>
                    <a:pt x="13159" y="111"/>
                    <a:pt x="12644" y="0"/>
                    <a:pt x="12130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146032" y="3210228"/>
              <a:ext cx="271282" cy="272329"/>
            </a:xfrm>
            <a:custGeom>
              <a:avLst/>
              <a:gdLst/>
              <a:ahLst/>
              <a:cxnLst/>
              <a:rect l="l" t="t" r="r" b="b"/>
              <a:pathLst>
                <a:path w="8298" h="8330" extrusionOk="0">
                  <a:moveTo>
                    <a:pt x="4149" y="412"/>
                  </a:moveTo>
                  <a:cubicBezTo>
                    <a:pt x="5163" y="412"/>
                    <a:pt x="6081" y="824"/>
                    <a:pt x="6809" y="1521"/>
                  </a:cubicBezTo>
                  <a:cubicBezTo>
                    <a:pt x="7506" y="2217"/>
                    <a:pt x="7918" y="3167"/>
                    <a:pt x="7918" y="4181"/>
                  </a:cubicBezTo>
                  <a:cubicBezTo>
                    <a:pt x="7918" y="5162"/>
                    <a:pt x="7506" y="6113"/>
                    <a:pt x="6809" y="6809"/>
                  </a:cubicBezTo>
                  <a:cubicBezTo>
                    <a:pt x="6113" y="7538"/>
                    <a:pt x="5163" y="7918"/>
                    <a:pt x="4149" y="7918"/>
                  </a:cubicBezTo>
                  <a:cubicBezTo>
                    <a:pt x="3168" y="7918"/>
                    <a:pt x="2217" y="7538"/>
                    <a:pt x="1521" y="6809"/>
                  </a:cubicBezTo>
                  <a:cubicBezTo>
                    <a:pt x="792" y="6113"/>
                    <a:pt x="412" y="5162"/>
                    <a:pt x="412" y="4181"/>
                  </a:cubicBezTo>
                  <a:cubicBezTo>
                    <a:pt x="412" y="3167"/>
                    <a:pt x="792" y="2249"/>
                    <a:pt x="1489" y="1521"/>
                  </a:cubicBezTo>
                  <a:cubicBezTo>
                    <a:pt x="2217" y="824"/>
                    <a:pt x="3168" y="412"/>
                    <a:pt x="4149" y="412"/>
                  </a:cubicBezTo>
                  <a:close/>
                  <a:moveTo>
                    <a:pt x="4149" y="0"/>
                  </a:moveTo>
                  <a:cubicBezTo>
                    <a:pt x="3041" y="0"/>
                    <a:pt x="1996" y="444"/>
                    <a:pt x="1204" y="1236"/>
                  </a:cubicBezTo>
                  <a:cubicBezTo>
                    <a:pt x="444" y="2027"/>
                    <a:pt x="1" y="3072"/>
                    <a:pt x="1" y="4181"/>
                  </a:cubicBezTo>
                  <a:cubicBezTo>
                    <a:pt x="1" y="5289"/>
                    <a:pt x="444" y="6334"/>
                    <a:pt x="1204" y="7126"/>
                  </a:cubicBezTo>
                  <a:cubicBezTo>
                    <a:pt x="1996" y="7886"/>
                    <a:pt x="3041" y="8329"/>
                    <a:pt x="4149" y="8329"/>
                  </a:cubicBezTo>
                  <a:cubicBezTo>
                    <a:pt x="5258" y="8329"/>
                    <a:pt x="6303" y="7886"/>
                    <a:pt x="7094" y="7126"/>
                  </a:cubicBezTo>
                  <a:cubicBezTo>
                    <a:pt x="7886" y="6334"/>
                    <a:pt x="8298" y="5289"/>
                    <a:pt x="8298" y="4181"/>
                  </a:cubicBezTo>
                  <a:cubicBezTo>
                    <a:pt x="8298" y="3072"/>
                    <a:pt x="7886" y="2027"/>
                    <a:pt x="7094" y="1236"/>
                  </a:cubicBezTo>
                  <a:cubicBezTo>
                    <a:pt x="6303" y="444"/>
                    <a:pt x="5258" y="0"/>
                    <a:pt x="4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176077" y="3250603"/>
              <a:ext cx="176016" cy="165686"/>
            </a:xfrm>
            <a:custGeom>
              <a:avLst/>
              <a:gdLst/>
              <a:ahLst/>
              <a:cxnLst/>
              <a:rect l="l" t="t" r="r" b="b"/>
              <a:pathLst>
                <a:path w="5384" h="5068" extrusionOk="0">
                  <a:moveTo>
                    <a:pt x="3246" y="1"/>
                  </a:moveTo>
                  <a:cubicBezTo>
                    <a:pt x="2494" y="1"/>
                    <a:pt x="1742" y="286"/>
                    <a:pt x="1172" y="856"/>
                  </a:cubicBezTo>
                  <a:cubicBezTo>
                    <a:pt x="32" y="1996"/>
                    <a:pt x="0" y="3864"/>
                    <a:pt x="1140" y="5004"/>
                  </a:cubicBezTo>
                  <a:cubicBezTo>
                    <a:pt x="1172" y="5036"/>
                    <a:pt x="1235" y="5068"/>
                    <a:pt x="1298" y="5068"/>
                  </a:cubicBezTo>
                  <a:cubicBezTo>
                    <a:pt x="1425" y="5068"/>
                    <a:pt x="1520" y="4973"/>
                    <a:pt x="1520" y="4878"/>
                  </a:cubicBezTo>
                  <a:cubicBezTo>
                    <a:pt x="1520" y="4814"/>
                    <a:pt x="1488" y="4751"/>
                    <a:pt x="1457" y="4719"/>
                  </a:cubicBezTo>
                  <a:cubicBezTo>
                    <a:pt x="475" y="3737"/>
                    <a:pt x="443" y="2122"/>
                    <a:pt x="1457" y="1141"/>
                  </a:cubicBezTo>
                  <a:cubicBezTo>
                    <a:pt x="1948" y="650"/>
                    <a:pt x="2589" y="404"/>
                    <a:pt x="3230" y="404"/>
                  </a:cubicBezTo>
                  <a:cubicBezTo>
                    <a:pt x="3872" y="404"/>
                    <a:pt x="4513" y="650"/>
                    <a:pt x="5004" y="1141"/>
                  </a:cubicBezTo>
                  <a:cubicBezTo>
                    <a:pt x="5035" y="1172"/>
                    <a:pt x="5099" y="1204"/>
                    <a:pt x="5162" y="1204"/>
                  </a:cubicBezTo>
                  <a:cubicBezTo>
                    <a:pt x="5289" y="1204"/>
                    <a:pt x="5384" y="1109"/>
                    <a:pt x="5384" y="1014"/>
                  </a:cubicBezTo>
                  <a:cubicBezTo>
                    <a:pt x="5384" y="951"/>
                    <a:pt x="5352" y="887"/>
                    <a:pt x="5320" y="856"/>
                  </a:cubicBezTo>
                  <a:cubicBezTo>
                    <a:pt x="4750" y="286"/>
                    <a:pt x="3998" y="1"/>
                    <a:pt x="3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249569" y="3469054"/>
              <a:ext cx="65254" cy="187426"/>
            </a:xfrm>
            <a:custGeom>
              <a:avLst/>
              <a:gdLst/>
              <a:ahLst/>
              <a:cxnLst/>
              <a:rect l="l" t="t" r="r" b="b"/>
              <a:pathLst>
                <a:path w="1996" h="5733" extrusionOk="0">
                  <a:moveTo>
                    <a:pt x="444" y="1"/>
                  </a:moveTo>
                  <a:cubicBezTo>
                    <a:pt x="317" y="1"/>
                    <a:pt x="222" y="96"/>
                    <a:pt x="222" y="191"/>
                  </a:cubicBezTo>
                  <a:lnTo>
                    <a:pt x="32" y="4751"/>
                  </a:lnTo>
                  <a:cubicBezTo>
                    <a:pt x="1" y="5004"/>
                    <a:pt x="96" y="5258"/>
                    <a:pt x="286" y="5448"/>
                  </a:cubicBezTo>
                  <a:cubicBezTo>
                    <a:pt x="476" y="5638"/>
                    <a:pt x="729" y="5733"/>
                    <a:pt x="982" y="5733"/>
                  </a:cubicBezTo>
                  <a:cubicBezTo>
                    <a:pt x="1267" y="5733"/>
                    <a:pt x="1552" y="5606"/>
                    <a:pt x="1711" y="5416"/>
                  </a:cubicBezTo>
                  <a:cubicBezTo>
                    <a:pt x="1901" y="5226"/>
                    <a:pt x="1996" y="5004"/>
                    <a:pt x="1964" y="4751"/>
                  </a:cubicBezTo>
                  <a:lnTo>
                    <a:pt x="1742" y="191"/>
                  </a:lnTo>
                  <a:cubicBezTo>
                    <a:pt x="1742" y="96"/>
                    <a:pt x="1647" y="1"/>
                    <a:pt x="1521" y="1"/>
                  </a:cubicBezTo>
                  <a:cubicBezTo>
                    <a:pt x="1426" y="1"/>
                    <a:pt x="1331" y="96"/>
                    <a:pt x="1331" y="222"/>
                  </a:cubicBezTo>
                  <a:lnTo>
                    <a:pt x="1552" y="4783"/>
                  </a:lnTo>
                  <a:cubicBezTo>
                    <a:pt x="1552" y="4909"/>
                    <a:pt x="1521" y="5036"/>
                    <a:pt x="1426" y="5131"/>
                  </a:cubicBezTo>
                  <a:cubicBezTo>
                    <a:pt x="1324" y="5250"/>
                    <a:pt x="1149" y="5314"/>
                    <a:pt x="975" y="5314"/>
                  </a:cubicBezTo>
                  <a:cubicBezTo>
                    <a:pt x="824" y="5314"/>
                    <a:pt x="674" y="5266"/>
                    <a:pt x="571" y="5163"/>
                  </a:cubicBezTo>
                  <a:cubicBezTo>
                    <a:pt x="476" y="5036"/>
                    <a:pt x="412" y="4909"/>
                    <a:pt x="444" y="4783"/>
                  </a:cubicBezTo>
                  <a:lnTo>
                    <a:pt x="634" y="222"/>
                  </a:lnTo>
                  <a:cubicBezTo>
                    <a:pt x="634" y="96"/>
                    <a:pt x="571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73370" y="3616072"/>
              <a:ext cx="16608" cy="15562"/>
            </a:xfrm>
            <a:custGeom>
              <a:avLst/>
              <a:gdLst/>
              <a:ahLst/>
              <a:cxnLst/>
              <a:rect l="l" t="t" r="r" b="b"/>
              <a:pathLst>
                <a:path w="508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cubicBezTo>
                    <a:pt x="413" y="476"/>
                    <a:pt x="508" y="381"/>
                    <a:pt x="508" y="254"/>
                  </a:cubicBezTo>
                  <a:cubicBezTo>
                    <a:pt x="508" y="96"/>
                    <a:pt x="381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974168" y="3146020"/>
              <a:ext cx="289917" cy="427651"/>
            </a:xfrm>
            <a:custGeom>
              <a:avLst/>
              <a:gdLst/>
              <a:ahLst/>
              <a:cxnLst/>
              <a:rect l="l" t="t" r="r" b="b"/>
              <a:pathLst>
                <a:path w="8868" h="13081" extrusionOk="0">
                  <a:moveTo>
                    <a:pt x="4814" y="1933"/>
                  </a:moveTo>
                  <a:cubicBezTo>
                    <a:pt x="3357" y="1933"/>
                    <a:pt x="2186" y="3104"/>
                    <a:pt x="2186" y="4530"/>
                  </a:cubicBezTo>
                  <a:cubicBezTo>
                    <a:pt x="2186" y="5955"/>
                    <a:pt x="3357" y="7126"/>
                    <a:pt x="4814" y="7126"/>
                  </a:cubicBezTo>
                  <a:cubicBezTo>
                    <a:pt x="5068" y="7126"/>
                    <a:pt x="5321" y="7095"/>
                    <a:pt x="5574" y="7031"/>
                  </a:cubicBezTo>
                  <a:cubicBezTo>
                    <a:pt x="5701" y="7000"/>
                    <a:pt x="5764" y="6873"/>
                    <a:pt x="5701" y="6778"/>
                  </a:cubicBezTo>
                  <a:cubicBezTo>
                    <a:pt x="5675" y="6673"/>
                    <a:pt x="5605" y="6612"/>
                    <a:pt x="5510" y="6612"/>
                  </a:cubicBezTo>
                  <a:cubicBezTo>
                    <a:pt x="5490" y="6612"/>
                    <a:pt x="5469" y="6614"/>
                    <a:pt x="5448" y="6620"/>
                  </a:cubicBezTo>
                  <a:cubicBezTo>
                    <a:pt x="5258" y="6715"/>
                    <a:pt x="5036" y="6746"/>
                    <a:pt x="4814" y="6746"/>
                  </a:cubicBezTo>
                  <a:cubicBezTo>
                    <a:pt x="3579" y="6746"/>
                    <a:pt x="2597" y="5733"/>
                    <a:pt x="2597" y="4530"/>
                  </a:cubicBezTo>
                  <a:cubicBezTo>
                    <a:pt x="2597" y="3326"/>
                    <a:pt x="3579" y="2344"/>
                    <a:pt x="4814" y="2344"/>
                  </a:cubicBezTo>
                  <a:cubicBezTo>
                    <a:pt x="5543" y="2344"/>
                    <a:pt x="6208" y="2693"/>
                    <a:pt x="6619" y="3295"/>
                  </a:cubicBezTo>
                  <a:cubicBezTo>
                    <a:pt x="6660" y="3356"/>
                    <a:pt x="6728" y="3391"/>
                    <a:pt x="6796" y="3391"/>
                  </a:cubicBezTo>
                  <a:cubicBezTo>
                    <a:pt x="6833" y="3391"/>
                    <a:pt x="6871" y="3380"/>
                    <a:pt x="6904" y="3358"/>
                  </a:cubicBezTo>
                  <a:cubicBezTo>
                    <a:pt x="6999" y="3295"/>
                    <a:pt x="7031" y="3168"/>
                    <a:pt x="6968" y="3073"/>
                  </a:cubicBezTo>
                  <a:cubicBezTo>
                    <a:pt x="6493" y="2344"/>
                    <a:pt x="5669" y="1933"/>
                    <a:pt x="4814" y="1933"/>
                  </a:cubicBezTo>
                  <a:close/>
                  <a:moveTo>
                    <a:pt x="4814" y="1"/>
                  </a:moveTo>
                  <a:cubicBezTo>
                    <a:pt x="2154" y="1"/>
                    <a:pt x="1" y="2154"/>
                    <a:pt x="1" y="4815"/>
                  </a:cubicBezTo>
                  <a:cubicBezTo>
                    <a:pt x="1" y="4846"/>
                    <a:pt x="1" y="4878"/>
                    <a:pt x="1" y="4878"/>
                  </a:cubicBezTo>
                  <a:cubicBezTo>
                    <a:pt x="32" y="8235"/>
                    <a:pt x="3611" y="12288"/>
                    <a:pt x="4688" y="13049"/>
                  </a:cubicBezTo>
                  <a:cubicBezTo>
                    <a:pt x="4719" y="13049"/>
                    <a:pt x="4783" y="13080"/>
                    <a:pt x="4814" y="13080"/>
                  </a:cubicBezTo>
                  <a:cubicBezTo>
                    <a:pt x="4846" y="13080"/>
                    <a:pt x="4878" y="13049"/>
                    <a:pt x="4909" y="13049"/>
                  </a:cubicBezTo>
                  <a:cubicBezTo>
                    <a:pt x="5448" y="12669"/>
                    <a:pt x="6683" y="11402"/>
                    <a:pt x="7759" y="9755"/>
                  </a:cubicBezTo>
                  <a:cubicBezTo>
                    <a:pt x="7823" y="9660"/>
                    <a:pt x="7791" y="9533"/>
                    <a:pt x="7696" y="9470"/>
                  </a:cubicBezTo>
                  <a:cubicBezTo>
                    <a:pt x="7662" y="9448"/>
                    <a:pt x="7625" y="9437"/>
                    <a:pt x="7587" y="9437"/>
                  </a:cubicBezTo>
                  <a:cubicBezTo>
                    <a:pt x="7519" y="9437"/>
                    <a:pt x="7452" y="9472"/>
                    <a:pt x="7411" y="9533"/>
                  </a:cubicBezTo>
                  <a:cubicBezTo>
                    <a:pt x="6461" y="10990"/>
                    <a:pt x="5353" y="12162"/>
                    <a:pt x="4814" y="12605"/>
                  </a:cubicBezTo>
                  <a:cubicBezTo>
                    <a:pt x="3737" y="11750"/>
                    <a:pt x="444" y="7982"/>
                    <a:pt x="412" y="4846"/>
                  </a:cubicBezTo>
                  <a:lnTo>
                    <a:pt x="412" y="4815"/>
                  </a:lnTo>
                  <a:cubicBezTo>
                    <a:pt x="412" y="2376"/>
                    <a:pt x="2376" y="413"/>
                    <a:pt x="4814" y="413"/>
                  </a:cubicBezTo>
                  <a:cubicBezTo>
                    <a:pt x="6271" y="413"/>
                    <a:pt x="7664" y="1141"/>
                    <a:pt x="8488" y="2376"/>
                  </a:cubicBezTo>
                  <a:cubicBezTo>
                    <a:pt x="8508" y="2437"/>
                    <a:pt x="8568" y="2472"/>
                    <a:pt x="8634" y="2472"/>
                  </a:cubicBezTo>
                  <a:cubicBezTo>
                    <a:pt x="8670" y="2472"/>
                    <a:pt x="8708" y="2462"/>
                    <a:pt x="8741" y="2439"/>
                  </a:cubicBezTo>
                  <a:cubicBezTo>
                    <a:pt x="8836" y="2376"/>
                    <a:pt x="8868" y="2249"/>
                    <a:pt x="8805" y="2154"/>
                  </a:cubicBezTo>
                  <a:cubicBezTo>
                    <a:pt x="7918" y="793"/>
                    <a:pt x="6429" y="1"/>
                    <a:pt x="4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3" name="Google Shape;1423;p40"/>
          <p:cNvGrpSpPr/>
          <p:nvPr/>
        </p:nvGrpSpPr>
        <p:grpSpPr>
          <a:xfrm>
            <a:off x="8249829" y="2895443"/>
            <a:ext cx="1199472" cy="1022942"/>
            <a:chOff x="7411910" y="2804383"/>
            <a:chExt cx="1071627" cy="1168920"/>
          </a:xfrm>
        </p:grpSpPr>
        <p:sp>
          <p:nvSpPr>
            <p:cNvPr id="1424" name="Google Shape;1424;p40"/>
            <p:cNvSpPr/>
            <p:nvPr/>
          </p:nvSpPr>
          <p:spPr>
            <a:xfrm>
              <a:off x="7442967" y="3404879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" y="0"/>
                  </a:moveTo>
                  <a:lnTo>
                    <a:pt x="1" y="7474"/>
                  </a:lnTo>
                  <a:cubicBezTo>
                    <a:pt x="1" y="7854"/>
                    <a:pt x="128" y="8297"/>
                    <a:pt x="349" y="8677"/>
                  </a:cubicBezTo>
                  <a:cubicBezTo>
                    <a:pt x="603" y="9089"/>
                    <a:pt x="888" y="9406"/>
                    <a:pt x="1236" y="9596"/>
                  </a:cubicBezTo>
                  <a:lnTo>
                    <a:pt x="14220" y="17101"/>
                  </a:lnTo>
                  <a:cubicBezTo>
                    <a:pt x="14537" y="17291"/>
                    <a:pt x="14980" y="17386"/>
                    <a:pt x="15424" y="17386"/>
                  </a:cubicBezTo>
                  <a:cubicBezTo>
                    <a:pt x="15899" y="17386"/>
                    <a:pt x="16310" y="17291"/>
                    <a:pt x="16627" y="17101"/>
                  </a:cubicBezTo>
                  <a:lnTo>
                    <a:pt x="29643" y="9596"/>
                  </a:lnTo>
                  <a:cubicBezTo>
                    <a:pt x="29960" y="9406"/>
                    <a:pt x="30277" y="9089"/>
                    <a:pt x="30498" y="8677"/>
                  </a:cubicBezTo>
                  <a:cubicBezTo>
                    <a:pt x="30720" y="8297"/>
                    <a:pt x="30847" y="7854"/>
                    <a:pt x="30847" y="7506"/>
                  </a:cubicBezTo>
                  <a:lnTo>
                    <a:pt x="30847" y="0"/>
                  </a:lnTo>
                  <a:lnTo>
                    <a:pt x="30467" y="0"/>
                  </a:lnTo>
                  <a:lnTo>
                    <a:pt x="30467" y="7506"/>
                  </a:lnTo>
                  <a:cubicBezTo>
                    <a:pt x="30467" y="7791"/>
                    <a:pt x="30372" y="8139"/>
                    <a:pt x="30150" y="8487"/>
                  </a:cubicBezTo>
                  <a:cubicBezTo>
                    <a:pt x="29960" y="8836"/>
                    <a:pt x="29706" y="9089"/>
                    <a:pt x="29453" y="9247"/>
                  </a:cubicBezTo>
                  <a:lnTo>
                    <a:pt x="16437" y="16753"/>
                  </a:lnTo>
                  <a:cubicBezTo>
                    <a:pt x="16184" y="16911"/>
                    <a:pt x="15804" y="17006"/>
                    <a:pt x="15424" y="17006"/>
                  </a:cubicBezTo>
                  <a:cubicBezTo>
                    <a:pt x="15044" y="17006"/>
                    <a:pt x="14695" y="16911"/>
                    <a:pt x="14410" y="16753"/>
                  </a:cubicBezTo>
                  <a:lnTo>
                    <a:pt x="1426" y="9247"/>
                  </a:lnTo>
                  <a:cubicBezTo>
                    <a:pt x="1141" y="9089"/>
                    <a:pt x="888" y="8836"/>
                    <a:pt x="698" y="8487"/>
                  </a:cubicBezTo>
                  <a:cubicBezTo>
                    <a:pt x="508" y="8171"/>
                    <a:pt x="381" y="7791"/>
                    <a:pt x="381" y="750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7411910" y="2804383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6374" y="0"/>
                  </a:moveTo>
                  <a:cubicBezTo>
                    <a:pt x="15772" y="0"/>
                    <a:pt x="15170" y="127"/>
                    <a:pt x="14695" y="412"/>
                  </a:cubicBezTo>
                  <a:lnTo>
                    <a:pt x="1679" y="7917"/>
                  </a:lnTo>
                  <a:cubicBezTo>
                    <a:pt x="1204" y="8202"/>
                    <a:pt x="793" y="8646"/>
                    <a:pt x="476" y="9184"/>
                  </a:cubicBezTo>
                  <a:cubicBezTo>
                    <a:pt x="159" y="9723"/>
                    <a:pt x="1" y="10293"/>
                    <a:pt x="1" y="10863"/>
                  </a:cubicBezTo>
                  <a:lnTo>
                    <a:pt x="1" y="18368"/>
                  </a:lnTo>
                  <a:lnTo>
                    <a:pt x="2313" y="18368"/>
                  </a:lnTo>
                  <a:lnTo>
                    <a:pt x="2313" y="10863"/>
                  </a:lnTo>
                  <a:cubicBezTo>
                    <a:pt x="2313" y="10736"/>
                    <a:pt x="2344" y="10546"/>
                    <a:pt x="2471" y="10324"/>
                  </a:cubicBezTo>
                  <a:cubicBezTo>
                    <a:pt x="2598" y="10103"/>
                    <a:pt x="2756" y="9976"/>
                    <a:pt x="2851" y="9913"/>
                  </a:cubicBezTo>
                  <a:lnTo>
                    <a:pt x="15835" y="2407"/>
                  </a:lnTo>
                  <a:cubicBezTo>
                    <a:pt x="15930" y="2375"/>
                    <a:pt x="16120" y="2312"/>
                    <a:pt x="16374" y="2312"/>
                  </a:cubicBezTo>
                  <a:cubicBezTo>
                    <a:pt x="16627" y="2312"/>
                    <a:pt x="16817" y="2375"/>
                    <a:pt x="16912" y="2407"/>
                  </a:cubicBezTo>
                  <a:lnTo>
                    <a:pt x="29928" y="9913"/>
                  </a:lnTo>
                  <a:cubicBezTo>
                    <a:pt x="29991" y="9976"/>
                    <a:pt x="30150" y="10103"/>
                    <a:pt x="30276" y="10324"/>
                  </a:cubicBezTo>
                  <a:cubicBezTo>
                    <a:pt x="30403" y="10546"/>
                    <a:pt x="30435" y="10736"/>
                    <a:pt x="30435" y="10863"/>
                  </a:cubicBezTo>
                  <a:lnTo>
                    <a:pt x="30435" y="18368"/>
                  </a:lnTo>
                  <a:lnTo>
                    <a:pt x="32778" y="18368"/>
                  </a:lnTo>
                  <a:lnTo>
                    <a:pt x="32778" y="10863"/>
                  </a:lnTo>
                  <a:cubicBezTo>
                    <a:pt x="32778" y="10293"/>
                    <a:pt x="32588" y="9723"/>
                    <a:pt x="32272" y="9184"/>
                  </a:cubicBezTo>
                  <a:cubicBezTo>
                    <a:pt x="31987" y="8646"/>
                    <a:pt x="31543" y="8202"/>
                    <a:pt x="31068" y="7917"/>
                  </a:cubicBezTo>
                  <a:lnTo>
                    <a:pt x="18052" y="412"/>
                  </a:lnTo>
                  <a:cubicBezTo>
                    <a:pt x="17609" y="159"/>
                    <a:pt x="17007" y="0"/>
                    <a:pt x="1637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7550657" y="2962255"/>
              <a:ext cx="794134" cy="884201"/>
            </a:xfrm>
            <a:custGeom>
              <a:avLst/>
              <a:gdLst/>
              <a:ahLst/>
              <a:cxnLst/>
              <a:rect l="l" t="t" r="r" b="b"/>
              <a:pathLst>
                <a:path w="24291" h="27046" extrusionOk="0">
                  <a:moveTo>
                    <a:pt x="12130" y="1"/>
                  </a:moveTo>
                  <a:cubicBezTo>
                    <a:pt x="11615" y="1"/>
                    <a:pt x="11100" y="112"/>
                    <a:pt x="10705" y="333"/>
                  </a:cubicBezTo>
                  <a:lnTo>
                    <a:pt x="1426" y="5685"/>
                  </a:lnTo>
                  <a:cubicBezTo>
                    <a:pt x="919" y="5970"/>
                    <a:pt x="475" y="6509"/>
                    <a:pt x="222" y="7110"/>
                  </a:cubicBezTo>
                  <a:cubicBezTo>
                    <a:pt x="222" y="7142"/>
                    <a:pt x="222" y="7174"/>
                    <a:pt x="190" y="7205"/>
                  </a:cubicBezTo>
                  <a:cubicBezTo>
                    <a:pt x="64" y="7522"/>
                    <a:pt x="0" y="7839"/>
                    <a:pt x="0" y="8155"/>
                  </a:cubicBezTo>
                  <a:lnTo>
                    <a:pt x="0" y="18891"/>
                  </a:lnTo>
                  <a:cubicBezTo>
                    <a:pt x="0" y="19810"/>
                    <a:pt x="634" y="20886"/>
                    <a:pt x="1394" y="21361"/>
                  </a:cubicBezTo>
                  <a:lnTo>
                    <a:pt x="10705" y="26713"/>
                  </a:lnTo>
                  <a:cubicBezTo>
                    <a:pt x="11100" y="26935"/>
                    <a:pt x="11615" y="27046"/>
                    <a:pt x="12130" y="27046"/>
                  </a:cubicBezTo>
                  <a:cubicBezTo>
                    <a:pt x="12644" y="27046"/>
                    <a:pt x="13159" y="26935"/>
                    <a:pt x="13555" y="26713"/>
                  </a:cubicBezTo>
                  <a:lnTo>
                    <a:pt x="22866" y="21361"/>
                  </a:lnTo>
                  <a:cubicBezTo>
                    <a:pt x="23626" y="20886"/>
                    <a:pt x="24259" y="19810"/>
                    <a:pt x="24259" y="18891"/>
                  </a:cubicBezTo>
                  <a:lnTo>
                    <a:pt x="24259" y="8155"/>
                  </a:lnTo>
                  <a:cubicBezTo>
                    <a:pt x="24291" y="7237"/>
                    <a:pt x="23657" y="6160"/>
                    <a:pt x="22866" y="5685"/>
                  </a:cubicBezTo>
                  <a:lnTo>
                    <a:pt x="13555" y="333"/>
                  </a:lnTo>
                  <a:cubicBezTo>
                    <a:pt x="13159" y="112"/>
                    <a:pt x="12644" y="1"/>
                    <a:pt x="12130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8048661" y="3535845"/>
              <a:ext cx="77677" cy="76108"/>
            </a:xfrm>
            <a:custGeom>
              <a:avLst/>
              <a:gdLst/>
              <a:ahLst/>
              <a:cxnLst/>
              <a:rect l="l" t="t" r="r" b="b"/>
              <a:pathLst>
                <a:path w="2376" h="2328" extrusionOk="0">
                  <a:moveTo>
                    <a:pt x="238" y="0"/>
                  </a:moveTo>
                  <a:cubicBezTo>
                    <a:pt x="182" y="0"/>
                    <a:pt x="127" y="16"/>
                    <a:pt x="95" y="48"/>
                  </a:cubicBezTo>
                  <a:cubicBezTo>
                    <a:pt x="0" y="143"/>
                    <a:pt x="0" y="269"/>
                    <a:pt x="95" y="333"/>
                  </a:cubicBezTo>
                  <a:lnTo>
                    <a:pt x="2027" y="2265"/>
                  </a:lnTo>
                  <a:cubicBezTo>
                    <a:pt x="2059" y="2296"/>
                    <a:pt x="2122" y="2328"/>
                    <a:pt x="2154" y="2328"/>
                  </a:cubicBezTo>
                  <a:cubicBezTo>
                    <a:pt x="2217" y="2328"/>
                    <a:pt x="2280" y="2296"/>
                    <a:pt x="2312" y="2265"/>
                  </a:cubicBezTo>
                  <a:cubicBezTo>
                    <a:pt x="2375" y="2201"/>
                    <a:pt x="2375" y="2043"/>
                    <a:pt x="2312" y="1980"/>
                  </a:cubicBezTo>
                  <a:lnTo>
                    <a:pt x="380" y="48"/>
                  </a:lnTo>
                  <a:cubicBezTo>
                    <a:pt x="349" y="16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8053827" y="3186427"/>
              <a:ext cx="13502" cy="182228"/>
            </a:xfrm>
            <a:custGeom>
              <a:avLst/>
              <a:gdLst/>
              <a:ahLst/>
              <a:cxnLst/>
              <a:rect l="l" t="t" r="r" b="b"/>
              <a:pathLst>
                <a:path w="413" h="5574" extrusionOk="0">
                  <a:moveTo>
                    <a:pt x="191" y="0"/>
                  </a:moveTo>
                  <a:cubicBezTo>
                    <a:pt x="64" y="0"/>
                    <a:pt x="1" y="95"/>
                    <a:pt x="1" y="190"/>
                  </a:cubicBezTo>
                  <a:lnTo>
                    <a:pt x="1" y="5384"/>
                  </a:lnTo>
                  <a:cubicBezTo>
                    <a:pt x="1" y="5479"/>
                    <a:pt x="96" y="5574"/>
                    <a:pt x="191" y="5574"/>
                  </a:cubicBezTo>
                  <a:cubicBezTo>
                    <a:pt x="317" y="5574"/>
                    <a:pt x="412" y="5479"/>
                    <a:pt x="412" y="5384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7801212" y="3384152"/>
              <a:ext cx="108735" cy="13502"/>
            </a:xfrm>
            <a:custGeom>
              <a:avLst/>
              <a:gdLst/>
              <a:ahLst/>
              <a:cxnLst/>
              <a:rect l="l" t="t" r="r" b="b"/>
              <a:pathLst>
                <a:path w="3326" h="413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17"/>
                    <a:pt x="95" y="412"/>
                    <a:pt x="222" y="412"/>
                  </a:cubicBezTo>
                  <a:lnTo>
                    <a:pt x="3136" y="412"/>
                  </a:lnTo>
                  <a:cubicBezTo>
                    <a:pt x="3231" y="412"/>
                    <a:pt x="3326" y="317"/>
                    <a:pt x="3326" y="222"/>
                  </a:cubicBezTo>
                  <a:cubicBezTo>
                    <a:pt x="3326" y="96"/>
                    <a:pt x="3231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7801212" y="3427633"/>
              <a:ext cx="82843" cy="13502"/>
            </a:xfrm>
            <a:custGeom>
              <a:avLst/>
              <a:gdLst/>
              <a:ahLst/>
              <a:cxnLst/>
              <a:rect l="l" t="t" r="r" b="b"/>
              <a:pathLst>
                <a:path w="2534" h="413" extrusionOk="0">
                  <a:moveTo>
                    <a:pt x="222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318"/>
                    <a:pt x="95" y="413"/>
                    <a:pt x="222" y="413"/>
                  </a:cubicBezTo>
                  <a:lnTo>
                    <a:pt x="2312" y="413"/>
                  </a:lnTo>
                  <a:cubicBezTo>
                    <a:pt x="2439" y="413"/>
                    <a:pt x="2534" y="318"/>
                    <a:pt x="2534" y="191"/>
                  </a:cubicBezTo>
                  <a:cubicBezTo>
                    <a:pt x="2534" y="64"/>
                    <a:pt x="2439" y="1"/>
                    <a:pt x="2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7801212" y="3470100"/>
              <a:ext cx="76631" cy="13469"/>
            </a:xfrm>
            <a:custGeom>
              <a:avLst/>
              <a:gdLst/>
              <a:ahLst/>
              <a:cxnLst/>
              <a:rect l="l" t="t" r="r" b="b"/>
              <a:pathLst>
                <a:path w="2344" h="412" extrusionOk="0">
                  <a:moveTo>
                    <a:pt x="222" y="0"/>
                  </a:moveTo>
                  <a:cubicBezTo>
                    <a:pt x="95" y="0"/>
                    <a:pt x="0" y="95"/>
                    <a:pt x="0" y="190"/>
                  </a:cubicBezTo>
                  <a:cubicBezTo>
                    <a:pt x="0" y="317"/>
                    <a:pt x="95" y="412"/>
                    <a:pt x="222" y="412"/>
                  </a:cubicBezTo>
                  <a:lnTo>
                    <a:pt x="2154" y="412"/>
                  </a:lnTo>
                  <a:cubicBezTo>
                    <a:pt x="2249" y="412"/>
                    <a:pt x="2344" y="317"/>
                    <a:pt x="2344" y="190"/>
                  </a:cubicBezTo>
                  <a:cubicBezTo>
                    <a:pt x="2344" y="95"/>
                    <a:pt x="2249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7866433" y="3355186"/>
              <a:ext cx="224696" cy="224696"/>
            </a:xfrm>
            <a:custGeom>
              <a:avLst/>
              <a:gdLst/>
              <a:ahLst/>
              <a:cxnLst/>
              <a:rect l="l" t="t" r="r" b="b"/>
              <a:pathLst>
                <a:path w="6873" h="6873" extrusionOk="0">
                  <a:moveTo>
                    <a:pt x="3452" y="412"/>
                  </a:moveTo>
                  <a:cubicBezTo>
                    <a:pt x="5099" y="412"/>
                    <a:pt x="6461" y="1774"/>
                    <a:pt x="6461" y="3452"/>
                  </a:cubicBezTo>
                  <a:cubicBezTo>
                    <a:pt x="6461" y="5099"/>
                    <a:pt x="5099" y="6461"/>
                    <a:pt x="3452" y="6461"/>
                  </a:cubicBezTo>
                  <a:cubicBezTo>
                    <a:pt x="1774" y="6461"/>
                    <a:pt x="412" y="5099"/>
                    <a:pt x="412" y="3452"/>
                  </a:cubicBezTo>
                  <a:cubicBezTo>
                    <a:pt x="412" y="1774"/>
                    <a:pt x="1774" y="412"/>
                    <a:pt x="3452" y="412"/>
                  </a:cubicBezTo>
                  <a:close/>
                  <a:moveTo>
                    <a:pt x="3452" y="0"/>
                  </a:moveTo>
                  <a:cubicBezTo>
                    <a:pt x="1552" y="0"/>
                    <a:pt x="1" y="1552"/>
                    <a:pt x="1" y="3452"/>
                  </a:cubicBezTo>
                  <a:cubicBezTo>
                    <a:pt x="1" y="5320"/>
                    <a:pt x="1552" y="6872"/>
                    <a:pt x="3452" y="6872"/>
                  </a:cubicBezTo>
                  <a:cubicBezTo>
                    <a:pt x="5353" y="6872"/>
                    <a:pt x="6873" y="5352"/>
                    <a:pt x="6873" y="3452"/>
                  </a:cubicBezTo>
                  <a:cubicBezTo>
                    <a:pt x="6873" y="1552"/>
                    <a:pt x="5321" y="0"/>
                    <a:pt x="3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7980334" y="3184335"/>
              <a:ext cx="17621" cy="17654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53" y="1"/>
                  </a:moveTo>
                  <a:cubicBezTo>
                    <a:pt x="127" y="1"/>
                    <a:pt x="0" y="127"/>
                    <a:pt x="0" y="254"/>
                  </a:cubicBezTo>
                  <a:cubicBezTo>
                    <a:pt x="0" y="412"/>
                    <a:pt x="127" y="539"/>
                    <a:pt x="253" y="539"/>
                  </a:cubicBezTo>
                  <a:cubicBezTo>
                    <a:pt x="412" y="539"/>
                    <a:pt x="539" y="412"/>
                    <a:pt x="539" y="254"/>
                  </a:cubicBezTo>
                  <a:cubicBezTo>
                    <a:pt x="539" y="127"/>
                    <a:pt x="412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7908868" y="3184335"/>
              <a:ext cx="17654" cy="17654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86" y="1"/>
                  </a:moveTo>
                  <a:cubicBezTo>
                    <a:pt x="128" y="1"/>
                    <a:pt x="1" y="127"/>
                    <a:pt x="1" y="254"/>
                  </a:cubicBezTo>
                  <a:cubicBezTo>
                    <a:pt x="1" y="412"/>
                    <a:pt x="128" y="539"/>
                    <a:pt x="286" y="539"/>
                  </a:cubicBezTo>
                  <a:cubicBezTo>
                    <a:pt x="413" y="539"/>
                    <a:pt x="539" y="412"/>
                    <a:pt x="539" y="254"/>
                  </a:cubicBezTo>
                  <a:cubicBezTo>
                    <a:pt x="539" y="127"/>
                    <a:pt x="413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7838481" y="3184335"/>
              <a:ext cx="16608" cy="17654"/>
            </a:xfrm>
            <a:custGeom>
              <a:avLst/>
              <a:gdLst/>
              <a:ahLst/>
              <a:cxnLst/>
              <a:rect l="l" t="t" r="r" b="b"/>
              <a:pathLst>
                <a:path w="508" h="540" extrusionOk="0">
                  <a:moveTo>
                    <a:pt x="254" y="1"/>
                  </a:moveTo>
                  <a:cubicBezTo>
                    <a:pt x="95" y="1"/>
                    <a:pt x="0" y="127"/>
                    <a:pt x="0" y="254"/>
                  </a:cubicBezTo>
                  <a:cubicBezTo>
                    <a:pt x="0" y="412"/>
                    <a:pt x="95" y="539"/>
                    <a:pt x="254" y="539"/>
                  </a:cubicBezTo>
                  <a:cubicBezTo>
                    <a:pt x="380" y="539"/>
                    <a:pt x="507" y="412"/>
                    <a:pt x="507" y="254"/>
                  </a:cubicBezTo>
                  <a:cubicBezTo>
                    <a:pt x="507" y="127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7769108" y="3165700"/>
              <a:ext cx="297175" cy="54923"/>
            </a:xfrm>
            <a:custGeom>
              <a:avLst/>
              <a:gdLst/>
              <a:ahLst/>
              <a:cxnLst/>
              <a:rect l="l" t="t" r="r" b="b"/>
              <a:pathLst>
                <a:path w="9090" h="1680" extrusionOk="0">
                  <a:moveTo>
                    <a:pt x="8266" y="412"/>
                  </a:moveTo>
                  <a:cubicBezTo>
                    <a:pt x="8488" y="412"/>
                    <a:pt x="8710" y="602"/>
                    <a:pt x="8710" y="824"/>
                  </a:cubicBezTo>
                  <a:cubicBezTo>
                    <a:pt x="8710" y="1077"/>
                    <a:pt x="8488" y="1267"/>
                    <a:pt x="8266" y="1267"/>
                  </a:cubicBezTo>
                  <a:lnTo>
                    <a:pt x="856" y="1267"/>
                  </a:lnTo>
                  <a:cubicBezTo>
                    <a:pt x="602" y="1267"/>
                    <a:pt x="412" y="1077"/>
                    <a:pt x="412" y="824"/>
                  </a:cubicBezTo>
                  <a:cubicBezTo>
                    <a:pt x="412" y="602"/>
                    <a:pt x="602" y="412"/>
                    <a:pt x="856" y="412"/>
                  </a:cubicBezTo>
                  <a:close/>
                  <a:moveTo>
                    <a:pt x="856" y="1"/>
                  </a:moveTo>
                  <a:cubicBezTo>
                    <a:pt x="381" y="1"/>
                    <a:pt x="1" y="381"/>
                    <a:pt x="1" y="824"/>
                  </a:cubicBezTo>
                  <a:cubicBezTo>
                    <a:pt x="1" y="1299"/>
                    <a:pt x="381" y="1679"/>
                    <a:pt x="856" y="1679"/>
                  </a:cubicBezTo>
                  <a:lnTo>
                    <a:pt x="8266" y="1679"/>
                  </a:lnTo>
                  <a:cubicBezTo>
                    <a:pt x="8710" y="1679"/>
                    <a:pt x="9090" y="1299"/>
                    <a:pt x="9090" y="824"/>
                  </a:cubicBezTo>
                  <a:cubicBezTo>
                    <a:pt x="9090" y="381"/>
                    <a:pt x="8710" y="1"/>
                    <a:pt x="8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7769108" y="3186427"/>
              <a:ext cx="153262" cy="372727"/>
            </a:xfrm>
            <a:custGeom>
              <a:avLst/>
              <a:gdLst/>
              <a:ahLst/>
              <a:cxnLst/>
              <a:rect l="l" t="t" r="r" b="b"/>
              <a:pathLst>
                <a:path w="4688" h="1140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10102"/>
                  </a:lnTo>
                  <a:cubicBezTo>
                    <a:pt x="1" y="10831"/>
                    <a:pt x="571" y="11401"/>
                    <a:pt x="1267" y="11401"/>
                  </a:cubicBezTo>
                  <a:lnTo>
                    <a:pt x="4466" y="11401"/>
                  </a:lnTo>
                  <a:cubicBezTo>
                    <a:pt x="4593" y="11401"/>
                    <a:pt x="4688" y="11306"/>
                    <a:pt x="4688" y="11179"/>
                  </a:cubicBezTo>
                  <a:cubicBezTo>
                    <a:pt x="4688" y="11084"/>
                    <a:pt x="4593" y="10989"/>
                    <a:pt x="4466" y="10989"/>
                  </a:cubicBezTo>
                  <a:lnTo>
                    <a:pt x="1267" y="10989"/>
                  </a:lnTo>
                  <a:cubicBezTo>
                    <a:pt x="792" y="10989"/>
                    <a:pt x="412" y="10577"/>
                    <a:pt x="412" y="10102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7801212" y="3255768"/>
              <a:ext cx="232967" cy="13502"/>
            </a:xfrm>
            <a:custGeom>
              <a:avLst/>
              <a:gdLst/>
              <a:ahLst/>
              <a:cxnLst/>
              <a:rect l="l" t="t" r="r" b="b"/>
              <a:pathLst>
                <a:path w="7126" h="413" extrusionOk="0">
                  <a:moveTo>
                    <a:pt x="222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18"/>
                    <a:pt x="95" y="413"/>
                    <a:pt x="222" y="413"/>
                  </a:cubicBezTo>
                  <a:lnTo>
                    <a:pt x="6936" y="413"/>
                  </a:lnTo>
                  <a:cubicBezTo>
                    <a:pt x="7031" y="413"/>
                    <a:pt x="7126" y="318"/>
                    <a:pt x="7126" y="223"/>
                  </a:cubicBezTo>
                  <a:cubicBezTo>
                    <a:pt x="7126" y="96"/>
                    <a:pt x="7031" y="1"/>
                    <a:pt x="6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7801212" y="3298236"/>
              <a:ext cx="194684" cy="13469"/>
            </a:xfrm>
            <a:custGeom>
              <a:avLst/>
              <a:gdLst/>
              <a:ahLst/>
              <a:cxnLst/>
              <a:rect l="l" t="t" r="r" b="b"/>
              <a:pathLst>
                <a:path w="5955" h="412" extrusionOk="0">
                  <a:moveTo>
                    <a:pt x="222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49"/>
                    <a:pt x="95" y="412"/>
                    <a:pt x="222" y="412"/>
                  </a:cubicBezTo>
                  <a:lnTo>
                    <a:pt x="5732" y="412"/>
                  </a:lnTo>
                  <a:cubicBezTo>
                    <a:pt x="5859" y="412"/>
                    <a:pt x="5954" y="349"/>
                    <a:pt x="5954" y="222"/>
                  </a:cubicBezTo>
                  <a:cubicBezTo>
                    <a:pt x="5954" y="95"/>
                    <a:pt x="5859" y="0"/>
                    <a:pt x="5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7801212" y="3341717"/>
              <a:ext cx="123218" cy="13502"/>
            </a:xfrm>
            <a:custGeom>
              <a:avLst/>
              <a:gdLst/>
              <a:ahLst/>
              <a:cxnLst/>
              <a:rect l="l" t="t" r="r" b="b"/>
              <a:pathLst>
                <a:path w="3769" h="413" extrusionOk="0">
                  <a:moveTo>
                    <a:pt x="222" y="0"/>
                  </a:moveTo>
                  <a:cubicBezTo>
                    <a:pt x="95" y="0"/>
                    <a:pt x="0" y="95"/>
                    <a:pt x="0" y="190"/>
                  </a:cubicBezTo>
                  <a:cubicBezTo>
                    <a:pt x="0" y="317"/>
                    <a:pt x="95" y="412"/>
                    <a:pt x="222" y="412"/>
                  </a:cubicBezTo>
                  <a:lnTo>
                    <a:pt x="3579" y="412"/>
                  </a:lnTo>
                  <a:cubicBezTo>
                    <a:pt x="3674" y="412"/>
                    <a:pt x="3769" y="317"/>
                    <a:pt x="3769" y="190"/>
                  </a:cubicBezTo>
                  <a:cubicBezTo>
                    <a:pt x="3769" y="95"/>
                    <a:pt x="3674" y="0"/>
                    <a:pt x="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1" name="Google Shape;1441;p40"/>
          <p:cNvGrpSpPr/>
          <p:nvPr/>
        </p:nvGrpSpPr>
        <p:grpSpPr>
          <a:xfrm>
            <a:off x="6725791" y="2922622"/>
            <a:ext cx="1198302" cy="1022942"/>
            <a:chOff x="6061840" y="2835441"/>
            <a:chExt cx="1070581" cy="1168920"/>
          </a:xfrm>
        </p:grpSpPr>
        <p:sp>
          <p:nvSpPr>
            <p:cNvPr id="1442" name="Google Shape;1442;p40"/>
            <p:cNvSpPr/>
            <p:nvPr/>
          </p:nvSpPr>
          <p:spPr>
            <a:xfrm>
              <a:off x="6092898" y="2835441"/>
              <a:ext cx="1008466" cy="569471"/>
            </a:xfrm>
            <a:custGeom>
              <a:avLst/>
              <a:gdLst/>
              <a:ahLst/>
              <a:cxnLst/>
              <a:rect l="l" t="t" r="r" b="b"/>
              <a:pathLst>
                <a:path w="30847" h="17419" extrusionOk="0">
                  <a:moveTo>
                    <a:pt x="15423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04" y="7791"/>
                  </a:lnTo>
                  <a:cubicBezTo>
                    <a:pt x="887" y="7981"/>
                    <a:pt x="570" y="8298"/>
                    <a:pt x="349" y="8709"/>
                  </a:cubicBezTo>
                  <a:cubicBezTo>
                    <a:pt x="127" y="9089"/>
                    <a:pt x="0" y="9533"/>
                    <a:pt x="0" y="9913"/>
                  </a:cubicBezTo>
                  <a:lnTo>
                    <a:pt x="0" y="17418"/>
                  </a:lnTo>
                  <a:lnTo>
                    <a:pt x="380" y="17418"/>
                  </a:lnTo>
                  <a:lnTo>
                    <a:pt x="380" y="9913"/>
                  </a:lnTo>
                  <a:cubicBezTo>
                    <a:pt x="380" y="9596"/>
                    <a:pt x="507" y="9248"/>
                    <a:pt x="697" y="8899"/>
                  </a:cubicBezTo>
                  <a:cubicBezTo>
                    <a:pt x="887" y="8551"/>
                    <a:pt x="1141" y="8298"/>
                    <a:pt x="1394" y="8139"/>
                  </a:cubicBezTo>
                  <a:lnTo>
                    <a:pt x="14410" y="634"/>
                  </a:lnTo>
                  <a:cubicBezTo>
                    <a:pt x="14663" y="475"/>
                    <a:pt x="15043" y="380"/>
                    <a:pt x="15423" y="380"/>
                  </a:cubicBezTo>
                  <a:cubicBezTo>
                    <a:pt x="15803" y="380"/>
                    <a:pt x="16183" y="475"/>
                    <a:pt x="16437" y="634"/>
                  </a:cubicBezTo>
                  <a:lnTo>
                    <a:pt x="29453" y="8139"/>
                  </a:lnTo>
                  <a:cubicBezTo>
                    <a:pt x="29706" y="8298"/>
                    <a:pt x="29959" y="8551"/>
                    <a:pt x="30149" y="8899"/>
                  </a:cubicBezTo>
                  <a:cubicBezTo>
                    <a:pt x="30339" y="9248"/>
                    <a:pt x="30466" y="9596"/>
                    <a:pt x="30466" y="9913"/>
                  </a:cubicBezTo>
                  <a:lnTo>
                    <a:pt x="30466" y="17418"/>
                  </a:lnTo>
                  <a:lnTo>
                    <a:pt x="30846" y="17418"/>
                  </a:lnTo>
                  <a:lnTo>
                    <a:pt x="30846" y="9913"/>
                  </a:lnTo>
                  <a:cubicBezTo>
                    <a:pt x="30846" y="9533"/>
                    <a:pt x="30719" y="9089"/>
                    <a:pt x="30498" y="8709"/>
                  </a:cubicBezTo>
                  <a:cubicBezTo>
                    <a:pt x="30276" y="8298"/>
                    <a:pt x="29959" y="7981"/>
                    <a:pt x="29643" y="7791"/>
                  </a:cubicBezTo>
                  <a:lnTo>
                    <a:pt x="16627" y="285"/>
                  </a:lnTo>
                  <a:cubicBezTo>
                    <a:pt x="16310" y="95"/>
                    <a:pt x="15867" y="0"/>
                    <a:pt x="154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6061840" y="3404879"/>
              <a:ext cx="1070581" cy="599482"/>
            </a:xfrm>
            <a:custGeom>
              <a:avLst/>
              <a:gdLst/>
              <a:ahLst/>
              <a:cxnLst/>
              <a:rect l="l" t="t" r="r" b="b"/>
              <a:pathLst>
                <a:path w="32747" h="18337" extrusionOk="0">
                  <a:moveTo>
                    <a:pt x="0" y="0"/>
                  </a:moveTo>
                  <a:lnTo>
                    <a:pt x="0" y="7506"/>
                  </a:lnTo>
                  <a:cubicBezTo>
                    <a:pt x="0" y="8044"/>
                    <a:pt x="159" y="8646"/>
                    <a:pt x="475" y="9184"/>
                  </a:cubicBezTo>
                  <a:cubicBezTo>
                    <a:pt x="792" y="9723"/>
                    <a:pt x="1204" y="10166"/>
                    <a:pt x="1679" y="10419"/>
                  </a:cubicBezTo>
                  <a:lnTo>
                    <a:pt x="14695" y="17925"/>
                  </a:lnTo>
                  <a:cubicBezTo>
                    <a:pt x="15138" y="18210"/>
                    <a:pt x="15740" y="18336"/>
                    <a:pt x="16373" y="18336"/>
                  </a:cubicBezTo>
                  <a:cubicBezTo>
                    <a:pt x="17007" y="18336"/>
                    <a:pt x="17608" y="18210"/>
                    <a:pt x="18052" y="17925"/>
                  </a:cubicBezTo>
                  <a:lnTo>
                    <a:pt x="31068" y="10419"/>
                  </a:lnTo>
                  <a:cubicBezTo>
                    <a:pt x="31543" y="10134"/>
                    <a:pt x="31954" y="9691"/>
                    <a:pt x="32271" y="9152"/>
                  </a:cubicBezTo>
                  <a:cubicBezTo>
                    <a:pt x="32588" y="8646"/>
                    <a:pt x="32746" y="8044"/>
                    <a:pt x="32746" y="7506"/>
                  </a:cubicBezTo>
                  <a:lnTo>
                    <a:pt x="32746" y="0"/>
                  </a:lnTo>
                  <a:lnTo>
                    <a:pt x="30434" y="0"/>
                  </a:lnTo>
                  <a:lnTo>
                    <a:pt x="30434" y="7506"/>
                  </a:lnTo>
                  <a:cubicBezTo>
                    <a:pt x="30434" y="7601"/>
                    <a:pt x="30403" y="7791"/>
                    <a:pt x="30276" y="8012"/>
                  </a:cubicBezTo>
                  <a:cubicBezTo>
                    <a:pt x="30149" y="8234"/>
                    <a:pt x="29991" y="8361"/>
                    <a:pt x="29896" y="8424"/>
                  </a:cubicBezTo>
                  <a:lnTo>
                    <a:pt x="16912" y="15930"/>
                  </a:lnTo>
                  <a:cubicBezTo>
                    <a:pt x="16817" y="15961"/>
                    <a:pt x="16627" y="16025"/>
                    <a:pt x="16373" y="16025"/>
                  </a:cubicBezTo>
                  <a:cubicBezTo>
                    <a:pt x="16120" y="16025"/>
                    <a:pt x="15930" y="15961"/>
                    <a:pt x="15835" y="15930"/>
                  </a:cubicBezTo>
                  <a:lnTo>
                    <a:pt x="2851" y="8424"/>
                  </a:lnTo>
                  <a:cubicBezTo>
                    <a:pt x="2756" y="8361"/>
                    <a:pt x="2597" y="8234"/>
                    <a:pt x="2471" y="8012"/>
                  </a:cubicBezTo>
                  <a:cubicBezTo>
                    <a:pt x="2344" y="7791"/>
                    <a:pt x="2312" y="7601"/>
                    <a:pt x="2312" y="7506"/>
                  </a:cubicBezTo>
                  <a:lnTo>
                    <a:pt x="2312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6200554" y="2962255"/>
              <a:ext cx="793120" cy="884757"/>
            </a:xfrm>
            <a:custGeom>
              <a:avLst/>
              <a:gdLst/>
              <a:ahLst/>
              <a:cxnLst/>
              <a:rect l="l" t="t" r="r" b="b"/>
              <a:pathLst>
                <a:path w="24260" h="27063" extrusionOk="0">
                  <a:moveTo>
                    <a:pt x="12130" y="1"/>
                  </a:moveTo>
                  <a:cubicBezTo>
                    <a:pt x="11616" y="1"/>
                    <a:pt x="11101" y="112"/>
                    <a:pt x="10705" y="333"/>
                  </a:cubicBezTo>
                  <a:lnTo>
                    <a:pt x="1394" y="5685"/>
                  </a:lnTo>
                  <a:cubicBezTo>
                    <a:pt x="634" y="6160"/>
                    <a:pt x="1" y="7237"/>
                    <a:pt x="1" y="8155"/>
                  </a:cubicBezTo>
                  <a:lnTo>
                    <a:pt x="1" y="18891"/>
                  </a:lnTo>
                  <a:cubicBezTo>
                    <a:pt x="1" y="19335"/>
                    <a:pt x="159" y="19841"/>
                    <a:pt x="413" y="20285"/>
                  </a:cubicBezTo>
                  <a:cubicBezTo>
                    <a:pt x="666" y="20728"/>
                    <a:pt x="1014" y="21140"/>
                    <a:pt x="1394" y="21361"/>
                  </a:cubicBezTo>
                  <a:lnTo>
                    <a:pt x="10705" y="26713"/>
                  </a:lnTo>
                  <a:cubicBezTo>
                    <a:pt x="11102" y="26943"/>
                    <a:pt x="11610" y="27063"/>
                    <a:pt x="12119" y="27063"/>
                  </a:cubicBezTo>
                  <a:cubicBezTo>
                    <a:pt x="12381" y="27063"/>
                    <a:pt x="12643" y="27031"/>
                    <a:pt x="12890" y="26967"/>
                  </a:cubicBezTo>
                  <a:cubicBezTo>
                    <a:pt x="13017" y="26935"/>
                    <a:pt x="13112" y="26903"/>
                    <a:pt x="13239" y="26872"/>
                  </a:cubicBezTo>
                  <a:cubicBezTo>
                    <a:pt x="13334" y="26808"/>
                    <a:pt x="13460" y="26777"/>
                    <a:pt x="13555" y="26713"/>
                  </a:cubicBezTo>
                  <a:lnTo>
                    <a:pt x="22866" y="21361"/>
                  </a:lnTo>
                  <a:cubicBezTo>
                    <a:pt x="23246" y="21140"/>
                    <a:pt x="23594" y="20728"/>
                    <a:pt x="23848" y="20285"/>
                  </a:cubicBezTo>
                  <a:cubicBezTo>
                    <a:pt x="24101" y="19841"/>
                    <a:pt x="24260" y="19335"/>
                    <a:pt x="24260" y="18891"/>
                  </a:cubicBezTo>
                  <a:lnTo>
                    <a:pt x="24260" y="8155"/>
                  </a:lnTo>
                  <a:cubicBezTo>
                    <a:pt x="24260" y="7237"/>
                    <a:pt x="23626" y="6160"/>
                    <a:pt x="22866" y="5685"/>
                  </a:cubicBezTo>
                  <a:lnTo>
                    <a:pt x="13555" y="333"/>
                  </a:lnTo>
                  <a:cubicBezTo>
                    <a:pt x="13159" y="112"/>
                    <a:pt x="12645" y="1"/>
                    <a:pt x="1213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6419038" y="3237134"/>
              <a:ext cx="13469" cy="365502"/>
            </a:xfrm>
            <a:custGeom>
              <a:avLst/>
              <a:gdLst/>
              <a:ahLst/>
              <a:cxnLst/>
              <a:rect l="l" t="t" r="r" b="b"/>
              <a:pathLst>
                <a:path w="412" h="11180" extrusionOk="0">
                  <a:moveTo>
                    <a:pt x="190" y="1"/>
                  </a:moveTo>
                  <a:cubicBezTo>
                    <a:pt x="64" y="1"/>
                    <a:pt x="0" y="96"/>
                    <a:pt x="0" y="222"/>
                  </a:cubicBezTo>
                  <a:lnTo>
                    <a:pt x="0" y="10990"/>
                  </a:lnTo>
                  <a:cubicBezTo>
                    <a:pt x="0" y="11085"/>
                    <a:pt x="95" y="11180"/>
                    <a:pt x="190" y="11180"/>
                  </a:cubicBezTo>
                  <a:cubicBezTo>
                    <a:pt x="317" y="11180"/>
                    <a:pt x="380" y="11117"/>
                    <a:pt x="412" y="10990"/>
                  </a:cubicBezTo>
                  <a:lnTo>
                    <a:pt x="412" y="222"/>
                  </a:lnTo>
                  <a:cubicBezTo>
                    <a:pt x="412" y="96"/>
                    <a:pt x="317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6375557" y="3237134"/>
              <a:ext cx="110795" cy="365502"/>
            </a:xfrm>
            <a:custGeom>
              <a:avLst/>
              <a:gdLst/>
              <a:ahLst/>
              <a:cxnLst/>
              <a:rect l="l" t="t" r="r" b="b"/>
              <a:pathLst>
                <a:path w="3389" h="11180" extrusionOk="0">
                  <a:moveTo>
                    <a:pt x="950" y="1"/>
                  </a:moveTo>
                  <a:cubicBezTo>
                    <a:pt x="443" y="1"/>
                    <a:pt x="0" y="444"/>
                    <a:pt x="0" y="951"/>
                  </a:cubicBezTo>
                  <a:lnTo>
                    <a:pt x="0" y="10230"/>
                  </a:lnTo>
                  <a:cubicBezTo>
                    <a:pt x="0" y="10768"/>
                    <a:pt x="443" y="11180"/>
                    <a:pt x="950" y="11180"/>
                  </a:cubicBezTo>
                  <a:lnTo>
                    <a:pt x="3167" y="11180"/>
                  </a:lnTo>
                  <a:cubicBezTo>
                    <a:pt x="3294" y="11180"/>
                    <a:pt x="3389" y="11117"/>
                    <a:pt x="3389" y="10990"/>
                  </a:cubicBezTo>
                  <a:cubicBezTo>
                    <a:pt x="3389" y="10895"/>
                    <a:pt x="3294" y="10800"/>
                    <a:pt x="3167" y="10800"/>
                  </a:cubicBezTo>
                  <a:lnTo>
                    <a:pt x="950" y="10800"/>
                  </a:lnTo>
                  <a:cubicBezTo>
                    <a:pt x="665" y="10800"/>
                    <a:pt x="412" y="10547"/>
                    <a:pt x="412" y="10262"/>
                  </a:cubicBezTo>
                  <a:lnTo>
                    <a:pt x="412" y="951"/>
                  </a:lnTo>
                  <a:cubicBezTo>
                    <a:pt x="412" y="666"/>
                    <a:pt x="665" y="413"/>
                    <a:pt x="950" y="413"/>
                  </a:cubicBezTo>
                  <a:lnTo>
                    <a:pt x="3167" y="413"/>
                  </a:lnTo>
                  <a:cubicBezTo>
                    <a:pt x="3294" y="413"/>
                    <a:pt x="3389" y="317"/>
                    <a:pt x="3389" y="222"/>
                  </a:cubicBezTo>
                  <a:cubicBezTo>
                    <a:pt x="3389" y="96"/>
                    <a:pt x="3294" y="1"/>
                    <a:pt x="3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6450096" y="3237134"/>
              <a:ext cx="170851" cy="365502"/>
            </a:xfrm>
            <a:custGeom>
              <a:avLst/>
              <a:gdLst/>
              <a:ahLst/>
              <a:cxnLst/>
              <a:rect l="l" t="t" r="r" b="b"/>
              <a:pathLst>
                <a:path w="5226" h="11180" extrusionOk="0">
                  <a:moveTo>
                    <a:pt x="222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317"/>
                    <a:pt x="95" y="413"/>
                    <a:pt x="222" y="413"/>
                  </a:cubicBezTo>
                  <a:lnTo>
                    <a:pt x="4276" y="413"/>
                  </a:lnTo>
                  <a:cubicBezTo>
                    <a:pt x="4592" y="413"/>
                    <a:pt x="4814" y="666"/>
                    <a:pt x="4814" y="951"/>
                  </a:cubicBezTo>
                  <a:lnTo>
                    <a:pt x="4814" y="10230"/>
                  </a:lnTo>
                  <a:cubicBezTo>
                    <a:pt x="4814" y="10547"/>
                    <a:pt x="4592" y="10768"/>
                    <a:pt x="4276" y="10768"/>
                  </a:cubicBezTo>
                  <a:lnTo>
                    <a:pt x="222" y="10768"/>
                  </a:lnTo>
                  <a:cubicBezTo>
                    <a:pt x="95" y="10768"/>
                    <a:pt x="0" y="10863"/>
                    <a:pt x="0" y="10990"/>
                  </a:cubicBezTo>
                  <a:cubicBezTo>
                    <a:pt x="0" y="11085"/>
                    <a:pt x="95" y="11180"/>
                    <a:pt x="222" y="11180"/>
                  </a:cubicBezTo>
                  <a:lnTo>
                    <a:pt x="4276" y="11180"/>
                  </a:lnTo>
                  <a:cubicBezTo>
                    <a:pt x="4814" y="11180"/>
                    <a:pt x="5226" y="10768"/>
                    <a:pt x="5226" y="10230"/>
                  </a:cubicBezTo>
                  <a:lnTo>
                    <a:pt x="5226" y="951"/>
                  </a:lnTo>
                  <a:cubicBezTo>
                    <a:pt x="5226" y="413"/>
                    <a:pt x="4814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6460427" y="3265086"/>
              <a:ext cx="13502" cy="310644"/>
            </a:xfrm>
            <a:custGeom>
              <a:avLst/>
              <a:gdLst/>
              <a:ahLst/>
              <a:cxnLst/>
              <a:rect l="l" t="t" r="r" b="b"/>
              <a:pathLst>
                <a:path w="413" h="9502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280"/>
                  </a:lnTo>
                  <a:cubicBezTo>
                    <a:pt x="1" y="9407"/>
                    <a:pt x="96" y="9502"/>
                    <a:pt x="191" y="9502"/>
                  </a:cubicBezTo>
                  <a:cubicBezTo>
                    <a:pt x="318" y="9502"/>
                    <a:pt x="413" y="9407"/>
                    <a:pt x="413" y="9280"/>
                  </a:cubicBezTo>
                  <a:lnTo>
                    <a:pt x="413" y="191"/>
                  </a:lnTo>
                  <a:cubicBezTo>
                    <a:pt x="413" y="96"/>
                    <a:pt x="318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6607445" y="3295130"/>
              <a:ext cx="211259" cy="88041"/>
            </a:xfrm>
            <a:custGeom>
              <a:avLst/>
              <a:gdLst/>
              <a:ahLst/>
              <a:cxnLst/>
              <a:rect l="l" t="t" r="r" b="b"/>
              <a:pathLst>
                <a:path w="6462" h="2693" extrusionOk="0">
                  <a:moveTo>
                    <a:pt x="2883" y="412"/>
                  </a:moveTo>
                  <a:cubicBezTo>
                    <a:pt x="4846" y="412"/>
                    <a:pt x="6050" y="950"/>
                    <a:pt x="6050" y="1330"/>
                  </a:cubicBezTo>
                  <a:cubicBezTo>
                    <a:pt x="6050" y="1742"/>
                    <a:pt x="4846" y="2280"/>
                    <a:pt x="2883" y="2280"/>
                  </a:cubicBezTo>
                  <a:cubicBezTo>
                    <a:pt x="1933" y="2280"/>
                    <a:pt x="1046" y="2154"/>
                    <a:pt x="413" y="1900"/>
                  </a:cubicBezTo>
                  <a:lnTo>
                    <a:pt x="413" y="792"/>
                  </a:lnTo>
                  <a:cubicBezTo>
                    <a:pt x="1046" y="539"/>
                    <a:pt x="1933" y="412"/>
                    <a:pt x="2883" y="412"/>
                  </a:cubicBezTo>
                  <a:close/>
                  <a:moveTo>
                    <a:pt x="2883" y="0"/>
                  </a:moveTo>
                  <a:cubicBezTo>
                    <a:pt x="1806" y="0"/>
                    <a:pt x="793" y="159"/>
                    <a:pt x="128" y="444"/>
                  </a:cubicBezTo>
                  <a:cubicBezTo>
                    <a:pt x="64" y="475"/>
                    <a:pt x="1" y="570"/>
                    <a:pt x="1" y="634"/>
                  </a:cubicBezTo>
                  <a:lnTo>
                    <a:pt x="1" y="2027"/>
                  </a:lnTo>
                  <a:cubicBezTo>
                    <a:pt x="1" y="2122"/>
                    <a:pt x="64" y="2185"/>
                    <a:pt x="128" y="2217"/>
                  </a:cubicBezTo>
                  <a:cubicBezTo>
                    <a:pt x="793" y="2502"/>
                    <a:pt x="1806" y="2692"/>
                    <a:pt x="2883" y="2692"/>
                  </a:cubicBezTo>
                  <a:cubicBezTo>
                    <a:pt x="4625" y="2692"/>
                    <a:pt x="6461" y="2217"/>
                    <a:pt x="6461" y="1330"/>
                  </a:cubicBezTo>
                  <a:cubicBezTo>
                    <a:pt x="6461" y="475"/>
                    <a:pt x="4625" y="0"/>
                    <a:pt x="2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6607445" y="3393469"/>
              <a:ext cx="211259" cy="50771"/>
            </a:xfrm>
            <a:custGeom>
              <a:avLst/>
              <a:gdLst/>
              <a:ahLst/>
              <a:cxnLst/>
              <a:rect l="l" t="t" r="r" b="b"/>
              <a:pathLst>
                <a:path w="6462" h="1553" extrusionOk="0">
                  <a:moveTo>
                    <a:pt x="6240" y="1"/>
                  </a:moveTo>
                  <a:cubicBezTo>
                    <a:pt x="6145" y="1"/>
                    <a:pt x="6050" y="96"/>
                    <a:pt x="6050" y="191"/>
                  </a:cubicBezTo>
                  <a:cubicBezTo>
                    <a:pt x="6050" y="413"/>
                    <a:pt x="5638" y="729"/>
                    <a:pt x="4751" y="951"/>
                  </a:cubicBezTo>
                  <a:cubicBezTo>
                    <a:pt x="4213" y="1078"/>
                    <a:pt x="3548" y="1141"/>
                    <a:pt x="2883" y="1141"/>
                  </a:cubicBezTo>
                  <a:cubicBezTo>
                    <a:pt x="2186" y="1141"/>
                    <a:pt x="1553" y="1078"/>
                    <a:pt x="983" y="951"/>
                  </a:cubicBezTo>
                  <a:cubicBezTo>
                    <a:pt x="729" y="888"/>
                    <a:pt x="476" y="793"/>
                    <a:pt x="286" y="729"/>
                  </a:cubicBezTo>
                  <a:cubicBezTo>
                    <a:pt x="259" y="712"/>
                    <a:pt x="230" y="704"/>
                    <a:pt x="202" y="704"/>
                  </a:cubicBezTo>
                  <a:cubicBezTo>
                    <a:pt x="128" y="704"/>
                    <a:pt x="55" y="756"/>
                    <a:pt x="33" y="824"/>
                  </a:cubicBezTo>
                  <a:cubicBezTo>
                    <a:pt x="1" y="919"/>
                    <a:pt x="33" y="1046"/>
                    <a:pt x="128" y="1078"/>
                  </a:cubicBezTo>
                  <a:cubicBezTo>
                    <a:pt x="349" y="1173"/>
                    <a:pt x="603" y="1268"/>
                    <a:pt x="919" y="1331"/>
                  </a:cubicBezTo>
                  <a:cubicBezTo>
                    <a:pt x="1489" y="1489"/>
                    <a:pt x="2154" y="1553"/>
                    <a:pt x="2883" y="1553"/>
                  </a:cubicBezTo>
                  <a:cubicBezTo>
                    <a:pt x="3611" y="1553"/>
                    <a:pt x="4276" y="1489"/>
                    <a:pt x="4878" y="1331"/>
                  </a:cubicBezTo>
                  <a:cubicBezTo>
                    <a:pt x="5891" y="1109"/>
                    <a:pt x="6461" y="698"/>
                    <a:pt x="6461" y="191"/>
                  </a:cubicBezTo>
                  <a:cubicBezTo>
                    <a:pt x="6461" y="96"/>
                    <a:pt x="6366" y="1"/>
                    <a:pt x="6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6606432" y="3454571"/>
              <a:ext cx="212272" cy="50771"/>
            </a:xfrm>
            <a:custGeom>
              <a:avLst/>
              <a:gdLst/>
              <a:ahLst/>
              <a:cxnLst/>
              <a:rect l="l" t="t" r="r" b="b"/>
              <a:pathLst>
                <a:path w="6493" h="1553" extrusionOk="0">
                  <a:moveTo>
                    <a:pt x="6271" y="0"/>
                  </a:moveTo>
                  <a:cubicBezTo>
                    <a:pt x="6176" y="0"/>
                    <a:pt x="6081" y="95"/>
                    <a:pt x="6081" y="222"/>
                  </a:cubicBezTo>
                  <a:cubicBezTo>
                    <a:pt x="6081" y="444"/>
                    <a:pt x="5669" y="729"/>
                    <a:pt x="4782" y="950"/>
                  </a:cubicBezTo>
                  <a:cubicBezTo>
                    <a:pt x="4244" y="1077"/>
                    <a:pt x="3579" y="1140"/>
                    <a:pt x="2914" y="1140"/>
                  </a:cubicBezTo>
                  <a:cubicBezTo>
                    <a:pt x="2217" y="1140"/>
                    <a:pt x="1584" y="1077"/>
                    <a:pt x="1014" y="950"/>
                  </a:cubicBezTo>
                  <a:cubicBezTo>
                    <a:pt x="760" y="887"/>
                    <a:pt x="539" y="824"/>
                    <a:pt x="317" y="729"/>
                  </a:cubicBezTo>
                  <a:cubicBezTo>
                    <a:pt x="290" y="711"/>
                    <a:pt x="261" y="703"/>
                    <a:pt x="233" y="703"/>
                  </a:cubicBezTo>
                  <a:cubicBezTo>
                    <a:pt x="159" y="703"/>
                    <a:pt x="86" y="755"/>
                    <a:pt x="64" y="824"/>
                  </a:cubicBezTo>
                  <a:cubicBezTo>
                    <a:pt x="0" y="919"/>
                    <a:pt x="64" y="1045"/>
                    <a:pt x="159" y="1109"/>
                  </a:cubicBezTo>
                  <a:cubicBezTo>
                    <a:pt x="380" y="1204"/>
                    <a:pt x="634" y="1267"/>
                    <a:pt x="950" y="1362"/>
                  </a:cubicBezTo>
                  <a:cubicBezTo>
                    <a:pt x="1520" y="1489"/>
                    <a:pt x="2185" y="1552"/>
                    <a:pt x="2914" y="1552"/>
                  </a:cubicBezTo>
                  <a:cubicBezTo>
                    <a:pt x="3642" y="1552"/>
                    <a:pt x="4307" y="1489"/>
                    <a:pt x="4909" y="1362"/>
                  </a:cubicBezTo>
                  <a:cubicBezTo>
                    <a:pt x="5922" y="1109"/>
                    <a:pt x="6492" y="697"/>
                    <a:pt x="6492" y="222"/>
                  </a:cubicBezTo>
                  <a:cubicBezTo>
                    <a:pt x="6492" y="95"/>
                    <a:pt x="6397" y="0"/>
                    <a:pt x="6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6607445" y="3516687"/>
              <a:ext cx="211259" cy="50771"/>
            </a:xfrm>
            <a:custGeom>
              <a:avLst/>
              <a:gdLst/>
              <a:ahLst/>
              <a:cxnLst/>
              <a:rect l="l" t="t" r="r" b="b"/>
              <a:pathLst>
                <a:path w="6462" h="1553" extrusionOk="0">
                  <a:moveTo>
                    <a:pt x="6240" y="0"/>
                  </a:moveTo>
                  <a:cubicBezTo>
                    <a:pt x="6145" y="0"/>
                    <a:pt x="6050" y="95"/>
                    <a:pt x="6050" y="190"/>
                  </a:cubicBezTo>
                  <a:cubicBezTo>
                    <a:pt x="6050" y="570"/>
                    <a:pt x="4846" y="1140"/>
                    <a:pt x="2883" y="1140"/>
                  </a:cubicBezTo>
                  <a:cubicBezTo>
                    <a:pt x="1869" y="1140"/>
                    <a:pt x="919" y="982"/>
                    <a:pt x="318" y="697"/>
                  </a:cubicBezTo>
                  <a:cubicBezTo>
                    <a:pt x="286" y="689"/>
                    <a:pt x="256" y="685"/>
                    <a:pt x="229" y="685"/>
                  </a:cubicBezTo>
                  <a:cubicBezTo>
                    <a:pt x="145" y="685"/>
                    <a:pt x="80" y="721"/>
                    <a:pt x="33" y="792"/>
                  </a:cubicBezTo>
                  <a:cubicBezTo>
                    <a:pt x="1" y="919"/>
                    <a:pt x="33" y="1014"/>
                    <a:pt x="128" y="1077"/>
                  </a:cubicBezTo>
                  <a:cubicBezTo>
                    <a:pt x="793" y="1362"/>
                    <a:pt x="1806" y="1552"/>
                    <a:pt x="2883" y="1552"/>
                  </a:cubicBezTo>
                  <a:cubicBezTo>
                    <a:pt x="4625" y="1552"/>
                    <a:pt x="6461" y="1077"/>
                    <a:pt x="6461" y="190"/>
                  </a:cubicBezTo>
                  <a:cubicBezTo>
                    <a:pt x="6461" y="64"/>
                    <a:pt x="6366" y="0"/>
                    <a:pt x="6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6805202" y="3332399"/>
              <a:ext cx="13502" cy="196743"/>
            </a:xfrm>
            <a:custGeom>
              <a:avLst/>
              <a:gdLst/>
              <a:ahLst/>
              <a:cxnLst/>
              <a:rect l="l" t="t" r="r" b="b"/>
              <a:pathLst>
                <a:path w="413" h="6018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5827"/>
                  </a:lnTo>
                  <a:cubicBezTo>
                    <a:pt x="1" y="5954"/>
                    <a:pt x="96" y="6017"/>
                    <a:pt x="191" y="6017"/>
                  </a:cubicBezTo>
                  <a:cubicBezTo>
                    <a:pt x="317" y="6017"/>
                    <a:pt x="412" y="5954"/>
                    <a:pt x="412" y="5827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p40"/>
          <p:cNvGrpSpPr/>
          <p:nvPr/>
        </p:nvGrpSpPr>
        <p:grpSpPr>
          <a:xfrm>
            <a:off x="5200620" y="2895443"/>
            <a:ext cx="1199436" cy="1022942"/>
            <a:chOff x="4710724" y="2804383"/>
            <a:chExt cx="1071595" cy="1168920"/>
          </a:xfrm>
        </p:grpSpPr>
        <p:sp>
          <p:nvSpPr>
            <p:cNvPr id="1455" name="Google Shape;1455;p40"/>
            <p:cNvSpPr/>
            <p:nvPr/>
          </p:nvSpPr>
          <p:spPr>
            <a:xfrm>
              <a:off x="4742796" y="3404879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" y="0"/>
                  </a:moveTo>
                  <a:lnTo>
                    <a:pt x="1" y="7474"/>
                  </a:lnTo>
                  <a:cubicBezTo>
                    <a:pt x="1" y="7854"/>
                    <a:pt x="128" y="8297"/>
                    <a:pt x="349" y="8677"/>
                  </a:cubicBezTo>
                  <a:cubicBezTo>
                    <a:pt x="571" y="9089"/>
                    <a:pt x="888" y="9406"/>
                    <a:pt x="1204" y="9596"/>
                  </a:cubicBezTo>
                  <a:lnTo>
                    <a:pt x="14220" y="17101"/>
                  </a:lnTo>
                  <a:cubicBezTo>
                    <a:pt x="14537" y="17291"/>
                    <a:pt x="14949" y="17386"/>
                    <a:pt x="15424" y="17386"/>
                  </a:cubicBezTo>
                  <a:cubicBezTo>
                    <a:pt x="15867" y="17386"/>
                    <a:pt x="16311" y="17291"/>
                    <a:pt x="16627" y="17101"/>
                  </a:cubicBezTo>
                  <a:lnTo>
                    <a:pt x="29612" y="9596"/>
                  </a:lnTo>
                  <a:cubicBezTo>
                    <a:pt x="29960" y="9406"/>
                    <a:pt x="30245" y="9089"/>
                    <a:pt x="30467" y="8677"/>
                  </a:cubicBezTo>
                  <a:cubicBezTo>
                    <a:pt x="30720" y="8297"/>
                    <a:pt x="30847" y="7854"/>
                    <a:pt x="30847" y="7506"/>
                  </a:cubicBezTo>
                  <a:lnTo>
                    <a:pt x="30847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791"/>
                    <a:pt x="30340" y="8139"/>
                    <a:pt x="30150" y="8487"/>
                  </a:cubicBezTo>
                  <a:cubicBezTo>
                    <a:pt x="29960" y="8836"/>
                    <a:pt x="29707" y="9089"/>
                    <a:pt x="29422" y="9247"/>
                  </a:cubicBezTo>
                  <a:lnTo>
                    <a:pt x="16437" y="16753"/>
                  </a:lnTo>
                  <a:cubicBezTo>
                    <a:pt x="16152" y="16911"/>
                    <a:pt x="15804" y="17006"/>
                    <a:pt x="15424" y="17006"/>
                  </a:cubicBezTo>
                  <a:cubicBezTo>
                    <a:pt x="15012" y="17006"/>
                    <a:pt x="14664" y="16911"/>
                    <a:pt x="14410" y="16753"/>
                  </a:cubicBezTo>
                  <a:lnTo>
                    <a:pt x="1394" y="9247"/>
                  </a:lnTo>
                  <a:cubicBezTo>
                    <a:pt x="1141" y="9089"/>
                    <a:pt x="888" y="8836"/>
                    <a:pt x="666" y="8487"/>
                  </a:cubicBezTo>
                  <a:cubicBezTo>
                    <a:pt x="476" y="8171"/>
                    <a:pt x="381" y="7791"/>
                    <a:pt x="381" y="750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4710724" y="2804383"/>
              <a:ext cx="1071595" cy="600529"/>
            </a:xfrm>
            <a:custGeom>
              <a:avLst/>
              <a:gdLst/>
              <a:ahLst/>
              <a:cxnLst/>
              <a:rect l="l" t="t" r="r" b="b"/>
              <a:pathLst>
                <a:path w="32778" h="18369" extrusionOk="0">
                  <a:moveTo>
                    <a:pt x="16405" y="0"/>
                  </a:moveTo>
                  <a:cubicBezTo>
                    <a:pt x="15771" y="0"/>
                    <a:pt x="15170" y="127"/>
                    <a:pt x="14695" y="412"/>
                  </a:cubicBezTo>
                  <a:lnTo>
                    <a:pt x="1710" y="7917"/>
                  </a:lnTo>
                  <a:cubicBezTo>
                    <a:pt x="1235" y="8202"/>
                    <a:pt x="792" y="8646"/>
                    <a:pt x="507" y="9184"/>
                  </a:cubicBezTo>
                  <a:cubicBezTo>
                    <a:pt x="190" y="9723"/>
                    <a:pt x="0" y="10293"/>
                    <a:pt x="0" y="10863"/>
                  </a:cubicBezTo>
                  <a:lnTo>
                    <a:pt x="0" y="18368"/>
                  </a:lnTo>
                  <a:lnTo>
                    <a:pt x="2312" y="18368"/>
                  </a:lnTo>
                  <a:lnTo>
                    <a:pt x="2312" y="10863"/>
                  </a:lnTo>
                  <a:cubicBezTo>
                    <a:pt x="2312" y="10736"/>
                    <a:pt x="2375" y="10546"/>
                    <a:pt x="2502" y="10324"/>
                  </a:cubicBezTo>
                  <a:cubicBezTo>
                    <a:pt x="2629" y="10103"/>
                    <a:pt x="2787" y="9976"/>
                    <a:pt x="2850" y="9913"/>
                  </a:cubicBezTo>
                  <a:lnTo>
                    <a:pt x="15866" y="2407"/>
                  </a:lnTo>
                  <a:cubicBezTo>
                    <a:pt x="15961" y="2375"/>
                    <a:pt x="16151" y="2312"/>
                    <a:pt x="16405" y="2312"/>
                  </a:cubicBezTo>
                  <a:cubicBezTo>
                    <a:pt x="16658" y="2312"/>
                    <a:pt x="16848" y="2375"/>
                    <a:pt x="16943" y="2407"/>
                  </a:cubicBezTo>
                  <a:lnTo>
                    <a:pt x="29927" y="9913"/>
                  </a:lnTo>
                  <a:cubicBezTo>
                    <a:pt x="30022" y="9976"/>
                    <a:pt x="30181" y="10103"/>
                    <a:pt x="30308" y="10324"/>
                  </a:cubicBezTo>
                  <a:cubicBezTo>
                    <a:pt x="30434" y="10546"/>
                    <a:pt x="30466" y="10736"/>
                    <a:pt x="30466" y="10863"/>
                  </a:cubicBezTo>
                  <a:lnTo>
                    <a:pt x="30466" y="18368"/>
                  </a:lnTo>
                  <a:lnTo>
                    <a:pt x="32778" y="18368"/>
                  </a:lnTo>
                  <a:lnTo>
                    <a:pt x="32778" y="10863"/>
                  </a:lnTo>
                  <a:cubicBezTo>
                    <a:pt x="32778" y="10293"/>
                    <a:pt x="32619" y="9723"/>
                    <a:pt x="32303" y="9184"/>
                  </a:cubicBezTo>
                  <a:cubicBezTo>
                    <a:pt x="31986" y="8646"/>
                    <a:pt x="31543" y="8202"/>
                    <a:pt x="31099" y="7917"/>
                  </a:cubicBezTo>
                  <a:lnTo>
                    <a:pt x="18083" y="412"/>
                  </a:lnTo>
                  <a:cubicBezTo>
                    <a:pt x="17608" y="159"/>
                    <a:pt x="17006" y="0"/>
                    <a:pt x="16405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4849439" y="2962255"/>
              <a:ext cx="794166" cy="884201"/>
            </a:xfrm>
            <a:custGeom>
              <a:avLst/>
              <a:gdLst/>
              <a:ahLst/>
              <a:cxnLst/>
              <a:rect l="l" t="t" r="r" b="b"/>
              <a:pathLst>
                <a:path w="24292" h="27046" extrusionOk="0">
                  <a:moveTo>
                    <a:pt x="12162" y="1"/>
                  </a:moveTo>
                  <a:cubicBezTo>
                    <a:pt x="11647" y="1"/>
                    <a:pt x="11133" y="112"/>
                    <a:pt x="10737" y="333"/>
                  </a:cubicBezTo>
                  <a:lnTo>
                    <a:pt x="1426" y="5685"/>
                  </a:lnTo>
                  <a:cubicBezTo>
                    <a:pt x="951" y="5970"/>
                    <a:pt x="508" y="6509"/>
                    <a:pt x="254" y="7110"/>
                  </a:cubicBezTo>
                  <a:cubicBezTo>
                    <a:pt x="254" y="7142"/>
                    <a:pt x="223" y="7174"/>
                    <a:pt x="223" y="7205"/>
                  </a:cubicBezTo>
                  <a:cubicBezTo>
                    <a:pt x="96" y="7522"/>
                    <a:pt x="1" y="7839"/>
                    <a:pt x="1" y="8155"/>
                  </a:cubicBezTo>
                  <a:lnTo>
                    <a:pt x="1" y="18891"/>
                  </a:lnTo>
                  <a:cubicBezTo>
                    <a:pt x="1" y="19810"/>
                    <a:pt x="634" y="20886"/>
                    <a:pt x="1426" y="21361"/>
                  </a:cubicBezTo>
                  <a:lnTo>
                    <a:pt x="10737" y="26713"/>
                  </a:lnTo>
                  <a:cubicBezTo>
                    <a:pt x="11133" y="26935"/>
                    <a:pt x="11647" y="27046"/>
                    <a:pt x="12158" y="27046"/>
                  </a:cubicBezTo>
                  <a:cubicBezTo>
                    <a:pt x="12668" y="27046"/>
                    <a:pt x="13175" y="26935"/>
                    <a:pt x="13555" y="26713"/>
                  </a:cubicBezTo>
                  <a:lnTo>
                    <a:pt x="22866" y="21361"/>
                  </a:lnTo>
                  <a:cubicBezTo>
                    <a:pt x="23658" y="20886"/>
                    <a:pt x="24291" y="19810"/>
                    <a:pt x="24291" y="18891"/>
                  </a:cubicBezTo>
                  <a:lnTo>
                    <a:pt x="24291" y="8155"/>
                  </a:lnTo>
                  <a:cubicBezTo>
                    <a:pt x="24291" y="7237"/>
                    <a:pt x="23658" y="6160"/>
                    <a:pt x="22866" y="5685"/>
                  </a:cubicBezTo>
                  <a:lnTo>
                    <a:pt x="13587" y="333"/>
                  </a:lnTo>
                  <a:cubicBezTo>
                    <a:pt x="13191" y="112"/>
                    <a:pt x="12676" y="1"/>
                    <a:pt x="1216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5095875" y="3147066"/>
              <a:ext cx="302340" cy="483522"/>
            </a:xfrm>
            <a:custGeom>
              <a:avLst/>
              <a:gdLst/>
              <a:ahLst/>
              <a:cxnLst/>
              <a:rect l="l" t="t" r="r" b="b"/>
              <a:pathLst>
                <a:path w="9248" h="14790" extrusionOk="0">
                  <a:moveTo>
                    <a:pt x="7601" y="412"/>
                  </a:moveTo>
                  <a:cubicBezTo>
                    <a:pt x="8266" y="412"/>
                    <a:pt x="8836" y="982"/>
                    <a:pt x="8836" y="1679"/>
                  </a:cubicBezTo>
                  <a:lnTo>
                    <a:pt x="8836" y="13112"/>
                  </a:lnTo>
                  <a:cubicBezTo>
                    <a:pt x="8836" y="13808"/>
                    <a:pt x="8266" y="14378"/>
                    <a:pt x="7601" y="14378"/>
                  </a:cubicBezTo>
                  <a:lnTo>
                    <a:pt x="1647" y="14378"/>
                  </a:lnTo>
                  <a:cubicBezTo>
                    <a:pt x="950" y="14378"/>
                    <a:pt x="380" y="13808"/>
                    <a:pt x="380" y="13112"/>
                  </a:cubicBezTo>
                  <a:lnTo>
                    <a:pt x="380" y="1679"/>
                  </a:lnTo>
                  <a:cubicBezTo>
                    <a:pt x="380" y="982"/>
                    <a:pt x="950" y="412"/>
                    <a:pt x="1647" y="412"/>
                  </a:cubicBezTo>
                  <a:close/>
                  <a:moveTo>
                    <a:pt x="1647" y="1"/>
                  </a:moveTo>
                  <a:cubicBezTo>
                    <a:pt x="728" y="1"/>
                    <a:pt x="0" y="761"/>
                    <a:pt x="0" y="1679"/>
                  </a:cubicBezTo>
                  <a:lnTo>
                    <a:pt x="0" y="13112"/>
                  </a:lnTo>
                  <a:cubicBezTo>
                    <a:pt x="0" y="14030"/>
                    <a:pt x="728" y="14790"/>
                    <a:pt x="1647" y="14790"/>
                  </a:cubicBezTo>
                  <a:lnTo>
                    <a:pt x="7601" y="14790"/>
                  </a:lnTo>
                  <a:cubicBezTo>
                    <a:pt x="8519" y="14790"/>
                    <a:pt x="9247" y="14030"/>
                    <a:pt x="9247" y="13112"/>
                  </a:cubicBezTo>
                  <a:lnTo>
                    <a:pt x="9247" y="1679"/>
                  </a:lnTo>
                  <a:cubicBezTo>
                    <a:pt x="9247" y="761"/>
                    <a:pt x="8519" y="1"/>
                    <a:pt x="7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5094829" y="3204016"/>
              <a:ext cx="303386" cy="13502"/>
            </a:xfrm>
            <a:custGeom>
              <a:avLst/>
              <a:gdLst/>
              <a:ahLst/>
              <a:cxnLst/>
              <a:rect l="l" t="t" r="r" b="b"/>
              <a:pathLst>
                <a:path w="9280" h="413" extrusionOk="0">
                  <a:moveTo>
                    <a:pt x="222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17"/>
                    <a:pt x="95" y="412"/>
                    <a:pt x="222" y="412"/>
                  </a:cubicBezTo>
                  <a:lnTo>
                    <a:pt x="9089" y="412"/>
                  </a:lnTo>
                  <a:cubicBezTo>
                    <a:pt x="9184" y="412"/>
                    <a:pt x="9279" y="317"/>
                    <a:pt x="9279" y="222"/>
                  </a:cubicBezTo>
                  <a:cubicBezTo>
                    <a:pt x="9279" y="95"/>
                    <a:pt x="9184" y="0"/>
                    <a:pt x="9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5094829" y="3557062"/>
              <a:ext cx="303386" cy="13502"/>
            </a:xfrm>
            <a:custGeom>
              <a:avLst/>
              <a:gdLst/>
              <a:ahLst/>
              <a:cxnLst/>
              <a:rect l="l" t="t" r="r" b="b"/>
              <a:pathLst>
                <a:path w="9280" h="413" extrusionOk="0">
                  <a:moveTo>
                    <a:pt x="222" y="0"/>
                  </a:moveTo>
                  <a:cubicBezTo>
                    <a:pt x="95" y="0"/>
                    <a:pt x="0" y="96"/>
                    <a:pt x="0" y="191"/>
                  </a:cubicBezTo>
                  <a:cubicBezTo>
                    <a:pt x="0" y="317"/>
                    <a:pt x="95" y="412"/>
                    <a:pt x="222" y="412"/>
                  </a:cubicBezTo>
                  <a:lnTo>
                    <a:pt x="9089" y="412"/>
                  </a:lnTo>
                  <a:cubicBezTo>
                    <a:pt x="9184" y="412"/>
                    <a:pt x="9279" y="317"/>
                    <a:pt x="9279" y="191"/>
                  </a:cubicBezTo>
                  <a:cubicBezTo>
                    <a:pt x="9279" y="96"/>
                    <a:pt x="9184" y="0"/>
                    <a:pt x="9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207683" y="3585014"/>
              <a:ext cx="78724" cy="13502"/>
            </a:xfrm>
            <a:custGeom>
              <a:avLst/>
              <a:gdLst/>
              <a:ahLst/>
              <a:cxnLst/>
              <a:rect l="l" t="t" r="r" b="b"/>
              <a:pathLst>
                <a:path w="2408" h="413" extrusionOk="0">
                  <a:moveTo>
                    <a:pt x="190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17"/>
                    <a:pt x="95" y="412"/>
                    <a:pt x="190" y="412"/>
                  </a:cubicBezTo>
                  <a:lnTo>
                    <a:pt x="2186" y="412"/>
                  </a:lnTo>
                  <a:cubicBezTo>
                    <a:pt x="2312" y="412"/>
                    <a:pt x="2407" y="317"/>
                    <a:pt x="2407" y="222"/>
                  </a:cubicBezTo>
                  <a:cubicBezTo>
                    <a:pt x="2407" y="96"/>
                    <a:pt x="2312" y="1"/>
                    <a:pt x="2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156944" y="3175018"/>
              <a:ext cx="17621" cy="16608"/>
            </a:xfrm>
            <a:custGeom>
              <a:avLst/>
              <a:gdLst/>
              <a:ahLst/>
              <a:cxnLst/>
              <a:rect l="l" t="t" r="r" b="b"/>
              <a:pathLst>
                <a:path w="539" h="508" extrusionOk="0">
                  <a:moveTo>
                    <a:pt x="254" y="1"/>
                  </a:moveTo>
                  <a:cubicBezTo>
                    <a:pt x="127" y="1"/>
                    <a:pt x="1" y="96"/>
                    <a:pt x="1" y="254"/>
                  </a:cubicBezTo>
                  <a:cubicBezTo>
                    <a:pt x="1" y="381"/>
                    <a:pt x="127" y="507"/>
                    <a:pt x="254" y="507"/>
                  </a:cubicBezTo>
                  <a:cubicBezTo>
                    <a:pt x="412" y="507"/>
                    <a:pt x="539" y="381"/>
                    <a:pt x="539" y="254"/>
                  </a:cubicBezTo>
                  <a:cubicBezTo>
                    <a:pt x="539" y="96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137264" y="3279601"/>
              <a:ext cx="218517" cy="218484"/>
            </a:xfrm>
            <a:custGeom>
              <a:avLst/>
              <a:gdLst/>
              <a:ahLst/>
              <a:cxnLst/>
              <a:rect l="l" t="t" r="r" b="b"/>
              <a:pathLst>
                <a:path w="6684" h="6683" extrusionOk="0">
                  <a:moveTo>
                    <a:pt x="3358" y="412"/>
                  </a:moveTo>
                  <a:cubicBezTo>
                    <a:pt x="4973" y="412"/>
                    <a:pt x="6271" y="1710"/>
                    <a:pt x="6271" y="3325"/>
                  </a:cubicBezTo>
                  <a:cubicBezTo>
                    <a:pt x="6271" y="4941"/>
                    <a:pt x="4973" y="6271"/>
                    <a:pt x="3358" y="6271"/>
                  </a:cubicBezTo>
                  <a:cubicBezTo>
                    <a:pt x="1743" y="6271"/>
                    <a:pt x="413" y="4941"/>
                    <a:pt x="413" y="3325"/>
                  </a:cubicBezTo>
                  <a:cubicBezTo>
                    <a:pt x="413" y="1710"/>
                    <a:pt x="1743" y="412"/>
                    <a:pt x="3358" y="412"/>
                  </a:cubicBezTo>
                  <a:close/>
                  <a:moveTo>
                    <a:pt x="3358" y="0"/>
                  </a:moveTo>
                  <a:cubicBezTo>
                    <a:pt x="1521" y="0"/>
                    <a:pt x="1" y="1489"/>
                    <a:pt x="1" y="3325"/>
                  </a:cubicBezTo>
                  <a:cubicBezTo>
                    <a:pt x="1" y="5194"/>
                    <a:pt x="1521" y="6682"/>
                    <a:pt x="3358" y="6682"/>
                  </a:cubicBezTo>
                  <a:cubicBezTo>
                    <a:pt x="5195" y="6682"/>
                    <a:pt x="6683" y="5162"/>
                    <a:pt x="6683" y="3325"/>
                  </a:cubicBezTo>
                  <a:cubicBezTo>
                    <a:pt x="6683" y="1489"/>
                    <a:pt x="5195" y="0"/>
                    <a:pt x="3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202518" y="3330340"/>
              <a:ext cx="86995" cy="101478"/>
            </a:xfrm>
            <a:custGeom>
              <a:avLst/>
              <a:gdLst/>
              <a:ahLst/>
              <a:cxnLst/>
              <a:rect l="l" t="t" r="r" b="b"/>
              <a:pathLst>
                <a:path w="2661" h="3104" extrusionOk="0">
                  <a:moveTo>
                    <a:pt x="1330" y="412"/>
                  </a:moveTo>
                  <a:cubicBezTo>
                    <a:pt x="1868" y="412"/>
                    <a:pt x="2249" y="823"/>
                    <a:pt x="2249" y="1393"/>
                  </a:cubicBezTo>
                  <a:cubicBezTo>
                    <a:pt x="2249" y="2090"/>
                    <a:pt x="1710" y="2692"/>
                    <a:pt x="1330" y="2692"/>
                  </a:cubicBezTo>
                  <a:cubicBezTo>
                    <a:pt x="855" y="2692"/>
                    <a:pt x="380" y="2027"/>
                    <a:pt x="380" y="1393"/>
                  </a:cubicBezTo>
                  <a:cubicBezTo>
                    <a:pt x="380" y="823"/>
                    <a:pt x="760" y="412"/>
                    <a:pt x="1330" y="412"/>
                  </a:cubicBezTo>
                  <a:close/>
                  <a:moveTo>
                    <a:pt x="1330" y="0"/>
                  </a:moveTo>
                  <a:cubicBezTo>
                    <a:pt x="538" y="0"/>
                    <a:pt x="0" y="602"/>
                    <a:pt x="0" y="1393"/>
                  </a:cubicBezTo>
                  <a:cubicBezTo>
                    <a:pt x="0" y="2280"/>
                    <a:pt x="633" y="3104"/>
                    <a:pt x="1330" y="3104"/>
                  </a:cubicBezTo>
                  <a:cubicBezTo>
                    <a:pt x="1995" y="3104"/>
                    <a:pt x="2660" y="2248"/>
                    <a:pt x="2660" y="1393"/>
                  </a:cubicBezTo>
                  <a:cubicBezTo>
                    <a:pt x="2660" y="602"/>
                    <a:pt x="2090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5174533" y="3401381"/>
              <a:ext cx="51818" cy="81175"/>
            </a:xfrm>
            <a:custGeom>
              <a:avLst/>
              <a:gdLst/>
              <a:ahLst/>
              <a:cxnLst/>
              <a:rect l="l" t="t" r="r" b="b"/>
              <a:pathLst>
                <a:path w="1585" h="2483" extrusionOk="0">
                  <a:moveTo>
                    <a:pt x="1352" y="1"/>
                  </a:moveTo>
                  <a:cubicBezTo>
                    <a:pt x="1326" y="1"/>
                    <a:pt x="1298" y="5"/>
                    <a:pt x="1268" y="12"/>
                  </a:cubicBezTo>
                  <a:cubicBezTo>
                    <a:pt x="1046" y="107"/>
                    <a:pt x="824" y="234"/>
                    <a:pt x="603" y="392"/>
                  </a:cubicBezTo>
                  <a:cubicBezTo>
                    <a:pt x="191" y="709"/>
                    <a:pt x="1" y="1279"/>
                    <a:pt x="128" y="1786"/>
                  </a:cubicBezTo>
                  <a:lnTo>
                    <a:pt x="128" y="1849"/>
                  </a:lnTo>
                  <a:cubicBezTo>
                    <a:pt x="159" y="2039"/>
                    <a:pt x="254" y="2229"/>
                    <a:pt x="413" y="2387"/>
                  </a:cubicBezTo>
                  <a:cubicBezTo>
                    <a:pt x="444" y="2451"/>
                    <a:pt x="508" y="2482"/>
                    <a:pt x="571" y="2482"/>
                  </a:cubicBezTo>
                  <a:cubicBezTo>
                    <a:pt x="698" y="2482"/>
                    <a:pt x="761" y="2387"/>
                    <a:pt x="761" y="2292"/>
                  </a:cubicBezTo>
                  <a:cubicBezTo>
                    <a:pt x="761" y="2229"/>
                    <a:pt x="761" y="2197"/>
                    <a:pt x="729" y="2166"/>
                  </a:cubicBezTo>
                  <a:cubicBezTo>
                    <a:pt x="634" y="2039"/>
                    <a:pt x="539" y="1912"/>
                    <a:pt x="508" y="1754"/>
                  </a:cubicBezTo>
                  <a:lnTo>
                    <a:pt x="508" y="1691"/>
                  </a:lnTo>
                  <a:cubicBezTo>
                    <a:pt x="413" y="1342"/>
                    <a:pt x="539" y="931"/>
                    <a:pt x="856" y="709"/>
                  </a:cubicBezTo>
                  <a:cubicBezTo>
                    <a:pt x="1046" y="582"/>
                    <a:pt x="1236" y="456"/>
                    <a:pt x="1426" y="392"/>
                  </a:cubicBezTo>
                  <a:cubicBezTo>
                    <a:pt x="1521" y="361"/>
                    <a:pt x="1584" y="234"/>
                    <a:pt x="1553" y="139"/>
                  </a:cubicBezTo>
                  <a:cubicBezTo>
                    <a:pt x="1504" y="42"/>
                    <a:pt x="1437" y="1"/>
                    <a:pt x="1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5265647" y="3400531"/>
              <a:ext cx="52831" cy="82025"/>
            </a:xfrm>
            <a:custGeom>
              <a:avLst/>
              <a:gdLst/>
              <a:ahLst/>
              <a:cxnLst/>
              <a:rect l="l" t="t" r="r" b="b"/>
              <a:pathLst>
                <a:path w="1616" h="2509" extrusionOk="0">
                  <a:moveTo>
                    <a:pt x="235" y="0"/>
                  </a:moveTo>
                  <a:cubicBezTo>
                    <a:pt x="120" y="0"/>
                    <a:pt x="1" y="86"/>
                    <a:pt x="1" y="197"/>
                  </a:cubicBezTo>
                  <a:cubicBezTo>
                    <a:pt x="1" y="292"/>
                    <a:pt x="64" y="387"/>
                    <a:pt x="128" y="418"/>
                  </a:cubicBezTo>
                  <a:cubicBezTo>
                    <a:pt x="349" y="482"/>
                    <a:pt x="539" y="608"/>
                    <a:pt x="698" y="735"/>
                  </a:cubicBezTo>
                  <a:lnTo>
                    <a:pt x="793" y="798"/>
                  </a:lnTo>
                  <a:cubicBezTo>
                    <a:pt x="1046" y="988"/>
                    <a:pt x="1173" y="1337"/>
                    <a:pt x="1141" y="1653"/>
                  </a:cubicBezTo>
                  <a:cubicBezTo>
                    <a:pt x="1141" y="1843"/>
                    <a:pt x="1046" y="2002"/>
                    <a:pt x="919" y="2160"/>
                  </a:cubicBezTo>
                  <a:cubicBezTo>
                    <a:pt x="856" y="2255"/>
                    <a:pt x="888" y="2382"/>
                    <a:pt x="951" y="2445"/>
                  </a:cubicBezTo>
                  <a:cubicBezTo>
                    <a:pt x="1014" y="2477"/>
                    <a:pt x="1046" y="2508"/>
                    <a:pt x="1078" y="2508"/>
                  </a:cubicBezTo>
                  <a:cubicBezTo>
                    <a:pt x="1141" y="2508"/>
                    <a:pt x="1204" y="2477"/>
                    <a:pt x="1236" y="2413"/>
                  </a:cubicBezTo>
                  <a:cubicBezTo>
                    <a:pt x="1426" y="2223"/>
                    <a:pt x="1521" y="1970"/>
                    <a:pt x="1553" y="1717"/>
                  </a:cubicBezTo>
                  <a:cubicBezTo>
                    <a:pt x="1616" y="1242"/>
                    <a:pt x="1426" y="767"/>
                    <a:pt x="1046" y="482"/>
                  </a:cubicBezTo>
                  <a:lnTo>
                    <a:pt x="951" y="418"/>
                  </a:lnTo>
                  <a:cubicBezTo>
                    <a:pt x="761" y="228"/>
                    <a:pt x="539" y="101"/>
                    <a:pt x="286" y="6"/>
                  </a:cubicBezTo>
                  <a:cubicBezTo>
                    <a:pt x="269" y="2"/>
                    <a:pt x="252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40"/>
          <p:cNvGrpSpPr/>
          <p:nvPr/>
        </p:nvGrpSpPr>
        <p:grpSpPr>
          <a:xfrm>
            <a:off x="2150240" y="2895443"/>
            <a:ext cx="1199436" cy="1022942"/>
            <a:chOff x="2010553" y="2804383"/>
            <a:chExt cx="1071595" cy="1168920"/>
          </a:xfrm>
        </p:grpSpPr>
        <p:sp>
          <p:nvSpPr>
            <p:cNvPr id="1468" name="Google Shape;1468;p40"/>
            <p:cNvSpPr/>
            <p:nvPr/>
          </p:nvSpPr>
          <p:spPr>
            <a:xfrm>
              <a:off x="2041611" y="3404879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0" y="0"/>
                  </a:moveTo>
                  <a:lnTo>
                    <a:pt x="0" y="7474"/>
                  </a:lnTo>
                  <a:cubicBezTo>
                    <a:pt x="0" y="7854"/>
                    <a:pt x="127" y="8297"/>
                    <a:pt x="349" y="8677"/>
                  </a:cubicBezTo>
                  <a:cubicBezTo>
                    <a:pt x="602" y="9089"/>
                    <a:pt x="887" y="9406"/>
                    <a:pt x="1235" y="9596"/>
                  </a:cubicBezTo>
                  <a:lnTo>
                    <a:pt x="14220" y="17101"/>
                  </a:lnTo>
                  <a:cubicBezTo>
                    <a:pt x="14536" y="17291"/>
                    <a:pt x="14980" y="17386"/>
                    <a:pt x="15423" y="17386"/>
                  </a:cubicBezTo>
                  <a:cubicBezTo>
                    <a:pt x="15898" y="17386"/>
                    <a:pt x="16310" y="17291"/>
                    <a:pt x="16658" y="17101"/>
                  </a:cubicBezTo>
                  <a:lnTo>
                    <a:pt x="29643" y="9596"/>
                  </a:lnTo>
                  <a:cubicBezTo>
                    <a:pt x="29959" y="9406"/>
                    <a:pt x="30276" y="9089"/>
                    <a:pt x="30498" y="8677"/>
                  </a:cubicBezTo>
                  <a:cubicBezTo>
                    <a:pt x="30719" y="8297"/>
                    <a:pt x="30846" y="7854"/>
                    <a:pt x="30846" y="7506"/>
                  </a:cubicBezTo>
                  <a:lnTo>
                    <a:pt x="30846" y="0"/>
                  </a:lnTo>
                  <a:lnTo>
                    <a:pt x="30466" y="0"/>
                  </a:lnTo>
                  <a:lnTo>
                    <a:pt x="30466" y="7506"/>
                  </a:lnTo>
                  <a:cubicBezTo>
                    <a:pt x="30466" y="7791"/>
                    <a:pt x="30371" y="8139"/>
                    <a:pt x="30149" y="8487"/>
                  </a:cubicBezTo>
                  <a:cubicBezTo>
                    <a:pt x="29959" y="8836"/>
                    <a:pt x="29706" y="9089"/>
                    <a:pt x="29453" y="9247"/>
                  </a:cubicBezTo>
                  <a:lnTo>
                    <a:pt x="16437" y="16753"/>
                  </a:lnTo>
                  <a:cubicBezTo>
                    <a:pt x="16183" y="16911"/>
                    <a:pt x="15803" y="17006"/>
                    <a:pt x="15423" y="17006"/>
                  </a:cubicBezTo>
                  <a:cubicBezTo>
                    <a:pt x="15043" y="17006"/>
                    <a:pt x="14695" y="16911"/>
                    <a:pt x="14410" y="16753"/>
                  </a:cubicBezTo>
                  <a:lnTo>
                    <a:pt x="1425" y="9247"/>
                  </a:lnTo>
                  <a:cubicBezTo>
                    <a:pt x="1140" y="9089"/>
                    <a:pt x="887" y="8836"/>
                    <a:pt x="697" y="8487"/>
                  </a:cubicBezTo>
                  <a:cubicBezTo>
                    <a:pt x="507" y="8171"/>
                    <a:pt x="380" y="7791"/>
                    <a:pt x="380" y="7506"/>
                  </a:cubicBezTo>
                  <a:lnTo>
                    <a:pt x="380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010553" y="2804383"/>
              <a:ext cx="1071595" cy="600529"/>
            </a:xfrm>
            <a:custGeom>
              <a:avLst/>
              <a:gdLst/>
              <a:ahLst/>
              <a:cxnLst/>
              <a:rect l="l" t="t" r="r" b="b"/>
              <a:pathLst>
                <a:path w="32778" h="18369" extrusionOk="0">
                  <a:moveTo>
                    <a:pt x="16373" y="0"/>
                  </a:moveTo>
                  <a:cubicBezTo>
                    <a:pt x="15771" y="0"/>
                    <a:pt x="15170" y="127"/>
                    <a:pt x="14695" y="412"/>
                  </a:cubicBezTo>
                  <a:lnTo>
                    <a:pt x="1679" y="7917"/>
                  </a:lnTo>
                  <a:cubicBezTo>
                    <a:pt x="1204" y="8202"/>
                    <a:pt x="792" y="8646"/>
                    <a:pt x="475" y="9184"/>
                  </a:cubicBezTo>
                  <a:cubicBezTo>
                    <a:pt x="159" y="9723"/>
                    <a:pt x="0" y="10293"/>
                    <a:pt x="0" y="10863"/>
                  </a:cubicBezTo>
                  <a:lnTo>
                    <a:pt x="0" y="18368"/>
                  </a:lnTo>
                  <a:lnTo>
                    <a:pt x="2312" y="18368"/>
                  </a:lnTo>
                  <a:lnTo>
                    <a:pt x="2312" y="10863"/>
                  </a:lnTo>
                  <a:cubicBezTo>
                    <a:pt x="2312" y="10736"/>
                    <a:pt x="2344" y="10546"/>
                    <a:pt x="2470" y="10324"/>
                  </a:cubicBezTo>
                  <a:cubicBezTo>
                    <a:pt x="2597" y="10103"/>
                    <a:pt x="2755" y="9976"/>
                    <a:pt x="2850" y="9913"/>
                  </a:cubicBezTo>
                  <a:lnTo>
                    <a:pt x="15835" y="2407"/>
                  </a:lnTo>
                  <a:cubicBezTo>
                    <a:pt x="15930" y="2375"/>
                    <a:pt x="16120" y="2312"/>
                    <a:pt x="16373" y="2312"/>
                  </a:cubicBezTo>
                  <a:cubicBezTo>
                    <a:pt x="16627" y="2312"/>
                    <a:pt x="16817" y="2375"/>
                    <a:pt x="16912" y="2407"/>
                  </a:cubicBezTo>
                  <a:lnTo>
                    <a:pt x="29928" y="9913"/>
                  </a:lnTo>
                  <a:cubicBezTo>
                    <a:pt x="30023" y="9976"/>
                    <a:pt x="30149" y="10103"/>
                    <a:pt x="30276" y="10324"/>
                  </a:cubicBezTo>
                  <a:cubicBezTo>
                    <a:pt x="30403" y="10546"/>
                    <a:pt x="30466" y="10736"/>
                    <a:pt x="30466" y="10863"/>
                  </a:cubicBezTo>
                  <a:lnTo>
                    <a:pt x="30466" y="18368"/>
                  </a:lnTo>
                  <a:lnTo>
                    <a:pt x="32778" y="18368"/>
                  </a:lnTo>
                  <a:lnTo>
                    <a:pt x="32778" y="10863"/>
                  </a:lnTo>
                  <a:cubicBezTo>
                    <a:pt x="32778" y="10293"/>
                    <a:pt x="32588" y="9723"/>
                    <a:pt x="32271" y="9184"/>
                  </a:cubicBezTo>
                  <a:cubicBezTo>
                    <a:pt x="31986" y="8646"/>
                    <a:pt x="31543" y="8202"/>
                    <a:pt x="31068" y="7917"/>
                  </a:cubicBezTo>
                  <a:lnTo>
                    <a:pt x="18083" y="412"/>
                  </a:lnTo>
                  <a:cubicBezTo>
                    <a:pt x="17608" y="159"/>
                    <a:pt x="17007" y="0"/>
                    <a:pt x="1637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2149267" y="2962255"/>
              <a:ext cx="794166" cy="884724"/>
            </a:xfrm>
            <a:custGeom>
              <a:avLst/>
              <a:gdLst/>
              <a:ahLst/>
              <a:cxnLst/>
              <a:rect l="l" t="t" r="r" b="b"/>
              <a:pathLst>
                <a:path w="24292" h="27062" extrusionOk="0">
                  <a:moveTo>
                    <a:pt x="12134" y="1"/>
                  </a:moveTo>
                  <a:cubicBezTo>
                    <a:pt x="11623" y="1"/>
                    <a:pt x="11117" y="112"/>
                    <a:pt x="10737" y="333"/>
                  </a:cubicBezTo>
                  <a:lnTo>
                    <a:pt x="1426" y="5685"/>
                  </a:lnTo>
                  <a:cubicBezTo>
                    <a:pt x="634" y="6160"/>
                    <a:pt x="1" y="7237"/>
                    <a:pt x="1" y="8155"/>
                  </a:cubicBezTo>
                  <a:lnTo>
                    <a:pt x="1" y="18891"/>
                  </a:lnTo>
                  <a:cubicBezTo>
                    <a:pt x="1" y="19810"/>
                    <a:pt x="634" y="20886"/>
                    <a:pt x="1426" y="21361"/>
                  </a:cubicBezTo>
                  <a:lnTo>
                    <a:pt x="7316" y="24750"/>
                  </a:lnTo>
                  <a:lnTo>
                    <a:pt x="10705" y="26713"/>
                  </a:lnTo>
                  <a:cubicBezTo>
                    <a:pt x="11022" y="26903"/>
                    <a:pt x="11370" y="26998"/>
                    <a:pt x="11750" y="27030"/>
                  </a:cubicBezTo>
                  <a:cubicBezTo>
                    <a:pt x="11890" y="27051"/>
                    <a:pt x="12032" y="27061"/>
                    <a:pt x="12173" y="27061"/>
                  </a:cubicBezTo>
                  <a:cubicBezTo>
                    <a:pt x="12670" y="27061"/>
                    <a:pt x="13161" y="26935"/>
                    <a:pt x="13555" y="26713"/>
                  </a:cubicBezTo>
                  <a:lnTo>
                    <a:pt x="22866" y="21361"/>
                  </a:lnTo>
                  <a:cubicBezTo>
                    <a:pt x="23658" y="20886"/>
                    <a:pt x="24291" y="19810"/>
                    <a:pt x="24291" y="18891"/>
                  </a:cubicBezTo>
                  <a:lnTo>
                    <a:pt x="24291" y="8155"/>
                  </a:lnTo>
                  <a:cubicBezTo>
                    <a:pt x="24291" y="7237"/>
                    <a:pt x="23658" y="6160"/>
                    <a:pt x="22866" y="5685"/>
                  </a:cubicBezTo>
                  <a:lnTo>
                    <a:pt x="13555" y="333"/>
                  </a:lnTo>
                  <a:cubicBezTo>
                    <a:pt x="13159" y="112"/>
                    <a:pt x="12645" y="1"/>
                    <a:pt x="121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2308708" y="3241253"/>
              <a:ext cx="452497" cy="217471"/>
            </a:xfrm>
            <a:custGeom>
              <a:avLst/>
              <a:gdLst/>
              <a:ahLst/>
              <a:cxnLst/>
              <a:rect l="l" t="t" r="r" b="b"/>
              <a:pathLst>
                <a:path w="13841" h="6652" extrusionOk="0">
                  <a:moveTo>
                    <a:pt x="13583" y="0"/>
                  </a:moveTo>
                  <a:cubicBezTo>
                    <a:pt x="13509" y="0"/>
                    <a:pt x="13449" y="35"/>
                    <a:pt x="13429" y="96"/>
                  </a:cubicBezTo>
                  <a:lnTo>
                    <a:pt x="11338" y="3992"/>
                  </a:lnTo>
                  <a:lnTo>
                    <a:pt x="10262" y="3517"/>
                  </a:lnTo>
                  <a:cubicBezTo>
                    <a:pt x="10198" y="3517"/>
                    <a:pt x="10135" y="3517"/>
                    <a:pt x="10072" y="3548"/>
                  </a:cubicBezTo>
                  <a:lnTo>
                    <a:pt x="8362" y="4625"/>
                  </a:lnTo>
                  <a:lnTo>
                    <a:pt x="7285" y="3200"/>
                  </a:lnTo>
                  <a:cubicBezTo>
                    <a:pt x="7262" y="3154"/>
                    <a:pt x="7222" y="3124"/>
                    <a:pt x="7164" y="3124"/>
                  </a:cubicBezTo>
                  <a:cubicBezTo>
                    <a:pt x="7143" y="3124"/>
                    <a:pt x="7120" y="3128"/>
                    <a:pt x="7095" y="3137"/>
                  </a:cubicBezTo>
                  <a:cubicBezTo>
                    <a:pt x="7032" y="3137"/>
                    <a:pt x="6968" y="3168"/>
                    <a:pt x="6936" y="3232"/>
                  </a:cubicBezTo>
                  <a:lnTo>
                    <a:pt x="5511" y="6240"/>
                  </a:lnTo>
                  <a:lnTo>
                    <a:pt x="191" y="6240"/>
                  </a:lnTo>
                  <a:cubicBezTo>
                    <a:pt x="96" y="6240"/>
                    <a:pt x="1" y="6335"/>
                    <a:pt x="1" y="6462"/>
                  </a:cubicBezTo>
                  <a:cubicBezTo>
                    <a:pt x="1" y="6557"/>
                    <a:pt x="96" y="6652"/>
                    <a:pt x="191" y="6652"/>
                  </a:cubicBezTo>
                  <a:lnTo>
                    <a:pt x="5638" y="6652"/>
                  </a:lnTo>
                  <a:cubicBezTo>
                    <a:pt x="5701" y="6652"/>
                    <a:pt x="5796" y="6620"/>
                    <a:pt x="5828" y="6525"/>
                  </a:cubicBezTo>
                  <a:lnTo>
                    <a:pt x="7158" y="3707"/>
                  </a:lnTo>
                  <a:lnTo>
                    <a:pt x="8140" y="5005"/>
                  </a:lnTo>
                  <a:cubicBezTo>
                    <a:pt x="8181" y="5067"/>
                    <a:pt x="8248" y="5101"/>
                    <a:pt x="8308" y="5101"/>
                  </a:cubicBezTo>
                  <a:cubicBezTo>
                    <a:pt x="8340" y="5101"/>
                    <a:pt x="8371" y="5091"/>
                    <a:pt x="8393" y="5069"/>
                  </a:cubicBezTo>
                  <a:lnTo>
                    <a:pt x="10198" y="3960"/>
                  </a:lnTo>
                  <a:lnTo>
                    <a:pt x="11338" y="4435"/>
                  </a:lnTo>
                  <a:cubicBezTo>
                    <a:pt x="11362" y="4443"/>
                    <a:pt x="11388" y="4447"/>
                    <a:pt x="11414" y="4447"/>
                  </a:cubicBezTo>
                  <a:cubicBezTo>
                    <a:pt x="11491" y="4447"/>
                    <a:pt x="11568" y="4411"/>
                    <a:pt x="11592" y="4340"/>
                  </a:cubicBezTo>
                  <a:lnTo>
                    <a:pt x="13777" y="287"/>
                  </a:lnTo>
                  <a:cubicBezTo>
                    <a:pt x="13840" y="191"/>
                    <a:pt x="13809" y="65"/>
                    <a:pt x="13714" y="33"/>
                  </a:cubicBezTo>
                  <a:cubicBezTo>
                    <a:pt x="13669" y="11"/>
                    <a:pt x="13624" y="0"/>
                    <a:pt x="13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2305603" y="3214380"/>
              <a:ext cx="480449" cy="311658"/>
            </a:xfrm>
            <a:custGeom>
              <a:avLst/>
              <a:gdLst/>
              <a:ahLst/>
              <a:cxnLst/>
              <a:rect l="l" t="t" r="r" b="b"/>
              <a:pathLst>
                <a:path w="14696" h="9533" extrusionOk="0">
                  <a:moveTo>
                    <a:pt x="14315" y="380"/>
                  </a:moveTo>
                  <a:lnTo>
                    <a:pt x="14315" y="9121"/>
                  </a:lnTo>
                  <a:lnTo>
                    <a:pt x="413" y="9152"/>
                  </a:lnTo>
                  <a:lnTo>
                    <a:pt x="413" y="412"/>
                  </a:lnTo>
                  <a:lnTo>
                    <a:pt x="14315" y="380"/>
                  </a:lnTo>
                  <a:close/>
                  <a:moveTo>
                    <a:pt x="413" y="0"/>
                  </a:moveTo>
                  <a:cubicBezTo>
                    <a:pt x="191" y="0"/>
                    <a:pt x="1" y="158"/>
                    <a:pt x="1" y="380"/>
                  </a:cubicBezTo>
                  <a:lnTo>
                    <a:pt x="1" y="9121"/>
                  </a:lnTo>
                  <a:cubicBezTo>
                    <a:pt x="1" y="9374"/>
                    <a:pt x="191" y="9532"/>
                    <a:pt x="413" y="9532"/>
                  </a:cubicBezTo>
                  <a:lnTo>
                    <a:pt x="14315" y="9532"/>
                  </a:lnTo>
                  <a:cubicBezTo>
                    <a:pt x="14537" y="9532"/>
                    <a:pt x="14695" y="9374"/>
                    <a:pt x="14695" y="9121"/>
                  </a:cubicBezTo>
                  <a:lnTo>
                    <a:pt x="14695" y="380"/>
                  </a:lnTo>
                  <a:cubicBezTo>
                    <a:pt x="14695" y="158"/>
                    <a:pt x="14537" y="0"/>
                    <a:pt x="14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2539616" y="3493247"/>
              <a:ext cx="13469" cy="13110"/>
            </a:xfrm>
            <a:custGeom>
              <a:avLst/>
              <a:gdLst/>
              <a:ahLst/>
              <a:cxnLst/>
              <a:rect l="l" t="t" r="r" b="b"/>
              <a:pathLst>
                <a:path w="412" h="401" extrusionOk="0">
                  <a:moveTo>
                    <a:pt x="201" y="1"/>
                  </a:moveTo>
                  <a:cubicBezTo>
                    <a:pt x="98" y="1"/>
                    <a:pt x="0" y="86"/>
                    <a:pt x="0" y="211"/>
                  </a:cubicBezTo>
                  <a:cubicBezTo>
                    <a:pt x="0" y="306"/>
                    <a:pt x="64" y="369"/>
                    <a:pt x="159" y="401"/>
                  </a:cubicBezTo>
                  <a:lnTo>
                    <a:pt x="190" y="401"/>
                  </a:lnTo>
                  <a:cubicBezTo>
                    <a:pt x="254" y="401"/>
                    <a:pt x="317" y="401"/>
                    <a:pt x="349" y="369"/>
                  </a:cubicBezTo>
                  <a:cubicBezTo>
                    <a:pt x="380" y="306"/>
                    <a:pt x="412" y="274"/>
                    <a:pt x="412" y="211"/>
                  </a:cubicBezTo>
                  <a:cubicBezTo>
                    <a:pt x="412" y="147"/>
                    <a:pt x="349" y="52"/>
                    <a:pt x="285" y="21"/>
                  </a:cubicBezTo>
                  <a:cubicBezTo>
                    <a:pt x="258" y="7"/>
                    <a:pt x="230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2308708" y="3474220"/>
              <a:ext cx="475284" cy="13502"/>
            </a:xfrm>
            <a:custGeom>
              <a:avLst/>
              <a:gdLst/>
              <a:ahLst/>
              <a:cxnLst/>
              <a:rect l="l" t="t" r="r" b="b"/>
              <a:pathLst>
                <a:path w="14538" h="413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318"/>
                    <a:pt x="96" y="413"/>
                    <a:pt x="191" y="413"/>
                  </a:cubicBezTo>
                  <a:lnTo>
                    <a:pt x="14315" y="413"/>
                  </a:lnTo>
                  <a:cubicBezTo>
                    <a:pt x="14442" y="413"/>
                    <a:pt x="14537" y="318"/>
                    <a:pt x="14537" y="191"/>
                  </a:cubicBezTo>
                  <a:cubicBezTo>
                    <a:pt x="14537" y="96"/>
                    <a:pt x="14442" y="1"/>
                    <a:pt x="14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2572733" y="3514627"/>
              <a:ext cx="13502" cy="46620"/>
            </a:xfrm>
            <a:custGeom>
              <a:avLst/>
              <a:gdLst/>
              <a:ahLst/>
              <a:cxnLst/>
              <a:rect l="l" t="t" r="r" b="b"/>
              <a:pathLst>
                <a:path w="413" h="1426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1235"/>
                  </a:lnTo>
                  <a:cubicBezTo>
                    <a:pt x="1" y="1330"/>
                    <a:pt x="96" y="1425"/>
                    <a:pt x="222" y="1425"/>
                  </a:cubicBezTo>
                  <a:cubicBezTo>
                    <a:pt x="317" y="1425"/>
                    <a:pt x="412" y="1362"/>
                    <a:pt x="412" y="1235"/>
                  </a:cubicBezTo>
                  <a:lnTo>
                    <a:pt x="412" y="222"/>
                  </a:lnTo>
                  <a:cubicBezTo>
                    <a:pt x="412" y="95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2506465" y="3514627"/>
              <a:ext cx="13502" cy="46620"/>
            </a:xfrm>
            <a:custGeom>
              <a:avLst/>
              <a:gdLst/>
              <a:ahLst/>
              <a:cxnLst/>
              <a:rect l="l" t="t" r="r" b="b"/>
              <a:pathLst>
                <a:path w="413" h="1426" extrusionOk="0">
                  <a:moveTo>
                    <a:pt x="191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1235"/>
                  </a:lnTo>
                  <a:cubicBezTo>
                    <a:pt x="1" y="1330"/>
                    <a:pt x="96" y="1425"/>
                    <a:pt x="191" y="1425"/>
                  </a:cubicBezTo>
                  <a:cubicBezTo>
                    <a:pt x="317" y="1425"/>
                    <a:pt x="412" y="1362"/>
                    <a:pt x="412" y="1235"/>
                  </a:cubicBezTo>
                  <a:lnTo>
                    <a:pt x="412" y="222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419503" y="3549805"/>
              <a:ext cx="253694" cy="13502"/>
            </a:xfrm>
            <a:custGeom>
              <a:avLst/>
              <a:gdLst/>
              <a:ahLst/>
              <a:cxnLst/>
              <a:rect l="l" t="t" r="r" b="b"/>
              <a:pathLst>
                <a:path w="7760" h="413" extrusionOk="0">
                  <a:moveTo>
                    <a:pt x="191" y="1"/>
                  </a:moveTo>
                  <a:cubicBezTo>
                    <a:pt x="64" y="1"/>
                    <a:pt x="1" y="96"/>
                    <a:pt x="1" y="222"/>
                  </a:cubicBezTo>
                  <a:cubicBezTo>
                    <a:pt x="1" y="318"/>
                    <a:pt x="96" y="413"/>
                    <a:pt x="191" y="413"/>
                  </a:cubicBezTo>
                  <a:lnTo>
                    <a:pt x="7538" y="413"/>
                  </a:lnTo>
                  <a:cubicBezTo>
                    <a:pt x="7664" y="413"/>
                    <a:pt x="7759" y="318"/>
                    <a:pt x="7759" y="222"/>
                  </a:cubicBezTo>
                  <a:cubicBezTo>
                    <a:pt x="7759" y="96"/>
                    <a:pt x="7664" y="1"/>
                    <a:pt x="7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364645" y="3259037"/>
              <a:ext cx="141853" cy="139662"/>
            </a:xfrm>
            <a:custGeom>
              <a:avLst/>
              <a:gdLst/>
              <a:ahLst/>
              <a:cxnLst/>
              <a:rect l="l" t="t" r="r" b="b"/>
              <a:pathLst>
                <a:path w="4339" h="4272" extrusionOk="0">
                  <a:moveTo>
                    <a:pt x="2136" y="0"/>
                  </a:moveTo>
                  <a:cubicBezTo>
                    <a:pt x="2025" y="0"/>
                    <a:pt x="1915" y="9"/>
                    <a:pt x="1805" y="28"/>
                  </a:cubicBezTo>
                  <a:cubicBezTo>
                    <a:pt x="1710" y="28"/>
                    <a:pt x="1615" y="154"/>
                    <a:pt x="1647" y="249"/>
                  </a:cubicBezTo>
                  <a:cubicBezTo>
                    <a:pt x="1679" y="376"/>
                    <a:pt x="1774" y="439"/>
                    <a:pt x="1869" y="439"/>
                  </a:cubicBezTo>
                  <a:cubicBezTo>
                    <a:pt x="1974" y="418"/>
                    <a:pt x="2079" y="408"/>
                    <a:pt x="2183" y="408"/>
                  </a:cubicBezTo>
                  <a:cubicBezTo>
                    <a:pt x="2548" y="408"/>
                    <a:pt x="2896" y="534"/>
                    <a:pt x="3167" y="756"/>
                  </a:cubicBezTo>
                  <a:cubicBezTo>
                    <a:pt x="3547" y="1041"/>
                    <a:pt x="3800" y="1421"/>
                    <a:pt x="3864" y="1896"/>
                  </a:cubicBezTo>
                  <a:cubicBezTo>
                    <a:pt x="3927" y="2339"/>
                    <a:pt x="3800" y="2814"/>
                    <a:pt x="3515" y="3163"/>
                  </a:cubicBezTo>
                  <a:cubicBezTo>
                    <a:pt x="3177" y="3615"/>
                    <a:pt x="2659" y="3854"/>
                    <a:pt x="2135" y="3854"/>
                  </a:cubicBezTo>
                  <a:cubicBezTo>
                    <a:pt x="1777" y="3854"/>
                    <a:pt x="1417" y="3742"/>
                    <a:pt x="1109" y="3511"/>
                  </a:cubicBezTo>
                  <a:cubicBezTo>
                    <a:pt x="728" y="3226"/>
                    <a:pt x="475" y="2814"/>
                    <a:pt x="412" y="2339"/>
                  </a:cubicBezTo>
                  <a:cubicBezTo>
                    <a:pt x="412" y="2257"/>
                    <a:pt x="341" y="2175"/>
                    <a:pt x="239" y="2175"/>
                  </a:cubicBezTo>
                  <a:cubicBezTo>
                    <a:pt x="223" y="2175"/>
                    <a:pt x="207" y="2177"/>
                    <a:pt x="190" y="2181"/>
                  </a:cubicBezTo>
                  <a:cubicBezTo>
                    <a:pt x="63" y="2181"/>
                    <a:pt x="0" y="2276"/>
                    <a:pt x="0" y="2403"/>
                  </a:cubicBezTo>
                  <a:cubicBezTo>
                    <a:pt x="95" y="2973"/>
                    <a:pt x="380" y="3479"/>
                    <a:pt x="855" y="3828"/>
                  </a:cubicBezTo>
                  <a:cubicBezTo>
                    <a:pt x="1235" y="4144"/>
                    <a:pt x="1679" y="4271"/>
                    <a:pt x="2122" y="4271"/>
                  </a:cubicBezTo>
                  <a:cubicBezTo>
                    <a:pt x="2787" y="4271"/>
                    <a:pt x="3420" y="3986"/>
                    <a:pt x="3832" y="3416"/>
                  </a:cubicBezTo>
                  <a:cubicBezTo>
                    <a:pt x="4180" y="2973"/>
                    <a:pt x="4339" y="2403"/>
                    <a:pt x="4244" y="1833"/>
                  </a:cubicBezTo>
                  <a:cubicBezTo>
                    <a:pt x="4180" y="1263"/>
                    <a:pt x="3895" y="788"/>
                    <a:pt x="3420" y="439"/>
                  </a:cubicBezTo>
                  <a:cubicBezTo>
                    <a:pt x="3062" y="158"/>
                    <a:pt x="2601" y="0"/>
                    <a:pt x="2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2346011" y="3244195"/>
              <a:ext cx="90101" cy="95495"/>
            </a:xfrm>
            <a:custGeom>
              <a:avLst/>
              <a:gdLst/>
              <a:ahLst/>
              <a:cxnLst/>
              <a:rect l="l" t="t" r="r" b="b"/>
              <a:pathLst>
                <a:path w="2756" h="2921" extrusionOk="0">
                  <a:moveTo>
                    <a:pt x="2027" y="450"/>
                  </a:moveTo>
                  <a:lnTo>
                    <a:pt x="2312" y="2287"/>
                  </a:lnTo>
                  <a:lnTo>
                    <a:pt x="443" y="2508"/>
                  </a:lnTo>
                  <a:cubicBezTo>
                    <a:pt x="443" y="2033"/>
                    <a:pt x="602" y="1590"/>
                    <a:pt x="887" y="1210"/>
                  </a:cubicBezTo>
                  <a:cubicBezTo>
                    <a:pt x="1172" y="830"/>
                    <a:pt x="1552" y="545"/>
                    <a:pt x="2027" y="450"/>
                  </a:cubicBezTo>
                  <a:close/>
                  <a:moveTo>
                    <a:pt x="2193" y="0"/>
                  </a:moveTo>
                  <a:cubicBezTo>
                    <a:pt x="2180" y="0"/>
                    <a:pt x="2166" y="2"/>
                    <a:pt x="2154" y="6"/>
                  </a:cubicBezTo>
                  <a:cubicBezTo>
                    <a:pt x="1520" y="101"/>
                    <a:pt x="950" y="450"/>
                    <a:pt x="538" y="957"/>
                  </a:cubicBezTo>
                  <a:cubicBezTo>
                    <a:pt x="158" y="1463"/>
                    <a:pt x="0" y="2097"/>
                    <a:pt x="63" y="2762"/>
                  </a:cubicBezTo>
                  <a:cubicBezTo>
                    <a:pt x="95" y="2857"/>
                    <a:pt x="158" y="2920"/>
                    <a:pt x="285" y="2920"/>
                  </a:cubicBezTo>
                  <a:lnTo>
                    <a:pt x="2565" y="2667"/>
                  </a:lnTo>
                  <a:cubicBezTo>
                    <a:pt x="2629" y="2667"/>
                    <a:pt x="2692" y="2635"/>
                    <a:pt x="2724" y="2603"/>
                  </a:cubicBezTo>
                  <a:cubicBezTo>
                    <a:pt x="2755" y="2540"/>
                    <a:pt x="2755" y="2477"/>
                    <a:pt x="2755" y="2445"/>
                  </a:cubicBezTo>
                  <a:lnTo>
                    <a:pt x="2375" y="165"/>
                  </a:lnTo>
                  <a:cubicBezTo>
                    <a:pt x="2375" y="83"/>
                    <a:pt x="2280" y="0"/>
                    <a:pt x="2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40"/>
          <p:cNvGrpSpPr/>
          <p:nvPr/>
        </p:nvGrpSpPr>
        <p:grpSpPr>
          <a:xfrm>
            <a:off x="3675413" y="2922622"/>
            <a:ext cx="1199472" cy="1022942"/>
            <a:chOff x="3360622" y="2835441"/>
            <a:chExt cx="1071627" cy="1168920"/>
          </a:xfrm>
        </p:grpSpPr>
        <p:sp>
          <p:nvSpPr>
            <p:cNvPr id="1481" name="Google Shape;1481;p40"/>
            <p:cNvSpPr/>
            <p:nvPr/>
          </p:nvSpPr>
          <p:spPr>
            <a:xfrm>
              <a:off x="3392726" y="2835441"/>
              <a:ext cx="1008466" cy="569471"/>
            </a:xfrm>
            <a:custGeom>
              <a:avLst/>
              <a:gdLst/>
              <a:ahLst/>
              <a:cxnLst/>
              <a:rect l="l" t="t" r="r" b="b"/>
              <a:pathLst>
                <a:path w="30847" h="17419" extrusionOk="0">
                  <a:moveTo>
                    <a:pt x="15423" y="0"/>
                  </a:moveTo>
                  <a:cubicBezTo>
                    <a:pt x="14948" y="0"/>
                    <a:pt x="14537" y="95"/>
                    <a:pt x="14188" y="285"/>
                  </a:cubicBezTo>
                  <a:lnTo>
                    <a:pt x="1204" y="7791"/>
                  </a:lnTo>
                  <a:cubicBezTo>
                    <a:pt x="856" y="7981"/>
                    <a:pt x="571" y="8298"/>
                    <a:pt x="349" y="8709"/>
                  </a:cubicBezTo>
                  <a:cubicBezTo>
                    <a:pt x="127" y="9089"/>
                    <a:pt x="0" y="9533"/>
                    <a:pt x="0" y="9913"/>
                  </a:cubicBezTo>
                  <a:lnTo>
                    <a:pt x="0" y="17418"/>
                  </a:lnTo>
                  <a:lnTo>
                    <a:pt x="381" y="17418"/>
                  </a:lnTo>
                  <a:lnTo>
                    <a:pt x="381" y="9913"/>
                  </a:lnTo>
                  <a:cubicBezTo>
                    <a:pt x="381" y="9596"/>
                    <a:pt x="476" y="9248"/>
                    <a:pt x="666" y="8899"/>
                  </a:cubicBezTo>
                  <a:cubicBezTo>
                    <a:pt x="856" y="8551"/>
                    <a:pt x="1109" y="8298"/>
                    <a:pt x="1394" y="8139"/>
                  </a:cubicBezTo>
                  <a:lnTo>
                    <a:pt x="14378" y="634"/>
                  </a:lnTo>
                  <a:cubicBezTo>
                    <a:pt x="14663" y="475"/>
                    <a:pt x="15012" y="380"/>
                    <a:pt x="15423" y="380"/>
                  </a:cubicBezTo>
                  <a:cubicBezTo>
                    <a:pt x="15803" y="380"/>
                    <a:pt x="16152" y="475"/>
                    <a:pt x="16437" y="634"/>
                  </a:cubicBezTo>
                  <a:lnTo>
                    <a:pt x="29421" y="8139"/>
                  </a:lnTo>
                  <a:cubicBezTo>
                    <a:pt x="29706" y="8298"/>
                    <a:pt x="29959" y="8551"/>
                    <a:pt x="30149" y="8899"/>
                  </a:cubicBezTo>
                  <a:cubicBezTo>
                    <a:pt x="30339" y="9248"/>
                    <a:pt x="30434" y="9596"/>
                    <a:pt x="30434" y="9913"/>
                  </a:cubicBezTo>
                  <a:lnTo>
                    <a:pt x="30434" y="17418"/>
                  </a:lnTo>
                  <a:lnTo>
                    <a:pt x="30846" y="17418"/>
                  </a:lnTo>
                  <a:lnTo>
                    <a:pt x="30846" y="9913"/>
                  </a:lnTo>
                  <a:cubicBezTo>
                    <a:pt x="30846" y="9533"/>
                    <a:pt x="30719" y="9089"/>
                    <a:pt x="30498" y="8709"/>
                  </a:cubicBezTo>
                  <a:cubicBezTo>
                    <a:pt x="30244" y="8298"/>
                    <a:pt x="29959" y="7981"/>
                    <a:pt x="29611" y="7791"/>
                  </a:cubicBezTo>
                  <a:lnTo>
                    <a:pt x="16627" y="285"/>
                  </a:lnTo>
                  <a:cubicBezTo>
                    <a:pt x="16310" y="95"/>
                    <a:pt x="15867" y="0"/>
                    <a:pt x="154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360622" y="3404879"/>
              <a:ext cx="1071627" cy="599482"/>
            </a:xfrm>
            <a:custGeom>
              <a:avLst/>
              <a:gdLst/>
              <a:ahLst/>
              <a:cxnLst/>
              <a:rect l="l" t="t" r="r" b="b"/>
              <a:pathLst>
                <a:path w="32779" h="18337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91" y="8646"/>
                    <a:pt x="476" y="9184"/>
                  </a:cubicBezTo>
                  <a:cubicBezTo>
                    <a:pt x="792" y="9723"/>
                    <a:pt x="1236" y="10166"/>
                    <a:pt x="1711" y="10419"/>
                  </a:cubicBezTo>
                  <a:lnTo>
                    <a:pt x="14695" y="17925"/>
                  </a:lnTo>
                  <a:cubicBezTo>
                    <a:pt x="15170" y="18210"/>
                    <a:pt x="15772" y="18336"/>
                    <a:pt x="16374" y="18336"/>
                  </a:cubicBezTo>
                  <a:cubicBezTo>
                    <a:pt x="17007" y="18336"/>
                    <a:pt x="17609" y="18210"/>
                    <a:pt x="18084" y="17925"/>
                  </a:cubicBezTo>
                  <a:lnTo>
                    <a:pt x="31100" y="10419"/>
                  </a:lnTo>
                  <a:cubicBezTo>
                    <a:pt x="31543" y="10134"/>
                    <a:pt x="31987" y="9691"/>
                    <a:pt x="32303" y="9152"/>
                  </a:cubicBezTo>
                  <a:cubicBezTo>
                    <a:pt x="32620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66" y="0"/>
                  </a:lnTo>
                  <a:lnTo>
                    <a:pt x="30466" y="7506"/>
                  </a:lnTo>
                  <a:cubicBezTo>
                    <a:pt x="30466" y="7601"/>
                    <a:pt x="30403" y="7791"/>
                    <a:pt x="30276" y="8012"/>
                  </a:cubicBezTo>
                  <a:cubicBezTo>
                    <a:pt x="30150" y="8234"/>
                    <a:pt x="30023" y="8361"/>
                    <a:pt x="29928" y="8424"/>
                  </a:cubicBezTo>
                  <a:lnTo>
                    <a:pt x="16912" y="15930"/>
                  </a:lnTo>
                  <a:cubicBezTo>
                    <a:pt x="16849" y="15961"/>
                    <a:pt x="16627" y="16025"/>
                    <a:pt x="16374" y="16025"/>
                  </a:cubicBezTo>
                  <a:cubicBezTo>
                    <a:pt x="16120" y="16025"/>
                    <a:pt x="15930" y="15961"/>
                    <a:pt x="15867" y="15930"/>
                  </a:cubicBezTo>
                  <a:lnTo>
                    <a:pt x="2851" y="8424"/>
                  </a:lnTo>
                  <a:cubicBezTo>
                    <a:pt x="2756" y="8361"/>
                    <a:pt x="2629" y="8234"/>
                    <a:pt x="2503" y="8012"/>
                  </a:cubicBezTo>
                  <a:cubicBezTo>
                    <a:pt x="2376" y="7791"/>
                    <a:pt x="2313" y="7601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3499369" y="2962255"/>
              <a:ext cx="794134" cy="884724"/>
            </a:xfrm>
            <a:custGeom>
              <a:avLst/>
              <a:gdLst/>
              <a:ahLst/>
              <a:cxnLst/>
              <a:rect l="l" t="t" r="r" b="b"/>
              <a:pathLst>
                <a:path w="24291" h="27062" extrusionOk="0">
                  <a:moveTo>
                    <a:pt x="12145" y="1"/>
                  </a:moveTo>
                  <a:cubicBezTo>
                    <a:pt x="11631" y="1"/>
                    <a:pt x="11116" y="112"/>
                    <a:pt x="10736" y="333"/>
                  </a:cubicBezTo>
                  <a:lnTo>
                    <a:pt x="1426" y="5685"/>
                  </a:lnTo>
                  <a:cubicBezTo>
                    <a:pt x="634" y="6160"/>
                    <a:pt x="0" y="7237"/>
                    <a:pt x="0" y="8155"/>
                  </a:cubicBezTo>
                  <a:lnTo>
                    <a:pt x="0" y="18891"/>
                  </a:lnTo>
                  <a:cubicBezTo>
                    <a:pt x="0" y="19335"/>
                    <a:pt x="159" y="19841"/>
                    <a:pt x="412" y="20285"/>
                  </a:cubicBezTo>
                  <a:cubicBezTo>
                    <a:pt x="665" y="20728"/>
                    <a:pt x="1045" y="21140"/>
                    <a:pt x="1426" y="21361"/>
                  </a:cubicBezTo>
                  <a:lnTo>
                    <a:pt x="10736" y="26713"/>
                  </a:lnTo>
                  <a:cubicBezTo>
                    <a:pt x="10831" y="26777"/>
                    <a:pt x="10926" y="26840"/>
                    <a:pt x="11053" y="26872"/>
                  </a:cubicBezTo>
                  <a:cubicBezTo>
                    <a:pt x="11148" y="26903"/>
                    <a:pt x="11275" y="26935"/>
                    <a:pt x="11401" y="26967"/>
                  </a:cubicBezTo>
                  <a:cubicBezTo>
                    <a:pt x="11639" y="27030"/>
                    <a:pt x="11892" y="27062"/>
                    <a:pt x="12145" y="27062"/>
                  </a:cubicBezTo>
                  <a:cubicBezTo>
                    <a:pt x="12399" y="27062"/>
                    <a:pt x="12652" y="27030"/>
                    <a:pt x="12890" y="26967"/>
                  </a:cubicBezTo>
                  <a:cubicBezTo>
                    <a:pt x="13080" y="26935"/>
                    <a:pt x="13238" y="26872"/>
                    <a:pt x="13396" y="26808"/>
                  </a:cubicBezTo>
                  <a:cubicBezTo>
                    <a:pt x="13460" y="26777"/>
                    <a:pt x="13523" y="26745"/>
                    <a:pt x="13555" y="26713"/>
                  </a:cubicBezTo>
                  <a:lnTo>
                    <a:pt x="22865" y="21361"/>
                  </a:lnTo>
                  <a:cubicBezTo>
                    <a:pt x="23277" y="21140"/>
                    <a:pt x="23626" y="20728"/>
                    <a:pt x="23879" y="20285"/>
                  </a:cubicBezTo>
                  <a:cubicBezTo>
                    <a:pt x="24132" y="19841"/>
                    <a:pt x="24291" y="19335"/>
                    <a:pt x="24291" y="18891"/>
                  </a:cubicBezTo>
                  <a:lnTo>
                    <a:pt x="24291" y="8155"/>
                  </a:lnTo>
                  <a:cubicBezTo>
                    <a:pt x="24291" y="7237"/>
                    <a:pt x="23657" y="6160"/>
                    <a:pt x="22865" y="5685"/>
                  </a:cubicBezTo>
                  <a:lnTo>
                    <a:pt x="13555" y="333"/>
                  </a:lnTo>
                  <a:cubicBezTo>
                    <a:pt x="13175" y="112"/>
                    <a:pt x="12660" y="1"/>
                    <a:pt x="12145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3671234" y="3213333"/>
              <a:ext cx="450405" cy="297175"/>
            </a:xfrm>
            <a:custGeom>
              <a:avLst/>
              <a:gdLst/>
              <a:ahLst/>
              <a:cxnLst/>
              <a:rect l="l" t="t" r="r" b="b"/>
              <a:pathLst>
                <a:path w="13777" h="9090" extrusionOk="0">
                  <a:moveTo>
                    <a:pt x="1679" y="0"/>
                  </a:moveTo>
                  <a:cubicBezTo>
                    <a:pt x="761" y="0"/>
                    <a:pt x="0" y="760"/>
                    <a:pt x="0" y="1679"/>
                  </a:cubicBezTo>
                  <a:lnTo>
                    <a:pt x="0" y="7443"/>
                  </a:lnTo>
                  <a:cubicBezTo>
                    <a:pt x="0" y="8361"/>
                    <a:pt x="761" y="9089"/>
                    <a:pt x="1679" y="9089"/>
                  </a:cubicBezTo>
                  <a:lnTo>
                    <a:pt x="5543" y="9089"/>
                  </a:lnTo>
                  <a:cubicBezTo>
                    <a:pt x="5638" y="9089"/>
                    <a:pt x="5733" y="8994"/>
                    <a:pt x="5733" y="8899"/>
                  </a:cubicBezTo>
                  <a:cubicBezTo>
                    <a:pt x="5733" y="8773"/>
                    <a:pt x="5638" y="8678"/>
                    <a:pt x="5543" y="8678"/>
                  </a:cubicBezTo>
                  <a:lnTo>
                    <a:pt x="1679" y="8678"/>
                  </a:lnTo>
                  <a:cubicBezTo>
                    <a:pt x="982" y="8678"/>
                    <a:pt x="412" y="8139"/>
                    <a:pt x="412" y="7443"/>
                  </a:cubicBezTo>
                  <a:lnTo>
                    <a:pt x="412" y="1679"/>
                  </a:lnTo>
                  <a:cubicBezTo>
                    <a:pt x="412" y="982"/>
                    <a:pt x="982" y="412"/>
                    <a:pt x="1679" y="412"/>
                  </a:cubicBezTo>
                  <a:lnTo>
                    <a:pt x="12098" y="412"/>
                  </a:lnTo>
                  <a:cubicBezTo>
                    <a:pt x="12795" y="412"/>
                    <a:pt x="13365" y="982"/>
                    <a:pt x="13365" y="1679"/>
                  </a:cubicBezTo>
                  <a:lnTo>
                    <a:pt x="13365" y="7443"/>
                  </a:lnTo>
                  <a:cubicBezTo>
                    <a:pt x="13365" y="8139"/>
                    <a:pt x="12795" y="8678"/>
                    <a:pt x="12098" y="8678"/>
                  </a:cubicBezTo>
                  <a:lnTo>
                    <a:pt x="8234" y="8678"/>
                  </a:lnTo>
                  <a:cubicBezTo>
                    <a:pt x="8139" y="8678"/>
                    <a:pt x="8044" y="8773"/>
                    <a:pt x="8044" y="8899"/>
                  </a:cubicBezTo>
                  <a:cubicBezTo>
                    <a:pt x="8044" y="8994"/>
                    <a:pt x="8139" y="9089"/>
                    <a:pt x="8234" y="9089"/>
                  </a:cubicBezTo>
                  <a:lnTo>
                    <a:pt x="12098" y="9089"/>
                  </a:lnTo>
                  <a:cubicBezTo>
                    <a:pt x="13016" y="9089"/>
                    <a:pt x="13777" y="8361"/>
                    <a:pt x="13777" y="7443"/>
                  </a:cubicBezTo>
                  <a:lnTo>
                    <a:pt x="13777" y="1679"/>
                  </a:lnTo>
                  <a:cubicBezTo>
                    <a:pt x="13777" y="760"/>
                    <a:pt x="13016" y="0"/>
                    <a:pt x="12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845158" y="3497235"/>
              <a:ext cx="103570" cy="130247"/>
            </a:xfrm>
            <a:custGeom>
              <a:avLst/>
              <a:gdLst/>
              <a:ahLst/>
              <a:cxnLst/>
              <a:rect l="l" t="t" r="r" b="b"/>
              <a:pathLst>
                <a:path w="3168" h="3984" extrusionOk="0">
                  <a:moveTo>
                    <a:pt x="240" y="1"/>
                  </a:moveTo>
                  <a:cubicBezTo>
                    <a:pt x="212" y="1"/>
                    <a:pt x="185" y="8"/>
                    <a:pt x="159" y="25"/>
                  </a:cubicBezTo>
                  <a:cubicBezTo>
                    <a:pt x="33" y="57"/>
                    <a:pt x="1" y="184"/>
                    <a:pt x="33" y="279"/>
                  </a:cubicBezTo>
                  <a:lnTo>
                    <a:pt x="1363" y="3857"/>
                  </a:lnTo>
                  <a:cubicBezTo>
                    <a:pt x="1394" y="3921"/>
                    <a:pt x="1489" y="3984"/>
                    <a:pt x="1553" y="3984"/>
                  </a:cubicBezTo>
                  <a:cubicBezTo>
                    <a:pt x="1648" y="3984"/>
                    <a:pt x="1743" y="3921"/>
                    <a:pt x="1774" y="3857"/>
                  </a:cubicBezTo>
                  <a:lnTo>
                    <a:pt x="3104" y="279"/>
                  </a:lnTo>
                  <a:cubicBezTo>
                    <a:pt x="3168" y="184"/>
                    <a:pt x="3104" y="57"/>
                    <a:pt x="3009" y="25"/>
                  </a:cubicBezTo>
                  <a:cubicBezTo>
                    <a:pt x="2980" y="18"/>
                    <a:pt x="2951" y="14"/>
                    <a:pt x="2925" y="14"/>
                  </a:cubicBezTo>
                  <a:cubicBezTo>
                    <a:pt x="2840" y="14"/>
                    <a:pt x="2773" y="55"/>
                    <a:pt x="2724" y="152"/>
                  </a:cubicBezTo>
                  <a:lnTo>
                    <a:pt x="1584" y="3192"/>
                  </a:lnTo>
                  <a:lnTo>
                    <a:pt x="413" y="152"/>
                  </a:lnTo>
                  <a:cubicBezTo>
                    <a:pt x="389" y="59"/>
                    <a:pt x="315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27138" y="3270284"/>
              <a:ext cx="314763" cy="13469"/>
            </a:xfrm>
            <a:custGeom>
              <a:avLst/>
              <a:gdLst/>
              <a:ahLst/>
              <a:cxnLst/>
              <a:rect l="l" t="t" r="r" b="b"/>
              <a:pathLst>
                <a:path w="9628" h="412" extrusionOk="0">
                  <a:moveTo>
                    <a:pt x="191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17"/>
                    <a:pt x="96" y="412"/>
                    <a:pt x="191" y="412"/>
                  </a:cubicBezTo>
                  <a:lnTo>
                    <a:pt x="9438" y="412"/>
                  </a:lnTo>
                  <a:cubicBezTo>
                    <a:pt x="9565" y="412"/>
                    <a:pt x="9628" y="317"/>
                    <a:pt x="9628" y="222"/>
                  </a:cubicBezTo>
                  <a:cubicBezTo>
                    <a:pt x="9628" y="95"/>
                    <a:pt x="9533" y="0"/>
                    <a:pt x="9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727138" y="3327234"/>
              <a:ext cx="236105" cy="13469"/>
            </a:xfrm>
            <a:custGeom>
              <a:avLst/>
              <a:gdLst/>
              <a:ahLst/>
              <a:cxnLst/>
              <a:rect l="l" t="t" r="r" b="b"/>
              <a:pathLst>
                <a:path w="7222" h="412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cubicBezTo>
                    <a:pt x="1" y="317"/>
                    <a:pt x="96" y="412"/>
                    <a:pt x="191" y="412"/>
                  </a:cubicBezTo>
                  <a:lnTo>
                    <a:pt x="7031" y="412"/>
                  </a:lnTo>
                  <a:cubicBezTo>
                    <a:pt x="7158" y="412"/>
                    <a:pt x="7221" y="317"/>
                    <a:pt x="7221" y="190"/>
                  </a:cubicBezTo>
                  <a:cubicBezTo>
                    <a:pt x="7221" y="95"/>
                    <a:pt x="7158" y="0"/>
                    <a:pt x="7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3727138" y="3383138"/>
              <a:ext cx="236105" cy="13469"/>
            </a:xfrm>
            <a:custGeom>
              <a:avLst/>
              <a:gdLst/>
              <a:ahLst/>
              <a:cxnLst/>
              <a:rect l="l" t="t" r="r" b="b"/>
              <a:pathLst>
                <a:path w="7222" h="412" extrusionOk="0">
                  <a:moveTo>
                    <a:pt x="191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17"/>
                    <a:pt x="96" y="412"/>
                    <a:pt x="191" y="412"/>
                  </a:cubicBezTo>
                  <a:lnTo>
                    <a:pt x="7031" y="412"/>
                  </a:lnTo>
                  <a:cubicBezTo>
                    <a:pt x="7158" y="412"/>
                    <a:pt x="7221" y="317"/>
                    <a:pt x="7221" y="222"/>
                  </a:cubicBezTo>
                  <a:cubicBezTo>
                    <a:pt x="7221" y="95"/>
                    <a:pt x="7158" y="0"/>
                    <a:pt x="7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727138" y="3440056"/>
              <a:ext cx="314763" cy="13502"/>
            </a:xfrm>
            <a:custGeom>
              <a:avLst/>
              <a:gdLst/>
              <a:ahLst/>
              <a:cxnLst/>
              <a:rect l="l" t="t" r="r" b="b"/>
              <a:pathLst>
                <a:path w="9628" h="413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318"/>
                    <a:pt x="96" y="413"/>
                    <a:pt x="191" y="413"/>
                  </a:cubicBezTo>
                  <a:lnTo>
                    <a:pt x="9438" y="413"/>
                  </a:lnTo>
                  <a:cubicBezTo>
                    <a:pt x="9565" y="413"/>
                    <a:pt x="9628" y="318"/>
                    <a:pt x="9628" y="191"/>
                  </a:cubicBezTo>
                  <a:cubicBezTo>
                    <a:pt x="9628" y="96"/>
                    <a:pt x="9533" y="1"/>
                    <a:pt x="9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defTabSz="990570">
                <a:buClr>
                  <a:srgbClr val="000000"/>
                </a:buClr>
              </a:pPr>
              <a:endParaRPr sz="140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0" name="Google Shape;1490;p40"/>
          <p:cNvSpPr txBox="1"/>
          <p:nvPr/>
        </p:nvSpPr>
        <p:spPr>
          <a:xfrm>
            <a:off x="152452" y="4296793"/>
            <a:ext cx="1924000" cy="14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Industrial Automation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Robotics &amp; Remote Object Manipulation for Mining &amp; Construction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Virtual &amp; Mixed Reality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Low-Cost Networks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1" name="Google Shape;1491;p40"/>
          <p:cNvSpPr txBox="1"/>
          <p:nvPr/>
        </p:nvSpPr>
        <p:spPr>
          <a:xfrm>
            <a:off x="1956473" y="3989606"/>
            <a:ext cx="1586975" cy="22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Communications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2" name="Google Shape;1492;p40"/>
          <p:cNvSpPr txBox="1"/>
          <p:nvPr/>
        </p:nvSpPr>
        <p:spPr>
          <a:xfrm>
            <a:off x="3481472" y="3989606"/>
            <a:ext cx="1586975" cy="22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Education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3" name="Google Shape;1493;p40"/>
          <p:cNvSpPr txBox="1"/>
          <p:nvPr/>
        </p:nvSpPr>
        <p:spPr>
          <a:xfrm>
            <a:off x="6531467" y="3989606"/>
            <a:ext cx="1586975" cy="22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Agriculture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4" name="Google Shape;1494;p40"/>
          <p:cNvSpPr txBox="1"/>
          <p:nvPr/>
        </p:nvSpPr>
        <p:spPr>
          <a:xfrm>
            <a:off x="8056453" y="3900170"/>
            <a:ext cx="1806675" cy="4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Smart Cities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5" name="Google Shape;1495;p40"/>
          <p:cNvSpPr txBox="1"/>
          <p:nvPr/>
        </p:nvSpPr>
        <p:spPr>
          <a:xfrm>
            <a:off x="5006469" y="3989606"/>
            <a:ext cx="1586975" cy="22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Healthcare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6" name="Google Shape;1496;p40"/>
          <p:cNvSpPr txBox="1"/>
          <p:nvPr/>
        </p:nvSpPr>
        <p:spPr>
          <a:xfrm>
            <a:off x="1968688" y="4296793"/>
            <a:ext cx="1762150" cy="2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Regional ICT Centres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High-Speed Home &amp; Office Broadband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Public Safety and Disaster Response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Fixed Wireless Access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7" name="Google Shape;1497;p40"/>
          <p:cNvSpPr txBox="1"/>
          <p:nvPr/>
        </p:nvSpPr>
        <p:spPr>
          <a:xfrm>
            <a:off x="3505912" y="4296802"/>
            <a:ext cx="1762150" cy="17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High-Speed Home &amp; Office Broadband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Improved E-Learning Via Videoconference.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Improved Access To Rich Media Resources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8" name="Google Shape;1498;p40"/>
          <p:cNvSpPr txBox="1"/>
          <p:nvPr/>
        </p:nvSpPr>
        <p:spPr>
          <a:xfrm>
            <a:off x="5124042" y="4296802"/>
            <a:ext cx="1762150" cy="17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Remote surgery &amp; examination.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Virtual meetings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Remote object manipulation.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Smart wearables.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9" name="Google Shape;1499;p40"/>
          <p:cNvSpPr txBox="1"/>
          <p:nvPr/>
        </p:nvSpPr>
        <p:spPr>
          <a:xfrm>
            <a:off x="6518795" y="4296793"/>
            <a:ext cx="1762150" cy="14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Smart Agriculture.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Connected sensors for smart agriculture systems.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Wildlife Tracking &amp; management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0" name="Google Shape;1500;p40"/>
          <p:cNvSpPr txBox="1"/>
          <p:nvPr/>
        </p:nvSpPr>
        <p:spPr>
          <a:xfrm>
            <a:off x="8083156" y="4296802"/>
            <a:ext cx="1877525" cy="17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noAutofit/>
          </a:bodyPr>
          <a:lstStyle/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Internet of Things (IoT).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Big Data Analytics &amp; AI.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Remote Smart Meters for Utilities 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3821" indent="-134140" defTabSz="990570">
              <a:buClr>
                <a:srgbClr val="000000"/>
              </a:buClr>
              <a:buSzPts val="1050"/>
              <a:buFont typeface="Fira Sans"/>
              <a:buChar char="●"/>
            </a:pPr>
            <a:r>
              <a:rPr lang="en" sz="1137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Transportation.</a:t>
            </a:r>
            <a:endParaRPr sz="1137" kern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1" name="Google Shape;1501;p40"/>
          <p:cNvSpPr txBox="1"/>
          <p:nvPr/>
        </p:nvSpPr>
        <p:spPr>
          <a:xfrm>
            <a:off x="388024" y="3989606"/>
            <a:ext cx="1586975" cy="22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 defTabSz="990570">
              <a:buClr>
                <a:srgbClr val="000000"/>
              </a:buClr>
            </a:pPr>
            <a:r>
              <a:rPr lang="en" sz="1300" kern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Manufacturing</a:t>
            </a:r>
            <a:endParaRPr sz="13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148">
            <a:extLst>
              <a:ext uri="{FF2B5EF4-FFF2-40B4-BE49-F238E27FC236}">
                <a16:creationId xmlns:a16="http://schemas.microsoft.com/office/drawing/2014/main" id="{9A0729D1-3ED9-B6C6-0E04-D4013F80E2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611314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KE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KE" smtClean="0"/>
              <a:pPr/>
              <a:t>6</a:t>
            </a:fld>
            <a:endParaRPr lang="en-KE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83F1ADE-086B-895B-9890-C10E7CCCBCAC}"/>
              </a:ext>
            </a:extLst>
          </p:cNvPr>
          <p:cNvGraphicFramePr>
            <a:graphicFrameLocks/>
          </p:cNvGraphicFramePr>
          <p:nvPr/>
        </p:nvGraphicFramePr>
        <p:xfrm>
          <a:off x="5288439" y="772797"/>
          <a:ext cx="4477730" cy="30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5F89FD4-B083-131E-55EC-98E2021B1AA8}"/>
              </a:ext>
            </a:extLst>
          </p:cNvPr>
          <p:cNvGraphicFramePr>
            <a:graphicFrameLocks/>
          </p:cNvGraphicFramePr>
          <p:nvPr/>
        </p:nvGraphicFramePr>
        <p:xfrm>
          <a:off x="56560" y="809956"/>
          <a:ext cx="5231879" cy="295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01268E-0AC6-253C-3E96-E181AD4B3CE0}"/>
              </a:ext>
            </a:extLst>
          </p:cNvPr>
          <p:cNvSpPr txBox="1"/>
          <p:nvPr/>
        </p:nvSpPr>
        <p:spPr>
          <a:xfrm>
            <a:off x="139830" y="3762571"/>
            <a:ext cx="5487971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Aggressive 5G Network Rollout </a:t>
            </a:r>
            <a:r>
              <a:rPr lang="en-US" b="0" i="0">
                <a:effectLst/>
              </a:rPr>
              <a:t>by Operators  - Safaricom &amp; Airtel</a:t>
            </a:r>
          </a:p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Rising Adoption </a:t>
            </a:r>
            <a:r>
              <a:rPr lang="en-US" b="0" i="0">
                <a:effectLst/>
              </a:rPr>
              <a:t>– Mobile subscriptions for 5G</a:t>
            </a:r>
          </a:p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/>
              <a:t>Digital Superhighway </a:t>
            </a:r>
            <a:r>
              <a:rPr lang="en-GB"/>
              <a:t>- Govt to building extensive optical fibre network to expand backbone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73B05-A5C0-D4F6-87DC-451F557EF1DD}"/>
              </a:ext>
            </a:extLst>
          </p:cNvPr>
          <p:cNvSpPr txBox="1"/>
          <p:nvPr/>
        </p:nvSpPr>
        <p:spPr>
          <a:xfrm>
            <a:off x="5123374" y="3781064"/>
            <a:ext cx="515174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/>
              <a:t>5G experience Centres</a:t>
            </a:r>
          </a:p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/>
              <a:t>Locally assembled affordable smart phones </a:t>
            </a:r>
            <a:r>
              <a:rPr lang="en-GB"/>
              <a:t>(digital inclusion) – $40</a:t>
            </a:r>
          </a:p>
          <a:p>
            <a:pPr marL="309553" indent="-30955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/>
              <a:t>1450 Digital Village Smart Hubs </a:t>
            </a:r>
            <a:r>
              <a:rPr lang="en-GB"/>
              <a:t>-  Provides </a:t>
            </a:r>
            <a:r>
              <a:rPr lang="en-US" b="0" i="0">
                <a:effectLst/>
              </a:rPr>
              <a:t>digital skills training and e-government services</a:t>
            </a:r>
            <a:endParaRPr lang="en-GB"/>
          </a:p>
        </p:txBody>
      </p:sp>
      <p:sp>
        <p:nvSpPr>
          <p:cNvPr id="21" name="Google Shape;306;p42">
            <a:extLst>
              <a:ext uri="{FF2B5EF4-FFF2-40B4-BE49-F238E27FC236}">
                <a16:creationId xmlns:a16="http://schemas.microsoft.com/office/drawing/2014/main" id="{A71D0DEA-2509-5050-B0EC-540C3B5B6A60}"/>
              </a:ext>
            </a:extLst>
          </p:cNvPr>
          <p:cNvSpPr txBox="1">
            <a:spLocks/>
          </p:cNvSpPr>
          <p:nvPr/>
        </p:nvSpPr>
        <p:spPr>
          <a:xfrm>
            <a:off x="295503" y="184961"/>
            <a:ext cx="6622200" cy="485225"/>
          </a:xfrm>
          <a:prstGeom prst="rect">
            <a:avLst/>
          </a:prstGeom>
        </p:spPr>
        <p:txBody>
          <a:bodyPr spcFirstLastPara="1" wrap="square" lIns="85719" tIns="42846" rIns="85719" bIns="42846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916"/>
              </a:lnSpc>
              <a:spcBef>
                <a:spcPts val="0"/>
              </a:spcBef>
              <a:spcAft>
                <a:spcPts val="867"/>
              </a:spcAft>
            </a:pPr>
            <a:r>
              <a:rPr lang="en-GB" sz="2275">
                <a:solidFill>
                  <a:srgbClr val="0000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5G Uptake in Kenya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869" y="85339"/>
            <a:ext cx="8062561" cy="664554"/>
          </a:xfrm>
          <a:noFill/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 algn="l">
              <a:lnSpc>
                <a:spcPct val="107916"/>
              </a:lnSpc>
              <a:spcBef>
                <a:spcPts val="0"/>
              </a:spcBef>
              <a:spcAft>
                <a:spcPts val="867"/>
              </a:spcAft>
              <a:buClr>
                <a:schemeClr val="dk1"/>
              </a:buClr>
              <a:buSzPts val="3800"/>
              <a:buFont typeface="Calibri"/>
            </a:pPr>
            <a:r>
              <a:rPr lang="en-US" sz="3200" b="1">
                <a:solidFill>
                  <a:srgbClr val="0000FF"/>
                </a:solidFill>
                <a:latin typeface="Gotham Black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Spectrum Management System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20388" r="37221" b="8779"/>
          <a:stretch/>
        </p:blipFill>
        <p:spPr bwMode="auto">
          <a:xfrm>
            <a:off x="154018" y="921345"/>
            <a:ext cx="9555628" cy="55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96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5950" r="5314" b="9807"/>
          <a:stretch>
            <a:fillRect/>
          </a:stretch>
        </p:blipFill>
        <p:spPr bwMode="auto">
          <a:xfrm>
            <a:off x="4863829" y="4111869"/>
            <a:ext cx="5042171" cy="275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5056" r="16891" b="13531"/>
          <a:stretch>
            <a:fillRect/>
          </a:stretch>
        </p:blipFill>
        <p:spPr bwMode="auto">
          <a:xfrm>
            <a:off x="-1" y="4102442"/>
            <a:ext cx="4863829" cy="275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A8676E-4CBF-D9B4-9F94-BDF8CC54A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34604" r="17126" b="10494"/>
          <a:stretch>
            <a:fillRect/>
          </a:stretch>
        </p:blipFill>
        <p:spPr bwMode="auto">
          <a:xfrm>
            <a:off x="-2" y="0"/>
            <a:ext cx="9906001" cy="410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5;p43">
            <a:extLst>
              <a:ext uri="{FF2B5EF4-FFF2-40B4-BE49-F238E27FC236}">
                <a16:creationId xmlns:a16="http://schemas.microsoft.com/office/drawing/2014/main" id="{73552891-4D6F-1531-9FB5-6014C6C25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3480" y="805518"/>
            <a:ext cx="2442519" cy="1863541"/>
          </a:xfrm>
          <a:prstGeom prst="rect">
            <a:avLst/>
          </a:prstGeom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 algn="l">
              <a:lnSpc>
                <a:spcPct val="107916"/>
              </a:lnSpc>
              <a:spcBef>
                <a:spcPts val="0"/>
              </a:spcBef>
              <a:spcAft>
                <a:spcPts val="867"/>
              </a:spcAft>
            </a:pPr>
            <a:r>
              <a:rPr lang="en" sz="1800" b="1">
                <a:latin typeface="Gotham Black"/>
                <a:ea typeface="Fira Sans SemiBold"/>
                <a:cs typeface="Fira Sans SemiBold"/>
                <a:sym typeface="Fira Sans SemiBold"/>
              </a:rPr>
              <a:t>Sample use case of the Spectrum Management System for frequency assignment for fixed microwave links in the 7 GHz Band in Nakuru </a:t>
            </a:r>
            <a:endParaRPr sz="1800" b="1">
              <a:latin typeface="Gotham Black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03682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DA4F418-E70E-21ED-3727-27959DBFB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928764"/>
              </p:ext>
            </p:extLst>
          </p:nvPr>
        </p:nvGraphicFramePr>
        <p:xfrm>
          <a:off x="389101" y="1290419"/>
          <a:ext cx="9369630" cy="439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527E7D4-2AD0-9CEE-D6A6-7813A0C3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5" y="262405"/>
            <a:ext cx="7046260" cy="541150"/>
          </a:xfrm>
          <a:noFill/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 algn="l">
              <a:lnSpc>
                <a:spcPct val="107916"/>
              </a:lnSpc>
              <a:spcBef>
                <a:spcPts val="0"/>
              </a:spcBef>
              <a:spcAft>
                <a:spcPts val="867"/>
              </a:spcAft>
              <a:buClr>
                <a:schemeClr val="dk1"/>
              </a:buClr>
              <a:buSzPts val="3800"/>
              <a:buFont typeface="Calibri"/>
            </a:pPr>
            <a:r>
              <a:rPr lang="en-US" sz="3200" b="1">
                <a:solidFill>
                  <a:srgbClr val="0000FF"/>
                </a:solidFill>
                <a:latin typeface="Gotham Black"/>
                <a:ea typeface="Calibri" panose="020F0502020204030204" pitchFamily="34" charset="0"/>
                <a:cs typeface="Calibri" panose="020F0502020204030204" pitchFamily="34" charset="0"/>
              </a:rPr>
              <a:t>Monitoring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91672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A Powerpoint Template Design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A Powerpoint Template Design Offic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2a9af-009d-4381-a0ba-26d1ee5abd4d">
      <Terms xmlns="http://schemas.microsoft.com/office/infopath/2007/PartnerControls"/>
    </lcf76f155ced4ddcb4097134ff3c332f>
    <TaxCatchAll xmlns="90a88b9b-9c2c-4ffe-945b-a413b3c336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3F5466E59B14D84A413C8EC3BFDBC" ma:contentTypeVersion="13" ma:contentTypeDescription="Create a new document." ma:contentTypeScope="" ma:versionID="7465e60d7653b015410ce1ef278ed1a6">
  <xsd:schema xmlns:xsd="http://www.w3.org/2001/XMLSchema" xmlns:xs="http://www.w3.org/2001/XMLSchema" xmlns:p="http://schemas.microsoft.com/office/2006/metadata/properties" xmlns:ns2="3362a9af-009d-4381-a0ba-26d1ee5abd4d" xmlns:ns3="90a88b9b-9c2c-4ffe-945b-a413b3c33605" targetNamespace="http://schemas.microsoft.com/office/2006/metadata/properties" ma:root="true" ma:fieldsID="b7526894a7a554373f85798edb6a5bfc" ns2:_="" ns3:_="">
    <xsd:import namespace="3362a9af-009d-4381-a0ba-26d1ee5abd4d"/>
    <xsd:import namespace="90a88b9b-9c2c-4ffe-945b-a413b3c33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a9af-009d-4381-a0ba-26d1ee5ab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ffb44c-e4ea-4005-9c1a-c9d21c3b7a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88b9b-9c2c-4ffe-945b-a413b3c336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25ba2d-9f94-4204-be3a-b892a7e7edb6}" ma:internalName="TaxCatchAll" ma:showField="CatchAllData" ma:web="90a88b9b-9c2c-4ffe-945b-a413b3c33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31A67-8798-4248-A76E-A09044931F13}">
  <ds:schemaRefs>
    <ds:schemaRef ds:uri="3362a9af-009d-4381-a0ba-26d1ee5abd4d"/>
    <ds:schemaRef ds:uri="90a88b9b-9c2c-4ffe-945b-a413b3c336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6F918C-59D0-4551-B64C-3A5ECBBB8B5D}">
  <ds:schemaRefs>
    <ds:schemaRef ds:uri="3362a9af-009d-4381-a0ba-26d1ee5abd4d"/>
    <ds:schemaRef ds:uri="90a88b9b-9c2c-4ffe-945b-a413b3c33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F15557-9D4C-4042-AA7B-89B9363EAC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32050e9-7659-41e5-a72c-118fae68794a}" enabled="1" method="Privileged" siteId="{cbc4f560-79f7-4ef7-ad07-430f203044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955</Words>
  <Application>Microsoft Office PowerPoint</Application>
  <PresentationFormat>A4 Paper (210x297 mm)</PresentationFormat>
  <Paragraphs>201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Fira Sans</vt:lpstr>
      <vt:lpstr>Fira Sans Medium</vt:lpstr>
      <vt:lpstr>Fira Sans SemiBold</vt:lpstr>
      <vt:lpstr>Gotham Black</vt:lpstr>
      <vt:lpstr>Gotham Book</vt:lpstr>
      <vt:lpstr>Roboto</vt:lpstr>
      <vt:lpstr>Tahoma</vt:lpstr>
      <vt:lpstr>Times New Roman</vt:lpstr>
      <vt:lpstr>Wingdings</vt:lpstr>
      <vt:lpstr>CA Powerpoint Template Design Official</vt:lpstr>
      <vt:lpstr>1_CA Powerpoint Template Design Official</vt:lpstr>
      <vt:lpstr>PowerPoint Presentation</vt:lpstr>
      <vt:lpstr>PowerPoint Presentation</vt:lpstr>
      <vt:lpstr>Effective Spectrum Management</vt:lpstr>
      <vt:lpstr>PowerPoint Presentation</vt:lpstr>
      <vt:lpstr>PowerPoint Presentation</vt:lpstr>
      <vt:lpstr>PowerPoint Presentation</vt:lpstr>
      <vt:lpstr>Spectrum Management System </vt:lpstr>
      <vt:lpstr>Sample use case of the Spectrum Management System for frequency assignment for fixed microwave links in the 7 GHz Band in Nakuru </vt:lpstr>
      <vt:lpstr>Monitoring Facilities</vt:lpstr>
      <vt:lpstr>Emerging Issues – Satellite &amp; Non-Terrestrial</vt:lpstr>
      <vt:lpstr>Emerging Issues – 5G &amp; Private Networks</vt:lpstr>
      <vt:lpstr>Challenges Broadband Mapping – Spectrum Related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Sonoiya, Dennis K.;Stella Sitati</dc:creator>
  <cp:lastModifiedBy>Stv.Live</cp:lastModifiedBy>
  <cp:revision>3</cp:revision>
  <cp:lastPrinted>2014-06-24T12:08:54Z</cp:lastPrinted>
  <dcterms:created xsi:type="dcterms:W3CDTF">2014-06-20T12:54:02Z</dcterms:created>
  <dcterms:modified xsi:type="dcterms:W3CDTF">2025-08-25T08:03:19Z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0x01010072C3F5466E59B14D84A413C8EC3BFDBC</vt:lpwstr>
  </property>
  <property fmtid="{D5CDD505-2E9C-101B-9397-08002B2CF9AE}" pid="3" name="MediaServiceImageTags">
    <vt:lpwstr/>
  </property>
</Properties>
</file>