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303" r:id="rId7"/>
    <p:sldId id="266" r:id="rId8"/>
    <p:sldId id="302" r:id="rId9"/>
    <p:sldId id="262" r:id="rId10"/>
    <p:sldId id="263" r:id="rId11"/>
    <p:sldId id="264" r:id="rId12"/>
    <p:sldId id="265" r:id="rId13"/>
    <p:sldId id="301" r:id="rId14"/>
  </p:sldIdLst>
  <p:sldSz cx="14630400" cy="8229600"/>
  <p:notesSz cx="8229600" cy="146304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Merriweather" panose="00000500000000000000" pitchFamily="2" charset="0"/>
      <p:regular r:id="rId20"/>
    </p:embeddedFont>
  </p:embeddedFontLst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08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27AC6-71DE-B170-1F54-495537392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BF4AD-BC61-8D73-AEB9-6C6A98E7C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57687-4E24-0D3F-61B5-7287E2A1B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4EBA8-9477-12FD-B26B-3E0B8EE67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1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428E0-3044-DB8A-A814-7F844031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69FB0-1AFB-B90D-4CCD-33F172FFE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D3FB3-B077-DA9F-7A18-44464629B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F136E-34C1-3153-CFA6-6034C016B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A6833-403A-7FF8-A43D-9D8E2514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FF2D6-B8BB-6082-965D-71FFAFD4B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D8075-BB3A-2B3B-215B-85FC2C658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8BAE6-EC67-B7B8-8226-40F221FCA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E3ED-17C5-4EAD-8BB5-2D85F4E9EABF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3091-F1A0-4B8E-AE03-2190163BF2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6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5131" y="1604712"/>
            <a:ext cx="7416403" cy="3856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&amp; Communications Authority of Kenya: Powering Kenya's Digital Future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508395" y="5637860"/>
            <a:ext cx="7416403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Relationship between Kenya Power and Lighting Company (KPLC) and the Communications Authority of Kenya (CA), highlighting their complementary roles in developing Kenya's ICT infrastructure and broadband mapping initiatives.</a:t>
            </a: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00311-F125-E2EE-B9D6-483C23931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32599" cy="122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09A32-6F1E-2A98-E4E3-3A829C96E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7867" y="33867"/>
            <a:ext cx="1642533" cy="16425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3672" y="666869"/>
            <a:ext cx="13023056" cy="1435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5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Strategic Benefits of Broadband Mapping to KPLC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678536" y="1735696"/>
            <a:ext cx="6514268" cy="2688072"/>
          </a:xfrm>
          <a:prstGeom prst="roundRect">
            <a:avLst>
              <a:gd name="adj" fmla="val 465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 dirty="0"/>
          </a:p>
        </p:txBody>
      </p:sp>
      <p:sp>
        <p:nvSpPr>
          <p:cNvPr id="4" name="Text 2"/>
          <p:cNvSpPr/>
          <p:nvPr/>
        </p:nvSpPr>
        <p:spPr>
          <a:xfrm>
            <a:off x="1159377" y="2188236"/>
            <a:ext cx="3273028" cy="358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Revenue </a:t>
            </a:r>
            <a:r>
              <a:rPr lang="en-US" sz="22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Diversification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52881" y="2586362"/>
            <a:ext cx="6039923" cy="1747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Commercialization of fiber assets by identifying unserved areas and leasing dark fiber to ISPs and mobile operators. Given the opportunity, KPLC IESR can offer mapping services for broadband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2E6E9"/>
                </a:solidFill>
                <a:effectLst/>
                <a:uLnTx/>
                <a:uFillTx/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infrastructure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673645" y="1774965"/>
            <a:ext cx="6396753" cy="2551825"/>
          </a:xfrm>
          <a:prstGeom prst="roundRect">
            <a:avLst>
              <a:gd name="adj" fmla="val 465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7" name="Text 5"/>
          <p:cNvSpPr/>
          <p:nvPr/>
        </p:nvSpPr>
        <p:spPr>
          <a:xfrm>
            <a:off x="7673645" y="2298299"/>
            <a:ext cx="2870478" cy="358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Grid </a:t>
            </a:r>
            <a:r>
              <a:rPr lang="en-US" sz="22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Modernization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757597" y="2785044"/>
            <a:ext cx="5922407" cy="1102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Enabling smart grid capabilities, real-time monitoring, automated metering, and predictive maintenance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37294" y="4874478"/>
            <a:ext cx="6396752" cy="1705689"/>
          </a:xfrm>
          <a:prstGeom prst="roundRect">
            <a:avLst>
              <a:gd name="adj" fmla="val 565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10" name="Text 8"/>
          <p:cNvSpPr/>
          <p:nvPr/>
        </p:nvSpPr>
        <p:spPr>
          <a:xfrm>
            <a:off x="1040844" y="5101114"/>
            <a:ext cx="3073241" cy="358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Strategic Partnerships</a:t>
            </a:r>
            <a:endParaRPr lang="en-US" sz="2250" dirty="0"/>
          </a:p>
        </p:txBody>
      </p:sp>
      <p:sp>
        <p:nvSpPr>
          <p:cNvPr id="11" name="Text 9"/>
          <p:cNvSpPr/>
          <p:nvPr/>
        </p:nvSpPr>
        <p:spPr>
          <a:xfrm>
            <a:off x="1040844" y="5597604"/>
            <a:ext cx="5922407" cy="734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Attracting investment from ISPs and ICT companies while aligning with government digital initiatives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29976" y="4881776"/>
            <a:ext cx="6396752" cy="1705689"/>
          </a:xfrm>
          <a:prstGeom prst="roundRect">
            <a:avLst>
              <a:gd name="adj" fmla="val 565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13" name="Text 11"/>
          <p:cNvSpPr/>
          <p:nvPr/>
        </p:nvSpPr>
        <p:spPr>
          <a:xfrm>
            <a:off x="7667149" y="5115014"/>
            <a:ext cx="3634978" cy="358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Improved </a:t>
            </a:r>
            <a:r>
              <a:rPr lang="en-US" sz="22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Service</a:t>
            </a:r>
            <a:r>
              <a:rPr lang="en-US" sz="20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Delivery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67149" y="5597604"/>
            <a:ext cx="5922407" cy="734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Enhanced customer experience through smart meters and reduced technical losses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03672" y="6827877"/>
            <a:ext cx="13023056" cy="734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Broadband mapping positions KPLC as a central player in Kenya's digital transformation while opening new revenue streams.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B4BBC6-3ACE-CD0D-DD28-F9CE45CD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01" y="7481733"/>
            <a:ext cx="3911599" cy="7478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0801" y="579953"/>
            <a:ext cx="8206818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KPLC's Contribution to Broadband Mapping</a:t>
            </a:r>
            <a:endParaRPr lang="en-US" sz="385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90801" y="2306717"/>
            <a:ext cx="3471982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5F0F0"/>
                </a:solidFill>
                <a:latin typeface="Century Gothic" panose="020B0502020202020204" pitchFamily="34" charset="0"/>
              </a:rPr>
              <a:t>Infrastructure Data Provision</a:t>
            </a:r>
          </a:p>
        </p:txBody>
      </p:sp>
      <p:sp>
        <p:nvSpPr>
          <p:cNvPr id="5" name="Text 2"/>
          <p:cNvSpPr/>
          <p:nvPr/>
        </p:nvSpPr>
        <p:spPr>
          <a:xfrm>
            <a:off x="690801" y="2812375"/>
            <a:ext cx="3640455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Electric</a:t>
            </a:r>
            <a:r>
              <a:rPr lang="en-US" sz="16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grid network GIS data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90801" y="3197185"/>
            <a:ext cx="3640455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Fiber-optic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network</a:t>
            </a: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mapping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90801" y="3581995"/>
            <a:ext cx="3640455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Electricity access data as baseline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90801" y="4095036"/>
            <a:ext cx="286381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solidFill>
                  <a:srgbClr val="F5F0F0"/>
                </a:solidFill>
                <a:latin typeface="Century Gothic" panose="020B0502020202020204" pitchFamily="34" charset="0"/>
              </a:rPr>
              <a:t>CORS Network Leverage</a:t>
            </a:r>
          </a:p>
        </p:txBody>
      </p:sp>
      <p:sp>
        <p:nvSpPr>
          <p:cNvPr id="9" name="Text 6"/>
          <p:cNvSpPr/>
          <p:nvPr/>
        </p:nvSpPr>
        <p:spPr>
          <a:xfrm>
            <a:off x="690801" y="4600694"/>
            <a:ext cx="3640455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High-precision mapping (centimeter-level accuracy)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90801" y="5301258"/>
            <a:ext cx="3640455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National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coverage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support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690801" y="5686068"/>
            <a:ext cx="3640455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Integration with broadband data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20364" y="2306717"/>
            <a:ext cx="319301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solidFill>
                  <a:srgbClr val="F5F0F0"/>
                </a:solidFill>
                <a:latin typeface="Century Gothic" panose="020B0502020202020204" pitchFamily="34" charset="0"/>
              </a:rPr>
              <a:t>GIS Database Development</a:t>
            </a:r>
          </a:p>
        </p:txBody>
      </p:sp>
      <p:sp>
        <p:nvSpPr>
          <p:cNvPr id="13" name="Text 10"/>
          <p:cNvSpPr/>
          <p:nvPr/>
        </p:nvSpPr>
        <p:spPr>
          <a:xfrm>
            <a:off x="4812745" y="2695798"/>
            <a:ext cx="4077255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Centralized repository integrating power and telecom </a:t>
            </a:r>
            <a:r>
              <a:rPr lang="en-US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data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4820364" y="3512939"/>
            <a:ext cx="4077255" cy="582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sharing platform for government and private sector</a:t>
            </a:r>
          </a:p>
        </p:txBody>
      </p:sp>
      <p:sp>
        <p:nvSpPr>
          <p:cNvPr id="15" name="Text 12"/>
          <p:cNvSpPr/>
          <p:nvPr/>
        </p:nvSpPr>
        <p:spPr>
          <a:xfrm>
            <a:off x="4820364" y="4213503"/>
            <a:ext cx="4069636" cy="759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Decision support tools and visualization</a:t>
            </a:r>
          </a:p>
        </p:txBody>
      </p:sp>
      <p:sp>
        <p:nvSpPr>
          <p:cNvPr id="16" name="Text 13"/>
          <p:cNvSpPr/>
          <p:nvPr/>
        </p:nvSpPr>
        <p:spPr>
          <a:xfrm>
            <a:off x="4820364" y="5042297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Strategic </a:t>
            </a:r>
            <a:r>
              <a:rPr lang="en-US" sz="2000" b="1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Alignment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820364" y="5547955"/>
            <a:ext cx="3640455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Positioning as a digital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infrastructure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utility</a:t>
            </a:r>
          </a:p>
        </p:txBody>
      </p:sp>
      <p:sp>
        <p:nvSpPr>
          <p:cNvPr id="18" name="Text 15"/>
          <p:cNvSpPr/>
          <p:nvPr/>
        </p:nvSpPr>
        <p:spPr>
          <a:xfrm>
            <a:off x="4820364" y="6248519"/>
            <a:ext cx="3640455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Collaboration with CA and Ministry of ICT</a:t>
            </a:r>
          </a:p>
        </p:txBody>
      </p:sp>
      <p:sp>
        <p:nvSpPr>
          <p:cNvPr id="19" name="Text 16"/>
          <p:cNvSpPr/>
          <p:nvPr/>
        </p:nvSpPr>
        <p:spPr>
          <a:xfrm>
            <a:off x="4820364" y="6949083"/>
            <a:ext cx="3640455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Public-private partnerships for last-mile delivery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622" y="616506"/>
            <a:ext cx="13061156" cy="1401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Alignment Between KPLC and CA on </a:t>
            </a: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Broadband</a:t>
            </a:r>
            <a:r>
              <a:rPr lang="en-US" sz="4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Mapping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489466" y="2634721"/>
            <a:ext cx="2802493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Shared Vision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4622" y="3139797"/>
            <a:ext cx="3908584" cy="1434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Both support universal, affordable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broadband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access in line with Kenya's National Broadband Strategy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438" y="2466261"/>
            <a:ext cx="4571405" cy="457140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385" y="3233321"/>
            <a:ext cx="335399" cy="4192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075" y="2655094"/>
            <a:ext cx="2970967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Complementary</a:t>
            </a: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Roles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075" y="3139797"/>
            <a:ext cx="3908703" cy="1434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 sets policy and regulates; KPLC provides physical infrastructure making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broadband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rollout faster and cheaper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438" y="2466261"/>
            <a:ext cx="4571405" cy="457140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474" y="3622298"/>
            <a:ext cx="335399" cy="4192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075" y="5288161"/>
            <a:ext cx="3043238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Infrastructure Sharing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075" y="5772864"/>
            <a:ext cx="3908703" cy="1075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agrees with CA's approach to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minimize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duplication by using existing utility corridors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438" y="2466261"/>
            <a:ext cx="4571405" cy="457140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377" y="5851386"/>
            <a:ext cx="335399" cy="41921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5030" y="5367799"/>
            <a:ext cx="3087767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Strategic Collaboration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895704" y="5829067"/>
            <a:ext cx="3908584" cy="1075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Joint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development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of national GIS platform for electricity and broadband coverage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438" y="2466261"/>
            <a:ext cx="4571405" cy="457140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408" y="5462290"/>
            <a:ext cx="335399" cy="419219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84622" y="7289840"/>
            <a:ext cx="13061156" cy="358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relationship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is symbiotic — CA drives universal access, while KPLC makes rollout feasible and cost-effective.</a:t>
            </a:r>
            <a:endParaRPr lang="en-US" sz="17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6758DE-B911-A158-F100-017CBBB36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14667" y="7715509"/>
            <a:ext cx="3115734" cy="5957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3567" y="-549283"/>
            <a:ext cx="15845322" cy="891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567" y="-549283"/>
            <a:ext cx="2063065" cy="13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7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41070"/>
            <a:ext cx="7493913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Organizational Mandates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863798" y="2205990"/>
            <a:ext cx="6327934" cy="4015145"/>
          </a:xfrm>
          <a:prstGeom prst="roundRect">
            <a:avLst>
              <a:gd name="adj" fmla="val 2582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4" name="Shape 2"/>
          <p:cNvSpPr/>
          <p:nvPr/>
        </p:nvSpPr>
        <p:spPr>
          <a:xfrm>
            <a:off x="863798" y="2205990"/>
            <a:ext cx="60960" cy="4015145"/>
          </a:xfrm>
          <a:prstGeom prst="roundRect">
            <a:avLst>
              <a:gd name="adj" fmla="val 170061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5" name="Text 3"/>
          <p:cNvSpPr/>
          <p:nvPr/>
        </p:nvSpPr>
        <p:spPr>
          <a:xfrm>
            <a:off x="1202055" y="2483287"/>
            <a:ext cx="5712381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Communications Authority of Kenya (CA)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202055" y="3402330"/>
            <a:ext cx="5712381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Regulates ICT sector (telecommunications, broadcasting, postal services)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202055" y="4278273"/>
            <a:ext cx="5712381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Oversees licensing, frequency allocation, data protection compliance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202055" y="5154216"/>
            <a:ext cx="5712381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Promotes universal access to ICT and broadband services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7438549" y="2205990"/>
            <a:ext cx="6328053" cy="4015145"/>
          </a:xfrm>
          <a:prstGeom prst="roundRect">
            <a:avLst>
              <a:gd name="adj" fmla="val 2582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10" name="Shape 8"/>
          <p:cNvSpPr/>
          <p:nvPr/>
        </p:nvSpPr>
        <p:spPr>
          <a:xfrm>
            <a:off x="7438549" y="2205990"/>
            <a:ext cx="60960" cy="4015145"/>
          </a:xfrm>
          <a:prstGeom prst="roundRect">
            <a:avLst>
              <a:gd name="adj" fmla="val 170061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11" name="Text 9"/>
          <p:cNvSpPr/>
          <p:nvPr/>
        </p:nvSpPr>
        <p:spPr>
          <a:xfrm>
            <a:off x="7776805" y="2483287"/>
            <a:ext cx="5712500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Kenya Power and Lighting Company (KPLC)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776805" y="3402330"/>
            <a:ext cx="5712500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Sole distributor of electricity in Kenya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7776805" y="3883462"/>
            <a:ext cx="5712500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Owns and manages the national electricity distribution network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776805" y="4759404"/>
            <a:ext cx="5712500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Provides power to ICT infrastructure (data centers, telecom towers)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863798" y="6498788"/>
            <a:ext cx="129028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While operating in different sectors, these organizations have significant areas of intersection that impact Kenya's digital infrastructure development.</a:t>
            </a:r>
            <a:endParaRPr lang="en-US" sz="19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C9401F-B6ED-17FC-9FC5-28AD0AE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192" y="7333251"/>
            <a:ext cx="4688208" cy="8963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95281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Areas of Intersection</a:t>
            </a:r>
            <a:endParaRPr lang="en-US" sz="4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2560201"/>
            <a:ext cx="4300895" cy="9872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10615" y="3794284"/>
            <a:ext cx="3807262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ICT Infrastructure &amp; Power Supply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1110615" y="4713327"/>
            <a:ext cx="3807262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Telecom operators rely on KPLC for reliable power to run base stations and networks. Reliable power supply  directly impact ICT service quality.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93" y="2560201"/>
            <a:ext cx="4300895" cy="9872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11510" y="3794284"/>
            <a:ext cx="3807262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Broadband &amp; Fiber Deployment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411510" y="4713327"/>
            <a:ext cx="3807262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has installed Optic Ground Wire fiber on power lines and leases it to telecoms and ISPs, subject to CA regulation.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588" y="2560201"/>
            <a:ext cx="4301014" cy="9872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3794284"/>
            <a:ext cx="3351014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Infrastructure Sharing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712404" y="4327803"/>
            <a:ext cx="3807381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 encourages infrastructure sharing; KPLC poles are often used by ISPs to lay fiber cables, creating regulatory intersection.</a:t>
            </a:r>
            <a:endParaRPr lang="en-US" sz="1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C73858-029B-EF7F-A8AB-3EA5B5B0D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532" y="7144418"/>
            <a:ext cx="5675868" cy="10851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004" y="622935"/>
            <a:ext cx="7559993" cy="1414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Collaborative</a:t>
            </a:r>
            <a:r>
              <a:rPr lang="en-US" sz="4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National </a:t>
            </a:r>
            <a:r>
              <a:rPr lang="en-US" sz="40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Projects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2004" y="2602944"/>
            <a:ext cx="3079433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</a:t>
            </a:r>
            <a:r>
              <a:rPr lang="en-US" sz="22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Inclusion</a:t>
            </a: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2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Goals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2004" y="3182779"/>
            <a:ext cx="3504009" cy="724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Both entities contribute to Vision 2030 objectives: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2004" y="4110514"/>
            <a:ext cx="3504009" cy="1086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through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Universal Service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Fund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(USF) for ICT access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2004" y="5275897"/>
            <a:ext cx="3504009" cy="1086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through Last Mile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Connectivity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Project for electricity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2004" y="6441281"/>
            <a:ext cx="3504009" cy="1086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Collaboration in rural electrification + ICT connectivity rollouts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55607" y="2602944"/>
            <a:ext cx="3504009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Practical Organizational Links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55607" y="3536394"/>
            <a:ext cx="3504009" cy="724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CA and KPLC can cooperate  around: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855607" y="4464129"/>
            <a:ext cx="3504009" cy="724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ICT infrastructure deployment on power lines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55607" y="5267444"/>
            <a:ext cx="3504009" cy="724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National</a:t>
            </a: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broadband </a:t>
            </a: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mapping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855607" y="6070759"/>
            <a:ext cx="3504009" cy="724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Coordination to minimize service interruptions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637" y="559118"/>
            <a:ext cx="8370570" cy="635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2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KPLC's</a:t>
            </a: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40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GIS</a:t>
            </a: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6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Journey</a:t>
            </a: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(1998-Present)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153"/>
            <a:ext cx="22860" cy="6071116"/>
          </a:xfrm>
          <a:prstGeom prst="roundRect">
            <a:avLst>
              <a:gd name="adj" fmla="val 37359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4" name="Shape 2"/>
          <p:cNvSpPr/>
          <p:nvPr/>
        </p:nvSpPr>
        <p:spPr>
          <a:xfrm>
            <a:off x="6499384" y="1818442"/>
            <a:ext cx="609957" cy="22860"/>
          </a:xfrm>
          <a:prstGeom prst="roundRect">
            <a:avLst>
              <a:gd name="adj" fmla="val 37359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5" name="Shape 3"/>
          <p:cNvSpPr/>
          <p:nvPr/>
        </p:nvSpPr>
        <p:spPr>
          <a:xfrm>
            <a:off x="7086481" y="1601153"/>
            <a:ext cx="457438" cy="45743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6" name="Text 4"/>
          <p:cNvSpPr/>
          <p:nvPr/>
        </p:nvSpPr>
        <p:spPr>
          <a:xfrm>
            <a:off x="7162740" y="1639253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884759" y="1671042"/>
            <a:ext cx="441376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1998: Digital Transformation Begins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11637" y="2110621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Conversion of paper maps to digital format (digitization</a:t>
            </a: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)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1059" y="3038356"/>
            <a:ext cx="609957" cy="22860"/>
          </a:xfrm>
          <a:prstGeom prst="roundRect">
            <a:avLst>
              <a:gd name="adj" fmla="val 37359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10" name="Shape 8"/>
          <p:cNvSpPr/>
          <p:nvPr/>
        </p:nvSpPr>
        <p:spPr>
          <a:xfrm>
            <a:off x="7086481" y="2821067"/>
            <a:ext cx="457438" cy="45743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11" name="Text 9"/>
          <p:cNvSpPr/>
          <p:nvPr/>
        </p:nvSpPr>
        <p:spPr>
          <a:xfrm>
            <a:off x="7162740" y="285916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875" y="2890957"/>
            <a:ext cx="3290173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GIS Database Development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331875" y="333053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Creation of comprehensive geospatial database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499384" y="4089916"/>
            <a:ext cx="609957" cy="22860"/>
          </a:xfrm>
          <a:prstGeom prst="roundRect">
            <a:avLst>
              <a:gd name="adj" fmla="val 37359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15" name="Shape 13"/>
          <p:cNvSpPr/>
          <p:nvPr/>
        </p:nvSpPr>
        <p:spPr>
          <a:xfrm>
            <a:off x="7086481" y="3872627"/>
            <a:ext cx="457438" cy="45743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16" name="Text 14"/>
          <p:cNvSpPr/>
          <p:nvPr/>
        </p:nvSpPr>
        <p:spPr>
          <a:xfrm>
            <a:off x="7162740" y="391072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6779" y="394251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CORS </a:t>
            </a: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Installation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11637" y="438209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Continuously Operating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</a:rPr>
              <a:t>Reference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Stations for centimeter accuracy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521059" y="5141476"/>
            <a:ext cx="609957" cy="22860"/>
          </a:xfrm>
          <a:prstGeom prst="roundRect">
            <a:avLst>
              <a:gd name="adj" fmla="val 37359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20" name="Shape 18"/>
          <p:cNvSpPr/>
          <p:nvPr/>
        </p:nvSpPr>
        <p:spPr>
          <a:xfrm>
            <a:off x="7086481" y="4924187"/>
            <a:ext cx="457438" cy="45743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21" name="Text 19"/>
          <p:cNvSpPr/>
          <p:nvPr/>
        </p:nvSpPr>
        <p:spPr>
          <a:xfrm>
            <a:off x="7162740" y="496228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875" y="499407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Network Mapping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331875" y="543365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Complete mapping of transmission, distribution, fiber networks and administrative boundaries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499384" y="6193036"/>
            <a:ext cx="609957" cy="22860"/>
          </a:xfrm>
          <a:prstGeom prst="roundRect">
            <a:avLst>
              <a:gd name="adj" fmla="val 373590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KE"/>
          </a:p>
        </p:txBody>
      </p:sp>
      <p:sp>
        <p:nvSpPr>
          <p:cNvPr id="25" name="Shape 23"/>
          <p:cNvSpPr/>
          <p:nvPr/>
        </p:nvSpPr>
        <p:spPr>
          <a:xfrm>
            <a:off x="7086481" y="5975747"/>
            <a:ext cx="457438" cy="45743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KE"/>
          </a:p>
        </p:txBody>
      </p:sp>
      <p:sp>
        <p:nvSpPr>
          <p:cNvPr id="26" name="Text 24"/>
          <p:cNvSpPr/>
          <p:nvPr/>
        </p:nvSpPr>
        <p:spPr>
          <a:xfrm>
            <a:off x="7162740" y="601384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6779" y="604563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System </a:t>
            </a:r>
            <a:r>
              <a:rPr lang="en-US" sz="20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Integration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11637" y="648521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Fully functional GIS system integrated with other operational systems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86274B-99B9-0C75-DCDC-77E255A5D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532" y="7089577"/>
            <a:ext cx="5675868" cy="10851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16A3A-A3D4-1768-64F4-32982A338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87750A9-D9F9-DE11-E074-9BC4434A5E0A}"/>
              </a:ext>
            </a:extLst>
          </p:cNvPr>
          <p:cNvSpPr/>
          <p:nvPr/>
        </p:nvSpPr>
        <p:spPr>
          <a:xfrm>
            <a:off x="5034558" y="94444"/>
            <a:ext cx="6796207" cy="930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Mapping </a:t>
            </a:r>
            <a:endParaRPr lang="en-US" sz="40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98AF9011-C4F4-4167-77A5-EE544A87DB6D}"/>
              </a:ext>
            </a:extLst>
          </p:cNvPr>
          <p:cNvSpPr/>
          <p:nvPr/>
        </p:nvSpPr>
        <p:spPr>
          <a:xfrm>
            <a:off x="1884759" y="1671042"/>
            <a:ext cx="441376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CF56B89-BFD7-A2EA-8A02-76DDD18E7191}"/>
              </a:ext>
            </a:extLst>
          </p:cNvPr>
          <p:cNvSpPr/>
          <p:nvPr/>
        </p:nvSpPr>
        <p:spPr>
          <a:xfrm>
            <a:off x="718542" y="209990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B825EAC-1A99-45BA-C2E6-9D8BA43007BE}"/>
              </a:ext>
            </a:extLst>
          </p:cNvPr>
          <p:cNvSpPr/>
          <p:nvPr/>
        </p:nvSpPr>
        <p:spPr>
          <a:xfrm>
            <a:off x="8331875" y="333053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0E5A4A54-2FA3-CB38-974E-192453CD5E72}"/>
              </a:ext>
            </a:extLst>
          </p:cNvPr>
          <p:cNvSpPr/>
          <p:nvPr/>
        </p:nvSpPr>
        <p:spPr>
          <a:xfrm>
            <a:off x="3756779" y="394251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DC2CC105-868C-6EC5-B609-F4E6A29FA2E5}"/>
              </a:ext>
            </a:extLst>
          </p:cNvPr>
          <p:cNvSpPr/>
          <p:nvPr/>
        </p:nvSpPr>
        <p:spPr>
          <a:xfrm>
            <a:off x="711637" y="4427517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F6CFFDB9-8136-E9B8-A327-A573E01D96A0}"/>
              </a:ext>
            </a:extLst>
          </p:cNvPr>
          <p:cNvSpPr/>
          <p:nvPr/>
        </p:nvSpPr>
        <p:spPr>
          <a:xfrm>
            <a:off x="8331875" y="499407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24EFBC7B-ECE7-868D-AA64-CBAFAE943352}"/>
              </a:ext>
            </a:extLst>
          </p:cNvPr>
          <p:cNvSpPr/>
          <p:nvPr/>
        </p:nvSpPr>
        <p:spPr>
          <a:xfrm>
            <a:off x="8331875" y="543365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B6D282A8-5365-BF5E-2FF5-C39BA82BF164}"/>
              </a:ext>
            </a:extLst>
          </p:cNvPr>
          <p:cNvSpPr/>
          <p:nvPr/>
        </p:nvSpPr>
        <p:spPr>
          <a:xfrm>
            <a:off x="7162740" y="601384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en-US" sz="24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E7DEF0BB-305E-D8D7-896B-9171352C9009}"/>
              </a:ext>
            </a:extLst>
          </p:cNvPr>
          <p:cNvSpPr/>
          <p:nvPr/>
        </p:nvSpPr>
        <p:spPr>
          <a:xfrm>
            <a:off x="3763685" y="5658088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8B080AE6-753C-A680-48C0-A444AE2EAE1A}"/>
              </a:ext>
            </a:extLst>
          </p:cNvPr>
          <p:cNvSpPr/>
          <p:nvPr/>
        </p:nvSpPr>
        <p:spPr>
          <a:xfrm>
            <a:off x="711637" y="648521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4049A48-6BD6-6545-143E-7CB5D212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866" y="7757623"/>
            <a:ext cx="1896533" cy="362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32459-585C-D9E0-4534-6999A15C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70" y="1001143"/>
            <a:ext cx="6606421" cy="6551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64E13-B67C-7ABF-44D5-3F49CFE67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125" y="1001143"/>
            <a:ext cx="7444451" cy="65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AFB37-EECF-2F66-4C68-36DBA4F6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A368AA1-773C-7580-98E8-7A0D3C6F1DDD}"/>
              </a:ext>
            </a:extLst>
          </p:cNvPr>
          <p:cNvSpPr/>
          <p:nvPr/>
        </p:nvSpPr>
        <p:spPr>
          <a:xfrm>
            <a:off x="2285999" y="263902"/>
            <a:ext cx="6796207" cy="930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Mapping </a:t>
            </a:r>
            <a:endParaRPr lang="en-US" sz="40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4F993199-3DA3-FD08-52F2-45F2F75C1AB4}"/>
              </a:ext>
            </a:extLst>
          </p:cNvPr>
          <p:cNvSpPr/>
          <p:nvPr/>
        </p:nvSpPr>
        <p:spPr>
          <a:xfrm>
            <a:off x="1884759" y="1671042"/>
            <a:ext cx="441376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ABFBA29-2F1C-68B8-2977-056BACC911F3}"/>
              </a:ext>
            </a:extLst>
          </p:cNvPr>
          <p:cNvSpPr/>
          <p:nvPr/>
        </p:nvSpPr>
        <p:spPr>
          <a:xfrm>
            <a:off x="718542" y="209990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32A00E5-D6B9-BEBF-6FE8-CF4B96188502}"/>
              </a:ext>
            </a:extLst>
          </p:cNvPr>
          <p:cNvSpPr/>
          <p:nvPr/>
        </p:nvSpPr>
        <p:spPr>
          <a:xfrm>
            <a:off x="8331875" y="333053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016EA700-F76F-16A2-4BF2-9A7DABA51F65}"/>
              </a:ext>
            </a:extLst>
          </p:cNvPr>
          <p:cNvSpPr/>
          <p:nvPr/>
        </p:nvSpPr>
        <p:spPr>
          <a:xfrm>
            <a:off x="3756779" y="394251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A50D1AF3-4A3B-C251-0200-C4F4491E81DA}"/>
              </a:ext>
            </a:extLst>
          </p:cNvPr>
          <p:cNvSpPr/>
          <p:nvPr/>
        </p:nvSpPr>
        <p:spPr>
          <a:xfrm>
            <a:off x="711637" y="4427517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A9FDD7D0-D644-7073-D890-7AA398BC7168}"/>
              </a:ext>
            </a:extLst>
          </p:cNvPr>
          <p:cNvSpPr/>
          <p:nvPr/>
        </p:nvSpPr>
        <p:spPr>
          <a:xfrm>
            <a:off x="8331875" y="499407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887E663E-83AC-98F5-6AD3-BEDB07B79927}"/>
              </a:ext>
            </a:extLst>
          </p:cNvPr>
          <p:cNvSpPr/>
          <p:nvPr/>
        </p:nvSpPr>
        <p:spPr>
          <a:xfrm>
            <a:off x="8331875" y="543365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42008577-77C9-FE15-05C7-0AF19D2B01A7}"/>
              </a:ext>
            </a:extLst>
          </p:cNvPr>
          <p:cNvSpPr/>
          <p:nvPr/>
        </p:nvSpPr>
        <p:spPr>
          <a:xfrm>
            <a:off x="7162740" y="601384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en-US" sz="24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EE34D7F6-36DB-4DA5-902F-892F7465DFA4}"/>
              </a:ext>
            </a:extLst>
          </p:cNvPr>
          <p:cNvSpPr/>
          <p:nvPr/>
        </p:nvSpPr>
        <p:spPr>
          <a:xfrm>
            <a:off x="3763685" y="5658088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9AEA23E8-0F02-446F-9FB4-FB439C6CAE6B}"/>
              </a:ext>
            </a:extLst>
          </p:cNvPr>
          <p:cNvSpPr/>
          <p:nvPr/>
        </p:nvSpPr>
        <p:spPr>
          <a:xfrm>
            <a:off x="711637" y="648521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DF604E0-1A24-392F-EC29-13F7D7234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866" y="7757623"/>
            <a:ext cx="1896533" cy="3626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251872-ACCD-0110-677F-2748F6DA4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58" y="895305"/>
            <a:ext cx="14190133" cy="74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8C2C2-9483-0D86-35B7-56A648D56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6DA4239-E704-8BCB-B4EE-BC69B0A90A74}"/>
              </a:ext>
            </a:extLst>
          </p:cNvPr>
          <p:cNvSpPr/>
          <p:nvPr/>
        </p:nvSpPr>
        <p:spPr>
          <a:xfrm>
            <a:off x="2285999" y="263902"/>
            <a:ext cx="6796207" cy="930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Mapping </a:t>
            </a:r>
            <a:endParaRPr lang="en-US" sz="40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7301A825-39B4-F2AB-D03E-1C5227733F14}"/>
              </a:ext>
            </a:extLst>
          </p:cNvPr>
          <p:cNvSpPr/>
          <p:nvPr/>
        </p:nvSpPr>
        <p:spPr>
          <a:xfrm>
            <a:off x="1884759" y="1671042"/>
            <a:ext cx="441376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48A5F61B-5524-0E22-F232-59B86AAE91E7}"/>
              </a:ext>
            </a:extLst>
          </p:cNvPr>
          <p:cNvSpPr/>
          <p:nvPr/>
        </p:nvSpPr>
        <p:spPr>
          <a:xfrm>
            <a:off x="718542" y="209990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99A2232-E9EB-8AE3-3B8B-75610EC202C9}"/>
              </a:ext>
            </a:extLst>
          </p:cNvPr>
          <p:cNvSpPr/>
          <p:nvPr/>
        </p:nvSpPr>
        <p:spPr>
          <a:xfrm>
            <a:off x="8331875" y="3330535"/>
            <a:ext cx="558688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992B5329-14BF-C8C7-3BCF-693FA5DF7BE5}"/>
              </a:ext>
            </a:extLst>
          </p:cNvPr>
          <p:cNvSpPr/>
          <p:nvPr/>
        </p:nvSpPr>
        <p:spPr>
          <a:xfrm>
            <a:off x="3756779" y="394251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EFB11C1-2A73-8460-92EF-6E8FB3760FBD}"/>
              </a:ext>
            </a:extLst>
          </p:cNvPr>
          <p:cNvSpPr/>
          <p:nvPr/>
        </p:nvSpPr>
        <p:spPr>
          <a:xfrm>
            <a:off x="711637" y="4427517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4387CF26-F699-EFB5-24F1-DD774444D847}"/>
              </a:ext>
            </a:extLst>
          </p:cNvPr>
          <p:cNvSpPr/>
          <p:nvPr/>
        </p:nvSpPr>
        <p:spPr>
          <a:xfrm>
            <a:off x="8331875" y="4994077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67631B2C-A27D-31BE-DD13-5B570DFBEB64}"/>
              </a:ext>
            </a:extLst>
          </p:cNvPr>
          <p:cNvSpPr/>
          <p:nvPr/>
        </p:nvSpPr>
        <p:spPr>
          <a:xfrm>
            <a:off x="8331875" y="543365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99552F6A-4678-5654-07D6-C7E7323EBE5E}"/>
              </a:ext>
            </a:extLst>
          </p:cNvPr>
          <p:cNvSpPr/>
          <p:nvPr/>
        </p:nvSpPr>
        <p:spPr>
          <a:xfrm>
            <a:off x="7162740" y="6013847"/>
            <a:ext cx="304919" cy="381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en-US" sz="24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4E0B3ECF-F11C-D87B-6FA0-5C95000F7BF8}"/>
              </a:ext>
            </a:extLst>
          </p:cNvPr>
          <p:cNvSpPr/>
          <p:nvPr/>
        </p:nvSpPr>
        <p:spPr>
          <a:xfrm>
            <a:off x="3763685" y="5658088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505A4438-4025-136F-F4D8-B4B405832D9D}"/>
              </a:ext>
            </a:extLst>
          </p:cNvPr>
          <p:cNvSpPr/>
          <p:nvPr/>
        </p:nvSpPr>
        <p:spPr>
          <a:xfrm>
            <a:off x="711637" y="6485215"/>
            <a:ext cx="558688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endParaRPr lang="en-US" sz="1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9AC9F5-D8BC-63E4-19F5-A4DFF616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866" y="7757623"/>
            <a:ext cx="1896533" cy="362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116BF-59F0-ECED-A8A1-C7FDF673C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194555"/>
            <a:ext cx="14019678" cy="69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886778"/>
            <a:ext cx="74164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Superhighway Project (DSH)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863798" y="2799517"/>
            <a:ext cx="7416403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KPLC</a:t>
            </a:r>
            <a:r>
              <a:rPr lang="en-US" sz="19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has been contracted by ICT Authority (ICTA) to deploy the National Government Digital Superhighway, involving installation of fiber cables and active devices across Kenya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3798" y="4354116"/>
            <a:ext cx="3452574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KPLC GIS </a:t>
            </a:r>
            <a:r>
              <a:rPr lang="en-US" sz="2400" dirty="0">
                <a:solidFill>
                  <a:srgbClr val="F5F0F0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Roles</a:t>
            </a: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in DSH: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63798" y="5109805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Training telecommunication design teams on GIS tools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3798" y="5745221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Providing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network</a:t>
            </a:r>
            <a:r>
              <a:rPr lang="en-US" sz="19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data for planning</a:t>
            </a:r>
            <a:endParaRPr lang="en-US" sz="1900" dirty="0">
              <a:latin typeface="Century Gothic" panose="020B0502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63798" y="6277755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Coordinate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transformation for low-level designs (LLD)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63797" y="6948011"/>
            <a:ext cx="741640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Creating</a:t>
            </a:r>
            <a:r>
              <a:rPr lang="en-US" sz="19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AutoCAD drawings to guide construction and form </a:t>
            </a:r>
            <a:r>
              <a:rPr lang="en-US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basis</a:t>
            </a:r>
            <a:r>
              <a:rPr lang="en-US" sz="1900" dirty="0">
                <a:solidFill>
                  <a:srgbClr val="E2E6E9"/>
                </a:solidFill>
                <a:latin typeface="Century Gothic" panose="020B0502020202020204" pitchFamily="34" charset="0"/>
                <a:ea typeface="Merriweather" pitchFamily="34" charset="-122"/>
                <a:cs typeface="Merriweather" pitchFamily="34" charset="-120"/>
              </a:rPr>
              <a:t> for invoicing</a:t>
            </a:r>
            <a:endParaRPr lang="en-US" sz="19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710</Words>
  <Application>Microsoft Office PowerPoint</Application>
  <PresentationFormat>Custom</PresentationFormat>
  <Paragraphs>105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Merriweather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Ekrah Waithira Maina</dc:creator>
  <cp:lastModifiedBy>Ekrah Waithira Maina</cp:lastModifiedBy>
  <cp:revision>16</cp:revision>
  <dcterms:created xsi:type="dcterms:W3CDTF">2025-08-21T18:28:01Z</dcterms:created>
  <dcterms:modified xsi:type="dcterms:W3CDTF">2025-08-25T08:35:33Z</dcterms:modified>
</cp:coreProperties>
</file>