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4"/>
    <p:sldMasterId id="2147483687" r:id="rId5"/>
  </p:sldMasterIdLst>
  <p:notesMasterIdLst>
    <p:notesMasterId r:id="rId19"/>
  </p:notesMasterIdLst>
  <p:sldIdLst>
    <p:sldId id="256" r:id="rId6"/>
    <p:sldId id="413" r:id="rId7"/>
    <p:sldId id="412" r:id="rId8"/>
    <p:sldId id="449" r:id="rId9"/>
    <p:sldId id="428" r:id="rId10"/>
    <p:sldId id="450" r:id="rId11"/>
    <p:sldId id="452" r:id="rId12"/>
    <p:sldId id="453" r:id="rId13"/>
    <p:sldId id="454" r:id="rId14"/>
    <p:sldId id="455" r:id="rId15"/>
    <p:sldId id="456" r:id="rId16"/>
    <p:sldId id="457" r:id="rId17"/>
    <p:sldId id="276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83" d="100"/>
          <a:sy n="83" d="100"/>
        </p:scale>
        <p:origin x="59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34792-5EA1-4AE3-ADCA-C1D6C4030DFE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88B24-BC56-435E-BDD3-57718204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22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75C19079-DD3A-4820-F320-6A295008B0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5D31853F-2373-6653-261C-2D86088B20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EE8B5B99-1121-DD4B-BE6C-D528853133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77F6E968-6907-47A1-A85A-3AB53A60A897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464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96131-526C-DD8D-57E8-461957E4D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2EA6F39D-4F84-D1C0-E1AD-CC1B354212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8D767DE1-CF04-BBE5-176C-C978E135F8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66F4EFD-2807-076E-73DD-D118264CAC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77F6E968-6907-47A1-A85A-3AB53A60A897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983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B4348-C48C-ECF6-76B7-4D19CA16D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329088C3-B2B2-317D-5445-B369992BDA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2B9E7F23-550B-A7E2-9940-096A90839F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7FA10B92-E4C2-C91C-0223-C56924B18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77F6E968-6907-47A1-A85A-3AB53A60A897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73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75C19079-DD3A-4820-F320-6A295008B0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5D31853F-2373-6653-261C-2D86088B20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EE8B5B99-1121-DD4B-BE6C-D528853133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77F6E968-6907-47A1-A85A-3AB53A60A897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060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24AD5-AA99-7E42-7D7D-C6C41341B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18856585-10B6-C3F4-B1CE-D9A439D844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144A1365-1D4A-0B2A-2710-46BC3F4129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5E4034-4842-8051-F202-D794FA0F11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77F6E968-6907-47A1-A85A-3AB53A60A897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631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75C19079-DD3A-4820-F320-6A295008B0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5D31853F-2373-6653-261C-2D86088B20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EE8B5B99-1121-DD4B-BE6C-D528853133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77F6E968-6907-47A1-A85A-3AB53A60A897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4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7F9E4-AACE-DDEA-BD56-7DD5B339D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E51955-B755-F675-FAD5-0EEDF19096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C0590FDC-FC41-2C1F-E920-C65FFC3127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AB01B5CE-0DE1-1E4F-649A-8DF56B4B64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77F6E968-6907-47A1-A85A-3AB53A60A897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223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4A09E-F6F1-7239-6AEB-DD34F6B40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285D5351-27FF-5DA3-3B6B-271043530B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5DC9CF56-AA8C-5632-6223-0D4DED7350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B7A2587-E9E2-B169-F465-763B6D29EA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77F6E968-6907-47A1-A85A-3AB53A60A897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381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995C3-8522-DE8E-A576-FE2FD7A9E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EE244C54-F781-7E31-D9C3-33D5FCF3B4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1650074-B541-AA85-2A7B-69014555D6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D58C978-D573-799C-AB44-634E8718F9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77F6E968-6907-47A1-A85A-3AB53A60A897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414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BF27A-CEB0-72D4-3AB5-78141B57A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6789F649-49E7-428B-B744-3D31C1F3AB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7C1ECCC-C560-EB42-16E6-A5626F0013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554B111E-17FA-8043-4089-2A04B1C84C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77F6E968-6907-47A1-A85A-3AB53A60A897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358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1FBA2-BFF9-1E1A-3A36-B04525946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4331531-BFB2-AC82-1615-35BB679F79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F575F443-A124-4B20-59BB-309013CCD1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6D5876D3-D450-E509-F095-86C8B524E5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77F6E968-6907-47A1-A85A-3AB53A60A897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844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9">
            <a:extLst>
              <a:ext uri="{FF2B5EF4-FFF2-40B4-BE49-F238E27FC236}">
                <a16:creationId xmlns:a16="http://schemas.microsoft.com/office/drawing/2014/main" id="{7791B68F-50CB-8300-17E9-6E040D01BA8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>
            <a:off x="-2700866" y="3451755"/>
            <a:ext cx="6388100" cy="71967"/>
          </a:xfrm>
          <a:prstGeom prst="parallelogram">
            <a:avLst>
              <a:gd name="adj" fmla="val 288211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>
            <a:outerShdw dist="96720" dir="4008085" algn="ctr" rotWithShape="0">
              <a:srgbClr val="FFFF00">
                <a:alpha val="50000"/>
              </a:srgbClr>
            </a:outerShdw>
          </a:effectLst>
        </p:spPr>
        <p:txBody>
          <a:bodyPr wrap="none" lIns="72000" tIns="72000" rIns="72000" bIns="72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FF0000"/>
              </a:solidFill>
            </a:endParaRPr>
          </a:p>
        </p:txBody>
      </p:sp>
      <p:grpSp>
        <p:nvGrpSpPr>
          <p:cNvPr id="3" name="Group 23">
            <a:extLst>
              <a:ext uri="{FF2B5EF4-FFF2-40B4-BE49-F238E27FC236}">
                <a16:creationId xmlns:a16="http://schemas.microsoft.com/office/drawing/2014/main" id="{044F3BB0-D8EC-B89E-4D44-7C85CD40A5E7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6200000">
            <a:off x="11013283" y="253207"/>
            <a:ext cx="560387" cy="641351"/>
            <a:chOff x="5450" y="431"/>
            <a:chExt cx="353" cy="303"/>
          </a:xfrm>
          <a:solidFill>
            <a:srgbClr val="FF0000"/>
          </a:solidFill>
        </p:grpSpPr>
        <p:sp>
          <p:nvSpPr>
            <p:cNvPr id="4" name="Rectangle 24">
              <a:extLst>
                <a:ext uri="{FF2B5EF4-FFF2-40B4-BE49-F238E27FC236}">
                  <a16:creationId xmlns:a16="http://schemas.microsoft.com/office/drawing/2014/main" id="{795FFB96-048D-6634-61E8-C0988A93A68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5776" y="443"/>
              <a:ext cx="27" cy="29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pPr eaLnBrk="1" hangingPunct="1">
                <a:defRPr/>
              </a:pPr>
              <a:endParaRPr lang="en-US" sz="1800" dirty="0">
                <a:latin typeface="Arial" charset="0"/>
                <a:cs typeface="+mn-cs"/>
              </a:endParaRPr>
            </a:p>
          </p:txBody>
        </p:sp>
        <p:sp>
          <p:nvSpPr>
            <p:cNvPr id="5" name="AutoShape 25">
              <a:extLst>
                <a:ext uri="{FF2B5EF4-FFF2-40B4-BE49-F238E27FC236}">
                  <a16:creationId xmlns:a16="http://schemas.microsoft.com/office/drawing/2014/main" id="{DACC1632-915D-3492-30AE-EF3E9A59E6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5450" y="686"/>
              <a:ext cx="340" cy="34"/>
            </a:xfrm>
            <a:prstGeom prst="parallelogram">
              <a:avLst>
                <a:gd name="adj" fmla="val 141157"/>
              </a:avLst>
            </a:prstGeom>
            <a:grp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00">
                  <a:alpha val="50000"/>
                </a:srgbClr>
              </a:outerShdw>
            </a:effectLst>
          </p:spPr>
          <p:txBody>
            <a:bodyPr wrap="none" lIns="72000" tIns="72000" rIns="72000" bIns="72000" anchor="ctr"/>
            <a:lstStyle/>
            <a:p>
              <a:pPr eaLnBrk="1" hangingPunct="1">
                <a:defRPr/>
              </a:pPr>
              <a:endParaRPr lang="en-US" sz="1800" dirty="0">
                <a:latin typeface="Arial" charset="0"/>
                <a:cs typeface="+mn-cs"/>
              </a:endParaRPr>
            </a:p>
          </p:txBody>
        </p:sp>
        <p:sp>
          <p:nvSpPr>
            <p:cNvPr id="6" name="Rectangle 26">
              <a:extLst>
                <a:ext uri="{FF2B5EF4-FFF2-40B4-BE49-F238E27FC236}">
                  <a16:creationId xmlns:a16="http://schemas.microsoft.com/office/drawing/2014/main" id="{C3C44466-602F-8F17-E8C1-2FD16AAB3C3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5759" y="431"/>
              <a:ext cx="33" cy="29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pPr eaLnBrk="1" hangingPunct="1">
                <a:defRPr/>
              </a:pPr>
              <a:endParaRPr lang="en-US" sz="1800" dirty="0">
                <a:latin typeface="Arial" charset="0"/>
                <a:cs typeface="+mn-cs"/>
              </a:endParaRPr>
            </a:p>
          </p:txBody>
        </p:sp>
        <p:sp>
          <p:nvSpPr>
            <p:cNvPr id="7" name="Rectangle 27">
              <a:extLst>
                <a:ext uri="{FF2B5EF4-FFF2-40B4-BE49-F238E27FC236}">
                  <a16:creationId xmlns:a16="http://schemas.microsoft.com/office/drawing/2014/main" id="{2291A0E1-BF02-4C2C-0576-CC8C13D644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 flipH="1" flipV="1">
              <a:off x="5696" y="625"/>
              <a:ext cx="34" cy="156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pPr eaLnBrk="1" hangingPunct="1">
                <a:defRPr/>
              </a:pPr>
              <a:endParaRPr lang="en-US" sz="1800" dirty="0">
                <a:latin typeface="Arial" charset="0"/>
                <a:cs typeface="+mn-cs"/>
              </a:endParaRPr>
            </a:p>
          </p:txBody>
        </p:sp>
      </p:grpSp>
      <p:grpSp>
        <p:nvGrpSpPr>
          <p:cNvPr id="8" name="Group 20">
            <a:extLst>
              <a:ext uri="{FF2B5EF4-FFF2-40B4-BE49-F238E27FC236}">
                <a16:creationId xmlns:a16="http://schemas.microsoft.com/office/drawing/2014/main" id="{870E61F8-6291-29D9-D669-221FBC3138AF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1176001" y="6245226"/>
            <a:ext cx="723900" cy="460375"/>
            <a:chOff x="5618" y="3878"/>
            <a:chExt cx="342" cy="290"/>
          </a:xfrm>
          <a:solidFill>
            <a:srgbClr val="FF0000"/>
          </a:solidFill>
        </p:grpSpPr>
        <p:sp>
          <p:nvSpPr>
            <p:cNvPr id="9" name="AutoShape 21">
              <a:extLst>
                <a:ext uri="{FF2B5EF4-FFF2-40B4-BE49-F238E27FC236}">
                  <a16:creationId xmlns:a16="http://schemas.microsoft.com/office/drawing/2014/main" id="{FE3EFD8F-640D-DF50-465C-BE8DC9F6A7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5618" y="4133"/>
              <a:ext cx="340" cy="34"/>
            </a:xfrm>
            <a:prstGeom prst="parallelogram">
              <a:avLst>
                <a:gd name="adj" fmla="val 141157"/>
              </a:avLst>
            </a:prstGeom>
            <a:grp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00">
                  <a:alpha val="50000"/>
                </a:srgbClr>
              </a:outerShdw>
            </a:effectLst>
          </p:spPr>
          <p:txBody>
            <a:bodyPr wrap="none" lIns="72000" tIns="72000" rIns="72000" bIns="72000" anchor="ctr"/>
            <a:lstStyle/>
            <a:p>
              <a:pPr eaLnBrk="1" hangingPunct="1">
                <a:defRPr/>
              </a:pPr>
              <a:endParaRPr lang="en-US" sz="1800" dirty="0">
                <a:latin typeface="Arial" charset="0"/>
                <a:cs typeface="+mn-cs"/>
              </a:endParaRPr>
            </a:p>
          </p:txBody>
        </p:sp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E5C3AAF3-9C93-8D77-F8B4-86822E2C46A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5927" y="3878"/>
              <a:ext cx="33" cy="29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pPr eaLnBrk="1" hangingPunct="1">
                <a:defRPr/>
              </a:pPr>
              <a:endParaRPr lang="en-US" sz="1800" dirty="0">
                <a:latin typeface="Arial" charset="0"/>
                <a:cs typeface="+mn-cs"/>
              </a:endParaRPr>
            </a:p>
          </p:txBody>
        </p:sp>
      </p:grpSp>
      <p:pic>
        <p:nvPicPr>
          <p:cNvPr id="11" name="Picture 31" descr="logo">
            <a:extLst>
              <a:ext uri="{FF2B5EF4-FFF2-40B4-BE49-F238E27FC236}">
                <a16:creationId xmlns:a16="http://schemas.microsoft.com/office/drawing/2014/main" id="{EC77AA18-FAA6-E4F6-F285-DB724CCEC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6019801"/>
            <a:ext cx="848784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E9DC191-D642-8A55-40BD-36C25BC240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88931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658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5981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02034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55123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8314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6013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67512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22103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321886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7358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547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67FA306-2910-9C90-FED8-945D92328F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8B97F93-1512-75CD-3F35-CEED36C93C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3071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8967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93064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8">
            <a:extLst>
              <a:ext uri="{FF2B5EF4-FFF2-40B4-BE49-F238E27FC236}">
                <a16:creationId xmlns:a16="http://schemas.microsoft.com/office/drawing/2014/main" id="{E6784583-AC14-B8EA-3897-716370D74A7C}"/>
              </a:ext>
            </a:extLst>
          </p:cNvPr>
          <p:cNvSpPr txBox="1">
            <a:spLocks/>
          </p:cNvSpPr>
          <p:nvPr/>
        </p:nvSpPr>
        <p:spPr>
          <a:xfrm>
            <a:off x="3714751" y="214314"/>
            <a:ext cx="71437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ZA" sz="900" dirty="0">
                <a:latin typeface="Arial" charset="0"/>
                <a:cs typeface="+mn-cs"/>
              </a:rPr>
              <a:t>Universal Access and Services Project (ICT Component)</a:t>
            </a:r>
          </a:p>
        </p:txBody>
      </p:sp>
      <p:sp>
        <p:nvSpPr>
          <p:cNvPr id="3" name="Date Placeholder 29">
            <a:extLst>
              <a:ext uri="{FF2B5EF4-FFF2-40B4-BE49-F238E27FC236}">
                <a16:creationId xmlns:a16="http://schemas.microsoft.com/office/drawing/2014/main" id="{407F0832-2B7E-C1C5-95FF-D377394D57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fld id="{9D6E9DEC-419B-4CC5-A080-3B06BD5A8291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4" name="Footer Placeholder 18">
            <a:extLst>
              <a:ext uri="{FF2B5EF4-FFF2-40B4-BE49-F238E27FC236}">
                <a16:creationId xmlns:a16="http://schemas.microsoft.com/office/drawing/2014/main" id="{5375C9B1-6005-800C-AABE-80201C51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26">
            <a:extLst>
              <a:ext uri="{FF2B5EF4-FFF2-40B4-BE49-F238E27FC236}">
                <a16:creationId xmlns:a16="http://schemas.microsoft.com/office/drawing/2014/main" id="{E6EBB12C-81EF-B039-EC8D-62CF52C76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2417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60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58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1063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1858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1100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2728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9">
            <a:extLst>
              <a:ext uri="{FF2B5EF4-FFF2-40B4-BE49-F238E27FC236}">
                <a16:creationId xmlns:a16="http://schemas.microsoft.com/office/drawing/2014/main" id="{17A827EB-0233-22B5-7C06-AE4C43397912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-5400000">
            <a:off x="-2700866" y="3451755"/>
            <a:ext cx="6388100" cy="71967"/>
          </a:xfrm>
          <a:prstGeom prst="parallelogram">
            <a:avLst>
              <a:gd name="adj" fmla="val 288211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>
            <a:outerShdw dist="96720" dir="4008085" algn="ctr" rotWithShape="0">
              <a:srgbClr val="FFFF00">
                <a:alpha val="50000"/>
              </a:srgbClr>
            </a:outerShdw>
          </a:effectLst>
        </p:spPr>
        <p:txBody>
          <a:bodyPr wrap="none" lIns="72000" tIns="72000" rIns="72000" bIns="72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FF0000"/>
              </a:solidFill>
            </a:endParaRPr>
          </a:p>
        </p:txBody>
      </p:sp>
      <p:grpSp>
        <p:nvGrpSpPr>
          <p:cNvPr id="2" name="Group 23">
            <a:extLst>
              <a:ext uri="{FF2B5EF4-FFF2-40B4-BE49-F238E27FC236}">
                <a16:creationId xmlns:a16="http://schemas.microsoft.com/office/drawing/2014/main" id="{76512FFF-A615-7AD0-4689-15B820695648}"/>
              </a:ext>
            </a:extLst>
          </p:cNvPr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 rot="16200000">
            <a:off x="11013283" y="253207"/>
            <a:ext cx="560387" cy="641351"/>
            <a:chOff x="5450" y="431"/>
            <a:chExt cx="353" cy="303"/>
          </a:xfrm>
          <a:solidFill>
            <a:srgbClr val="FF0000"/>
          </a:solidFill>
        </p:grpSpPr>
        <p:sp>
          <p:nvSpPr>
            <p:cNvPr id="9" name="Rectangle 24">
              <a:extLst>
                <a:ext uri="{FF2B5EF4-FFF2-40B4-BE49-F238E27FC236}">
                  <a16:creationId xmlns:a16="http://schemas.microsoft.com/office/drawing/2014/main" id="{6562E5BF-352B-B782-DE19-F1FE452ECF3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5776" y="443"/>
              <a:ext cx="27" cy="29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pPr eaLnBrk="1" hangingPunct="1">
                <a:defRPr/>
              </a:pPr>
              <a:endParaRPr lang="en-US" sz="1800" dirty="0">
                <a:latin typeface="Arial" charset="0"/>
                <a:cs typeface="+mn-cs"/>
              </a:endParaRPr>
            </a:p>
          </p:txBody>
        </p:sp>
        <p:sp>
          <p:nvSpPr>
            <p:cNvPr id="10" name="AutoShape 25">
              <a:extLst>
                <a:ext uri="{FF2B5EF4-FFF2-40B4-BE49-F238E27FC236}">
                  <a16:creationId xmlns:a16="http://schemas.microsoft.com/office/drawing/2014/main" id="{66D65BE2-84C3-5133-7576-6BCF8C8A1C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5450" y="686"/>
              <a:ext cx="340" cy="34"/>
            </a:xfrm>
            <a:prstGeom prst="parallelogram">
              <a:avLst>
                <a:gd name="adj" fmla="val 141157"/>
              </a:avLst>
            </a:prstGeom>
            <a:grp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00">
                  <a:alpha val="50000"/>
                </a:srgbClr>
              </a:outerShdw>
            </a:effectLst>
          </p:spPr>
          <p:txBody>
            <a:bodyPr wrap="none" lIns="72000" tIns="72000" rIns="72000" bIns="72000" anchor="ctr"/>
            <a:lstStyle/>
            <a:p>
              <a:pPr eaLnBrk="1" hangingPunct="1">
                <a:defRPr/>
              </a:pPr>
              <a:endParaRPr lang="en-US" sz="1800" dirty="0">
                <a:latin typeface="Arial" charset="0"/>
                <a:cs typeface="+mn-cs"/>
              </a:endParaRPr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9652C3B2-5EDE-8F56-692B-CBFA1E08BAC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5759" y="431"/>
              <a:ext cx="33" cy="29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pPr eaLnBrk="1" hangingPunct="1">
                <a:defRPr/>
              </a:pPr>
              <a:endParaRPr lang="en-US" sz="1800" dirty="0">
                <a:latin typeface="Arial" charset="0"/>
                <a:cs typeface="+mn-cs"/>
              </a:endParaRPr>
            </a:p>
          </p:txBody>
        </p:sp>
        <p:sp>
          <p:nvSpPr>
            <p:cNvPr id="12" name="Rectangle 27">
              <a:extLst>
                <a:ext uri="{FF2B5EF4-FFF2-40B4-BE49-F238E27FC236}">
                  <a16:creationId xmlns:a16="http://schemas.microsoft.com/office/drawing/2014/main" id="{633E730A-85EC-08C0-4952-582031B85E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 flipH="1" flipV="1">
              <a:off x="5696" y="625"/>
              <a:ext cx="34" cy="156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pPr eaLnBrk="1" hangingPunct="1">
                <a:defRPr/>
              </a:pPr>
              <a:endParaRPr lang="en-US" sz="1800" dirty="0">
                <a:latin typeface="Arial" charset="0"/>
                <a:cs typeface="+mn-cs"/>
              </a:endParaRPr>
            </a:p>
          </p:txBody>
        </p:sp>
      </p:grp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36A2368-7050-B52E-52CB-F63F61BEB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endParaRPr lang="en-US" dirty="0"/>
          </a:p>
        </p:txBody>
      </p:sp>
      <p:pic>
        <p:nvPicPr>
          <p:cNvPr id="1029" name="Picture 31" descr="logo">
            <a:extLst>
              <a:ext uri="{FF2B5EF4-FFF2-40B4-BE49-F238E27FC236}">
                <a16:creationId xmlns:a16="http://schemas.microsoft.com/office/drawing/2014/main" id="{20BE970A-1C8C-B7DC-6344-EF0808D7A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6172200"/>
            <a:ext cx="74506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0">
            <a:extLst>
              <a:ext uri="{FF2B5EF4-FFF2-40B4-BE49-F238E27FC236}">
                <a16:creationId xmlns:a16="http://schemas.microsoft.com/office/drawing/2014/main" id="{22C7B57F-0F58-0892-74B3-093876BAC418}"/>
              </a:ext>
            </a:extLst>
          </p:cNvPr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1176001" y="6245226"/>
            <a:ext cx="723900" cy="460375"/>
            <a:chOff x="5618" y="3878"/>
            <a:chExt cx="342" cy="290"/>
          </a:xfrm>
          <a:solidFill>
            <a:srgbClr val="FF0000"/>
          </a:solidFill>
        </p:grpSpPr>
        <p:sp>
          <p:nvSpPr>
            <p:cNvPr id="16" name="AutoShape 21">
              <a:extLst>
                <a:ext uri="{FF2B5EF4-FFF2-40B4-BE49-F238E27FC236}">
                  <a16:creationId xmlns:a16="http://schemas.microsoft.com/office/drawing/2014/main" id="{AA8808BA-B36D-AA0F-0AD8-0EC564CCAF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5618" y="4133"/>
              <a:ext cx="340" cy="34"/>
            </a:xfrm>
            <a:prstGeom prst="parallelogram">
              <a:avLst>
                <a:gd name="adj" fmla="val 141157"/>
              </a:avLst>
            </a:prstGeom>
            <a:grp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00">
                  <a:alpha val="50000"/>
                </a:srgbClr>
              </a:outerShdw>
            </a:effectLst>
          </p:spPr>
          <p:txBody>
            <a:bodyPr wrap="none" lIns="72000" tIns="72000" rIns="72000" bIns="72000" anchor="ctr"/>
            <a:lstStyle/>
            <a:p>
              <a:pPr eaLnBrk="1" hangingPunct="1">
                <a:defRPr/>
              </a:pPr>
              <a:endParaRPr lang="en-US" sz="1800" dirty="0">
                <a:latin typeface="Arial" charset="0"/>
                <a:cs typeface="+mn-cs"/>
              </a:endParaRPr>
            </a:p>
          </p:txBody>
        </p:sp>
        <p:sp>
          <p:nvSpPr>
            <p:cNvPr id="17" name="Rectangle 22">
              <a:extLst>
                <a:ext uri="{FF2B5EF4-FFF2-40B4-BE49-F238E27FC236}">
                  <a16:creationId xmlns:a16="http://schemas.microsoft.com/office/drawing/2014/main" id="{42823EBF-F563-CBAD-72CB-AE0370750D4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5927" y="3878"/>
              <a:ext cx="33" cy="29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pPr eaLnBrk="1" hangingPunct="1">
                <a:defRPr/>
              </a:pPr>
              <a:endParaRPr lang="en-US" sz="1800" dirty="0"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421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29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tu.int/md/R19-WP5D-C-0716/e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tu.int/md/R15-TG5.1-C-0036/en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CBB6C-B1EC-3D1A-F5A3-76D8822FF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508" y="274523"/>
            <a:ext cx="7657792" cy="2376147"/>
          </a:xfrm>
        </p:spPr>
        <p:txBody>
          <a:bodyPr>
            <a:normAutofit/>
          </a:bodyPr>
          <a:lstStyle/>
          <a:p>
            <a:pPr algn="ctr"/>
            <a:r>
              <a:rPr lang="en-US" altLang="en-US" sz="4400" b="1" dirty="0"/>
              <a:t>WIRELESS BROADBAND </a:t>
            </a:r>
            <a:br>
              <a:rPr lang="en-GB" sz="4000" b="1" dirty="0">
                <a:latin typeface="Cambria" pitchFamily="18" charset="0"/>
              </a:rPr>
            </a:br>
            <a:endParaRPr lang="en-GB" sz="4400" dirty="0">
              <a:latin typeface="Cambria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68CBC-BCA5-0999-9534-518ADEE8A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1902" y="4489409"/>
            <a:ext cx="7304152" cy="1509145"/>
          </a:xfr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1800" dirty="0"/>
              <a:t>Presented by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800" dirty="0">
                <a:solidFill>
                  <a:srgbClr val="002060"/>
                </a:solidFill>
              </a:rPr>
              <a:t>Patrick B Musiyapo 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800" dirty="0"/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800" dirty="0"/>
              <a:t>BICC  LILONGWE, 7</a:t>
            </a:r>
            <a:r>
              <a:rPr lang="en-US" sz="1800" baseline="30000" dirty="0"/>
              <a:t>th</a:t>
            </a:r>
            <a:r>
              <a:rPr lang="en-US" sz="1800" dirty="0"/>
              <a:t> October,2025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8273D5-5A64-89DD-8352-5F8DC7396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740" y="0"/>
            <a:ext cx="1850276" cy="16845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BC3624-75DE-5D37-7F1A-E92FC1F4262D}"/>
              </a:ext>
            </a:extLst>
          </p:cNvPr>
          <p:cNvSpPr txBox="1"/>
          <p:nvPr/>
        </p:nvSpPr>
        <p:spPr>
          <a:xfrm>
            <a:off x="848262" y="2983632"/>
            <a:ext cx="7657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BROADBAND MAPPING </a:t>
            </a:r>
            <a:endParaRPr lang="en-US" sz="18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76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90CD5D-1DE7-D2D3-B5A4-448EA7C16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>
            <a:extLst>
              <a:ext uri="{FF2B5EF4-FFF2-40B4-BE49-F238E27FC236}">
                <a16:creationId xmlns:a16="http://schemas.microsoft.com/office/drawing/2014/main" id="{E7F35162-AC64-1C32-A11C-D8E3D3ACD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609600"/>
            <a:ext cx="9146073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 complimenting the provision of broadband services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A41189-D582-7357-67CA-F13311D53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4" y="1872954"/>
            <a:ext cx="3251701" cy="295904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096EBA6-4C79-AAD4-ACA3-76462E2DC35F}"/>
              </a:ext>
            </a:extLst>
          </p:cNvPr>
          <p:cNvSpPr txBox="1">
            <a:spLocks/>
          </p:cNvSpPr>
          <p:nvPr/>
        </p:nvSpPr>
        <p:spPr>
          <a:xfrm>
            <a:off x="3900196" y="2160590"/>
            <a:ext cx="7864036" cy="432418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Infrastructure Sharing Framework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SADC shared satellite programme (800MHz) 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D2D technologies licensing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Fibre deployments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Nacara corridor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Songwe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Kasumulu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corridor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Chipata Lusaka corridor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US" sz="33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US" sz="33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9" name="Slide Number Placeholder 5">
            <a:extLst>
              <a:ext uri="{FF2B5EF4-FFF2-40B4-BE49-F238E27FC236}">
                <a16:creationId xmlns:a16="http://schemas.microsoft.com/office/drawing/2014/main" id="{DDAE1535-220A-6B01-491C-96B13809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590663" y="6041362"/>
            <a:ext cx="68333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CBFC647A-72BC-4568-A8A4-12E774A816CC}" type="slidenum">
              <a:rPr lang="en-US" altLang="en-US" sz="900">
                <a:solidFill>
                  <a:schemeClr val="accent1"/>
                </a:solidFill>
                <a:latin typeface="+mn-lt"/>
                <a:cs typeface="+mn-cs"/>
              </a:rPr>
              <a:pPr eaLnBrk="1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10</a:t>
            </a:fld>
            <a:endParaRPr lang="en-US" altLang="en-US" sz="90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4DCE89-A5E6-F944-3421-20D478CA3205}"/>
              </a:ext>
            </a:extLst>
          </p:cNvPr>
          <p:cNvSpPr txBox="1">
            <a:spLocks/>
          </p:cNvSpPr>
          <p:nvPr/>
        </p:nvSpPr>
        <p:spPr>
          <a:xfrm>
            <a:off x="427768" y="1455810"/>
            <a:ext cx="11032519" cy="476811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endParaRPr lang="en-US" altLang="zh-CN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4349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9C4496-05D9-53D9-D201-3C49BFB86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>
            <a:extLst>
              <a:ext uri="{FF2B5EF4-FFF2-40B4-BE49-F238E27FC236}">
                <a16:creationId xmlns:a16="http://schemas.microsoft.com/office/drawing/2014/main" id="{9FAA92A7-9E1B-A702-C263-739281B91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143" y="355939"/>
            <a:ext cx="9718728" cy="50706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 New Allocations for IMT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3F4557-09CB-6F00-572A-1F5B780D43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14" y="3428999"/>
            <a:ext cx="1545807" cy="140668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2B864BD-AE2E-1C71-6DDF-D57FC36BA9B4}"/>
              </a:ext>
            </a:extLst>
          </p:cNvPr>
          <p:cNvSpPr txBox="1">
            <a:spLocks/>
          </p:cNvSpPr>
          <p:nvPr/>
        </p:nvSpPr>
        <p:spPr>
          <a:xfrm>
            <a:off x="2105891" y="1455810"/>
            <a:ext cx="9658341" cy="5028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US" sz="33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US" sz="33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9" name="Slide Number Placeholder 5">
            <a:extLst>
              <a:ext uri="{FF2B5EF4-FFF2-40B4-BE49-F238E27FC236}">
                <a16:creationId xmlns:a16="http://schemas.microsoft.com/office/drawing/2014/main" id="{B52744EC-BA82-4C68-3448-D07D8170B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590663" y="6041362"/>
            <a:ext cx="68333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CBFC647A-72BC-4568-A8A4-12E774A816CC}" type="slidenum">
              <a:rPr lang="en-US" altLang="en-US" sz="900">
                <a:solidFill>
                  <a:schemeClr val="accent1"/>
                </a:solidFill>
                <a:latin typeface="+mn-lt"/>
                <a:cs typeface="+mn-cs"/>
              </a:rPr>
              <a:pPr eaLnBrk="1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11</a:t>
            </a:fld>
            <a:endParaRPr lang="en-US" altLang="en-US" sz="90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A682AD-0E4F-68ED-63E9-A36A50E8219C}"/>
              </a:ext>
            </a:extLst>
          </p:cNvPr>
          <p:cNvSpPr txBox="1">
            <a:spLocks/>
          </p:cNvSpPr>
          <p:nvPr/>
        </p:nvSpPr>
        <p:spPr>
          <a:xfrm>
            <a:off x="427768" y="1455810"/>
            <a:ext cx="11032519" cy="476811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endParaRPr lang="en-US" altLang="zh-CN" sz="2000" dirty="0"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DF22-A29F-6D18-0751-3A2E77BD6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307737"/>
              </p:ext>
            </p:extLst>
          </p:nvPr>
        </p:nvGraphicFramePr>
        <p:xfrm>
          <a:off x="1624562" y="863008"/>
          <a:ext cx="9217890" cy="55041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235">
                  <a:extLst>
                    <a:ext uri="{9D8B030D-6E8A-4147-A177-3AD203B41FA5}">
                      <a16:colId xmlns:a16="http://schemas.microsoft.com/office/drawing/2014/main" val="702188380"/>
                    </a:ext>
                  </a:extLst>
                </a:gridCol>
                <a:gridCol w="1225784">
                  <a:extLst>
                    <a:ext uri="{9D8B030D-6E8A-4147-A177-3AD203B41FA5}">
                      <a16:colId xmlns:a16="http://schemas.microsoft.com/office/drawing/2014/main" val="3172306938"/>
                    </a:ext>
                  </a:extLst>
                </a:gridCol>
                <a:gridCol w="1421908">
                  <a:extLst>
                    <a:ext uri="{9D8B030D-6E8A-4147-A177-3AD203B41FA5}">
                      <a16:colId xmlns:a16="http://schemas.microsoft.com/office/drawing/2014/main" val="781697263"/>
                    </a:ext>
                  </a:extLst>
                </a:gridCol>
                <a:gridCol w="3291717">
                  <a:extLst>
                    <a:ext uri="{9D8B030D-6E8A-4147-A177-3AD203B41FA5}">
                      <a16:colId xmlns:a16="http://schemas.microsoft.com/office/drawing/2014/main" val="4224889986"/>
                    </a:ext>
                  </a:extLst>
                </a:gridCol>
                <a:gridCol w="1063123">
                  <a:extLst>
                    <a:ext uri="{9D8B030D-6E8A-4147-A177-3AD203B41FA5}">
                      <a16:colId xmlns:a16="http://schemas.microsoft.com/office/drawing/2014/main" val="1982273188"/>
                    </a:ext>
                  </a:extLst>
                </a:gridCol>
                <a:gridCol w="1063123">
                  <a:extLst>
                    <a:ext uri="{9D8B030D-6E8A-4147-A177-3AD203B41FA5}">
                      <a16:colId xmlns:a16="http://schemas.microsoft.com/office/drawing/2014/main" val="1553010475"/>
                    </a:ext>
                  </a:extLst>
                </a:gridCol>
              </a:tblGrid>
              <a:tr h="356609"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Frequency bands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WRC-27 agenda items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</a:tabLs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Responsible WPs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 gridSpan="3">
                  <a:txBody>
                    <a:bodyPr/>
                    <a:lstStyle/>
                    <a:p>
                      <a:pPr marL="0" marR="0" algn="l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</a:tabLs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Available information on characteristics of terrestrial component of IM</a:t>
                      </a:r>
                      <a:r>
                        <a:rPr lang="en-GB" sz="200" dirty="0">
                          <a:effectLst/>
                        </a:rPr>
                        <a:t>T</a:t>
                      </a:r>
                      <a:endParaRPr lang="en-US" sz="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330" marR="153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978143"/>
                  </a:ext>
                </a:extLst>
              </a:tr>
              <a:tr h="318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</a:tabLs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IMT-2020 and beyond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IMT-Advanced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IMT-2000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extLst>
                  <a:ext uri="{0D108BD9-81ED-4DB2-BD59-A6C34878D82A}">
                    <a16:rowId xmlns:a16="http://schemas.microsoft.com/office/drawing/2014/main" val="215245802"/>
                  </a:ext>
                </a:extLst>
              </a:tr>
              <a:tr h="318383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608-614 MHz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WP 7C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 rowSpan="2">
                  <a:txBody>
                    <a:bodyPr/>
                    <a:lstStyle/>
                    <a:p>
                      <a:pPr marL="0" marR="0" hangingPunct="0">
                        <a:spcBef>
                          <a:spcPts val="600"/>
                        </a:spcBef>
                        <a:buNone/>
                        <a:tabLst>
                          <a:tab pos="720090" algn="l"/>
                          <a:tab pos="1188085" algn="l"/>
                          <a:tab pos="1440180" algn="l"/>
                        </a:tabLs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Specification related parameters: Section 3.1 of Annex 4.4 to Document </a:t>
                      </a:r>
                      <a:r>
                        <a:rPr lang="en-GB" sz="1200" u="sng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5D/716</a:t>
                      </a:r>
                      <a:b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en-US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Deployment characteristics: Section 3.2.1.1 “Below 1 GHz” of Annex 4.4 to Document 5D/716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Report ITU-R M.2292-0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 anchor="ctr"/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ITU-R Report M.2039-3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 anchor="ctr"/>
                </a:tc>
                <a:extLst>
                  <a:ext uri="{0D108BD9-81ED-4DB2-BD59-A6C34878D82A}">
                    <a16:rowId xmlns:a16="http://schemas.microsoft.com/office/drawing/2014/main" val="477477736"/>
                  </a:ext>
                </a:extLst>
              </a:tr>
              <a:tr h="818067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694/698-960 MHz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WP 4C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608846"/>
                  </a:ext>
                </a:extLst>
              </a:tr>
              <a:tr h="570806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1 427-1 518 MHz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1.12 (1 427-1 432 MHz)</a:t>
                      </a:r>
                      <a:endParaRPr lang="en-US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WP 4C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600"/>
                        </a:spcBef>
                        <a:buNone/>
                        <a:tabLst>
                          <a:tab pos="720090" algn="l"/>
                          <a:tab pos="1188085" algn="l"/>
                          <a:tab pos="1440180" algn="l"/>
                        </a:tabLs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Deployment characteristics: Section 3.2.1.2 “1‑3 GHz” of Annex 4.4 to Document </a:t>
                      </a:r>
                      <a:r>
                        <a:rPr lang="en-GB" sz="1200" u="sng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5D/716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 anchor="ctr"/>
                </a:tc>
                <a:tc rowSpan="6"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Report ITU-R M.2292-0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 anchor="ctr"/>
                </a:tc>
                <a:tc rowSpan="6"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ITU-R Report M.2039-3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 anchor="ctr"/>
                </a:tc>
                <a:extLst>
                  <a:ext uri="{0D108BD9-81ED-4DB2-BD59-A6C34878D82A}">
                    <a16:rowId xmlns:a16="http://schemas.microsoft.com/office/drawing/2014/main" val="710755407"/>
                  </a:ext>
                </a:extLst>
              </a:tr>
              <a:tr h="318383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1 710-1 785 MHz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WP 4C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 rowSpan="5">
                  <a:txBody>
                    <a:bodyPr/>
                    <a:lstStyle/>
                    <a:p>
                      <a:pPr marL="0" marR="0" hangingPunct="0">
                        <a:spcBef>
                          <a:spcPts val="600"/>
                        </a:spcBef>
                        <a:buNone/>
                        <a:tabLst>
                          <a:tab pos="720090" algn="l"/>
                          <a:tab pos="1188085" algn="l"/>
                          <a:tab pos="1440180" algn="l"/>
                        </a:tabLs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Specification related parameters: Section 3.1 of Annex 4.4 to Document 5D/716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hangingPunct="0">
                        <a:spcBef>
                          <a:spcPts val="600"/>
                        </a:spcBef>
                        <a:buNone/>
                        <a:tabLst>
                          <a:tab pos="720090" algn="l"/>
                          <a:tab pos="1188085" algn="l"/>
                          <a:tab pos="1440180" algn="l"/>
                        </a:tabLs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Deployment characteristics: Section 3.2.1.2 “1‑3 GHz” of Annex 4.4 to Document 5D/716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Antenna characteristics for IMT-2020 AAS base stations: Section 3.2.1.6 of Annex 4.4 to Document 5D/716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584715"/>
                  </a:ext>
                </a:extLst>
              </a:tr>
              <a:tr h="120278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1 805-2 025 MHz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1.12 (1 880-1 920 MHz, 2 010-2 025 MHz) </a:t>
                      </a:r>
                      <a:endParaRPr lang="en-US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1.13 </a:t>
                      </a:r>
                      <a:endParaRPr lang="en-US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1.14 (2 010-2 025 MHz)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WP 4C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059514"/>
                  </a:ext>
                </a:extLst>
              </a:tr>
              <a:tr h="521794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2 110-2 200 MHz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1.13 </a:t>
                      </a:r>
                      <a:endParaRPr lang="en-US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1.14 (2 120-2 170 MHz)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WP 4C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88990"/>
                  </a:ext>
                </a:extLst>
              </a:tr>
              <a:tr h="318383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2 300-2 400 MHz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WP 4C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569160"/>
                  </a:ext>
                </a:extLst>
              </a:tr>
              <a:tr h="376614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2 500-2 690 MHz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1.13 </a:t>
                      </a:r>
                      <a:endParaRPr lang="en-US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WP 4C</a:t>
                      </a:r>
                      <a:endParaRPr lang="en-US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WP 7B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982239"/>
                  </a:ext>
                </a:extLst>
              </a:tr>
              <a:tr h="237737">
                <a:tc gridSpan="6"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endParaRPr lang="en-US" sz="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330" marR="153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14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04483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7892A6-FC6B-3814-2BCA-957724FBA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>
            <a:extLst>
              <a:ext uri="{FF2B5EF4-FFF2-40B4-BE49-F238E27FC236}">
                <a16:creationId xmlns:a16="http://schemas.microsoft.com/office/drawing/2014/main" id="{3B6CA257-5FEB-A440-60B8-34FAF20F6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346" y="609600"/>
            <a:ext cx="9718728" cy="7679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 New Allocations for IMT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CF9B5F-24B4-8619-AC3D-4AEFE55018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14" y="3428999"/>
            <a:ext cx="1545807" cy="140668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81AE56A-3939-56CF-6033-B2C82A25119C}"/>
              </a:ext>
            </a:extLst>
          </p:cNvPr>
          <p:cNvSpPr txBox="1">
            <a:spLocks/>
          </p:cNvSpPr>
          <p:nvPr/>
        </p:nvSpPr>
        <p:spPr>
          <a:xfrm>
            <a:off x="2105891" y="1455810"/>
            <a:ext cx="9658341" cy="5028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US" sz="33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US" sz="33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9" name="Slide Number Placeholder 5">
            <a:extLst>
              <a:ext uri="{FF2B5EF4-FFF2-40B4-BE49-F238E27FC236}">
                <a16:creationId xmlns:a16="http://schemas.microsoft.com/office/drawing/2014/main" id="{80E9374E-BDB8-C27E-1497-EB4103DB2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590663" y="6041362"/>
            <a:ext cx="68333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CBFC647A-72BC-4568-A8A4-12E774A816CC}" type="slidenum">
              <a:rPr lang="en-US" altLang="en-US" sz="900">
                <a:solidFill>
                  <a:schemeClr val="accent1"/>
                </a:solidFill>
                <a:latin typeface="+mn-lt"/>
                <a:cs typeface="+mn-cs"/>
              </a:rPr>
              <a:pPr eaLnBrk="1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12</a:t>
            </a:fld>
            <a:endParaRPr lang="en-US" altLang="en-US" sz="90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9FD993-5A7B-D7EF-3249-FCBA0087870C}"/>
              </a:ext>
            </a:extLst>
          </p:cNvPr>
          <p:cNvSpPr txBox="1">
            <a:spLocks/>
          </p:cNvSpPr>
          <p:nvPr/>
        </p:nvSpPr>
        <p:spPr>
          <a:xfrm>
            <a:off x="427768" y="1455810"/>
            <a:ext cx="11032519" cy="476811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endParaRPr lang="en-US" altLang="zh-CN" sz="2000" dirty="0"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0326028-7B56-C6D3-897D-ADA29AE65A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937703"/>
              </p:ext>
            </p:extLst>
          </p:nvPr>
        </p:nvGraphicFramePr>
        <p:xfrm>
          <a:off x="1865745" y="1377522"/>
          <a:ext cx="9227128" cy="44401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3389">
                  <a:extLst>
                    <a:ext uri="{9D8B030D-6E8A-4147-A177-3AD203B41FA5}">
                      <a16:colId xmlns:a16="http://schemas.microsoft.com/office/drawing/2014/main" val="702188380"/>
                    </a:ext>
                  </a:extLst>
                </a:gridCol>
                <a:gridCol w="1227011">
                  <a:extLst>
                    <a:ext uri="{9D8B030D-6E8A-4147-A177-3AD203B41FA5}">
                      <a16:colId xmlns:a16="http://schemas.microsoft.com/office/drawing/2014/main" val="3172306938"/>
                    </a:ext>
                  </a:extLst>
                </a:gridCol>
                <a:gridCol w="1423334">
                  <a:extLst>
                    <a:ext uri="{9D8B030D-6E8A-4147-A177-3AD203B41FA5}">
                      <a16:colId xmlns:a16="http://schemas.microsoft.com/office/drawing/2014/main" val="781697263"/>
                    </a:ext>
                  </a:extLst>
                </a:gridCol>
                <a:gridCol w="3295016">
                  <a:extLst>
                    <a:ext uri="{9D8B030D-6E8A-4147-A177-3AD203B41FA5}">
                      <a16:colId xmlns:a16="http://schemas.microsoft.com/office/drawing/2014/main" val="4224889986"/>
                    </a:ext>
                  </a:extLst>
                </a:gridCol>
                <a:gridCol w="1064189">
                  <a:extLst>
                    <a:ext uri="{9D8B030D-6E8A-4147-A177-3AD203B41FA5}">
                      <a16:colId xmlns:a16="http://schemas.microsoft.com/office/drawing/2014/main" val="1982273188"/>
                    </a:ext>
                  </a:extLst>
                </a:gridCol>
                <a:gridCol w="1064189">
                  <a:extLst>
                    <a:ext uri="{9D8B030D-6E8A-4147-A177-3AD203B41FA5}">
                      <a16:colId xmlns:a16="http://schemas.microsoft.com/office/drawing/2014/main" val="1553010475"/>
                    </a:ext>
                  </a:extLst>
                </a:gridCol>
              </a:tblGrid>
              <a:tr h="121684"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</a:tabLs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Frequency bands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</a:tabLs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WRC-27 agenda items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</a:tabLs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Responsible WPs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 gridSpan="3">
                  <a:txBody>
                    <a:bodyPr/>
                    <a:lstStyle/>
                    <a:p>
                      <a:pPr marL="0" marR="0"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</a:tabLs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Available information on characteristics of terrestrial component of IMT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978143"/>
                  </a:ext>
                </a:extLst>
              </a:tr>
              <a:tr h="121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</a:tabLs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IMT-2020 and beyond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</a:tabLs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IMT-Advanced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</a:tabLs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IMT-2000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extLst>
                  <a:ext uri="{0D108BD9-81ED-4DB2-BD59-A6C34878D82A}">
                    <a16:rowId xmlns:a16="http://schemas.microsoft.com/office/drawing/2014/main" val="215245802"/>
                  </a:ext>
                </a:extLst>
              </a:tr>
              <a:tr h="40561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3 500-3 600 MHz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WP 7B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 rowSpan="2">
                  <a:txBody>
                    <a:bodyPr/>
                    <a:lstStyle/>
                    <a:p>
                      <a:pPr marL="0" marR="0" hangingPunct="0">
                        <a:spcBef>
                          <a:spcPts val="600"/>
                        </a:spcBef>
                        <a:buNone/>
                        <a:tabLst>
                          <a:tab pos="720090" algn="l"/>
                          <a:tab pos="1188085" algn="l"/>
                          <a:tab pos="1440180" algn="l"/>
                        </a:tabLs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Specification related parameters: Section 3.1 of Annex 4.4 to Document 5D/716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hangingPunct="0">
                        <a:spcBef>
                          <a:spcPts val="600"/>
                        </a:spcBef>
                        <a:buNone/>
                        <a:tabLst>
                          <a:tab pos="720090" algn="l"/>
                          <a:tab pos="1188085" algn="l"/>
                          <a:tab pos="1440180" algn="l"/>
                        </a:tabLs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Deployment characteristics: Section 3.2.1.3 “3-6 GHz” of Annex 4.4 to Document 5D/716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Antenna characteristics for IMT-2020 AAS base stations: Section 3.2.1.6 of Annex 4.4 to Document 5D/716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 anchor="ctr"/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Report ITU-R M.2292-0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 anchor="ctr"/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ITU-R Report M.2039-3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 anchor="ctr"/>
                </a:tc>
                <a:extLst>
                  <a:ext uri="{0D108BD9-81ED-4DB2-BD59-A6C34878D82A}">
                    <a16:rowId xmlns:a16="http://schemas.microsoft.com/office/drawing/2014/main" val="3881114669"/>
                  </a:ext>
                </a:extLst>
              </a:tr>
              <a:tr h="878833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3 600-3 800 MHz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WP 7B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33294"/>
                  </a:ext>
                </a:extLst>
              </a:tr>
              <a:tr h="405615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4 400-4 800 MHz</a:t>
                      </a:r>
                      <a:b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See note 1 below the table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1.7</a:t>
                      </a:r>
                      <a:endParaRPr lang="en-US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1.19 (4 200-4 400 MHz)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WP 5D</a:t>
                      </a:r>
                      <a:endParaRPr lang="en-US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WP 7C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Specification related parameters See Section 3.1.1 of this document</a:t>
                      </a:r>
                      <a:b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b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Deployment characteristics: See Section 3.2.1 of this document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 anchor="ctr"/>
                </a:tc>
                <a:extLst>
                  <a:ext uri="{0D108BD9-81ED-4DB2-BD59-A6C34878D82A}">
                    <a16:rowId xmlns:a16="http://schemas.microsoft.com/office/drawing/2014/main" val="3357809503"/>
                  </a:ext>
                </a:extLst>
              </a:tr>
              <a:tr h="405615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7 125-8 400 MHz</a:t>
                      </a:r>
                      <a:b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See Note 1 below the table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1.15 (7 190-7 235MHz)</a:t>
                      </a:r>
                      <a:endParaRPr lang="en-US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1.19(8 400-8 500 MHz)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WP 7B</a:t>
                      </a:r>
                      <a:endParaRPr lang="en-US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WP 7C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Specification related parameters See Section 3.1.2 of this document</a:t>
                      </a:r>
                      <a:b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b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Deployment characteristics: See Section 3.2.2 of this document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 anchor="ctr"/>
                </a:tc>
                <a:extLst>
                  <a:ext uri="{0D108BD9-81ED-4DB2-BD59-A6C34878D82A}">
                    <a16:rowId xmlns:a16="http://schemas.microsoft.com/office/drawing/2014/main" val="3494079225"/>
                  </a:ext>
                </a:extLst>
              </a:tr>
              <a:tr h="81123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25.25-28.35 GHz.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WP 7B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 rowSpan="3"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Attachment 2 to Document </a:t>
                      </a:r>
                      <a:r>
                        <a:rPr lang="en-GB" sz="1200" u="sng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5-1/36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 anchor="ctr"/>
                </a:tc>
                <a:tc rowSpan="3"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 anchor="ctr"/>
                </a:tc>
                <a:tc rowSpan="3"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 anchor="ctr"/>
                </a:tc>
                <a:extLst>
                  <a:ext uri="{0D108BD9-81ED-4DB2-BD59-A6C34878D82A}">
                    <a16:rowId xmlns:a16="http://schemas.microsoft.com/office/drawing/2014/main" val="2464929527"/>
                  </a:ext>
                </a:extLst>
              </a:tr>
              <a:tr h="40561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37-43.5 GHz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WP 4A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311833"/>
                  </a:ext>
                </a:extLst>
              </a:tr>
              <a:tr h="54251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47.2-48.2 GHz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1.1, 1.6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WP 4A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421961"/>
                  </a:ext>
                </a:extLst>
              </a:tr>
              <a:tr h="315221">
                <a:tc gridSpan="6"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18808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330" marR="153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14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62021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83F4E-77DA-9C89-9223-685C8129A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dirty="0">
                <a:solidFill>
                  <a:schemeClr val="tx1"/>
                </a:solidFill>
              </a:rPr>
              <a:t>THANK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 YOU</a:t>
            </a:r>
            <a:r>
              <a:rPr lang="en-US" sz="5400" dirty="0">
                <a:solidFill>
                  <a:srgbClr val="FFFFFF"/>
                </a:solidFill>
              </a:rPr>
              <a:t>F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675EC-58C0-7B42-2851-2C3A6566C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3" y="5101298"/>
            <a:ext cx="3739277" cy="11166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000">
                <a:solidFill>
                  <a:srgbClr val="FFFFFF"/>
                </a:solidFill>
              </a:rPr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D763E3-8340-26A2-8811-ECE5A30101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19" y="955591"/>
            <a:ext cx="5428600" cy="494002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37716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>
            <a:extLst>
              <a:ext uri="{FF2B5EF4-FFF2-40B4-BE49-F238E27FC236}">
                <a16:creationId xmlns:a16="http://schemas.microsoft.com/office/drawing/2014/main" id="{BC2ACA8E-A41D-9655-45F9-4AC5B7773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200"/>
            <a:ext cx="10515600" cy="11064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PRESENTATION OUTLINE  </a:t>
            </a:r>
            <a:endParaRPr lang="en-US" alt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D30824-5E88-B6F2-397A-95EC4D561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938" y="1646238"/>
            <a:ext cx="9720262" cy="4662487"/>
          </a:xfrm>
        </p:spPr>
        <p:txBody>
          <a:bodyPr>
            <a:normAutofit lnSpcReduction="10000"/>
          </a:bodyPr>
          <a:lstStyle/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en-US" sz="4000" dirty="0">
              <a:latin typeface="Cambria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4000" b="1" dirty="0">
                <a:latin typeface="Cambria" pitchFamily="18" charset="0"/>
              </a:rPr>
              <a:t>SADC Broadband Targets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4000" b="1" dirty="0">
                <a:latin typeface="Cambria" pitchFamily="18" charset="0"/>
              </a:rPr>
              <a:t>Where we stand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4000" b="1" dirty="0">
                <a:latin typeface="Cambria" pitchFamily="18" charset="0"/>
              </a:rPr>
              <a:t> Spectrum Interventions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4000" b="1" dirty="0">
                <a:latin typeface="Cambria" pitchFamily="18" charset="0"/>
              </a:rPr>
              <a:t>Going forward</a:t>
            </a:r>
          </a:p>
          <a:p>
            <a:pPr marL="914400" lvl="2" indent="0" algn="just">
              <a:buNone/>
              <a:defRPr/>
            </a:pPr>
            <a:endParaRPr lang="en-US" sz="3000" dirty="0"/>
          </a:p>
        </p:txBody>
      </p:sp>
      <p:sp>
        <p:nvSpPr>
          <p:cNvPr id="11269" name="Slide Number Placeholder 5">
            <a:extLst>
              <a:ext uri="{FF2B5EF4-FFF2-40B4-BE49-F238E27FC236}">
                <a16:creationId xmlns:a16="http://schemas.microsoft.com/office/drawing/2014/main" id="{E5804E61-53AB-8D0C-266C-9A0D6F050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BFC647A-72BC-4568-A8A4-12E774A816CC}" type="slidenum">
              <a:rPr lang="en-US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C2F324-DEA6-D9D8-9851-F4C69BE8A9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700" y="357480"/>
            <a:ext cx="1850276" cy="16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5136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>
            <a:extLst>
              <a:ext uri="{FF2B5EF4-FFF2-40B4-BE49-F238E27FC236}">
                <a16:creationId xmlns:a16="http://schemas.microsoft.com/office/drawing/2014/main" id="{BC2ACA8E-A41D-9655-45F9-4AC5B7773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462" y="609600"/>
            <a:ext cx="5217540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 dirty="0"/>
              <a:t>SADC Broadband Targets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FABE80-07EB-4356-8722-AD4779A009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9290" t="30758" r="9659" b="30757"/>
          <a:stretch>
            <a:fillRect/>
          </a:stretch>
        </p:blipFill>
        <p:spPr>
          <a:xfrm>
            <a:off x="423177" y="609600"/>
            <a:ext cx="1940052" cy="19950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E747BA-7EF6-3561-D8AE-9898C74C3994}"/>
              </a:ext>
            </a:extLst>
          </p:cNvPr>
          <p:cNvSpPr txBox="1">
            <a:spLocks noChangeArrowheads="1"/>
          </p:cNvSpPr>
          <p:nvPr/>
        </p:nvSpPr>
        <p:spPr>
          <a:xfrm>
            <a:off x="2530764" y="1326203"/>
            <a:ext cx="9319114" cy="50802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Universal  Access  to broadband  accelerates socio-economic growth, assist in disaster management, and facilitate access to public and private sector services.</a:t>
            </a:r>
          </a:p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2018 Ministers approved SADC   Broadband Targets to be achieved by 2025.</a:t>
            </a:r>
          </a:p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targets have assisted the region to identify short comings and opportunities and monitor its access and usage of broadband.</a:t>
            </a:r>
          </a:p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 SADC Broad band Targets 2025 areas follows:</a:t>
            </a:r>
          </a:p>
          <a:p>
            <a:pPr marL="800100" lvl="1" indent="-400050"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romanLcPeriod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2025, 80% of the population of each SADC Member State should be covered by broadband services; In particular, atleast 80% of rural areas should be within the reach of entry-level broadband services, be it fixed or mobile.</a:t>
            </a:r>
          </a:p>
          <a:p>
            <a:pPr marL="800100" lvl="1" indent="-400050"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romanLcPeriod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2025, 50% of the house holds in each SADC Member State should be connected to broadband.</a:t>
            </a:r>
          </a:p>
          <a:p>
            <a:pPr marL="800100" lvl="1" indent="-400050"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romanLcPeriod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2025, entry-level broadband services  should be made affordable in SADC, at less than 2% of monthly Gross National Income(GNI)per capita.</a:t>
            </a:r>
          </a:p>
          <a:p>
            <a:pPr marL="800100" lvl="1" indent="-400050"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romanLcPeriod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By 2025, entry-level terminals and house hold installation for fixed or mobile broadband should be made affordable in SADC, at  less than US$50 or 2% of ye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arly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Gross National Income(GNI) per capita, whichever is lower.</a:t>
            </a:r>
          </a:p>
          <a:p>
            <a:pPr marL="800100" lvl="1" indent="-400050"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romanLcPeriod"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00050"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romanLcPeriod"/>
              <a:defRPr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  <a:p>
            <a:pPr indent="-228600"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sym typeface="Symbol" pitchFamily="18" charset="2"/>
            </a:endParaRPr>
          </a:p>
          <a:p>
            <a:pPr indent="-228600"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sym typeface="Symbol" pitchFamily="18" charset="2"/>
            </a:endParaRPr>
          </a:p>
          <a:p>
            <a:pPr indent="-228600"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sym typeface="Symbol" pitchFamily="18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9C78FD-B0B7-63DA-1E9F-69319BAED9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1" r="1" b="1"/>
          <a:stretch/>
        </p:blipFill>
        <p:spPr>
          <a:xfrm>
            <a:off x="342122" y="3536742"/>
            <a:ext cx="1841241" cy="1995055"/>
          </a:xfrm>
          <a:prstGeom prst="rect">
            <a:avLst/>
          </a:prstGeom>
        </p:spPr>
      </p:pic>
      <p:sp>
        <p:nvSpPr>
          <p:cNvPr id="11269" name="Slide Number Placeholder 5">
            <a:extLst>
              <a:ext uri="{FF2B5EF4-FFF2-40B4-BE49-F238E27FC236}">
                <a16:creationId xmlns:a16="http://schemas.microsoft.com/office/drawing/2014/main" id="{E5804E61-53AB-8D0C-266C-9A0D6F050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590663" y="6041362"/>
            <a:ext cx="68333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CBFC647A-72BC-4568-A8A4-12E774A816CC}" type="slidenum">
              <a:rPr lang="en-US" altLang="en-US" sz="900">
                <a:solidFill>
                  <a:schemeClr val="accent1"/>
                </a:solidFill>
                <a:latin typeface="+mn-lt"/>
                <a:cs typeface="+mn-cs"/>
              </a:rPr>
              <a:pPr eaLnBrk="1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3</a:t>
            </a:fld>
            <a:endParaRPr lang="en-US" altLang="en-US" sz="900">
              <a:solidFill>
                <a:schemeClr val="accen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01292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0FD076-98A6-4104-E840-ED90BF36E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>
            <a:extLst>
              <a:ext uri="{FF2B5EF4-FFF2-40B4-BE49-F238E27FC236}">
                <a16:creationId xmlns:a16="http://schemas.microsoft.com/office/drawing/2014/main" id="{FD37E38B-3393-8E3F-64DA-75DBF66C9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462" y="609600"/>
            <a:ext cx="5217540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 dirty="0"/>
              <a:t>SADC Broadband Targets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21317B-1B67-EF79-BCD9-8AAEAAABF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9290" t="30758" r="9659" b="30757"/>
          <a:stretch>
            <a:fillRect/>
          </a:stretch>
        </p:blipFill>
        <p:spPr>
          <a:xfrm>
            <a:off x="423177" y="609600"/>
            <a:ext cx="1940052" cy="19950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15E31F-DED2-6EC9-51E7-56655F52EDFE}"/>
              </a:ext>
            </a:extLst>
          </p:cNvPr>
          <p:cNvSpPr txBox="1">
            <a:spLocks noChangeArrowheads="1"/>
          </p:cNvSpPr>
          <p:nvPr/>
        </p:nvSpPr>
        <p:spPr>
          <a:xfrm>
            <a:off x="1669773" y="1326203"/>
            <a:ext cx="9319114" cy="5080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  <a:p>
            <a:pPr marL="1371600" lvl="2" indent="-571500">
              <a:buFont typeface="+mj-lt"/>
              <a:buAutoNum type="romanLcPeriod" startAt="5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By 2025, all SADC Member States should have a funded National Broadband Plan or Strategy or include broadband in their Universal Access and Service (UAS) definition.</a:t>
            </a:r>
          </a:p>
          <a:p>
            <a:pPr marL="1371600" lvl="2" indent="-571500">
              <a:buFont typeface="+mj-lt"/>
              <a:buAutoNum type="romanLcPeriod" startAt="5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By 2025 broadband/Internet user penetration in Each SADC Member State should reach 65%.</a:t>
            </a:r>
          </a:p>
          <a:p>
            <a:pPr marL="1371600" lvl="2" indent="-571500">
              <a:buFont typeface="+mj-lt"/>
              <a:buAutoNum type="romanLcPeriod" startAt="5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By 2025 ,60% of youth and adults in each SADC Member State should have achieved atleast a minimum level of proficiency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insustainable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digital skills.</a:t>
            </a:r>
          </a:p>
          <a:p>
            <a:pPr marL="1371600" lvl="2" indent="-571500">
              <a:buFont typeface="+mj-lt"/>
              <a:buAutoNum type="romanLcPeriod" startAt="5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By 2025,un-connectedness of Micro-Small-Medium Sized Enterprise (MSMEs) should be reduced by 50%, by sector.</a:t>
            </a:r>
          </a:p>
          <a:p>
            <a:pPr marL="1371600" lvl="2" indent="-571500">
              <a:buFont typeface="+mj-lt"/>
              <a:buAutoNum type="romanLcPeriod" startAt="5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By 2025 ,40% of the population in each SADC Member State should be using digital financial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services;and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571500">
              <a:buFont typeface="+mj-lt"/>
              <a:buAutoNum type="romanLcPeriod" startAt="5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By 2025, gender equality should be achieved across all SADC Broadband Targets</a:t>
            </a:r>
          </a:p>
          <a:p>
            <a:pPr indent="-228600"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sym typeface="Symbol" pitchFamily="18" charset="2"/>
            </a:endParaRPr>
          </a:p>
          <a:p>
            <a:pPr indent="-228600"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sym typeface="Symbol" pitchFamily="18" charset="2"/>
            </a:endParaRPr>
          </a:p>
          <a:p>
            <a:pPr indent="-228600"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sym typeface="Symbol" pitchFamily="18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2E15CE-C860-9F7D-C35E-E95BB05A71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1" r="1" b="1"/>
          <a:stretch/>
        </p:blipFill>
        <p:spPr>
          <a:xfrm>
            <a:off x="270636" y="3536742"/>
            <a:ext cx="2387450" cy="1995055"/>
          </a:xfrm>
          <a:prstGeom prst="rect">
            <a:avLst/>
          </a:prstGeom>
        </p:spPr>
      </p:pic>
      <p:sp>
        <p:nvSpPr>
          <p:cNvPr id="11269" name="Slide Number Placeholder 5">
            <a:extLst>
              <a:ext uri="{FF2B5EF4-FFF2-40B4-BE49-F238E27FC236}">
                <a16:creationId xmlns:a16="http://schemas.microsoft.com/office/drawing/2014/main" id="{4A49207C-C48D-C508-4069-492AE152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590663" y="6041362"/>
            <a:ext cx="68333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CBFC647A-72BC-4568-A8A4-12E774A816CC}" type="slidenum">
              <a:rPr lang="en-US" altLang="en-US" sz="900">
                <a:solidFill>
                  <a:schemeClr val="accent1"/>
                </a:solidFill>
                <a:latin typeface="+mn-lt"/>
                <a:cs typeface="+mn-cs"/>
              </a:rPr>
              <a:pPr eaLnBrk="1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4</a:t>
            </a:fld>
            <a:endParaRPr lang="en-US" altLang="en-US" sz="900">
              <a:solidFill>
                <a:schemeClr val="accen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8255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>
            <a:extLst>
              <a:ext uri="{FF2B5EF4-FFF2-40B4-BE49-F238E27FC236}">
                <a16:creationId xmlns:a16="http://schemas.microsoft.com/office/drawing/2014/main" id="{BC2ACA8E-A41D-9655-45F9-4AC5B7773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256" y="564491"/>
            <a:ext cx="10819544" cy="1106488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600" dirty="0">
                <a:cs typeface="Arial" panose="020B0604020202020204" pitchFamily="34" charset="0"/>
              </a:rPr>
              <a:t>WHERE WE STAND</a:t>
            </a:r>
          </a:p>
        </p:txBody>
      </p:sp>
      <p:sp>
        <p:nvSpPr>
          <p:cNvPr id="11269" name="Slide Number Placeholder 5">
            <a:extLst>
              <a:ext uri="{FF2B5EF4-FFF2-40B4-BE49-F238E27FC236}">
                <a16:creationId xmlns:a16="http://schemas.microsoft.com/office/drawing/2014/main" id="{E5804E61-53AB-8D0C-266C-9A0D6F050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BFC647A-72BC-4568-A8A4-12E774A816CC}" type="slidenum">
              <a:rPr lang="en-US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3D888E-0398-F35B-9CD1-284890482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724" y="307777"/>
            <a:ext cx="1850276" cy="168450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32C94D-F5EA-5D40-8F3F-CA6095E8D5E7}"/>
              </a:ext>
            </a:extLst>
          </p:cNvPr>
          <p:cNvSpPr txBox="1">
            <a:spLocks/>
          </p:cNvSpPr>
          <p:nvPr/>
        </p:nvSpPr>
        <p:spPr>
          <a:xfrm>
            <a:off x="427768" y="1455810"/>
            <a:ext cx="11032519" cy="476811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endParaRPr lang="en-US" altLang="zh-CN" sz="2000" dirty="0"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082073-8E61-DE31-1CB8-D4A5A8067615}"/>
              </a:ext>
            </a:extLst>
          </p:cNvPr>
          <p:cNvSpPr txBox="1"/>
          <p:nvPr/>
        </p:nvSpPr>
        <p:spPr>
          <a:xfrm>
            <a:off x="637887" y="1530617"/>
            <a:ext cx="970383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Target 1:</a:t>
            </a:r>
          </a:p>
          <a:p>
            <a:endParaRPr lang="en-US" b="1" dirty="0">
              <a:solidFill>
                <a:srgbClr val="000000"/>
              </a:solidFill>
            </a:endParaRPr>
          </a:p>
          <a:p>
            <a:r>
              <a:rPr lang="en-US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Malawi is among the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Thirteen (13) Member States (Angola, Botswana, Eswatini, Lesotho, Madagascar, ,Mauritius, Namibia, Seychelles, South Africa, United Republic of Tanzania, Zambia and Zimbabwe) that have reached the target of 80% broadband population coverage.</a:t>
            </a: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Target 3: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Malawi is close to the target at 3% while Five(5) Member States (Angola, Botswana, Lesotho, Mauritius and Mozambique) reported meeting the target of having entry-level broadband services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atless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than 2% of monthly Gross National Income(GNI) per capita.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Target 5: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Malawi is among the Nine(9) Member States (Botswana, DRC, Lesotho, Mauritius, Mozambique, Namibia, South Africa, and United Republic of Tanzania) that have reported having a funded National Broadband Plan and have incorporated broadband into their Universal Access and Service definitions.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30970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E293A-3979-5A1D-0E69-7DD9B2584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>
            <a:extLst>
              <a:ext uri="{FF2B5EF4-FFF2-40B4-BE49-F238E27FC236}">
                <a16:creationId xmlns:a16="http://schemas.microsoft.com/office/drawing/2014/main" id="{D98C4A7C-7745-A8C8-E4E5-A51A2E154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256" y="564491"/>
            <a:ext cx="10819544" cy="708756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600" dirty="0">
                <a:cs typeface="Arial" panose="020B0604020202020204" pitchFamily="34" charset="0"/>
              </a:rPr>
              <a:t>WHERE WE STAND</a:t>
            </a:r>
          </a:p>
        </p:txBody>
      </p:sp>
      <p:sp>
        <p:nvSpPr>
          <p:cNvPr id="11269" name="Slide Number Placeholder 5">
            <a:extLst>
              <a:ext uri="{FF2B5EF4-FFF2-40B4-BE49-F238E27FC236}">
                <a16:creationId xmlns:a16="http://schemas.microsoft.com/office/drawing/2014/main" id="{CDDC5400-8A98-BE67-ED41-34A51DD4C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BFC647A-72BC-4568-A8A4-12E774A816CC}" type="slidenum">
              <a:rPr lang="en-US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374AF3-35E4-CB91-9911-6DC95CAE05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724" y="307777"/>
            <a:ext cx="1850276" cy="168450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CA70C8C-7B3B-F460-702A-AD053DC13340}"/>
              </a:ext>
            </a:extLst>
          </p:cNvPr>
          <p:cNvSpPr txBox="1">
            <a:spLocks/>
          </p:cNvSpPr>
          <p:nvPr/>
        </p:nvSpPr>
        <p:spPr>
          <a:xfrm>
            <a:off x="427768" y="1455810"/>
            <a:ext cx="11032519" cy="476811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endParaRPr lang="en-US" altLang="zh-CN" sz="2000" dirty="0"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F265EA-C5AB-99CC-1B06-7D1B236758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949" t="27629" r="10518" b="10204"/>
          <a:stretch>
            <a:fillRect/>
          </a:stretch>
        </p:blipFill>
        <p:spPr>
          <a:xfrm>
            <a:off x="1678601" y="1815000"/>
            <a:ext cx="7249885" cy="47047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EFAF9A2-7329-3B3D-8318-742534432BCF}"/>
              </a:ext>
            </a:extLst>
          </p:cNvPr>
          <p:cNvSpPr txBox="1">
            <a:spLocks/>
          </p:cNvSpPr>
          <p:nvPr/>
        </p:nvSpPr>
        <p:spPr>
          <a:xfrm>
            <a:off x="1678602" y="1455809"/>
            <a:ext cx="7249885" cy="44519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/>
              <a:t>Summary of Target Achievement by SADC Member States 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65173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684E66-4415-C219-E11C-6AD78A936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>
            <a:extLst>
              <a:ext uri="{FF2B5EF4-FFF2-40B4-BE49-F238E27FC236}">
                <a16:creationId xmlns:a16="http://schemas.microsoft.com/office/drawing/2014/main" id="{95D44A97-DDC7-14A9-4765-1D8C5E6DA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922" y="609600"/>
            <a:ext cx="7483151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defRPr/>
            </a:pPr>
            <a:r>
              <a:rPr lang="en-US" dirty="0"/>
              <a:t>WIDENING DIGITAL DIVIDE:</a:t>
            </a:r>
            <a:br>
              <a:rPr lang="en-US" dirty="0"/>
            </a:br>
            <a:r>
              <a:rPr lang="en-US" dirty="0"/>
              <a:t>              Our Context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C2B9D4-20BC-F900-F4EC-E0037464C5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4" y="1872954"/>
            <a:ext cx="3251701" cy="295904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48ABA19-EAB1-8F26-B89B-FB6E3BA4F2EC}"/>
              </a:ext>
            </a:extLst>
          </p:cNvPr>
          <p:cNvSpPr txBox="1">
            <a:spLocks/>
          </p:cNvSpPr>
          <p:nvPr/>
        </p:nvSpPr>
        <p:spPr>
          <a:xfrm>
            <a:off x="3900196" y="2160590"/>
            <a:ext cx="7025951" cy="432418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Malawi Population has registered high Growth rate.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57250" indent="-8572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High Fertility rate: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Malawi's population is rapidly increasing due to a historically</a:t>
            </a:r>
          </a:p>
          <a:p>
            <a:pPr marL="857250" indent="-8572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Urbanization:</a:t>
            </a:r>
            <a:r>
              <a:rPr lang="en-US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country is experiencing fast urbanization, with a higher urban growth rate than the overall national rate. </a:t>
            </a:r>
          </a:p>
          <a:p>
            <a:pPr marL="857250" indent="-8572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Resource Pressure:</a:t>
            </a:r>
            <a:r>
              <a:rPr lang="en-US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This rapid population increase is likely to put significant pressure on available resources, such as land and public services. </a:t>
            </a:r>
          </a:p>
          <a:p>
            <a:pPr marL="857250" indent="-8572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Climate Impact:</a:t>
            </a:r>
            <a:r>
              <a:rPr lang="en-US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region is vulnerable to climate change, with factors like droughts and flooding posing threats to the economy and nutrition, which in turn can affect population dynamics and living conditions.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Malawi population is now at 22.2million expected to grow to 23.1million by 2030. </a:t>
            </a: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9" name="Slide Number Placeholder 5">
            <a:extLst>
              <a:ext uri="{FF2B5EF4-FFF2-40B4-BE49-F238E27FC236}">
                <a16:creationId xmlns:a16="http://schemas.microsoft.com/office/drawing/2014/main" id="{3F2C6FDF-165E-4C1F-39F6-37EF6BDF5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590663" y="6041362"/>
            <a:ext cx="68333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CBFC647A-72BC-4568-A8A4-12E774A816CC}" type="slidenum">
              <a:rPr lang="en-US" altLang="en-US" sz="900">
                <a:solidFill>
                  <a:schemeClr val="accent1"/>
                </a:solidFill>
                <a:latin typeface="+mn-lt"/>
                <a:cs typeface="+mn-cs"/>
              </a:rPr>
              <a:pPr eaLnBrk="1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7</a:t>
            </a:fld>
            <a:endParaRPr lang="en-US" altLang="en-US" sz="90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3C710E-24AD-7780-6A2C-B4239DEC0211}"/>
              </a:ext>
            </a:extLst>
          </p:cNvPr>
          <p:cNvSpPr txBox="1">
            <a:spLocks/>
          </p:cNvSpPr>
          <p:nvPr/>
        </p:nvSpPr>
        <p:spPr>
          <a:xfrm>
            <a:off x="427768" y="1455810"/>
            <a:ext cx="11032519" cy="476811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endParaRPr lang="en-US" altLang="zh-CN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28558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F6AC09-AB9A-DFF5-A4D1-B60BD8F45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>
            <a:extLst>
              <a:ext uri="{FF2B5EF4-FFF2-40B4-BE49-F238E27FC236}">
                <a16:creationId xmlns:a16="http://schemas.microsoft.com/office/drawing/2014/main" id="{80A9F566-984A-1563-05D3-49EFE4559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922" y="609600"/>
            <a:ext cx="7483151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defRPr/>
            </a:pPr>
            <a:r>
              <a:rPr lang="en-US" dirty="0"/>
              <a:t>Our EFFORT</a:t>
            </a:r>
            <a:br>
              <a:rPr lang="en-US" dirty="0"/>
            </a:br>
            <a:r>
              <a:rPr lang="en-US" dirty="0"/>
              <a:t>              Enable more services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5C802B-3C0B-FB99-9466-F10DAEAE19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4" y="1872954"/>
            <a:ext cx="3251701" cy="295904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9B96BF7-F086-CA1B-CB33-CAEB7D82E537}"/>
              </a:ext>
            </a:extLst>
          </p:cNvPr>
          <p:cNvSpPr txBox="1">
            <a:spLocks/>
          </p:cNvSpPr>
          <p:nvPr/>
        </p:nvSpPr>
        <p:spPr>
          <a:xfrm>
            <a:off x="3900196" y="2160590"/>
            <a:ext cx="7025951" cy="4324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Demands for More broadband services keeps increasing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RF spectrum required to fill the gap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Space resources to compliment the terrestrial services (800MHz)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Device affordability enhancement is required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9" name="Slide Number Placeholder 5">
            <a:extLst>
              <a:ext uri="{FF2B5EF4-FFF2-40B4-BE49-F238E27FC236}">
                <a16:creationId xmlns:a16="http://schemas.microsoft.com/office/drawing/2014/main" id="{3D8CD9A3-6016-4BBA-B252-444713F3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590663" y="6041362"/>
            <a:ext cx="68333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CBFC647A-72BC-4568-A8A4-12E774A816CC}" type="slidenum">
              <a:rPr lang="en-US" altLang="en-US" sz="900">
                <a:solidFill>
                  <a:schemeClr val="accent1"/>
                </a:solidFill>
                <a:latin typeface="+mn-lt"/>
                <a:cs typeface="+mn-cs"/>
              </a:rPr>
              <a:pPr eaLnBrk="1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8</a:t>
            </a:fld>
            <a:endParaRPr lang="en-US" altLang="en-US" sz="90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4C9C30-101A-3319-4D2D-B897D369D69B}"/>
              </a:ext>
            </a:extLst>
          </p:cNvPr>
          <p:cNvSpPr txBox="1">
            <a:spLocks/>
          </p:cNvSpPr>
          <p:nvPr/>
        </p:nvSpPr>
        <p:spPr>
          <a:xfrm>
            <a:off x="427768" y="1455810"/>
            <a:ext cx="11032519" cy="476811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endParaRPr lang="en-US" altLang="zh-CN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65478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C45780-1863-88CF-5B29-4F82972BD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>
            <a:extLst>
              <a:ext uri="{FF2B5EF4-FFF2-40B4-BE49-F238E27FC236}">
                <a16:creationId xmlns:a16="http://schemas.microsoft.com/office/drawing/2014/main" id="{29171EC2-95FC-93ED-9C5E-060DAAEEC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922" y="609600"/>
            <a:ext cx="7483151" cy="585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RF spectrum required to fill the gap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354070-524F-DC97-3898-6779BF5217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4" y="1872954"/>
            <a:ext cx="3251701" cy="295904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3EE3B9B-8E78-41FB-6892-B1D490654418}"/>
              </a:ext>
            </a:extLst>
          </p:cNvPr>
          <p:cNvSpPr txBox="1">
            <a:spLocks/>
          </p:cNvSpPr>
          <p:nvPr/>
        </p:nvSpPr>
        <p:spPr>
          <a:xfrm>
            <a:off x="3830216" y="1447936"/>
            <a:ext cx="7025951" cy="4324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Spectrum Assignments </a:t>
            </a:r>
            <a:r>
              <a:rPr lang="en-US" sz="3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Maximised</a:t>
            </a:r>
            <a:endParaRPr lang="en-US" sz="33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9" name="Slide Number Placeholder 5">
            <a:extLst>
              <a:ext uri="{FF2B5EF4-FFF2-40B4-BE49-F238E27FC236}">
                <a16:creationId xmlns:a16="http://schemas.microsoft.com/office/drawing/2014/main" id="{B94369BC-B017-6E21-CF27-9CFD650CA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590663" y="6041362"/>
            <a:ext cx="68333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CBFC647A-72BC-4568-A8A4-12E774A816CC}" type="slidenum">
              <a:rPr lang="en-US" altLang="en-US" sz="900">
                <a:solidFill>
                  <a:schemeClr val="accent1"/>
                </a:solidFill>
                <a:latin typeface="+mn-lt"/>
                <a:cs typeface="+mn-cs"/>
              </a:rPr>
              <a:pPr eaLnBrk="1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9</a:t>
            </a:fld>
            <a:endParaRPr lang="en-US" altLang="en-US" sz="90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BCB257-6C25-FFFE-BE5F-648281F907AD}"/>
              </a:ext>
            </a:extLst>
          </p:cNvPr>
          <p:cNvSpPr txBox="1">
            <a:spLocks/>
          </p:cNvSpPr>
          <p:nvPr/>
        </p:nvSpPr>
        <p:spPr>
          <a:xfrm>
            <a:off x="427768" y="1455810"/>
            <a:ext cx="11032519" cy="476811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endParaRPr lang="en-US" altLang="zh-CN" sz="2000" dirty="0"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EAD04D2-4B58-92F3-E07D-DDB6752E91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952119"/>
              </p:ext>
            </p:extLst>
          </p:nvPr>
        </p:nvGraphicFramePr>
        <p:xfrm>
          <a:off x="3830216" y="2073420"/>
          <a:ext cx="6885993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331">
                  <a:extLst>
                    <a:ext uri="{9D8B030D-6E8A-4147-A177-3AD203B41FA5}">
                      <a16:colId xmlns:a16="http://schemas.microsoft.com/office/drawing/2014/main" val="1819928664"/>
                    </a:ext>
                  </a:extLst>
                </a:gridCol>
                <a:gridCol w="2295331">
                  <a:extLst>
                    <a:ext uri="{9D8B030D-6E8A-4147-A177-3AD203B41FA5}">
                      <a16:colId xmlns:a16="http://schemas.microsoft.com/office/drawing/2014/main" val="3932902545"/>
                    </a:ext>
                  </a:extLst>
                </a:gridCol>
                <a:gridCol w="2295331">
                  <a:extLst>
                    <a:ext uri="{9D8B030D-6E8A-4147-A177-3AD203B41FA5}">
                      <a16:colId xmlns:a16="http://schemas.microsoft.com/office/drawing/2014/main" val="3198576362"/>
                    </a:ext>
                  </a:extLst>
                </a:gridCol>
              </a:tblGrid>
              <a:tr h="623127">
                <a:tc>
                  <a:txBody>
                    <a:bodyPr/>
                    <a:lstStyle/>
                    <a:p>
                      <a:r>
                        <a:rPr lang="en-US" dirty="0"/>
                        <a:t>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Amount of Spectrum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Assignment 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835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900MHz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826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1800MHz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738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2100MHz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089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2600Hz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909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2300MHz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037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3300MHz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95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3500MHz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678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3600MHz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438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800MHz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502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700MHz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134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702860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yrEKLPPD0qheW68_EIn2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K59eHGwEGB_OEcwf1rm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D7i9ePwUavqYriHk3bj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yrEKLPPD0qheW68_EIn2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K59eHGwEGB_OEcwf1rm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D7i9ePwUavqYriHk3bjg"/>
</p:tagLst>
</file>

<file path=ppt/theme/theme1.xml><?xml version="1.0" encoding="utf-8"?>
<a:theme xmlns:a="http://schemas.openxmlformats.org/drawingml/2006/main" name="Macra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cra" id="{070DA5BA-D905-4E1D-855C-DC8B934322EA}" vid="{CC5DE5AB-E037-428C-BDEE-D1EA145391DE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69b7dc2-5ab6-4de1-a8a1-dc4c106512e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F453DD2A88584783E279999F9AEF2F" ma:contentTypeVersion="8" ma:contentTypeDescription="Create a new document." ma:contentTypeScope="" ma:versionID="b7bdd158d740e8a52ae622a95bbb8d7b">
  <xsd:schema xmlns:xsd="http://www.w3.org/2001/XMLSchema" xmlns:xs="http://www.w3.org/2001/XMLSchema" xmlns:p="http://schemas.microsoft.com/office/2006/metadata/properties" xmlns:ns3="069b7dc2-5ab6-4de1-a8a1-dc4c106512ee" xmlns:ns4="89bc59d0-b7e7-4d1d-a451-3d82e13840a0" targetNamespace="http://schemas.microsoft.com/office/2006/metadata/properties" ma:root="true" ma:fieldsID="4f404c1da42404bb9872b1101186ebf1" ns3:_="" ns4:_="">
    <xsd:import namespace="069b7dc2-5ab6-4de1-a8a1-dc4c106512ee"/>
    <xsd:import namespace="89bc59d0-b7e7-4d1d-a451-3d82e13840a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b7dc2-5ab6-4de1-a8a1-dc4c106512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c59d0-b7e7-4d1d-a451-3d82e13840a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CE4CEF-1CC0-4DB5-9287-54F456317F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C571D4-81D7-4256-9574-C99364A477E3}">
  <ds:schemaRefs>
    <ds:schemaRef ds:uri="89bc59d0-b7e7-4d1d-a451-3d82e13840a0"/>
    <ds:schemaRef ds:uri="http://schemas.microsoft.com/office/infopath/2007/PartnerControls"/>
    <ds:schemaRef ds:uri="http://schemas.microsoft.com/office/2006/documentManagement/types"/>
    <ds:schemaRef ds:uri="069b7dc2-5ab6-4de1-a8a1-dc4c106512ee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60DB312-BE7E-4646-BB38-913A6AB037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9b7dc2-5ab6-4de1-a8a1-dc4c106512ee"/>
    <ds:schemaRef ds:uri="89bc59d0-b7e7-4d1d-a451-3d82e13840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Macra</Template>
  <TotalTime>10575</TotalTime>
  <Words>1286</Words>
  <Application>Microsoft Office PowerPoint</Application>
  <PresentationFormat>Widescreen</PresentationFormat>
  <Paragraphs>244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Cambria</vt:lpstr>
      <vt:lpstr>Symbol</vt:lpstr>
      <vt:lpstr>Times New Roman</vt:lpstr>
      <vt:lpstr>Trebuchet MS</vt:lpstr>
      <vt:lpstr>Wingdings</vt:lpstr>
      <vt:lpstr>Wingdings 3</vt:lpstr>
      <vt:lpstr>Macra</vt:lpstr>
      <vt:lpstr>Facet</vt:lpstr>
      <vt:lpstr>WIRELESS BROADBAND  </vt:lpstr>
      <vt:lpstr>PRESENTATION OUTLINE  </vt:lpstr>
      <vt:lpstr>SADC Broadband Targets</vt:lpstr>
      <vt:lpstr>SADC Broadband Targets</vt:lpstr>
      <vt:lpstr>WHERE WE STAND</vt:lpstr>
      <vt:lpstr>WHERE WE STAND</vt:lpstr>
      <vt:lpstr>WIDENING DIGITAL DIVIDE:               Our Context</vt:lpstr>
      <vt:lpstr>Our EFFORT               Enable more services</vt:lpstr>
      <vt:lpstr>RF spectrum required to fill the gap</vt:lpstr>
      <vt:lpstr>Resources complimenting the provision of broadband services </vt:lpstr>
      <vt:lpstr>Possible New Allocations for IMT</vt:lpstr>
      <vt:lpstr>Possible New Allocations for IMT</vt:lpstr>
      <vt:lpstr>THANK  YOUF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the Communications Act and E-Transactions Act</dc:title>
  <dc:creator>Patrick Bennett Musiyapo</dc:creator>
  <cp:lastModifiedBy>Patrick Musiyapo</cp:lastModifiedBy>
  <cp:revision>72</cp:revision>
  <dcterms:created xsi:type="dcterms:W3CDTF">2022-12-11T08:39:35Z</dcterms:created>
  <dcterms:modified xsi:type="dcterms:W3CDTF">2025-10-07T10:01:54Z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0x010100CCF453DD2A88584783E279999F9AEF2F</vt:lpwstr>
  </property>
</Properties>
</file>