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0" r:id="rId3"/>
    <p:sldId id="279" r:id="rId4"/>
    <p:sldId id="268" r:id="rId5"/>
    <p:sldId id="269" r:id="rId6"/>
    <p:sldId id="271" r:id="rId7"/>
    <p:sldId id="270" r:id="rId8"/>
    <p:sldId id="272" r:id="rId9"/>
    <p:sldId id="273" r:id="rId10"/>
    <p:sldId id="274" r:id="rId11"/>
    <p:sldId id="276" r:id="rId12"/>
    <p:sldId id="277" r:id="rId13"/>
    <p:sldId id="275"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40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774663-5A58-4F16-ABCF-E4C8ADFBF0DD}" type="datetimeFigureOut">
              <a:rPr lang="en-GB" smtClean="0"/>
              <a:t>06/10/2025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334B59-E4C3-43E2-AC17-0ABBAB467405}" type="slidenum">
              <a:rPr lang="en-GB" smtClean="0"/>
              <a:t>‹#›</a:t>
            </a:fld>
            <a:endParaRPr lang="en-GB"/>
          </a:p>
        </p:txBody>
      </p:sp>
    </p:spTree>
    <p:extLst>
      <p:ext uri="{BB962C8B-B14F-4D97-AF65-F5344CB8AC3E}">
        <p14:creationId xmlns:p14="http://schemas.microsoft.com/office/powerpoint/2010/main" val="105702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W" dirty="0"/>
          </a:p>
        </p:txBody>
      </p:sp>
      <p:sp>
        <p:nvSpPr>
          <p:cNvPr id="4" name="Slide Number Placeholder 3"/>
          <p:cNvSpPr>
            <a:spLocks noGrp="1"/>
          </p:cNvSpPr>
          <p:nvPr>
            <p:ph type="sldNum" sz="quarter" idx="5"/>
          </p:nvPr>
        </p:nvSpPr>
        <p:spPr/>
        <p:txBody>
          <a:bodyPr/>
          <a:lstStyle/>
          <a:p>
            <a:fld id="{B9334B59-E4C3-43E2-AC17-0ABBAB467405}" type="slidenum">
              <a:rPr lang="en-GB" smtClean="0"/>
              <a:t>2</a:t>
            </a:fld>
            <a:endParaRPr lang="en-GB"/>
          </a:p>
        </p:txBody>
      </p:sp>
    </p:spTree>
    <p:extLst>
      <p:ext uri="{BB962C8B-B14F-4D97-AF65-F5344CB8AC3E}">
        <p14:creationId xmlns:p14="http://schemas.microsoft.com/office/powerpoint/2010/main" val="4139250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38AEA-BEBD-BFD4-38F4-1D00C4EDBC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8323DD-F582-42B1-657E-609A17576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D8DAD1-F949-9CBA-F56B-C92F493F8BB7}"/>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F5F2F444-4803-FFC5-76E9-586E5D0B44CC}"/>
              </a:ext>
            </a:extLst>
          </p:cNvPr>
          <p:cNvSpPr>
            <a:spLocks noGrp="1"/>
          </p:cNvSpPr>
          <p:nvPr>
            <p:ph type="sldNum" sz="quarter" idx="5"/>
          </p:nvPr>
        </p:nvSpPr>
        <p:spPr/>
        <p:txBody>
          <a:bodyPr/>
          <a:lstStyle/>
          <a:p>
            <a:fld id="{B9334B59-E4C3-43E2-AC17-0ABBAB467405}" type="slidenum">
              <a:rPr lang="en-GB" smtClean="0"/>
              <a:t>11</a:t>
            </a:fld>
            <a:endParaRPr lang="en-GB"/>
          </a:p>
        </p:txBody>
      </p:sp>
    </p:spTree>
    <p:extLst>
      <p:ext uri="{BB962C8B-B14F-4D97-AF65-F5344CB8AC3E}">
        <p14:creationId xmlns:p14="http://schemas.microsoft.com/office/powerpoint/2010/main" val="355017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8110C-FC4F-BB2D-0678-6E439CB84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02E6F5-C537-D0FF-0259-8E8670041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5D0988-E088-68A6-EB67-A5BE571E3891}"/>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91CDF6DB-330F-13A0-07EC-3BEF23230481}"/>
              </a:ext>
            </a:extLst>
          </p:cNvPr>
          <p:cNvSpPr>
            <a:spLocks noGrp="1"/>
          </p:cNvSpPr>
          <p:nvPr>
            <p:ph type="sldNum" sz="quarter" idx="5"/>
          </p:nvPr>
        </p:nvSpPr>
        <p:spPr/>
        <p:txBody>
          <a:bodyPr/>
          <a:lstStyle/>
          <a:p>
            <a:fld id="{B9334B59-E4C3-43E2-AC17-0ABBAB467405}" type="slidenum">
              <a:rPr lang="en-GB" smtClean="0"/>
              <a:t>12</a:t>
            </a:fld>
            <a:endParaRPr lang="en-GB"/>
          </a:p>
        </p:txBody>
      </p:sp>
    </p:spTree>
    <p:extLst>
      <p:ext uri="{BB962C8B-B14F-4D97-AF65-F5344CB8AC3E}">
        <p14:creationId xmlns:p14="http://schemas.microsoft.com/office/powerpoint/2010/main" val="2155748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084A3-7A84-4E17-2408-8E1964A026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50099B-4EDD-F77E-8D44-C63D16CF70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4FAC02-E5C4-F786-5110-D03F222FDD1E}"/>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DB583F6C-C16D-71AE-18A7-0BD385600F88}"/>
              </a:ext>
            </a:extLst>
          </p:cNvPr>
          <p:cNvSpPr>
            <a:spLocks noGrp="1"/>
          </p:cNvSpPr>
          <p:nvPr>
            <p:ph type="sldNum" sz="quarter" idx="5"/>
          </p:nvPr>
        </p:nvSpPr>
        <p:spPr/>
        <p:txBody>
          <a:bodyPr/>
          <a:lstStyle/>
          <a:p>
            <a:fld id="{B9334B59-E4C3-43E2-AC17-0ABBAB467405}" type="slidenum">
              <a:rPr lang="en-GB" smtClean="0"/>
              <a:t>13</a:t>
            </a:fld>
            <a:endParaRPr lang="en-GB"/>
          </a:p>
        </p:txBody>
      </p:sp>
    </p:spTree>
    <p:extLst>
      <p:ext uri="{BB962C8B-B14F-4D97-AF65-F5344CB8AC3E}">
        <p14:creationId xmlns:p14="http://schemas.microsoft.com/office/powerpoint/2010/main" val="2657141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09466-6C69-FA25-4190-B7E8EF0A4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07FE75-75A0-CDC5-890C-5BD32BD055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8F8A3-FD69-F91D-08EE-526C2CC19374}"/>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D5967A8F-F5B4-65E1-307A-DCE7296457C0}"/>
              </a:ext>
            </a:extLst>
          </p:cNvPr>
          <p:cNvSpPr>
            <a:spLocks noGrp="1"/>
          </p:cNvSpPr>
          <p:nvPr>
            <p:ph type="sldNum" sz="quarter" idx="5"/>
          </p:nvPr>
        </p:nvSpPr>
        <p:spPr/>
        <p:txBody>
          <a:bodyPr/>
          <a:lstStyle/>
          <a:p>
            <a:fld id="{B9334B59-E4C3-43E2-AC17-0ABBAB467405}" type="slidenum">
              <a:rPr lang="en-GB" smtClean="0"/>
              <a:t>14</a:t>
            </a:fld>
            <a:endParaRPr lang="en-GB"/>
          </a:p>
        </p:txBody>
      </p:sp>
    </p:spTree>
    <p:extLst>
      <p:ext uri="{BB962C8B-B14F-4D97-AF65-F5344CB8AC3E}">
        <p14:creationId xmlns:p14="http://schemas.microsoft.com/office/powerpoint/2010/main" val="1733246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E7938-2874-37F6-D818-82B0DEE588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FA0749-8528-69F4-5B63-F6AF57EC71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21438B-7002-E4DB-3D1D-44641A416112}"/>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21E21158-8B66-420F-7D2E-93D869340886}"/>
              </a:ext>
            </a:extLst>
          </p:cNvPr>
          <p:cNvSpPr>
            <a:spLocks noGrp="1"/>
          </p:cNvSpPr>
          <p:nvPr>
            <p:ph type="sldNum" sz="quarter" idx="5"/>
          </p:nvPr>
        </p:nvSpPr>
        <p:spPr/>
        <p:txBody>
          <a:bodyPr/>
          <a:lstStyle/>
          <a:p>
            <a:fld id="{B9334B59-E4C3-43E2-AC17-0ABBAB467405}" type="slidenum">
              <a:rPr lang="en-GB" smtClean="0"/>
              <a:t>3</a:t>
            </a:fld>
            <a:endParaRPr lang="en-GB"/>
          </a:p>
        </p:txBody>
      </p:sp>
    </p:spTree>
    <p:extLst>
      <p:ext uri="{BB962C8B-B14F-4D97-AF65-F5344CB8AC3E}">
        <p14:creationId xmlns:p14="http://schemas.microsoft.com/office/powerpoint/2010/main" val="825042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D43CE-3907-D0F5-A9D2-C4FA37A6FB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CD593-7ED6-9966-57F0-0F4B69E58A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A56A1A-C304-6079-4FBE-08E634F0F068}"/>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810140D1-A91F-D167-55D6-3F86FE2575E8}"/>
              </a:ext>
            </a:extLst>
          </p:cNvPr>
          <p:cNvSpPr>
            <a:spLocks noGrp="1"/>
          </p:cNvSpPr>
          <p:nvPr>
            <p:ph type="sldNum" sz="quarter" idx="5"/>
          </p:nvPr>
        </p:nvSpPr>
        <p:spPr/>
        <p:txBody>
          <a:bodyPr/>
          <a:lstStyle/>
          <a:p>
            <a:fld id="{B9334B59-E4C3-43E2-AC17-0ABBAB467405}" type="slidenum">
              <a:rPr lang="en-GB" smtClean="0"/>
              <a:t>4</a:t>
            </a:fld>
            <a:endParaRPr lang="en-GB"/>
          </a:p>
        </p:txBody>
      </p:sp>
    </p:spTree>
    <p:extLst>
      <p:ext uri="{BB962C8B-B14F-4D97-AF65-F5344CB8AC3E}">
        <p14:creationId xmlns:p14="http://schemas.microsoft.com/office/powerpoint/2010/main" val="3747462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53948-D5C5-88F1-BD79-84E9034BEB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7B128D-26C8-5069-D9C3-39208C7C96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7070A1-F69E-2A9B-56CB-C49D71F2E450}"/>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F366B189-5CAA-BA32-798F-08AA6AA2264C}"/>
              </a:ext>
            </a:extLst>
          </p:cNvPr>
          <p:cNvSpPr>
            <a:spLocks noGrp="1"/>
          </p:cNvSpPr>
          <p:nvPr>
            <p:ph type="sldNum" sz="quarter" idx="5"/>
          </p:nvPr>
        </p:nvSpPr>
        <p:spPr/>
        <p:txBody>
          <a:bodyPr/>
          <a:lstStyle/>
          <a:p>
            <a:fld id="{B9334B59-E4C3-43E2-AC17-0ABBAB467405}" type="slidenum">
              <a:rPr lang="en-GB" smtClean="0"/>
              <a:t>5</a:t>
            </a:fld>
            <a:endParaRPr lang="en-GB"/>
          </a:p>
        </p:txBody>
      </p:sp>
    </p:spTree>
    <p:extLst>
      <p:ext uri="{BB962C8B-B14F-4D97-AF65-F5344CB8AC3E}">
        <p14:creationId xmlns:p14="http://schemas.microsoft.com/office/powerpoint/2010/main" val="2176447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AED91-BE86-F6E4-2D5B-4BC0F14E44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556E8-1EEC-F587-BC51-23F46C3118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95EB3F-C6C9-5E5C-09C6-0754B6BE046A}"/>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CAE46D1F-C694-5802-CEF7-4D3D2BE99612}"/>
              </a:ext>
            </a:extLst>
          </p:cNvPr>
          <p:cNvSpPr>
            <a:spLocks noGrp="1"/>
          </p:cNvSpPr>
          <p:nvPr>
            <p:ph type="sldNum" sz="quarter" idx="5"/>
          </p:nvPr>
        </p:nvSpPr>
        <p:spPr/>
        <p:txBody>
          <a:bodyPr/>
          <a:lstStyle/>
          <a:p>
            <a:fld id="{B9334B59-E4C3-43E2-AC17-0ABBAB467405}" type="slidenum">
              <a:rPr lang="en-GB" smtClean="0"/>
              <a:t>6</a:t>
            </a:fld>
            <a:endParaRPr lang="en-GB"/>
          </a:p>
        </p:txBody>
      </p:sp>
    </p:spTree>
    <p:extLst>
      <p:ext uri="{BB962C8B-B14F-4D97-AF65-F5344CB8AC3E}">
        <p14:creationId xmlns:p14="http://schemas.microsoft.com/office/powerpoint/2010/main" val="736047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88009-AAD2-CDC2-86B2-29516E2D4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C6AF21-457D-3423-6DD6-4DD4BBE566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516C76-D172-004E-C06B-0B45329EF504}"/>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F9EDF571-C743-77F1-3019-57847BD943B4}"/>
              </a:ext>
            </a:extLst>
          </p:cNvPr>
          <p:cNvSpPr>
            <a:spLocks noGrp="1"/>
          </p:cNvSpPr>
          <p:nvPr>
            <p:ph type="sldNum" sz="quarter" idx="5"/>
          </p:nvPr>
        </p:nvSpPr>
        <p:spPr/>
        <p:txBody>
          <a:bodyPr/>
          <a:lstStyle/>
          <a:p>
            <a:fld id="{B9334B59-E4C3-43E2-AC17-0ABBAB467405}" type="slidenum">
              <a:rPr lang="en-GB" smtClean="0"/>
              <a:t>7</a:t>
            </a:fld>
            <a:endParaRPr lang="en-GB"/>
          </a:p>
        </p:txBody>
      </p:sp>
    </p:spTree>
    <p:extLst>
      <p:ext uri="{BB962C8B-B14F-4D97-AF65-F5344CB8AC3E}">
        <p14:creationId xmlns:p14="http://schemas.microsoft.com/office/powerpoint/2010/main" val="650010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2737C-D26A-B5FA-51F6-289FBEE5E3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08D896-B20E-E013-C30D-173783D57D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9B7CC8-6385-FD26-AE6A-91FADBBCC465}"/>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CF1A8B4E-3E1A-593F-C736-810B27689A2F}"/>
              </a:ext>
            </a:extLst>
          </p:cNvPr>
          <p:cNvSpPr>
            <a:spLocks noGrp="1"/>
          </p:cNvSpPr>
          <p:nvPr>
            <p:ph type="sldNum" sz="quarter" idx="5"/>
          </p:nvPr>
        </p:nvSpPr>
        <p:spPr/>
        <p:txBody>
          <a:bodyPr/>
          <a:lstStyle/>
          <a:p>
            <a:fld id="{B9334B59-E4C3-43E2-AC17-0ABBAB467405}" type="slidenum">
              <a:rPr lang="en-GB" smtClean="0"/>
              <a:t>8</a:t>
            </a:fld>
            <a:endParaRPr lang="en-GB"/>
          </a:p>
        </p:txBody>
      </p:sp>
    </p:spTree>
    <p:extLst>
      <p:ext uri="{BB962C8B-B14F-4D97-AF65-F5344CB8AC3E}">
        <p14:creationId xmlns:p14="http://schemas.microsoft.com/office/powerpoint/2010/main" val="3516270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DC338-F909-9594-F14E-09B46FDC5C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279D6E-F87A-523A-E6F0-652EB16D35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48235C-0DF9-9080-D112-F001A793C7C7}"/>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660AACD9-B176-7442-9857-F651AF0ED2B5}"/>
              </a:ext>
            </a:extLst>
          </p:cNvPr>
          <p:cNvSpPr>
            <a:spLocks noGrp="1"/>
          </p:cNvSpPr>
          <p:nvPr>
            <p:ph type="sldNum" sz="quarter" idx="5"/>
          </p:nvPr>
        </p:nvSpPr>
        <p:spPr/>
        <p:txBody>
          <a:bodyPr/>
          <a:lstStyle/>
          <a:p>
            <a:fld id="{B9334B59-E4C3-43E2-AC17-0ABBAB467405}" type="slidenum">
              <a:rPr lang="en-GB" smtClean="0"/>
              <a:t>9</a:t>
            </a:fld>
            <a:endParaRPr lang="en-GB"/>
          </a:p>
        </p:txBody>
      </p:sp>
    </p:spTree>
    <p:extLst>
      <p:ext uri="{BB962C8B-B14F-4D97-AF65-F5344CB8AC3E}">
        <p14:creationId xmlns:p14="http://schemas.microsoft.com/office/powerpoint/2010/main" val="1467814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2A561-0D8E-7FCA-4C3D-5FCFBB3D4D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86C7F6-C8EC-087C-5286-3F2AF0857F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B6FB3-265E-3DD9-E463-9645F59F8CFB}"/>
              </a:ext>
            </a:extLst>
          </p:cNvPr>
          <p:cNvSpPr>
            <a:spLocks noGrp="1"/>
          </p:cNvSpPr>
          <p:nvPr>
            <p:ph type="body" idx="1"/>
          </p:nvPr>
        </p:nvSpPr>
        <p:spPr/>
        <p:txBody>
          <a:bodyPr/>
          <a:lstStyle/>
          <a:p>
            <a:endParaRPr lang="en-MW" dirty="0"/>
          </a:p>
        </p:txBody>
      </p:sp>
      <p:sp>
        <p:nvSpPr>
          <p:cNvPr id="4" name="Slide Number Placeholder 3">
            <a:extLst>
              <a:ext uri="{FF2B5EF4-FFF2-40B4-BE49-F238E27FC236}">
                <a16:creationId xmlns:a16="http://schemas.microsoft.com/office/drawing/2014/main" id="{0274AD05-EEE5-8F5B-9DD6-CFD25717C5B1}"/>
              </a:ext>
            </a:extLst>
          </p:cNvPr>
          <p:cNvSpPr>
            <a:spLocks noGrp="1"/>
          </p:cNvSpPr>
          <p:nvPr>
            <p:ph type="sldNum" sz="quarter" idx="5"/>
          </p:nvPr>
        </p:nvSpPr>
        <p:spPr/>
        <p:txBody>
          <a:bodyPr/>
          <a:lstStyle/>
          <a:p>
            <a:fld id="{B9334B59-E4C3-43E2-AC17-0ABBAB467405}" type="slidenum">
              <a:rPr lang="en-GB" smtClean="0"/>
              <a:t>10</a:t>
            </a:fld>
            <a:endParaRPr lang="en-GB"/>
          </a:p>
        </p:txBody>
      </p:sp>
    </p:spTree>
    <p:extLst>
      <p:ext uri="{BB962C8B-B14F-4D97-AF65-F5344CB8AC3E}">
        <p14:creationId xmlns:p14="http://schemas.microsoft.com/office/powerpoint/2010/main" val="9706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10/6/2025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62860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10/6/2025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869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10/6/2025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4480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10/6/2025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3767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10/6/2025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29478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10/6/2025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60512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10/6/2025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00494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10/6/2025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7208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10/6/2025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46326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10/6/2025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59170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10/6/2025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74389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10/6/2025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46414303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7B4472A-332B-71E5-8009-33841E7C3F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E83661-BD64-0A2F-B57A-CD63A0C7A54D}"/>
              </a:ext>
            </a:extLst>
          </p:cNvPr>
          <p:cNvSpPr>
            <a:spLocks noGrp="1"/>
          </p:cNvSpPr>
          <p:nvPr>
            <p:ph type="ctrTitle"/>
          </p:nvPr>
        </p:nvSpPr>
        <p:spPr>
          <a:xfrm>
            <a:off x="423894" y="121113"/>
            <a:ext cx="8556604" cy="5746791"/>
          </a:xfrm>
        </p:spPr>
        <p:txBody>
          <a:bodyPr>
            <a:normAutofit fontScale="90000"/>
          </a:bodyPr>
          <a:lstStyle/>
          <a:p>
            <a:pPr algn="l"/>
            <a:r>
              <a:rPr lang="en-MW" i="1" dirty="0"/>
              <a:t>National Broadband Mapping Systems in </a:t>
            </a:r>
            <a:r>
              <a:rPr lang="en-MW" i="1" dirty="0" err="1"/>
              <a:t>Malaw</a:t>
            </a:r>
            <a:r>
              <a:rPr lang="en-GB" i="1" dirty="0" err="1"/>
              <a:t>i</a:t>
            </a:r>
            <a:r>
              <a:rPr lang="en-GB" i="1" dirty="0"/>
              <a:t>.</a:t>
            </a:r>
            <a:br>
              <a:rPr lang="en-GB" i="1" dirty="0"/>
            </a:br>
            <a:br>
              <a:rPr lang="en-GB" i="1" dirty="0"/>
            </a:br>
            <a:r>
              <a:rPr lang="en-MW" dirty="0">
                <a:highlight>
                  <a:srgbClr val="00FF00"/>
                </a:highlight>
              </a:rPr>
              <a:t>Technologies</a:t>
            </a:r>
            <a:r>
              <a:rPr lang="en-GB" dirty="0">
                <a:highlight>
                  <a:srgbClr val="00FF00"/>
                </a:highlight>
              </a:rPr>
              <a:t> &amp; </a:t>
            </a:r>
            <a:r>
              <a:rPr lang="en-MW" dirty="0">
                <a:highlight>
                  <a:srgbClr val="00FF00"/>
                </a:highlight>
              </a:rPr>
              <a:t>Standards Implementation</a:t>
            </a:r>
            <a:r>
              <a:rPr lang="en-GB" dirty="0">
                <a:highlight>
                  <a:srgbClr val="00FF00"/>
                </a:highlight>
              </a:rPr>
              <a:t> in Malawi</a:t>
            </a:r>
            <a:br>
              <a:rPr lang="en-GB" sz="3600" dirty="0"/>
            </a:br>
            <a:br>
              <a:rPr lang="en-GB" sz="3600" dirty="0"/>
            </a:br>
            <a:br>
              <a:rPr lang="en-GB" sz="3600" dirty="0"/>
            </a:br>
            <a:r>
              <a:rPr lang="en-GB" sz="3600" dirty="0"/>
              <a:t>By Nicholas Kanyenda</a:t>
            </a:r>
            <a:br>
              <a:rPr lang="en-GB" sz="3600" dirty="0"/>
            </a:br>
            <a:r>
              <a:rPr lang="en-GB" sz="3600" dirty="0"/>
              <a:t>Deputy Director of Technologies and Standards</a:t>
            </a:r>
            <a:br>
              <a:rPr lang="en-GB" sz="3600" dirty="0"/>
            </a:br>
            <a:br>
              <a:rPr lang="en-GB" sz="3600" dirty="0"/>
            </a:br>
            <a:r>
              <a:rPr lang="en-GB" sz="3600" dirty="0"/>
              <a:t>07/10/2025</a:t>
            </a:r>
            <a:endParaRPr lang="en-GB" sz="3700" dirty="0">
              <a:latin typeface="Century Gothic"/>
            </a:endParaRPr>
          </a:p>
        </p:txBody>
      </p:sp>
      <p:pic>
        <p:nvPicPr>
          <p:cNvPr id="5" name="Picture 4" descr="A red logo with a black background&#10;&#10;AI-generated content may be incorrect.">
            <a:extLst>
              <a:ext uri="{FF2B5EF4-FFF2-40B4-BE49-F238E27FC236}">
                <a16:creationId xmlns:a16="http://schemas.microsoft.com/office/drawing/2014/main" id="{6483F90A-C16E-B826-AF79-0180098B57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3770" y="342142"/>
            <a:ext cx="3544336" cy="3374122"/>
          </a:xfrm>
          <a:prstGeom prst="rect">
            <a:avLst/>
          </a:prstGeom>
        </p:spPr>
      </p:pic>
    </p:spTree>
    <p:extLst>
      <p:ext uri="{BB962C8B-B14F-4D97-AF65-F5344CB8AC3E}">
        <p14:creationId xmlns:p14="http://schemas.microsoft.com/office/powerpoint/2010/main" val="306733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55991A-10C9-CEEE-8B95-B7A3505FD32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45617DE-7B17-8CBF-8D01-ED459180211E}"/>
              </a:ext>
            </a:extLst>
          </p:cNvPr>
          <p:cNvSpPr>
            <a:spLocks noGrp="1"/>
          </p:cNvSpPr>
          <p:nvPr>
            <p:ph type="title"/>
          </p:nvPr>
        </p:nvSpPr>
        <p:spPr/>
        <p:txBody>
          <a:bodyPr>
            <a:normAutofit/>
          </a:bodyPr>
          <a:lstStyle/>
          <a:p>
            <a:r>
              <a:rPr lang="en-GB" dirty="0">
                <a:highlight>
                  <a:srgbClr val="00FF00"/>
                </a:highlight>
              </a:rPr>
              <a:t>			</a:t>
            </a:r>
            <a:r>
              <a:rPr lang="en-MW" dirty="0">
                <a:highlight>
                  <a:srgbClr val="00FF00"/>
                </a:highlight>
              </a:rPr>
              <a:t> Challenges &amp; Risks</a:t>
            </a:r>
            <a:br>
              <a:rPr lang="en-MW"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81B6F1C7-0248-C799-8239-D251788B6A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78C80360-247C-A784-2770-B4FD89CADE24}"/>
              </a:ext>
            </a:extLst>
          </p:cNvPr>
          <p:cNvSpPr>
            <a:spLocks noGrp="1"/>
          </p:cNvSpPr>
          <p:nvPr>
            <p:ph idx="1"/>
          </p:nvPr>
        </p:nvSpPr>
        <p:spPr>
          <a:xfrm>
            <a:off x="612647" y="1715532"/>
            <a:ext cx="8859157" cy="4593828"/>
          </a:xfrm>
        </p:spPr>
        <p:txBody>
          <a:bodyPr>
            <a:normAutofit/>
          </a:bodyPr>
          <a:lstStyle/>
          <a:p>
            <a:pPr lvl="0"/>
            <a:r>
              <a:rPr lang="en-MW" b="1" dirty="0"/>
              <a:t>Incomplete or inaccurate operator data</a:t>
            </a:r>
            <a:endParaRPr lang="en-MW" dirty="0"/>
          </a:p>
          <a:p>
            <a:pPr lvl="0"/>
            <a:r>
              <a:rPr lang="en-MW" b="1" dirty="0"/>
              <a:t>Resistance due to commercial sensitivity</a:t>
            </a:r>
            <a:endParaRPr lang="en-MW" dirty="0"/>
          </a:p>
          <a:p>
            <a:pPr lvl="0"/>
            <a:r>
              <a:rPr lang="en-MW" b="1" dirty="0"/>
              <a:t>Technical complexity: integrating heterogeneous data sources</a:t>
            </a:r>
            <a:endParaRPr lang="en-MW" dirty="0"/>
          </a:p>
          <a:p>
            <a:pPr lvl="0"/>
            <a:r>
              <a:rPr lang="en-MW" b="1" dirty="0"/>
              <a:t>Maintaining and updating the dataset over time</a:t>
            </a:r>
            <a:endParaRPr lang="en-MW" dirty="0"/>
          </a:p>
          <a:p>
            <a:pPr lvl="0"/>
            <a:r>
              <a:rPr lang="en-MW" b="1" dirty="0"/>
              <a:t>Capacity constraints (skills, tools, funding)</a:t>
            </a:r>
            <a:endParaRPr lang="en-MW" dirty="0"/>
          </a:p>
          <a:p>
            <a:pPr lvl="0"/>
            <a:r>
              <a:rPr lang="en-MW" b="1" dirty="0"/>
              <a:t>Terrain, geography, and lack of mapping data (roads, elevation)</a:t>
            </a:r>
            <a:endParaRPr lang="en-MW" dirty="0"/>
          </a:p>
          <a:p>
            <a:endParaRPr lang="en-MW" dirty="0"/>
          </a:p>
        </p:txBody>
      </p:sp>
    </p:spTree>
    <p:extLst>
      <p:ext uri="{BB962C8B-B14F-4D97-AF65-F5344CB8AC3E}">
        <p14:creationId xmlns:p14="http://schemas.microsoft.com/office/powerpoint/2010/main" val="1274209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BE6A5B-1661-2AAA-0877-AFA9DA48FF7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5263DB-4247-1C1C-76DE-9A0609F91805}"/>
              </a:ext>
            </a:extLst>
          </p:cNvPr>
          <p:cNvSpPr>
            <a:spLocks noGrp="1"/>
          </p:cNvSpPr>
          <p:nvPr>
            <p:ph type="title"/>
          </p:nvPr>
        </p:nvSpPr>
        <p:spPr/>
        <p:txBody>
          <a:bodyPr>
            <a:normAutofit fontScale="90000"/>
          </a:bodyPr>
          <a:lstStyle/>
          <a:p>
            <a:r>
              <a:rPr lang="en-GB" dirty="0">
                <a:highlight>
                  <a:srgbClr val="00FF00"/>
                </a:highlight>
              </a:rPr>
              <a:t>			</a:t>
            </a:r>
            <a:r>
              <a:rPr lang="en-MW" dirty="0">
                <a:highlight>
                  <a:srgbClr val="00FF00"/>
                </a:highlight>
              </a:rPr>
              <a:t> Opportunities &amp; Recommended </a:t>
            </a:r>
            <a:r>
              <a:rPr lang="en-GB" dirty="0">
                <a:highlight>
                  <a:srgbClr val="00FF00"/>
                </a:highlight>
              </a:rPr>
              <a:t>							</a:t>
            </a:r>
            <a:r>
              <a:rPr lang="en-MW" dirty="0">
                <a:highlight>
                  <a:srgbClr val="00FF00"/>
                </a:highlight>
              </a:rPr>
              <a:t>Actions</a:t>
            </a:r>
            <a:br>
              <a:rPr lang="en-MW"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6D3B544F-F502-071F-E271-D9DFBC2D68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0F9F62A6-C8E4-7E2D-F6CD-BFF3C60197B2}"/>
              </a:ext>
            </a:extLst>
          </p:cNvPr>
          <p:cNvSpPr>
            <a:spLocks noGrp="1"/>
          </p:cNvSpPr>
          <p:nvPr>
            <p:ph idx="1"/>
          </p:nvPr>
        </p:nvSpPr>
        <p:spPr>
          <a:xfrm>
            <a:off x="612647" y="1715532"/>
            <a:ext cx="8859157" cy="4593828"/>
          </a:xfrm>
        </p:spPr>
        <p:txBody>
          <a:bodyPr>
            <a:normAutofit/>
          </a:bodyPr>
          <a:lstStyle/>
          <a:p>
            <a:pPr lvl="0"/>
            <a:r>
              <a:rPr lang="en-MW" b="1" dirty="0"/>
              <a:t>Leverage the infrastructure audit &amp; existing GIS / addressing efforts</a:t>
            </a:r>
            <a:endParaRPr lang="en-MW" dirty="0"/>
          </a:p>
          <a:p>
            <a:pPr lvl="0"/>
            <a:r>
              <a:rPr lang="en-MW" b="1" dirty="0"/>
              <a:t>Use open source &amp; shared toolkits (e.g. from ITU / Africa‑BB‑Maps)</a:t>
            </a:r>
            <a:endParaRPr lang="en-MW" dirty="0"/>
          </a:p>
          <a:p>
            <a:pPr lvl="0"/>
            <a:r>
              <a:rPr lang="en-MW" b="1" dirty="0"/>
              <a:t>Mandate data submission in regulatory frameworks</a:t>
            </a:r>
            <a:endParaRPr lang="en-MW" dirty="0"/>
          </a:p>
          <a:p>
            <a:pPr lvl="0"/>
            <a:r>
              <a:rPr lang="en-MW" b="1" dirty="0"/>
              <a:t>Hybrid measurement: operator + crowdsourced + field campaigns</a:t>
            </a:r>
            <a:endParaRPr lang="en-MW" dirty="0"/>
          </a:p>
          <a:p>
            <a:pPr lvl="0"/>
            <a:r>
              <a:rPr lang="en-MW" b="1" dirty="0"/>
              <a:t>Build national capacity (GIS, RF </a:t>
            </a:r>
            <a:r>
              <a:rPr lang="en-MW" b="1" dirty="0" err="1"/>
              <a:t>modeling</a:t>
            </a:r>
            <a:r>
              <a:rPr lang="en-MW" b="1" dirty="0"/>
              <a:t>, data analytics)</a:t>
            </a:r>
            <a:endParaRPr lang="en-MW" dirty="0"/>
          </a:p>
          <a:p>
            <a:pPr lvl="0"/>
            <a:r>
              <a:rPr lang="en-MW" b="1" dirty="0"/>
              <a:t>Prioritize mapping for underserved/unserved areas</a:t>
            </a:r>
            <a:endParaRPr lang="en-MW" dirty="0"/>
          </a:p>
          <a:p>
            <a:pPr lvl="0"/>
            <a:r>
              <a:rPr lang="en-MW" b="1" dirty="0"/>
              <a:t>Encourage transparency, open data (where permissible)</a:t>
            </a:r>
            <a:endParaRPr lang="en-MW" dirty="0"/>
          </a:p>
          <a:p>
            <a:r>
              <a:rPr lang="en-MW" b="1" dirty="0"/>
              <a:t>Foster stakeholder collaboration (government, operators, academia, civil society</a:t>
            </a:r>
            <a:endParaRPr lang="en-MW" dirty="0"/>
          </a:p>
        </p:txBody>
      </p:sp>
    </p:spTree>
    <p:extLst>
      <p:ext uri="{BB962C8B-B14F-4D97-AF65-F5344CB8AC3E}">
        <p14:creationId xmlns:p14="http://schemas.microsoft.com/office/powerpoint/2010/main" val="3966335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3D642D-F7AB-450F-4FE1-234667BBFEE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6B79B89-18F5-AB16-8457-20545C626C1D}"/>
              </a:ext>
            </a:extLst>
          </p:cNvPr>
          <p:cNvSpPr>
            <a:spLocks noGrp="1"/>
          </p:cNvSpPr>
          <p:nvPr>
            <p:ph type="title"/>
          </p:nvPr>
        </p:nvSpPr>
        <p:spPr/>
        <p:txBody>
          <a:bodyPr>
            <a:normAutofit fontScale="90000"/>
          </a:bodyPr>
          <a:lstStyle/>
          <a:p>
            <a:r>
              <a:rPr lang="en-GB" dirty="0">
                <a:highlight>
                  <a:srgbClr val="00FF00"/>
                </a:highlight>
              </a:rPr>
              <a:t>			</a:t>
            </a:r>
            <a:r>
              <a:rPr lang="en-MW" dirty="0">
                <a:highlight>
                  <a:srgbClr val="00FF00"/>
                </a:highlight>
              </a:rPr>
              <a:t> Opportunities &amp; Recommended </a:t>
            </a:r>
            <a:r>
              <a:rPr lang="en-GB" dirty="0">
                <a:highlight>
                  <a:srgbClr val="00FF00"/>
                </a:highlight>
              </a:rPr>
              <a:t>							</a:t>
            </a:r>
            <a:r>
              <a:rPr lang="en-MW" dirty="0">
                <a:highlight>
                  <a:srgbClr val="00FF00"/>
                </a:highlight>
              </a:rPr>
              <a:t>Actions</a:t>
            </a:r>
            <a:br>
              <a:rPr lang="en-MW"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9B2B1715-41A3-66A7-BE2E-825813F7E3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C9BDC95D-81F0-6F72-4C73-775937B6DBD3}"/>
              </a:ext>
            </a:extLst>
          </p:cNvPr>
          <p:cNvSpPr>
            <a:spLocks noGrp="1"/>
          </p:cNvSpPr>
          <p:nvPr>
            <p:ph idx="1"/>
          </p:nvPr>
        </p:nvSpPr>
        <p:spPr>
          <a:xfrm>
            <a:off x="612647" y="1715532"/>
            <a:ext cx="8859157" cy="4593828"/>
          </a:xfrm>
        </p:spPr>
        <p:txBody>
          <a:bodyPr>
            <a:normAutofit/>
          </a:bodyPr>
          <a:lstStyle/>
          <a:p>
            <a:pPr lvl="0"/>
            <a:r>
              <a:rPr lang="en-MW" b="1" dirty="0"/>
              <a:t>Leverage the infrastructure audit &amp; existing GIS / addressing efforts</a:t>
            </a:r>
            <a:endParaRPr lang="en-MW" dirty="0"/>
          </a:p>
          <a:p>
            <a:pPr lvl="0"/>
            <a:r>
              <a:rPr lang="en-MW" b="1" dirty="0"/>
              <a:t>Use open source &amp; shared toolkits (e.g. from ITU / Africa‑BB‑Maps)</a:t>
            </a:r>
            <a:endParaRPr lang="en-MW" dirty="0"/>
          </a:p>
          <a:p>
            <a:pPr lvl="0"/>
            <a:r>
              <a:rPr lang="en-MW" b="1" dirty="0"/>
              <a:t>Mandate data submission in regulatory frameworks</a:t>
            </a:r>
            <a:endParaRPr lang="en-MW" dirty="0"/>
          </a:p>
          <a:p>
            <a:pPr lvl="0"/>
            <a:r>
              <a:rPr lang="en-MW" b="1" dirty="0"/>
              <a:t>Hybrid measurement: operator + crowdsourced + field campaigns</a:t>
            </a:r>
            <a:endParaRPr lang="en-MW" dirty="0"/>
          </a:p>
          <a:p>
            <a:pPr lvl="0"/>
            <a:r>
              <a:rPr lang="en-MW" b="1" dirty="0"/>
              <a:t>Build national capacity (GIS, RF </a:t>
            </a:r>
            <a:r>
              <a:rPr lang="en-MW" b="1" dirty="0" err="1"/>
              <a:t>modeling</a:t>
            </a:r>
            <a:r>
              <a:rPr lang="en-MW" b="1" dirty="0"/>
              <a:t>, data analytics)</a:t>
            </a:r>
            <a:endParaRPr lang="en-MW" dirty="0"/>
          </a:p>
          <a:p>
            <a:pPr lvl="0"/>
            <a:r>
              <a:rPr lang="en-MW" b="1" dirty="0"/>
              <a:t>Prioritize mapping for underserved/unserved areas</a:t>
            </a:r>
            <a:endParaRPr lang="en-MW" dirty="0"/>
          </a:p>
          <a:p>
            <a:pPr lvl="0"/>
            <a:r>
              <a:rPr lang="en-MW" b="1" dirty="0"/>
              <a:t>Encourage transparency, open data (where permissible)</a:t>
            </a:r>
            <a:endParaRPr lang="en-MW" dirty="0"/>
          </a:p>
          <a:p>
            <a:r>
              <a:rPr lang="en-MW" b="1" dirty="0"/>
              <a:t>Foster stakeholder collaboration (government, operators, academia, civil society</a:t>
            </a:r>
            <a:endParaRPr lang="en-MW" dirty="0"/>
          </a:p>
        </p:txBody>
      </p:sp>
    </p:spTree>
    <p:extLst>
      <p:ext uri="{BB962C8B-B14F-4D97-AF65-F5344CB8AC3E}">
        <p14:creationId xmlns:p14="http://schemas.microsoft.com/office/powerpoint/2010/main" val="1700769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0110D4-0B98-9611-91E0-BBF6D658017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53FBBA4-27B4-A2F3-52F2-F053D9AACBD3}"/>
              </a:ext>
            </a:extLst>
          </p:cNvPr>
          <p:cNvSpPr>
            <a:spLocks noGrp="1"/>
          </p:cNvSpPr>
          <p:nvPr>
            <p:ph type="title"/>
          </p:nvPr>
        </p:nvSpPr>
        <p:spPr/>
        <p:txBody>
          <a:bodyPr>
            <a:normAutofit fontScale="90000"/>
          </a:bodyPr>
          <a:lstStyle/>
          <a:p>
            <a:r>
              <a:rPr lang="en-GB" dirty="0">
                <a:highlight>
                  <a:srgbClr val="00FF00"/>
                </a:highlight>
              </a:rPr>
              <a:t>			</a:t>
            </a:r>
            <a:r>
              <a:rPr lang="en-MW" dirty="0">
                <a:highlight>
                  <a:srgbClr val="00FF00"/>
                </a:highlight>
              </a:rPr>
              <a:t> Opportunities &amp; Recommended </a:t>
            </a:r>
            <a:r>
              <a:rPr lang="en-GB" dirty="0">
                <a:highlight>
                  <a:srgbClr val="00FF00"/>
                </a:highlight>
              </a:rPr>
              <a:t>							</a:t>
            </a:r>
            <a:r>
              <a:rPr lang="en-MW" dirty="0">
                <a:highlight>
                  <a:srgbClr val="00FF00"/>
                </a:highlight>
              </a:rPr>
              <a:t>Actions</a:t>
            </a:r>
            <a:br>
              <a:rPr lang="en-MW"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7DAD83DA-D522-5EB3-8421-A05E5F50CB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F4575680-3993-90B7-D7FC-EF9C860F84BC}"/>
              </a:ext>
            </a:extLst>
          </p:cNvPr>
          <p:cNvSpPr>
            <a:spLocks noGrp="1"/>
          </p:cNvSpPr>
          <p:nvPr>
            <p:ph idx="1"/>
          </p:nvPr>
        </p:nvSpPr>
        <p:spPr>
          <a:xfrm>
            <a:off x="612647" y="1715532"/>
            <a:ext cx="8859157" cy="4593828"/>
          </a:xfrm>
        </p:spPr>
        <p:txBody>
          <a:bodyPr>
            <a:normAutofit fontScale="77500" lnSpcReduction="20000"/>
          </a:bodyPr>
          <a:lstStyle/>
          <a:p>
            <a:pPr lvl="0"/>
            <a:r>
              <a:rPr lang="en-GB" b="1" dirty="0"/>
              <a:t>A</a:t>
            </a:r>
            <a:r>
              <a:rPr lang="en-MW" b="1" dirty="0" err="1"/>
              <a:t>dopt</a:t>
            </a:r>
            <a:r>
              <a:rPr lang="en-MW" b="1" dirty="0"/>
              <a:t> a national broadband mapping standard aligned with ITU guidelines;</a:t>
            </a:r>
            <a:endParaRPr lang="en-GB" b="1" dirty="0"/>
          </a:p>
          <a:p>
            <a:pPr lvl="0"/>
            <a:r>
              <a:rPr lang="en-GB" b="1" dirty="0"/>
              <a:t>O</a:t>
            </a:r>
            <a:r>
              <a:rPr lang="en-MW" b="1" dirty="0" err="1"/>
              <a:t>perators</a:t>
            </a:r>
            <a:r>
              <a:rPr lang="en-MW" b="1" dirty="0"/>
              <a:t> to report infrastructure data</a:t>
            </a:r>
            <a:endParaRPr lang="en-GB" b="1" dirty="0"/>
          </a:p>
          <a:p>
            <a:pPr lvl="0"/>
            <a:r>
              <a:rPr lang="en-GB" b="1" dirty="0"/>
              <a:t>D</a:t>
            </a:r>
            <a:r>
              <a:rPr lang="en-MW" b="1" dirty="0" err="1"/>
              <a:t>eploy</a:t>
            </a:r>
            <a:r>
              <a:rPr lang="en-MW" b="1" dirty="0"/>
              <a:t> measurement tools to assess real performance</a:t>
            </a:r>
            <a:endParaRPr lang="en-GB" b="1" dirty="0"/>
          </a:p>
          <a:p>
            <a:pPr lvl="0"/>
            <a:r>
              <a:rPr lang="en-MW" b="1" dirty="0"/>
              <a:t> </a:t>
            </a:r>
            <a:r>
              <a:rPr lang="en-GB" b="1" dirty="0"/>
              <a:t>I</a:t>
            </a:r>
            <a:r>
              <a:rPr lang="en-MW" b="1" dirty="0" err="1"/>
              <a:t>nvest</a:t>
            </a:r>
            <a:r>
              <a:rPr lang="en-MW" b="1" dirty="0"/>
              <a:t> in GIS / data analytics capacity</a:t>
            </a:r>
            <a:endParaRPr lang="en-GB" b="1" dirty="0"/>
          </a:p>
          <a:p>
            <a:pPr lvl="0"/>
            <a:r>
              <a:rPr lang="en-GB" b="1" dirty="0"/>
              <a:t>C</a:t>
            </a:r>
            <a:r>
              <a:rPr lang="en-MW" b="1" dirty="0" err="1"/>
              <a:t>reate</a:t>
            </a:r>
            <a:r>
              <a:rPr lang="en-MW" b="1" dirty="0"/>
              <a:t> an open portal for broadband map results</a:t>
            </a:r>
            <a:endParaRPr lang="en-GB" b="1" dirty="0"/>
          </a:p>
          <a:p>
            <a:pPr lvl="0"/>
            <a:r>
              <a:rPr lang="en-MW" b="1" dirty="0"/>
              <a:t> </a:t>
            </a:r>
            <a:r>
              <a:rPr lang="en-GB" b="1" dirty="0"/>
              <a:t>E</a:t>
            </a:r>
            <a:r>
              <a:rPr lang="en-MW" b="1" dirty="0"/>
              <a:t>stablish </a:t>
            </a:r>
            <a:r>
              <a:rPr lang="en-GB" b="1" dirty="0"/>
              <a:t>a </a:t>
            </a:r>
            <a:r>
              <a:rPr lang="en-MW" b="1" dirty="0"/>
              <a:t>schedule for updates (e.g. annually). These will ensure that broadband planning is targeted and effective.” </a:t>
            </a:r>
            <a:r>
              <a:rPr lang="en-GB" b="1" dirty="0"/>
              <a:t>incomplete</a:t>
            </a:r>
            <a:r>
              <a:rPr lang="en-MW" b="1" dirty="0"/>
              <a:t> or inaccurate operator data</a:t>
            </a:r>
            <a:endParaRPr lang="en-MW" dirty="0"/>
          </a:p>
          <a:p>
            <a:pPr lvl="0"/>
            <a:r>
              <a:rPr lang="en-MW" b="1" dirty="0"/>
              <a:t>Resistance due to commercial sensitivity</a:t>
            </a:r>
            <a:endParaRPr lang="en-MW" dirty="0"/>
          </a:p>
          <a:p>
            <a:pPr lvl="0"/>
            <a:r>
              <a:rPr lang="en-MW" b="1" dirty="0"/>
              <a:t>Technical complexity: integrating heterogeneous data sources</a:t>
            </a:r>
            <a:endParaRPr lang="en-MW" dirty="0"/>
          </a:p>
          <a:p>
            <a:pPr lvl="0"/>
            <a:r>
              <a:rPr lang="en-MW" b="1" dirty="0"/>
              <a:t>Maintaining and updating the dataset over time</a:t>
            </a:r>
            <a:endParaRPr lang="en-MW" dirty="0"/>
          </a:p>
          <a:p>
            <a:pPr lvl="0"/>
            <a:r>
              <a:rPr lang="en-MW" b="1" dirty="0"/>
              <a:t>Capacity constraints (skills, tools, funding)</a:t>
            </a:r>
            <a:endParaRPr lang="en-MW" dirty="0"/>
          </a:p>
          <a:p>
            <a:pPr lvl="0"/>
            <a:r>
              <a:rPr lang="en-MW" b="1" dirty="0"/>
              <a:t>Terrain, geography, and lack of mapping data (roads, elevation)</a:t>
            </a:r>
            <a:endParaRPr lang="en-MW" dirty="0"/>
          </a:p>
          <a:p>
            <a:endParaRPr lang="en-MW" dirty="0"/>
          </a:p>
        </p:txBody>
      </p:sp>
    </p:spTree>
    <p:extLst>
      <p:ext uri="{BB962C8B-B14F-4D97-AF65-F5344CB8AC3E}">
        <p14:creationId xmlns:p14="http://schemas.microsoft.com/office/powerpoint/2010/main" val="4013009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C9C72D-9373-2747-F686-DEBF32B42F8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1DFD002-3C02-935A-5D5B-B63DE734AC85}"/>
              </a:ext>
            </a:extLst>
          </p:cNvPr>
          <p:cNvSpPr>
            <a:spLocks noGrp="1"/>
          </p:cNvSpPr>
          <p:nvPr>
            <p:ph type="title"/>
          </p:nvPr>
        </p:nvSpPr>
        <p:spPr/>
        <p:txBody>
          <a:bodyPr>
            <a:normAutofit/>
          </a:bodyPr>
          <a:lstStyle/>
          <a:p>
            <a:r>
              <a:rPr lang="en-GB" dirty="0">
                <a:highlight>
                  <a:srgbClr val="00FF00"/>
                </a:highlight>
              </a:rPr>
              <a:t>			</a:t>
            </a:r>
            <a:r>
              <a:rPr lang="en-MW" dirty="0">
                <a:highlight>
                  <a:srgbClr val="00FF00"/>
                </a:highlight>
              </a:rPr>
              <a:t> </a:t>
            </a:r>
            <a:r>
              <a:rPr lang="en-MW" i="1" dirty="0">
                <a:highlight>
                  <a:srgbClr val="00FF00"/>
                </a:highlight>
              </a:rPr>
              <a:t>Summary and Discussion</a:t>
            </a:r>
            <a:br>
              <a:rPr lang="en-MW"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2008EC18-DBE3-147F-8C43-5AEB2307EB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A2225FCC-6AA0-DE04-69E6-4131762D21E2}"/>
              </a:ext>
            </a:extLst>
          </p:cNvPr>
          <p:cNvSpPr>
            <a:spLocks noGrp="1"/>
          </p:cNvSpPr>
          <p:nvPr>
            <p:ph idx="1"/>
          </p:nvPr>
        </p:nvSpPr>
        <p:spPr>
          <a:xfrm>
            <a:off x="612647" y="1715532"/>
            <a:ext cx="8859157" cy="4593828"/>
          </a:xfrm>
        </p:spPr>
        <p:txBody>
          <a:bodyPr>
            <a:normAutofit/>
          </a:bodyPr>
          <a:lstStyle/>
          <a:p>
            <a:pPr marL="0" lvl="0" indent="0">
              <a:buNone/>
            </a:pPr>
            <a:r>
              <a:rPr lang="en-MW" sz="2400" b="1" dirty="0"/>
              <a:t>In summary: </a:t>
            </a:r>
            <a:endParaRPr lang="en-GB" sz="2400" b="1" dirty="0"/>
          </a:p>
          <a:p>
            <a:pPr marL="0" lvl="0" indent="0">
              <a:buNone/>
            </a:pPr>
            <a:r>
              <a:rPr lang="en-GB" sz="2400" b="1" dirty="0"/>
              <a:t>B</a:t>
            </a:r>
            <a:r>
              <a:rPr lang="en-MW" sz="2400" b="1" dirty="0" err="1"/>
              <a:t>roadband</a:t>
            </a:r>
            <a:r>
              <a:rPr lang="en-MW" sz="2400" b="1" dirty="0"/>
              <a:t> mapping is more than just drawing lines on a map; it requires good data, standards, measurement, and continuous updating. For Malawi, there is a solid foundation but work remains to align with best standards, fill gaps, and ensure that mapping supports investment and policy decisions. </a:t>
            </a:r>
            <a:endParaRPr lang="en-GB" sz="2400" b="1" dirty="0"/>
          </a:p>
          <a:p>
            <a:pPr marL="0" lvl="0" indent="0">
              <a:buNone/>
            </a:pPr>
            <a:endParaRPr lang="en-GB" sz="2400" b="1" dirty="0"/>
          </a:p>
          <a:p>
            <a:pPr marL="0" lvl="0" indent="0">
              <a:buNone/>
            </a:pPr>
            <a:r>
              <a:rPr lang="en-MW" sz="2400" b="1" dirty="0"/>
              <a:t>Thank you. </a:t>
            </a:r>
            <a:endParaRPr lang="en-GB" sz="2400" b="1" dirty="0"/>
          </a:p>
          <a:p>
            <a:pPr marL="0" lvl="0" indent="0">
              <a:buNone/>
            </a:pPr>
            <a:endParaRPr lang="en-GB" b="1" dirty="0"/>
          </a:p>
        </p:txBody>
      </p:sp>
    </p:spTree>
    <p:extLst>
      <p:ext uri="{BB962C8B-B14F-4D97-AF65-F5344CB8AC3E}">
        <p14:creationId xmlns:p14="http://schemas.microsoft.com/office/powerpoint/2010/main" val="558169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48F5DF-36F3-52D2-8A8A-EE1735342841}"/>
              </a:ext>
            </a:extLst>
          </p:cNvPr>
          <p:cNvSpPr>
            <a:spLocks noGrp="1"/>
          </p:cNvSpPr>
          <p:nvPr>
            <p:ph type="title"/>
          </p:nvPr>
        </p:nvSpPr>
        <p:spPr/>
        <p:txBody>
          <a:bodyPr/>
          <a:lstStyle/>
          <a:p>
            <a:r>
              <a:rPr lang="en-GB" dirty="0"/>
              <a:t>		</a:t>
            </a:r>
            <a:r>
              <a:rPr lang="en-MW" dirty="0">
                <a:highlight>
                  <a:srgbClr val="00FF00"/>
                </a:highlight>
              </a:rPr>
              <a:t>Introduction &amp; Objectives</a:t>
            </a:r>
            <a:br>
              <a:rPr lang="en-GB" dirty="0"/>
            </a:br>
            <a:endParaRPr lang="en-MW" dirty="0"/>
          </a:p>
        </p:txBody>
      </p:sp>
      <p:sp>
        <p:nvSpPr>
          <p:cNvPr id="6" name="Content Placeholder 5">
            <a:extLst>
              <a:ext uri="{FF2B5EF4-FFF2-40B4-BE49-F238E27FC236}">
                <a16:creationId xmlns:a16="http://schemas.microsoft.com/office/drawing/2014/main" id="{72DCEE21-E344-9588-9CBD-6C7BE96F0B2C}"/>
              </a:ext>
            </a:extLst>
          </p:cNvPr>
          <p:cNvSpPr>
            <a:spLocks noGrp="1"/>
          </p:cNvSpPr>
          <p:nvPr>
            <p:ph idx="1"/>
          </p:nvPr>
        </p:nvSpPr>
        <p:spPr>
          <a:xfrm>
            <a:off x="612648" y="1715532"/>
            <a:ext cx="8149848" cy="4593828"/>
          </a:xfrm>
        </p:spPr>
        <p:txBody>
          <a:bodyPr>
            <a:normAutofit fontScale="70000" lnSpcReduction="20000"/>
          </a:bodyPr>
          <a:lstStyle/>
          <a:p>
            <a:pPr marL="0" indent="0">
              <a:buNone/>
            </a:pPr>
            <a:endParaRPr lang="en-GB" sz="2400" b="1" dirty="0"/>
          </a:p>
          <a:p>
            <a:pPr algn="just"/>
            <a:r>
              <a:rPr lang="en-GB" sz="2400" b="1" dirty="0"/>
              <a:t>Broadband mapping is a critical tool for understanding the availability, quality, and accessibility of internet services across Malawi. As the country continues to prioritize digital inclusion and expand its ICT infrastructure, the adoption of appropriate technologies and internationally recognized standards becomes essential to ensure accurate, reliable, and up-to-date broadband data.</a:t>
            </a:r>
          </a:p>
          <a:p>
            <a:pPr algn="just"/>
            <a:r>
              <a:rPr lang="en-GB" sz="2400" b="1" dirty="0"/>
              <a:t>This presentation explores the key technologies used in broadband mapping, including Geographic Information Systems (GIS), crowdsourcing platforms, and network performance measurement tools, and outlines the global and regional standards that guide data collection, validation, and reporting. By aligning with best practices and leveraging advanced mapping tools, Malawi can build a comprehensive broadband map to inform policy decisions, guide investment, and support the achievement of universal connectivity goals.</a:t>
            </a:r>
          </a:p>
          <a:p>
            <a:pPr marL="0" indent="0">
              <a:buNone/>
            </a:pPr>
            <a:endParaRPr lang="en-MW" dirty="0"/>
          </a:p>
        </p:txBody>
      </p:sp>
      <p:pic>
        <p:nvPicPr>
          <p:cNvPr id="5" name="Picture 4" descr="A red logo with a black background&#10;&#10;AI-generated content may be incorrect.">
            <a:extLst>
              <a:ext uri="{FF2B5EF4-FFF2-40B4-BE49-F238E27FC236}">
                <a16:creationId xmlns:a16="http://schemas.microsoft.com/office/drawing/2014/main" id="{9BEDEAA5-B596-0D0F-4353-4EF6509F45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Tree>
    <p:extLst>
      <p:ext uri="{BB962C8B-B14F-4D97-AF65-F5344CB8AC3E}">
        <p14:creationId xmlns:p14="http://schemas.microsoft.com/office/powerpoint/2010/main" val="1416096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34E8FC-0D6C-BC23-42CA-F5661041CAD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3427AD5-7EE3-28C0-9A31-355D3D5D7D7A}"/>
              </a:ext>
            </a:extLst>
          </p:cNvPr>
          <p:cNvSpPr>
            <a:spLocks noGrp="1"/>
          </p:cNvSpPr>
          <p:nvPr>
            <p:ph type="title"/>
          </p:nvPr>
        </p:nvSpPr>
        <p:spPr/>
        <p:txBody>
          <a:bodyPr/>
          <a:lstStyle/>
          <a:p>
            <a:r>
              <a:rPr lang="en-GB" dirty="0"/>
              <a:t>		</a:t>
            </a:r>
            <a:r>
              <a:rPr lang="en-MW" dirty="0">
                <a:highlight>
                  <a:srgbClr val="00FF00"/>
                </a:highlight>
              </a:rPr>
              <a:t>Introduction &amp; Objectives</a:t>
            </a:r>
            <a:br>
              <a:rPr lang="en-GB" dirty="0"/>
            </a:br>
            <a:endParaRPr lang="en-MW" dirty="0"/>
          </a:p>
        </p:txBody>
      </p:sp>
      <p:sp>
        <p:nvSpPr>
          <p:cNvPr id="6" name="Content Placeholder 5">
            <a:extLst>
              <a:ext uri="{FF2B5EF4-FFF2-40B4-BE49-F238E27FC236}">
                <a16:creationId xmlns:a16="http://schemas.microsoft.com/office/drawing/2014/main" id="{98B78922-DA7B-4EBC-D12B-24CB7400E69E}"/>
              </a:ext>
            </a:extLst>
          </p:cNvPr>
          <p:cNvSpPr>
            <a:spLocks noGrp="1"/>
          </p:cNvSpPr>
          <p:nvPr>
            <p:ph idx="1"/>
          </p:nvPr>
        </p:nvSpPr>
        <p:spPr>
          <a:xfrm>
            <a:off x="612648" y="1715532"/>
            <a:ext cx="8149848" cy="4593828"/>
          </a:xfrm>
        </p:spPr>
        <p:txBody>
          <a:bodyPr/>
          <a:lstStyle/>
          <a:p>
            <a:pPr marL="0" indent="0">
              <a:buNone/>
            </a:pPr>
            <a:endParaRPr lang="en-GB" b="1" dirty="0"/>
          </a:p>
          <a:p>
            <a:pPr lvl="0"/>
            <a:r>
              <a:rPr lang="en-MW" b="1" dirty="0"/>
              <a:t>What is Africa‑BB‑Maps?</a:t>
            </a:r>
            <a:endParaRPr lang="en-MW" dirty="0"/>
          </a:p>
          <a:p>
            <a:pPr lvl="0"/>
            <a:r>
              <a:rPr lang="en-MW" b="1" dirty="0"/>
              <a:t>Why Malawi is participating</a:t>
            </a:r>
            <a:endParaRPr lang="en-MW" dirty="0"/>
          </a:p>
          <a:p>
            <a:pPr lvl="0"/>
            <a:r>
              <a:rPr lang="en-MW" b="1" dirty="0"/>
              <a:t>Objectives of this presentation</a:t>
            </a:r>
            <a:endParaRPr lang="en-MW" dirty="0"/>
          </a:p>
          <a:p>
            <a:pPr marL="0" indent="0">
              <a:buNone/>
            </a:pPr>
            <a:endParaRPr lang="en-MW" dirty="0"/>
          </a:p>
        </p:txBody>
      </p:sp>
      <p:pic>
        <p:nvPicPr>
          <p:cNvPr id="5" name="Picture 4" descr="A red logo with a black background&#10;&#10;AI-generated content may be incorrect.">
            <a:extLst>
              <a:ext uri="{FF2B5EF4-FFF2-40B4-BE49-F238E27FC236}">
                <a16:creationId xmlns:a16="http://schemas.microsoft.com/office/drawing/2014/main" id="{639118A6-3F18-912F-B434-E8D33E0A4A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Tree>
    <p:extLst>
      <p:ext uri="{BB962C8B-B14F-4D97-AF65-F5344CB8AC3E}">
        <p14:creationId xmlns:p14="http://schemas.microsoft.com/office/powerpoint/2010/main" val="255385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7C4600-FECC-A352-C83D-749F8A9597D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89C037-5FB6-9F79-A93F-A0365D92E1C1}"/>
              </a:ext>
            </a:extLst>
          </p:cNvPr>
          <p:cNvSpPr>
            <a:spLocks noGrp="1"/>
          </p:cNvSpPr>
          <p:nvPr>
            <p:ph type="title"/>
          </p:nvPr>
        </p:nvSpPr>
        <p:spPr/>
        <p:txBody>
          <a:bodyPr/>
          <a:lstStyle/>
          <a:p>
            <a:r>
              <a:rPr lang="en-GB" dirty="0"/>
              <a:t>		</a:t>
            </a:r>
            <a:r>
              <a:rPr lang="en-MW" dirty="0">
                <a:highlight>
                  <a:srgbClr val="00FF00"/>
                </a:highlight>
              </a:rPr>
              <a:t>Introduction &amp; Objectives</a:t>
            </a:r>
            <a:br>
              <a:rPr lang="en-GB" dirty="0"/>
            </a:br>
            <a:endParaRPr lang="en-MW" dirty="0"/>
          </a:p>
        </p:txBody>
      </p:sp>
      <p:sp>
        <p:nvSpPr>
          <p:cNvPr id="6" name="Content Placeholder 5">
            <a:extLst>
              <a:ext uri="{FF2B5EF4-FFF2-40B4-BE49-F238E27FC236}">
                <a16:creationId xmlns:a16="http://schemas.microsoft.com/office/drawing/2014/main" id="{742C9309-C6C8-8C60-F6C4-25F496A06449}"/>
              </a:ext>
            </a:extLst>
          </p:cNvPr>
          <p:cNvSpPr>
            <a:spLocks noGrp="1"/>
          </p:cNvSpPr>
          <p:nvPr>
            <p:ph idx="1"/>
          </p:nvPr>
        </p:nvSpPr>
        <p:spPr>
          <a:xfrm>
            <a:off x="612648" y="1715532"/>
            <a:ext cx="8149848" cy="4593828"/>
          </a:xfrm>
        </p:spPr>
        <p:txBody>
          <a:bodyPr/>
          <a:lstStyle/>
          <a:p>
            <a:pPr marL="0" indent="0">
              <a:buNone/>
            </a:pPr>
            <a:endParaRPr lang="en-GB" b="1" dirty="0"/>
          </a:p>
          <a:p>
            <a:pPr lvl="0"/>
            <a:r>
              <a:rPr lang="en-MW" b="1" dirty="0"/>
              <a:t>The Africa‑B</a:t>
            </a:r>
            <a:r>
              <a:rPr lang="en-GB" b="1" dirty="0"/>
              <a:t>road </a:t>
            </a:r>
            <a:r>
              <a:rPr lang="en-MW" b="1" dirty="0"/>
              <a:t>B</a:t>
            </a:r>
            <a:r>
              <a:rPr lang="en-GB" b="1" dirty="0"/>
              <a:t>and </a:t>
            </a:r>
            <a:r>
              <a:rPr lang="en-MW" b="1" dirty="0"/>
              <a:t>‑Maps (EU + ITU) initiative supports 11 Sub‑Saharan African countries to build harmonized national broadband mapping systems.</a:t>
            </a:r>
            <a:endParaRPr lang="en-MW" dirty="0"/>
          </a:p>
          <a:p>
            <a:pPr lvl="0"/>
            <a:r>
              <a:rPr lang="en-MW" b="1" dirty="0"/>
              <a:t>Malawi is a beneficiary country, with MACRA (Malawi Communications Regulatory Authority) leading the effort.</a:t>
            </a:r>
            <a:endParaRPr lang="en-MW" dirty="0"/>
          </a:p>
          <a:p>
            <a:pPr marL="0" indent="0">
              <a:buNone/>
            </a:pPr>
            <a:endParaRPr lang="en-MW" dirty="0"/>
          </a:p>
        </p:txBody>
      </p:sp>
      <p:pic>
        <p:nvPicPr>
          <p:cNvPr id="5" name="Picture 4" descr="A red logo with a black background&#10;&#10;AI-generated content may be incorrect.">
            <a:extLst>
              <a:ext uri="{FF2B5EF4-FFF2-40B4-BE49-F238E27FC236}">
                <a16:creationId xmlns:a16="http://schemas.microsoft.com/office/drawing/2014/main" id="{2AF00ED5-0AF9-CE12-A1FA-00DDA5EA09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Tree>
    <p:extLst>
      <p:ext uri="{BB962C8B-B14F-4D97-AF65-F5344CB8AC3E}">
        <p14:creationId xmlns:p14="http://schemas.microsoft.com/office/powerpoint/2010/main" val="3459422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4A34E2-AB14-4420-5A5D-C7460C2E0D6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8B3EFDB-D6A9-48D7-DA48-2834212895A0}"/>
              </a:ext>
            </a:extLst>
          </p:cNvPr>
          <p:cNvSpPr>
            <a:spLocks noGrp="1"/>
          </p:cNvSpPr>
          <p:nvPr>
            <p:ph type="title"/>
          </p:nvPr>
        </p:nvSpPr>
        <p:spPr/>
        <p:txBody>
          <a:bodyPr/>
          <a:lstStyle/>
          <a:p>
            <a:r>
              <a:rPr lang="en-MW" dirty="0">
                <a:highlight>
                  <a:srgbClr val="00FF00"/>
                </a:highlight>
              </a:rPr>
              <a:t>Why National Broadband Mapping?</a:t>
            </a:r>
            <a:br>
              <a:rPr lang="en-GB" dirty="0">
                <a:highlight>
                  <a:srgbClr val="00FF00"/>
                </a:highlight>
              </a:rPr>
            </a:br>
            <a:endParaRPr lang="en-MW" dirty="0">
              <a:highlight>
                <a:srgbClr val="00FF00"/>
              </a:highlight>
            </a:endParaRPr>
          </a:p>
        </p:txBody>
      </p:sp>
      <p:sp>
        <p:nvSpPr>
          <p:cNvPr id="6" name="Content Placeholder 5">
            <a:extLst>
              <a:ext uri="{FF2B5EF4-FFF2-40B4-BE49-F238E27FC236}">
                <a16:creationId xmlns:a16="http://schemas.microsoft.com/office/drawing/2014/main" id="{63333A47-1C07-F9BF-41CC-D6F23A0A1A66}"/>
              </a:ext>
            </a:extLst>
          </p:cNvPr>
          <p:cNvSpPr>
            <a:spLocks noGrp="1"/>
          </p:cNvSpPr>
          <p:nvPr>
            <p:ph idx="1"/>
          </p:nvPr>
        </p:nvSpPr>
        <p:spPr>
          <a:xfrm>
            <a:off x="612648" y="1715532"/>
            <a:ext cx="8149848" cy="4593828"/>
          </a:xfrm>
        </p:spPr>
        <p:txBody>
          <a:bodyPr/>
          <a:lstStyle/>
          <a:p>
            <a:pPr lvl="1"/>
            <a:r>
              <a:rPr lang="en-MW" sz="2400" b="1" dirty="0"/>
              <a:t>Identify coverage gaps (geographic, quality, affordability)</a:t>
            </a:r>
            <a:endParaRPr lang="en-GB" sz="2400" b="1" dirty="0"/>
          </a:p>
          <a:p>
            <a:pPr marL="228600" lvl="1" indent="0">
              <a:buNone/>
            </a:pPr>
            <a:endParaRPr lang="en-MW" sz="2400" dirty="0"/>
          </a:p>
          <a:p>
            <a:pPr lvl="1"/>
            <a:r>
              <a:rPr lang="en-MW" sz="2400" b="1" dirty="0"/>
              <a:t>Support evidence‑based investment &amp; policymaking</a:t>
            </a:r>
            <a:endParaRPr lang="en-GB" sz="2400" b="1" dirty="0"/>
          </a:p>
          <a:p>
            <a:pPr marL="228600" lvl="1" indent="0">
              <a:buNone/>
            </a:pPr>
            <a:endParaRPr lang="en-MW" sz="2400" dirty="0"/>
          </a:p>
          <a:p>
            <a:pPr lvl="1"/>
            <a:r>
              <a:rPr lang="en-MW" sz="2400" b="1" dirty="0"/>
              <a:t>Enable transparency &amp; accountability</a:t>
            </a:r>
            <a:endParaRPr lang="en-GB" sz="2400" b="1" dirty="0"/>
          </a:p>
          <a:p>
            <a:pPr marL="228600" lvl="1" indent="0">
              <a:buNone/>
            </a:pPr>
            <a:endParaRPr lang="en-MW" sz="2400" dirty="0"/>
          </a:p>
          <a:p>
            <a:pPr lvl="1"/>
            <a:r>
              <a:rPr lang="en-MW" sz="2400" b="1" dirty="0"/>
              <a:t>Facilitate cross‑sector alignment</a:t>
            </a:r>
            <a:endParaRPr lang="en-MW" sz="2400" dirty="0"/>
          </a:p>
          <a:p>
            <a:pPr marL="0" indent="0">
              <a:buNone/>
            </a:pPr>
            <a:endParaRPr lang="en-MW" dirty="0"/>
          </a:p>
        </p:txBody>
      </p:sp>
      <p:pic>
        <p:nvPicPr>
          <p:cNvPr id="5" name="Picture 4" descr="A red logo with a black background&#10;&#10;AI-generated content may be incorrect.">
            <a:extLst>
              <a:ext uri="{FF2B5EF4-FFF2-40B4-BE49-F238E27FC236}">
                <a16:creationId xmlns:a16="http://schemas.microsoft.com/office/drawing/2014/main" id="{E7CFEEF5-5E08-F1DA-120C-4D6878C75D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Tree>
    <p:extLst>
      <p:ext uri="{BB962C8B-B14F-4D97-AF65-F5344CB8AC3E}">
        <p14:creationId xmlns:p14="http://schemas.microsoft.com/office/powerpoint/2010/main" val="3156396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548CE9-78D4-355F-6C83-EC8E7F888DE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DBEEF91-8780-56B7-E2CF-7AFFDD04CD50}"/>
              </a:ext>
            </a:extLst>
          </p:cNvPr>
          <p:cNvSpPr>
            <a:spLocks noGrp="1"/>
          </p:cNvSpPr>
          <p:nvPr>
            <p:ph type="title"/>
          </p:nvPr>
        </p:nvSpPr>
        <p:spPr/>
        <p:txBody>
          <a:bodyPr>
            <a:normAutofit fontScale="90000"/>
          </a:bodyPr>
          <a:lstStyle/>
          <a:p>
            <a:r>
              <a:rPr lang="en-GB" dirty="0">
                <a:highlight>
                  <a:srgbClr val="00FF00"/>
                </a:highlight>
              </a:rPr>
              <a:t>	</a:t>
            </a:r>
            <a:r>
              <a:rPr lang="en-MW" dirty="0">
                <a:highlight>
                  <a:srgbClr val="00FF00"/>
                </a:highlight>
              </a:rPr>
              <a:t> Key Components of a Broadband Mapping </a:t>
            </a:r>
            <a:r>
              <a:rPr lang="en-GB" dirty="0">
                <a:highlight>
                  <a:srgbClr val="00FF00"/>
                </a:highlight>
              </a:rPr>
              <a:t>						</a:t>
            </a:r>
            <a:r>
              <a:rPr lang="en-MW" dirty="0">
                <a:highlight>
                  <a:srgbClr val="00FF00"/>
                </a:highlight>
              </a:rPr>
              <a:t>System</a:t>
            </a:r>
            <a:br>
              <a:rPr lang="en-GB" dirty="0">
                <a:highlight>
                  <a:srgbClr val="00FF00"/>
                </a:highlight>
              </a:rPr>
            </a:br>
            <a:endParaRPr lang="en-MW" dirty="0">
              <a:highlight>
                <a:srgbClr val="00FF00"/>
              </a:highlight>
            </a:endParaRPr>
          </a:p>
        </p:txBody>
      </p:sp>
      <p:graphicFrame>
        <p:nvGraphicFramePr>
          <p:cNvPr id="3" name="Content Placeholder 2">
            <a:extLst>
              <a:ext uri="{FF2B5EF4-FFF2-40B4-BE49-F238E27FC236}">
                <a16:creationId xmlns:a16="http://schemas.microsoft.com/office/drawing/2014/main" id="{A56275D8-2086-88B7-BD1E-C75A777AB620}"/>
              </a:ext>
            </a:extLst>
          </p:cNvPr>
          <p:cNvGraphicFramePr>
            <a:graphicFrameLocks noGrp="1"/>
          </p:cNvGraphicFramePr>
          <p:nvPr>
            <p:ph idx="1"/>
          </p:nvPr>
        </p:nvGraphicFramePr>
        <p:xfrm>
          <a:off x="612775" y="1909313"/>
          <a:ext cx="8150224" cy="4693051"/>
        </p:xfrm>
        <a:graphic>
          <a:graphicData uri="http://schemas.openxmlformats.org/drawingml/2006/table">
            <a:tbl>
              <a:tblPr firstRow="1" firstCol="1" bandRow="1">
                <a:tableStyleId>{5C22544A-7EE6-4342-B048-85BDC9FD1C3A}</a:tableStyleId>
              </a:tblPr>
              <a:tblGrid>
                <a:gridCol w="4075112">
                  <a:extLst>
                    <a:ext uri="{9D8B030D-6E8A-4147-A177-3AD203B41FA5}">
                      <a16:colId xmlns:a16="http://schemas.microsoft.com/office/drawing/2014/main" val="2156378018"/>
                    </a:ext>
                  </a:extLst>
                </a:gridCol>
                <a:gridCol w="4075112">
                  <a:extLst>
                    <a:ext uri="{9D8B030D-6E8A-4147-A177-3AD203B41FA5}">
                      <a16:colId xmlns:a16="http://schemas.microsoft.com/office/drawing/2014/main" val="2793143218"/>
                    </a:ext>
                  </a:extLst>
                </a:gridCol>
              </a:tblGrid>
              <a:tr h="566468">
                <a:tc>
                  <a:txBody>
                    <a:bodyPr/>
                    <a:lstStyle/>
                    <a:p>
                      <a:pPr algn="ctr">
                        <a:lnSpc>
                          <a:spcPct val="115000"/>
                        </a:lnSpc>
                        <a:spcAft>
                          <a:spcPts val="800"/>
                        </a:spcAft>
                        <a:buNone/>
                      </a:pPr>
                      <a:r>
                        <a:rPr lang="en-MW" sz="2000" kern="100" dirty="0">
                          <a:effectLst/>
                          <a:highlight>
                            <a:srgbClr val="FF00FF"/>
                          </a:highlight>
                        </a:rPr>
                        <a:t>Component</a:t>
                      </a:r>
                      <a:endParaRPr lang="en-MW" sz="2000" kern="100" dirty="0">
                        <a:effectLst/>
                        <a:highlight>
                          <a:srgbClr val="FF00FF"/>
                        </a:highlight>
                        <a:latin typeface="Aptos" panose="020B0004020202020204" pitchFamily="34"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2000" kern="100" dirty="0">
                          <a:effectLst/>
                          <a:highlight>
                            <a:srgbClr val="FF00FF"/>
                          </a:highlight>
                        </a:rPr>
                        <a:t>Description</a:t>
                      </a:r>
                      <a:endParaRPr lang="en-MW" sz="2000" kern="100" dirty="0">
                        <a:effectLst/>
                        <a:highlight>
                          <a:srgbClr val="FF00FF"/>
                        </a:highlight>
                        <a:latin typeface="Aptos" panose="020B0004020202020204" pitchFamily="34"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1613657022"/>
                  </a:ext>
                </a:extLst>
              </a:tr>
              <a:tr h="566468">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Infrastructure Inventory</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a:effectLst/>
                          <a:latin typeface="Times New Roman" panose="02020603050405020304" pitchFamily="18" charset="0"/>
                          <a:cs typeface="Times New Roman" panose="02020603050405020304" pitchFamily="18" charset="0"/>
                        </a:rPr>
                        <a:t>Backbone, fiber, microwave, satellite, towers</a:t>
                      </a:r>
                      <a:endParaRPr lang="en-MW"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3222677812"/>
                  </a:ext>
                </a:extLst>
              </a:tr>
              <a:tr h="566468">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Coverage / Signal Data</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Geographic coverage, signal strength, propagation models</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2641325954"/>
                  </a:ext>
                </a:extLst>
              </a:tr>
              <a:tr h="566468">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QoS / Performance Metrics</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Speed, latency, packet loss, jitter</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1923658242"/>
                  </a:ext>
                </a:extLst>
              </a:tr>
              <a:tr h="566468">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Pricing &amp; Affordability</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Data plans, cost per user, subsidies</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387096613"/>
                  </a:ext>
                </a:extLst>
              </a:tr>
              <a:tr h="566468">
                <a:tc>
                  <a:txBody>
                    <a:bodyPr/>
                    <a:lstStyle/>
                    <a:p>
                      <a:pPr algn="ctr">
                        <a:lnSpc>
                          <a:spcPct val="115000"/>
                        </a:lnSpc>
                        <a:spcAft>
                          <a:spcPts val="800"/>
                        </a:spcAft>
                        <a:buNone/>
                      </a:pPr>
                      <a:r>
                        <a:rPr lang="en-MW" sz="1800" kern="100">
                          <a:effectLst/>
                          <a:latin typeface="Times New Roman" panose="02020603050405020304" pitchFamily="18" charset="0"/>
                          <a:cs typeface="Times New Roman" panose="02020603050405020304" pitchFamily="18" charset="0"/>
                        </a:rPr>
                        <a:t>GIS / Spatial Data</a:t>
                      </a:r>
                      <a:endParaRPr lang="en-MW"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Base maps, elevation, administrative boundaries</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1142463137"/>
                  </a:ext>
                </a:extLst>
              </a:tr>
              <a:tr h="566468">
                <a:tc>
                  <a:txBody>
                    <a:bodyPr/>
                    <a:lstStyle/>
                    <a:p>
                      <a:pPr algn="ctr">
                        <a:lnSpc>
                          <a:spcPct val="115000"/>
                        </a:lnSpc>
                        <a:spcAft>
                          <a:spcPts val="800"/>
                        </a:spcAft>
                        <a:buNone/>
                      </a:pPr>
                      <a:r>
                        <a:rPr lang="en-MW" sz="1800" kern="100">
                          <a:effectLst/>
                          <a:latin typeface="Times New Roman" panose="02020603050405020304" pitchFamily="18" charset="0"/>
                          <a:cs typeface="Times New Roman" panose="02020603050405020304" pitchFamily="18" charset="0"/>
                        </a:rPr>
                        <a:t>Regulatory &amp; Licensing Data</a:t>
                      </a:r>
                      <a:endParaRPr lang="en-MW"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Operator licenses, obligations, sharing rules</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3692154170"/>
                  </a:ext>
                </a:extLst>
              </a:tr>
              <a:tr h="566468">
                <a:tc>
                  <a:txBody>
                    <a:bodyPr/>
                    <a:lstStyle/>
                    <a:p>
                      <a:pPr algn="ctr">
                        <a:lnSpc>
                          <a:spcPct val="115000"/>
                        </a:lnSpc>
                        <a:spcAft>
                          <a:spcPts val="800"/>
                        </a:spcAft>
                        <a:buNone/>
                      </a:pPr>
                      <a:r>
                        <a:rPr lang="en-MW" sz="1800" kern="100">
                          <a:effectLst/>
                          <a:latin typeface="Times New Roman" panose="02020603050405020304" pitchFamily="18" charset="0"/>
                          <a:cs typeface="Times New Roman" panose="02020603050405020304" pitchFamily="18" charset="0"/>
                        </a:rPr>
                        <a:t>Open Data / Data Access</a:t>
                      </a:r>
                      <a:endParaRPr lang="en-MW"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tc>
                  <a:txBody>
                    <a:bodyPr/>
                    <a:lstStyle/>
                    <a:p>
                      <a:pPr algn="ctr">
                        <a:lnSpc>
                          <a:spcPct val="115000"/>
                        </a:lnSpc>
                        <a:spcAft>
                          <a:spcPts val="800"/>
                        </a:spcAft>
                        <a:buNone/>
                      </a:pPr>
                      <a:r>
                        <a:rPr lang="en-MW" sz="1800" kern="100" dirty="0">
                          <a:effectLst/>
                          <a:latin typeface="Times New Roman" panose="02020603050405020304" pitchFamily="18" charset="0"/>
                          <a:cs typeface="Times New Roman" panose="02020603050405020304" pitchFamily="18" charset="0"/>
                        </a:rPr>
                        <a:t>Public vs restricted datasets, transparency</a:t>
                      </a:r>
                      <a:endParaRPr lang="en-MW"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7287" marR="7287" marT="7287" marB="7287" anchor="ctr"/>
                </a:tc>
                <a:extLst>
                  <a:ext uri="{0D108BD9-81ED-4DB2-BD59-A6C34878D82A}">
                    <a16:rowId xmlns:a16="http://schemas.microsoft.com/office/drawing/2014/main" val="2288431800"/>
                  </a:ext>
                </a:extLst>
              </a:tr>
            </a:tbl>
          </a:graphicData>
        </a:graphic>
      </p:graphicFrame>
      <p:pic>
        <p:nvPicPr>
          <p:cNvPr id="5" name="Picture 4" descr="A red logo with a black background&#10;&#10;AI-generated content may be incorrect.">
            <a:extLst>
              <a:ext uri="{FF2B5EF4-FFF2-40B4-BE49-F238E27FC236}">
                <a16:creationId xmlns:a16="http://schemas.microsoft.com/office/drawing/2014/main" id="{18C2196C-C21D-F0D5-CCDE-77B0A455BB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Tree>
    <p:extLst>
      <p:ext uri="{BB962C8B-B14F-4D97-AF65-F5344CB8AC3E}">
        <p14:creationId xmlns:p14="http://schemas.microsoft.com/office/powerpoint/2010/main" val="539552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769032-9788-AB08-30BD-0B2AAF78422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1359144-1324-7D57-3F6E-2A8603E4FD59}"/>
              </a:ext>
            </a:extLst>
          </p:cNvPr>
          <p:cNvSpPr>
            <a:spLocks noGrp="1"/>
          </p:cNvSpPr>
          <p:nvPr>
            <p:ph type="title"/>
          </p:nvPr>
        </p:nvSpPr>
        <p:spPr/>
        <p:txBody>
          <a:bodyPr>
            <a:normAutofit/>
          </a:bodyPr>
          <a:lstStyle/>
          <a:p>
            <a:r>
              <a:rPr lang="en-GB" dirty="0">
                <a:highlight>
                  <a:srgbClr val="00FF00"/>
                </a:highlight>
              </a:rPr>
              <a:t>		</a:t>
            </a:r>
            <a:r>
              <a:rPr lang="en-MW" dirty="0">
                <a:highlight>
                  <a:srgbClr val="00FF00"/>
                </a:highlight>
              </a:rPr>
              <a:t>Technologies &amp; Tools for Mapping</a:t>
            </a:r>
            <a:br>
              <a:rPr lang="en-GB"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1C682DBD-2C35-7F47-5809-7F4D3E629B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79BAF4DA-AA93-6AD4-1617-10FD488C469A}"/>
              </a:ext>
            </a:extLst>
          </p:cNvPr>
          <p:cNvSpPr>
            <a:spLocks noGrp="1"/>
          </p:cNvSpPr>
          <p:nvPr>
            <p:ph idx="1"/>
          </p:nvPr>
        </p:nvSpPr>
        <p:spPr>
          <a:xfrm>
            <a:off x="612647" y="1715532"/>
            <a:ext cx="8859157" cy="4593828"/>
          </a:xfrm>
        </p:spPr>
        <p:txBody>
          <a:bodyPr>
            <a:normAutofit fontScale="92500" lnSpcReduction="10000"/>
          </a:bodyPr>
          <a:lstStyle/>
          <a:p>
            <a:pPr lvl="0"/>
            <a:r>
              <a:rPr lang="en-MW" sz="2400" b="1" dirty="0"/>
              <a:t>Fixed &amp; wired solutions: </a:t>
            </a:r>
            <a:r>
              <a:rPr lang="en-MW" sz="2400" b="1" dirty="0" err="1"/>
              <a:t>fiber</a:t>
            </a:r>
            <a:r>
              <a:rPr lang="en-MW" sz="2400" b="1" dirty="0"/>
              <a:t>, DSL, coaxial</a:t>
            </a:r>
            <a:endParaRPr lang="en-MW" sz="2400" dirty="0"/>
          </a:p>
          <a:p>
            <a:pPr lvl="0"/>
            <a:r>
              <a:rPr lang="en-MW" sz="2400" b="1" dirty="0"/>
              <a:t>Wireless / mobile: 3G, 4G/LTE, 5G, FWA (fixed wireless access)</a:t>
            </a:r>
            <a:endParaRPr lang="en-MW" sz="2400" dirty="0"/>
          </a:p>
          <a:p>
            <a:pPr lvl="0"/>
            <a:r>
              <a:rPr lang="en-MW" sz="2400" b="1" dirty="0"/>
              <a:t>Satellite / backhaul links: for remote / unserved areas</a:t>
            </a:r>
            <a:endParaRPr lang="en-MW" sz="2400" dirty="0"/>
          </a:p>
          <a:p>
            <a:pPr lvl="0"/>
            <a:r>
              <a:rPr lang="en-MW" sz="2400" b="1" dirty="0"/>
              <a:t>Microwave / point‑to‑point radio</a:t>
            </a:r>
            <a:endParaRPr lang="en-MW" sz="2400" dirty="0"/>
          </a:p>
          <a:p>
            <a:pPr lvl="0"/>
            <a:r>
              <a:rPr lang="en-MW" sz="2400" b="1" dirty="0"/>
              <a:t>GIS / mapping software: QGIS, ArcGIS, open source GIS</a:t>
            </a:r>
            <a:endParaRPr lang="en-MW" sz="2400" dirty="0"/>
          </a:p>
          <a:p>
            <a:pPr lvl="0"/>
            <a:r>
              <a:rPr lang="en-MW" sz="2400" b="1" dirty="0"/>
              <a:t>Data collection tools: drive tests, crowd‑sourced measurement apps, remote sensing</a:t>
            </a:r>
            <a:endParaRPr lang="en-MW" sz="2400" dirty="0"/>
          </a:p>
          <a:p>
            <a:pPr lvl="0"/>
            <a:r>
              <a:rPr lang="en-MW" sz="2400" b="1" dirty="0" err="1"/>
              <a:t>Modeling</a:t>
            </a:r>
            <a:r>
              <a:rPr lang="en-MW" sz="2400" b="1" dirty="0"/>
              <a:t> &amp; propagation tools: radio propagation models, RF planning tools</a:t>
            </a:r>
            <a:endParaRPr lang="en-MW" sz="2400" dirty="0"/>
          </a:p>
          <a:p>
            <a:endParaRPr lang="en-MW" dirty="0"/>
          </a:p>
        </p:txBody>
      </p:sp>
    </p:spTree>
    <p:extLst>
      <p:ext uri="{BB962C8B-B14F-4D97-AF65-F5344CB8AC3E}">
        <p14:creationId xmlns:p14="http://schemas.microsoft.com/office/powerpoint/2010/main" val="3742011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93BE89-7BDA-97AC-0364-254B7D5751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6EA920F-FF96-0200-3658-B6DB6E939482}"/>
              </a:ext>
            </a:extLst>
          </p:cNvPr>
          <p:cNvSpPr>
            <a:spLocks noGrp="1"/>
          </p:cNvSpPr>
          <p:nvPr>
            <p:ph type="title"/>
          </p:nvPr>
        </p:nvSpPr>
        <p:spPr/>
        <p:txBody>
          <a:bodyPr>
            <a:normAutofit fontScale="90000"/>
          </a:bodyPr>
          <a:lstStyle/>
          <a:p>
            <a:r>
              <a:rPr lang="en-GB" dirty="0">
                <a:highlight>
                  <a:srgbClr val="00FF00"/>
                </a:highlight>
              </a:rPr>
              <a:t>		</a:t>
            </a:r>
            <a:r>
              <a:rPr lang="en-MW" dirty="0">
                <a:highlight>
                  <a:srgbClr val="00FF00"/>
                </a:highlight>
              </a:rPr>
              <a:t>Standards, Guidelines &amp; Best Practices </a:t>
            </a:r>
            <a:r>
              <a:rPr lang="en-MW" dirty="0" err="1">
                <a:highlight>
                  <a:srgbClr val="00FF00"/>
                </a:highlight>
              </a:rPr>
              <a:t>ing</a:t>
            </a:r>
            <a:br>
              <a:rPr lang="en-GB" dirty="0">
                <a:highlight>
                  <a:srgbClr val="00FF00"/>
                </a:highlight>
              </a:rPr>
            </a:br>
            <a:endParaRPr lang="en-MW" dirty="0">
              <a:highlight>
                <a:srgbClr val="00FF00"/>
              </a:highlight>
            </a:endParaRPr>
          </a:p>
        </p:txBody>
      </p:sp>
      <p:pic>
        <p:nvPicPr>
          <p:cNvPr id="5" name="Picture 4" descr="A red logo with a black background&#10;&#10;AI-generated content may be incorrect.">
            <a:extLst>
              <a:ext uri="{FF2B5EF4-FFF2-40B4-BE49-F238E27FC236}">
                <a16:creationId xmlns:a16="http://schemas.microsoft.com/office/drawing/2014/main" id="{D9386C16-410C-6121-1E42-654973B60E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09B33EBA-331E-8B00-4057-0D3E3DDB1682}"/>
              </a:ext>
            </a:extLst>
          </p:cNvPr>
          <p:cNvSpPr>
            <a:spLocks noGrp="1"/>
          </p:cNvSpPr>
          <p:nvPr>
            <p:ph idx="1"/>
          </p:nvPr>
        </p:nvSpPr>
        <p:spPr>
          <a:xfrm>
            <a:off x="612647" y="1715532"/>
            <a:ext cx="8859157" cy="4593828"/>
          </a:xfrm>
        </p:spPr>
        <p:txBody>
          <a:bodyPr>
            <a:normAutofit/>
          </a:bodyPr>
          <a:lstStyle/>
          <a:p>
            <a:pPr lvl="1"/>
            <a:r>
              <a:rPr lang="en-MW" b="1" dirty="0"/>
              <a:t>Harmonized definitions (e.g., “broadband,” “coverage,” “latency”)</a:t>
            </a:r>
            <a:endParaRPr lang="en-GB" b="1" dirty="0"/>
          </a:p>
          <a:p>
            <a:pPr marL="228600" lvl="1" indent="0">
              <a:buNone/>
            </a:pPr>
            <a:endParaRPr lang="en-MW" dirty="0"/>
          </a:p>
          <a:p>
            <a:pPr lvl="1"/>
            <a:r>
              <a:rPr lang="en-MW" b="1" dirty="0"/>
              <a:t>Data format &amp; metadata standards (spatial reference systems, coordinate systems)</a:t>
            </a:r>
            <a:endParaRPr lang="en-GB" b="1" dirty="0"/>
          </a:p>
          <a:p>
            <a:pPr lvl="1"/>
            <a:r>
              <a:rPr lang="en-GB" b="1" dirty="0"/>
              <a:t>Type approval Benchmarks ( New regulations, Dealership Certificate, Type approval labelling, Enforcement)</a:t>
            </a:r>
            <a:endParaRPr lang="en-MW" dirty="0"/>
          </a:p>
          <a:p>
            <a:pPr lvl="1"/>
            <a:r>
              <a:rPr lang="en-MW" b="1" dirty="0"/>
              <a:t>Quality of Service (QoS) benchmarks</a:t>
            </a:r>
            <a:endParaRPr lang="en-MW" dirty="0"/>
          </a:p>
          <a:p>
            <a:pPr lvl="1"/>
            <a:r>
              <a:rPr lang="en-MW" b="1" dirty="0"/>
              <a:t>Regulatory mandates for data submission &amp; reporting</a:t>
            </a:r>
            <a:endParaRPr lang="en-MW" dirty="0"/>
          </a:p>
          <a:p>
            <a:pPr lvl="1"/>
            <a:r>
              <a:rPr lang="en-MW" b="1" dirty="0"/>
              <a:t>Open data / data access principles</a:t>
            </a:r>
            <a:endParaRPr lang="en-MW" dirty="0"/>
          </a:p>
          <a:p>
            <a:pPr lvl="1"/>
            <a:r>
              <a:rPr lang="en-MW" b="1" dirty="0"/>
              <a:t>Interoperability and data sharing across agencies / sectors</a:t>
            </a:r>
            <a:endParaRPr lang="en-MW" dirty="0"/>
          </a:p>
          <a:p>
            <a:endParaRPr lang="en-MW" dirty="0"/>
          </a:p>
        </p:txBody>
      </p:sp>
    </p:spTree>
    <p:extLst>
      <p:ext uri="{BB962C8B-B14F-4D97-AF65-F5344CB8AC3E}">
        <p14:creationId xmlns:p14="http://schemas.microsoft.com/office/powerpoint/2010/main" val="3757523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F236B6-293C-4714-5F46-38058B29272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38BB1CA-FAFF-CB34-DE89-24100F76E237}"/>
              </a:ext>
            </a:extLst>
          </p:cNvPr>
          <p:cNvSpPr>
            <a:spLocks noGrp="1"/>
          </p:cNvSpPr>
          <p:nvPr>
            <p:ph type="title"/>
          </p:nvPr>
        </p:nvSpPr>
        <p:spPr/>
        <p:txBody>
          <a:bodyPr>
            <a:normAutofit/>
          </a:bodyPr>
          <a:lstStyle/>
          <a:p>
            <a:r>
              <a:rPr lang="en-GB" dirty="0">
                <a:highlight>
                  <a:srgbClr val="00FF00"/>
                </a:highlight>
              </a:rPr>
              <a:t>		</a:t>
            </a:r>
            <a:r>
              <a:rPr lang="en-MW" dirty="0">
                <a:highlight>
                  <a:srgbClr val="00FF00"/>
                </a:highlight>
              </a:rPr>
              <a:t> Current Policy &amp; Standards </a:t>
            </a:r>
            <a:r>
              <a:rPr lang="en-GB" dirty="0">
                <a:highlight>
                  <a:srgbClr val="00FF00"/>
                </a:highlight>
              </a:rPr>
              <a:t>								</a:t>
            </a:r>
            <a:r>
              <a:rPr lang="en-MW" dirty="0">
                <a:highlight>
                  <a:srgbClr val="00FF00"/>
                </a:highlight>
              </a:rPr>
              <a:t>Landscape</a:t>
            </a:r>
          </a:p>
        </p:txBody>
      </p:sp>
      <p:pic>
        <p:nvPicPr>
          <p:cNvPr id="5" name="Picture 4" descr="A red logo with a black background&#10;&#10;AI-generated content may be incorrect.">
            <a:extLst>
              <a:ext uri="{FF2B5EF4-FFF2-40B4-BE49-F238E27FC236}">
                <a16:creationId xmlns:a16="http://schemas.microsoft.com/office/drawing/2014/main" id="{B9D02522-53E3-29C0-94D0-0F6763AC99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1331" y="3080573"/>
            <a:ext cx="3015705" cy="3228787"/>
          </a:xfrm>
          <a:prstGeom prst="rect">
            <a:avLst/>
          </a:prstGeom>
        </p:spPr>
      </p:pic>
      <p:sp>
        <p:nvSpPr>
          <p:cNvPr id="8" name="Content Placeholder 7">
            <a:extLst>
              <a:ext uri="{FF2B5EF4-FFF2-40B4-BE49-F238E27FC236}">
                <a16:creationId xmlns:a16="http://schemas.microsoft.com/office/drawing/2014/main" id="{A92FBF2A-9E58-8950-BA61-40081130171B}"/>
              </a:ext>
            </a:extLst>
          </p:cNvPr>
          <p:cNvSpPr>
            <a:spLocks noGrp="1"/>
          </p:cNvSpPr>
          <p:nvPr>
            <p:ph idx="1"/>
          </p:nvPr>
        </p:nvSpPr>
        <p:spPr>
          <a:xfrm>
            <a:off x="612647" y="1715532"/>
            <a:ext cx="8859157" cy="4593828"/>
          </a:xfrm>
        </p:spPr>
        <p:txBody>
          <a:bodyPr>
            <a:normAutofit/>
          </a:bodyPr>
          <a:lstStyle/>
          <a:p>
            <a:pPr lvl="0"/>
            <a:r>
              <a:rPr lang="en-MW" b="1" dirty="0"/>
              <a:t>MACRA’s QoS regulatory framework</a:t>
            </a:r>
            <a:r>
              <a:rPr lang="en-GB" b="1" dirty="0"/>
              <a:t> </a:t>
            </a:r>
            <a:r>
              <a:rPr lang="en-US" b="1" dirty="0"/>
              <a:t>QoS parameters ( Passive and Active Measurement</a:t>
            </a:r>
            <a:endParaRPr lang="en-GB" b="1" dirty="0"/>
          </a:p>
          <a:p>
            <a:pPr lvl="0"/>
            <a:r>
              <a:rPr lang="en-GB" b="1" dirty="0"/>
              <a:t>Type approval rescheme </a:t>
            </a:r>
            <a:endParaRPr lang="en-MW" dirty="0"/>
          </a:p>
          <a:p>
            <a:pPr lvl="0"/>
            <a:r>
              <a:rPr lang="en-MW" b="1" dirty="0"/>
              <a:t>National ICT / Digital Policies &amp; broadband targets</a:t>
            </a:r>
            <a:endParaRPr lang="en-MW" dirty="0"/>
          </a:p>
          <a:p>
            <a:pPr lvl="0"/>
            <a:r>
              <a:rPr lang="en-MW" b="1" dirty="0"/>
              <a:t>National Addressing System (GIS) efforts</a:t>
            </a:r>
            <a:endParaRPr lang="en-MW" dirty="0"/>
          </a:p>
          <a:p>
            <a:pPr lvl="0"/>
            <a:r>
              <a:rPr lang="en-MW" b="1" dirty="0"/>
              <a:t>Infrastructure audit (recent)</a:t>
            </a:r>
            <a:endParaRPr lang="en-MW" dirty="0"/>
          </a:p>
          <a:p>
            <a:pPr lvl="0"/>
            <a:r>
              <a:rPr lang="en-MW" b="1" dirty="0"/>
              <a:t>Data / e‑government / ICT standards directories</a:t>
            </a:r>
            <a:endParaRPr lang="en-MW" dirty="0"/>
          </a:p>
          <a:p>
            <a:endParaRPr lang="en-MW" dirty="0"/>
          </a:p>
        </p:txBody>
      </p:sp>
    </p:spTree>
    <p:extLst>
      <p:ext uri="{BB962C8B-B14F-4D97-AF65-F5344CB8AC3E}">
        <p14:creationId xmlns:p14="http://schemas.microsoft.com/office/powerpoint/2010/main" val="2413220861"/>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2449</TotalTime>
  <Words>1086</Words>
  <Application>Microsoft Office PowerPoint</Application>
  <PresentationFormat>Widescreen</PresentationFormat>
  <Paragraphs>118</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Century Gothic</vt:lpstr>
      <vt:lpstr>Neue Haas Grotesk Text Pro</vt:lpstr>
      <vt:lpstr>Times New Roman</vt:lpstr>
      <vt:lpstr>VanillaVTI</vt:lpstr>
      <vt:lpstr>National Broadband Mapping Systems in Malawi.  Technologies &amp; Standards Implementation in Malawi   By Nicholas Kanyenda Deputy Director of Technologies and Standards  07/10/2025</vt:lpstr>
      <vt:lpstr>  Introduction &amp; Objectives </vt:lpstr>
      <vt:lpstr>  Introduction &amp; Objectives </vt:lpstr>
      <vt:lpstr>  Introduction &amp; Objectives </vt:lpstr>
      <vt:lpstr>Why National Broadband Mapping? </vt:lpstr>
      <vt:lpstr>  Key Components of a Broadband Mapping       System </vt:lpstr>
      <vt:lpstr>  Technologies &amp; Tools for Mapping </vt:lpstr>
      <vt:lpstr>  Standards, Guidelines &amp; Best Practices ing </vt:lpstr>
      <vt:lpstr>   Current Policy &amp; Standards         Landscape</vt:lpstr>
      <vt:lpstr>    Challenges &amp; Risks </vt:lpstr>
      <vt:lpstr>    Opportunities &amp; Recommended        Actions </vt:lpstr>
      <vt:lpstr>    Opportunities &amp; Recommended        Actions </vt:lpstr>
      <vt:lpstr>    Opportunities &amp; Recommended        Actions </vt:lpstr>
      <vt:lpstr>    Summary and Discussion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Murendelhe Nkhoma</dc:creator>
  <cp:lastModifiedBy>Nicholas  Kanyenda</cp:lastModifiedBy>
  <cp:revision>13</cp:revision>
  <dcterms:created xsi:type="dcterms:W3CDTF">2025-09-29T07:59:48Z</dcterms:created>
  <dcterms:modified xsi:type="dcterms:W3CDTF">2025-10-07T05:18:29Z</dcterms:modified>
</cp:coreProperties>
</file>