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11"/>
  </p:notesMasterIdLst>
  <p:handoutMasterIdLst>
    <p:handoutMasterId r:id="rId12"/>
  </p:handoutMasterIdLst>
  <p:sldIdLst>
    <p:sldId id="258" r:id="rId2"/>
    <p:sldId id="261" r:id="rId3"/>
    <p:sldId id="265" r:id="rId4"/>
    <p:sldId id="295" r:id="rId5"/>
    <p:sldId id="353" r:id="rId6"/>
    <p:sldId id="361" r:id="rId7"/>
    <p:sldId id="332" r:id="rId8"/>
    <p:sldId id="359" r:id="rId9"/>
    <p:sldId id="331" r:id="rId10"/>
  </p:sldIdLst>
  <p:sldSz cx="9144000" cy="5143500" type="screen16x9"/>
  <p:notesSz cx="6881813" cy="9296400"/>
  <p:embeddedFontLst>
    <p:embeddedFont>
      <p:font typeface="Arvo" panose="020B0604020202020204" charset="0"/>
      <p:regular r:id="rId13"/>
      <p:bold r:id="rId14"/>
      <p:italic r:id="rId15"/>
      <p:boldItalic r:id="rId16"/>
    </p:embeddedFont>
    <p:embeddedFont>
      <p:font typeface="Century Gothic" panose="020B0502020202020204" pitchFamily="34" charset="0"/>
      <p:regular r:id="rId17"/>
      <p:bold r:id="rId18"/>
      <p:italic r:id="rId19"/>
      <p:boldItalic r:id="rId20"/>
    </p:embeddedFont>
    <p:embeddedFont>
      <p:font typeface="Roboto Condensed" panose="02000000000000000000" pitchFamily="2" charset="0"/>
      <p:regular r:id="rId21"/>
      <p:bold r:id="rId22"/>
      <p:italic r:id="rId23"/>
      <p:boldItalic r:id="rId24"/>
    </p:embeddedFont>
    <p:embeddedFont>
      <p:font typeface="Roboto Condensed Light" panose="02000000000000000000" pitchFamily="2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27665BA-8202-44FC-AD62-C9F0E3EA811A}">
  <a:tblStyle styleId="{E27665BA-8202-44FC-AD62-C9F0E3EA811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15DE48A-E3B5-44D0-98CB-AE0B3FDC0379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88" autoAdjust="0"/>
    <p:restoredTop sz="93636" autoAdjust="0"/>
  </p:normalViewPr>
  <p:slideViewPr>
    <p:cSldViewPr snapToGrid="0">
      <p:cViewPr>
        <p:scale>
          <a:sx n="110" d="100"/>
          <a:sy n="110" d="100"/>
        </p:scale>
        <p:origin x="639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font" Target="fonts/font14.fntdata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font" Target="fonts/font5.fntdata"/><Relationship Id="rId25" Type="http://schemas.openxmlformats.org/officeDocument/2006/relationships/font" Target="fonts/font13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font" Target="fonts/font12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font" Target="fonts/font16.fntdata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font" Target="fonts/font15.fntdata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898F8C4-158E-45BB-947A-3DD635BA7AEB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2982119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8"/>
            <a:ext cx="2982119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9E27812-20A7-4E2A-830C-2572F221BB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9592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0700473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5f391192_04:notes"/>
          <p:cNvSpPr txBox="1">
            <a:spLocks noGrp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5985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/>
          <p:cNvSpPr txBox="1">
            <a:spLocks noGrp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18447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35f391192_057:notes"/>
          <p:cNvSpPr txBox="1">
            <a:spLocks noGrp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 </a:t>
            </a:r>
            <a:r>
              <a:rPr lang="en-US" b="1" dirty="0" err="1"/>
              <a:t>Mip</a:t>
            </a:r>
            <a:r>
              <a:rPr lang="en-US" b="1" baseline="0" dirty="0"/>
              <a:t> 1  enabler 6 economic infrastructure   </a:t>
            </a:r>
            <a:r>
              <a:rPr lang="en-US" dirty="0"/>
              <a:t>which identifies ICT as a catalyst in achieving the country’s economic growth.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95901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35f391192_057:notes"/>
          <p:cNvSpPr txBox="1">
            <a:spLocks noGrp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Access to affordable, high-speed broadband is critical for socio-economic transformation. It enables access to services, promotes efficiency, creates jobs, and connects Malawi to global opportunities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979453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interventions aim to expand coverage, reduce costs, improve service quality, and enhance inclusion. </a:t>
            </a:r>
          </a:p>
          <a:p>
            <a:r>
              <a:rPr lang="en-US" dirty="0"/>
              <a:t>The</a:t>
            </a:r>
            <a:r>
              <a:rPr lang="en-US" baseline="0" dirty="0"/>
              <a:t> National digitalization is based on the pillar of  ICT infrastructure development  and universal ICT accessibility </a:t>
            </a:r>
          </a:p>
          <a:p>
            <a:r>
              <a:rPr lang="en-US" baseline="0" dirty="0"/>
              <a:t>Currently 3 </a:t>
            </a:r>
            <a:r>
              <a:rPr lang="en-US" baseline="0" dirty="0" err="1"/>
              <a:t>MoUs</a:t>
            </a:r>
            <a:r>
              <a:rPr lang="en-US" baseline="0" dirty="0"/>
              <a:t> have been signed with neighboring countries such as Mozambique, Tanzania and Zambia so the data corridor will ensure increased affordability of by 30 % through use of alternative data channels from see cables to Malawi through the mentioned  neighboring countries.</a:t>
            </a:r>
          </a:p>
          <a:p>
            <a:r>
              <a:rPr lang="en-US" baseline="0" dirty="0"/>
              <a:t>Last mile project aims to provide reliable and affordable internet to remote and </a:t>
            </a:r>
            <a:r>
              <a:rPr lang="en-US" baseline="0" dirty="0" err="1"/>
              <a:t>underseved</a:t>
            </a:r>
            <a:r>
              <a:rPr lang="en-US" baseline="0" dirty="0"/>
              <a:t> communities. Cumulatively 35 towels have been elected and operationalized through the project in remote areas</a:t>
            </a:r>
          </a:p>
          <a:p>
            <a:r>
              <a:rPr lang="en-US" baseline="0" dirty="0"/>
              <a:t>The DMAP project funded by the world bank phase 1 connected 500 public institutions to the internet through the provision of last-mile fiber and the pre-purchase of international internet capacity under long-term supply agreements .</a:t>
            </a:r>
          </a:p>
          <a:p>
            <a:r>
              <a:rPr lang="en-US" baseline="0" dirty="0"/>
              <a:t>The second phase of DMAP is expected to connect 2000 schools and 500 more public institutions by 2026 </a:t>
            </a:r>
          </a:p>
          <a:p>
            <a:r>
              <a:rPr lang="en-US" sz="1100" dirty="0"/>
              <a:t>National broadband backbone – it ended in 2022</a:t>
            </a:r>
            <a:endParaRPr lang="en-US" baseline="0" dirty="0"/>
          </a:p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8046591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Malawi has made progress in broadband coverage, especially in mobile broadband penetration.   However, rural areas remain underserved and 5G coverage is still concentrated in urban centers.</a:t>
            </a:r>
          </a:p>
          <a:p>
            <a:r>
              <a:rPr lang="en-US" dirty="0"/>
              <a:t>The country has strong mobile broadband adoption and foundational infrastructure.</a:t>
            </a:r>
          </a:p>
          <a:p>
            <a:r>
              <a:rPr lang="en-US" dirty="0"/>
              <a:t>However, there's a clear need to expand 4G and roll out 5G more broadly, especially outside urban areas.</a:t>
            </a:r>
          </a:p>
          <a:p>
            <a:r>
              <a:rPr lang="en-US" dirty="0"/>
              <a:t>A significant drop compared to 2G/3G, indicating that many rural or underserved regions may still lack access to high-speed mobile internet.</a:t>
            </a:r>
          </a:p>
          <a:p>
            <a:r>
              <a:rPr lang="en-US" dirty="0"/>
              <a:t> 97.7% of Population Within 50 km</a:t>
            </a:r>
            <a:r>
              <a:rPr lang="en-US" baseline="0" dirty="0"/>
              <a:t> </a:t>
            </a:r>
            <a:r>
              <a:rPr lang="en-US" dirty="0"/>
              <a:t>Indicates excellent backbone infrastructure, which is critical for supporting mobile networks and fixed broadband</a:t>
            </a:r>
          </a:p>
        </p:txBody>
      </p:sp>
    </p:spTree>
    <p:extLst>
      <p:ext uri="{BB962C8B-B14F-4D97-AF65-F5344CB8AC3E}">
        <p14:creationId xmlns:p14="http://schemas.microsoft.com/office/powerpoint/2010/main" val="204916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35f391192_057:notes"/>
          <p:cNvSpPr txBox="1">
            <a:spLocks noGrp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The main barriers as you can see are affordability, infrastructure, electricity, and skills</a:t>
            </a:r>
            <a:r>
              <a:rPr lang="en-US" baseline="0" dirty="0"/>
              <a:t> while </a:t>
            </a:r>
            <a:r>
              <a:rPr lang="en-US" dirty="0"/>
              <a:t>Limited competition also constrains innovation. Overcoming these challenges requires multi-stakeholder investment and coordination.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872137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Future focus is on infrastructure, affordability, inclusion, and skills. Partnerships with private sector, development partners, and communities will be critical to sustain progress and reach universal access goals.</a:t>
            </a:r>
          </a:p>
        </p:txBody>
      </p:sp>
    </p:spTree>
    <p:extLst>
      <p:ext uri="{BB962C8B-B14F-4D97-AF65-F5344CB8AC3E}">
        <p14:creationId xmlns:p14="http://schemas.microsoft.com/office/powerpoint/2010/main" val="37652425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35ed75ccf_022:notes"/>
          <p:cNvSpPr txBox="1">
            <a:spLocks noGrp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 The Ministry looks forward to continued collaboration to achieve a connected and digitally empowered Malawi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11365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oogle Shape;103;p7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104" name="Google Shape;104;p7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05" name="Google Shape;105;p7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06" name="Google Shape;106;p7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07" name="Google Shape;107;p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08" name="Google Shape;108;p7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09" name="Google Shape;109;p7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10" name="Google Shape;110;p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11" name="Google Shape;111;p7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12" name="Google Shape;112;p7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3" name="Google Shape;113;p7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14" name="Google Shape;114;p7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7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6" name="Google Shape;116;p7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17" name="Google Shape;117;p7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7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9" name="Google Shape;119;p7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7"/>
          <p:cNvSpPr txBox="1">
            <a:spLocks noGrp="1"/>
          </p:cNvSpPr>
          <p:nvPr>
            <p:ph type="body" idx="1"/>
          </p:nvPr>
        </p:nvSpPr>
        <p:spPr>
          <a:xfrm>
            <a:off x="870450" y="1545076"/>
            <a:ext cx="2247900" cy="270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endParaRPr/>
          </a:p>
        </p:txBody>
      </p:sp>
      <p:sp>
        <p:nvSpPr>
          <p:cNvPr id="121" name="Google Shape;121;p7"/>
          <p:cNvSpPr txBox="1">
            <a:spLocks noGrp="1"/>
          </p:cNvSpPr>
          <p:nvPr>
            <p:ph type="body" idx="2"/>
          </p:nvPr>
        </p:nvSpPr>
        <p:spPr>
          <a:xfrm>
            <a:off x="3233637" y="1545076"/>
            <a:ext cx="2247900" cy="270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endParaRPr/>
          </a:p>
        </p:txBody>
      </p:sp>
      <p:sp>
        <p:nvSpPr>
          <p:cNvPr id="122" name="Google Shape;122;p7"/>
          <p:cNvSpPr txBox="1">
            <a:spLocks noGrp="1"/>
          </p:cNvSpPr>
          <p:nvPr>
            <p:ph type="body" idx="3"/>
          </p:nvPr>
        </p:nvSpPr>
        <p:spPr>
          <a:xfrm>
            <a:off x="5540650" y="1545076"/>
            <a:ext cx="2247900" cy="270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400" lvl="1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2pPr>
            <a:lvl3pPr marL="1371600" lvl="2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3pPr>
            <a:lvl4pPr marL="1828800" lvl="3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4pPr>
            <a:lvl5pPr marL="2286000" lvl="4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5pPr>
            <a:lvl6pPr marL="2743200" lvl="5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6pPr>
            <a:lvl7pPr marL="3200400" lvl="6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7pPr>
            <a:lvl8pPr marL="3657600" lvl="7" indent="-342900" rtl="0">
              <a:spcBef>
                <a:spcPts val="1000"/>
              </a:spcBef>
              <a:spcAft>
                <a:spcPts val="0"/>
              </a:spcAft>
              <a:buSzPts val="1800"/>
              <a:buChar char="▻"/>
              <a:defRPr sz="1800"/>
            </a:lvl8pPr>
            <a:lvl9pPr marL="4114800" lvl="8" indent="-342900" rtl="0">
              <a:spcBef>
                <a:spcPts val="1000"/>
              </a:spcBef>
              <a:spcAft>
                <a:spcPts val="1000"/>
              </a:spcAft>
              <a:buSzPts val="1800"/>
              <a:buChar char="▻"/>
              <a:defRPr sz="1800"/>
            </a:lvl9pPr>
          </a:lstStyle>
          <a:p>
            <a:endParaRPr/>
          </a:p>
        </p:txBody>
      </p:sp>
      <p:sp>
        <p:nvSpPr>
          <p:cNvPr id="123" name="Google Shape;123;p7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8" y="-2"/>
            <a:ext cx="2202830" cy="670795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inverted">
  <p:cSld name="Blank inverted">
    <p:bg>
      <p:bgPr>
        <a:solidFill>
          <a:schemeClr val="dk1"/>
        </a:solid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2"/>
          <p:cNvSpPr/>
          <p:nvPr/>
        </p:nvSpPr>
        <p:spPr>
          <a:xfrm>
            <a:off x="-55075" y="-38100"/>
            <a:ext cx="3312625" cy="5214650"/>
          </a:xfrm>
          <a:custGeom>
            <a:avLst/>
            <a:gdLst/>
            <a:ahLst/>
            <a:cxnLst/>
            <a:rect l="l" t="t" r="r" b="b"/>
            <a:pathLst>
              <a:path w="132505" h="208586" extrusionOk="0">
                <a:moveTo>
                  <a:pt x="132505" y="207264"/>
                </a:moveTo>
                <a:lnTo>
                  <a:pt x="25063" y="0"/>
                </a:lnTo>
                <a:lnTo>
                  <a:pt x="0" y="202"/>
                </a:lnTo>
                <a:lnTo>
                  <a:pt x="1322" y="20858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01" name="Google Shape;101;p12"/>
          <p:cNvSpPr/>
          <p:nvPr/>
        </p:nvSpPr>
        <p:spPr>
          <a:xfrm flipH="1">
            <a:off x="-903537" y="-17561"/>
            <a:ext cx="1759200" cy="749100"/>
          </a:xfrm>
          <a:prstGeom prst="parallelogram">
            <a:avLst>
              <a:gd name="adj" fmla="val 51542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12"/>
          <p:cNvSpPr/>
          <p:nvPr/>
        </p:nvSpPr>
        <p:spPr>
          <a:xfrm flipH="1">
            <a:off x="472134" y="-9525"/>
            <a:ext cx="518400" cy="749100"/>
          </a:xfrm>
          <a:prstGeom prst="parallelogram">
            <a:avLst>
              <a:gd name="adj" fmla="val 75009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2"/>
          <p:cNvSpPr/>
          <p:nvPr/>
        </p:nvSpPr>
        <p:spPr>
          <a:xfrm flipH="1">
            <a:off x="990375" y="4925850"/>
            <a:ext cx="8369700" cy="228000"/>
          </a:xfrm>
          <a:prstGeom prst="parallelogram">
            <a:avLst>
              <a:gd name="adj" fmla="val 51542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84437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3" r:id="rId2"/>
    <p:sldLayoutId id="2147483656" r:id="rId3"/>
    <p:sldLayoutId id="2147483659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3"/>
          <p:cNvSpPr txBox="1">
            <a:spLocks noGrp="1"/>
          </p:cNvSpPr>
          <p:nvPr>
            <p:ph type="ctrTitle" idx="4294967295"/>
          </p:nvPr>
        </p:nvSpPr>
        <p:spPr>
          <a:xfrm>
            <a:off x="1275150" y="1112859"/>
            <a:ext cx="6593700" cy="121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MINISTRY OF INFORMATION AND DIGITALIZATION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MoID</a:t>
            </a:r>
            <a:r>
              <a:rPr lang="en-US" dirty="0">
                <a:solidFill>
                  <a:schemeClr val="tx1"/>
                </a:solidFill>
              </a:rPr>
              <a:t>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14" name="Google Shape;214;p13"/>
          <p:cNvSpPr txBox="1">
            <a:spLocks noGrp="1"/>
          </p:cNvSpPr>
          <p:nvPr>
            <p:ph type="subTitle" idx="4294967295"/>
          </p:nvPr>
        </p:nvSpPr>
        <p:spPr>
          <a:xfrm>
            <a:off x="151075" y="2381692"/>
            <a:ext cx="8825947" cy="22051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chemeClr val="accent1">
                  <a:lumMod val="75000"/>
                </a:schemeClr>
              </a:buClr>
              <a:defRPr/>
            </a:pPr>
            <a:r>
              <a:rPr lang="en-US" sz="2000" b="1" dirty="0"/>
              <a:t>Government Interventions in Broadband Development</a:t>
            </a:r>
          </a:p>
          <a:p>
            <a:pPr algn="ctr">
              <a:buClr>
                <a:schemeClr val="accent1">
                  <a:lumMod val="75000"/>
                </a:schemeClr>
              </a:buClr>
              <a:defRPr/>
            </a:pPr>
            <a:r>
              <a:rPr lang="en-US" sz="2000" b="1"/>
              <a:t>7</a:t>
            </a:r>
            <a:r>
              <a:rPr lang="en-US" sz="2000" b="1" baseline="30000"/>
              <a:t>th</a:t>
            </a:r>
            <a:r>
              <a:rPr lang="en-US" sz="2000" b="1"/>
              <a:t> October, </a:t>
            </a:r>
            <a:r>
              <a:rPr lang="en-US" sz="2000" b="1" dirty="0"/>
              <a:t>2025</a:t>
            </a:r>
          </a:p>
        </p:txBody>
      </p:sp>
      <p:sp>
        <p:nvSpPr>
          <p:cNvPr id="216" name="Google Shape;216;p1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061637" y="5357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5535660"/>
              </p:ext>
            </p:extLst>
          </p:nvPr>
        </p:nvGraphicFramePr>
        <p:xfrm>
          <a:off x="4061637" y="53576"/>
          <a:ext cx="990600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108862" imgH="1094842" progId="Word.Picture.8">
                  <p:embed/>
                </p:oleObj>
              </mc:Choice>
              <mc:Fallback>
                <p:oleObj name="Picture" r:id="rId3" imgW="1108862" imgH="1094842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1637" y="53576"/>
                        <a:ext cx="990600" cy="1009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/>
          <p:cNvSpPr txBox="1">
            <a:spLocks noGrp="1"/>
          </p:cNvSpPr>
          <p:nvPr>
            <p:ph type="title"/>
          </p:nvPr>
        </p:nvSpPr>
        <p:spPr>
          <a:xfrm>
            <a:off x="0" y="392575"/>
            <a:ext cx="5620215" cy="75273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</a:rPr>
              <a:t>	Presentation Outline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37" name="Google Shape;237;p16"/>
          <p:cNvSpPr txBox="1">
            <a:spLocks noGrp="1"/>
          </p:cNvSpPr>
          <p:nvPr>
            <p:ph type="body" idx="1"/>
          </p:nvPr>
        </p:nvSpPr>
        <p:spPr>
          <a:xfrm>
            <a:off x="340042" y="1145309"/>
            <a:ext cx="7172007" cy="380679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514350" indent="-514350"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en-US" sz="1800" b="1" dirty="0"/>
              <a:t>About </a:t>
            </a:r>
            <a:r>
              <a:rPr lang="en-US" sz="1800" b="1" dirty="0" err="1"/>
              <a:t>MoID</a:t>
            </a:r>
            <a:r>
              <a:rPr lang="en-US" sz="1800" b="1" dirty="0"/>
              <a:t> </a:t>
            </a:r>
          </a:p>
          <a:p>
            <a:pPr marL="514350" indent="-514350"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en-US" sz="1800" b="1" dirty="0"/>
              <a:t>Why Broadband Matters </a:t>
            </a:r>
          </a:p>
          <a:p>
            <a:pPr marL="514350" indent="-514350"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en-US" sz="1800" b="1" dirty="0"/>
              <a:t>Government interventions </a:t>
            </a:r>
          </a:p>
          <a:p>
            <a:pPr marL="514350" indent="-514350"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en-US" sz="1800" b="1" dirty="0"/>
              <a:t>Current Status of Coverage </a:t>
            </a:r>
            <a:endParaRPr lang="en-GB" sz="1800" b="1" dirty="0"/>
          </a:p>
          <a:p>
            <a:pPr marL="514350" indent="-514350"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en-GB" sz="1800" b="1" dirty="0"/>
              <a:t>Key challenges </a:t>
            </a:r>
          </a:p>
          <a:p>
            <a:pPr marL="514350" indent="-514350"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en-GB" sz="1800" b="1" dirty="0"/>
              <a:t>Outlook &amp; Way forward </a:t>
            </a:r>
          </a:p>
          <a:p>
            <a:pPr marL="514350" indent="-514350"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en-GB" sz="1800" b="1" dirty="0"/>
              <a:t>Call to action </a:t>
            </a:r>
          </a:p>
          <a:p>
            <a:pPr marL="514350" indent="-514350"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en-GB" sz="1800" b="1" dirty="0"/>
              <a:t>Closing </a:t>
            </a:r>
            <a:endParaRPr lang="en-US" sz="1800" b="1" dirty="0"/>
          </a:p>
        </p:txBody>
      </p:sp>
      <p:sp>
        <p:nvSpPr>
          <p:cNvPr id="238" name="Google Shape;238;p1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grpSp>
        <p:nvGrpSpPr>
          <p:cNvPr id="239" name="Google Shape;239;p16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240" name="Google Shape;240;p16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6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6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6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5821" y="294482"/>
            <a:ext cx="838500" cy="8600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0"/>
          <p:cNvSpPr txBox="1">
            <a:spLocks noGrp="1"/>
          </p:cNvSpPr>
          <p:nvPr>
            <p:ph type="title"/>
          </p:nvPr>
        </p:nvSpPr>
        <p:spPr>
          <a:xfrm>
            <a:off x="0" y="392575"/>
            <a:ext cx="5597913" cy="766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algn="just">
              <a:defRPr/>
            </a:pPr>
            <a:r>
              <a:rPr lang="en-US" dirty="0">
                <a:solidFill>
                  <a:schemeClr val="tx1"/>
                </a:solidFill>
              </a:rPr>
              <a:t>	About </a:t>
            </a:r>
            <a:r>
              <a:rPr lang="en-US" dirty="0" err="1">
                <a:solidFill>
                  <a:schemeClr val="tx1"/>
                </a:solidFill>
              </a:rPr>
              <a:t>MoID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01" name="Google Shape;301;p20"/>
          <p:cNvSpPr txBox="1">
            <a:spLocks noGrp="1"/>
          </p:cNvSpPr>
          <p:nvPr>
            <p:ph type="body" idx="1"/>
          </p:nvPr>
        </p:nvSpPr>
        <p:spPr>
          <a:xfrm>
            <a:off x="0" y="1330036"/>
            <a:ext cx="8712820" cy="381346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indent="-342900" algn="just">
              <a:defRPr/>
            </a:pPr>
            <a:r>
              <a:rPr lang="en-US" sz="2000" dirty="0"/>
              <a:t>Lead institution for digitalization &amp; information services</a:t>
            </a:r>
          </a:p>
          <a:p>
            <a:pPr marL="342900" indent="-342900" algn="just">
              <a:defRPr/>
            </a:pPr>
            <a:r>
              <a:rPr lang="en-US" sz="2000" dirty="0"/>
              <a:t> Responsible for ICT policy development, ICT infrastructure expansion, digital inclusion</a:t>
            </a:r>
          </a:p>
          <a:p>
            <a:pPr marL="342900" indent="-342900" algn="just">
              <a:defRPr/>
            </a:pPr>
            <a:r>
              <a:rPr lang="en-US" sz="2000" dirty="0"/>
              <a:t>Aligned with Malawi 2063 and the National Digitalization Policy</a:t>
            </a:r>
          </a:p>
        </p:txBody>
      </p:sp>
      <p:sp>
        <p:nvSpPr>
          <p:cNvPr id="303" name="Google Shape;303;p2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grpSp>
        <p:nvGrpSpPr>
          <p:cNvPr id="304" name="Google Shape;304;p20"/>
          <p:cNvGrpSpPr/>
          <p:nvPr/>
        </p:nvGrpSpPr>
        <p:grpSpPr>
          <a:xfrm>
            <a:off x="299071" y="635918"/>
            <a:ext cx="335800" cy="279517"/>
            <a:chOff x="1247825" y="322750"/>
            <a:chExt cx="443300" cy="369000"/>
          </a:xfrm>
        </p:grpSpPr>
        <p:sp>
          <p:nvSpPr>
            <p:cNvPr id="305" name="Google Shape;305;p20"/>
            <p:cNvSpPr/>
            <p:nvPr/>
          </p:nvSpPr>
          <p:spPr>
            <a:xfrm>
              <a:off x="1247825" y="322750"/>
              <a:ext cx="443300" cy="369000"/>
            </a:xfrm>
            <a:custGeom>
              <a:avLst/>
              <a:gdLst/>
              <a:ahLst/>
              <a:cxnLst/>
              <a:rect l="l" t="t" r="r" b="b"/>
              <a:pathLst>
                <a:path w="17732" h="14760" fill="none" extrusionOk="0">
                  <a:moveTo>
                    <a:pt x="16952" y="2558"/>
                  </a:moveTo>
                  <a:lnTo>
                    <a:pt x="13664" y="2558"/>
                  </a:lnTo>
                  <a:lnTo>
                    <a:pt x="13226" y="755"/>
                  </a:lnTo>
                  <a:lnTo>
                    <a:pt x="13226" y="755"/>
                  </a:lnTo>
                  <a:lnTo>
                    <a:pt x="13177" y="609"/>
                  </a:lnTo>
                  <a:lnTo>
                    <a:pt x="13104" y="463"/>
                  </a:lnTo>
                  <a:lnTo>
                    <a:pt x="13006" y="317"/>
                  </a:lnTo>
                  <a:lnTo>
                    <a:pt x="12885" y="220"/>
                  </a:lnTo>
                  <a:lnTo>
                    <a:pt x="12739" y="122"/>
                  </a:lnTo>
                  <a:lnTo>
                    <a:pt x="12592" y="49"/>
                  </a:lnTo>
                  <a:lnTo>
                    <a:pt x="12446" y="0"/>
                  </a:lnTo>
                  <a:lnTo>
                    <a:pt x="12276" y="0"/>
                  </a:lnTo>
                  <a:lnTo>
                    <a:pt x="5456" y="0"/>
                  </a:lnTo>
                  <a:lnTo>
                    <a:pt x="5456" y="0"/>
                  </a:lnTo>
                  <a:lnTo>
                    <a:pt x="5286" y="0"/>
                  </a:lnTo>
                  <a:lnTo>
                    <a:pt x="5140" y="49"/>
                  </a:lnTo>
                  <a:lnTo>
                    <a:pt x="4994" y="122"/>
                  </a:lnTo>
                  <a:lnTo>
                    <a:pt x="4848" y="220"/>
                  </a:lnTo>
                  <a:lnTo>
                    <a:pt x="4726" y="317"/>
                  </a:lnTo>
                  <a:lnTo>
                    <a:pt x="4628" y="463"/>
                  </a:lnTo>
                  <a:lnTo>
                    <a:pt x="4555" y="609"/>
                  </a:lnTo>
                  <a:lnTo>
                    <a:pt x="4507" y="755"/>
                  </a:lnTo>
                  <a:lnTo>
                    <a:pt x="4068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460"/>
                  </a:lnTo>
                  <a:lnTo>
                    <a:pt x="3216" y="2363"/>
                  </a:lnTo>
                  <a:lnTo>
                    <a:pt x="3167" y="2290"/>
                  </a:lnTo>
                  <a:lnTo>
                    <a:pt x="3094" y="2217"/>
                  </a:lnTo>
                  <a:lnTo>
                    <a:pt x="3045" y="2144"/>
                  </a:lnTo>
                  <a:lnTo>
                    <a:pt x="2948" y="2119"/>
                  </a:lnTo>
                  <a:lnTo>
                    <a:pt x="2850" y="2071"/>
                  </a:lnTo>
                  <a:lnTo>
                    <a:pt x="2753" y="2071"/>
                  </a:lnTo>
                  <a:lnTo>
                    <a:pt x="2047" y="2071"/>
                  </a:lnTo>
                  <a:lnTo>
                    <a:pt x="2047" y="2071"/>
                  </a:lnTo>
                  <a:lnTo>
                    <a:pt x="1949" y="2071"/>
                  </a:lnTo>
                  <a:lnTo>
                    <a:pt x="1852" y="2119"/>
                  </a:lnTo>
                  <a:lnTo>
                    <a:pt x="1779" y="2144"/>
                  </a:lnTo>
                  <a:lnTo>
                    <a:pt x="1706" y="2217"/>
                  </a:lnTo>
                  <a:lnTo>
                    <a:pt x="1633" y="2290"/>
                  </a:lnTo>
                  <a:lnTo>
                    <a:pt x="1608" y="2363"/>
                  </a:lnTo>
                  <a:lnTo>
                    <a:pt x="1560" y="2460"/>
                  </a:lnTo>
                  <a:lnTo>
                    <a:pt x="1560" y="2558"/>
                  </a:lnTo>
                  <a:lnTo>
                    <a:pt x="1560" y="2558"/>
                  </a:lnTo>
                  <a:lnTo>
                    <a:pt x="780" y="2558"/>
                  </a:lnTo>
                  <a:lnTo>
                    <a:pt x="780" y="2558"/>
                  </a:lnTo>
                  <a:lnTo>
                    <a:pt x="634" y="2582"/>
                  </a:lnTo>
                  <a:lnTo>
                    <a:pt x="488" y="2631"/>
                  </a:lnTo>
                  <a:lnTo>
                    <a:pt x="342" y="2679"/>
                  </a:lnTo>
                  <a:lnTo>
                    <a:pt x="220" y="2777"/>
                  </a:lnTo>
                  <a:lnTo>
                    <a:pt x="123" y="2899"/>
                  </a:lnTo>
                  <a:lnTo>
                    <a:pt x="74" y="3045"/>
                  </a:lnTo>
                  <a:lnTo>
                    <a:pt x="25" y="3191"/>
                  </a:lnTo>
                  <a:lnTo>
                    <a:pt x="1" y="3337"/>
                  </a:lnTo>
                  <a:lnTo>
                    <a:pt x="1" y="13980"/>
                  </a:lnTo>
                  <a:lnTo>
                    <a:pt x="1" y="13980"/>
                  </a:lnTo>
                  <a:lnTo>
                    <a:pt x="25" y="14151"/>
                  </a:lnTo>
                  <a:lnTo>
                    <a:pt x="74" y="14297"/>
                  </a:lnTo>
                  <a:lnTo>
                    <a:pt x="123" y="14418"/>
                  </a:lnTo>
                  <a:lnTo>
                    <a:pt x="220" y="14540"/>
                  </a:lnTo>
                  <a:lnTo>
                    <a:pt x="342" y="14638"/>
                  </a:lnTo>
                  <a:lnTo>
                    <a:pt x="488" y="14711"/>
                  </a:lnTo>
                  <a:lnTo>
                    <a:pt x="634" y="14759"/>
                  </a:lnTo>
                  <a:lnTo>
                    <a:pt x="780" y="14759"/>
                  </a:lnTo>
                  <a:lnTo>
                    <a:pt x="16952" y="14759"/>
                  </a:lnTo>
                  <a:lnTo>
                    <a:pt x="16952" y="14759"/>
                  </a:lnTo>
                  <a:lnTo>
                    <a:pt x="17098" y="14759"/>
                  </a:lnTo>
                  <a:lnTo>
                    <a:pt x="17244" y="14711"/>
                  </a:lnTo>
                  <a:lnTo>
                    <a:pt x="17390" y="14638"/>
                  </a:lnTo>
                  <a:lnTo>
                    <a:pt x="17512" y="14540"/>
                  </a:lnTo>
                  <a:lnTo>
                    <a:pt x="17610" y="14418"/>
                  </a:lnTo>
                  <a:lnTo>
                    <a:pt x="17658" y="14297"/>
                  </a:lnTo>
                  <a:lnTo>
                    <a:pt x="17707" y="14151"/>
                  </a:lnTo>
                  <a:lnTo>
                    <a:pt x="17731" y="13980"/>
                  </a:lnTo>
                  <a:lnTo>
                    <a:pt x="17731" y="3337"/>
                  </a:lnTo>
                  <a:lnTo>
                    <a:pt x="17731" y="3337"/>
                  </a:lnTo>
                  <a:lnTo>
                    <a:pt x="17707" y="3191"/>
                  </a:lnTo>
                  <a:lnTo>
                    <a:pt x="17658" y="3045"/>
                  </a:lnTo>
                  <a:lnTo>
                    <a:pt x="17610" y="2899"/>
                  </a:lnTo>
                  <a:lnTo>
                    <a:pt x="17512" y="2777"/>
                  </a:lnTo>
                  <a:lnTo>
                    <a:pt x="17390" y="2679"/>
                  </a:lnTo>
                  <a:lnTo>
                    <a:pt x="17244" y="2631"/>
                  </a:lnTo>
                  <a:lnTo>
                    <a:pt x="17098" y="2582"/>
                  </a:lnTo>
                  <a:lnTo>
                    <a:pt x="16952" y="2558"/>
                  </a:lnTo>
                  <a:lnTo>
                    <a:pt x="16952" y="2558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0"/>
            <p:cNvSpPr/>
            <p:nvPr/>
          </p:nvSpPr>
          <p:spPr>
            <a:xfrm>
              <a:off x="1398225" y="386675"/>
              <a:ext cx="142500" cy="25"/>
            </a:xfrm>
            <a:custGeom>
              <a:avLst/>
              <a:gdLst/>
              <a:ahLst/>
              <a:cxnLst/>
              <a:rect l="l" t="t" r="r" b="b"/>
              <a:pathLst>
                <a:path w="5700" h="1" fill="none" extrusionOk="0">
                  <a:moveTo>
                    <a:pt x="5700" y="1"/>
                  </a:move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0"/>
            <p:cNvSpPr/>
            <p:nvPr/>
          </p:nvSpPr>
          <p:spPr>
            <a:xfrm>
              <a:off x="1370225" y="450000"/>
              <a:ext cx="198500" cy="197900"/>
            </a:xfrm>
            <a:custGeom>
              <a:avLst/>
              <a:gdLst/>
              <a:ahLst/>
              <a:cxnLst/>
              <a:rect l="l" t="t" r="r" b="b"/>
              <a:pathLst>
                <a:path w="7940" h="7916" fill="none" extrusionOk="0">
                  <a:moveTo>
                    <a:pt x="3970" y="7916"/>
                  </a:moveTo>
                  <a:lnTo>
                    <a:pt x="3970" y="7916"/>
                  </a:lnTo>
                  <a:lnTo>
                    <a:pt x="3556" y="7892"/>
                  </a:lnTo>
                  <a:lnTo>
                    <a:pt x="3166" y="7843"/>
                  </a:lnTo>
                  <a:lnTo>
                    <a:pt x="2801" y="7745"/>
                  </a:lnTo>
                  <a:lnTo>
                    <a:pt x="2436" y="7624"/>
                  </a:lnTo>
                  <a:lnTo>
                    <a:pt x="2070" y="7453"/>
                  </a:lnTo>
                  <a:lnTo>
                    <a:pt x="1754" y="7258"/>
                  </a:lnTo>
                  <a:lnTo>
                    <a:pt x="1462" y="7015"/>
                  </a:lnTo>
                  <a:lnTo>
                    <a:pt x="1169" y="6771"/>
                  </a:lnTo>
                  <a:lnTo>
                    <a:pt x="901" y="6479"/>
                  </a:lnTo>
                  <a:lnTo>
                    <a:pt x="682" y="6187"/>
                  </a:lnTo>
                  <a:lnTo>
                    <a:pt x="487" y="5846"/>
                  </a:lnTo>
                  <a:lnTo>
                    <a:pt x="317" y="5505"/>
                  </a:lnTo>
                  <a:lnTo>
                    <a:pt x="195" y="5139"/>
                  </a:lnTo>
                  <a:lnTo>
                    <a:pt x="98" y="4750"/>
                  </a:lnTo>
                  <a:lnTo>
                    <a:pt x="25" y="4360"/>
                  </a:lnTo>
                  <a:lnTo>
                    <a:pt x="0" y="3970"/>
                  </a:lnTo>
                  <a:lnTo>
                    <a:pt x="0" y="3970"/>
                  </a:lnTo>
                  <a:lnTo>
                    <a:pt x="25" y="3556"/>
                  </a:lnTo>
                  <a:lnTo>
                    <a:pt x="98" y="3167"/>
                  </a:lnTo>
                  <a:lnTo>
                    <a:pt x="195" y="2777"/>
                  </a:lnTo>
                  <a:lnTo>
                    <a:pt x="317" y="2412"/>
                  </a:lnTo>
                  <a:lnTo>
                    <a:pt x="487" y="2071"/>
                  </a:lnTo>
                  <a:lnTo>
                    <a:pt x="682" y="1754"/>
                  </a:lnTo>
                  <a:lnTo>
                    <a:pt x="901" y="1437"/>
                  </a:lnTo>
                  <a:lnTo>
                    <a:pt x="1169" y="1170"/>
                  </a:lnTo>
                  <a:lnTo>
                    <a:pt x="1462" y="902"/>
                  </a:lnTo>
                  <a:lnTo>
                    <a:pt x="1754" y="682"/>
                  </a:lnTo>
                  <a:lnTo>
                    <a:pt x="2070" y="488"/>
                  </a:lnTo>
                  <a:lnTo>
                    <a:pt x="2436" y="317"/>
                  </a:lnTo>
                  <a:lnTo>
                    <a:pt x="2801" y="171"/>
                  </a:lnTo>
                  <a:lnTo>
                    <a:pt x="3166" y="74"/>
                  </a:lnTo>
                  <a:lnTo>
                    <a:pt x="3556" y="25"/>
                  </a:lnTo>
                  <a:lnTo>
                    <a:pt x="3970" y="1"/>
                  </a:lnTo>
                  <a:lnTo>
                    <a:pt x="3970" y="1"/>
                  </a:lnTo>
                  <a:lnTo>
                    <a:pt x="4384" y="25"/>
                  </a:lnTo>
                  <a:lnTo>
                    <a:pt x="4774" y="74"/>
                  </a:lnTo>
                  <a:lnTo>
                    <a:pt x="5139" y="171"/>
                  </a:lnTo>
                  <a:lnTo>
                    <a:pt x="5505" y="317"/>
                  </a:lnTo>
                  <a:lnTo>
                    <a:pt x="5870" y="488"/>
                  </a:lnTo>
                  <a:lnTo>
                    <a:pt x="6186" y="682"/>
                  </a:lnTo>
                  <a:lnTo>
                    <a:pt x="6479" y="902"/>
                  </a:lnTo>
                  <a:lnTo>
                    <a:pt x="6771" y="1170"/>
                  </a:lnTo>
                  <a:lnTo>
                    <a:pt x="7039" y="1437"/>
                  </a:lnTo>
                  <a:lnTo>
                    <a:pt x="7258" y="1754"/>
                  </a:lnTo>
                  <a:lnTo>
                    <a:pt x="7453" y="2071"/>
                  </a:lnTo>
                  <a:lnTo>
                    <a:pt x="7623" y="2412"/>
                  </a:lnTo>
                  <a:lnTo>
                    <a:pt x="7745" y="2777"/>
                  </a:lnTo>
                  <a:lnTo>
                    <a:pt x="7843" y="3167"/>
                  </a:lnTo>
                  <a:lnTo>
                    <a:pt x="7916" y="3556"/>
                  </a:lnTo>
                  <a:lnTo>
                    <a:pt x="7940" y="3970"/>
                  </a:lnTo>
                  <a:lnTo>
                    <a:pt x="7940" y="3970"/>
                  </a:lnTo>
                  <a:lnTo>
                    <a:pt x="7916" y="4360"/>
                  </a:lnTo>
                  <a:lnTo>
                    <a:pt x="7843" y="4750"/>
                  </a:lnTo>
                  <a:lnTo>
                    <a:pt x="7745" y="5139"/>
                  </a:lnTo>
                  <a:lnTo>
                    <a:pt x="7623" y="5505"/>
                  </a:lnTo>
                  <a:lnTo>
                    <a:pt x="7453" y="5846"/>
                  </a:lnTo>
                  <a:lnTo>
                    <a:pt x="7258" y="6187"/>
                  </a:lnTo>
                  <a:lnTo>
                    <a:pt x="7039" y="6479"/>
                  </a:lnTo>
                  <a:lnTo>
                    <a:pt x="6771" y="6771"/>
                  </a:lnTo>
                  <a:lnTo>
                    <a:pt x="6479" y="7015"/>
                  </a:lnTo>
                  <a:lnTo>
                    <a:pt x="6186" y="7258"/>
                  </a:lnTo>
                  <a:lnTo>
                    <a:pt x="5870" y="7453"/>
                  </a:lnTo>
                  <a:lnTo>
                    <a:pt x="5505" y="7624"/>
                  </a:lnTo>
                  <a:lnTo>
                    <a:pt x="5139" y="7745"/>
                  </a:lnTo>
                  <a:lnTo>
                    <a:pt x="4774" y="7843"/>
                  </a:lnTo>
                  <a:lnTo>
                    <a:pt x="4384" y="7892"/>
                  </a:lnTo>
                  <a:lnTo>
                    <a:pt x="3970" y="7916"/>
                  </a:lnTo>
                  <a:lnTo>
                    <a:pt x="3970" y="791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0"/>
            <p:cNvSpPr/>
            <p:nvPr/>
          </p:nvSpPr>
          <p:spPr>
            <a:xfrm>
              <a:off x="1403100" y="482875"/>
              <a:ext cx="132750" cy="132150"/>
            </a:xfrm>
            <a:custGeom>
              <a:avLst/>
              <a:gdLst/>
              <a:ahLst/>
              <a:cxnLst/>
              <a:rect l="l" t="t" r="r" b="b"/>
              <a:pathLst>
                <a:path w="5310" h="5286" fill="none" extrusionOk="0">
                  <a:moveTo>
                    <a:pt x="2655" y="5286"/>
                  </a:moveTo>
                  <a:lnTo>
                    <a:pt x="2655" y="5286"/>
                  </a:lnTo>
                  <a:lnTo>
                    <a:pt x="2387" y="5286"/>
                  </a:lnTo>
                  <a:lnTo>
                    <a:pt x="2119" y="5237"/>
                  </a:lnTo>
                  <a:lnTo>
                    <a:pt x="1876" y="5164"/>
                  </a:lnTo>
                  <a:lnTo>
                    <a:pt x="1632" y="5091"/>
                  </a:lnTo>
                  <a:lnTo>
                    <a:pt x="1389" y="4969"/>
                  </a:lnTo>
                  <a:lnTo>
                    <a:pt x="1169" y="4847"/>
                  </a:lnTo>
                  <a:lnTo>
                    <a:pt x="975" y="4677"/>
                  </a:lnTo>
                  <a:lnTo>
                    <a:pt x="780" y="4506"/>
                  </a:lnTo>
                  <a:lnTo>
                    <a:pt x="609" y="4336"/>
                  </a:lnTo>
                  <a:lnTo>
                    <a:pt x="463" y="4117"/>
                  </a:lnTo>
                  <a:lnTo>
                    <a:pt x="317" y="3897"/>
                  </a:lnTo>
                  <a:lnTo>
                    <a:pt x="220" y="3678"/>
                  </a:lnTo>
                  <a:lnTo>
                    <a:pt x="122" y="3435"/>
                  </a:lnTo>
                  <a:lnTo>
                    <a:pt x="74" y="3191"/>
                  </a:lnTo>
                  <a:lnTo>
                    <a:pt x="25" y="2923"/>
                  </a:lnTo>
                  <a:lnTo>
                    <a:pt x="0" y="2655"/>
                  </a:lnTo>
                  <a:lnTo>
                    <a:pt x="0" y="2655"/>
                  </a:lnTo>
                  <a:lnTo>
                    <a:pt x="25" y="2387"/>
                  </a:lnTo>
                  <a:lnTo>
                    <a:pt x="74" y="2120"/>
                  </a:lnTo>
                  <a:lnTo>
                    <a:pt x="122" y="1852"/>
                  </a:lnTo>
                  <a:lnTo>
                    <a:pt x="220" y="1608"/>
                  </a:lnTo>
                  <a:lnTo>
                    <a:pt x="317" y="1389"/>
                  </a:lnTo>
                  <a:lnTo>
                    <a:pt x="463" y="1170"/>
                  </a:lnTo>
                  <a:lnTo>
                    <a:pt x="609" y="975"/>
                  </a:lnTo>
                  <a:lnTo>
                    <a:pt x="780" y="780"/>
                  </a:lnTo>
                  <a:lnTo>
                    <a:pt x="975" y="610"/>
                  </a:lnTo>
                  <a:lnTo>
                    <a:pt x="1169" y="463"/>
                  </a:lnTo>
                  <a:lnTo>
                    <a:pt x="1389" y="317"/>
                  </a:lnTo>
                  <a:lnTo>
                    <a:pt x="1632" y="220"/>
                  </a:lnTo>
                  <a:lnTo>
                    <a:pt x="1876" y="122"/>
                  </a:lnTo>
                  <a:lnTo>
                    <a:pt x="2119" y="49"/>
                  </a:lnTo>
                  <a:lnTo>
                    <a:pt x="2387" y="25"/>
                  </a:lnTo>
                  <a:lnTo>
                    <a:pt x="2655" y="1"/>
                  </a:lnTo>
                  <a:lnTo>
                    <a:pt x="2655" y="1"/>
                  </a:lnTo>
                  <a:lnTo>
                    <a:pt x="2923" y="25"/>
                  </a:lnTo>
                  <a:lnTo>
                    <a:pt x="3191" y="49"/>
                  </a:lnTo>
                  <a:lnTo>
                    <a:pt x="3435" y="122"/>
                  </a:lnTo>
                  <a:lnTo>
                    <a:pt x="3678" y="220"/>
                  </a:lnTo>
                  <a:lnTo>
                    <a:pt x="3922" y="317"/>
                  </a:lnTo>
                  <a:lnTo>
                    <a:pt x="4141" y="463"/>
                  </a:lnTo>
                  <a:lnTo>
                    <a:pt x="4336" y="610"/>
                  </a:lnTo>
                  <a:lnTo>
                    <a:pt x="4530" y="780"/>
                  </a:lnTo>
                  <a:lnTo>
                    <a:pt x="4701" y="975"/>
                  </a:lnTo>
                  <a:lnTo>
                    <a:pt x="4847" y="1170"/>
                  </a:lnTo>
                  <a:lnTo>
                    <a:pt x="4993" y="1389"/>
                  </a:lnTo>
                  <a:lnTo>
                    <a:pt x="5091" y="1608"/>
                  </a:lnTo>
                  <a:lnTo>
                    <a:pt x="5188" y="1852"/>
                  </a:lnTo>
                  <a:lnTo>
                    <a:pt x="5237" y="2120"/>
                  </a:lnTo>
                  <a:lnTo>
                    <a:pt x="5285" y="2387"/>
                  </a:lnTo>
                  <a:lnTo>
                    <a:pt x="5310" y="2655"/>
                  </a:lnTo>
                  <a:lnTo>
                    <a:pt x="5310" y="2655"/>
                  </a:lnTo>
                  <a:lnTo>
                    <a:pt x="5285" y="2923"/>
                  </a:lnTo>
                  <a:lnTo>
                    <a:pt x="5237" y="3191"/>
                  </a:lnTo>
                  <a:lnTo>
                    <a:pt x="5188" y="3435"/>
                  </a:lnTo>
                  <a:lnTo>
                    <a:pt x="5091" y="3678"/>
                  </a:lnTo>
                  <a:lnTo>
                    <a:pt x="4993" y="3897"/>
                  </a:lnTo>
                  <a:lnTo>
                    <a:pt x="4847" y="4117"/>
                  </a:lnTo>
                  <a:lnTo>
                    <a:pt x="4701" y="4336"/>
                  </a:lnTo>
                  <a:lnTo>
                    <a:pt x="4530" y="4506"/>
                  </a:lnTo>
                  <a:lnTo>
                    <a:pt x="4336" y="4677"/>
                  </a:lnTo>
                  <a:lnTo>
                    <a:pt x="4141" y="4847"/>
                  </a:lnTo>
                  <a:lnTo>
                    <a:pt x="3922" y="4969"/>
                  </a:lnTo>
                  <a:lnTo>
                    <a:pt x="3678" y="5091"/>
                  </a:lnTo>
                  <a:lnTo>
                    <a:pt x="3435" y="5164"/>
                  </a:lnTo>
                  <a:lnTo>
                    <a:pt x="3191" y="5237"/>
                  </a:lnTo>
                  <a:lnTo>
                    <a:pt x="2923" y="5286"/>
                  </a:lnTo>
                  <a:lnTo>
                    <a:pt x="2655" y="5286"/>
                  </a:lnTo>
                  <a:lnTo>
                    <a:pt x="2655" y="528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0"/>
            <p:cNvSpPr/>
            <p:nvPr/>
          </p:nvSpPr>
          <p:spPr>
            <a:xfrm>
              <a:off x="1588800" y="435400"/>
              <a:ext cx="66400" cy="43850"/>
            </a:xfrm>
            <a:custGeom>
              <a:avLst/>
              <a:gdLst/>
              <a:ahLst/>
              <a:cxnLst/>
              <a:rect l="l" t="t" r="r" b="b"/>
              <a:pathLst>
                <a:path w="2656" h="1754" fill="none" extrusionOk="0">
                  <a:moveTo>
                    <a:pt x="2655" y="1266"/>
                  </a:moveTo>
                  <a:lnTo>
                    <a:pt x="2655" y="1266"/>
                  </a:lnTo>
                  <a:lnTo>
                    <a:pt x="2655" y="1364"/>
                  </a:lnTo>
                  <a:lnTo>
                    <a:pt x="2631" y="1461"/>
                  </a:lnTo>
                  <a:lnTo>
                    <a:pt x="2582" y="1534"/>
                  </a:lnTo>
                  <a:lnTo>
                    <a:pt x="2509" y="1607"/>
                  </a:lnTo>
                  <a:lnTo>
                    <a:pt x="2461" y="1680"/>
                  </a:lnTo>
                  <a:lnTo>
                    <a:pt x="2363" y="1705"/>
                  </a:lnTo>
                  <a:lnTo>
                    <a:pt x="2266" y="1754"/>
                  </a:lnTo>
                  <a:lnTo>
                    <a:pt x="2168" y="1754"/>
                  </a:lnTo>
                  <a:lnTo>
                    <a:pt x="488" y="1754"/>
                  </a:lnTo>
                  <a:lnTo>
                    <a:pt x="488" y="1754"/>
                  </a:lnTo>
                  <a:lnTo>
                    <a:pt x="390" y="1754"/>
                  </a:lnTo>
                  <a:lnTo>
                    <a:pt x="293" y="1705"/>
                  </a:lnTo>
                  <a:lnTo>
                    <a:pt x="220" y="1680"/>
                  </a:lnTo>
                  <a:lnTo>
                    <a:pt x="147" y="1607"/>
                  </a:lnTo>
                  <a:lnTo>
                    <a:pt x="74" y="1534"/>
                  </a:lnTo>
                  <a:lnTo>
                    <a:pt x="49" y="1461"/>
                  </a:lnTo>
                  <a:lnTo>
                    <a:pt x="1" y="1364"/>
                  </a:lnTo>
                  <a:lnTo>
                    <a:pt x="1" y="1266"/>
                  </a:lnTo>
                  <a:lnTo>
                    <a:pt x="1" y="487"/>
                  </a:lnTo>
                  <a:lnTo>
                    <a:pt x="1" y="487"/>
                  </a:lnTo>
                  <a:lnTo>
                    <a:pt x="1" y="390"/>
                  </a:lnTo>
                  <a:lnTo>
                    <a:pt x="49" y="292"/>
                  </a:lnTo>
                  <a:lnTo>
                    <a:pt x="74" y="219"/>
                  </a:lnTo>
                  <a:lnTo>
                    <a:pt x="147" y="146"/>
                  </a:lnTo>
                  <a:lnTo>
                    <a:pt x="220" y="73"/>
                  </a:lnTo>
                  <a:lnTo>
                    <a:pt x="293" y="49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2168" y="0"/>
                  </a:lnTo>
                  <a:lnTo>
                    <a:pt x="2168" y="0"/>
                  </a:lnTo>
                  <a:lnTo>
                    <a:pt x="2266" y="0"/>
                  </a:lnTo>
                  <a:lnTo>
                    <a:pt x="2363" y="49"/>
                  </a:lnTo>
                  <a:lnTo>
                    <a:pt x="2461" y="73"/>
                  </a:lnTo>
                  <a:lnTo>
                    <a:pt x="2509" y="146"/>
                  </a:lnTo>
                  <a:lnTo>
                    <a:pt x="2582" y="219"/>
                  </a:lnTo>
                  <a:lnTo>
                    <a:pt x="2631" y="292"/>
                  </a:lnTo>
                  <a:lnTo>
                    <a:pt x="2655" y="390"/>
                  </a:lnTo>
                  <a:lnTo>
                    <a:pt x="2655" y="487"/>
                  </a:lnTo>
                  <a:lnTo>
                    <a:pt x="2655" y="126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4630" y="55368"/>
            <a:ext cx="838500" cy="8600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0"/>
          <p:cNvSpPr txBox="1">
            <a:spLocks noGrp="1"/>
          </p:cNvSpPr>
          <p:nvPr>
            <p:ph type="title"/>
          </p:nvPr>
        </p:nvSpPr>
        <p:spPr>
          <a:xfrm>
            <a:off x="0" y="392575"/>
            <a:ext cx="5586761" cy="766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algn="just">
              <a:defRPr/>
            </a:pPr>
            <a:r>
              <a:rPr lang="en-US" dirty="0">
                <a:solidFill>
                  <a:schemeClr val="tx1"/>
                </a:solidFill>
              </a:rPr>
              <a:t>	Why Broadband Matters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01" name="Google Shape;301;p20"/>
          <p:cNvSpPr txBox="1">
            <a:spLocks noGrp="1"/>
          </p:cNvSpPr>
          <p:nvPr>
            <p:ph type="body" idx="1"/>
          </p:nvPr>
        </p:nvSpPr>
        <p:spPr>
          <a:xfrm>
            <a:off x="299072" y="1620644"/>
            <a:ext cx="8413748" cy="285220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57188" indent="-357188" algn="just">
              <a:buClr>
                <a:schemeClr val="accent1">
                  <a:lumMod val="75000"/>
                </a:schemeClr>
              </a:buClr>
              <a:defRPr/>
            </a:pPr>
            <a:r>
              <a:rPr lang="en-US" sz="2000" dirty="0"/>
              <a:t>Broadband is a development enabler, not a luxury</a:t>
            </a:r>
          </a:p>
          <a:p>
            <a:pPr marL="357188" indent="-357188" algn="just">
              <a:buClr>
                <a:schemeClr val="accent1">
                  <a:lumMod val="75000"/>
                </a:schemeClr>
              </a:buClr>
              <a:defRPr/>
            </a:pPr>
            <a:r>
              <a:rPr lang="en-US" sz="2000" dirty="0"/>
              <a:t>Supports sectors for instance trade, education, healthcare, commerce, agriculture etc.</a:t>
            </a:r>
          </a:p>
          <a:p>
            <a:pPr marL="357188" indent="-357188" algn="just">
              <a:buClr>
                <a:schemeClr val="accent1">
                  <a:lumMod val="75000"/>
                </a:schemeClr>
              </a:buClr>
              <a:defRPr/>
            </a:pPr>
            <a:r>
              <a:rPr lang="en-US" sz="2000" dirty="0"/>
              <a:t> Key driver of GDP growth, innovation, and social inclusion</a:t>
            </a:r>
          </a:p>
          <a:p>
            <a:pPr marL="357188" indent="-357188" algn="just">
              <a:buClr>
                <a:schemeClr val="accent1">
                  <a:lumMod val="75000"/>
                </a:schemeClr>
              </a:buClr>
              <a:defRPr/>
            </a:pPr>
            <a:endParaRPr lang="en-US" sz="2200" dirty="0"/>
          </a:p>
        </p:txBody>
      </p:sp>
      <p:sp>
        <p:nvSpPr>
          <p:cNvPr id="303" name="Google Shape;303;p2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grpSp>
        <p:nvGrpSpPr>
          <p:cNvPr id="304" name="Google Shape;304;p20"/>
          <p:cNvGrpSpPr/>
          <p:nvPr/>
        </p:nvGrpSpPr>
        <p:grpSpPr>
          <a:xfrm>
            <a:off x="299071" y="635918"/>
            <a:ext cx="335800" cy="279517"/>
            <a:chOff x="1247825" y="322750"/>
            <a:chExt cx="443300" cy="369000"/>
          </a:xfrm>
        </p:grpSpPr>
        <p:sp>
          <p:nvSpPr>
            <p:cNvPr id="305" name="Google Shape;305;p20"/>
            <p:cNvSpPr/>
            <p:nvPr/>
          </p:nvSpPr>
          <p:spPr>
            <a:xfrm>
              <a:off x="1247825" y="322750"/>
              <a:ext cx="443300" cy="369000"/>
            </a:xfrm>
            <a:custGeom>
              <a:avLst/>
              <a:gdLst/>
              <a:ahLst/>
              <a:cxnLst/>
              <a:rect l="l" t="t" r="r" b="b"/>
              <a:pathLst>
                <a:path w="17732" h="14760" fill="none" extrusionOk="0">
                  <a:moveTo>
                    <a:pt x="16952" y="2558"/>
                  </a:moveTo>
                  <a:lnTo>
                    <a:pt x="13664" y="2558"/>
                  </a:lnTo>
                  <a:lnTo>
                    <a:pt x="13226" y="755"/>
                  </a:lnTo>
                  <a:lnTo>
                    <a:pt x="13226" y="755"/>
                  </a:lnTo>
                  <a:lnTo>
                    <a:pt x="13177" y="609"/>
                  </a:lnTo>
                  <a:lnTo>
                    <a:pt x="13104" y="463"/>
                  </a:lnTo>
                  <a:lnTo>
                    <a:pt x="13006" y="317"/>
                  </a:lnTo>
                  <a:lnTo>
                    <a:pt x="12885" y="220"/>
                  </a:lnTo>
                  <a:lnTo>
                    <a:pt x="12739" y="122"/>
                  </a:lnTo>
                  <a:lnTo>
                    <a:pt x="12592" y="49"/>
                  </a:lnTo>
                  <a:lnTo>
                    <a:pt x="12446" y="0"/>
                  </a:lnTo>
                  <a:lnTo>
                    <a:pt x="12276" y="0"/>
                  </a:lnTo>
                  <a:lnTo>
                    <a:pt x="5456" y="0"/>
                  </a:lnTo>
                  <a:lnTo>
                    <a:pt x="5456" y="0"/>
                  </a:lnTo>
                  <a:lnTo>
                    <a:pt x="5286" y="0"/>
                  </a:lnTo>
                  <a:lnTo>
                    <a:pt x="5140" y="49"/>
                  </a:lnTo>
                  <a:lnTo>
                    <a:pt x="4994" y="122"/>
                  </a:lnTo>
                  <a:lnTo>
                    <a:pt x="4848" y="220"/>
                  </a:lnTo>
                  <a:lnTo>
                    <a:pt x="4726" y="317"/>
                  </a:lnTo>
                  <a:lnTo>
                    <a:pt x="4628" y="463"/>
                  </a:lnTo>
                  <a:lnTo>
                    <a:pt x="4555" y="609"/>
                  </a:lnTo>
                  <a:lnTo>
                    <a:pt x="4507" y="755"/>
                  </a:lnTo>
                  <a:lnTo>
                    <a:pt x="4068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460"/>
                  </a:lnTo>
                  <a:lnTo>
                    <a:pt x="3216" y="2363"/>
                  </a:lnTo>
                  <a:lnTo>
                    <a:pt x="3167" y="2290"/>
                  </a:lnTo>
                  <a:lnTo>
                    <a:pt x="3094" y="2217"/>
                  </a:lnTo>
                  <a:lnTo>
                    <a:pt x="3045" y="2144"/>
                  </a:lnTo>
                  <a:lnTo>
                    <a:pt x="2948" y="2119"/>
                  </a:lnTo>
                  <a:lnTo>
                    <a:pt x="2850" y="2071"/>
                  </a:lnTo>
                  <a:lnTo>
                    <a:pt x="2753" y="2071"/>
                  </a:lnTo>
                  <a:lnTo>
                    <a:pt x="2047" y="2071"/>
                  </a:lnTo>
                  <a:lnTo>
                    <a:pt x="2047" y="2071"/>
                  </a:lnTo>
                  <a:lnTo>
                    <a:pt x="1949" y="2071"/>
                  </a:lnTo>
                  <a:lnTo>
                    <a:pt x="1852" y="2119"/>
                  </a:lnTo>
                  <a:lnTo>
                    <a:pt x="1779" y="2144"/>
                  </a:lnTo>
                  <a:lnTo>
                    <a:pt x="1706" y="2217"/>
                  </a:lnTo>
                  <a:lnTo>
                    <a:pt x="1633" y="2290"/>
                  </a:lnTo>
                  <a:lnTo>
                    <a:pt x="1608" y="2363"/>
                  </a:lnTo>
                  <a:lnTo>
                    <a:pt x="1560" y="2460"/>
                  </a:lnTo>
                  <a:lnTo>
                    <a:pt x="1560" y="2558"/>
                  </a:lnTo>
                  <a:lnTo>
                    <a:pt x="1560" y="2558"/>
                  </a:lnTo>
                  <a:lnTo>
                    <a:pt x="780" y="2558"/>
                  </a:lnTo>
                  <a:lnTo>
                    <a:pt x="780" y="2558"/>
                  </a:lnTo>
                  <a:lnTo>
                    <a:pt x="634" y="2582"/>
                  </a:lnTo>
                  <a:lnTo>
                    <a:pt x="488" y="2631"/>
                  </a:lnTo>
                  <a:lnTo>
                    <a:pt x="342" y="2679"/>
                  </a:lnTo>
                  <a:lnTo>
                    <a:pt x="220" y="2777"/>
                  </a:lnTo>
                  <a:lnTo>
                    <a:pt x="123" y="2899"/>
                  </a:lnTo>
                  <a:lnTo>
                    <a:pt x="74" y="3045"/>
                  </a:lnTo>
                  <a:lnTo>
                    <a:pt x="25" y="3191"/>
                  </a:lnTo>
                  <a:lnTo>
                    <a:pt x="1" y="3337"/>
                  </a:lnTo>
                  <a:lnTo>
                    <a:pt x="1" y="13980"/>
                  </a:lnTo>
                  <a:lnTo>
                    <a:pt x="1" y="13980"/>
                  </a:lnTo>
                  <a:lnTo>
                    <a:pt x="25" y="14151"/>
                  </a:lnTo>
                  <a:lnTo>
                    <a:pt x="74" y="14297"/>
                  </a:lnTo>
                  <a:lnTo>
                    <a:pt x="123" y="14418"/>
                  </a:lnTo>
                  <a:lnTo>
                    <a:pt x="220" y="14540"/>
                  </a:lnTo>
                  <a:lnTo>
                    <a:pt x="342" y="14638"/>
                  </a:lnTo>
                  <a:lnTo>
                    <a:pt x="488" y="14711"/>
                  </a:lnTo>
                  <a:lnTo>
                    <a:pt x="634" y="14759"/>
                  </a:lnTo>
                  <a:lnTo>
                    <a:pt x="780" y="14759"/>
                  </a:lnTo>
                  <a:lnTo>
                    <a:pt x="16952" y="14759"/>
                  </a:lnTo>
                  <a:lnTo>
                    <a:pt x="16952" y="14759"/>
                  </a:lnTo>
                  <a:lnTo>
                    <a:pt x="17098" y="14759"/>
                  </a:lnTo>
                  <a:lnTo>
                    <a:pt x="17244" y="14711"/>
                  </a:lnTo>
                  <a:lnTo>
                    <a:pt x="17390" y="14638"/>
                  </a:lnTo>
                  <a:lnTo>
                    <a:pt x="17512" y="14540"/>
                  </a:lnTo>
                  <a:lnTo>
                    <a:pt x="17610" y="14418"/>
                  </a:lnTo>
                  <a:lnTo>
                    <a:pt x="17658" y="14297"/>
                  </a:lnTo>
                  <a:lnTo>
                    <a:pt x="17707" y="14151"/>
                  </a:lnTo>
                  <a:lnTo>
                    <a:pt x="17731" y="13980"/>
                  </a:lnTo>
                  <a:lnTo>
                    <a:pt x="17731" y="3337"/>
                  </a:lnTo>
                  <a:lnTo>
                    <a:pt x="17731" y="3337"/>
                  </a:lnTo>
                  <a:lnTo>
                    <a:pt x="17707" y="3191"/>
                  </a:lnTo>
                  <a:lnTo>
                    <a:pt x="17658" y="3045"/>
                  </a:lnTo>
                  <a:lnTo>
                    <a:pt x="17610" y="2899"/>
                  </a:lnTo>
                  <a:lnTo>
                    <a:pt x="17512" y="2777"/>
                  </a:lnTo>
                  <a:lnTo>
                    <a:pt x="17390" y="2679"/>
                  </a:lnTo>
                  <a:lnTo>
                    <a:pt x="17244" y="2631"/>
                  </a:lnTo>
                  <a:lnTo>
                    <a:pt x="17098" y="2582"/>
                  </a:lnTo>
                  <a:lnTo>
                    <a:pt x="16952" y="2558"/>
                  </a:lnTo>
                  <a:lnTo>
                    <a:pt x="16952" y="2558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0"/>
            <p:cNvSpPr/>
            <p:nvPr/>
          </p:nvSpPr>
          <p:spPr>
            <a:xfrm>
              <a:off x="1398225" y="386675"/>
              <a:ext cx="142500" cy="25"/>
            </a:xfrm>
            <a:custGeom>
              <a:avLst/>
              <a:gdLst/>
              <a:ahLst/>
              <a:cxnLst/>
              <a:rect l="l" t="t" r="r" b="b"/>
              <a:pathLst>
                <a:path w="5700" h="1" fill="none" extrusionOk="0">
                  <a:moveTo>
                    <a:pt x="5700" y="1"/>
                  </a:move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0"/>
            <p:cNvSpPr/>
            <p:nvPr/>
          </p:nvSpPr>
          <p:spPr>
            <a:xfrm>
              <a:off x="1370225" y="450000"/>
              <a:ext cx="198500" cy="197900"/>
            </a:xfrm>
            <a:custGeom>
              <a:avLst/>
              <a:gdLst/>
              <a:ahLst/>
              <a:cxnLst/>
              <a:rect l="l" t="t" r="r" b="b"/>
              <a:pathLst>
                <a:path w="7940" h="7916" fill="none" extrusionOk="0">
                  <a:moveTo>
                    <a:pt x="3970" y="7916"/>
                  </a:moveTo>
                  <a:lnTo>
                    <a:pt x="3970" y="7916"/>
                  </a:lnTo>
                  <a:lnTo>
                    <a:pt x="3556" y="7892"/>
                  </a:lnTo>
                  <a:lnTo>
                    <a:pt x="3166" y="7843"/>
                  </a:lnTo>
                  <a:lnTo>
                    <a:pt x="2801" y="7745"/>
                  </a:lnTo>
                  <a:lnTo>
                    <a:pt x="2436" y="7624"/>
                  </a:lnTo>
                  <a:lnTo>
                    <a:pt x="2070" y="7453"/>
                  </a:lnTo>
                  <a:lnTo>
                    <a:pt x="1754" y="7258"/>
                  </a:lnTo>
                  <a:lnTo>
                    <a:pt x="1462" y="7015"/>
                  </a:lnTo>
                  <a:lnTo>
                    <a:pt x="1169" y="6771"/>
                  </a:lnTo>
                  <a:lnTo>
                    <a:pt x="901" y="6479"/>
                  </a:lnTo>
                  <a:lnTo>
                    <a:pt x="682" y="6187"/>
                  </a:lnTo>
                  <a:lnTo>
                    <a:pt x="487" y="5846"/>
                  </a:lnTo>
                  <a:lnTo>
                    <a:pt x="317" y="5505"/>
                  </a:lnTo>
                  <a:lnTo>
                    <a:pt x="195" y="5139"/>
                  </a:lnTo>
                  <a:lnTo>
                    <a:pt x="98" y="4750"/>
                  </a:lnTo>
                  <a:lnTo>
                    <a:pt x="25" y="4360"/>
                  </a:lnTo>
                  <a:lnTo>
                    <a:pt x="0" y="3970"/>
                  </a:lnTo>
                  <a:lnTo>
                    <a:pt x="0" y="3970"/>
                  </a:lnTo>
                  <a:lnTo>
                    <a:pt x="25" y="3556"/>
                  </a:lnTo>
                  <a:lnTo>
                    <a:pt x="98" y="3167"/>
                  </a:lnTo>
                  <a:lnTo>
                    <a:pt x="195" y="2777"/>
                  </a:lnTo>
                  <a:lnTo>
                    <a:pt x="317" y="2412"/>
                  </a:lnTo>
                  <a:lnTo>
                    <a:pt x="487" y="2071"/>
                  </a:lnTo>
                  <a:lnTo>
                    <a:pt x="682" y="1754"/>
                  </a:lnTo>
                  <a:lnTo>
                    <a:pt x="901" y="1437"/>
                  </a:lnTo>
                  <a:lnTo>
                    <a:pt x="1169" y="1170"/>
                  </a:lnTo>
                  <a:lnTo>
                    <a:pt x="1462" y="902"/>
                  </a:lnTo>
                  <a:lnTo>
                    <a:pt x="1754" y="682"/>
                  </a:lnTo>
                  <a:lnTo>
                    <a:pt x="2070" y="488"/>
                  </a:lnTo>
                  <a:lnTo>
                    <a:pt x="2436" y="317"/>
                  </a:lnTo>
                  <a:lnTo>
                    <a:pt x="2801" y="171"/>
                  </a:lnTo>
                  <a:lnTo>
                    <a:pt x="3166" y="74"/>
                  </a:lnTo>
                  <a:lnTo>
                    <a:pt x="3556" y="25"/>
                  </a:lnTo>
                  <a:lnTo>
                    <a:pt x="3970" y="1"/>
                  </a:lnTo>
                  <a:lnTo>
                    <a:pt x="3970" y="1"/>
                  </a:lnTo>
                  <a:lnTo>
                    <a:pt x="4384" y="25"/>
                  </a:lnTo>
                  <a:lnTo>
                    <a:pt x="4774" y="74"/>
                  </a:lnTo>
                  <a:lnTo>
                    <a:pt x="5139" y="171"/>
                  </a:lnTo>
                  <a:lnTo>
                    <a:pt x="5505" y="317"/>
                  </a:lnTo>
                  <a:lnTo>
                    <a:pt x="5870" y="488"/>
                  </a:lnTo>
                  <a:lnTo>
                    <a:pt x="6186" y="682"/>
                  </a:lnTo>
                  <a:lnTo>
                    <a:pt x="6479" y="902"/>
                  </a:lnTo>
                  <a:lnTo>
                    <a:pt x="6771" y="1170"/>
                  </a:lnTo>
                  <a:lnTo>
                    <a:pt x="7039" y="1437"/>
                  </a:lnTo>
                  <a:lnTo>
                    <a:pt x="7258" y="1754"/>
                  </a:lnTo>
                  <a:lnTo>
                    <a:pt x="7453" y="2071"/>
                  </a:lnTo>
                  <a:lnTo>
                    <a:pt x="7623" y="2412"/>
                  </a:lnTo>
                  <a:lnTo>
                    <a:pt x="7745" y="2777"/>
                  </a:lnTo>
                  <a:lnTo>
                    <a:pt x="7843" y="3167"/>
                  </a:lnTo>
                  <a:lnTo>
                    <a:pt x="7916" y="3556"/>
                  </a:lnTo>
                  <a:lnTo>
                    <a:pt x="7940" y="3970"/>
                  </a:lnTo>
                  <a:lnTo>
                    <a:pt x="7940" y="3970"/>
                  </a:lnTo>
                  <a:lnTo>
                    <a:pt x="7916" y="4360"/>
                  </a:lnTo>
                  <a:lnTo>
                    <a:pt x="7843" y="4750"/>
                  </a:lnTo>
                  <a:lnTo>
                    <a:pt x="7745" y="5139"/>
                  </a:lnTo>
                  <a:lnTo>
                    <a:pt x="7623" y="5505"/>
                  </a:lnTo>
                  <a:lnTo>
                    <a:pt x="7453" y="5846"/>
                  </a:lnTo>
                  <a:lnTo>
                    <a:pt x="7258" y="6187"/>
                  </a:lnTo>
                  <a:lnTo>
                    <a:pt x="7039" y="6479"/>
                  </a:lnTo>
                  <a:lnTo>
                    <a:pt x="6771" y="6771"/>
                  </a:lnTo>
                  <a:lnTo>
                    <a:pt x="6479" y="7015"/>
                  </a:lnTo>
                  <a:lnTo>
                    <a:pt x="6186" y="7258"/>
                  </a:lnTo>
                  <a:lnTo>
                    <a:pt x="5870" y="7453"/>
                  </a:lnTo>
                  <a:lnTo>
                    <a:pt x="5505" y="7624"/>
                  </a:lnTo>
                  <a:lnTo>
                    <a:pt x="5139" y="7745"/>
                  </a:lnTo>
                  <a:lnTo>
                    <a:pt x="4774" y="7843"/>
                  </a:lnTo>
                  <a:lnTo>
                    <a:pt x="4384" y="7892"/>
                  </a:lnTo>
                  <a:lnTo>
                    <a:pt x="3970" y="7916"/>
                  </a:lnTo>
                  <a:lnTo>
                    <a:pt x="3970" y="791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0"/>
            <p:cNvSpPr/>
            <p:nvPr/>
          </p:nvSpPr>
          <p:spPr>
            <a:xfrm>
              <a:off x="1403100" y="482875"/>
              <a:ext cx="132750" cy="132150"/>
            </a:xfrm>
            <a:custGeom>
              <a:avLst/>
              <a:gdLst/>
              <a:ahLst/>
              <a:cxnLst/>
              <a:rect l="l" t="t" r="r" b="b"/>
              <a:pathLst>
                <a:path w="5310" h="5286" fill="none" extrusionOk="0">
                  <a:moveTo>
                    <a:pt x="2655" y="5286"/>
                  </a:moveTo>
                  <a:lnTo>
                    <a:pt x="2655" y="5286"/>
                  </a:lnTo>
                  <a:lnTo>
                    <a:pt x="2387" y="5286"/>
                  </a:lnTo>
                  <a:lnTo>
                    <a:pt x="2119" y="5237"/>
                  </a:lnTo>
                  <a:lnTo>
                    <a:pt x="1876" y="5164"/>
                  </a:lnTo>
                  <a:lnTo>
                    <a:pt x="1632" y="5091"/>
                  </a:lnTo>
                  <a:lnTo>
                    <a:pt x="1389" y="4969"/>
                  </a:lnTo>
                  <a:lnTo>
                    <a:pt x="1169" y="4847"/>
                  </a:lnTo>
                  <a:lnTo>
                    <a:pt x="975" y="4677"/>
                  </a:lnTo>
                  <a:lnTo>
                    <a:pt x="780" y="4506"/>
                  </a:lnTo>
                  <a:lnTo>
                    <a:pt x="609" y="4336"/>
                  </a:lnTo>
                  <a:lnTo>
                    <a:pt x="463" y="4117"/>
                  </a:lnTo>
                  <a:lnTo>
                    <a:pt x="317" y="3897"/>
                  </a:lnTo>
                  <a:lnTo>
                    <a:pt x="220" y="3678"/>
                  </a:lnTo>
                  <a:lnTo>
                    <a:pt x="122" y="3435"/>
                  </a:lnTo>
                  <a:lnTo>
                    <a:pt x="74" y="3191"/>
                  </a:lnTo>
                  <a:lnTo>
                    <a:pt x="25" y="2923"/>
                  </a:lnTo>
                  <a:lnTo>
                    <a:pt x="0" y="2655"/>
                  </a:lnTo>
                  <a:lnTo>
                    <a:pt x="0" y="2655"/>
                  </a:lnTo>
                  <a:lnTo>
                    <a:pt x="25" y="2387"/>
                  </a:lnTo>
                  <a:lnTo>
                    <a:pt x="74" y="2120"/>
                  </a:lnTo>
                  <a:lnTo>
                    <a:pt x="122" y="1852"/>
                  </a:lnTo>
                  <a:lnTo>
                    <a:pt x="220" y="1608"/>
                  </a:lnTo>
                  <a:lnTo>
                    <a:pt x="317" y="1389"/>
                  </a:lnTo>
                  <a:lnTo>
                    <a:pt x="463" y="1170"/>
                  </a:lnTo>
                  <a:lnTo>
                    <a:pt x="609" y="975"/>
                  </a:lnTo>
                  <a:lnTo>
                    <a:pt x="780" y="780"/>
                  </a:lnTo>
                  <a:lnTo>
                    <a:pt x="975" y="610"/>
                  </a:lnTo>
                  <a:lnTo>
                    <a:pt x="1169" y="463"/>
                  </a:lnTo>
                  <a:lnTo>
                    <a:pt x="1389" y="317"/>
                  </a:lnTo>
                  <a:lnTo>
                    <a:pt x="1632" y="220"/>
                  </a:lnTo>
                  <a:lnTo>
                    <a:pt x="1876" y="122"/>
                  </a:lnTo>
                  <a:lnTo>
                    <a:pt x="2119" y="49"/>
                  </a:lnTo>
                  <a:lnTo>
                    <a:pt x="2387" y="25"/>
                  </a:lnTo>
                  <a:lnTo>
                    <a:pt x="2655" y="1"/>
                  </a:lnTo>
                  <a:lnTo>
                    <a:pt x="2655" y="1"/>
                  </a:lnTo>
                  <a:lnTo>
                    <a:pt x="2923" y="25"/>
                  </a:lnTo>
                  <a:lnTo>
                    <a:pt x="3191" y="49"/>
                  </a:lnTo>
                  <a:lnTo>
                    <a:pt x="3435" y="122"/>
                  </a:lnTo>
                  <a:lnTo>
                    <a:pt x="3678" y="220"/>
                  </a:lnTo>
                  <a:lnTo>
                    <a:pt x="3922" y="317"/>
                  </a:lnTo>
                  <a:lnTo>
                    <a:pt x="4141" y="463"/>
                  </a:lnTo>
                  <a:lnTo>
                    <a:pt x="4336" y="610"/>
                  </a:lnTo>
                  <a:lnTo>
                    <a:pt x="4530" y="780"/>
                  </a:lnTo>
                  <a:lnTo>
                    <a:pt x="4701" y="975"/>
                  </a:lnTo>
                  <a:lnTo>
                    <a:pt x="4847" y="1170"/>
                  </a:lnTo>
                  <a:lnTo>
                    <a:pt x="4993" y="1389"/>
                  </a:lnTo>
                  <a:lnTo>
                    <a:pt x="5091" y="1608"/>
                  </a:lnTo>
                  <a:lnTo>
                    <a:pt x="5188" y="1852"/>
                  </a:lnTo>
                  <a:lnTo>
                    <a:pt x="5237" y="2120"/>
                  </a:lnTo>
                  <a:lnTo>
                    <a:pt x="5285" y="2387"/>
                  </a:lnTo>
                  <a:lnTo>
                    <a:pt x="5310" y="2655"/>
                  </a:lnTo>
                  <a:lnTo>
                    <a:pt x="5310" y="2655"/>
                  </a:lnTo>
                  <a:lnTo>
                    <a:pt x="5285" y="2923"/>
                  </a:lnTo>
                  <a:lnTo>
                    <a:pt x="5237" y="3191"/>
                  </a:lnTo>
                  <a:lnTo>
                    <a:pt x="5188" y="3435"/>
                  </a:lnTo>
                  <a:lnTo>
                    <a:pt x="5091" y="3678"/>
                  </a:lnTo>
                  <a:lnTo>
                    <a:pt x="4993" y="3897"/>
                  </a:lnTo>
                  <a:lnTo>
                    <a:pt x="4847" y="4117"/>
                  </a:lnTo>
                  <a:lnTo>
                    <a:pt x="4701" y="4336"/>
                  </a:lnTo>
                  <a:lnTo>
                    <a:pt x="4530" y="4506"/>
                  </a:lnTo>
                  <a:lnTo>
                    <a:pt x="4336" y="4677"/>
                  </a:lnTo>
                  <a:lnTo>
                    <a:pt x="4141" y="4847"/>
                  </a:lnTo>
                  <a:lnTo>
                    <a:pt x="3922" y="4969"/>
                  </a:lnTo>
                  <a:lnTo>
                    <a:pt x="3678" y="5091"/>
                  </a:lnTo>
                  <a:lnTo>
                    <a:pt x="3435" y="5164"/>
                  </a:lnTo>
                  <a:lnTo>
                    <a:pt x="3191" y="5237"/>
                  </a:lnTo>
                  <a:lnTo>
                    <a:pt x="2923" y="5286"/>
                  </a:lnTo>
                  <a:lnTo>
                    <a:pt x="2655" y="5286"/>
                  </a:lnTo>
                  <a:lnTo>
                    <a:pt x="2655" y="528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0"/>
            <p:cNvSpPr/>
            <p:nvPr/>
          </p:nvSpPr>
          <p:spPr>
            <a:xfrm>
              <a:off x="1588800" y="435400"/>
              <a:ext cx="66400" cy="43850"/>
            </a:xfrm>
            <a:custGeom>
              <a:avLst/>
              <a:gdLst/>
              <a:ahLst/>
              <a:cxnLst/>
              <a:rect l="l" t="t" r="r" b="b"/>
              <a:pathLst>
                <a:path w="2656" h="1754" fill="none" extrusionOk="0">
                  <a:moveTo>
                    <a:pt x="2655" y="1266"/>
                  </a:moveTo>
                  <a:lnTo>
                    <a:pt x="2655" y="1266"/>
                  </a:lnTo>
                  <a:lnTo>
                    <a:pt x="2655" y="1364"/>
                  </a:lnTo>
                  <a:lnTo>
                    <a:pt x="2631" y="1461"/>
                  </a:lnTo>
                  <a:lnTo>
                    <a:pt x="2582" y="1534"/>
                  </a:lnTo>
                  <a:lnTo>
                    <a:pt x="2509" y="1607"/>
                  </a:lnTo>
                  <a:lnTo>
                    <a:pt x="2461" y="1680"/>
                  </a:lnTo>
                  <a:lnTo>
                    <a:pt x="2363" y="1705"/>
                  </a:lnTo>
                  <a:lnTo>
                    <a:pt x="2266" y="1754"/>
                  </a:lnTo>
                  <a:lnTo>
                    <a:pt x="2168" y="1754"/>
                  </a:lnTo>
                  <a:lnTo>
                    <a:pt x="488" y="1754"/>
                  </a:lnTo>
                  <a:lnTo>
                    <a:pt x="488" y="1754"/>
                  </a:lnTo>
                  <a:lnTo>
                    <a:pt x="390" y="1754"/>
                  </a:lnTo>
                  <a:lnTo>
                    <a:pt x="293" y="1705"/>
                  </a:lnTo>
                  <a:lnTo>
                    <a:pt x="220" y="1680"/>
                  </a:lnTo>
                  <a:lnTo>
                    <a:pt x="147" y="1607"/>
                  </a:lnTo>
                  <a:lnTo>
                    <a:pt x="74" y="1534"/>
                  </a:lnTo>
                  <a:lnTo>
                    <a:pt x="49" y="1461"/>
                  </a:lnTo>
                  <a:lnTo>
                    <a:pt x="1" y="1364"/>
                  </a:lnTo>
                  <a:lnTo>
                    <a:pt x="1" y="1266"/>
                  </a:lnTo>
                  <a:lnTo>
                    <a:pt x="1" y="487"/>
                  </a:lnTo>
                  <a:lnTo>
                    <a:pt x="1" y="487"/>
                  </a:lnTo>
                  <a:lnTo>
                    <a:pt x="1" y="390"/>
                  </a:lnTo>
                  <a:lnTo>
                    <a:pt x="49" y="292"/>
                  </a:lnTo>
                  <a:lnTo>
                    <a:pt x="74" y="219"/>
                  </a:lnTo>
                  <a:lnTo>
                    <a:pt x="147" y="146"/>
                  </a:lnTo>
                  <a:lnTo>
                    <a:pt x="220" y="73"/>
                  </a:lnTo>
                  <a:lnTo>
                    <a:pt x="293" y="49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2168" y="0"/>
                  </a:lnTo>
                  <a:lnTo>
                    <a:pt x="2168" y="0"/>
                  </a:lnTo>
                  <a:lnTo>
                    <a:pt x="2266" y="0"/>
                  </a:lnTo>
                  <a:lnTo>
                    <a:pt x="2363" y="49"/>
                  </a:lnTo>
                  <a:lnTo>
                    <a:pt x="2461" y="73"/>
                  </a:lnTo>
                  <a:lnTo>
                    <a:pt x="2509" y="146"/>
                  </a:lnTo>
                  <a:lnTo>
                    <a:pt x="2582" y="219"/>
                  </a:lnTo>
                  <a:lnTo>
                    <a:pt x="2631" y="292"/>
                  </a:lnTo>
                  <a:lnTo>
                    <a:pt x="2655" y="390"/>
                  </a:lnTo>
                  <a:lnTo>
                    <a:pt x="2655" y="487"/>
                  </a:lnTo>
                  <a:lnTo>
                    <a:pt x="2655" y="126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6060" y="291216"/>
            <a:ext cx="838500" cy="86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117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0A143F-DA42-F28E-7941-FB4C96EB8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3E383-4247-9A05-2BA1-5238FD379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18" y="392575"/>
            <a:ext cx="5961357" cy="766200"/>
          </a:xfrm>
          <a:noFill/>
        </p:spPr>
        <p:txBody>
          <a:bodyPr/>
          <a:lstStyle/>
          <a:p>
            <a:r>
              <a:rPr lang="en-US" dirty="0"/>
              <a:t>Government Interventions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E4CED-F37F-0AA2-7344-B76FA39BA7A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5</a:t>
            </a:fld>
            <a:endParaRPr kumimoji="0" lang="en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2925" y="1771530"/>
            <a:ext cx="662225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National Broadband Strategy - </a:t>
            </a:r>
            <a:r>
              <a:rPr lang="en-US" dirty="0"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It outlines a comprehensive plan to expand broadband coverage, enhance speed, improve affordability, and promote digital literacy across all sectors of society.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National Digitalization Policy </a:t>
            </a:r>
            <a:r>
              <a:rPr lang="en-US" sz="1600" dirty="0"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–</a:t>
            </a:r>
            <a:r>
              <a:rPr lang="en-US" dirty="0"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the NDP is based on the pillar of  ICT infrastructure development  and universal ICT services across the country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Establishment of Diplomatic Data Corridors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Last-Mile Rural Connectivity Project </a:t>
            </a:r>
            <a:r>
              <a:rPr lang="en-US" sz="1600" dirty="0"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- 35 towers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Digital Malawi project </a:t>
            </a:r>
            <a:r>
              <a:rPr lang="en-US" sz="1600" dirty="0"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– connected 500 public sites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National broadband backbone / </a:t>
            </a:r>
            <a:r>
              <a:rPr lang="en-US" sz="1600" b="1" dirty="0" err="1"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fibre</a:t>
            </a:r>
            <a:r>
              <a:rPr lang="en-US" sz="1600" b="1" dirty="0"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 project  </a:t>
            </a:r>
            <a:endParaRPr lang="en-US" sz="1600" dirty="0">
              <a:latin typeface="Roboto Condensed" panose="020B0604020202020204" charset="0"/>
              <a:ea typeface="Roboto Condensed" panose="020B0604020202020204" charset="0"/>
              <a:cs typeface="Roboto Condensed" panose="020B060402020202020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7490" y="345641"/>
            <a:ext cx="838500" cy="86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622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0A143F-DA42-F28E-7941-FB4C96EB8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3E383-4247-9A05-2BA1-5238FD379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18" y="392575"/>
            <a:ext cx="5961357" cy="766200"/>
          </a:xfrm>
          <a:noFill/>
        </p:spPr>
        <p:txBody>
          <a:bodyPr/>
          <a:lstStyle/>
          <a:p>
            <a:r>
              <a:rPr lang="en-US" dirty="0"/>
              <a:t>Current Status of Coverage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E4CED-F37F-0AA2-7344-B76FA39BA7A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sym typeface="Roboto Condensed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6</a:t>
            </a:fld>
            <a:endParaRPr kumimoji="0" lang="en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sym typeface="Roboto Condensed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2919" y="2094697"/>
            <a:ext cx="61436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Mobile broadband: 2G (89%), 3G (89%), 4G (75%), 5G (  (Low in urban)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 Fiber-optic reach: 97.7% of population within 50 km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Mobile broadband penetration:  98.6% in 2023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8000" y="392575"/>
            <a:ext cx="838500" cy="86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610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0"/>
          <p:cNvSpPr txBox="1">
            <a:spLocks noGrp="1"/>
          </p:cNvSpPr>
          <p:nvPr>
            <p:ph type="title"/>
          </p:nvPr>
        </p:nvSpPr>
        <p:spPr>
          <a:xfrm>
            <a:off x="299070" y="371364"/>
            <a:ext cx="5298843" cy="766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algn="just">
              <a:defRPr/>
            </a:pPr>
            <a:r>
              <a:rPr lang="en-US" dirty="0">
                <a:solidFill>
                  <a:schemeClr val="tx1"/>
                </a:solidFill>
              </a:rPr>
              <a:t>	Key Challenges 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01" name="Google Shape;301;p20"/>
          <p:cNvSpPr txBox="1">
            <a:spLocks noGrp="1"/>
          </p:cNvSpPr>
          <p:nvPr>
            <p:ph type="body" idx="1"/>
          </p:nvPr>
        </p:nvSpPr>
        <p:spPr>
          <a:xfrm>
            <a:off x="299070" y="1330036"/>
            <a:ext cx="8413749" cy="381346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85750" indent="-285750" algn="just" fontAlgn="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kern="12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Infrastructure gaps in rural areas</a:t>
            </a:r>
          </a:p>
          <a:p>
            <a:pPr marL="285750" indent="-285750" algn="just" fontAlgn="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kern="12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Limited electricity access – 85% lack reliable supply</a:t>
            </a:r>
          </a:p>
          <a:p>
            <a:pPr marL="285750" indent="-285750" algn="just" fontAlgn="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kern="12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Low digital literacy – 37.6% population</a:t>
            </a:r>
          </a:p>
          <a:p>
            <a:pPr marL="285750" indent="-285750" algn="just" fontAlgn="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kern="12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Market dominance by a few operators</a:t>
            </a:r>
          </a:p>
          <a:p>
            <a:pPr marL="285750" indent="-285750" algn="just" fontAlgn="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kern="12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  <a:cs typeface="Roboto Condensed" panose="020B0604020202020204" charset="0"/>
              </a:rPr>
              <a:t>Forex volatility impacting service pricing</a:t>
            </a:r>
          </a:p>
          <a:p>
            <a:pPr marL="285750" indent="-285750" algn="just" fontAlgn="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kern="1200" dirty="0">
              <a:solidFill>
                <a:srgbClr val="000000"/>
              </a:solidFill>
              <a:latin typeface="Roboto Condensed" panose="020B0604020202020204" charset="0"/>
              <a:ea typeface="Roboto Condensed" panose="020B0604020202020204" charset="0"/>
              <a:cs typeface="Roboto Condensed" panose="020B0604020202020204" charset="0"/>
            </a:endParaRPr>
          </a:p>
        </p:txBody>
      </p:sp>
      <p:sp>
        <p:nvSpPr>
          <p:cNvPr id="303" name="Google Shape;303;p2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grpSp>
        <p:nvGrpSpPr>
          <p:cNvPr id="304" name="Google Shape;304;p20"/>
          <p:cNvGrpSpPr/>
          <p:nvPr/>
        </p:nvGrpSpPr>
        <p:grpSpPr>
          <a:xfrm>
            <a:off x="466339" y="635916"/>
            <a:ext cx="335800" cy="279517"/>
            <a:chOff x="1247825" y="322750"/>
            <a:chExt cx="443300" cy="369000"/>
          </a:xfrm>
        </p:grpSpPr>
        <p:sp>
          <p:nvSpPr>
            <p:cNvPr id="305" name="Google Shape;305;p20"/>
            <p:cNvSpPr/>
            <p:nvPr/>
          </p:nvSpPr>
          <p:spPr>
            <a:xfrm>
              <a:off x="1247825" y="322750"/>
              <a:ext cx="443300" cy="369000"/>
            </a:xfrm>
            <a:custGeom>
              <a:avLst/>
              <a:gdLst/>
              <a:ahLst/>
              <a:cxnLst/>
              <a:rect l="l" t="t" r="r" b="b"/>
              <a:pathLst>
                <a:path w="17732" h="14760" fill="none" extrusionOk="0">
                  <a:moveTo>
                    <a:pt x="16952" y="2558"/>
                  </a:moveTo>
                  <a:lnTo>
                    <a:pt x="13664" y="2558"/>
                  </a:lnTo>
                  <a:lnTo>
                    <a:pt x="13226" y="755"/>
                  </a:lnTo>
                  <a:lnTo>
                    <a:pt x="13226" y="755"/>
                  </a:lnTo>
                  <a:lnTo>
                    <a:pt x="13177" y="609"/>
                  </a:lnTo>
                  <a:lnTo>
                    <a:pt x="13104" y="463"/>
                  </a:lnTo>
                  <a:lnTo>
                    <a:pt x="13006" y="317"/>
                  </a:lnTo>
                  <a:lnTo>
                    <a:pt x="12885" y="220"/>
                  </a:lnTo>
                  <a:lnTo>
                    <a:pt x="12739" y="122"/>
                  </a:lnTo>
                  <a:lnTo>
                    <a:pt x="12592" y="49"/>
                  </a:lnTo>
                  <a:lnTo>
                    <a:pt x="12446" y="0"/>
                  </a:lnTo>
                  <a:lnTo>
                    <a:pt x="12276" y="0"/>
                  </a:lnTo>
                  <a:lnTo>
                    <a:pt x="5456" y="0"/>
                  </a:lnTo>
                  <a:lnTo>
                    <a:pt x="5456" y="0"/>
                  </a:lnTo>
                  <a:lnTo>
                    <a:pt x="5286" y="0"/>
                  </a:lnTo>
                  <a:lnTo>
                    <a:pt x="5140" y="49"/>
                  </a:lnTo>
                  <a:lnTo>
                    <a:pt x="4994" y="122"/>
                  </a:lnTo>
                  <a:lnTo>
                    <a:pt x="4848" y="220"/>
                  </a:lnTo>
                  <a:lnTo>
                    <a:pt x="4726" y="317"/>
                  </a:lnTo>
                  <a:lnTo>
                    <a:pt x="4628" y="463"/>
                  </a:lnTo>
                  <a:lnTo>
                    <a:pt x="4555" y="609"/>
                  </a:lnTo>
                  <a:lnTo>
                    <a:pt x="4507" y="755"/>
                  </a:lnTo>
                  <a:lnTo>
                    <a:pt x="4068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460"/>
                  </a:lnTo>
                  <a:lnTo>
                    <a:pt x="3216" y="2363"/>
                  </a:lnTo>
                  <a:lnTo>
                    <a:pt x="3167" y="2290"/>
                  </a:lnTo>
                  <a:lnTo>
                    <a:pt x="3094" y="2217"/>
                  </a:lnTo>
                  <a:lnTo>
                    <a:pt x="3045" y="2144"/>
                  </a:lnTo>
                  <a:lnTo>
                    <a:pt x="2948" y="2119"/>
                  </a:lnTo>
                  <a:lnTo>
                    <a:pt x="2850" y="2071"/>
                  </a:lnTo>
                  <a:lnTo>
                    <a:pt x="2753" y="2071"/>
                  </a:lnTo>
                  <a:lnTo>
                    <a:pt x="2047" y="2071"/>
                  </a:lnTo>
                  <a:lnTo>
                    <a:pt x="2047" y="2071"/>
                  </a:lnTo>
                  <a:lnTo>
                    <a:pt x="1949" y="2071"/>
                  </a:lnTo>
                  <a:lnTo>
                    <a:pt x="1852" y="2119"/>
                  </a:lnTo>
                  <a:lnTo>
                    <a:pt x="1779" y="2144"/>
                  </a:lnTo>
                  <a:lnTo>
                    <a:pt x="1706" y="2217"/>
                  </a:lnTo>
                  <a:lnTo>
                    <a:pt x="1633" y="2290"/>
                  </a:lnTo>
                  <a:lnTo>
                    <a:pt x="1608" y="2363"/>
                  </a:lnTo>
                  <a:lnTo>
                    <a:pt x="1560" y="2460"/>
                  </a:lnTo>
                  <a:lnTo>
                    <a:pt x="1560" y="2558"/>
                  </a:lnTo>
                  <a:lnTo>
                    <a:pt x="1560" y="2558"/>
                  </a:lnTo>
                  <a:lnTo>
                    <a:pt x="780" y="2558"/>
                  </a:lnTo>
                  <a:lnTo>
                    <a:pt x="780" y="2558"/>
                  </a:lnTo>
                  <a:lnTo>
                    <a:pt x="634" y="2582"/>
                  </a:lnTo>
                  <a:lnTo>
                    <a:pt x="488" y="2631"/>
                  </a:lnTo>
                  <a:lnTo>
                    <a:pt x="342" y="2679"/>
                  </a:lnTo>
                  <a:lnTo>
                    <a:pt x="220" y="2777"/>
                  </a:lnTo>
                  <a:lnTo>
                    <a:pt x="123" y="2899"/>
                  </a:lnTo>
                  <a:lnTo>
                    <a:pt x="74" y="3045"/>
                  </a:lnTo>
                  <a:lnTo>
                    <a:pt x="25" y="3191"/>
                  </a:lnTo>
                  <a:lnTo>
                    <a:pt x="1" y="3337"/>
                  </a:lnTo>
                  <a:lnTo>
                    <a:pt x="1" y="13980"/>
                  </a:lnTo>
                  <a:lnTo>
                    <a:pt x="1" y="13980"/>
                  </a:lnTo>
                  <a:lnTo>
                    <a:pt x="25" y="14151"/>
                  </a:lnTo>
                  <a:lnTo>
                    <a:pt x="74" y="14297"/>
                  </a:lnTo>
                  <a:lnTo>
                    <a:pt x="123" y="14418"/>
                  </a:lnTo>
                  <a:lnTo>
                    <a:pt x="220" y="14540"/>
                  </a:lnTo>
                  <a:lnTo>
                    <a:pt x="342" y="14638"/>
                  </a:lnTo>
                  <a:lnTo>
                    <a:pt x="488" y="14711"/>
                  </a:lnTo>
                  <a:lnTo>
                    <a:pt x="634" y="14759"/>
                  </a:lnTo>
                  <a:lnTo>
                    <a:pt x="780" y="14759"/>
                  </a:lnTo>
                  <a:lnTo>
                    <a:pt x="16952" y="14759"/>
                  </a:lnTo>
                  <a:lnTo>
                    <a:pt x="16952" y="14759"/>
                  </a:lnTo>
                  <a:lnTo>
                    <a:pt x="17098" y="14759"/>
                  </a:lnTo>
                  <a:lnTo>
                    <a:pt x="17244" y="14711"/>
                  </a:lnTo>
                  <a:lnTo>
                    <a:pt x="17390" y="14638"/>
                  </a:lnTo>
                  <a:lnTo>
                    <a:pt x="17512" y="14540"/>
                  </a:lnTo>
                  <a:lnTo>
                    <a:pt x="17610" y="14418"/>
                  </a:lnTo>
                  <a:lnTo>
                    <a:pt x="17658" y="14297"/>
                  </a:lnTo>
                  <a:lnTo>
                    <a:pt x="17707" y="14151"/>
                  </a:lnTo>
                  <a:lnTo>
                    <a:pt x="17731" y="13980"/>
                  </a:lnTo>
                  <a:lnTo>
                    <a:pt x="17731" y="3337"/>
                  </a:lnTo>
                  <a:lnTo>
                    <a:pt x="17731" y="3337"/>
                  </a:lnTo>
                  <a:lnTo>
                    <a:pt x="17707" y="3191"/>
                  </a:lnTo>
                  <a:lnTo>
                    <a:pt x="17658" y="3045"/>
                  </a:lnTo>
                  <a:lnTo>
                    <a:pt x="17610" y="2899"/>
                  </a:lnTo>
                  <a:lnTo>
                    <a:pt x="17512" y="2777"/>
                  </a:lnTo>
                  <a:lnTo>
                    <a:pt x="17390" y="2679"/>
                  </a:lnTo>
                  <a:lnTo>
                    <a:pt x="17244" y="2631"/>
                  </a:lnTo>
                  <a:lnTo>
                    <a:pt x="17098" y="2582"/>
                  </a:lnTo>
                  <a:lnTo>
                    <a:pt x="16952" y="2558"/>
                  </a:lnTo>
                  <a:lnTo>
                    <a:pt x="16952" y="2558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0"/>
            <p:cNvSpPr/>
            <p:nvPr/>
          </p:nvSpPr>
          <p:spPr>
            <a:xfrm>
              <a:off x="1398225" y="386675"/>
              <a:ext cx="142500" cy="25"/>
            </a:xfrm>
            <a:custGeom>
              <a:avLst/>
              <a:gdLst/>
              <a:ahLst/>
              <a:cxnLst/>
              <a:rect l="l" t="t" r="r" b="b"/>
              <a:pathLst>
                <a:path w="5700" h="1" fill="none" extrusionOk="0">
                  <a:moveTo>
                    <a:pt x="5700" y="1"/>
                  </a:move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0"/>
            <p:cNvSpPr/>
            <p:nvPr/>
          </p:nvSpPr>
          <p:spPr>
            <a:xfrm>
              <a:off x="1370225" y="450000"/>
              <a:ext cx="198500" cy="197900"/>
            </a:xfrm>
            <a:custGeom>
              <a:avLst/>
              <a:gdLst/>
              <a:ahLst/>
              <a:cxnLst/>
              <a:rect l="l" t="t" r="r" b="b"/>
              <a:pathLst>
                <a:path w="7940" h="7916" fill="none" extrusionOk="0">
                  <a:moveTo>
                    <a:pt x="3970" y="7916"/>
                  </a:moveTo>
                  <a:lnTo>
                    <a:pt x="3970" y="7916"/>
                  </a:lnTo>
                  <a:lnTo>
                    <a:pt x="3556" y="7892"/>
                  </a:lnTo>
                  <a:lnTo>
                    <a:pt x="3166" y="7843"/>
                  </a:lnTo>
                  <a:lnTo>
                    <a:pt x="2801" y="7745"/>
                  </a:lnTo>
                  <a:lnTo>
                    <a:pt x="2436" y="7624"/>
                  </a:lnTo>
                  <a:lnTo>
                    <a:pt x="2070" y="7453"/>
                  </a:lnTo>
                  <a:lnTo>
                    <a:pt x="1754" y="7258"/>
                  </a:lnTo>
                  <a:lnTo>
                    <a:pt x="1462" y="7015"/>
                  </a:lnTo>
                  <a:lnTo>
                    <a:pt x="1169" y="6771"/>
                  </a:lnTo>
                  <a:lnTo>
                    <a:pt x="901" y="6479"/>
                  </a:lnTo>
                  <a:lnTo>
                    <a:pt x="682" y="6187"/>
                  </a:lnTo>
                  <a:lnTo>
                    <a:pt x="487" y="5846"/>
                  </a:lnTo>
                  <a:lnTo>
                    <a:pt x="317" y="5505"/>
                  </a:lnTo>
                  <a:lnTo>
                    <a:pt x="195" y="5139"/>
                  </a:lnTo>
                  <a:lnTo>
                    <a:pt x="98" y="4750"/>
                  </a:lnTo>
                  <a:lnTo>
                    <a:pt x="25" y="4360"/>
                  </a:lnTo>
                  <a:lnTo>
                    <a:pt x="0" y="3970"/>
                  </a:lnTo>
                  <a:lnTo>
                    <a:pt x="0" y="3970"/>
                  </a:lnTo>
                  <a:lnTo>
                    <a:pt x="25" y="3556"/>
                  </a:lnTo>
                  <a:lnTo>
                    <a:pt x="98" y="3167"/>
                  </a:lnTo>
                  <a:lnTo>
                    <a:pt x="195" y="2777"/>
                  </a:lnTo>
                  <a:lnTo>
                    <a:pt x="317" y="2412"/>
                  </a:lnTo>
                  <a:lnTo>
                    <a:pt x="487" y="2071"/>
                  </a:lnTo>
                  <a:lnTo>
                    <a:pt x="682" y="1754"/>
                  </a:lnTo>
                  <a:lnTo>
                    <a:pt x="901" y="1437"/>
                  </a:lnTo>
                  <a:lnTo>
                    <a:pt x="1169" y="1170"/>
                  </a:lnTo>
                  <a:lnTo>
                    <a:pt x="1462" y="902"/>
                  </a:lnTo>
                  <a:lnTo>
                    <a:pt x="1754" y="682"/>
                  </a:lnTo>
                  <a:lnTo>
                    <a:pt x="2070" y="488"/>
                  </a:lnTo>
                  <a:lnTo>
                    <a:pt x="2436" y="317"/>
                  </a:lnTo>
                  <a:lnTo>
                    <a:pt x="2801" y="171"/>
                  </a:lnTo>
                  <a:lnTo>
                    <a:pt x="3166" y="74"/>
                  </a:lnTo>
                  <a:lnTo>
                    <a:pt x="3556" y="25"/>
                  </a:lnTo>
                  <a:lnTo>
                    <a:pt x="3970" y="1"/>
                  </a:lnTo>
                  <a:lnTo>
                    <a:pt x="3970" y="1"/>
                  </a:lnTo>
                  <a:lnTo>
                    <a:pt x="4384" y="25"/>
                  </a:lnTo>
                  <a:lnTo>
                    <a:pt x="4774" y="74"/>
                  </a:lnTo>
                  <a:lnTo>
                    <a:pt x="5139" y="171"/>
                  </a:lnTo>
                  <a:lnTo>
                    <a:pt x="5505" y="317"/>
                  </a:lnTo>
                  <a:lnTo>
                    <a:pt x="5870" y="488"/>
                  </a:lnTo>
                  <a:lnTo>
                    <a:pt x="6186" y="682"/>
                  </a:lnTo>
                  <a:lnTo>
                    <a:pt x="6479" y="902"/>
                  </a:lnTo>
                  <a:lnTo>
                    <a:pt x="6771" y="1170"/>
                  </a:lnTo>
                  <a:lnTo>
                    <a:pt x="7039" y="1437"/>
                  </a:lnTo>
                  <a:lnTo>
                    <a:pt x="7258" y="1754"/>
                  </a:lnTo>
                  <a:lnTo>
                    <a:pt x="7453" y="2071"/>
                  </a:lnTo>
                  <a:lnTo>
                    <a:pt x="7623" y="2412"/>
                  </a:lnTo>
                  <a:lnTo>
                    <a:pt x="7745" y="2777"/>
                  </a:lnTo>
                  <a:lnTo>
                    <a:pt x="7843" y="3167"/>
                  </a:lnTo>
                  <a:lnTo>
                    <a:pt x="7916" y="3556"/>
                  </a:lnTo>
                  <a:lnTo>
                    <a:pt x="7940" y="3970"/>
                  </a:lnTo>
                  <a:lnTo>
                    <a:pt x="7940" y="3970"/>
                  </a:lnTo>
                  <a:lnTo>
                    <a:pt x="7916" y="4360"/>
                  </a:lnTo>
                  <a:lnTo>
                    <a:pt x="7843" y="4750"/>
                  </a:lnTo>
                  <a:lnTo>
                    <a:pt x="7745" y="5139"/>
                  </a:lnTo>
                  <a:lnTo>
                    <a:pt x="7623" y="5505"/>
                  </a:lnTo>
                  <a:lnTo>
                    <a:pt x="7453" y="5846"/>
                  </a:lnTo>
                  <a:lnTo>
                    <a:pt x="7258" y="6187"/>
                  </a:lnTo>
                  <a:lnTo>
                    <a:pt x="7039" y="6479"/>
                  </a:lnTo>
                  <a:lnTo>
                    <a:pt x="6771" y="6771"/>
                  </a:lnTo>
                  <a:lnTo>
                    <a:pt x="6479" y="7015"/>
                  </a:lnTo>
                  <a:lnTo>
                    <a:pt x="6186" y="7258"/>
                  </a:lnTo>
                  <a:lnTo>
                    <a:pt x="5870" y="7453"/>
                  </a:lnTo>
                  <a:lnTo>
                    <a:pt x="5505" y="7624"/>
                  </a:lnTo>
                  <a:lnTo>
                    <a:pt x="5139" y="7745"/>
                  </a:lnTo>
                  <a:lnTo>
                    <a:pt x="4774" y="7843"/>
                  </a:lnTo>
                  <a:lnTo>
                    <a:pt x="4384" y="7892"/>
                  </a:lnTo>
                  <a:lnTo>
                    <a:pt x="3970" y="7916"/>
                  </a:lnTo>
                  <a:lnTo>
                    <a:pt x="3970" y="791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0"/>
            <p:cNvSpPr/>
            <p:nvPr/>
          </p:nvSpPr>
          <p:spPr>
            <a:xfrm>
              <a:off x="1403100" y="482875"/>
              <a:ext cx="132750" cy="132150"/>
            </a:xfrm>
            <a:custGeom>
              <a:avLst/>
              <a:gdLst/>
              <a:ahLst/>
              <a:cxnLst/>
              <a:rect l="l" t="t" r="r" b="b"/>
              <a:pathLst>
                <a:path w="5310" h="5286" fill="none" extrusionOk="0">
                  <a:moveTo>
                    <a:pt x="2655" y="5286"/>
                  </a:moveTo>
                  <a:lnTo>
                    <a:pt x="2655" y="5286"/>
                  </a:lnTo>
                  <a:lnTo>
                    <a:pt x="2387" y="5286"/>
                  </a:lnTo>
                  <a:lnTo>
                    <a:pt x="2119" y="5237"/>
                  </a:lnTo>
                  <a:lnTo>
                    <a:pt x="1876" y="5164"/>
                  </a:lnTo>
                  <a:lnTo>
                    <a:pt x="1632" y="5091"/>
                  </a:lnTo>
                  <a:lnTo>
                    <a:pt x="1389" y="4969"/>
                  </a:lnTo>
                  <a:lnTo>
                    <a:pt x="1169" y="4847"/>
                  </a:lnTo>
                  <a:lnTo>
                    <a:pt x="975" y="4677"/>
                  </a:lnTo>
                  <a:lnTo>
                    <a:pt x="780" y="4506"/>
                  </a:lnTo>
                  <a:lnTo>
                    <a:pt x="609" y="4336"/>
                  </a:lnTo>
                  <a:lnTo>
                    <a:pt x="463" y="4117"/>
                  </a:lnTo>
                  <a:lnTo>
                    <a:pt x="317" y="3897"/>
                  </a:lnTo>
                  <a:lnTo>
                    <a:pt x="220" y="3678"/>
                  </a:lnTo>
                  <a:lnTo>
                    <a:pt x="122" y="3435"/>
                  </a:lnTo>
                  <a:lnTo>
                    <a:pt x="74" y="3191"/>
                  </a:lnTo>
                  <a:lnTo>
                    <a:pt x="25" y="2923"/>
                  </a:lnTo>
                  <a:lnTo>
                    <a:pt x="0" y="2655"/>
                  </a:lnTo>
                  <a:lnTo>
                    <a:pt x="0" y="2655"/>
                  </a:lnTo>
                  <a:lnTo>
                    <a:pt x="25" y="2387"/>
                  </a:lnTo>
                  <a:lnTo>
                    <a:pt x="74" y="2120"/>
                  </a:lnTo>
                  <a:lnTo>
                    <a:pt x="122" y="1852"/>
                  </a:lnTo>
                  <a:lnTo>
                    <a:pt x="220" y="1608"/>
                  </a:lnTo>
                  <a:lnTo>
                    <a:pt x="317" y="1389"/>
                  </a:lnTo>
                  <a:lnTo>
                    <a:pt x="463" y="1170"/>
                  </a:lnTo>
                  <a:lnTo>
                    <a:pt x="609" y="975"/>
                  </a:lnTo>
                  <a:lnTo>
                    <a:pt x="780" y="780"/>
                  </a:lnTo>
                  <a:lnTo>
                    <a:pt x="975" y="610"/>
                  </a:lnTo>
                  <a:lnTo>
                    <a:pt x="1169" y="463"/>
                  </a:lnTo>
                  <a:lnTo>
                    <a:pt x="1389" y="317"/>
                  </a:lnTo>
                  <a:lnTo>
                    <a:pt x="1632" y="220"/>
                  </a:lnTo>
                  <a:lnTo>
                    <a:pt x="1876" y="122"/>
                  </a:lnTo>
                  <a:lnTo>
                    <a:pt x="2119" y="49"/>
                  </a:lnTo>
                  <a:lnTo>
                    <a:pt x="2387" y="25"/>
                  </a:lnTo>
                  <a:lnTo>
                    <a:pt x="2655" y="1"/>
                  </a:lnTo>
                  <a:lnTo>
                    <a:pt x="2655" y="1"/>
                  </a:lnTo>
                  <a:lnTo>
                    <a:pt x="2923" y="25"/>
                  </a:lnTo>
                  <a:lnTo>
                    <a:pt x="3191" y="49"/>
                  </a:lnTo>
                  <a:lnTo>
                    <a:pt x="3435" y="122"/>
                  </a:lnTo>
                  <a:lnTo>
                    <a:pt x="3678" y="220"/>
                  </a:lnTo>
                  <a:lnTo>
                    <a:pt x="3922" y="317"/>
                  </a:lnTo>
                  <a:lnTo>
                    <a:pt x="4141" y="463"/>
                  </a:lnTo>
                  <a:lnTo>
                    <a:pt x="4336" y="610"/>
                  </a:lnTo>
                  <a:lnTo>
                    <a:pt x="4530" y="780"/>
                  </a:lnTo>
                  <a:lnTo>
                    <a:pt x="4701" y="975"/>
                  </a:lnTo>
                  <a:lnTo>
                    <a:pt x="4847" y="1170"/>
                  </a:lnTo>
                  <a:lnTo>
                    <a:pt x="4993" y="1389"/>
                  </a:lnTo>
                  <a:lnTo>
                    <a:pt x="5091" y="1608"/>
                  </a:lnTo>
                  <a:lnTo>
                    <a:pt x="5188" y="1852"/>
                  </a:lnTo>
                  <a:lnTo>
                    <a:pt x="5237" y="2120"/>
                  </a:lnTo>
                  <a:lnTo>
                    <a:pt x="5285" y="2387"/>
                  </a:lnTo>
                  <a:lnTo>
                    <a:pt x="5310" y="2655"/>
                  </a:lnTo>
                  <a:lnTo>
                    <a:pt x="5310" y="2655"/>
                  </a:lnTo>
                  <a:lnTo>
                    <a:pt x="5285" y="2923"/>
                  </a:lnTo>
                  <a:lnTo>
                    <a:pt x="5237" y="3191"/>
                  </a:lnTo>
                  <a:lnTo>
                    <a:pt x="5188" y="3435"/>
                  </a:lnTo>
                  <a:lnTo>
                    <a:pt x="5091" y="3678"/>
                  </a:lnTo>
                  <a:lnTo>
                    <a:pt x="4993" y="3897"/>
                  </a:lnTo>
                  <a:lnTo>
                    <a:pt x="4847" y="4117"/>
                  </a:lnTo>
                  <a:lnTo>
                    <a:pt x="4701" y="4336"/>
                  </a:lnTo>
                  <a:lnTo>
                    <a:pt x="4530" y="4506"/>
                  </a:lnTo>
                  <a:lnTo>
                    <a:pt x="4336" y="4677"/>
                  </a:lnTo>
                  <a:lnTo>
                    <a:pt x="4141" y="4847"/>
                  </a:lnTo>
                  <a:lnTo>
                    <a:pt x="3922" y="4969"/>
                  </a:lnTo>
                  <a:lnTo>
                    <a:pt x="3678" y="5091"/>
                  </a:lnTo>
                  <a:lnTo>
                    <a:pt x="3435" y="5164"/>
                  </a:lnTo>
                  <a:lnTo>
                    <a:pt x="3191" y="5237"/>
                  </a:lnTo>
                  <a:lnTo>
                    <a:pt x="2923" y="5286"/>
                  </a:lnTo>
                  <a:lnTo>
                    <a:pt x="2655" y="5286"/>
                  </a:lnTo>
                  <a:lnTo>
                    <a:pt x="2655" y="528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0"/>
            <p:cNvSpPr/>
            <p:nvPr/>
          </p:nvSpPr>
          <p:spPr>
            <a:xfrm>
              <a:off x="1588800" y="435400"/>
              <a:ext cx="66400" cy="43850"/>
            </a:xfrm>
            <a:custGeom>
              <a:avLst/>
              <a:gdLst/>
              <a:ahLst/>
              <a:cxnLst/>
              <a:rect l="l" t="t" r="r" b="b"/>
              <a:pathLst>
                <a:path w="2656" h="1754" fill="none" extrusionOk="0">
                  <a:moveTo>
                    <a:pt x="2655" y="1266"/>
                  </a:moveTo>
                  <a:lnTo>
                    <a:pt x="2655" y="1266"/>
                  </a:lnTo>
                  <a:lnTo>
                    <a:pt x="2655" y="1364"/>
                  </a:lnTo>
                  <a:lnTo>
                    <a:pt x="2631" y="1461"/>
                  </a:lnTo>
                  <a:lnTo>
                    <a:pt x="2582" y="1534"/>
                  </a:lnTo>
                  <a:lnTo>
                    <a:pt x="2509" y="1607"/>
                  </a:lnTo>
                  <a:lnTo>
                    <a:pt x="2461" y="1680"/>
                  </a:lnTo>
                  <a:lnTo>
                    <a:pt x="2363" y="1705"/>
                  </a:lnTo>
                  <a:lnTo>
                    <a:pt x="2266" y="1754"/>
                  </a:lnTo>
                  <a:lnTo>
                    <a:pt x="2168" y="1754"/>
                  </a:lnTo>
                  <a:lnTo>
                    <a:pt x="488" y="1754"/>
                  </a:lnTo>
                  <a:lnTo>
                    <a:pt x="488" y="1754"/>
                  </a:lnTo>
                  <a:lnTo>
                    <a:pt x="390" y="1754"/>
                  </a:lnTo>
                  <a:lnTo>
                    <a:pt x="293" y="1705"/>
                  </a:lnTo>
                  <a:lnTo>
                    <a:pt x="220" y="1680"/>
                  </a:lnTo>
                  <a:lnTo>
                    <a:pt x="147" y="1607"/>
                  </a:lnTo>
                  <a:lnTo>
                    <a:pt x="74" y="1534"/>
                  </a:lnTo>
                  <a:lnTo>
                    <a:pt x="49" y="1461"/>
                  </a:lnTo>
                  <a:lnTo>
                    <a:pt x="1" y="1364"/>
                  </a:lnTo>
                  <a:lnTo>
                    <a:pt x="1" y="1266"/>
                  </a:lnTo>
                  <a:lnTo>
                    <a:pt x="1" y="487"/>
                  </a:lnTo>
                  <a:lnTo>
                    <a:pt x="1" y="487"/>
                  </a:lnTo>
                  <a:lnTo>
                    <a:pt x="1" y="390"/>
                  </a:lnTo>
                  <a:lnTo>
                    <a:pt x="49" y="292"/>
                  </a:lnTo>
                  <a:lnTo>
                    <a:pt x="74" y="219"/>
                  </a:lnTo>
                  <a:lnTo>
                    <a:pt x="147" y="146"/>
                  </a:lnTo>
                  <a:lnTo>
                    <a:pt x="220" y="73"/>
                  </a:lnTo>
                  <a:lnTo>
                    <a:pt x="293" y="49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2168" y="0"/>
                  </a:lnTo>
                  <a:lnTo>
                    <a:pt x="2168" y="0"/>
                  </a:lnTo>
                  <a:lnTo>
                    <a:pt x="2266" y="0"/>
                  </a:lnTo>
                  <a:lnTo>
                    <a:pt x="2363" y="49"/>
                  </a:lnTo>
                  <a:lnTo>
                    <a:pt x="2461" y="73"/>
                  </a:lnTo>
                  <a:lnTo>
                    <a:pt x="2509" y="146"/>
                  </a:lnTo>
                  <a:lnTo>
                    <a:pt x="2582" y="219"/>
                  </a:lnTo>
                  <a:lnTo>
                    <a:pt x="2631" y="292"/>
                  </a:lnTo>
                  <a:lnTo>
                    <a:pt x="2655" y="390"/>
                  </a:lnTo>
                  <a:lnTo>
                    <a:pt x="2655" y="487"/>
                  </a:lnTo>
                  <a:lnTo>
                    <a:pt x="2655" y="126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4319" y="371364"/>
            <a:ext cx="838500" cy="86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449901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Way Forward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Expand LTE, 5G and fiber backbone</a:t>
            </a:r>
          </a:p>
          <a:p>
            <a:r>
              <a:rPr lang="en-US" dirty="0"/>
              <a:t>Lower costs and improve competition</a:t>
            </a:r>
          </a:p>
          <a:p>
            <a:r>
              <a:rPr lang="en-US" dirty="0"/>
              <a:t>Expand USF projects for rural communities</a:t>
            </a:r>
          </a:p>
          <a:p>
            <a:r>
              <a:rPr lang="en-US" dirty="0"/>
              <a:t>Integrate renewable energy for ICT infrastructure</a:t>
            </a:r>
          </a:p>
          <a:p>
            <a:r>
              <a:rPr lang="en-US" dirty="0"/>
              <a:t>Scale up digital literacy programs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8000" y="392575"/>
            <a:ext cx="838500" cy="86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494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5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594900" cy="73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330" name="Google Shape;330;p35"/>
          <p:cNvSpPr txBox="1">
            <a:spLocks noGrp="1"/>
          </p:cNvSpPr>
          <p:nvPr>
            <p:ph type="ctrTitle" idx="4294967295"/>
          </p:nvPr>
        </p:nvSpPr>
        <p:spPr>
          <a:xfrm>
            <a:off x="2340892" y="1711366"/>
            <a:ext cx="66726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>
                <a:solidFill>
                  <a:schemeClr val="bg1"/>
                </a:solidFill>
              </a:rPr>
              <a:t>THANKS!</a:t>
            </a:r>
            <a:endParaRPr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211522"/>
      </p:ext>
    </p:extLst>
  </p:cSld>
  <p:clrMapOvr>
    <a:masterClrMapping/>
  </p:clrMapOvr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347">
    <a:dk1>
      <a:srgbClr val="263248"/>
    </a:dk1>
    <a:lt1>
      <a:srgbClr val="FFFFFF"/>
    </a:lt1>
    <a:dk2>
      <a:srgbClr val="434343"/>
    </a:dk2>
    <a:lt2>
      <a:srgbClr val="E0E4E9"/>
    </a:lt2>
    <a:accent1>
      <a:srgbClr val="3F5378"/>
    </a:accent1>
    <a:accent2>
      <a:srgbClr val="263248"/>
    </a:accent2>
    <a:accent3>
      <a:srgbClr val="92A8C8"/>
    </a:accent3>
    <a:accent4>
      <a:srgbClr val="C7D3E6"/>
    </a:accent4>
    <a:accent5>
      <a:srgbClr val="FF9800"/>
    </a:accent5>
    <a:accent6>
      <a:srgbClr val="D26F00"/>
    </a:accent6>
    <a:hlink>
      <a:srgbClr val="3F5378"/>
    </a:hlink>
    <a:folHlink>
      <a:srgbClr val="6611C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12520</TotalTime>
  <Words>733</Words>
  <Application>Microsoft Office PowerPoint</Application>
  <PresentationFormat>On-screen Show (16:9)</PresentationFormat>
  <Paragraphs>70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Century Gothic</vt:lpstr>
      <vt:lpstr>Roboto Condensed</vt:lpstr>
      <vt:lpstr>Arial</vt:lpstr>
      <vt:lpstr>Arvo</vt:lpstr>
      <vt:lpstr>Roboto Condensed Light</vt:lpstr>
      <vt:lpstr>Salerio template</vt:lpstr>
      <vt:lpstr>Picture</vt:lpstr>
      <vt:lpstr>  MINISTRY OF INFORMATION AND DIGITALIZATION (MoID)</vt:lpstr>
      <vt:lpstr> Presentation Outline</vt:lpstr>
      <vt:lpstr> About MoID</vt:lpstr>
      <vt:lpstr> Why Broadband Matters</vt:lpstr>
      <vt:lpstr>Government Interventions</vt:lpstr>
      <vt:lpstr>Current Status of Coverage</vt:lpstr>
      <vt:lpstr> Key Challenges  </vt:lpstr>
      <vt:lpstr> Way Forward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Lenovo User</dc:creator>
  <cp:lastModifiedBy>Hubert Kambalametore</cp:lastModifiedBy>
  <cp:revision>310</cp:revision>
  <cp:lastPrinted>2023-02-15T06:43:11Z</cp:lastPrinted>
  <dcterms:modified xsi:type="dcterms:W3CDTF">2025-10-07T10:14:51Z</dcterms:modified>
</cp:coreProperties>
</file>