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6"/>
  </p:notesMasterIdLst>
  <p:sldIdLst>
    <p:sldId id="257" r:id="rId4"/>
    <p:sldId id="258" r:id="rId5"/>
    <p:sldId id="308" r:id="rId6"/>
    <p:sldId id="276" r:id="rId7"/>
    <p:sldId id="259" r:id="rId8"/>
    <p:sldId id="309" r:id="rId9"/>
    <p:sldId id="310" r:id="rId10"/>
    <p:sldId id="261" r:id="rId11"/>
    <p:sldId id="312" r:id="rId12"/>
    <p:sldId id="260" r:id="rId13"/>
    <p:sldId id="31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-11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tuint.sharepoint.com/sites/IDA/Shared%20Documents/General/Project%20-%20Promoting%20and%20Measuring%20UMC/SO2%20-%20output%202.1%20-%20Capacity%20building%20workshops/coverage%20and%20usage%20gap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1356715163727"/>
          <c:y val="7.4490740740740746E-2"/>
          <c:w val="0.77069938715084541"/>
          <c:h val="0.7125769174686497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'coverage and usage gap'!$D$46</c:f>
              <c:strCache>
                <c:ptCount val="1"/>
                <c:pt idx="0">
                  <c:v>Coverage gap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789218170324145E-3"/>
                  <c:y val="2.5362461485792537E-2"/>
                </c:manualLayout>
              </c:layout>
              <c:tx>
                <c:rich>
                  <a:bodyPr/>
                  <a:lstStyle/>
                  <a:p>
                    <a:fld id="{94DDAAB3-0BBA-4772-AEB6-0DCEAAFC85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92329149232911"/>
                      <c:h val="8.996376811594200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422-4D68-BC72-9B534BD7457B}"/>
                </c:ext>
              </c:extLst>
            </c:dLbl>
            <c:dLbl>
              <c:idx val="1"/>
              <c:layout>
                <c:manualLayout>
                  <c:x val="-4.604789551250102E-6"/>
                  <c:y val="2.1739273079995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Demi" panose="020B0704020202020204" pitchFamily="34" charset="0"/>
                        <a:ea typeface="+mn-ea"/>
                        <a:cs typeface="+mn-cs"/>
                      </a:defRPr>
                    </a:pPr>
                    <a:fld id="{2A8CFE28-B47A-4EAF-AC94-0E6931FFEA1F}" type="CELLRANGE">
                      <a:rPr lang="en-US"/>
                      <a:pPr>
                        <a:defRPr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9748953974895"/>
                      <c:h val="8.996376811594200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422-4D68-BC72-9B534BD74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'coverage and usage gap'!$A$47:$A$48</c:f>
              <c:strCache>
                <c:ptCount val="2"/>
                <c:pt idx="0">
                  <c:v>World</c:v>
                </c:pt>
                <c:pt idx="1">
                  <c:v>Africa</c:v>
                </c:pt>
              </c:strCache>
            </c:strRef>
          </c:cat>
          <c:val>
            <c:numRef>
              <c:f>'coverage and usage gap'!$D$47:$D$48</c:f>
              <c:numCache>
                <c:formatCode>_-* #,##0_-;\-* #,##0_-;_-* "-"??_-;_-@_-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'coverage and usage gap'!$H$47:$H$48</c15:f>
                <c15:dlblRangeCache>
                  <c:ptCount val="2"/>
                  <c:pt idx="0">
                    <c:v>Coverage gap, 4</c:v>
                  </c:pt>
                  <c:pt idx="1">
                    <c:v>Coverage gap, 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A422-4D68-BC72-9B534BD7457B}"/>
            </c:ext>
          </c:extLst>
        </c:ser>
        <c:ser>
          <c:idx val="3"/>
          <c:order val="3"/>
          <c:tx>
            <c:strRef>
              <c:f>'coverage and usage gap'!$E$46</c:f>
              <c:strCache>
                <c:ptCount val="1"/>
                <c:pt idx="0">
                  <c:v>Usage gap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81890861968614E-7"/>
                  <c:y val="0.15579724409448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venir Next LT Pro Demi" panose="020B0704020202020204" pitchFamily="34" charset="0"/>
                        <a:ea typeface="+mn-ea"/>
                        <a:cs typeface="+mn-cs"/>
                      </a:defRPr>
                    </a:pPr>
                    <a:fld id="{5A8C9F99-985A-4EE2-B54E-D4761254DCFC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9494942839255"/>
                      <c:h val="0.10476463539883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422-4D68-BC72-9B534BD7457B}"/>
                </c:ext>
              </c:extLst>
            </c:dLbl>
            <c:dLbl>
              <c:idx val="1"/>
              <c:layout>
                <c:manualLayout>
                  <c:x val="-2.7894002789400278E-3"/>
                  <c:y val="9.4203041195937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venir Next LT Pro Demi" panose="020B0704020202020204" pitchFamily="34" charset="0"/>
                        <a:ea typeface="+mn-ea"/>
                        <a:cs typeface="+mn-cs"/>
                      </a:defRPr>
                    </a:pPr>
                    <a:fld id="{97F8F0CA-3A57-4FDD-BF41-6468E8FA60BD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1614887051253"/>
                      <c:h val="9.751825858724179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422-4D68-BC72-9B534BD74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'coverage and usage gap'!$A$47:$A$48</c:f>
              <c:strCache>
                <c:ptCount val="2"/>
                <c:pt idx="0">
                  <c:v>World</c:v>
                </c:pt>
                <c:pt idx="1">
                  <c:v>Africa</c:v>
                </c:pt>
              </c:strCache>
            </c:strRef>
          </c:cat>
          <c:val>
            <c:numRef>
              <c:f>'coverage and usage gap'!$E$47:$E$48</c:f>
              <c:numCache>
                <c:formatCode>_-* #,##0_-;\-* #,##0_-;_-* "-"??_-;_-@_-</c:formatCode>
                <c:ptCount val="2"/>
                <c:pt idx="0">
                  <c:v>95.6</c:v>
                </c:pt>
                <c:pt idx="1">
                  <c:v>85.9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'coverage and usage gap'!$I$47:$I$48</c15:f>
                <c15:dlblRangeCache>
                  <c:ptCount val="2"/>
                  <c:pt idx="0">
                    <c:v>Usage gap, 28</c:v>
                  </c:pt>
                  <c:pt idx="1">
                    <c:v>Usage gap, 48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422-4D68-BC72-9B534BD74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30554495"/>
        <c:axId val="1730538655"/>
      </c:barChart>
      <c:barChart>
        <c:barDir val="col"/>
        <c:grouping val="clustered"/>
        <c:varyColors val="0"/>
        <c:ser>
          <c:idx val="0"/>
          <c:order val="0"/>
          <c:tx>
            <c:strRef>
              <c:f>'coverage and usage gap'!$B$46</c:f>
              <c:strCache>
                <c:ptCount val="1"/>
                <c:pt idx="0">
                  <c:v>% of population covered by a mobile broadband network, 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'coverage and usage gap'!$A$47:$A$48</c:f>
              <c:strCache>
                <c:ptCount val="2"/>
                <c:pt idx="0">
                  <c:v>World</c:v>
                </c:pt>
                <c:pt idx="1">
                  <c:v>Africa</c:v>
                </c:pt>
              </c:strCache>
            </c:strRef>
          </c:cat>
          <c:val>
            <c:numRef>
              <c:f>'coverage and usage gap'!$B$47:$B$48</c:f>
              <c:numCache>
                <c:formatCode>_-* #,##0_-;\-* #,##0_-;_-* "-"??_-;_-@_-</c:formatCode>
                <c:ptCount val="2"/>
                <c:pt idx="0">
                  <c:v>95.6</c:v>
                </c:pt>
                <c:pt idx="1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22-4D68-BC72-9B534BD7457B}"/>
            </c:ext>
          </c:extLst>
        </c:ser>
        <c:ser>
          <c:idx val="1"/>
          <c:order val="1"/>
          <c:tx>
            <c:strRef>
              <c:f>'coverage and usage gap'!$C$46</c:f>
              <c:strCache>
                <c:ptCount val="1"/>
                <c:pt idx="0">
                  <c:v>% of population using the Internet, 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'coverage and usage gap'!$A$47:$A$48</c:f>
              <c:strCache>
                <c:ptCount val="2"/>
                <c:pt idx="0">
                  <c:v>World</c:v>
                </c:pt>
                <c:pt idx="1">
                  <c:v>Africa</c:v>
                </c:pt>
              </c:strCache>
            </c:strRef>
          </c:cat>
          <c:val>
            <c:numRef>
              <c:f>'coverage and usage gap'!$C$47:$C$48</c:f>
              <c:numCache>
                <c:formatCode>General</c:formatCode>
                <c:ptCount val="2"/>
                <c:pt idx="0" formatCode="_-* #,##0_-;\-* #,##0_-;_-* &quot;-&quot;??_-;_-@_-">
                  <c:v>67.599999999999994</c:v>
                </c:pt>
                <c:pt idx="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22-4D68-BC72-9B534BD74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26222559"/>
        <c:axId val="826205759"/>
      </c:barChart>
      <c:catAx>
        <c:axId val="173055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30538655"/>
        <c:crosses val="autoZero"/>
        <c:auto val="1"/>
        <c:lblAlgn val="ctr"/>
        <c:lblOffset val="100"/>
        <c:noMultiLvlLbl val="0"/>
      </c:catAx>
      <c:valAx>
        <c:axId val="173053865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30554495"/>
        <c:crosses val="autoZero"/>
        <c:crossBetween val="between"/>
        <c:majorUnit val="20"/>
      </c:valAx>
      <c:valAx>
        <c:axId val="826205759"/>
        <c:scaling>
          <c:orientation val="minMax"/>
          <c:max val="100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826222559"/>
        <c:crosses val="max"/>
        <c:crossBetween val="between"/>
      </c:valAx>
      <c:catAx>
        <c:axId val="8262225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6205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Avenir Next LT Pro Demi" panose="020B07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AA6A-5EC9-4D10-896D-1E4E9CE6FDE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93C94-B17C-4461-AEAC-AA5BA3CE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8B090-9597-49F7-A9B0-1C08C6956F7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C0A72F7-538C-4A0E-B100-98CBBEA88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5068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there is no universal and meaningful connectivity, several consequences and situations could arise</a:t>
            </a:r>
            <a:r>
              <a:rPr lang="es-ES" dirty="0"/>
              <a:t>: </a:t>
            </a:r>
          </a:p>
          <a:p>
            <a:endParaRPr lang="es-ES" dirty="0"/>
          </a:p>
          <a:p>
            <a:pPr marL="358775" indent="-358775"/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Deepening social and economic inequalities</a:t>
            </a:r>
            <a:r>
              <a:rPr lang="en-US" sz="1050" b="1" dirty="0">
                <a:latin typeface="Avenir Next LT Pro" panose="020B0504020202020204" pitchFamily="34" charset="0"/>
              </a:rPr>
              <a:t>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lack of connectivity can exacerbate existing inequalities, as those without access to the Internet miss out on economic opportunities, education, healthcare, and social services. </a:t>
            </a:r>
            <a:r>
              <a:rPr lang="es-PE" sz="1400" dirty="0">
                <a:effectLst/>
              </a:rPr>
              <a:t>​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cost of digital exclusion</a:t>
            </a:r>
            <a:r>
              <a:rPr lang="en-US" sz="1100" b="1" dirty="0">
                <a:latin typeface="Avenir Next LT Pro" panose="020B0504020202020204" pitchFamily="34" charset="0"/>
              </a:rPr>
              <a:t>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COVID-19 pandemic has shown that those without Internet access face higher costs of exclusion, such as missing out on remote work, online education, and telehealth services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PE" sz="1600" dirty="0">
                <a:effectLst/>
              </a:rPr>
              <a:t>​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Limited access to essential services</a:t>
            </a:r>
            <a:r>
              <a:rPr lang="en-US" sz="1100" b="1" dirty="0">
                <a:latin typeface="Avenir Next LT Pro" panose="020B0504020202020204" pitchFamily="34" charset="0"/>
              </a:rPr>
              <a:t>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Without meaningful connectivity, individuals may struggle to access essential services like government benefits, health information, and educational resources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PE" sz="1600" dirty="0">
                <a:effectLst/>
              </a:rPr>
              <a:t>​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Barriers to economic development</a:t>
            </a:r>
            <a:r>
              <a:rPr lang="en-US" sz="1100" b="1" dirty="0">
                <a:latin typeface="Avenir Next LT Pro" panose="020B0504020202020204" pitchFamily="34" charset="0"/>
              </a:rPr>
              <a:t>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Connectivity drives economic growth by enabling innovation, reducing transaction costs, and improving efficiency. </a:t>
            </a:r>
            <a:r>
              <a:rPr lang="es-PE" sz="2000" dirty="0">
                <a:effectLst/>
              </a:rPr>
              <a:t>​ </a:t>
            </a:r>
            <a:r>
              <a:rPr lang="es-PE" sz="2000" dirty="0" err="1">
                <a:effectLst/>
              </a:rPr>
              <a:t>The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absence</a:t>
            </a:r>
            <a:r>
              <a:rPr lang="es-PE" sz="2000" dirty="0">
                <a:effectLst/>
              </a:rPr>
              <a:t> of </a:t>
            </a:r>
            <a:r>
              <a:rPr lang="es-PE" sz="2000" dirty="0" err="1">
                <a:effectLst/>
              </a:rPr>
              <a:t>connectivity</a:t>
            </a:r>
            <a:r>
              <a:rPr lang="es-PE" sz="2000" dirty="0">
                <a:effectLst/>
              </a:rPr>
              <a:t> can </a:t>
            </a:r>
            <a:r>
              <a:rPr lang="es-PE" sz="2000" dirty="0" err="1">
                <a:effectLst/>
              </a:rPr>
              <a:t>hinder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these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benefits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PE" sz="1600" dirty="0">
                <a:effectLst/>
              </a:rPr>
              <a:t>​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vulnerability to global challenges</a:t>
            </a:r>
            <a:r>
              <a:rPr lang="en-US" sz="1100" b="1" dirty="0">
                <a:latin typeface="Avenir Next LT Pro" panose="020B0504020202020204" pitchFamily="34" charset="0"/>
              </a:rPr>
              <a:t>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Connectivity is crucial for addressing global challenges such as climate change, health crises, and sustainable development. </a:t>
            </a:r>
            <a:r>
              <a:rPr lang="es-PE" sz="2000" dirty="0">
                <a:effectLst/>
              </a:rPr>
              <a:t>​ </a:t>
            </a:r>
            <a:r>
              <a:rPr lang="es-PE" sz="2000" dirty="0" err="1">
                <a:effectLst/>
              </a:rPr>
              <a:t>Without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it</a:t>
            </a:r>
            <a:r>
              <a:rPr lang="es-PE" sz="2000" dirty="0">
                <a:effectLst/>
              </a:rPr>
              <a:t>, </a:t>
            </a:r>
            <a:r>
              <a:rPr lang="es-PE" sz="2000" dirty="0" err="1">
                <a:effectLst/>
              </a:rPr>
              <a:t>countries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may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struggle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to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implement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effective</a:t>
            </a:r>
            <a:r>
              <a:rPr lang="es-PE" sz="2000" dirty="0">
                <a:effectLst/>
              </a:rPr>
              <a:t> </a:t>
            </a:r>
            <a:r>
              <a:rPr lang="es-PE" sz="2000" dirty="0" err="1">
                <a:effectLst/>
              </a:rPr>
              <a:t>solutions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 points are derived from the Foreword, Chapter 1, and Chapter 8 of the Global Connectivity Report 2022.</a:t>
            </a:r>
            <a:endParaRPr lang="es-PE" sz="16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3C94-B17C-4461-AEAC-AA5BA3CE2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3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9BA4-8E03-5859-1D61-D9E2A8B25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29652-830C-0F89-AE95-1558F534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D88F-CBBA-D481-8D37-06B001E9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92D8-FCAF-086F-046A-4B8BAF14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49EA5-930D-2CBB-E5E1-4BBF2EB4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4B57-DF74-60ED-782D-4CCF7F92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6721A-1B0A-CCC7-3D7A-0A652C834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5D71-77C5-A9A0-C76F-CF63E9FE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B9A9F-FE4A-470B-373E-20FD12E5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598E-5C55-8BEF-35CD-08BDC70E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DC7FE-455F-0604-82F1-2B7651B97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DCE43-B7D6-B0E1-5E8E-0E49584AB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36C20-7CEF-DDEB-2A28-AF228799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50BC-02F8-8790-E094-2E7AA1ED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60D09-7066-281B-6417-FB5DEF9B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7108" cy="1325563"/>
          </a:xfrm>
        </p:spPr>
        <p:txBody>
          <a:bodyPr>
            <a:normAutofit/>
          </a:bodyPr>
          <a:lstStyle>
            <a:lvl1pPr>
              <a:defRPr sz="3200" b="1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7108" cy="3978490"/>
          </a:xfrm>
        </p:spPr>
        <p:txBody>
          <a:bodyPr>
            <a:normAutofit/>
          </a:bodyPr>
          <a:lstStyle>
            <a:lvl1pPr>
              <a:defRPr sz="2000">
                <a:latin typeface="Avenir Next LT Pro" panose="020B0504020202020204" pitchFamily="34" charset="0"/>
              </a:defRPr>
            </a:lvl1pPr>
            <a:lvl2pPr>
              <a:defRPr sz="1800">
                <a:latin typeface="Avenir Next LT Pro" panose="020B0504020202020204" pitchFamily="34" charset="0"/>
              </a:defRPr>
            </a:lvl2pPr>
            <a:lvl3pPr>
              <a:defRPr sz="1600">
                <a:latin typeface="Avenir Next LT Pro" panose="020B0504020202020204" pitchFamily="34" charset="0"/>
              </a:defRPr>
            </a:lvl3pPr>
            <a:lvl4pPr>
              <a:defRPr sz="1400">
                <a:latin typeface="Avenir Next LT Pro" panose="020B0504020202020204" pitchFamily="34" charset="0"/>
              </a:defRPr>
            </a:lvl4pPr>
            <a:lvl5pPr>
              <a:defRPr sz="14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0163" y="6240331"/>
            <a:ext cx="667785" cy="365125"/>
          </a:xfrm>
        </p:spPr>
        <p:txBody>
          <a:bodyPr/>
          <a:lstStyle>
            <a:lvl1pPr algn="ctr">
              <a:defRPr/>
            </a:lvl1pPr>
          </a:lstStyle>
          <a:p>
            <a:fld id="{B4DF8CA3-702D-4DC4-9952-3E6360CF1A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696A0-C5CC-AF45-6E82-4437D6AAA958}"/>
              </a:ext>
            </a:extLst>
          </p:cNvPr>
          <p:cNvCxnSpPr/>
          <p:nvPr userDrawn="1"/>
        </p:nvCxnSpPr>
        <p:spPr>
          <a:xfrm>
            <a:off x="447102" y="712393"/>
            <a:ext cx="0" cy="635902"/>
          </a:xfrm>
          <a:prstGeom prst="line">
            <a:avLst/>
          </a:prstGeom>
          <a:ln w="38100">
            <a:solidFill>
              <a:srgbClr val="009C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CE48FE55-CA48-30F5-756B-1B1B55714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059382"/>
            <a:ext cx="667785" cy="7270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D320BC-7C93-F0AC-A271-EA4DBE0DB8FF}"/>
              </a:ext>
            </a:extLst>
          </p:cNvPr>
          <p:cNvGrpSpPr/>
          <p:nvPr userDrawn="1"/>
        </p:nvGrpSpPr>
        <p:grpSpPr>
          <a:xfrm>
            <a:off x="8635338" y="6171687"/>
            <a:ext cx="2709356" cy="614719"/>
            <a:chOff x="8881600" y="5978025"/>
            <a:chExt cx="3125221" cy="746441"/>
          </a:xfrm>
        </p:grpSpPr>
        <p:pic>
          <p:nvPicPr>
            <p:cNvPr id="10" name="Picture 2" descr="Funded by the EU">
              <a:extLst>
                <a:ext uri="{FF2B5EF4-FFF2-40B4-BE49-F238E27FC236}">
                  <a16:creationId xmlns:a16="http://schemas.microsoft.com/office/drawing/2014/main" id="{4C789DCD-7C88-F75B-D570-6CF2C0E65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260" y="6239757"/>
              <a:ext cx="1875561" cy="39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Global Gateway">
              <a:extLst>
                <a:ext uri="{FF2B5EF4-FFF2-40B4-BE49-F238E27FC236}">
                  <a16:creationId xmlns:a16="http://schemas.microsoft.com/office/drawing/2014/main" id="{8147A222-9B7A-A399-B1FD-A3F8D91B7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600" y="5978025"/>
              <a:ext cx="1249660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935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CC4C686-55E9-5716-0746-38D29254A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059382"/>
            <a:ext cx="667785" cy="7270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A1C24E-228E-C55F-91AF-D16FA6844DE7}"/>
              </a:ext>
            </a:extLst>
          </p:cNvPr>
          <p:cNvGrpSpPr/>
          <p:nvPr userDrawn="1"/>
        </p:nvGrpSpPr>
        <p:grpSpPr>
          <a:xfrm>
            <a:off x="8635338" y="6171687"/>
            <a:ext cx="2709356" cy="614719"/>
            <a:chOff x="8881600" y="5978025"/>
            <a:chExt cx="3125221" cy="746441"/>
          </a:xfrm>
        </p:grpSpPr>
        <p:pic>
          <p:nvPicPr>
            <p:cNvPr id="10" name="Picture 2" descr="Funded by the EU">
              <a:extLst>
                <a:ext uri="{FF2B5EF4-FFF2-40B4-BE49-F238E27FC236}">
                  <a16:creationId xmlns:a16="http://schemas.microsoft.com/office/drawing/2014/main" id="{A5B7FDCA-F674-DF0B-EEF2-3EB194FB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260" y="6239757"/>
              <a:ext cx="1875561" cy="39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Global Gateway">
              <a:extLst>
                <a:ext uri="{FF2B5EF4-FFF2-40B4-BE49-F238E27FC236}">
                  <a16:creationId xmlns:a16="http://schemas.microsoft.com/office/drawing/2014/main" id="{8BEC1B56-0B18-9F2E-CDC6-E2AFDFB8A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600" y="5978025"/>
              <a:ext cx="1249660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9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2FC5-F1AB-B30E-F07B-5A7352A3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D18D9-7D1A-BB17-13B3-B53FB5D79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68F8-039A-A69A-14B3-6DDC65C5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3FE22-7F0C-8C42-1797-D04D2601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565EB-2505-2933-B1C5-892613AE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Large image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68" y="712393"/>
            <a:ext cx="10976290" cy="63590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35575D-2A7B-417D-BB1B-9E538CFA647E}"/>
              </a:ext>
            </a:extLst>
          </p:cNvPr>
          <p:cNvCxnSpPr/>
          <p:nvPr userDrawn="1"/>
        </p:nvCxnSpPr>
        <p:spPr>
          <a:xfrm>
            <a:off x="447102" y="712393"/>
            <a:ext cx="0" cy="635902"/>
          </a:xfrm>
          <a:prstGeom prst="line">
            <a:avLst/>
          </a:prstGeom>
          <a:ln w="38100">
            <a:solidFill>
              <a:srgbClr val="009CD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16270" y="1487227"/>
            <a:ext cx="10976290" cy="4658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663BBB-9E7F-480F-A5AC-5A5FC02D2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2850" y="202698"/>
            <a:ext cx="4227997" cy="317500"/>
          </a:xfrm>
        </p:spPr>
        <p:txBody>
          <a:bodyPr/>
          <a:lstStyle>
            <a:lvl1pPr algn="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| Section name</a:t>
            </a:r>
          </a:p>
        </p:txBody>
      </p:sp>
    </p:spTree>
    <p:extLst>
      <p:ext uri="{BB962C8B-B14F-4D97-AF65-F5344CB8AC3E}">
        <p14:creationId xmlns:p14="http://schemas.microsoft.com/office/powerpoint/2010/main" val="34169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9"/>
          <p:cNvSpPr txBox="1">
            <a:spLocks noGrp="1"/>
          </p:cNvSpPr>
          <p:nvPr>
            <p:ph type="body" idx="1"/>
          </p:nvPr>
        </p:nvSpPr>
        <p:spPr>
          <a:xfrm>
            <a:off x="960000" y="1578267"/>
            <a:ext cx="50288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1200">
                <a:solidFill>
                  <a:srgbClr val="000000"/>
                </a:solidFill>
              </a:defRPr>
            </a:lvl1pPr>
            <a:lvl2pPr marL="1219170" lvl="1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1200">
                <a:solidFill>
                  <a:srgbClr val="000000"/>
                </a:solidFill>
              </a:defRPr>
            </a:lvl2pPr>
            <a:lvl3pPr marL="1828754" lvl="2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1200">
                <a:solidFill>
                  <a:srgbClr val="000000"/>
                </a:solidFill>
              </a:defRPr>
            </a:lvl3pPr>
            <a:lvl4pPr marL="2438339" lvl="3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1200">
                <a:solidFill>
                  <a:srgbClr val="000000"/>
                </a:solidFill>
              </a:defRPr>
            </a:lvl4pPr>
            <a:lvl5pPr marL="3047924" lvl="4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1200">
                <a:solidFill>
                  <a:srgbClr val="000000"/>
                </a:solidFill>
              </a:defRPr>
            </a:lvl5pPr>
            <a:lvl6pPr marL="3657509" lvl="5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1200">
                <a:solidFill>
                  <a:srgbClr val="000000"/>
                </a:solidFill>
              </a:defRPr>
            </a:lvl6pPr>
            <a:lvl7pPr marL="4267093" lvl="6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1200">
                <a:solidFill>
                  <a:srgbClr val="000000"/>
                </a:solidFill>
              </a:defRPr>
            </a:lvl7pPr>
            <a:lvl8pPr marL="4876678" lvl="7" indent="-3809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1200">
                <a:solidFill>
                  <a:srgbClr val="000000"/>
                </a:solidFill>
              </a:defRPr>
            </a:lvl8pPr>
            <a:lvl9pPr marL="5486263" lvl="8" indent="-3809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9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89"/>
          <p:cNvSpPr txBox="1">
            <a:spLocks noGrp="1"/>
          </p:cNvSpPr>
          <p:nvPr>
            <p:ph type="ctrTitle"/>
          </p:nvPr>
        </p:nvSpPr>
        <p:spPr>
          <a:xfrm>
            <a:off x="4107967" y="540448"/>
            <a:ext cx="3976000" cy="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867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pic>
        <p:nvPicPr>
          <p:cNvPr id="18" name="Google Shape;18;p89" descr="A picture containing kitchenware, blu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72801" y="6096000"/>
            <a:ext cx="808233" cy="352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32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157907" cy="4525963"/>
          </a:xfrm>
          <a:prstGeom prst="rect">
            <a:avLst/>
          </a:prstGeom>
        </p:spPr>
        <p:txBody>
          <a:bodyPr/>
          <a:lstStyle>
            <a:lvl1pPr marL="347663" indent="-347663">
              <a:buClr>
                <a:srgbClr val="C00000"/>
              </a:buClr>
              <a:buSzPct val="60000"/>
              <a:defRPr sz="2800"/>
            </a:lvl1pPr>
            <a:lvl2pPr>
              <a:defRPr sz="2400"/>
            </a:lvl2pPr>
            <a:lvl3pPr>
              <a:defRPr sz="2000"/>
            </a:lvl3pPr>
            <a:lvl4pPr marL="1147763" indent="-179388">
              <a:defRPr sz="1800"/>
            </a:lvl4pPr>
            <a:lvl5pPr marL="1947863" indent="-4016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a typeface="ＭＳ Ｐゴシック" pitchFamily="34" charset="-128"/>
              </a:rPr>
              <a:t> |  </a:t>
            </a:r>
            <a:fld id="{7368306C-A5D7-4B6D-8464-26A52C9F43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86707" y="965548"/>
            <a:ext cx="11480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4622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0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0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17C6-04E2-0A8B-1643-879D68A9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31C2-0442-FE8F-3AE6-6C5EB7F8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4BB0-0837-C5E8-8512-EBAD72D8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1EEFE-6B71-735B-5F9B-E4340DA5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9B0DF-F7C0-71AB-3DB0-726DC0CE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7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7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BCC5-F5CD-764A-9022-75563D94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3D5E-8857-F26F-B23F-22E79CDAA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243A-BFDA-57EC-8B12-93C17489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E8E89-F9DE-81F1-B887-85717BB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DB86F-2EE3-166A-B1EA-43CEC29C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013A9-C3A0-91AA-EF1E-7860C414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A0D9-4D6C-6B26-0616-EB2202E1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45140-8940-11D0-D75D-D9C2F2627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5B94D-8551-75C5-82BE-3D5B165F9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01A5-B704-6CD6-C8C5-DA536EADB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40FA1-6CD5-CAB0-4987-021C6B123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50430-94DC-9587-5990-39B215BA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4F3C4-628B-3841-B765-1FE89C75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972BF-A07C-B638-9BBB-40DC1340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1AAE-D2D7-39E7-0544-B168D4BB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392EA-7002-DCDA-E751-1B91DBA2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ACB0B-E2F1-3363-30AD-A34E3769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D79F7-56E7-BAF2-C966-72A7CDB9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709D6-25E9-5388-A2EE-C620D9E0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F1CDF-C1E8-DD8F-0D88-37BE3120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0859-BEAA-80FB-AD51-A76D879D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0AAA-E64D-F2FC-56D1-0AF15D7F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2415-8040-0BDD-2600-F86F4CF2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2C01B-5E13-DD9E-53AF-DAF15777F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16ED6-9DE4-9E4D-0093-DC9075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4ECE-5AAC-9D38-F452-F22A7D71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A2840-7F32-86E9-0A19-C47EF517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B258-F7C9-7256-D4DE-25803972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D4C6A-51E6-15E8-EBA1-28BFA01A1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21CFF-E680-F368-42CF-5451B515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BF03D-49ED-AED2-3A10-4C953D32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3FC0F-EAFB-3C56-2D92-30BD7CEF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ECFB7-34AE-A8D6-B3DC-C1BA2CFD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24648-311A-C7D4-D801-383C0834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81E25-0C83-955B-A80B-4FAEB4A4D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E0DBF-232B-059A-DF04-5132C94FE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B5A85-2315-4FE9-A3DD-12776E7EA21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35C1-D69F-D915-33C1-BECED99FA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C3B8-9AB8-7CE5-189F-52E5876B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D0B78-9E94-4832-AF32-2A250EFD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EDB9-99B6-4E7E-B33B-87474684B22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8CA3-702D-4DC4-9952-3E6360CF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B6B5C-DC33-ABAA-965A-1FE9E2739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38F6-9911-4CDC-5C4B-4CBF0582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" y="94268"/>
            <a:ext cx="11753680" cy="65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742E-A43B-4AC9-47CA-6670724B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24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Gaps in Measuring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F312-117A-BC23-D61A-51203FC5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506662"/>
            <a:ext cx="5552388" cy="2932604"/>
          </a:xfrm>
        </p:spPr>
        <p:txBody>
          <a:bodyPr/>
          <a:lstStyle/>
          <a:p>
            <a:pPr fontAlgn="t"/>
            <a:r>
              <a:rPr lang="en-GB" dirty="0"/>
              <a:t>Consolidation of data </a:t>
            </a:r>
          </a:p>
          <a:p>
            <a:pPr fontAlgn="t"/>
            <a:r>
              <a:rPr lang="en-GB" dirty="0"/>
              <a:t>Data Availability and Timeliness</a:t>
            </a:r>
            <a:endParaRPr lang="en-US" dirty="0"/>
          </a:p>
          <a:p>
            <a:pPr fontAlgn="t"/>
            <a:r>
              <a:rPr lang="en-GB" dirty="0"/>
              <a:t>Technical and Human Resource Limitations</a:t>
            </a:r>
            <a:endParaRPr lang="en-US" dirty="0"/>
          </a:p>
          <a:p>
            <a:r>
              <a:rPr lang="en-GB" dirty="0"/>
              <a:t>Legal and Institutional Barriers</a:t>
            </a:r>
            <a:endParaRPr lang="en-US" dirty="0"/>
          </a:p>
          <a:p>
            <a:r>
              <a:rPr lang="en-GB" dirty="0"/>
              <a:t>Financial constraints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A7F628-A636-0DB2-C783-00ADF9915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77,600+ Data Collection Stock Illustrations, Royalty-Free Vector Graphics &amp;  Clip Art - iStock | Data collection icon, Data, Big data">
            <a:extLst>
              <a:ext uri="{FF2B5EF4-FFF2-40B4-BE49-F238E27FC236}">
                <a16:creationId xmlns:a16="http://schemas.microsoft.com/office/drawing/2014/main" id="{B9133EE1-2A82-A1EB-8562-B67D58F5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1" y="2176808"/>
            <a:ext cx="3883444" cy="38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7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26B1-AE9A-0A76-86B4-533BFD0D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C918-2D13-F552-49C5-F1FC1D59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540" y="4209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		</a:t>
            </a:r>
            <a:r>
              <a:rPr lang="en-US" sz="3600" b="1" dirty="0"/>
              <a:t>USF BROADBAND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6B4D-F943-A9C8-7231-3C807876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913" y="1761826"/>
            <a:ext cx="5251454" cy="7946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Broadband Access Partnerships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35D309C-0291-912B-39E7-3C2D2CC5B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istory of ITU's Logo">
            <a:extLst>
              <a:ext uri="{FF2B5EF4-FFF2-40B4-BE49-F238E27FC236}">
                <a16:creationId xmlns:a16="http://schemas.microsoft.com/office/drawing/2014/main" id="{BC45F6B5-F30F-5FCA-3C00-0470F7FE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93" y="2990939"/>
            <a:ext cx="1344707" cy="15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ga - YouTube">
            <a:extLst>
              <a:ext uri="{FF2B5EF4-FFF2-40B4-BE49-F238E27FC236}">
                <a16:creationId xmlns:a16="http://schemas.microsoft.com/office/drawing/2014/main" id="{8680B6A3-5889-42F0-7131-5A4F590D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dia coverage | Scotland Malawi Partnership">
            <a:extLst>
              <a:ext uri="{FF2B5EF4-FFF2-40B4-BE49-F238E27FC236}">
                <a16:creationId xmlns:a16="http://schemas.microsoft.com/office/drawing/2014/main" id="{AF7D004A-3D06-109E-B032-46B23988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97" y="303794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me - The Public Private Partnership Commission">
            <a:extLst>
              <a:ext uri="{FF2B5EF4-FFF2-40B4-BE49-F238E27FC236}">
                <a16:creationId xmlns:a16="http://schemas.microsoft.com/office/drawing/2014/main" id="{B4543D65-A39A-DF91-ECA1-121DBFDA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76" y="4668700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5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1A7B-7091-05A6-9D11-8335CD42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5"/>
            <a:ext cx="10515600" cy="25612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End of Presentation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CB463B7-72A0-817C-7851-9D44D1DA6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69" y="1731669"/>
            <a:ext cx="1013862" cy="101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background with a wavy design PowerPoint Template, Backgrounds &amp;  Google Slides - ID 0002364896 - SmileTemplates.com">
            <a:extLst>
              <a:ext uri="{FF2B5EF4-FFF2-40B4-BE49-F238E27FC236}">
                <a16:creationId xmlns:a16="http://schemas.microsoft.com/office/drawing/2014/main" id="{D031D77E-EC02-3BC5-55EB-6A153333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04"/>
            <a:ext cx="12191999" cy="69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7DCE1-A3C9-95EC-9260-FB98CC81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24" y="829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Universal Service Fund </a:t>
            </a:r>
            <a:br>
              <a:rPr lang="en-US" sz="3600" b="1" i="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(USF)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B9C0-EAB0-B96E-70FA-AFD00865C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978" y="2678138"/>
            <a:ext cx="8271235" cy="404998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Aptos Black" panose="020B0004020202020204" pitchFamily="34" charset="0"/>
              </a:rPr>
              <a:t>Vision</a:t>
            </a:r>
          </a:p>
          <a:p>
            <a:pPr marL="0" indent="0" algn="just">
              <a:buNone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Digital inclusion for all</a:t>
            </a:r>
            <a:endParaRPr lang="en-US" dirty="0">
              <a:latin typeface="+mj-lt"/>
            </a:endParaRPr>
          </a:p>
          <a:p>
            <a:pPr marL="0" marR="0" indent="0" algn="just">
              <a:spcAft>
                <a:spcPts val="60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Aptos Black" panose="020B0004020202020204" pitchFamily="34" charset="0"/>
              </a:rPr>
              <a:t>Mission</a:t>
            </a:r>
          </a:p>
          <a:p>
            <a:pPr marL="0" marR="0" indent="0" algn="just">
              <a:spcAft>
                <a:spcPts val="600"/>
              </a:spcAft>
              <a:buNone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facilitate the provision and access of ICT services to bridge the digital divide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E5B042-0C43-D24D-65CA-10D5588A3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6" y="685637"/>
            <a:ext cx="1612900" cy="16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23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A1AE2-3651-4066-8E98-9322E4B5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616084"/>
            <a:ext cx="10515600" cy="1223391"/>
          </a:xfrm>
        </p:spPr>
        <p:txBody>
          <a:bodyPr>
            <a:normAutofit fontScale="90000"/>
          </a:bodyPr>
          <a:lstStyle/>
          <a:p>
            <a:r>
              <a:rPr lang="en-CH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Universal and </a:t>
            </a:r>
            <a:r>
              <a:rPr lang="en-US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</a:t>
            </a:r>
            <a:r>
              <a:rPr lang="en-CH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eaningful </a:t>
            </a:r>
            <a:r>
              <a:rPr lang="en-US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</a:t>
            </a:r>
            <a:r>
              <a:rPr lang="en-CH" b="1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onnectivity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CB0009-7BEE-4CB8-A18B-30B88F7738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7036" y="2139025"/>
            <a:ext cx="5835650" cy="2282825"/>
          </a:xfrm>
        </p:spPr>
        <p:txBody>
          <a:bodyPr>
            <a:noAutofit/>
          </a:bodyPr>
          <a:lstStyle/>
          <a:p>
            <a:pPr marL="18256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H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</a:t>
            </a:r>
            <a:r>
              <a:rPr lang="en-GB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he possibility</a:t>
            </a:r>
            <a:r>
              <a:rPr lang="en-CH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for everyone to enjoy a safe,</a:t>
            </a:r>
            <a:r>
              <a:rPr lang="en-CH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satisfying, enriching, </a:t>
            </a:r>
            <a:r>
              <a:rPr lang="en-CH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productive, and </a:t>
            </a:r>
            <a:r>
              <a:rPr lang="en-GB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affordable online experience</a:t>
            </a:r>
            <a:r>
              <a:rPr lang="en-CH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864982F7-B745-984A-F6F6-743C47C13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460" y="1647845"/>
            <a:ext cx="1080000" cy="1080000"/>
          </a:xfrm>
          <a:prstGeom prst="rect">
            <a:avLst/>
          </a:prstGeom>
        </p:spPr>
      </p:pic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FBFEAF88-CA00-1D70-1F8A-3BB83077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220310" y="3429000"/>
            <a:ext cx="1080000" cy="108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C0D6AB-5559-7B39-F7A8-18B0F5EF1208}"/>
              </a:ext>
            </a:extLst>
          </p:cNvPr>
          <p:cNvCxnSpPr/>
          <p:nvPr/>
        </p:nvCxnSpPr>
        <p:spPr>
          <a:xfrm>
            <a:off x="447102" y="712393"/>
            <a:ext cx="0" cy="63590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B93310-8827-8B35-9F5E-C4DB946AE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939" y="1437729"/>
            <a:ext cx="2867025" cy="2245769"/>
          </a:xfrm>
          <a:prstGeom prst="rect">
            <a:avLst/>
          </a:prstGeom>
        </p:spPr>
      </p:pic>
      <p:pic>
        <p:nvPicPr>
          <p:cNvPr id="3074" name="Picture 2" descr="Bridging the Digital Divide | Digital Malawi - Excel Primary School">
            <a:extLst>
              <a:ext uri="{FF2B5EF4-FFF2-40B4-BE49-F238E27FC236}">
                <a16:creationId xmlns:a16="http://schemas.microsoft.com/office/drawing/2014/main" id="{6E5B94CE-1170-5B8B-BD8A-EAADD241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09" y="3978525"/>
            <a:ext cx="2090653" cy="11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lawi's pathway to inclusive transformation – The Times Group">
            <a:extLst>
              <a:ext uri="{FF2B5EF4-FFF2-40B4-BE49-F238E27FC236}">
                <a16:creationId xmlns:a16="http://schemas.microsoft.com/office/drawing/2014/main" id="{0808FEE3-D198-CBF6-E324-C61202BF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558" y="397852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lawi govt plans internet for over 7,900 schools to benefit local  communities, too - Telecompaper">
            <a:extLst>
              <a:ext uri="{FF2B5EF4-FFF2-40B4-BE49-F238E27FC236}">
                <a16:creationId xmlns:a16="http://schemas.microsoft.com/office/drawing/2014/main" id="{65F627C5-4EE1-1F04-1A17-FB4478A0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46" y="514929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4E42-834D-8F0F-44BC-AB0415CF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2" y="150559"/>
            <a:ext cx="9954208" cy="1325563"/>
          </a:xfrm>
        </p:spPr>
        <p:txBody>
          <a:bodyPr>
            <a:normAutofit/>
          </a:bodyPr>
          <a:lstStyle/>
          <a:p>
            <a:r>
              <a:rPr lang="en-US" sz="3600" i="0" dirty="0">
                <a:solidFill>
                  <a:srgbClr val="4CAF50"/>
                </a:solidFill>
                <a:latin typeface="Avenir Next LT Pro" panose="020B0504020202020204" pitchFamily="34" charset="0"/>
              </a:rPr>
              <a:t>Broadband Coverage – ICT Gap Study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0497ED2-48B4-31B0-B674-326FE94B8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8" y="174106"/>
            <a:ext cx="1013862" cy="101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fficeArt object">
            <a:extLst>
              <a:ext uri="{FF2B5EF4-FFF2-40B4-BE49-F238E27FC236}">
                <a16:creationId xmlns:a16="http://schemas.microsoft.com/office/drawing/2014/main" id="{E559B65A-1EE5-FCEF-94C8-7EDED5A875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3102" y="1187968"/>
            <a:ext cx="2775164" cy="487235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7B4BF902-BA30-AC99-1DF5-89B90FEA36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39658" y="1172728"/>
            <a:ext cx="2952750" cy="48875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53DC40-4744-EB57-16B9-B52D5962305D}"/>
              </a:ext>
            </a:extLst>
          </p:cNvPr>
          <p:cNvSpPr txBox="1"/>
          <p:nvPr/>
        </p:nvSpPr>
        <p:spPr>
          <a:xfrm>
            <a:off x="626165" y="1764277"/>
            <a:ext cx="3596241" cy="339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Malawi has a high broadband population coverage of 96%.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Major urban areas have full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broadband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coverage. Some districts, like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Chitipa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, have only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66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%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broadband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 coverage.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Rumphi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Nkhatabay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Mwanza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 Unicode MS"/>
                <a:cs typeface="Arial Unicode MS"/>
              </a:rPr>
              <a:t> are in the 80% broadband coverage category and all other districts are at 90% or higher.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33C00-F6FB-9CFE-C565-96BF2AAF39A6}"/>
              </a:ext>
            </a:extLst>
          </p:cNvPr>
          <p:cNvSpPr txBox="1"/>
          <p:nvPr/>
        </p:nvSpPr>
        <p:spPr>
          <a:xfrm>
            <a:off x="520743" y="6631842"/>
            <a:ext cx="940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UPC" panose="020B0502040204020203" pitchFamily="18" charset="-34"/>
                <a:ea typeface="+mn-ea"/>
                <a:cs typeface="AngsanaUPC" panose="020B0502040204020203" pitchFamily="18" charset="-34"/>
              </a:rPr>
              <a:t>STAKEHOLDERS CONSULTATION WORKSHOP – 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UPC" panose="020B0502040204020203" pitchFamily="18" charset="-34"/>
                <a:ea typeface="+mn-ea"/>
                <a:cs typeface="AngsanaUPC" panose="020B0502040204020203" pitchFamily="18" charset="-34"/>
              </a:rPr>
              <a:t>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gsanaUPC" panose="020B0502040204020203" pitchFamily="18" charset="-34"/>
                <a:ea typeface="+mn-ea"/>
                <a:cs typeface="AngsanaUPC" panose="020B0502040204020203" pitchFamily="18" charset="-34"/>
              </a:rPr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13231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46FD-F4A2-1EBF-B63F-63C07EEF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D8DB-A8F9-78B0-A17B-2B9D541C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		</a:t>
            </a:r>
            <a:r>
              <a:rPr lang="en-US" sz="2800" b="1" dirty="0"/>
              <a:t>BROADBAND INITIATIVES - USF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BDF9EC7-0315-4FD2-0718-F16B1A8C3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7A09B-9455-E62E-E7E8-9104FD16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61" y="1157948"/>
            <a:ext cx="9163878" cy="57685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B956A5-C65B-C6B8-7DE3-7AEDEF1E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2384329"/>
            <a:ext cx="2149311" cy="3575165"/>
          </a:xfrm>
        </p:spPr>
        <p:txBody>
          <a:bodyPr>
            <a:normAutofit/>
          </a:bodyPr>
          <a:lstStyle/>
          <a:p>
            <a:r>
              <a:rPr lang="en-US" sz="1800" dirty="0"/>
              <a:t>Developed a GIS System for identification of coverage gaps in Malawi</a:t>
            </a:r>
          </a:p>
          <a:p>
            <a:r>
              <a:rPr lang="en-US" sz="1800" dirty="0"/>
              <a:t>At the inception, over 2,000,000 citizens lived out of broadband coverage areas</a:t>
            </a:r>
          </a:p>
        </p:txBody>
      </p:sp>
    </p:spTree>
    <p:extLst>
      <p:ext uri="{BB962C8B-B14F-4D97-AF65-F5344CB8AC3E}">
        <p14:creationId xmlns:p14="http://schemas.microsoft.com/office/powerpoint/2010/main" val="6093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6D4E-42FA-3867-AE15-507F9614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67" y="553410"/>
            <a:ext cx="7126665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IMPACT OF LACK OF BROADBAND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A36E2-BAA2-9AB1-040E-72A205D4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99" y="24477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Global Connectivity Report 2022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PE" sz="36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272A71D7-88B7-9F78-A758-8DF0D4036E12}"/>
              </a:ext>
            </a:extLst>
          </p:cNvPr>
          <p:cNvSpPr/>
          <p:nvPr/>
        </p:nvSpPr>
        <p:spPr>
          <a:xfrm>
            <a:off x="1187776" y="2183196"/>
            <a:ext cx="3478491" cy="1295830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venir Next LT Pro" panose="020B0504020202020204" pitchFamily="34" charset="0"/>
                <a:ea typeface="Calibri" panose="020F0502020204030204" pitchFamily="34" charset="0"/>
              </a:rPr>
              <a:t>Deepening social and economic inequalities</a:t>
            </a:r>
            <a:endParaRPr lang="es-PE" dirty="0">
              <a:latin typeface="Avenir Next LT Pro" panose="020B05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A3C3D93-E204-8944-F60E-7C0332023B23}"/>
              </a:ext>
            </a:extLst>
          </p:cNvPr>
          <p:cNvSpPr/>
          <p:nvPr/>
        </p:nvSpPr>
        <p:spPr>
          <a:xfrm>
            <a:off x="4666267" y="3122412"/>
            <a:ext cx="3478491" cy="1295830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Calibri" panose="020F0502020204030204" pitchFamily="34" charset="0"/>
              </a:rPr>
              <a:t>Barriers to economic development</a:t>
            </a:r>
            <a:endParaRPr lang="es-PE" dirty="0">
              <a:latin typeface="Avenir Next LT Pro" panose="020B05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91FB2F4-E40E-51EB-0708-A30C8234385C}"/>
              </a:ext>
            </a:extLst>
          </p:cNvPr>
          <p:cNvSpPr/>
          <p:nvPr/>
        </p:nvSpPr>
        <p:spPr>
          <a:xfrm>
            <a:off x="8144758" y="1839299"/>
            <a:ext cx="3478491" cy="1295830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Calibri" panose="020F0502020204030204" pitchFamily="34" charset="0"/>
              </a:rPr>
              <a:t>Increased vulnerability to global challenges</a:t>
            </a:r>
            <a:endParaRPr lang="es-PE" dirty="0">
              <a:latin typeface="Avenir Next LT Pro" panose="020B05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2871D47-BE4F-786F-5405-024C0EC94A3F}"/>
              </a:ext>
            </a:extLst>
          </p:cNvPr>
          <p:cNvSpPr/>
          <p:nvPr/>
        </p:nvSpPr>
        <p:spPr>
          <a:xfrm>
            <a:off x="8002641" y="4312832"/>
            <a:ext cx="3478491" cy="1295830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Calibri" panose="020F0502020204030204" pitchFamily="34" charset="0"/>
              </a:rPr>
              <a:t>Limited Access to essential services</a:t>
            </a:r>
            <a:endParaRPr lang="es-PE" dirty="0">
              <a:latin typeface="Avenir Next LT Pro" panose="020B05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DEFDAE5-0445-BBEC-2A6D-83512108877C}"/>
              </a:ext>
            </a:extLst>
          </p:cNvPr>
          <p:cNvSpPr/>
          <p:nvPr/>
        </p:nvSpPr>
        <p:spPr>
          <a:xfrm>
            <a:off x="1187776" y="4312832"/>
            <a:ext cx="3478491" cy="1295830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Calibri" panose="020F0502020204030204" pitchFamily="34" charset="0"/>
              </a:rPr>
              <a:t>Increased cost of digital exclusion</a:t>
            </a:r>
            <a:endParaRPr lang="es-PE" dirty="0">
              <a:latin typeface="Avenir Next LT Pro" panose="020B05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A219382-EBE2-61C4-0E67-E27119804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0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9A20A-15FA-4240-8C35-7837F21A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B94E-F647-2A14-75AC-99754468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		</a:t>
            </a:r>
            <a:r>
              <a:rPr lang="en-US" sz="3600" b="1" dirty="0"/>
              <a:t>USF BROADBAND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5779-4AFB-9828-C83C-9D22CA376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546" y="1690688"/>
            <a:ext cx="5251454" cy="54298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Broadband Access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 </a:t>
            </a:r>
            <a:r>
              <a:rPr lang="en-US" sz="2000" b="1" dirty="0"/>
              <a:t>Gap identification</a:t>
            </a:r>
          </a:p>
          <a:p>
            <a:pPr lvl="2"/>
            <a:r>
              <a:rPr lang="en-US" sz="1600" dirty="0"/>
              <a:t>GIS system</a:t>
            </a:r>
          </a:p>
          <a:p>
            <a:pPr lvl="2"/>
            <a:r>
              <a:rPr lang="en-US" sz="1600" dirty="0"/>
              <a:t>Drive tests</a:t>
            </a:r>
          </a:p>
          <a:p>
            <a:pPr lvl="2"/>
            <a:r>
              <a:rPr lang="en-US" sz="1600" dirty="0"/>
              <a:t>Requests from unserved communities</a:t>
            </a:r>
          </a:p>
          <a:p>
            <a:pPr lvl="1"/>
            <a:r>
              <a:rPr lang="en-US" sz="2000" b="1" dirty="0"/>
              <a:t>Radio Access Network</a:t>
            </a:r>
          </a:p>
          <a:p>
            <a:pPr lvl="2"/>
            <a:r>
              <a:rPr lang="en-US" sz="1600" dirty="0"/>
              <a:t>Facilitation of the construction of 62 mobile network towers in unserved areas</a:t>
            </a:r>
          </a:p>
          <a:p>
            <a:pPr lvl="1"/>
            <a:r>
              <a:rPr lang="en-US" sz="2000" b="1" dirty="0"/>
              <a:t>Satellite Connectivity</a:t>
            </a:r>
          </a:p>
          <a:p>
            <a:pPr lvl="2"/>
            <a:r>
              <a:rPr lang="en-US" sz="1600" dirty="0"/>
              <a:t>Connected cyclone hit communities</a:t>
            </a:r>
          </a:p>
          <a:p>
            <a:pPr lvl="1"/>
            <a:r>
              <a:rPr lang="en-US" sz="2000" b="1" dirty="0"/>
              <a:t>Public Institutions Connectivity</a:t>
            </a:r>
          </a:p>
          <a:p>
            <a:pPr lvl="2"/>
            <a:r>
              <a:rPr lang="en-US" sz="1600" dirty="0"/>
              <a:t>Connecting public institutions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E91121-7084-2062-8B07-5A95918E3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7C446B-9C7A-8796-9199-7064B45EAD0B}"/>
              </a:ext>
              <a:ext uri="{147F2762-F138-4A5C-976F-8EAC2B608ADB}">
                <a16:predDERef xmlns:a16="http://schemas.microsoft.com/office/drawing/2014/main" pred="{5419ABC6-523D-484E-A1FD-99637FF64DE9}"/>
              </a:ext>
            </a:extLst>
          </p:cNvPr>
          <p:cNvGraphicFramePr>
            <a:graphicFrameLocks/>
          </p:cNvGraphicFramePr>
          <p:nvPr/>
        </p:nvGraphicFramePr>
        <p:xfrm>
          <a:off x="1323347" y="1978025"/>
          <a:ext cx="5529939" cy="433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898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76DE6-86EE-6059-9919-D557F230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E22B-3012-289A-B539-502D5DDE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05" y="5401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		</a:t>
            </a:r>
            <a:r>
              <a:rPr lang="en-US" sz="3600" b="1" dirty="0"/>
              <a:t>USF BROADBAND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197D-3017-E8E6-7596-FFA25D41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1" y="1978025"/>
            <a:ext cx="5251454" cy="43373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Broadband Usage Acceleration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000" dirty="0"/>
              <a:t> </a:t>
            </a:r>
            <a:r>
              <a:rPr lang="en-US" sz="2000" b="1" dirty="0"/>
              <a:t>Digital skills programme</a:t>
            </a:r>
          </a:p>
          <a:p>
            <a:pPr lvl="2"/>
            <a:r>
              <a:rPr lang="en-US" sz="1600" dirty="0"/>
              <a:t>Targeting 20,000 rural citizens / year</a:t>
            </a:r>
          </a:p>
          <a:p>
            <a:pPr lvl="2"/>
            <a:r>
              <a:rPr lang="en-US" sz="1600" dirty="0"/>
              <a:t>1,000 Trainers engaged</a:t>
            </a:r>
          </a:p>
          <a:p>
            <a:pPr lvl="1"/>
            <a:r>
              <a:rPr lang="en-US" sz="2000" b="1" dirty="0"/>
              <a:t>SMEs training</a:t>
            </a:r>
          </a:p>
          <a:p>
            <a:pPr lvl="2"/>
            <a:r>
              <a:rPr lang="en-US" sz="1600" dirty="0"/>
              <a:t>Targeting women and the youth </a:t>
            </a:r>
          </a:p>
          <a:p>
            <a:pPr lvl="1"/>
            <a:r>
              <a:rPr lang="en-US" sz="2000" b="1" dirty="0"/>
              <a:t>Smart Devices </a:t>
            </a:r>
          </a:p>
          <a:p>
            <a:pPr lvl="2"/>
            <a:r>
              <a:rPr lang="en-US" sz="1600" dirty="0"/>
              <a:t>Promoting local device assembly</a:t>
            </a:r>
          </a:p>
          <a:p>
            <a:pPr lvl="1"/>
            <a:r>
              <a:rPr lang="en-US" sz="2000" b="1" dirty="0"/>
              <a:t>Lobbying for tax cuts</a:t>
            </a:r>
          </a:p>
          <a:p>
            <a:pPr lvl="2"/>
            <a:r>
              <a:rPr lang="en-US" sz="1600" dirty="0"/>
              <a:t>Submitted proposal to Government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C2C2FC-27A3-FE36-F6F0-0116F54B0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5F3AF-D1EB-8BE7-39C9-1B2FF4F20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40" y="1978025"/>
            <a:ext cx="4477375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28CD-C882-FF08-3432-8CB96BC6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93725"/>
            <a:ext cx="10515600" cy="1325563"/>
          </a:xfrm>
        </p:spPr>
        <p:txBody>
          <a:bodyPr/>
          <a:lstStyle/>
          <a:p>
            <a:r>
              <a:rPr lang="en-US" dirty="0"/>
              <a:t>Key barriers to broadband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D94E-07FF-F301-C00A-92A02214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CF3D9-DEE6-B364-0C46-F9D0002D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33" y="2261642"/>
            <a:ext cx="10155067" cy="391532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CB8D90-82D2-BBDE-EF45-AE5F095E7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" y="365125"/>
            <a:ext cx="1612900" cy="16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8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530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ＭＳ Ｐゴシック</vt:lpstr>
      <vt:lpstr>ADLaM Display</vt:lpstr>
      <vt:lpstr>AngsanaUPC</vt:lpstr>
      <vt:lpstr>Aptos</vt:lpstr>
      <vt:lpstr>Aptos Black</vt:lpstr>
      <vt:lpstr>Aptos Display</vt:lpstr>
      <vt:lpstr>Arial</vt:lpstr>
      <vt:lpstr>Avenir Next LT Pro</vt:lpstr>
      <vt:lpstr>Calibri</vt:lpstr>
      <vt:lpstr>Calibri Light</vt:lpstr>
      <vt:lpstr>Century Gothic</vt:lpstr>
      <vt:lpstr>Elephant</vt:lpstr>
      <vt:lpstr>Nunito Sans ExtraBold</vt:lpstr>
      <vt:lpstr>Office Theme</vt:lpstr>
      <vt:lpstr>1_Office Theme</vt:lpstr>
      <vt:lpstr>BrushVTI</vt:lpstr>
      <vt:lpstr>PowerPoint Presentation</vt:lpstr>
      <vt:lpstr>The Universal Service Fund  (USF)</vt:lpstr>
      <vt:lpstr>Universal and Meaningful Connectivity </vt:lpstr>
      <vt:lpstr>Broadband Coverage – ICT Gap Study</vt:lpstr>
      <vt:lpstr>  BROADBAND INITIATIVES - USF</vt:lpstr>
      <vt:lpstr>IMPACT OF LACK OF BROADBAND SERVICES</vt:lpstr>
      <vt:lpstr>  USF BROADBAND INITIATIVES</vt:lpstr>
      <vt:lpstr>  USF BROADBAND INITIATIVES</vt:lpstr>
      <vt:lpstr>Key barriers to broadband adoption</vt:lpstr>
      <vt:lpstr>Gaps in Measuring Connectivity</vt:lpstr>
      <vt:lpstr>  USF BROADBAND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Khumbo Kasambara</dc:creator>
  <cp:lastModifiedBy>Khumbo Kasambara</cp:lastModifiedBy>
  <cp:revision>2</cp:revision>
  <dcterms:created xsi:type="dcterms:W3CDTF">2025-10-06T18:06:40Z</dcterms:created>
  <dcterms:modified xsi:type="dcterms:W3CDTF">2025-10-07T04:44:30Z</dcterms:modified>
</cp:coreProperties>
</file>