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83" r:id="rId2"/>
    <p:sldId id="286" r:id="rId3"/>
    <p:sldId id="259" r:id="rId4"/>
    <p:sldId id="284" r:id="rId5"/>
    <p:sldId id="260" r:id="rId6"/>
    <p:sldId id="257" r:id="rId7"/>
    <p:sldId id="261" r:id="rId8"/>
    <p:sldId id="262" r:id="rId9"/>
    <p:sldId id="263" r:id="rId10"/>
    <p:sldId id="264" r:id="rId11"/>
    <p:sldId id="265" r:id="rId12"/>
    <p:sldId id="271" r:id="rId13"/>
    <p:sldId id="266" r:id="rId14"/>
    <p:sldId id="267" r:id="rId15"/>
    <p:sldId id="268" r:id="rId16"/>
    <p:sldId id="269" r:id="rId17"/>
    <p:sldId id="270" r:id="rId18"/>
    <p:sldId id="272" r:id="rId19"/>
    <p:sldId id="276" r:id="rId20"/>
    <p:sldId id="277" r:id="rId21"/>
    <p:sldId id="278" r:id="rId22"/>
    <p:sldId id="279"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6172" autoAdjust="0"/>
  </p:normalViewPr>
  <p:slideViewPr>
    <p:cSldViewPr snapToGrid="0">
      <p:cViewPr>
        <p:scale>
          <a:sx n="80" d="100"/>
          <a:sy n="80" d="100"/>
        </p:scale>
        <p:origin x="-222" y="300"/>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08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A8DB0E-C8A0-4DB0-9A1F-803C3F6FD376}" type="datetimeFigureOut">
              <a:rPr lang="en-US" smtClean="0"/>
              <a:t>12/4/2025</a:t>
            </a:fld>
            <a:endParaRPr lang="en-US"/>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6439E-4A8E-4824-A682-E26423D8568E}" type="slidenum">
              <a:rPr lang="en-US" smtClean="0"/>
              <a:t>‹N°›</a:t>
            </a:fld>
            <a:endParaRPr lang="en-US"/>
          </a:p>
        </p:txBody>
      </p:sp>
    </p:spTree>
    <p:extLst>
      <p:ext uri="{BB962C8B-B14F-4D97-AF65-F5344CB8AC3E}">
        <p14:creationId xmlns:p14="http://schemas.microsoft.com/office/powerpoint/2010/main" val="705784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BEA5E-7194-49CC-95E1-7A2A1C3EBCC9}" type="datetimeFigureOut">
              <a:rPr lang="en-US" smtClean="0"/>
              <a:t>12/4/2025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9866C-58FD-4AF8-90B9-598E329C8B7B}" type="slidenum">
              <a:rPr lang="en-US" smtClean="0"/>
              <a:t>‹N°›</a:t>
            </a:fld>
            <a:endParaRPr lang="en-US"/>
          </a:p>
        </p:txBody>
      </p:sp>
    </p:spTree>
    <p:extLst>
      <p:ext uri="{BB962C8B-B14F-4D97-AF65-F5344CB8AC3E}">
        <p14:creationId xmlns:p14="http://schemas.microsoft.com/office/powerpoint/2010/main" val="21362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a:p>
        </p:txBody>
      </p:sp>
      <p:sp>
        <p:nvSpPr>
          <p:cNvPr id="4" name="Espace réservé de la date 3"/>
          <p:cNvSpPr>
            <a:spLocks noGrp="1"/>
          </p:cNvSpPr>
          <p:nvPr>
            <p:ph type="dt" sz="half" idx="10"/>
          </p:nvPr>
        </p:nvSpPr>
        <p:spPr/>
        <p:txBody>
          <a:bodyPr/>
          <a:lstStyle/>
          <a:p>
            <a:fld id="{184DD16A-5D63-4B6E-8490-D09580AD38F5}" type="datetime1">
              <a:rPr lang="en-US" smtClean="0"/>
              <a:t>12/4/2025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68FB419-F7B7-4003-B3C3-F20097F81D7B}" type="slidenum">
              <a:rPr lang="en-US" smtClean="0"/>
              <a:t>‹N°›</a:t>
            </a:fld>
            <a:endParaRPr lang="en-US"/>
          </a:p>
        </p:txBody>
      </p:sp>
      <p:pic>
        <p:nvPicPr>
          <p:cNvPr id="7" name="Picture 2" descr="Itu Official Logo-blue - International Telecommunication Union, HD Png  Download - vhv"/>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40894" y="-564"/>
            <a:ext cx="1007260" cy="11560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arct.gov.bi/wp-content/uploads/2022/10/logoARCT-262x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975" y="0"/>
            <a:ext cx="1085491" cy="124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13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DF1A72A6-C0B2-4923-BE1A-98760318F965}" type="datetime1">
              <a:rPr lang="en-US" smtClean="0"/>
              <a:t>12/4/2025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68FB419-F7B7-4003-B3C3-F20097F81D7B}" type="slidenum">
              <a:rPr lang="en-US" smtClean="0"/>
              <a:t>‹N°›</a:t>
            </a:fld>
            <a:endParaRPr lang="en-US"/>
          </a:p>
        </p:txBody>
      </p:sp>
    </p:spTree>
    <p:extLst>
      <p:ext uri="{BB962C8B-B14F-4D97-AF65-F5344CB8AC3E}">
        <p14:creationId xmlns:p14="http://schemas.microsoft.com/office/powerpoint/2010/main" val="237461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3D151EEC-7B27-42D0-87A1-B268383278D8}" type="datetime1">
              <a:rPr lang="en-US" smtClean="0"/>
              <a:t>12/4/2025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68FB419-F7B7-4003-B3C3-F20097F81D7B}" type="slidenum">
              <a:rPr lang="en-US" smtClean="0"/>
              <a:t>‹N°›</a:t>
            </a:fld>
            <a:endParaRPr lang="en-US"/>
          </a:p>
        </p:txBody>
      </p:sp>
    </p:spTree>
    <p:extLst>
      <p:ext uri="{BB962C8B-B14F-4D97-AF65-F5344CB8AC3E}">
        <p14:creationId xmlns:p14="http://schemas.microsoft.com/office/powerpoint/2010/main" val="102428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64679FEA-5165-442E-94FC-F7C382009D16}" type="datetime1">
              <a:rPr lang="en-US" smtClean="0"/>
              <a:t>12/4/2025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a:xfrm>
            <a:off x="10612876" y="6356350"/>
            <a:ext cx="740923" cy="365125"/>
          </a:xfrm>
        </p:spPr>
        <p:txBody>
          <a:bodyPr/>
          <a:lstStyle>
            <a:lvl1pPr>
              <a:defRPr sz="1600" b="1">
                <a:solidFill>
                  <a:srgbClr val="C00000"/>
                </a:solidFill>
              </a:defRPr>
            </a:lvl1pPr>
          </a:lstStyle>
          <a:p>
            <a:fld id="{868FB419-F7B7-4003-B3C3-F20097F81D7B}" type="slidenum">
              <a:rPr lang="en-US" smtClean="0"/>
              <a:pPr/>
              <a:t>‹N°›</a:t>
            </a:fld>
            <a:endParaRPr lang="en-US"/>
          </a:p>
        </p:txBody>
      </p:sp>
      <p:pic>
        <p:nvPicPr>
          <p:cNvPr id="9" name="Image 8"/>
          <p:cNvPicPr>
            <a:picLocks noChangeAspect="1"/>
          </p:cNvPicPr>
          <p:nvPr userDrawn="1"/>
        </p:nvPicPr>
        <p:blipFill rotWithShape="1">
          <a:blip r:embed="rId2">
            <a:extLst>
              <a:ext uri="{28A0092B-C50C-407E-A947-70E740481C1C}">
                <a14:useLocalDpi xmlns:a14="http://schemas.microsoft.com/office/drawing/2010/main" val="0"/>
              </a:ext>
            </a:extLst>
          </a:blip>
          <a:srcRect l="24279" t="21632" r="27153" b="29348"/>
          <a:stretch/>
        </p:blipFill>
        <p:spPr>
          <a:xfrm>
            <a:off x="11186812" y="9728"/>
            <a:ext cx="1040860" cy="1050586"/>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2" y="0"/>
            <a:ext cx="840762" cy="962705"/>
          </a:xfrm>
          <a:prstGeom prst="rect">
            <a:avLst/>
          </a:prstGeom>
        </p:spPr>
      </p:pic>
    </p:spTree>
    <p:extLst>
      <p:ext uri="{BB962C8B-B14F-4D97-AF65-F5344CB8AC3E}">
        <p14:creationId xmlns:p14="http://schemas.microsoft.com/office/powerpoint/2010/main" val="32154774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F1D34FB-3212-4847-8A97-517045115A66}" type="datetime1">
              <a:rPr lang="en-US" smtClean="0"/>
              <a:t>12/4/2025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68FB419-F7B7-4003-B3C3-F20097F81D7B}" type="slidenum">
              <a:rPr lang="en-US" smtClean="0"/>
              <a:t>‹N°›</a:t>
            </a:fld>
            <a:endParaRPr lang="en-US"/>
          </a:p>
        </p:txBody>
      </p:sp>
      <p:pic>
        <p:nvPicPr>
          <p:cNvPr id="7" name="Picture 2" descr="https://arct.gov.bi/wp-content/uploads/2022/10/logoARCT-262x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75" y="0"/>
            <a:ext cx="1085491" cy="12429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tu Official Logo-blue - International Telecommunication Union, HD Png  Download - vhv"/>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40894" y="-564"/>
            <a:ext cx="1007260" cy="115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81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24C28278-9CF7-444A-A8DB-950BB5DCA238}" type="datetime1">
              <a:rPr lang="en-US" smtClean="0"/>
              <a:t>12/4/2025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68FB419-F7B7-4003-B3C3-F20097F81D7B}" type="slidenum">
              <a:rPr lang="en-US" smtClean="0"/>
              <a:t>‹N°›</a:t>
            </a:fld>
            <a:endParaRPr lang="en-US"/>
          </a:p>
        </p:txBody>
      </p:sp>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l="25641" t="21631" r="28970" b="29801"/>
          <a:stretch/>
        </p:blipFill>
        <p:spPr>
          <a:xfrm>
            <a:off x="11198157" y="-12955"/>
            <a:ext cx="972766" cy="1040861"/>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78" y="-12955"/>
            <a:ext cx="971144" cy="1111997"/>
          </a:xfrm>
          <a:prstGeom prst="rect">
            <a:avLst/>
          </a:prstGeom>
        </p:spPr>
      </p:pic>
    </p:spTree>
    <p:extLst>
      <p:ext uri="{BB962C8B-B14F-4D97-AF65-F5344CB8AC3E}">
        <p14:creationId xmlns:p14="http://schemas.microsoft.com/office/powerpoint/2010/main" val="20031033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520484D2-DC19-407F-9BB7-09CFC2A18358}" type="datetime1">
              <a:rPr lang="en-US" smtClean="0"/>
              <a:t>12/4/2025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868FB419-F7B7-4003-B3C3-F20097F81D7B}" type="slidenum">
              <a:rPr lang="en-US" smtClean="0"/>
              <a:t>‹N°›</a:t>
            </a:fld>
            <a:endParaRPr lang="en-US"/>
          </a:p>
        </p:txBody>
      </p:sp>
    </p:spTree>
    <p:extLst>
      <p:ext uri="{BB962C8B-B14F-4D97-AF65-F5344CB8AC3E}">
        <p14:creationId xmlns:p14="http://schemas.microsoft.com/office/powerpoint/2010/main" val="410314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4577E17A-48E3-41EF-91D9-EF225DF30006}" type="datetime1">
              <a:rPr lang="en-US" smtClean="0"/>
              <a:t>12/4/2025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868FB419-F7B7-4003-B3C3-F20097F81D7B}" type="slidenum">
              <a:rPr lang="en-US" smtClean="0"/>
              <a:t>‹N°›</a:t>
            </a:fld>
            <a:endParaRPr lang="en-US"/>
          </a:p>
        </p:txBody>
      </p:sp>
    </p:spTree>
    <p:extLst>
      <p:ext uri="{BB962C8B-B14F-4D97-AF65-F5344CB8AC3E}">
        <p14:creationId xmlns:p14="http://schemas.microsoft.com/office/powerpoint/2010/main" val="187720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DB124E-7351-49F9-B693-46400CCBD004}" type="datetime1">
              <a:rPr lang="en-US" smtClean="0"/>
              <a:t>12/4/2025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868FB419-F7B7-4003-B3C3-F20097F81D7B}" type="slidenum">
              <a:rPr lang="en-US" smtClean="0"/>
              <a:t>‹N°›</a:t>
            </a:fld>
            <a:endParaRPr lang="en-US"/>
          </a:p>
        </p:txBody>
      </p:sp>
    </p:spTree>
    <p:extLst>
      <p:ext uri="{BB962C8B-B14F-4D97-AF65-F5344CB8AC3E}">
        <p14:creationId xmlns:p14="http://schemas.microsoft.com/office/powerpoint/2010/main" val="2532404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57F8431-F803-4C20-B6C9-5538351433DB}" type="datetime1">
              <a:rPr lang="en-US" smtClean="0"/>
              <a:t>12/4/2025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68FB419-F7B7-4003-B3C3-F20097F81D7B}" type="slidenum">
              <a:rPr lang="en-US" smtClean="0"/>
              <a:t>‹N°›</a:t>
            </a:fld>
            <a:endParaRPr lang="en-US"/>
          </a:p>
        </p:txBody>
      </p:sp>
    </p:spTree>
    <p:extLst>
      <p:ext uri="{BB962C8B-B14F-4D97-AF65-F5344CB8AC3E}">
        <p14:creationId xmlns:p14="http://schemas.microsoft.com/office/powerpoint/2010/main" val="316685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DF729EE-72A7-488C-A927-492F553CD9D1}" type="datetime1">
              <a:rPr lang="en-US" smtClean="0"/>
              <a:t>12/4/2025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68FB419-F7B7-4003-B3C3-F20097F81D7B}" type="slidenum">
              <a:rPr lang="en-US" smtClean="0"/>
              <a:t>‹N°›</a:t>
            </a:fld>
            <a:endParaRPr lang="en-US"/>
          </a:p>
        </p:txBody>
      </p:sp>
    </p:spTree>
    <p:extLst>
      <p:ext uri="{BB962C8B-B14F-4D97-AF65-F5344CB8AC3E}">
        <p14:creationId xmlns:p14="http://schemas.microsoft.com/office/powerpoint/2010/main" val="315505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0E8E5-2267-449E-BB4D-1D8DCA27E58E}" type="datetime1">
              <a:rPr lang="en-US" smtClean="0"/>
              <a:t>12/4/2025</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FB419-F7B7-4003-B3C3-F20097F81D7B}" type="slidenum">
              <a:rPr lang="en-US" smtClean="0"/>
              <a:t>‹N°›</a:t>
            </a:fld>
            <a:endParaRPr lang="en-US"/>
          </a:p>
        </p:txBody>
      </p:sp>
    </p:spTree>
    <p:extLst>
      <p:ext uri="{BB962C8B-B14F-4D97-AF65-F5344CB8AC3E}">
        <p14:creationId xmlns:p14="http://schemas.microsoft.com/office/powerpoint/2010/main" val="3878180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i.dqos.cloud/"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8484" y="2992387"/>
            <a:ext cx="10293485" cy="1325563"/>
          </a:xfrm>
        </p:spPr>
        <p:txBody>
          <a:bodyPr>
            <a:normAutofit/>
          </a:bodyPr>
          <a:lstStyle/>
          <a:p>
            <a:r>
              <a:rPr lang="fr-FR" sz="2800" dirty="0" smtClean="0">
                <a:solidFill>
                  <a:schemeClr val="accent1"/>
                </a:solidFill>
                <a:latin typeface="Times New Roman" panose="02020603050405020304" pitchFamily="18" charset="0"/>
                <a:cs typeface="Times New Roman" panose="02020603050405020304" pitchFamily="18" charset="0"/>
              </a:rPr>
              <a:t>Normes Nationales, </a:t>
            </a:r>
            <a:r>
              <a:rPr lang="fr-FR" sz="2800" dirty="0" err="1" smtClean="0">
                <a:solidFill>
                  <a:schemeClr val="accent1"/>
                </a:solidFill>
                <a:latin typeface="Times New Roman" panose="02020603050405020304" pitchFamily="18" charset="0"/>
                <a:cs typeface="Times New Roman" panose="02020603050405020304" pitchFamily="18" charset="0"/>
              </a:rPr>
              <a:t>QoS</a:t>
            </a:r>
            <a:r>
              <a:rPr lang="fr-FR" sz="2800" dirty="0" smtClean="0">
                <a:solidFill>
                  <a:schemeClr val="accent1"/>
                </a:solidFill>
                <a:latin typeface="Times New Roman" panose="02020603050405020304" pitchFamily="18" charset="0"/>
                <a:cs typeface="Times New Roman" panose="02020603050405020304" pitchFamily="18" charset="0"/>
              </a:rPr>
              <a:t>, application de la loi</a:t>
            </a:r>
            <a:endParaRPr lang="en-US" sz="2800" dirty="0">
              <a:solidFill>
                <a:schemeClr val="accent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4238016" y="6356350"/>
            <a:ext cx="3715967" cy="500299"/>
          </a:xfrm>
        </p:spPr>
        <p:txBody>
          <a:bodyPr>
            <a:normAutofit/>
          </a:bodyPr>
          <a:lstStyle/>
          <a:p>
            <a:pPr marL="0" indent="0">
              <a:buNone/>
            </a:pPr>
            <a:r>
              <a:rPr lang="en-US" sz="1800" dirty="0" err="1" smtClean="0">
                <a:solidFill>
                  <a:schemeClr val="accent2"/>
                </a:solidFill>
                <a:latin typeface="Times New Roman" panose="02020603050405020304" pitchFamily="18" charset="0"/>
                <a:cs typeface="Times New Roman" panose="02020603050405020304" pitchFamily="18" charset="0"/>
              </a:rPr>
              <a:t>Pr</a:t>
            </a:r>
            <a:r>
              <a:rPr lang="fr-FR" sz="1800" dirty="0" smtClean="0">
                <a:solidFill>
                  <a:schemeClr val="accent2"/>
                </a:solidFill>
                <a:latin typeface="Times New Roman" panose="02020603050405020304" pitchFamily="18" charset="0"/>
                <a:cs typeface="Times New Roman" panose="02020603050405020304" pitchFamily="18" charset="0"/>
              </a:rPr>
              <a:t>é</a:t>
            </a:r>
            <a:r>
              <a:rPr lang="en-US" sz="1800" dirty="0" smtClean="0">
                <a:solidFill>
                  <a:schemeClr val="accent2"/>
                </a:solidFill>
                <a:latin typeface="Times New Roman" panose="02020603050405020304" pitchFamily="18" charset="0"/>
                <a:cs typeface="Times New Roman" panose="02020603050405020304" pitchFamily="18" charset="0"/>
              </a:rPr>
              <a:t>sent</a:t>
            </a:r>
            <a:r>
              <a:rPr lang="fr-FR" sz="1800" dirty="0" smtClean="0">
                <a:solidFill>
                  <a:schemeClr val="accent2"/>
                </a:solidFill>
                <a:latin typeface="Times New Roman" panose="02020603050405020304" pitchFamily="18" charset="0"/>
                <a:cs typeface="Times New Roman" panose="02020603050405020304" pitchFamily="18" charset="0"/>
              </a:rPr>
              <a:t>é</a:t>
            </a:r>
            <a:r>
              <a:rPr lang="en-US" sz="1800" dirty="0" smtClean="0">
                <a:solidFill>
                  <a:schemeClr val="accent2"/>
                </a:solidFill>
                <a:latin typeface="Times New Roman" panose="02020603050405020304" pitchFamily="18" charset="0"/>
                <a:cs typeface="Times New Roman" panose="02020603050405020304" pitchFamily="18" charset="0"/>
              </a:rPr>
              <a:t> par </a:t>
            </a:r>
            <a:r>
              <a:rPr lang="en-US" sz="1800" dirty="0" err="1" smtClean="0">
                <a:solidFill>
                  <a:schemeClr val="accent2"/>
                </a:solidFill>
                <a:latin typeface="Times New Roman" panose="02020603050405020304" pitchFamily="18" charset="0"/>
                <a:cs typeface="Times New Roman" panose="02020603050405020304" pitchFamily="18" charset="0"/>
              </a:rPr>
              <a:t>Msc.Ir</a:t>
            </a:r>
            <a:r>
              <a:rPr lang="en-US" sz="1800" dirty="0" smtClean="0">
                <a:solidFill>
                  <a:schemeClr val="accent2"/>
                </a:solidFill>
                <a:latin typeface="Times New Roman" panose="02020603050405020304" pitchFamily="18" charset="0"/>
                <a:cs typeface="Times New Roman" panose="02020603050405020304" pitchFamily="18" charset="0"/>
              </a:rPr>
              <a:t> IRIBUKA </a:t>
            </a:r>
            <a:r>
              <a:rPr lang="en-US" sz="1800" dirty="0" err="1" smtClean="0">
                <a:solidFill>
                  <a:schemeClr val="accent2"/>
                </a:solidFill>
                <a:latin typeface="Times New Roman" panose="02020603050405020304" pitchFamily="18" charset="0"/>
                <a:cs typeface="Times New Roman" panose="02020603050405020304" pitchFamily="18" charset="0"/>
              </a:rPr>
              <a:t>Eliane</a:t>
            </a:r>
            <a:endParaRPr lang="en-US" sz="1800" dirty="0">
              <a:solidFill>
                <a:schemeClr val="accent2"/>
              </a:solidFill>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868FB419-F7B7-4003-B3C3-F20097F81D7B}" type="slidenum">
              <a:rPr lang="en-US" smtClean="0"/>
              <a:t>1</a:t>
            </a:fld>
            <a:endParaRPr lang="en-US"/>
          </a:p>
        </p:txBody>
      </p:sp>
      <p:sp>
        <p:nvSpPr>
          <p:cNvPr id="6" name="Titre 1"/>
          <p:cNvSpPr txBox="1">
            <a:spLocks/>
          </p:cNvSpPr>
          <p:nvPr/>
        </p:nvSpPr>
        <p:spPr>
          <a:xfrm>
            <a:off x="689852" y="953989"/>
            <a:ext cx="102934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latin typeface="Times New Roman" panose="02020603050405020304" pitchFamily="18" charset="0"/>
                <a:cs typeface="Times New Roman" panose="02020603050405020304" pitchFamily="18" charset="0"/>
              </a:rPr>
              <a:t>systèmes nationaux de cartographie à large bande au Burundi</a:t>
            </a:r>
            <a:endParaRPr lang="en-US" dirty="0"/>
          </a:p>
        </p:txBody>
      </p:sp>
    </p:spTree>
    <p:extLst>
      <p:ext uri="{BB962C8B-B14F-4D97-AF65-F5344CB8AC3E}">
        <p14:creationId xmlns:p14="http://schemas.microsoft.com/office/powerpoint/2010/main" val="3931112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04882"/>
            <a:ext cx="10515600" cy="1325563"/>
          </a:xfrm>
        </p:spPr>
        <p:txBody>
          <a:bodyPr>
            <a:normAutofit/>
          </a:bodyPr>
          <a:lstStyle/>
          <a:p>
            <a:r>
              <a:rPr lang="en-US" sz="3000" b="1" i="1" dirty="0" smtClean="0">
                <a:latin typeface="Times New Roman" panose="02020603050405020304" pitchFamily="18" charset="0"/>
                <a:cs typeface="Times New Roman" panose="02020603050405020304" pitchFamily="18" charset="0"/>
              </a:rPr>
              <a:t>Production des rapports</a:t>
            </a:r>
            <a:endParaRPr lang="en-US" sz="3000" b="1" i="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buNone/>
            </a:pPr>
            <a:r>
              <a:rPr lang="en-US" sz="2200" dirty="0" smtClean="0">
                <a:latin typeface="Times New Roman" panose="02020603050405020304" pitchFamily="18" charset="0"/>
                <a:cs typeface="Times New Roman" panose="02020603050405020304" pitchFamily="18" charset="0"/>
              </a:rPr>
              <a:t>Des rapports </a:t>
            </a:r>
            <a:r>
              <a:rPr lang="en-US" sz="2200" dirty="0" err="1" smtClean="0">
                <a:latin typeface="Times New Roman" panose="02020603050405020304" pitchFamily="18" charset="0"/>
                <a:cs typeface="Times New Roman" panose="02020603050405020304" pitchFamily="18" charset="0"/>
              </a:rPr>
              <a:t>hebdomadaires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mensuels</a:t>
            </a:r>
            <a:r>
              <a:rPr lang="en-US" sz="2200" dirty="0" smtClean="0">
                <a:latin typeface="Times New Roman" panose="02020603050405020304" pitchFamily="18" charset="0"/>
                <a:cs typeface="Times New Roman" panose="02020603050405020304" pitchFamily="18" charset="0"/>
              </a:rPr>
              <a:t> et </a:t>
            </a:r>
            <a:r>
              <a:rPr lang="en-US" sz="2200" dirty="0" err="1" smtClean="0">
                <a:latin typeface="Times New Roman" panose="02020603050405020304" pitchFamily="18" charset="0"/>
                <a:cs typeface="Times New Roman" panose="02020603050405020304" pitchFamily="18" charset="0"/>
              </a:rPr>
              <a:t>trimestriels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sont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produits</a:t>
            </a:r>
            <a:r>
              <a:rPr lang="en-US" sz="2200" dirty="0" smtClean="0">
                <a:latin typeface="Times New Roman" panose="02020603050405020304" pitchFamily="18" charset="0"/>
                <a:cs typeface="Times New Roman" panose="02020603050405020304" pitchFamily="18" charset="0"/>
              </a:rPr>
              <a:t> </a:t>
            </a:r>
          </a:p>
          <a:p>
            <a:pPr marL="0" indent="0">
              <a:buNone/>
            </a:pPr>
            <a:endParaRPr lang="en-US"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476" y="2239347"/>
            <a:ext cx="6326982" cy="4455978"/>
          </a:xfrm>
          <a:prstGeom prst="rect">
            <a:avLst/>
          </a:prstGeom>
        </p:spPr>
      </p:pic>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68FB419-F7B7-4003-B3C3-F20097F81D7B}" type="slidenum">
              <a:rPr lang="en-US" smtClean="0"/>
              <a:t>10</a:t>
            </a:fld>
            <a:endParaRPr lang="en-US" dirty="0"/>
          </a:p>
        </p:txBody>
      </p:sp>
    </p:spTree>
    <p:extLst>
      <p:ext uri="{BB962C8B-B14F-4D97-AF65-F5344CB8AC3E}">
        <p14:creationId xmlns:p14="http://schemas.microsoft.com/office/powerpoint/2010/main" val="3544908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b="1" dirty="0" err="1" smtClean="0">
                <a:solidFill>
                  <a:srgbClr val="00B0F0"/>
                </a:solidFill>
                <a:latin typeface="Times New Roman" panose="02020603050405020304" pitchFamily="18" charset="0"/>
                <a:cs typeface="Times New Roman" panose="02020603050405020304" pitchFamily="18" charset="0"/>
              </a:rPr>
              <a:t>D.QoS</a:t>
            </a:r>
            <a:r>
              <a:rPr lang="fr-FR" sz="3000" b="1" dirty="0" smtClean="0">
                <a:solidFill>
                  <a:srgbClr val="00B0F0"/>
                </a:solidFill>
                <a:latin typeface="Times New Roman" panose="02020603050405020304" pitchFamily="18" charset="0"/>
                <a:cs typeface="Times New Roman" panose="02020603050405020304" pitchFamily="18" charset="0"/>
              </a:rPr>
              <a:t> application </a:t>
            </a:r>
            <a:r>
              <a:rPr lang="fr-FR" sz="3000" b="1" dirty="0">
                <a:solidFill>
                  <a:srgbClr val="00B0F0"/>
                </a:solidFill>
                <a:latin typeface="Times New Roman" panose="02020603050405020304" pitchFamily="18" charset="0"/>
                <a:cs typeface="Times New Roman" panose="02020603050405020304" pitchFamily="18" charset="0"/>
              </a:rPr>
              <a:t>mobile [Atlas de Couverture]</a:t>
            </a:r>
            <a:endParaRPr lang="en-US" sz="3000" dirty="0">
              <a:solidFill>
                <a:srgbClr val="00B0F0"/>
              </a:solidFill>
              <a:latin typeface="Times New Roman" panose="02020603050405020304" pitchFamily="18" charset="0"/>
              <a:cs typeface="Times New Roman" panose="02020603050405020304" pitchFamily="18" charset="0"/>
            </a:endParaRPr>
          </a:p>
        </p:txBody>
      </p:sp>
      <p:sp>
        <p:nvSpPr>
          <p:cNvPr id="6" name="Espace réservé du contenu 5"/>
          <p:cNvSpPr>
            <a:spLocks noGrp="1"/>
          </p:cNvSpPr>
          <p:nvPr>
            <p:ph sz="half" idx="1"/>
          </p:nvPr>
        </p:nvSpPr>
        <p:spPr/>
        <p:txBody>
          <a:bodyPr>
            <a:normAutofit fontScale="77500" lnSpcReduction="20000"/>
          </a:bodyPr>
          <a:lstStyle/>
          <a:p>
            <a:pPr marL="0" indent="0">
              <a:buNone/>
            </a:pPr>
            <a:endParaRPr lang="en-US" dirty="0"/>
          </a:p>
          <a:p>
            <a:r>
              <a:rPr lang="fr-FR" dirty="0">
                <a:latin typeface="Times New Roman" panose="02020603050405020304" pitchFamily="18" charset="0"/>
                <a:cs typeface="Times New Roman" panose="02020603050405020304" pitchFamily="18" charset="0"/>
              </a:rPr>
              <a:t>L'application mobile </a:t>
            </a:r>
            <a:r>
              <a:rPr lang="fr-FR" dirty="0" err="1">
                <a:latin typeface="Times New Roman" panose="02020603050405020304" pitchFamily="18" charset="0"/>
                <a:cs typeface="Times New Roman" panose="02020603050405020304" pitchFamily="18" charset="0"/>
              </a:rPr>
              <a:t>D.QoS</a:t>
            </a:r>
            <a:r>
              <a:rPr lang="fr-FR" dirty="0">
                <a:latin typeface="Times New Roman" panose="02020603050405020304" pitchFamily="18" charset="0"/>
                <a:cs typeface="Times New Roman" panose="02020603050405020304" pitchFamily="18" charset="0"/>
              </a:rPr>
              <a:t>(Qualité de Service Fournie) agit comme une plateforme habilitante pour les utilisateurs finaux, leur fournissant des données précieuses sur la performance et la couverture du réseau.</a:t>
            </a:r>
          </a:p>
          <a:p>
            <a:r>
              <a:rPr lang="fr-FR" dirty="0" smtClean="0">
                <a:latin typeface="Times New Roman" panose="02020603050405020304" pitchFamily="18" charset="0"/>
                <a:cs typeface="Times New Roman" panose="02020603050405020304" pitchFamily="18" charset="0"/>
              </a:rPr>
              <a:t>Cette </a:t>
            </a:r>
            <a:r>
              <a:rPr lang="fr-FR" dirty="0">
                <a:latin typeface="Times New Roman" panose="02020603050405020304" pitchFamily="18" charset="0"/>
                <a:cs typeface="Times New Roman" panose="02020603050405020304" pitchFamily="18" charset="0"/>
              </a:rPr>
              <a:t>information permet aux utilisateurs de prendre des décisions éclairées concernant la qualité des services de télécommunication disponibles dans leurs communes respectives</a:t>
            </a:r>
            <a:r>
              <a:rPr lang="fr-FR"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La </a:t>
            </a:r>
            <a:r>
              <a:rPr lang="en-US" dirty="0" err="1" smtClean="0">
                <a:latin typeface="Times New Roman" panose="02020603050405020304" pitchFamily="18" charset="0"/>
                <a:cs typeface="Times New Roman" panose="02020603050405020304" pitchFamily="18" charset="0"/>
              </a:rPr>
              <a:t>DQoS</a:t>
            </a:r>
            <a:r>
              <a:rPr lang="en-US" dirty="0" smtClean="0">
                <a:latin typeface="Times New Roman" panose="02020603050405020304" pitchFamily="18" charset="0"/>
                <a:cs typeface="Times New Roman" panose="02020603050405020304" pitchFamily="18" charset="0"/>
              </a:rPr>
              <a:t> mobile </a:t>
            </a:r>
            <a:r>
              <a:rPr lang="en-US" dirty="0" err="1" smtClean="0">
                <a:latin typeface="Times New Roman" panose="02020603050405020304" pitchFamily="18" charset="0"/>
                <a:cs typeface="Times New Roman" panose="02020603050405020304" pitchFamily="18" charset="0"/>
              </a:rPr>
              <a:t>est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disponible</a:t>
            </a:r>
            <a:r>
              <a:rPr lang="en-US" dirty="0" smtClean="0">
                <a:latin typeface="Times New Roman" panose="02020603050405020304" pitchFamily="18" charset="0"/>
                <a:cs typeface="Times New Roman" panose="02020603050405020304" pitchFamily="18" charset="0"/>
              </a:rPr>
              <a:t> sur </a:t>
            </a:r>
            <a:r>
              <a:rPr lang="en-US" dirty="0" err="1" smtClean="0">
                <a:latin typeface="Times New Roman" panose="02020603050405020304" pitchFamily="18" charset="0"/>
                <a:cs typeface="Times New Roman" panose="02020603050405020304" pitchFamily="18" charset="0"/>
              </a:rPr>
              <a:t>Playstore</a:t>
            </a:r>
            <a:r>
              <a:rPr lang="en-US" dirty="0" smtClean="0">
                <a:latin typeface="Times New Roman" panose="02020603050405020304" pitchFamily="18" charset="0"/>
                <a:cs typeface="Times New Roman" panose="02020603050405020304" pitchFamily="18" charset="0"/>
              </a:rPr>
              <a:t> et App store et </a:t>
            </a:r>
            <a:r>
              <a:rPr lang="en-US" dirty="0" err="1" smtClean="0">
                <a:latin typeface="Times New Roman" panose="02020603050405020304" pitchFamily="18" charset="0"/>
                <a:cs typeface="Times New Roman" panose="02020603050405020304" pitchFamily="18" charset="0"/>
              </a:rPr>
              <a:t>aussi</a:t>
            </a:r>
            <a:r>
              <a:rPr lang="en-US" dirty="0" smtClean="0">
                <a:latin typeface="Times New Roman" panose="02020603050405020304" pitchFamily="18" charset="0"/>
                <a:cs typeface="Times New Roman" panose="02020603050405020304" pitchFamily="18" charset="0"/>
              </a:rPr>
              <a:t> accessible sur </a:t>
            </a:r>
            <a:r>
              <a:rPr lang="en-US" dirty="0" smtClean="0">
                <a:latin typeface="Times New Roman" panose="02020603050405020304" pitchFamily="18" charset="0"/>
                <a:cs typeface="Times New Roman" panose="02020603050405020304" pitchFamily="18" charset="0"/>
                <a:hlinkClick r:id="rId2"/>
              </a:rPr>
              <a:t>https://bi.dqos.cloud/</a:t>
            </a:r>
            <a:r>
              <a:rPr lang="en-US" dirty="0" smtClean="0">
                <a:latin typeface="Times New Roman" panose="02020603050405020304" pitchFamily="18" charset="0"/>
                <a:cs typeface="Times New Roman" panose="02020603050405020304" pitchFamily="18" charset="0"/>
              </a:rPr>
              <a:t> pour </a:t>
            </a:r>
            <a:r>
              <a:rPr lang="en-US" dirty="0" err="1" smtClean="0">
                <a:latin typeface="Times New Roman" panose="02020603050405020304" pitchFamily="18" charset="0"/>
                <a:cs typeface="Times New Roman" panose="02020603050405020304" pitchFamily="18" charset="0"/>
              </a:rPr>
              <a:t>l’acces</a:t>
            </a:r>
            <a:r>
              <a:rPr lang="en-US" dirty="0" smtClean="0">
                <a:latin typeface="Times New Roman" panose="02020603050405020304" pitchFamily="18" charset="0"/>
                <a:cs typeface="Times New Roman" panose="02020603050405020304" pitchFamily="18" charset="0"/>
              </a:rPr>
              <a:t> web.</a:t>
            </a:r>
          </a:p>
          <a:p>
            <a:endParaRPr lang="fr-FR" dirty="0" smtClean="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9" name="Espace réservé du conten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3460" y="1935804"/>
            <a:ext cx="5179079" cy="3647873"/>
          </a:xfrm>
        </p:spPr>
      </p:pic>
      <p:sp>
        <p:nvSpPr>
          <p:cNvPr id="10" name="Espace réservé du pied de page 9"/>
          <p:cNvSpPr>
            <a:spLocks noGrp="1"/>
          </p:cNvSpPr>
          <p:nvPr>
            <p:ph type="ftr" sz="quarter" idx="11"/>
          </p:nvPr>
        </p:nvSpPr>
        <p:spPr/>
        <p:txBody>
          <a:bodyPr/>
          <a:lstStyle/>
          <a:p>
            <a:endParaRPr lang="en-US"/>
          </a:p>
        </p:txBody>
      </p:sp>
      <p:sp>
        <p:nvSpPr>
          <p:cNvPr id="11" name="Espace réservé du numéro de diapositive 10"/>
          <p:cNvSpPr>
            <a:spLocks noGrp="1"/>
          </p:cNvSpPr>
          <p:nvPr>
            <p:ph type="sldNum" sz="quarter" idx="12"/>
          </p:nvPr>
        </p:nvSpPr>
        <p:spPr/>
        <p:txBody>
          <a:bodyPr vert="horz" lIns="91440" tIns="45720" rIns="91440" bIns="45720" rtlCol="0" anchor="ctr"/>
          <a:lstStyle/>
          <a:p>
            <a:fld id="{868FB419-F7B7-4003-B3C3-F20097F81D7B}" type="slidenum">
              <a:rPr lang="en-US" sz="1600" b="1">
                <a:solidFill>
                  <a:srgbClr val="C00000"/>
                </a:solidFill>
              </a:rPr>
              <a:pPr/>
              <a:t>11</a:t>
            </a:fld>
            <a:endParaRPr lang="en-US" sz="1600" b="1" dirty="0">
              <a:solidFill>
                <a:srgbClr val="C00000"/>
              </a:solidFill>
            </a:endParaRPr>
          </a:p>
        </p:txBody>
      </p:sp>
    </p:spTree>
    <p:extLst>
      <p:ext uri="{BB962C8B-B14F-4D97-AF65-F5344CB8AC3E}">
        <p14:creationId xmlns:p14="http://schemas.microsoft.com/office/powerpoint/2010/main" val="320310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000" b="1" i="1" dirty="0" err="1" smtClean="0">
                <a:latin typeface="Times New Roman" panose="02020603050405020304" pitchFamily="18" charset="0"/>
                <a:cs typeface="Times New Roman" panose="02020603050405020304" pitchFamily="18" charset="0"/>
              </a:rPr>
              <a:t>DQoS</a:t>
            </a:r>
            <a:r>
              <a:rPr lang="en-US" sz="3000" b="1" i="1" dirty="0" smtClean="0">
                <a:latin typeface="Times New Roman" panose="02020603050405020304" pitchFamily="18" charset="0"/>
                <a:cs typeface="Times New Roman" panose="02020603050405020304" pitchFamily="18" charset="0"/>
              </a:rPr>
              <a:t> mobile Vs </a:t>
            </a:r>
            <a:r>
              <a:rPr lang="en-US" sz="3000" b="1" i="1" dirty="0" err="1" smtClean="0">
                <a:latin typeface="Times New Roman" panose="02020603050405020304" pitchFamily="18" charset="0"/>
                <a:cs typeface="Times New Roman" panose="02020603050405020304" pitchFamily="18" charset="0"/>
              </a:rPr>
              <a:t>DQoS</a:t>
            </a:r>
            <a:r>
              <a:rPr lang="en-US" sz="3000" b="1" i="1" dirty="0" smtClean="0">
                <a:latin typeface="Times New Roman" panose="02020603050405020304" pitchFamily="18" charset="0"/>
                <a:cs typeface="Times New Roman" panose="02020603050405020304" pitchFamily="18" charset="0"/>
              </a:rPr>
              <a:t> Admin</a:t>
            </a:r>
            <a:endParaRPr lang="en-US" sz="3000" b="1" i="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p:txBody>
          <a:bodyPr/>
          <a:lstStyle/>
          <a:p>
            <a:pPr marL="0" indent="0">
              <a:buNone/>
            </a:pPr>
            <a:r>
              <a:rPr lang="fr-FR" dirty="0" smtClean="0">
                <a:latin typeface="Times New Roman" panose="02020603050405020304" pitchFamily="18" charset="0"/>
                <a:cs typeface="Times New Roman" panose="02020603050405020304" pitchFamily="18" charset="0"/>
              </a:rPr>
              <a:t>L'application D-</a:t>
            </a:r>
            <a:r>
              <a:rPr lang="fr-FR" dirty="0" err="1" smtClean="0">
                <a:latin typeface="Times New Roman" panose="02020603050405020304" pitchFamily="18" charset="0"/>
                <a:cs typeface="Times New Roman" panose="02020603050405020304" pitchFamily="18" charset="0"/>
              </a:rPr>
              <a:t>QoS</a:t>
            </a:r>
            <a:r>
              <a:rPr lang="fr-FR" dirty="0" smtClean="0">
                <a:latin typeface="Times New Roman" panose="02020603050405020304" pitchFamily="18" charset="0"/>
                <a:cs typeface="Times New Roman" panose="02020603050405020304" pitchFamily="18" charset="0"/>
              </a:rPr>
              <a:t> permet à l'ARCT de suivre la performance réseau et d'améliorer l'expérience client au Burundi. Elle facilite également la collecte de retours utilisateurs, essentielle pour des décisions réglementaires éclairées et l'évolution des télécommunications dans le pays</a:t>
            </a:r>
            <a:endParaRPr lang="en-US" dirty="0"/>
          </a:p>
        </p:txBody>
      </p:sp>
      <p:sp>
        <p:nvSpPr>
          <p:cNvPr id="9" name="Espace réservé du contenu 8"/>
          <p:cNvSpPr>
            <a:spLocks noGrp="1"/>
          </p:cNvSpPr>
          <p:nvPr>
            <p:ph sz="half" idx="2"/>
          </p:nvPr>
        </p:nvSpPr>
        <p:spPr/>
        <p:txBody>
          <a:bodyPr/>
          <a:lstStyle/>
          <a:p>
            <a:pPr marL="0" indent="0">
              <a:buNone/>
            </a:pPr>
            <a:endParaRPr lang="en-US" dirty="0"/>
          </a:p>
        </p:txBody>
      </p:sp>
      <p:pic>
        <p:nvPicPr>
          <p:cNvPr id="10" name="Espace réservé du contenu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1825625"/>
            <a:ext cx="4849238" cy="4029075"/>
          </a:xfrm>
          <a:prstGeom prst="rect">
            <a:avLst/>
          </a:prstGeom>
        </p:spPr>
      </p:pic>
      <p:sp>
        <p:nvSpPr>
          <p:cNvPr id="11" name="Espace réservé du pied de page 10"/>
          <p:cNvSpPr>
            <a:spLocks noGrp="1"/>
          </p:cNvSpPr>
          <p:nvPr>
            <p:ph type="ftr" sz="quarter" idx="11"/>
          </p:nvPr>
        </p:nvSpPr>
        <p:spPr/>
        <p:txBody>
          <a:bodyPr/>
          <a:lstStyle/>
          <a:p>
            <a:endParaRPr lang="en-US"/>
          </a:p>
        </p:txBody>
      </p:sp>
      <p:sp>
        <p:nvSpPr>
          <p:cNvPr id="12" name="Espace réservé du numéro de diapositive 11"/>
          <p:cNvSpPr>
            <a:spLocks noGrp="1"/>
          </p:cNvSpPr>
          <p:nvPr>
            <p:ph type="sldNum" sz="quarter" idx="12"/>
          </p:nvPr>
        </p:nvSpPr>
        <p:spPr/>
        <p:txBody>
          <a:bodyPr vert="horz" lIns="91440" tIns="45720" rIns="91440" bIns="45720" rtlCol="0" anchor="ctr"/>
          <a:lstStyle/>
          <a:p>
            <a:fld id="{868FB419-F7B7-4003-B3C3-F20097F81D7B}" type="slidenum">
              <a:rPr lang="en-US" sz="1600" b="1">
                <a:solidFill>
                  <a:srgbClr val="C00000"/>
                </a:solidFill>
              </a:rPr>
              <a:pPr/>
              <a:t>12</a:t>
            </a:fld>
            <a:endParaRPr lang="en-US" sz="1600" b="1">
              <a:solidFill>
                <a:srgbClr val="C00000"/>
              </a:solidFill>
            </a:endParaRPr>
          </a:p>
        </p:txBody>
      </p:sp>
    </p:spTree>
    <p:extLst>
      <p:ext uri="{BB962C8B-B14F-4D97-AF65-F5344CB8AC3E}">
        <p14:creationId xmlns:p14="http://schemas.microsoft.com/office/powerpoint/2010/main" val="1083284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000" b="1" i="1" dirty="0" err="1" smtClean="0">
                <a:latin typeface="Times New Roman" panose="02020603050405020304" pitchFamily="18" charset="0"/>
                <a:cs typeface="Times New Roman" panose="02020603050405020304" pitchFamily="18" charset="0"/>
              </a:rPr>
              <a:t>Comparaison</a:t>
            </a:r>
            <a:r>
              <a:rPr lang="en-US" sz="3000" b="1" i="1" dirty="0" smtClean="0">
                <a:latin typeface="Times New Roman" panose="02020603050405020304" pitchFamily="18" charset="0"/>
                <a:cs typeface="Times New Roman" panose="02020603050405020304" pitchFamily="18" charset="0"/>
              </a:rPr>
              <a:t> de la couverture et la QOS</a:t>
            </a:r>
            <a:endParaRPr lang="en-US" sz="3000" b="1" i="1" dirty="0">
              <a:latin typeface="Times New Roman" panose="02020603050405020304" pitchFamily="18" charset="0"/>
              <a:cs typeface="Times New Roman" panose="02020603050405020304" pitchFamily="18" charset="0"/>
            </a:endParaRPr>
          </a:p>
        </p:txBody>
      </p:sp>
      <p:pic>
        <p:nvPicPr>
          <p:cNvPr id="6" name="Espace réservé du contenu 5"/>
          <p:cNvPicPr>
            <a:picLocks noGrp="1" noChangeAspect="1"/>
          </p:cNvPicPr>
          <p:nvPr>
            <p:ph idx="1"/>
          </p:nvPr>
        </p:nvPicPr>
        <p:blipFill>
          <a:blip r:embed="rId2"/>
          <a:stretch>
            <a:fillRect/>
          </a:stretch>
        </p:blipFill>
        <p:spPr>
          <a:xfrm>
            <a:off x="930742" y="1690688"/>
            <a:ext cx="7587316" cy="4351338"/>
          </a:xfrm>
          <a:prstGeom prst="rect">
            <a:avLst/>
          </a:prstGeom>
        </p:spPr>
      </p:pic>
      <p:sp>
        <p:nvSpPr>
          <p:cNvPr id="7" name="Espace réservé du pied de page 6"/>
          <p:cNvSpPr>
            <a:spLocks noGrp="1"/>
          </p:cNvSpPr>
          <p:nvPr>
            <p:ph type="ftr" sz="quarter" idx="11"/>
          </p:nvPr>
        </p:nvSpPr>
        <p:spPr/>
        <p:txBody>
          <a:bodyPr/>
          <a:lstStyle/>
          <a:p>
            <a:endParaRPr lang="en-US"/>
          </a:p>
        </p:txBody>
      </p:sp>
      <p:sp>
        <p:nvSpPr>
          <p:cNvPr id="8" name="Espace réservé du numéro de diapositive 7"/>
          <p:cNvSpPr>
            <a:spLocks noGrp="1"/>
          </p:cNvSpPr>
          <p:nvPr>
            <p:ph type="sldNum" sz="quarter" idx="12"/>
          </p:nvPr>
        </p:nvSpPr>
        <p:spPr/>
        <p:txBody>
          <a:bodyPr/>
          <a:lstStyle/>
          <a:p>
            <a:fld id="{868FB419-F7B7-4003-B3C3-F20097F81D7B}" type="slidenum">
              <a:rPr lang="en-US" smtClean="0"/>
              <a:t>13</a:t>
            </a:fld>
            <a:endParaRPr lang="en-US"/>
          </a:p>
        </p:txBody>
      </p:sp>
    </p:spTree>
    <p:extLst>
      <p:ext uri="{BB962C8B-B14F-4D97-AF65-F5344CB8AC3E}">
        <p14:creationId xmlns:p14="http://schemas.microsoft.com/office/powerpoint/2010/main" val="1790687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000" b="1" i="1" dirty="0" err="1" smtClean="0">
                <a:latin typeface="Times New Roman" panose="02020603050405020304" pitchFamily="18" charset="0"/>
                <a:cs typeface="Times New Roman" panose="02020603050405020304" pitchFamily="18" charset="0"/>
              </a:rPr>
              <a:t>Qos</a:t>
            </a:r>
            <a:r>
              <a:rPr lang="en-US" sz="3000" b="1" i="1" dirty="0" smtClean="0">
                <a:latin typeface="Times New Roman" panose="02020603050405020304" pitchFamily="18" charset="0"/>
                <a:cs typeface="Times New Roman" panose="02020603050405020304" pitchFamily="18" charset="0"/>
              </a:rPr>
              <a:t> Ranking</a:t>
            </a:r>
            <a:endParaRPr lang="en-US" sz="3000" b="1" i="1" dirty="0">
              <a:latin typeface="Times New Roman" panose="02020603050405020304" pitchFamily="18" charset="0"/>
              <a:cs typeface="Times New Roman" panose="02020603050405020304" pitchFamily="18" charset="0"/>
            </a:endParaRPr>
          </a:p>
        </p:txBody>
      </p:sp>
      <p:pic>
        <p:nvPicPr>
          <p:cNvPr id="5" name="Espace réservé du contenu 4"/>
          <p:cNvPicPr>
            <a:picLocks noGrp="1" noChangeAspect="1"/>
          </p:cNvPicPr>
          <p:nvPr>
            <p:ph sz="half" idx="1"/>
          </p:nvPr>
        </p:nvPicPr>
        <p:blipFill>
          <a:blip r:embed="rId2"/>
          <a:stretch>
            <a:fillRect/>
          </a:stretch>
        </p:blipFill>
        <p:spPr>
          <a:xfrm>
            <a:off x="219404" y="2108718"/>
            <a:ext cx="5800396" cy="4394719"/>
          </a:xfrm>
          <a:prstGeom prst="rect">
            <a:avLst/>
          </a:prstGeom>
        </p:spPr>
      </p:pic>
      <p:sp>
        <p:nvSpPr>
          <p:cNvPr id="4" name="Espace réservé du contenu 3"/>
          <p:cNvSpPr>
            <a:spLocks noGrp="1"/>
          </p:cNvSpPr>
          <p:nvPr>
            <p:ph sz="half" idx="2"/>
          </p:nvPr>
        </p:nvSpPr>
        <p:spPr/>
        <p:txBody>
          <a:bodyPr>
            <a:normAutofit/>
          </a:bodyPr>
          <a:lstStyle/>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err="1" smtClean="0">
                <a:latin typeface="Times New Roman" panose="02020603050405020304" pitchFamily="18" charset="0"/>
                <a:cs typeface="Times New Roman" panose="02020603050405020304" pitchFamily="18" charset="0"/>
              </a:rPr>
              <a:t>DQoS</a:t>
            </a:r>
            <a:r>
              <a:rPr lang="en-US" sz="2200" dirty="0" smtClean="0">
                <a:latin typeface="Times New Roman" panose="02020603050405020304" pitchFamily="18" charset="0"/>
                <a:cs typeface="Times New Roman" panose="02020603050405020304" pitchFamily="18" charset="0"/>
              </a:rPr>
              <a:t> aide les  </a:t>
            </a:r>
            <a:r>
              <a:rPr lang="en-US" sz="2200" dirty="0" err="1" smtClean="0">
                <a:latin typeface="Times New Roman" panose="02020603050405020304" pitchFamily="18" charset="0"/>
                <a:cs typeface="Times New Roman" panose="02020603050405020304" pitchFamily="18" charset="0"/>
              </a:rPr>
              <a:t>utilisateurs</a:t>
            </a:r>
            <a:r>
              <a:rPr lang="en-US" sz="2200"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 à </a:t>
            </a:r>
            <a:r>
              <a:rPr lang="en-US" sz="2200" dirty="0" smtClean="0">
                <a:latin typeface="Times New Roman" panose="02020603050405020304" pitchFamily="18" charset="0"/>
                <a:cs typeface="Times New Roman" panose="02020603050405020304" pitchFamily="18" charset="0"/>
              </a:rPr>
              <a:t> savoir le </a:t>
            </a:r>
            <a:r>
              <a:rPr lang="en-US" sz="2200" dirty="0" err="1" smtClean="0">
                <a:latin typeface="Times New Roman" panose="02020603050405020304" pitchFamily="18" charset="0"/>
                <a:cs typeface="Times New Roman" panose="02020603050405020304" pitchFamily="18" charset="0"/>
              </a:rPr>
              <a:t>meilleur</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parmi</a:t>
            </a:r>
            <a:r>
              <a:rPr lang="en-US" sz="2200" dirty="0" smtClean="0">
                <a:latin typeface="Times New Roman" panose="02020603050405020304" pitchFamily="18" charset="0"/>
                <a:cs typeface="Times New Roman" panose="02020603050405020304" pitchFamily="18" charset="0"/>
              </a:rPr>
              <a:t> les  </a:t>
            </a:r>
            <a:r>
              <a:rPr lang="en-US" sz="2200" dirty="0" err="1" smtClean="0">
                <a:latin typeface="Times New Roman" panose="02020603050405020304" pitchFamily="18" charset="0"/>
                <a:cs typeface="Times New Roman" panose="02020603050405020304" pitchFamily="18" charset="0"/>
              </a:rPr>
              <a:t>op</a:t>
            </a:r>
            <a:r>
              <a:rPr lang="en-US" sz="2400" dirty="0" err="1"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rateurs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disponibles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dans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a:t>
            </a:r>
            <a:r>
              <a:rPr lang="en-US" sz="2200" dirty="0" smtClean="0">
                <a:latin typeface="Times New Roman" panose="02020603050405020304" pitchFamily="18" charset="0"/>
                <a:cs typeface="Times New Roman" panose="02020603050405020304" pitchFamily="18" charset="0"/>
              </a:rPr>
              <a:t> zone de communication.</a:t>
            </a:r>
            <a:endParaRPr lang="en-US" sz="2200" dirty="0">
              <a:latin typeface="Times New Roman" panose="02020603050405020304" pitchFamily="18" charset="0"/>
              <a:cs typeface="Times New Roman" panose="02020603050405020304" pitchFamily="18" charset="0"/>
            </a:endParaRPr>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vert="horz" lIns="91440" tIns="45720" rIns="91440" bIns="45720" rtlCol="0" anchor="ctr"/>
          <a:lstStyle/>
          <a:p>
            <a:fld id="{868FB419-F7B7-4003-B3C3-F20097F81D7B}" type="slidenum">
              <a:rPr lang="en-US" sz="1600" b="1">
                <a:solidFill>
                  <a:srgbClr val="C00000"/>
                </a:solidFill>
              </a:rPr>
              <a:pPr/>
              <a:t>14</a:t>
            </a:fld>
            <a:endParaRPr lang="en-US" sz="1600" b="1">
              <a:solidFill>
                <a:srgbClr val="C00000"/>
              </a:solidFill>
            </a:endParaRPr>
          </a:p>
        </p:txBody>
      </p:sp>
    </p:spTree>
    <p:extLst>
      <p:ext uri="{BB962C8B-B14F-4D97-AF65-F5344CB8AC3E}">
        <p14:creationId xmlns:p14="http://schemas.microsoft.com/office/powerpoint/2010/main" val="1525754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000" b="1" i="1" dirty="0" err="1" smtClean="0">
                <a:latin typeface="Times New Roman" panose="02020603050405020304" pitchFamily="18" charset="0"/>
                <a:cs typeface="Times New Roman" panose="02020603050405020304" pitchFamily="18" charset="0"/>
              </a:rPr>
              <a:t>Cartes</a:t>
            </a:r>
            <a:r>
              <a:rPr lang="en-US" sz="3000" b="1" i="1" dirty="0" smtClean="0">
                <a:latin typeface="Times New Roman" panose="02020603050405020304" pitchFamily="18" charset="0"/>
                <a:cs typeface="Times New Roman" panose="02020603050405020304" pitchFamily="18" charset="0"/>
              </a:rPr>
              <a:t> des </a:t>
            </a:r>
            <a:r>
              <a:rPr lang="en-US" sz="3000" b="1" i="1" dirty="0" err="1" smtClean="0">
                <a:latin typeface="Times New Roman" panose="02020603050405020304" pitchFamily="18" charset="0"/>
                <a:cs typeface="Times New Roman" panose="02020603050405020304" pitchFamily="18" charset="0"/>
              </a:rPr>
              <a:t>antennes</a:t>
            </a:r>
            <a:r>
              <a:rPr lang="en-US" sz="3000" b="1" i="1" dirty="0" smtClean="0">
                <a:latin typeface="Times New Roman" panose="02020603050405020304" pitchFamily="18" charset="0"/>
                <a:cs typeface="Times New Roman" panose="02020603050405020304" pitchFamily="18" charset="0"/>
              </a:rPr>
              <a:t> </a:t>
            </a:r>
            <a:endParaRPr lang="en-US" sz="3000" b="1" i="1"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6508102" y="1825625"/>
            <a:ext cx="5181600" cy="4351338"/>
          </a:xfrm>
        </p:spPr>
        <p:txBody>
          <a:bodyPr>
            <a:normAutofit/>
          </a:bodyPr>
          <a:lstStyle/>
          <a:p>
            <a:pPr marL="0" indent="0">
              <a:buNone/>
            </a:pPr>
            <a:endParaRPr lang="fr-FR" sz="2200" dirty="0" smtClean="0">
              <a:latin typeface="Times New Roman" panose="02020603050405020304" pitchFamily="18" charset="0"/>
              <a:cs typeface="Times New Roman" panose="02020603050405020304" pitchFamily="18" charset="0"/>
            </a:endParaRPr>
          </a:p>
          <a:p>
            <a:pPr marL="0" indent="0">
              <a:buNone/>
            </a:pPr>
            <a:endParaRPr lang="fr-FR" sz="2200" dirty="0">
              <a:latin typeface="Times New Roman" panose="02020603050405020304" pitchFamily="18" charset="0"/>
              <a:cs typeface="Times New Roman" panose="02020603050405020304" pitchFamily="18" charset="0"/>
            </a:endParaRPr>
          </a:p>
          <a:p>
            <a:pPr marL="0" indent="0">
              <a:buNone/>
            </a:pPr>
            <a:r>
              <a:rPr lang="fr-FR" sz="2200" dirty="0" smtClean="0">
                <a:latin typeface="Times New Roman" panose="02020603050405020304" pitchFamily="18" charset="0"/>
                <a:cs typeface="Times New Roman" panose="02020603050405020304" pitchFamily="18" charset="0"/>
              </a:rPr>
              <a:t>Via </a:t>
            </a:r>
            <a:r>
              <a:rPr lang="fr-FR" sz="2200" dirty="0">
                <a:latin typeface="Times New Roman" panose="02020603050405020304" pitchFamily="18" charset="0"/>
                <a:cs typeface="Times New Roman" panose="02020603050405020304" pitchFamily="18" charset="0"/>
              </a:rPr>
              <a:t>l'application mobile, </a:t>
            </a:r>
            <a:r>
              <a:rPr lang="fr-FR" sz="2200" dirty="0" smtClean="0">
                <a:latin typeface="Times New Roman" panose="02020603050405020304" pitchFamily="18" charset="0"/>
                <a:cs typeface="Times New Roman" panose="02020603050405020304" pitchFamily="18" charset="0"/>
              </a:rPr>
              <a:t>il </a:t>
            </a:r>
            <a:r>
              <a:rPr lang="fr-FR" sz="2200" dirty="0" err="1" smtClean="0">
                <a:latin typeface="Times New Roman" panose="02020603050405020304" pitchFamily="18" charset="0"/>
                <a:cs typeface="Times New Roman" panose="02020603050405020304" pitchFamily="18" charset="0"/>
              </a:rPr>
              <a:t>ya</a:t>
            </a:r>
            <a:r>
              <a:rPr lang="fr-FR" sz="2200" dirty="0" smtClean="0">
                <a:latin typeface="Times New Roman" panose="02020603050405020304" pitchFamily="18" charset="0"/>
                <a:cs typeface="Times New Roman" panose="02020603050405020304" pitchFamily="18" charset="0"/>
              </a:rPr>
              <a:t> la possibilité de voir le nombre de sites et cellules installées par chaque opérateur et  à  chaque technologie.</a:t>
            </a:r>
            <a:endParaRPr lang="en-US" sz="2200" dirty="0">
              <a:latin typeface="Times New Roman" panose="02020603050405020304" pitchFamily="18" charset="0"/>
              <a:cs typeface="Times New Roman" panose="02020603050405020304" pitchFamily="18" charset="0"/>
            </a:endParaRPr>
          </a:p>
        </p:txBody>
      </p:sp>
      <p:pic>
        <p:nvPicPr>
          <p:cNvPr id="7" name="Espace réservé du contenu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4224" y="1825625"/>
            <a:ext cx="5565373" cy="4351338"/>
          </a:xfrm>
        </p:spPr>
      </p:pic>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vert="horz" lIns="91440" tIns="45720" rIns="91440" bIns="45720" rtlCol="0" anchor="ctr"/>
          <a:lstStyle/>
          <a:p>
            <a:fld id="{868FB419-F7B7-4003-B3C3-F20097F81D7B}" type="slidenum">
              <a:rPr lang="en-US" sz="1600" b="1">
                <a:solidFill>
                  <a:srgbClr val="C00000"/>
                </a:solidFill>
              </a:rPr>
              <a:pPr/>
              <a:t>15</a:t>
            </a:fld>
            <a:endParaRPr lang="en-US" sz="1600" b="1">
              <a:solidFill>
                <a:srgbClr val="C00000"/>
              </a:solidFill>
            </a:endParaRPr>
          </a:p>
        </p:txBody>
      </p:sp>
    </p:spTree>
    <p:extLst>
      <p:ext uri="{BB962C8B-B14F-4D97-AF65-F5344CB8AC3E}">
        <p14:creationId xmlns:p14="http://schemas.microsoft.com/office/powerpoint/2010/main" val="3852706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000" b="1" i="1" dirty="0" err="1" smtClean="0">
                <a:latin typeface="Times New Roman" panose="02020603050405020304" pitchFamily="18" charset="0"/>
                <a:cs typeface="Times New Roman" panose="02020603050405020304" pitchFamily="18" charset="0"/>
              </a:rPr>
              <a:t>Plaintes</a:t>
            </a:r>
            <a:r>
              <a:rPr lang="en-US" sz="3000" b="1" i="1" dirty="0" smtClean="0">
                <a:latin typeface="Times New Roman" panose="02020603050405020304" pitchFamily="18" charset="0"/>
                <a:cs typeface="Times New Roman" panose="02020603050405020304" pitchFamily="18" charset="0"/>
              </a:rPr>
              <a:t> des </a:t>
            </a:r>
            <a:r>
              <a:rPr lang="en-US" sz="3000" b="1" i="1" dirty="0" err="1" smtClean="0">
                <a:latin typeface="Times New Roman" panose="02020603050405020304" pitchFamily="18" charset="0"/>
                <a:cs typeface="Times New Roman" panose="02020603050405020304" pitchFamily="18" charset="0"/>
              </a:rPr>
              <a:t>utilisateurs</a:t>
            </a:r>
            <a:endParaRPr lang="en-US" sz="3000" b="1" i="1"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6526763" y="1442972"/>
            <a:ext cx="5181600" cy="4351338"/>
          </a:xfrm>
        </p:spPr>
        <p:txBody>
          <a:bodyPr>
            <a:normAutofit/>
          </a:bodyPr>
          <a:lstStyle/>
          <a:p>
            <a:pPr marL="0" indent="0">
              <a:buNone/>
            </a:pPr>
            <a:endParaRPr lang="fr-FR" sz="2200" dirty="0" smtClean="0">
              <a:latin typeface="Times New Roman" panose="02020603050405020304" pitchFamily="18" charset="0"/>
              <a:cs typeface="Times New Roman" panose="02020603050405020304" pitchFamily="18" charset="0"/>
            </a:endParaRPr>
          </a:p>
          <a:p>
            <a:pPr marL="0" indent="0">
              <a:buNone/>
            </a:pPr>
            <a:r>
              <a:rPr lang="fr-FR" sz="2200" dirty="0" smtClean="0">
                <a:latin typeface="Times New Roman" panose="02020603050405020304" pitchFamily="18" charset="0"/>
                <a:cs typeface="Times New Roman" panose="02020603050405020304" pitchFamily="18" charset="0"/>
              </a:rPr>
              <a:t>Via </a:t>
            </a:r>
            <a:r>
              <a:rPr lang="fr-FR" sz="2200" dirty="0">
                <a:latin typeface="Times New Roman" panose="02020603050405020304" pitchFamily="18" charset="0"/>
                <a:cs typeface="Times New Roman" panose="02020603050405020304" pitchFamily="18" charset="0"/>
              </a:rPr>
              <a:t>l'application mobile, les utilisateurs ont </a:t>
            </a:r>
            <a:r>
              <a:rPr lang="fr-FR" sz="2200" dirty="0" smtClean="0">
                <a:latin typeface="Times New Roman" panose="02020603050405020304" pitchFamily="18" charset="0"/>
                <a:cs typeface="Times New Roman" panose="02020603050405020304" pitchFamily="18" charset="0"/>
              </a:rPr>
              <a:t>la possibilité </a:t>
            </a:r>
            <a:r>
              <a:rPr lang="fr-FR" sz="2200" dirty="0">
                <a:latin typeface="Times New Roman" panose="02020603050405020304" pitchFamily="18" charset="0"/>
                <a:cs typeface="Times New Roman" panose="02020603050405020304" pitchFamily="18" charset="0"/>
              </a:rPr>
              <a:t>de soumettre </a:t>
            </a:r>
            <a:r>
              <a:rPr lang="fr-FR" sz="2200" dirty="0" smtClean="0">
                <a:latin typeface="Times New Roman" panose="02020603050405020304" pitchFamily="18" charset="0"/>
                <a:cs typeface="Times New Roman" panose="02020603050405020304" pitchFamily="18" charset="0"/>
              </a:rPr>
              <a:t>des plaintes   </a:t>
            </a:r>
            <a:r>
              <a:rPr lang="fr-FR" sz="2200" dirty="0">
                <a:latin typeface="Times New Roman" panose="02020603050405020304" pitchFamily="18" charset="0"/>
                <a:cs typeface="Times New Roman" panose="02020603050405020304" pitchFamily="18" charset="0"/>
              </a:rPr>
              <a:t>à </a:t>
            </a:r>
            <a:r>
              <a:rPr lang="fr-FR" sz="2200" dirty="0" smtClean="0">
                <a:latin typeface="Times New Roman" panose="02020603050405020304" pitchFamily="18" charset="0"/>
                <a:cs typeface="Times New Roman" panose="02020603050405020304" pitchFamily="18" charset="0"/>
              </a:rPr>
              <a:t>l’ARCT tout en </a:t>
            </a:r>
            <a:r>
              <a:rPr lang="fr-FR" sz="2200" dirty="0">
                <a:latin typeface="Times New Roman" panose="02020603050405020304" pitchFamily="18" charset="0"/>
                <a:cs typeface="Times New Roman" panose="02020603050405020304" pitchFamily="18" charset="0"/>
              </a:rPr>
              <a:t>signalant une interruption de service.</a:t>
            </a:r>
            <a:endParaRPr lang="en-US" sz="2200" dirty="0">
              <a:latin typeface="Times New Roman" panose="02020603050405020304" pitchFamily="18" charset="0"/>
              <a:cs typeface="Times New Roman" panose="02020603050405020304" pitchFamily="18" charset="0"/>
            </a:endParaRPr>
          </a:p>
        </p:txBody>
      </p:sp>
      <p:pic>
        <p:nvPicPr>
          <p:cNvPr id="7" name="Espace réservé du contenu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774" y="1464906"/>
            <a:ext cx="5950705" cy="4329404"/>
          </a:xfrm>
        </p:spPr>
      </p:pic>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vert="horz" lIns="91440" tIns="45720" rIns="91440" bIns="45720" rtlCol="0" anchor="ctr"/>
          <a:lstStyle/>
          <a:p>
            <a:fld id="{868FB419-F7B7-4003-B3C3-F20097F81D7B}" type="slidenum">
              <a:rPr lang="en-US" sz="1600" b="1">
                <a:solidFill>
                  <a:srgbClr val="C00000"/>
                </a:solidFill>
              </a:rPr>
              <a:pPr/>
              <a:t>16</a:t>
            </a:fld>
            <a:endParaRPr lang="en-US" sz="1600" b="1">
              <a:solidFill>
                <a:srgbClr val="C00000"/>
              </a:solidFill>
            </a:endParaRPr>
          </a:p>
        </p:txBody>
      </p:sp>
    </p:spTree>
    <p:extLst>
      <p:ext uri="{BB962C8B-B14F-4D97-AF65-F5344CB8AC3E}">
        <p14:creationId xmlns:p14="http://schemas.microsoft.com/office/powerpoint/2010/main" val="899002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000" b="1" i="1" dirty="0" err="1" smtClean="0">
                <a:latin typeface="Times New Roman" panose="02020603050405020304" pitchFamily="18" charset="0"/>
                <a:cs typeface="Times New Roman" panose="02020603050405020304" pitchFamily="18" charset="0"/>
              </a:rPr>
              <a:t>Suivi</a:t>
            </a:r>
            <a:r>
              <a:rPr lang="en-US" sz="3000" b="1" i="1" dirty="0" smtClean="0">
                <a:latin typeface="Times New Roman" panose="02020603050405020304" pitchFamily="18" charset="0"/>
                <a:cs typeface="Times New Roman" panose="02020603050405020304" pitchFamily="18" charset="0"/>
              </a:rPr>
              <a:t> des </a:t>
            </a:r>
            <a:r>
              <a:rPr lang="en-US" sz="3000" b="1" i="1" dirty="0" err="1" smtClean="0">
                <a:latin typeface="Times New Roman" panose="02020603050405020304" pitchFamily="18" charset="0"/>
                <a:cs typeface="Times New Roman" panose="02020603050405020304" pitchFamily="18" charset="0"/>
              </a:rPr>
              <a:t>plaintes</a:t>
            </a:r>
            <a:endParaRPr lang="en-US" sz="3000" b="1" i="1" dirty="0">
              <a:latin typeface="Times New Roman" panose="02020603050405020304" pitchFamily="18" charset="0"/>
              <a:cs typeface="Times New Roman" panose="02020603050405020304" pitchFamily="18" charset="0"/>
            </a:endParaRPr>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13528" y="2699981"/>
            <a:ext cx="5526151" cy="4021494"/>
          </a:xfrm>
        </p:spPr>
      </p:pic>
      <p:sp>
        <p:nvSpPr>
          <p:cNvPr id="4" name="Espace réservé du contenu 3"/>
          <p:cNvSpPr>
            <a:spLocks noGrp="1"/>
          </p:cNvSpPr>
          <p:nvPr>
            <p:ph sz="half" idx="2"/>
          </p:nvPr>
        </p:nvSpPr>
        <p:spPr/>
        <p:txBody>
          <a:bodyPr>
            <a:normAutofit/>
          </a:bodyPr>
          <a:lstStyle/>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err="1" smtClean="0">
                <a:latin typeface="Times New Roman" panose="02020603050405020304" pitchFamily="18" charset="0"/>
                <a:cs typeface="Times New Roman" panose="02020603050405020304" pitchFamily="18" charset="0"/>
              </a:rPr>
              <a:t>L’application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est</a:t>
            </a:r>
            <a:r>
              <a:rPr lang="en-US" sz="2200" dirty="0" smtClean="0">
                <a:latin typeface="Times New Roman" panose="02020603050405020304" pitchFamily="18" charset="0"/>
                <a:cs typeface="Times New Roman" panose="02020603050405020304" pitchFamily="18" charset="0"/>
              </a:rPr>
              <a:t> capable de nous </a:t>
            </a:r>
            <a:r>
              <a:rPr lang="en-US" sz="2200" dirty="0" err="1" smtClean="0">
                <a:latin typeface="Times New Roman" panose="02020603050405020304" pitchFamily="18" charset="0"/>
                <a:cs typeface="Times New Roman" panose="02020603050405020304" pitchFamily="18" charset="0"/>
              </a:rPr>
              <a:t>montrer</a:t>
            </a:r>
            <a:r>
              <a:rPr lang="en-US" sz="2200" dirty="0" smtClean="0">
                <a:latin typeface="Times New Roman" panose="02020603050405020304" pitchFamily="18" charset="0"/>
                <a:cs typeface="Times New Roman" panose="02020603050405020304" pitchFamily="18" charset="0"/>
              </a:rPr>
              <a:t> les d</a:t>
            </a:r>
            <a:r>
              <a:rPr lang="fr-FR" sz="2200" dirty="0" smtClean="0">
                <a:latin typeface="Times New Roman" panose="02020603050405020304" pitchFamily="18" charset="0"/>
                <a:cs typeface="Times New Roman" panose="02020603050405020304" pitchFamily="18" charset="0"/>
              </a:rPr>
              <a:t>é</a:t>
            </a:r>
            <a:r>
              <a:rPr lang="en-US" sz="2200" dirty="0" smtClean="0">
                <a:latin typeface="Times New Roman" panose="02020603050405020304" pitchFamily="18" charset="0"/>
                <a:cs typeface="Times New Roman" panose="02020603050405020304" pitchFamily="18" charset="0"/>
              </a:rPr>
              <a:t>tails sur le </a:t>
            </a:r>
            <a:r>
              <a:rPr lang="en-US" sz="2200" dirty="0" err="1" smtClean="0">
                <a:latin typeface="Times New Roman" panose="02020603050405020304" pitchFamily="18" charset="0"/>
                <a:cs typeface="Times New Roman" panose="02020603050405020304" pitchFamily="18" charset="0"/>
              </a:rPr>
              <a:t>plaignant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a:t>
            </a:r>
            <a:r>
              <a:rPr lang="en-US" sz="2200" dirty="0" smtClean="0">
                <a:latin typeface="Times New Roman" panose="02020603050405020304" pitchFamily="18" charset="0"/>
                <a:cs typeface="Times New Roman" panose="02020603050405020304" pitchFamily="18" charset="0"/>
              </a:rPr>
              <a:t> zone de communication, le </a:t>
            </a:r>
            <a:r>
              <a:rPr lang="en-US" sz="2200" dirty="0" err="1" smtClean="0">
                <a:latin typeface="Times New Roman" panose="02020603050405020304" pitchFamily="18" charset="0"/>
                <a:cs typeface="Times New Roman" panose="02020603050405020304" pitchFamily="18" charset="0"/>
              </a:rPr>
              <a:t>num</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ro</a:t>
            </a:r>
            <a:r>
              <a:rPr lang="en-US" sz="2200" dirty="0" smtClean="0">
                <a:latin typeface="Times New Roman" panose="02020603050405020304" pitchFamily="18" charset="0"/>
                <a:cs typeface="Times New Roman" panose="02020603050405020304" pitchFamily="18" charset="0"/>
              </a:rPr>
              <a:t> de t</a:t>
            </a:r>
            <a:r>
              <a:rPr lang="fr-FR" sz="2200" dirty="0" err="1" smtClean="0">
                <a:latin typeface="Times New Roman" panose="02020603050405020304" pitchFamily="18" charset="0"/>
                <a:cs typeface="Times New Roman" panose="02020603050405020304" pitchFamily="18" charset="0"/>
              </a:rPr>
              <a:t>élé</a:t>
            </a:r>
            <a:r>
              <a:rPr lang="en-US" sz="2200" dirty="0" smtClean="0">
                <a:latin typeface="Times New Roman" panose="02020603050405020304" pitchFamily="18" charset="0"/>
                <a:cs typeface="Times New Roman" panose="02020603050405020304" pitchFamily="18" charset="0"/>
              </a:rPr>
              <a:t>phone  </a:t>
            </a:r>
            <a:r>
              <a:rPr lang="en-US" sz="2200" dirty="0" err="1" smtClean="0">
                <a:latin typeface="Times New Roman" panose="02020603050405020304" pitchFamily="18" charset="0"/>
                <a:cs typeface="Times New Roman" panose="02020603050405020304" pitchFamily="18" charset="0"/>
              </a:rPr>
              <a:t>ainsi</a:t>
            </a:r>
            <a:r>
              <a:rPr lang="en-US" sz="2200" dirty="0" smtClean="0">
                <a:latin typeface="Times New Roman" panose="02020603050405020304" pitchFamily="18" charset="0"/>
                <a:cs typeface="Times New Roman" panose="02020603050405020304" pitchFamily="18" charset="0"/>
              </a:rPr>
              <a:t> que les d</a:t>
            </a:r>
            <a:r>
              <a:rPr lang="fr-FR" sz="2200" dirty="0" smtClean="0">
                <a:latin typeface="Times New Roman" panose="02020603050405020304" pitchFamily="18" charset="0"/>
                <a:cs typeface="Times New Roman" panose="02020603050405020304" pitchFamily="18" charset="0"/>
              </a:rPr>
              <a:t>é</a:t>
            </a:r>
            <a:r>
              <a:rPr lang="en-US" sz="2200" dirty="0" smtClean="0">
                <a:latin typeface="Times New Roman" panose="02020603050405020304" pitchFamily="18" charset="0"/>
                <a:cs typeface="Times New Roman" panose="02020603050405020304" pitchFamily="18" charset="0"/>
              </a:rPr>
              <a:t>tails sur le t</a:t>
            </a:r>
            <a:r>
              <a:rPr lang="fr-FR" sz="2200" dirty="0" smtClean="0">
                <a:latin typeface="Times New Roman" panose="02020603050405020304" pitchFamily="18" charset="0"/>
                <a:cs typeface="Times New Roman" panose="02020603050405020304" pitchFamily="18" charset="0"/>
              </a:rPr>
              <a:t>é</a:t>
            </a:r>
            <a:r>
              <a:rPr lang="en-US" sz="2200" dirty="0" smtClean="0">
                <a:latin typeface="Times New Roman" panose="02020603050405020304" pitchFamily="18" charset="0"/>
                <a:cs typeface="Times New Roman" panose="02020603050405020304" pitchFamily="18" charset="0"/>
              </a:rPr>
              <a:t>l</a:t>
            </a:r>
            <a:r>
              <a:rPr lang="fr-FR" sz="2200" dirty="0" smtClean="0">
                <a:latin typeface="Times New Roman" panose="02020603050405020304" pitchFamily="18" charset="0"/>
                <a:cs typeface="Times New Roman" panose="02020603050405020304" pitchFamily="18" charset="0"/>
              </a:rPr>
              <a:t>é</a:t>
            </a:r>
            <a:r>
              <a:rPr lang="en-US" sz="2200" dirty="0" smtClean="0">
                <a:latin typeface="Times New Roman" panose="02020603050405020304" pitchFamily="18" charset="0"/>
                <a:cs typeface="Times New Roman" panose="02020603050405020304" pitchFamily="18" charset="0"/>
              </a:rPr>
              <a:t>phone </a:t>
            </a:r>
            <a:r>
              <a:rPr lang="en-US" sz="2200" dirty="0" err="1" smtClean="0">
                <a:latin typeface="Times New Roman" panose="02020603050405020304" pitchFamily="18" charset="0"/>
                <a:cs typeface="Times New Roman" panose="02020603050405020304" pitchFamily="18" charset="0"/>
              </a:rPr>
              <a:t>utilis</a:t>
            </a:r>
            <a:r>
              <a:rPr lang="fr-FR" sz="2200" dirty="0" smtClean="0">
                <a:latin typeface="Times New Roman" panose="02020603050405020304" pitchFamily="18" charset="0"/>
                <a:cs typeface="Times New Roman" panose="02020603050405020304" pitchFamily="18" charset="0"/>
              </a:rPr>
              <a:t>é.</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vert="horz" lIns="91440" tIns="45720" rIns="91440" bIns="45720" rtlCol="0" anchor="ctr"/>
          <a:lstStyle/>
          <a:p>
            <a:fld id="{868FB419-F7B7-4003-B3C3-F20097F81D7B}" type="slidenum">
              <a:rPr lang="en-US" sz="1600" b="1">
                <a:solidFill>
                  <a:srgbClr val="C00000"/>
                </a:solidFill>
              </a:rPr>
              <a:pPr/>
              <a:t>17</a:t>
            </a:fld>
            <a:endParaRPr lang="en-US" sz="1600" b="1">
              <a:solidFill>
                <a:srgbClr val="C00000"/>
              </a:solidFill>
            </a:endParaRPr>
          </a:p>
        </p:txBody>
      </p:sp>
    </p:spTree>
    <p:extLst>
      <p:ext uri="{BB962C8B-B14F-4D97-AF65-F5344CB8AC3E}">
        <p14:creationId xmlns:p14="http://schemas.microsoft.com/office/powerpoint/2010/main" val="2599784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
            </a:r>
            <a:br>
              <a:rPr lang="en-US" dirty="0" smtClean="0"/>
            </a:br>
            <a:r>
              <a:rPr lang="en-US" sz="3000" b="1" i="1" dirty="0" err="1" smtClean="0">
                <a:latin typeface="Times New Roman" panose="02020603050405020304" pitchFamily="18" charset="0"/>
                <a:cs typeface="Times New Roman" panose="02020603050405020304" pitchFamily="18" charset="0"/>
              </a:rPr>
              <a:t>Sondages</a:t>
            </a:r>
            <a:endParaRPr lang="en-US" sz="3000" b="1" i="1" dirty="0">
              <a:latin typeface="Times New Roman" panose="02020603050405020304" pitchFamily="18" charset="0"/>
              <a:cs typeface="Times New Roman" panose="02020603050405020304" pitchFamily="18" charset="0"/>
            </a:endParaRPr>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46518" y="2080728"/>
            <a:ext cx="5773282" cy="3797558"/>
          </a:xfrm>
        </p:spPr>
      </p:pic>
      <p:sp>
        <p:nvSpPr>
          <p:cNvPr id="4" name="Espace réservé du contenu 3"/>
          <p:cNvSpPr>
            <a:spLocks noGrp="1"/>
          </p:cNvSpPr>
          <p:nvPr>
            <p:ph sz="half" idx="2"/>
          </p:nvPr>
        </p:nvSpPr>
        <p:spPr/>
        <p:txBody>
          <a:bodyPr>
            <a:normAutofit/>
          </a:bodyPr>
          <a:lstStyle/>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La </a:t>
            </a:r>
            <a:r>
              <a:rPr lang="en-US" sz="2200" dirty="0" err="1" smtClean="0">
                <a:latin typeface="Times New Roman" panose="02020603050405020304" pitchFamily="18" charset="0"/>
                <a:cs typeface="Times New Roman" panose="02020603050405020304" pitchFamily="18" charset="0"/>
              </a:rPr>
              <a:t>DQoS</a:t>
            </a:r>
            <a:r>
              <a:rPr lang="en-US" sz="2200" dirty="0" smtClean="0">
                <a:latin typeface="Times New Roman" panose="02020603050405020304" pitchFamily="18" charset="0"/>
                <a:cs typeface="Times New Roman" panose="02020603050405020304" pitchFamily="18" charset="0"/>
              </a:rPr>
              <a:t> nous aide  </a:t>
            </a:r>
            <a:r>
              <a:rPr lang="en-US" sz="2200" dirty="0" err="1" smtClean="0">
                <a:latin typeface="Times New Roman" panose="02020603050405020304" pitchFamily="18" charset="0"/>
                <a:cs typeface="Times New Roman" panose="02020603050405020304" pitchFamily="18" charset="0"/>
              </a:rPr>
              <a:t>cr</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er</a:t>
            </a:r>
            <a:r>
              <a:rPr lang="en-US" sz="2200" dirty="0" smtClean="0">
                <a:latin typeface="Times New Roman" panose="02020603050405020304" pitchFamily="18" charset="0"/>
                <a:cs typeface="Times New Roman" panose="02020603050405020304" pitchFamily="18" charset="0"/>
              </a:rPr>
              <a:t> des </a:t>
            </a:r>
            <a:r>
              <a:rPr lang="en-US" sz="2200" dirty="0" err="1" smtClean="0">
                <a:latin typeface="Times New Roman" panose="02020603050405020304" pitchFamily="18" charset="0"/>
                <a:cs typeface="Times New Roman" panose="02020603050405020304" pitchFamily="18" charset="0"/>
              </a:rPr>
              <a:t>sondages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visant</a:t>
            </a:r>
            <a:r>
              <a:rPr lang="en-US" sz="2200" dirty="0" smtClean="0">
                <a:latin typeface="Times New Roman" panose="02020603050405020304" pitchFamily="18" charset="0"/>
                <a:cs typeface="Times New Roman" panose="02020603050405020304" pitchFamily="18" charset="0"/>
              </a:rPr>
              <a:t> a </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valuer</a:t>
            </a:r>
            <a:r>
              <a:rPr lang="en-US" sz="2200" dirty="0" smtClean="0">
                <a:latin typeface="Times New Roman" panose="02020603050405020304" pitchFamily="18" charset="0"/>
                <a:cs typeface="Times New Roman" panose="02020603050405020304" pitchFamily="18" charset="0"/>
              </a:rPr>
              <a:t> la </a:t>
            </a:r>
            <a:r>
              <a:rPr lang="en-US" sz="2200" dirty="0" err="1" smtClean="0">
                <a:latin typeface="Times New Roman" panose="02020603050405020304" pitchFamily="18" charset="0"/>
                <a:cs typeface="Times New Roman" panose="02020603050405020304" pitchFamily="18" charset="0"/>
              </a:rPr>
              <a:t>qualit</a:t>
            </a:r>
            <a:r>
              <a:rPr lang="fr-FR" sz="2200" dirty="0" smtClean="0">
                <a:latin typeface="Times New Roman" panose="02020603050405020304" pitchFamily="18" charset="0"/>
                <a:cs typeface="Times New Roman" panose="02020603050405020304" pitchFamily="18" charset="0"/>
              </a:rPr>
              <a:t>é </a:t>
            </a:r>
            <a:r>
              <a:rPr lang="en-US" sz="2200" dirty="0" smtClean="0">
                <a:latin typeface="Times New Roman" panose="02020603050405020304" pitchFamily="18" charset="0"/>
                <a:cs typeface="Times New Roman" panose="02020603050405020304" pitchFamily="18" charset="0"/>
              </a:rPr>
              <a:t>de service et d’ </a:t>
            </a:r>
            <a:r>
              <a:rPr lang="en-US" sz="2200" dirty="0" err="1" smtClean="0">
                <a:latin typeface="Times New Roman" panose="02020603050405020304" pitchFamily="18" charset="0"/>
                <a:cs typeface="Times New Roman" panose="02020603050405020304" pitchFamily="18" charset="0"/>
              </a:rPr>
              <a:t>exp</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rience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utilisateur</a:t>
            </a:r>
            <a:r>
              <a:rPr lang="en-US" sz="2200" dirty="0" smtClean="0">
                <a:latin typeface="Times New Roman" panose="02020603050405020304" pitchFamily="18" charset="0"/>
                <a:cs typeface="Times New Roman" panose="02020603050405020304" pitchFamily="18" charset="0"/>
              </a:rPr>
              <a:t> des r</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seaux</a:t>
            </a:r>
            <a:r>
              <a:rPr lang="en-US" sz="2200" dirty="0" smtClean="0">
                <a:latin typeface="Times New Roman" panose="02020603050405020304" pitchFamily="18" charset="0"/>
                <a:cs typeface="Times New Roman" panose="02020603050405020304" pitchFamily="18" charset="0"/>
              </a:rPr>
              <a:t> mobiles du Burundi, pour que les </a:t>
            </a:r>
            <a:r>
              <a:rPr lang="en-US" sz="2200" dirty="0" err="1" smtClean="0">
                <a:latin typeface="Times New Roman" panose="02020603050405020304" pitchFamily="18" charset="0"/>
                <a:cs typeface="Times New Roman" panose="02020603050405020304" pitchFamily="18" charset="0"/>
              </a:rPr>
              <a:t>utilisateurs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puissent</a:t>
            </a:r>
            <a:r>
              <a:rPr lang="en-US" sz="2200" dirty="0" smtClean="0">
                <a:latin typeface="Times New Roman" panose="02020603050405020304" pitchFamily="18" charset="0"/>
                <a:cs typeface="Times New Roman" panose="02020603050405020304" pitchFamily="18" charset="0"/>
              </a:rPr>
              <a:t> faire des </a:t>
            </a:r>
            <a:r>
              <a:rPr lang="en-US" sz="2200" dirty="0" err="1" smtClean="0">
                <a:latin typeface="Times New Roman" panose="02020603050405020304" pitchFamily="18" charset="0"/>
                <a:cs typeface="Times New Roman" panose="02020603050405020304" pitchFamily="18" charset="0"/>
              </a:rPr>
              <a:t>commentaires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ce</a:t>
            </a:r>
            <a:r>
              <a:rPr lang="en-US" sz="2200" dirty="0" smtClean="0">
                <a:latin typeface="Times New Roman" panose="02020603050405020304" pitchFamily="18" charset="0"/>
                <a:cs typeface="Times New Roman" panose="02020603050405020304" pitchFamily="18" charset="0"/>
              </a:rPr>
              <a:t> qui </a:t>
            </a:r>
            <a:r>
              <a:rPr lang="en-US" sz="2200" dirty="0" err="1" smtClean="0">
                <a:latin typeface="Times New Roman" panose="02020603050405020304" pitchFamily="18" charset="0"/>
                <a:cs typeface="Times New Roman" panose="02020603050405020304" pitchFamily="18" charset="0"/>
              </a:rPr>
              <a:t>aident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aussi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l’op</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rateur</a:t>
            </a:r>
            <a:r>
              <a:rPr lang="en-US" sz="2200" dirty="0" smtClean="0">
                <a:latin typeface="Times New Roman" panose="02020603050405020304" pitchFamily="18" charset="0"/>
                <a:cs typeface="Times New Roman" panose="02020603050405020304" pitchFamily="18" charset="0"/>
              </a:rPr>
              <a:t> </a:t>
            </a:r>
            <a:r>
              <a:rPr lang="fr-FR" sz="2200" dirty="0" smtClean="0">
                <a:latin typeface="Times New Roman" panose="02020603050405020304" pitchFamily="18" charset="0"/>
                <a:cs typeface="Times New Roman" panose="02020603050405020304" pitchFamily="18" charset="0"/>
              </a:rPr>
              <a:t>à </a:t>
            </a:r>
            <a:r>
              <a:rPr lang="en-US" sz="2200" dirty="0" smtClean="0">
                <a:latin typeface="Times New Roman" panose="02020603050405020304" pitchFamily="18" charset="0"/>
                <a:cs typeface="Times New Roman" panose="02020603050405020304" pitchFamily="18" charset="0"/>
              </a:rPr>
              <a:t>am</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liorer</a:t>
            </a:r>
            <a:r>
              <a:rPr lang="en-US" sz="2200" dirty="0" smtClean="0">
                <a:latin typeface="Times New Roman" panose="02020603050405020304" pitchFamily="18" charset="0"/>
                <a:cs typeface="Times New Roman" panose="02020603050405020304" pitchFamily="18" charset="0"/>
              </a:rPr>
              <a:t> la </a:t>
            </a:r>
            <a:r>
              <a:rPr lang="en-US" sz="2200" dirty="0" err="1" smtClean="0">
                <a:latin typeface="Times New Roman" panose="02020603050405020304" pitchFamily="18" charset="0"/>
                <a:cs typeface="Times New Roman" panose="02020603050405020304" pitchFamily="18" charset="0"/>
              </a:rPr>
              <a:t>qualit</a:t>
            </a:r>
            <a:r>
              <a:rPr lang="fr-FR" sz="2200" dirty="0" smtClean="0">
                <a:latin typeface="Times New Roman" panose="02020603050405020304" pitchFamily="18" charset="0"/>
                <a:cs typeface="Times New Roman" panose="02020603050405020304" pitchFamily="18" charset="0"/>
              </a:rPr>
              <a:t>é</a:t>
            </a:r>
            <a:r>
              <a:rPr lang="en-US" sz="2200" dirty="0" smtClean="0">
                <a:latin typeface="Times New Roman" panose="02020603050405020304" pitchFamily="18" charset="0"/>
                <a:cs typeface="Times New Roman" panose="02020603050405020304" pitchFamily="18" charset="0"/>
              </a:rPr>
              <a:t> de service </a:t>
            </a:r>
            <a:r>
              <a:rPr lang="en-US" sz="2200" dirty="0" err="1" smtClean="0">
                <a:latin typeface="Times New Roman" panose="02020603050405020304" pitchFamily="18" charset="0"/>
                <a:cs typeface="Times New Roman" panose="02020603050405020304" pitchFamily="18" charset="0"/>
              </a:rPr>
              <a:t>offerte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ainsi</a:t>
            </a:r>
            <a:r>
              <a:rPr lang="en-US" sz="2200" dirty="0" smtClean="0">
                <a:latin typeface="Times New Roman" panose="02020603050405020304" pitchFamily="18" charset="0"/>
                <a:cs typeface="Times New Roman" panose="02020603050405020304" pitchFamily="18" charset="0"/>
              </a:rPr>
              <a:t> que la couverture.</a:t>
            </a:r>
            <a:endParaRPr lang="en-US" sz="2200" dirty="0">
              <a:latin typeface="Times New Roman" panose="02020603050405020304" pitchFamily="18" charset="0"/>
              <a:cs typeface="Times New Roman" panose="02020603050405020304" pitchFamily="18" charset="0"/>
            </a:endParaRPr>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vert="horz" lIns="91440" tIns="45720" rIns="91440" bIns="45720" rtlCol="0" anchor="ctr"/>
          <a:lstStyle/>
          <a:p>
            <a:fld id="{868FB419-F7B7-4003-B3C3-F20097F81D7B}" type="slidenum">
              <a:rPr lang="en-US" sz="1600" b="1">
                <a:solidFill>
                  <a:srgbClr val="C00000"/>
                </a:solidFill>
              </a:rPr>
              <a:pPr/>
              <a:t>18</a:t>
            </a:fld>
            <a:endParaRPr lang="en-US" sz="1600" b="1">
              <a:solidFill>
                <a:srgbClr val="C00000"/>
              </a:solidFill>
            </a:endParaRPr>
          </a:p>
        </p:txBody>
      </p:sp>
    </p:spTree>
    <p:extLst>
      <p:ext uri="{BB962C8B-B14F-4D97-AF65-F5344CB8AC3E}">
        <p14:creationId xmlns:p14="http://schemas.microsoft.com/office/powerpoint/2010/main" val="1723093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13763"/>
            <a:ext cx="10515600" cy="1325563"/>
          </a:xfrm>
        </p:spPr>
        <p:txBody>
          <a:bodyPr/>
          <a:lstStyle/>
          <a:p>
            <a:pPr marL="857250" indent="-857250">
              <a:buFont typeface="+mj-lt"/>
              <a:buAutoNum type="romanUcPeriod" startAt="3"/>
            </a:pPr>
            <a:r>
              <a:rPr lang="en-US" dirty="0" smtClean="0">
                <a:solidFill>
                  <a:srgbClr val="00B0F0"/>
                </a:solidFill>
                <a:latin typeface="Times New Roman" panose="02020603050405020304" pitchFamily="18" charset="0"/>
                <a:cs typeface="Times New Roman" panose="02020603050405020304" pitchFamily="18" charset="0"/>
              </a:rPr>
              <a:t>NORMES RELATIVES </a:t>
            </a:r>
            <a:r>
              <a:rPr lang="en-US" dirty="0" smtClean="0">
                <a:solidFill>
                  <a:srgbClr val="00B0F0"/>
                </a:solidFill>
              </a:rPr>
              <a:t>A </a:t>
            </a:r>
            <a:r>
              <a:rPr lang="en-US" dirty="0" smtClean="0">
                <a:solidFill>
                  <a:srgbClr val="00B0F0"/>
                </a:solidFill>
                <a:latin typeface="Times New Roman" panose="02020603050405020304" pitchFamily="18" charset="0"/>
                <a:cs typeface="Times New Roman" panose="02020603050405020304" pitchFamily="18" charset="0"/>
              </a:rPr>
              <a:t>LA </a:t>
            </a:r>
            <a:r>
              <a:rPr lang="en-US" dirty="0" err="1" smtClean="0">
                <a:solidFill>
                  <a:srgbClr val="00B0F0"/>
                </a:solidFill>
                <a:latin typeface="Times New Roman" panose="02020603050405020304" pitchFamily="18" charset="0"/>
                <a:cs typeface="Times New Roman" panose="02020603050405020304" pitchFamily="18" charset="0"/>
              </a:rPr>
              <a:t>QoS</a:t>
            </a:r>
            <a:r>
              <a:rPr lang="en-US" dirty="0" smtClean="0">
                <a:solidFill>
                  <a:srgbClr val="00B0F0"/>
                </a:solidFill>
                <a:latin typeface="Times New Roman" panose="02020603050405020304" pitchFamily="18" charset="0"/>
                <a:cs typeface="Times New Roman" panose="02020603050405020304" pitchFamily="18" charset="0"/>
              </a:rPr>
              <a:t> ET </a:t>
            </a:r>
            <a:r>
              <a:rPr lang="en-US" dirty="0" err="1" smtClean="0">
                <a:solidFill>
                  <a:srgbClr val="00B0F0"/>
                </a:solidFill>
                <a:latin typeface="Times New Roman" panose="02020603050405020304" pitchFamily="18" charset="0"/>
                <a:cs typeface="Times New Roman" panose="02020603050405020304" pitchFamily="18" charset="0"/>
              </a:rPr>
              <a:t>QoE</a:t>
            </a:r>
            <a:endParaRPr lang="en-US" dirty="0">
              <a:solidFill>
                <a:srgbClr val="00B0F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buNone/>
            </a:pPr>
            <a:r>
              <a:rPr lang="fr-FR" sz="2200" dirty="0" smtClean="0">
                <a:latin typeface="Times New Roman" panose="02020603050405020304" pitchFamily="18" charset="0"/>
                <a:cs typeface="Times New Roman" panose="02020603050405020304" pitchFamily="18" charset="0"/>
              </a:rPr>
              <a:t>Les </a:t>
            </a:r>
            <a:r>
              <a:rPr lang="fr-FR" sz="2200" dirty="0">
                <a:latin typeface="Times New Roman" panose="02020603050405020304" pitchFamily="18" charset="0"/>
                <a:cs typeface="Times New Roman" panose="02020603050405020304" pitchFamily="18" charset="0"/>
              </a:rPr>
              <a:t>défis liés à la </a:t>
            </a:r>
            <a:r>
              <a:rPr lang="fr-FR" sz="2200" dirty="0" err="1">
                <a:latin typeface="Times New Roman" panose="02020603050405020304" pitchFamily="18" charset="0"/>
                <a:cs typeface="Times New Roman" panose="02020603050405020304" pitchFamily="18" charset="0"/>
              </a:rPr>
              <a:t>QoS</a:t>
            </a:r>
            <a:r>
              <a:rPr lang="fr-FR" sz="2200" dirty="0">
                <a:latin typeface="Times New Roman" panose="02020603050405020304" pitchFamily="18" charset="0"/>
                <a:cs typeface="Times New Roman" panose="02020603050405020304" pitchFamily="18" charset="0"/>
              </a:rPr>
              <a:t> ont été abordés et des solutions sont proposées dans les recommandations, comme indiqué dans </a:t>
            </a:r>
            <a:r>
              <a:rPr lang="fr-FR" sz="2200" b="1" dirty="0">
                <a:latin typeface="Times New Roman" panose="02020603050405020304" pitchFamily="18" charset="0"/>
                <a:cs typeface="Times New Roman" panose="02020603050405020304" pitchFamily="18" charset="0"/>
              </a:rPr>
              <a:t>l'ITU-T E.800 Sup 9</a:t>
            </a:r>
            <a:r>
              <a:rPr lang="fr-FR" sz="2200" dirty="0">
                <a:latin typeface="Times New Roman" panose="02020603050405020304" pitchFamily="18" charset="0"/>
                <a:cs typeface="Times New Roman" panose="02020603050405020304" pitchFamily="18" charset="0"/>
              </a:rPr>
              <a:t>, </a:t>
            </a:r>
            <a:r>
              <a:rPr lang="fr-FR" sz="2200" b="1" dirty="0">
                <a:latin typeface="Times New Roman" panose="02020603050405020304" pitchFamily="18" charset="0"/>
                <a:cs typeface="Times New Roman" panose="02020603050405020304" pitchFamily="18" charset="0"/>
              </a:rPr>
              <a:t>ITU-T E.811 </a:t>
            </a:r>
            <a:r>
              <a:rPr lang="fr-FR" sz="2200" dirty="0">
                <a:latin typeface="Times New Roman" panose="02020603050405020304" pitchFamily="18" charset="0"/>
                <a:cs typeface="Times New Roman" panose="02020603050405020304" pitchFamily="18" charset="0"/>
              </a:rPr>
              <a:t>et </a:t>
            </a:r>
            <a:r>
              <a:rPr lang="fr-FR" sz="2200" b="1" dirty="0">
                <a:latin typeface="Times New Roman" panose="02020603050405020304" pitchFamily="18" charset="0"/>
                <a:cs typeface="Times New Roman" panose="02020603050405020304" pitchFamily="18" charset="0"/>
              </a:rPr>
              <a:t>ETSI EG 202 057-3</a:t>
            </a:r>
            <a:r>
              <a:rPr lang="fr-FR" sz="2200" b="1" dirty="0" smtClean="0">
                <a:latin typeface="Times New Roman" panose="02020603050405020304" pitchFamily="18" charset="0"/>
                <a:cs typeface="Times New Roman" panose="02020603050405020304" pitchFamily="18" charset="0"/>
              </a:rPr>
              <a:t>.</a:t>
            </a:r>
          </a:p>
          <a:p>
            <a:pPr marL="0" indent="0">
              <a:buNone/>
            </a:pPr>
            <a:endParaRPr lang="fr-FR" sz="2200" b="1" dirty="0" smtClean="0">
              <a:latin typeface="Times New Roman" panose="02020603050405020304" pitchFamily="18" charset="0"/>
              <a:cs typeface="Times New Roman" panose="02020603050405020304" pitchFamily="18" charset="0"/>
            </a:endParaRPr>
          </a:p>
          <a:p>
            <a:pPr marL="0" indent="0">
              <a:buNone/>
            </a:pPr>
            <a:r>
              <a:rPr lang="fr-FR" sz="2200" dirty="0" smtClean="0">
                <a:latin typeface="Times New Roman" panose="02020603050405020304" pitchFamily="18" charset="0"/>
                <a:cs typeface="Times New Roman" panose="02020603050405020304" pitchFamily="18" charset="0"/>
              </a:rPr>
              <a:t>Les </a:t>
            </a:r>
            <a:r>
              <a:rPr lang="fr-FR" sz="2200" dirty="0">
                <a:latin typeface="Times New Roman" panose="02020603050405020304" pitchFamily="18" charset="0"/>
                <a:cs typeface="Times New Roman" panose="02020603050405020304" pitchFamily="18" charset="0"/>
              </a:rPr>
              <a:t>modèles de propagation de couverture radio et les méthodes de prévision sont donnés dans les recommandations </a:t>
            </a:r>
            <a:r>
              <a:rPr lang="fr-FR" sz="2200" b="1" dirty="0">
                <a:latin typeface="Times New Roman" panose="02020603050405020304" pitchFamily="18" charset="0"/>
                <a:cs typeface="Times New Roman" panose="02020603050405020304" pitchFamily="18" charset="0"/>
              </a:rPr>
              <a:t>ITU-R P.1411-12, ITU-R P.2147 </a:t>
            </a:r>
            <a:r>
              <a:rPr lang="fr-FR" sz="2200" dirty="0">
                <a:latin typeface="Times New Roman" panose="02020603050405020304" pitchFamily="18" charset="0"/>
                <a:cs typeface="Times New Roman" panose="02020603050405020304" pitchFamily="18" charset="0"/>
              </a:rPr>
              <a:t>et </a:t>
            </a:r>
            <a:r>
              <a:rPr lang="fr-FR" sz="2200" b="1" dirty="0">
                <a:latin typeface="Times New Roman" panose="02020603050405020304" pitchFamily="18" charset="0"/>
                <a:cs typeface="Times New Roman" panose="02020603050405020304" pitchFamily="18" charset="0"/>
              </a:rPr>
              <a:t>ITU-R P.2108-1.</a:t>
            </a:r>
            <a:endParaRPr lang="fr-FR" sz="22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868FB419-F7B7-4003-B3C3-F20097F81D7B}" type="slidenum">
              <a:rPr lang="en-US" smtClean="0"/>
              <a:t>19</a:t>
            </a:fld>
            <a:endParaRPr lang="en-US"/>
          </a:p>
        </p:txBody>
      </p:sp>
    </p:spTree>
    <p:extLst>
      <p:ext uri="{BB962C8B-B14F-4D97-AF65-F5344CB8AC3E}">
        <p14:creationId xmlns:p14="http://schemas.microsoft.com/office/powerpoint/2010/main" val="2439613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000" b="1" dirty="0" smtClean="0">
                <a:latin typeface="Times New Roman" panose="02020603050405020304" pitchFamily="18" charset="0"/>
                <a:cs typeface="Times New Roman" panose="02020603050405020304" pitchFamily="18" charset="0"/>
              </a:rPr>
              <a:t>SOMMAIRE</a:t>
            </a:r>
            <a:endParaRPr lang="en-US" sz="3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571500" indent="-571500">
              <a:buFont typeface="+mj-lt"/>
              <a:buAutoNum type="romanUcPeriod"/>
            </a:pPr>
            <a:r>
              <a:rPr lang="en-US" sz="2200" dirty="0" smtClean="0">
                <a:solidFill>
                  <a:srgbClr val="00B0F0"/>
                </a:solidFill>
                <a:latin typeface="Times New Roman" panose="02020603050405020304" pitchFamily="18" charset="0"/>
                <a:cs typeface="Times New Roman" panose="02020603050405020304" pitchFamily="18" charset="0"/>
              </a:rPr>
              <a:t>INTRODUCTION</a:t>
            </a:r>
          </a:p>
          <a:p>
            <a:pPr marL="571500" indent="-571500">
              <a:buFont typeface="+mj-lt"/>
              <a:buAutoNum type="romanUcPeriod"/>
            </a:pPr>
            <a:r>
              <a:rPr lang="fr-FR" sz="2200" dirty="0">
                <a:solidFill>
                  <a:srgbClr val="00B0F0"/>
                </a:solidFill>
                <a:latin typeface="Times New Roman" panose="02020603050405020304" pitchFamily="18" charset="0"/>
                <a:cs typeface="Times New Roman" panose="02020603050405020304" pitchFamily="18" charset="0"/>
              </a:rPr>
              <a:t>OUTILS UTILISES DANS LA COLLECTE ET TRAITEMENT DES </a:t>
            </a:r>
            <a:r>
              <a:rPr lang="fr-FR" sz="2200" dirty="0" smtClean="0">
                <a:solidFill>
                  <a:srgbClr val="00B0F0"/>
                </a:solidFill>
                <a:latin typeface="Times New Roman" panose="02020603050405020304" pitchFamily="18" charset="0"/>
                <a:cs typeface="Times New Roman" panose="02020603050405020304" pitchFamily="18" charset="0"/>
              </a:rPr>
              <a:t>DONNEES</a:t>
            </a:r>
          </a:p>
          <a:p>
            <a:pPr marL="571500" indent="-571500">
              <a:buFont typeface="+mj-lt"/>
              <a:buAutoNum type="romanUcPeriod"/>
            </a:pPr>
            <a:r>
              <a:rPr lang="en-US" sz="2200" dirty="0" smtClean="0">
                <a:solidFill>
                  <a:srgbClr val="00B0F0"/>
                </a:solidFill>
                <a:latin typeface="Times New Roman" panose="02020603050405020304" pitchFamily="18" charset="0"/>
                <a:cs typeface="Times New Roman" panose="02020603050405020304" pitchFamily="18" charset="0"/>
              </a:rPr>
              <a:t>NORMES RELATIVES </a:t>
            </a:r>
            <a:r>
              <a:rPr lang="en-US" sz="2200" dirty="0" smtClean="0">
                <a:solidFill>
                  <a:srgbClr val="00B0F0"/>
                </a:solidFill>
              </a:rPr>
              <a:t>A </a:t>
            </a:r>
            <a:r>
              <a:rPr lang="en-US" sz="2200" dirty="0" smtClean="0">
                <a:solidFill>
                  <a:srgbClr val="00B0F0"/>
                </a:solidFill>
                <a:latin typeface="Times New Roman" panose="02020603050405020304" pitchFamily="18" charset="0"/>
                <a:cs typeface="Times New Roman" panose="02020603050405020304" pitchFamily="18" charset="0"/>
              </a:rPr>
              <a:t>LA </a:t>
            </a:r>
            <a:r>
              <a:rPr lang="en-US" sz="2200" dirty="0" err="1" smtClean="0">
                <a:solidFill>
                  <a:srgbClr val="00B0F0"/>
                </a:solidFill>
                <a:latin typeface="Times New Roman" panose="02020603050405020304" pitchFamily="18" charset="0"/>
                <a:cs typeface="Times New Roman" panose="02020603050405020304" pitchFamily="18" charset="0"/>
              </a:rPr>
              <a:t>QoS</a:t>
            </a:r>
            <a:r>
              <a:rPr lang="en-US" sz="2200" dirty="0" smtClean="0">
                <a:solidFill>
                  <a:srgbClr val="00B0F0"/>
                </a:solidFill>
                <a:latin typeface="Times New Roman" panose="02020603050405020304" pitchFamily="18" charset="0"/>
                <a:cs typeface="Times New Roman" panose="02020603050405020304" pitchFamily="18" charset="0"/>
              </a:rPr>
              <a:t> ET </a:t>
            </a:r>
            <a:r>
              <a:rPr lang="en-US" sz="2200" dirty="0" err="1" smtClean="0">
                <a:solidFill>
                  <a:srgbClr val="00B0F0"/>
                </a:solidFill>
                <a:latin typeface="Times New Roman" panose="02020603050405020304" pitchFamily="18" charset="0"/>
                <a:cs typeface="Times New Roman" panose="02020603050405020304" pitchFamily="18" charset="0"/>
              </a:rPr>
              <a:t>QoE</a:t>
            </a:r>
            <a:endParaRPr lang="fr-FR" sz="2200" dirty="0" smtClean="0">
              <a:solidFill>
                <a:srgbClr val="00B0F0"/>
              </a:solidFill>
              <a:latin typeface="Times New Roman" panose="02020603050405020304" pitchFamily="18" charset="0"/>
              <a:cs typeface="Times New Roman" panose="02020603050405020304" pitchFamily="18" charset="0"/>
            </a:endParaRPr>
          </a:p>
          <a:p>
            <a:pPr marL="571500" indent="-571500">
              <a:buFont typeface="+mj-lt"/>
              <a:buAutoNum type="romanUcPeriod"/>
            </a:pPr>
            <a:r>
              <a:rPr lang="en-US" sz="2200" dirty="0">
                <a:solidFill>
                  <a:srgbClr val="00B0F0"/>
                </a:solidFill>
                <a:latin typeface="Times New Roman" panose="02020603050405020304" pitchFamily="18" charset="0"/>
                <a:cs typeface="Times New Roman" panose="02020603050405020304" pitchFamily="18" charset="0"/>
              </a:rPr>
              <a:t>APPLICATION DE LA </a:t>
            </a:r>
            <a:r>
              <a:rPr lang="en-US" sz="2200" dirty="0" smtClean="0">
                <a:solidFill>
                  <a:srgbClr val="00B0F0"/>
                </a:solidFill>
                <a:latin typeface="Times New Roman" panose="02020603050405020304" pitchFamily="18" charset="0"/>
                <a:cs typeface="Times New Roman" panose="02020603050405020304" pitchFamily="18" charset="0"/>
              </a:rPr>
              <a:t>LOI</a:t>
            </a:r>
          </a:p>
          <a:p>
            <a:pPr marL="571500" indent="-571500">
              <a:buFont typeface="+mj-lt"/>
              <a:buAutoNum type="romanUcPeriod"/>
            </a:pPr>
            <a:r>
              <a:rPr lang="en-US" sz="2200" dirty="0" smtClean="0">
                <a:solidFill>
                  <a:srgbClr val="00B0F0"/>
                </a:solidFill>
                <a:latin typeface="Times New Roman" panose="02020603050405020304" pitchFamily="18" charset="0"/>
                <a:cs typeface="Times New Roman" panose="02020603050405020304" pitchFamily="18" charset="0"/>
              </a:rPr>
              <a:t>D</a:t>
            </a:r>
            <a:r>
              <a:rPr lang="fr-FR" sz="2200" dirty="0" smtClean="0">
                <a:solidFill>
                  <a:srgbClr val="00B0F0"/>
                </a:solidFill>
                <a:latin typeface="Times New Roman" panose="02020603050405020304" pitchFamily="18" charset="0"/>
                <a:cs typeface="Times New Roman" panose="02020603050405020304" pitchFamily="18" charset="0"/>
              </a:rPr>
              <a:t>E</a:t>
            </a:r>
            <a:r>
              <a:rPr lang="en-US" sz="2200" dirty="0" smtClean="0">
                <a:solidFill>
                  <a:srgbClr val="00B0F0"/>
                </a:solidFill>
                <a:latin typeface="Times New Roman" panose="02020603050405020304" pitchFamily="18" charset="0"/>
                <a:cs typeface="Times New Roman" panose="02020603050405020304" pitchFamily="18" charset="0"/>
              </a:rPr>
              <a:t>FIS ET OPPORTUNIT</a:t>
            </a:r>
            <a:r>
              <a:rPr lang="fr-FR" sz="2200" dirty="0" smtClean="0">
                <a:solidFill>
                  <a:srgbClr val="00B0F0"/>
                </a:solidFill>
                <a:latin typeface="Times New Roman" panose="02020603050405020304" pitchFamily="18" charset="0"/>
                <a:cs typeface="Times New Roman" panose="02020603050405020304" pitchFamily="18" charset="0"/>
              </a:rPr>
              <a:t>ES</a:t>
            </a:r>
            <a:endParaRPr lang="en-US" sz="2200" b="1" dirty="0" smtClean="0">
              <a:solidFill>
                <a:srgbClr val="00B0F0"/>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868FB419-F7B7-4003-B3C3-F20097F81D7B}" type="slidenum">
              <a:rPr lang="en-US" smtClean="0"/>
              <a:pPr/>
              <a:t>2</a:t>
            </a:fld>
            <a:endParaRPr lang="en-US"/>
          </a:p>
        </p:txBody>
      </p:sp>
    </p:spTree>
    <p:extLst>
      <p:ext uri="{BB962C8B-B14F-4D97-AF65-F5344CB8AC3E}">
        <p14:creationId xmlns:p14="http://schemas.microsoft.com/office/powerpoint/2010/main" val="1263272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050103448"/>
              </p:ext>
            </p:extLst>
          </p:nvPr>
        </p:nvGraphicFramePr>
        <p:xfrm>
          <a:off x="2130357" y="1547654"/>
          <a:ext cx="6406573" cy="4765160"/>
        </p:xfrm>
        <a:graphic>
          <a:graphicData uri="http://schemas.openxmlformats.org/drawingml/2006/table">
            <a:tbl>
              <a:tblPr firstRow="1" firstCol="1" bandRow="1">
                <a:tableStyleId>{5C22544A-7EE6-4342-B048-85BDC9FD1C3A}</a:tableStyleId>
              </a:tblPr>
              <a:tblGrid>
                <a:gridCol w="1281170">
                  <a:extLst>
                    <a:ext uri="{9D8B030D-6E8A-4147-A177-3AD203B41FA5}">
                      <a16:colId xmlns:a16="http://schemas.microsoft.com/office/drawing/2014/main" xmlns="" val="4206743045"/>
                    </a:ext>
                  </a:extLst>
                </a:gridCol>
                <a:gridCol w="1281170">
                  <a:extLst>
                    <a:ext uri="{9D8B030D-6E8A-4147-A177-3AD203B41FA5}">
                      <a16:colId xmlns:a16="http://schemas.microsoft.com/office/drawing/2014/main" xmlns="" val="247792886"/>
                    </a:ext>
                  </a:extLst>
                </a:gridCol>
                <a:gridCol w="1281170">
                  <a:extLst>
                    <a:ext uri="{9D8B030D-6E8A-4147-A177-3AD203B41FA5}">
                      <a16:colId xmlns:a16="http://schemas.microsoft.com/office/drawing/2014/main" xmlns="" val="2612287510"/>
                    </a:ext>
                  </a:extLst>
                </a:gridCol>
                <a:gridCol w="1281170">
                  <a:extLst>
                    <a:ext uri="{9D8B030D-6E8A-4147-A177-3AD203B41FA5}">
                      <a16:colId xmlns:a16="http://schemas.microsoft.com/office/drawing/2014/main" xmlns="" val="1579114824"/>
                    </a:ext>
                  </a:extLst>
                </a:gridCol>
                <a:gridCol w="1281893">
                  <a:extLst>
                    <a:ext uri="{9D8B030D-6E8A-4147-A177-3AD203B41FA5}">
                      <a16:colId xmlns:a16="http://schemas.microsoft.com/office/drawing/2014/main" xmlns="" val="2330835145"/>
                    </a:ext>
                  </a:extLst>
                </a:gridCol>
              </a:tblGrid>
              <a:tr h="334718">
                <a:tc>
                  <a:txBody>
                    <a:bodyPr/>
                    <a:lstStyle/>
                    <a:p>
                      <a:pPr marL="0" marR="0">
                        <a:lnSpc>
                          <a:spcPct val="115000"/>
                        </a:lnSpc>
                        <a:spcBef>
                          <a:spcPts val="0"/>
                        </a:spcBef>
                        <a:spcAft>
                          <a:spcPts val="0"/>
                        </a:spcAft>
                      </a:pPr>
                      <a:r>
                        <a:rPr lang="en-US" sz="1200" dirty="0" err="1">
                          <a:effectLst/>
                          <a:latin typeface="Times New Roman" panose="02020603050405020304" pitchFamily="18" charset="0"/>
                          <a:cs typeface="Times New Roman" panose="02020603050405020304" pitchFamily="18" charset="0"/>
                        </a:rPr>
                        <a:t>Référence</a:t>
                      </a:r>
                      <a:endParaRPr lang="en-US" sz="1200" dirty="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Titre complet</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Objet / Contenu principal</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Application principale</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Lien avec QoS / QoE</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extLst>
                  <a:ext uri="{0D108BD9-81ED-4DB2-BD59-A6C34878D82A}">
                    <a16:rowId xmlns:a16="http://schemas.microsoft.com/office/drawing/2014/main" xmlns="" val="182998639"/>
                  </a:ext>
                </a:extLst>
              </a:tr>
              <a:tr h="836796">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E.800</a:t>
                      </a:r>
                      <a:endParaRPr lang="en-US" sz="1200" dirty="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Definitions of terms related to Quality of Service</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fr-FR" sz="1200">
                          <a:effectLst/>
                          <a:latin typeface="Times New Roman" panose="02020603050405020304" pitchFamily="18" charset="0"/>
                          <a:cs typeface="Times New Roman" panose="02020603050405020304" pitchFamily="18" charset="0"/>
                        </a:rPr>
                        <a:t>Définit les termes et concepts fondamentaux de la QoS.</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fr-FR" sz="1200">
                          <a:effectLst/>
                          <a:latin typeface="Times New Roman" panose="02020603050405020304" pitchFamily="18" charset="0"/>
                          <a:cs typeface="Times New Roman" panose="02020603050405020304" pitchFamily="18" charset="0"/>
                        </a:rPr>
                        <a:t>Base terminologique pour opérateurs et régulateurs</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fr-FR" sz="1200">
                          <a:effectLst/>
                          <a:latin typeface="Times New Roman" panose="02020603050405020304" pitchFamily="18" charset="0"/>
                          <a:cs typeface="Times New Roman" panose="02020603050405020304" pitchFamily="18" charset="0"/>
                        </a:rPr>
                        <a:t>Cadre général de la QoS</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extLst>
                  <a:ext uri="{0D108BD9-81ED-4DB2-BD59-A6C34878D82A}">
                    <a16:rowId xmlns:a16="http://schemas.microsoft.com/office/drawing/2014/main" xmlns="" val="2282579547"/>
                  </a:ext>
                </a:extLst>
              </a:tr>
              <a:tr h="1171514">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E.805</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Framework for QoS management</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fr-FR" sz="1200" dirty="0">
                          <a:effectLst/>
                          <a:latin typeface="Times New Roman" panose="02020603050405020304" pitchFamily="18" charset="0"/>
                          <a:cs typeface="Times New Roman" panose="02020603050405020304" pitchFamily="18" charset="0"/>
                        </a:rPr>
                        <a:t>Cadre de gestion de la </a:t>
                      </a:r>
                      <a:r>
                        <a:rPr lang="fr-FR" sz="1200" dirty="0" err="1">
                          <a:effectLst/>
                          <a:latin typeface="Times New Roman" panose="02020603050405020304" pitchFamily="18" charset="0"/>
                          <a:cs typeface="Times New Roman" panose="02020603050405020304" pitchFamily="18" charset="0"/>
                        </a:rPr>
                        <a:t>QoS</a:t>
                      </a:r>
                      <a:r>
                        <a:rPr lang="fr-FR" sz="1200" dirty="0">
                          <a:effectLst/>
                          <a:latin typeface="Times New Roman" panose="02020603050405020304" pitchFamily="18" charset="0"/>
                          <a:cs typeface="Times New Roman" panose="02020603050405020304" pitchFamily="18" charset="0"/>
                        </a:rPr>
                        <a:t> dans les réseaux NGN : planification, surveillance, rapport.</a:t>
                      </a:r>
                      <a:endParaRPr lang="en-US" sz="1200" dirty="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fr-FR" sz="1200" dirty="0">
                          <a:effectLst/>
                          <a:latin typeface="Times New Roman" panose="02020603050405020304" pitchFamily="18" charset="0"/>
                          <a:cs typeface="Times New Roman" panose="02020603050405020304" pitchFamily="18" charset="0"/>
                        </a:rPr>
                        <a:t>Gestion opérationnelle de la </a:t>
                      </a:r>
                      <a:r>
                        <a:rPr lang="fr-FR" sz="1200" dirty="0" err="1">
                          <a:effectLst/>
                          <a:latin typeface="Times New Roman" panose="02020603050405020304" pitchFamily="18" charset="0"/>
                          <a:cs typeface="Times New Roman" panose="02020603050405020304" pitchFamily="18" charset="0"/>
                        </a:rPr>
                        <a:t>QoS</a:t>
                      </a:r>
                      <a:endParaRPr lang="en-US" sz="1200" dirty="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fr-FR" sz="1200">
                          <a:effectLst/>
                          <a:latin typeface="Times New Roman" panose="02020603050405020304" pitchFamily="18" charset="0"/>
                          <a:cs typeface="Times New Roman" panose="02020603050405020304" pitchFamily="18" charset="0"/>
                        </a:rPr>
                        <a:t>Gestion et supervision de la QoS</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extLst>
                  <a:ext uri="{0D108BD9-81ED-4DB2-BD59-A6C34878D82A}">
                    <a16:rowId xmlns:a16="http://schemas.microsoft.com/office/drawing/2014/main" xmlns="" val="1794504521"/>
                  </a:ext>
                </a:extLst>
              </a:tr>
              <a:tr h="1171514">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E.811</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Quality of Service Framework</a:t>
                      </a:r>
                      <a:endParaRPr lang="en-US" sz="1200" dirty="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fr-FR" sz="1200" dirty="0">
                          <a:effectLst/>
                          <a:latin typeface="Times New Roman" panose="02020603050405020304" pitchFamily="18" charset="0"/>
                          <a:cs typeface="Times New Roman" panose="02020603050405020304" pitchFamily="18" charset="0"/>
                        </a:rPr>
                        <a:t>Cadre conceptuel reliant les paramètres techniques à la perception utilisateur.</a:t>
                      </a:r>
                      <a:endParaRPr lang="en-US" sz="1200" dirty="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fr-FR" sz="1200">
                          <a:effectLst/>
                          <a:latin typeface="Times New Roman" panose="02020603050405020304" pitchFamily="18" charset="0"/>
                          <a:cs typeface="Times New Roman" panose="02020603050405020304" pitchFamily="18" charset="0"/>
                        </a:rPr>
                        <a:t>Définition d’indicateurs et de niveaux cibles</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Relie QoS ↔ QoE</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extLst>
                  <a:ext uri="{0D108BD9-81ED-4DB2-BD59-A6C34878D82A}">
                    <a16:rowId xmlns:a16="http://schemas.microsoft.com/office/drawing/2014/main" xmlns="" val="3929908756"/>
                  </a:ext>
                </a:extLst>
              </a:tr>
              <a:tr h="836796">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E.812</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Framework and methodologies for QoS measurements and evaluation</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fr-FR" sz="1200">
                          <a:effectLst/>
                          <a:latin typeface="Times New Roman" panose="02020603050405020304" pitchFamily="18" charset="0"/>
                          <a:cs typeface="Times New Roman" panose="02020603050405020304" pitchFamily="18" charset="0"/>
                        </a:rPr>
                        <a:t>Méthodes et modèles de mesure et d’évaluation de la QoS.</a:t>
                      </a:r>
                      <a:endParaRPr lang="en-US" sz="120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fr-FR" sz="1200" dirty="0">
                          <a:effectLst/>
                          <a:latin typeface="Times New Roman" panose="02020603050405020304" pitchFamily="18" charset="0"/>
                          <a:cs typeface="Times New Roman" panose="02020603050405020304" pitchFamily="18" charset="0"/>
                        </a:rPr>
                        <a:t>Mesure de la </a:t>
                      </a:r>
                      <a:r>
                        <a:rPr lang="fr-FR" sz="1200" dirty="0" err="1">
                          <a:effectLst/>
                          <a:latin typeface="Times New Roman" panose="02020603050405020304" pitchFamily="18" charset="0"/>
                          <a:cs typeface="Times New Roman" panose="02020603050405020304" pitchFamily="18" charset="0"/>
                        </a:rPr>
                        <a:t>QoS</a:t>
                      </a:r>
                      <a:r>
                        <a:rPr lang="fr-FR" sz="1200" dirty="0">
                          <a:effectLst/>
                          <a:latin typeface="Times New Roman" panose="02020603050405020304" pitchFamily="18" charset="0"/>
                          <a:cs typeface="Times New Roman" panose="02020603050405020304" pitchFamily="18" charset="0"/>
                        </a:rPr>
                        <a:t> par opérateurs et régulateurs</a:t>
                      </a:r>
                      <a:endParaRPr lang="en-US" sz="1200" dirty="0">
                        <a:effectLst/>
                        <a:latin typeface="Times New Roman" panose="02020603050405020304" pitchFamily="18" charset="0"/>
                        <a:ea typeface="MS Mincho"/>
                        <a:cs typeface="Times New Roman" panose="02020603050405020304" pitchFamily="18" charset="0"/>
                      </a:endParaRPr>
                    </a:p>
                  </a:txBody>
                  <a:tcPr marL="59535" marR="59535" marT="0" marB="0"/>
                </a:tc>
                <a:tc>
                  <a:txBody>
                    <a:bodyPr/>
                    <a:lstStyle/>
                    <a:p>
                      <a:pPr marL="0" marR="0">
                        <a:lnSpc>
                          <a:spcPct val="115000"/>
                        </a:lnSpc>
                        <a:spcBef>
                          <a:spcPts val="0"/>
                        </a:spcBef>
                        <a:spcAft>
                          <a:spcPts val="0"/>
                        </a:spcAft>
                      </a:pPr>
                      <a:r>
                        <a:rPr lang="fr-FR" sz="1200" dirty="0">
                          <a:effectLst/>
                          <a:latin typeface="Times New Roman" panose="02020603050405020304" pitchFamily="18" charset="0"/>
                          <a:cs typeface="Times New Roman" panose="02020603050405020304" pitchFamily="18" charset="0"/>
                        </a:rPr>
                        <a:t>Évaluation objective de la </a:t>
                      </a:r>
                      <a:r>
                        <a:rPr lang="fr-FR" sz="1200" dirty="0" err="1">
                          <a:effectLst/>
                          <a:latin typeface="Times New Roman" panose="02020603050405020304" pitchFamily="18" charset="0"/>
                          <a:cs typeface="Times New Roman" panose="02020603050405020304" pitchFamily="18" charset="0"/>
                        </a:rPr>
                        <a:t>QoS</a:t>
                      </a:r>
                      <a:endParaRPr lang="en-US" sz="1200" dirty="0">
                        <a:effectLst/>
                        <a:latin typeface="Times New Roman" panose="02020603050405020304" pitchFamily="18" charset="0"/>
                        <a:ea typeface="MS Mincho"/>
                        <a:cs typeface="Times New Roman" panose="02020603050405020304" pitchFamily="18" charset="0"/>
                      </a:endParaRPr>
                    </a:p>
                  </a:txBody>
                  <a:tcPr marL="59535" marR="59535" marT="0" marB="0"/>
                </a:tc>
                <a:extLst>
                  <a:ext uri="{0D108BD9-81ED-4DB2-BD59-A6C34878D82A}">
                    <a16:rowId xmlns:a16="http://schemas.microsoft.com/office/drawing/2014/main" xmlns="" val="2849962727"/>
                  </a:ext>
                </a:extLst>
              </a:tr>
            </a:tbl>
          </a:graphicData>
        </a:graphic>
      </p:graphicFrame>
      <p:sp>
        <p:nvSpPr>
          <p:cNvPr id="5" name="Rectangle 1"/>
          <p:cNvSpPr>
            <a:spLocks noChangeArrowheads="1"/>
          </p:cNvSpPr>
          <p:nvPr/>
        </p:nvSpPr>
        <p:spPr bwMode="auto">
          <a:xfrm>
            <a:off x="-3807828" y="0"/>
            <a:ext cx="159998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68FB419-F7B7-4003-B3C3-F20097F81D7B}" type="slidenum">
              <a:rPr lang="en-US" smtClean="0"/>
              <a:t>20</a:t>
            </a:fld>
            <a:endParaRPr lang="en-US"/>
          </a:p>
        </p:txBody>
      </p:sp>
    </p:spTree>
    <p:extLst>
      <p:ext uri="{BB962C8B-B14F-4D97-AF65-F5344CB8AC3E}">
        <p14:creationId xmlns:p14="http://schemas.microsoft.com/office/powerpoint/2010/main" val="850892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000" dirty="0" smtClean="0">
                <a:solidFill>
                  <a:srgbClr val="00B0F0"/>
                </a:solidFill>
                <a:latin typeface="Times New Roman" panose="02020603050405020304" pitchFamily="18" charset="0"/>
                <a:cs typeface="Times New Roman" panose="02020603050405020304" pitchFamily="18" charset="0"/>
              </a:rPr>
              <a:t>IV. APPLICATION DE LA LOI</a:t>
            </a:r>
            <a:endParaRPr lang="en-US" sz="3000" dirty="0">
              <a:solidFill>
                <a:srgbClr val="00B0F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marL="0" indent="0">
              <a:buNone/>
            </a:pPr>
            <a:r>
              <a:rPr lang="en-US" sz="2200" dirty="0" smtClean="0">
                <a:latin typeface="Times New Roman" panose="02020603050405020304" pitchFamily="18" charset="0"/>
                <a:cs typeface="Times New Roman" panose="02020603050405020304" pitchFamily="18" charset="0"/>
              </a:rPr>
              <a:t>Des cadres r</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glementaires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sont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aussi</a:t>
            </a:r>
            <a:r>
              <a:rPr lang="en-US" sz="2200" dirty="0" smtClean="0">
                <a:latin typeface="Times New Roman" panose="02020603050405020304" pitchFamily="18" charset="0"/>
                <a:cs typeface="Times New Roman" panose="02020603050405020304" pitchFamily="18" charset="0"/>
              </a:rPr>
              <a:t> des </a:t>
            </a:r>
            <a:r>
              <a:rPr lang="en-US" sz="2200" dirty="0" err="1" smtClean="0">
                <a:latin typeface="Times New Roman" panose="02020603050405020304" pitchFamily="18" charset="0"/>
                <a:cs typeface="Times New Roman" panose="02020603050405020304" pitchFamily="18" charset="0"/>
              </a:rPr>
              <a:t>outils</a:t>
            </a:r>
            <a:r>
              <a:rPr lang="en-US" sz="2200" dirty="0" smtClean="0">
                <a:latin typeface="Times New Roman" panose="02020603050405020304" pitchFamily="18" charset="0"/>
                <a:cs typeface="Times New Roman" panose="02020603050405020304" pitchFamily="18" charset="0"/>
              </a:rPr>
              <a:t> indispensables </a:t>
            </a:r>
            <a:r>
              <a:rPr lang="en-US" sz="2200" dirty="0" err="1" smtClean="0">
                <a:latin typeface="Times New Roman" panose="02020603050405020304" pitchFamily="18" charset="0"/>
                <a:cs typeface="Times New Roman" panose="02020603050405020304" pitchFamily="18" charset="0"/>
              </a:rPr>
              <a:t>utilis</a:t>
            </a:r>
            <a:r>
              <a:rPr lang="fr-FR" sz="2200" dirty="0" smtClean="0">
                <a:latin typeface="Times New Roman" panose="02020603050405020304" pitchFamily="18" charset="0"/>
                <a:cs typeface="Times New Roman" panose="02020603050405020304" pitchFamily="18" charset="0"/>
              </a:rPr>
              <a:t>é</a:t>
            </a:r>
            <a:r>
              <a:rPr lang="en-US" sz="2200" dirty="0" smtClean="0">
                <a:latin typeface="Times New Roman" panose="02020603050405020304" pitchFamily="18" charset="0"/>
                <a:cs typeface="Times New Roman" panose="02020603050405020304" pitchFamily="18" charset="0"/>
              </a:rPr>
              <a:t>s par le R</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gulateur</a:t>
            </a:r>
            <a:r>
              <a:rPr lang="en-US" sz="2200" dirty="0" smtClean="0">
                <a:latin typeface="Times New Roman" panose="02020603050405020304" pitchFamily="18" charset="0"/>
                <a:cs typeface="Times New Roman" panose="02020603050405020304" pitchFamily="18" charset="0"/>
              </a:rPr>
              <a:t> pour </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ffectuer</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a:t>
            </a:r>
            <a:r>
              <a:rPr lang="en-US" sz="2200" dirty="0" smtClean="0">
                <a:latin typeface="Times New Roman" panose="02020603050405020304" pitchFamily="18" charset="0"/>
                <a:cs typeface="Times New Roman" panose="02020603050405020304" pitchFamily="18" charset="0"/>
              </a:rPr>
              <a:t> mission de </a:t>
            </a:r>
            <a:r>
              <a:rPr lang="en-US" sz="2200" dirty="0" err="1" smtClean="0">
                <a:latin typeface="Times New Roman" panose="02020603050405020304" pitchFamily="18" charset="0"/>
                <a:cs typeface="Times New Roman" panose="02020603050405020304" pitchFamily="18" charset="0"/>
              </a:rPr>
              <a:t>controle</a:t>
            </a:r>
            <a:r>
              <a:rPr lang="en-US" sz="2200" dirty="0" smtClean="0">
                <a:latin typeface="Times New Roman" panose="02020603050405020304" pitchFamily="18" charset="0"/>
                <a:cs typeface="Times New Roman" panose="02020603050405020304" pitchFamily="18" charset="0"/>
              </a:rPr>
              <a:t> de la </a:t>
            </a:r>
            <a:r>
              <a:rPr lang="en-US" sz="2200" dirty="0" err="1" smtClean="0">
                <a:latin typeface="Times New Roman" panose="02020603050405020304" pitchFamily="18" charset="0"/>
                <a:cs typeface="Times New Roman" panose="02020603050405020304" pitchFamily="18" charset="0"/>
              </a:rPr>
              <a:t>qualit</a:t>
            </a:r>
            <a:r>
              <a:rPr lang="fr-FR" sz="2200" dirty="0" smtClean="0">
                <a:latin typeface="Times New Roman" panose="02020603050405020304" pitchFamily="18" charset="0"/>
                <a:cs typeface="Times New Roman" panose="02020603050405020304" pitchFamily="18" charset="0"/>
              </a:rPr>
              <a:t>é</a:t>
            </a:r>
            <a:r>
              <a:rPr lang="en-US" sz="2200" dirty="0" smtClean="0">
                <a:latin typeface="Times New Roman" panose="02020603050405020304" pitchFamily="18" charset="0"/>
                <a:cs typeface="Times New Roman" panose="02020603050405020304" pitchFamily="18" charset="0"/>
              </a:rPr>
              <a:t> de service </a:t>
            </a:r>
            <a:r>
              <a:rPr lang="en-US" sz="2200" dirty="0" err="1" smtClean="0">
                <a:latin typeface="Times New Roman" panose="02020603050405020304" pitchFamily="18" charset="0"/>
                <a:cs typeface="Times New Roman" panose="02020603050405020304" pitchFamily="18" charset="0"/>
              </a:rPr>
              <a:t>offerte</a:t>
            </a:r>
            <a:r>
              <a:rPr lang="en-US" sz="2200" dirty="0" smtClean="0">
                <a:latin typeface="Times New Roman" panose="02020603050405020304" pitchFamily="18" charset="0"/>
                <a:cs typeface="Times New Roman" panose="02020603050405020304" pitchFamily="18" charset="0"/>
              </a:rPr>
              <a:t> par les op</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rateurs</a:t>
            </a:r>
            <a:r>
              <a:rPr lang="en-US" sz="2200" dirty="0" smtClean="0">
                <a:latin typeface="Times New Roman" panose="02020603050405020304" pitchFamily="18" charset="0"/>
                <a:cs typeface="Times New Roman" panose="02020603050405020304" pitchFamily="18" charset="0"/>
              </a:rPr>
              <a:t> de t</a:t>
            </a:r>
            <a:r>
              <a:rPr lang="fr-FR" sz="2200" dirty="0" smtClean="0">
                <a:latin typeface="Times New Roman" panose="02020603050405020304" pitchFamily="18" charset="0"/>
                <a:cs typeface="Times New Roman" panose="02020603050405020304" pitchFamily="18" charset="0"/>
              </a:rPr>
              <a:t>é</a:t>
            </a:r>
            <a:r>
              <a:rPr lang="en-US" sz="2200" dirty="0" smtClean="0">
                <a:latin typeface="Times New Roman" panose="02020603050405020304" pitchFamily="18" charset="0"/>
                <a:cs typeface="Times New Roman" panose="02020603050405020304" pitchFamily="18" charset="0"/>
              </a:rPr>
              <a:t>l</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phonie</a:t>
            </a:r>
            <a:r>
              <a:rPr lang="en-US" sz="2200" dirty="0" smtClean="0">
                <a:latin typeface="Times New Roman" panose="02020603050405020304" pitchFamily="18" charset="0"/>
                <a:cs typeface="Times New Roman" panose="02020603050405020304" pitchFamily="18" charset="0"/>
              </a:rPr>
              <a:t> mobile:</a:t>
            </a:r>
          </a:p>
          <a:p>
            <a:pPr marL="0" indent="0">
              <a:buNone/>
            </a:pPr>
            <a:endParaRPr lang="en-US" sz="2200" dirty="0" smtClean="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Loi</a:t>
            </a:r>
            <a:r>
              <a:rPr lang="en-US" sz="2200" dirty="0" smtClean="0">
                <a:latin typeface="Times New Roman" panose="02020603050405020304" pitchFamily="18" charset="0"/>
                <a:cs typeface="Times New Roman" panose="02020603050405020304" pitchFamily="18" charset="0"/>
              </a:rPr>
              <a:t> No.1/22 du 22 </a:t>
            </a:r>
            <a:r>
              <a:rPr lang="en-US" sz="2200" dirty="0" err="1" smtClean="0">
                <a:latin typeface="Times New Roman" panose="02020603050405020304" pitchFamily="18" charset="0"/>
                <a:cs typeface="Times New Roman" panose="02020603050405020304" pitchFamily="18" charset="0"/>
              </a:rPr>
              <a:t>Aout</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portant</a:t>
            </a:r>
            <a:r>
              <a:rPr lang="en-US" sz="2200" dirty="0">
                <a:latin typeface="Times New Roman" panose="02020603050405020304" pitchFamily="18" charset="0"/>
                <a:cs typeface="Times New Roman" panose="02020603050405020304" pitchFamily="18" charset="0"/>
              </a:rPr>
              <a:t> C</a:t>
            </a:r>
            <a:r>
              <a:rPr lang="en-US" sz="2200" dirty="0" smtClean="0">
                <a:latin typeface="Times New Roman" panose="02020603050405020304" pitchFamily="18" charset="0"/>
                <a:cs typeface="Times New Roman" panose="02020603050405020304" pitchFamily="18" charset="0"/>
              </a:rPr>
              <a:t>ode des Communications </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lectroniques</a:t>
            </a:r>
            <a:r>
              <a:rPr lang="en-US" sz="2200" dirty="0" smtClean="0">
                <a:latin typeface="Times New Roman" panose="02020603050405020304" pitchFamily="18" charset="0"/>
                <a:cs typeface="Times New Roman" panose="02020603050405020304" pitchFamily="18" charset="0"/>
              </a:rPr>
              <a:t> et postal</a:t>
            </a:r>
          </a:p>
          <a:p>
            <a:r>
              <a:rPr lang="fr-FR" sz="2200" dirty="0" smtClean="0">
                <a:latin typeface="Times New Roman" panose="02020603050405020304" pitchFamily="18" charset="0"/>
                <a:cs typeface="Times New Roman" panose="02020603050405020304" pitchFamily="18" charset="0"/>
              </a:rPr>
              <a:t>Décret </a:t>
            </a:r>
            <a:r>
              <a:rPr lang="fr-FR" sz="2200" dirty="0">
                <a:latin typeface="Times New Roman" panose="02020603050405020304" pitchFamily="18" charset="0"/>
                <a:cs typeface="Times New Roman" panose="02020603050405020304" pitchFamily="18" charset="0"/>
              </a:rPr>
              <a:t>n°100/112 du 05 Avril 2012 portant Réorganisation et Fonctionnement de l’autorité de Régulation et de Contrôle des Télécommunications,</a:t>
            </a:r>
            <a:endParaRPr lang="en-US" sz="2200" dirty="0">
              <a:latin typeface="Times New Roman" panose="02020603050405020304" pitchFamily="18" charset="0"/>
              <a:cs typeface="Times New Roman" panose="02020603050405020304" pitchFamily="18" charset="0"/>
            </a:endParaRPr>
          </a:p>
          <a:p>
            <a:r>
              <a:rPr lang="fr-FR" sz="2200" dirty="0" smtClean="0">
                <a:latin typeface="Times New Roman" panose="02020603050405020304" pitchFamily="18" charset="0"/>
                <a:cs typeface="Times New Roman" panose="02020603050405020304" pitchFamily="18" charset="0"/>
              </a:rPr>
              <a:t>Décret </a:t>
            </a:r>
            <a:r>
              <a:rPr lang="fr-FR" sz="2200" dirty="0">
                <a:latin typeface="Times New Roman" panose="02020603050405020304" pitchFamily="18" charset="0"/>
                <a:cs typeface="Times New Roman" panose="02020603050405020304" pitchFamily="18" charset="0"/>
              </a:rPr>
              <a:t>n °100/97 du 18 avril 2014 portant fixation des conditions d’exploitation du secteur des communications électroniques </a:t>
            </a:r>
            <a:r>
              <a:rPr lang="fr-FR" sz="2200" dirty="0" smtClean="0">
                <a:latin typeface="Times New Roman" panose="02020603050405020304" pitchFamily="18" charset="0"/>
                <a:cs typeface="Times New Roman" panose="02020603050405020304" pitchFamily="18" charset="0"/>
              </a:rPr>
              <a:t>;</a:t>
            </a:r>
          </a:p>
          <a:p>
            <a:r>
              <a:rPr lang="fr-FR" sz="2200" dirty="0">
                <a:latin typeface="Times New Roman" panose="02020603050405020304" pitchFamily="18" charset="0"/>
                <a:cs typeface="Times New Roman" panose="02020603050405020304" pitchFamily="18" charset="0"/>
              </a:rPr>
              <a:t>U</a:t>
            </a:r>
            <a:r>
              <a:rPr lang="fr-FR" sz="2200" dirty="0" smtClean="0">
                <a:latin typeface="Times New Roman" panose="02020603050405020304" pitchFamily="18" charset="0"/>
                <a:cs typeface="Times New Roman" panose="02020603050405020304" pitchFamily="18" charset="0"/>
              </a:rPr>
              <a:t>n projet d’ordonnance  portant cadre technique de la gestion de la qualité de service (</a:t>
            </a:r>
            <a:r>
              <a:rPr lang="fr-FR" sz="2200" dirty="0" err="1" smtClean="0">
                <a:latin typeface="Times New Roman" panose="02020603050405020304" pitchFamily="18" charset="0"/>
                <a:cs typeface="Times New Roman" panose="02020603050405020304" pitchFamily="18" charset="0"/>
              </a:rPr>
              <a:t>QoS</a:t>
            </a:r>
            <a:r>
              <a:rPr lang="fr-FR" sz="2200" dirty="0" smtClean="0">
                <a:latin typeface="Times New Roman" panose="02020603050405020304" pitchFamily="18" charset="0"/>
                <a:cs typeface="Times New Roman" panose="02020603050405020304" pitchFamily="18" charset="0"/>
              </a:rPr>
              <a:t>) et Qualité d’Expérience (</a:t>
            </a:r>
            <a:r>
              <a:rPr lang="fr-FR" sz="2200" dirty="0" err="1" smtClean="0">
                <a:latin typeface="Times New Roman" panose="02020603050405020304" pitchFamily="18" charset="0"/>
                <a:cs typeface="Times New Roman" panose="02020603050405020304" pitchFamily="18" charset="0"/>
              </a:rPr>
              <a:t>QoE</a:t>
            </a:r>
            <a:r>
              <a:rPr lang="fr-FR" sz="2200" dirty="0" smtClean="0">
                <a:latin typeface="Times New Roman" panose="02020603050405020304" pitchFamily="18" charset="0"/>
                <a:cs typeface="Times New Roman" panose="02020603050405020304" pitchFamily="18" charset="0"/>
              </a:rPr>
              <a:t>) des </a:t>
            </a:r>
            <a:r>
              <a:rPr lang="fr-FR" sz="2200" dirty="0" err="1" smtClean="0">
                <a:latin typeface="Times New Roman" panose="02020603050405020304" pitchFamily="18" charset="0"/>
                <a:cs typeface="Times New Roman" panose="02020603050405020304" pitchFamily="18" charset="0"/>
              </a:rPr>
              <a:t>Télecommunications</a:t>
            </a:r>
            <a:r>
              <a:rPr lang="fr-FR" sz="2200" dirty="0" smtClean="0">
                <a:latin typeface="Times New Roman" panose="02020603050405020304" pitchFamily="18" charset="0"/>
                <a:cs typeface="Times New Roman" panose="02020603050405020304" pitchFamily="18" charset="0"/>
              </a:rPr>
              <a:t> au </a:t>
            </a:r>
            <a:r>
              <a:rPr lang="fr-FR" sz="2200" dirty="0">
                <a:latin typeface="Times New Roman" panose="02020603050405020304" pitchFamily="18" charset="0"/>
                <a:cs typeface="Times New Roman" panose="02020603050405020304" pitchFamily="18" charset="0"/>
              </a:rPr>
              <a:t>B</a:t>
            </a:r>
            <a:r>
              <a:rPr lang="fr-FR" sz="2200" dirty="0" smtClean="0">
                <a:latin typeface="Times New Roman" panose="02020603050405020304" pitchFamily="18" charset="0"/>
                <a:cs typeface="Times New Roman" panose="02020603050405020304" pitchFamily="18" charset="0"/>
              </a:rPr>
              <a:t>urundi</a:t>
            </a:r>
            <a:endParaRPr lang="en-US" sz="2200" dirty="0" smtClean="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868FB419-F7B7-4003-B3C3-F20097F81D7B}" type="slidenum">
              <a:rPr lang="en-US" smtClean="0"/>
              <a:t>21</a:t>
            </a:fld>
            <a:endParaRPr lang="en-US"/>
          </a:p>
        </p:txBody>
      </p:sp>
    </p:spTree>
    <p:extLst>
      <p:ext uri="{BB962C8B-B14F-4D97-AF65-F5344CB8AC3E}">
        <p14:creationId xmlns:p14="http://schemas.microsoft.com/office/powerpoint/2010/main" val="760923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71500" indent="-571500">
              <a:buFont typeface="+mj-lt"/>
              <a:buAutoNum type="romanUcPeriod" startAt="5"/>
            </a:pPr>
            <a:r>
              <a:rPr lang="en-US" sz="3000" dirty="0" smtClean="0">
                <a:solidFill>
                  <a:srgbClr val="00B0F0"/>
                </a:solidFill>
                <a:latin typeface="Times New Roman" panose="02020603050405020304" pitchFamily="18" charset="0"/>
                <a:cs typeface="Times New Roman" panose="02020603050405020304" pitchFamily="18" charset="0"/>
              </a:rPr>
              <a:t>D</a:t>
            </a:r>
            <a:r>
              <a:rPr lang="fr-FR" sz="3000" dirty="0">
                <a:solidFill>
                  <a:srgbClr val="00B0F0"/>
                </a:solidFill>
                <a:latin typeface="Times New Roman" panose="02020603050405020304" pitchFamily="18" charset="0"/>
                <a:cs typeface="Times New Roman" panose="02020603050405020304" pitchFamily="18" charset="0"/>
              </a:rPr>
              <a:t>E</a:t>
            </a:r>
            <a:r>
              <a:rPr lang="en-US" sz="3000" dirty="0" smtClean="0">
                <a:solidFill>
                  <a:srgbClr val="00B0F0"/>
                </a:solidFill>
                <a:latin typeface="Times New Roman" panose="02020603050405020304" pitchFamily="18" charset="0"/>
                <a:cs typeface="Times New Roman" panose="02020603050405020304" pitchFamily="18" charset="0"/>
              </a:rPr>
              <a:t>FIS ET OPPORTUNIT</a:t>
            </a:r>
            <a:r>
              <a:rPr lang="fr-FR" sz="3000" dirty="0">
                <a:solidFill>
                  <a:srgbClr val="00B0F0"/>
                </a:solidFill>
                <a:latin typeface="Times New Roman" panose="02020603050405020304" pitchFamily="18" charset="0"/>
                <a:cs typeface="Times New Roman" panose="02020603050405020304" pitchFamily="18" charset="0"/>
              </a:rPr>
              <a:t>E</a:t>
            </a:r>
            <a:r>
              <a:rPr lang="fr-FR" sz="3000" dirty="0" smtClean="0">
                <a:solidFill>
                  <a:srgbClr val="00B0F0"/>
                </a:solidFill>
                <a:latin typeface="Times New Roman" panose="02020603050405020304" pitchFamily="18" charset="0"/>
                <a:cs typeface="Times New Roman" panose="02020603050405020304" pitchFamily="18" charset="0"/>
              </a:rPr>
              <a:t>S</a:t>
            </a:r>
            <a:endParaRPr lang="en-US" sz="3000" dirty="0">
              <a:solidFill>
                <a:srgbClr val="00B0F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p:txBody>
          <a:bodyPr>
            <a:normAutofit fontScale="62500" lnSpcReduction="20000"/>
          </a:bodyPr>
          <a:lstStyle/>
          <a:p>
            <a:pPr marL="0" indent="0">
              <a:buNone/>
            </a:pPr>
            <a:r>
              <a:rPr lang="en-US" b="1" dirty="0" smtClean="0">
                <a:latin typeface="Times New Roman" panose="02020603050405020304" pitchFamily="18" charset="0"/>
                <a:cs typeface="Times New Roman" panose="02020603050405020304" pitchFamily="18" charset="0"/>
              </a:rPr>
              <a:t>D</a:t>
            </a:r>
            <a:r>
              <a:rPr lang="fr-FR" b="1" dirty="0" smtClean="0">
                <a:latin typeface="Times New Roman" panose="02020603050405020304" pitchFamily="18" charset="0"/>
                <a:cs typeface="Times New Roman" panose="02020603050405020304" pitchFamily="18" charset="0"/>
              </a:rPr>
              <a:t>é</a:t>
            </a:r>
            <a:r>
              <a:rPr lang="en-US" b="1" dirty="0" err="1" smtClean="0">
                <a:latin typeface="Times New Roman" panose="02020603050405020304" pitchFamily="18" charset="0"/>
                <a:cs typeface="Times New Roman" panose="02020603050405020304" pitchFamily="18" charset="0"/>
              </a:rPr>
              <a:t>fis</a:t>
            </a:r>
            <a:endParaRPr 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Retard li</a:t>
            </a:r>
            <a:r>
              <a:rPr lang="fr-FR" dirty="0" smtClean="0">
                <a:latin typeface="Times New Roman" panose="02020603050405020304" pitchFamily="18" charset="0"/>
                <a:cs typeface="Times New Roman" panose="02020603050405020304" pitchFamily="18" charset="0"/>
              </a:rPr>
              <a:t>é</a:t>
            </a:r>
            <a:r>
              <a:rPr lang="en-US"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à </a:t>
            </a:r>
            <a:r>
              <a:rPr lang="en-US" dirty="0" smtClean="0">
                <a:latin typeface="Times New Roman" panose="02020603050405020304" pitchFamily="18" charset="0"/>
                <a:cs typeface="Times New Roman" panose="02020603050405020304" pitchFamily="18" charset="0"/>
              </a:rPr>
              <a:t>la r</a:t>
            </a:r>
            <a:r>
              <a:rPr lang="fr-FR" dirty="0" smtClean="0">
                <a:latin typeface="Times New Roman" panose="02020603050405020304" pitchFamily="18" charset="0"/>
                <a:cs typeface="Times New Roman" panose="02020603050405020304" pitchFamily="18" charset="0"/>
              </a:rPr>
              <a:t>é</a:t>
            </a:r>
            <a:r>
              <a:rPr lang="en-US" dirty="0" err="1" smtClean="0">
                <a:latin typeface="Times New Roman" panose="02020603050405020304" pitchFamily="18" charset="0"/>
                <a:cs typeface="Times New Roman" panose="02020603050405020304" pitchFamily="18" charset="0"/>
              </a:rPr>
              <a:t>ception</a:t>
            </a:r>
            <a:r>
              <a:rPr lang="en-US" dirty="0" smtClean="0">
                <a:latin typeface="Times New Roman" panose="02020603050405020304" pitchFamily="18" charset="0"/>
                <a:cs typeface="Times New Roman" panose="02020603050405020304" pitchFamily="18" charset="0"/>
              </a:rPr>
              <a:t> des </a:t>
            </a:r>
            <a:r>
              <a:rPr lang="en-US" dirty="0" err="1" smtClean="0">
                <a:latin typeface="Times New Roman" panose="02020603050405020304" pitchFamily="18" charset="0"/>
                <a:cs typeface="Times New Roman" panose="02020603050405020304" pitchFamily="18" charset="0"/>
              </a:rPr>
              <a:t>donn</a:t>
            </a:r>
            <a:r>
              <a:rPr lang="fr-FR" dirty="0" smtClean="0">
                <a:latin typeface="Times New Roman" panose="02020603050405020304" pitchFamily="18" charset="0"/>
                <a:cs typeface="Times New Roman" panose="02020603050405020304" pitchFamily="18" charset="0"/>
              </a:rPr>
              <a:t>é</a:t>
            </a:r>
            <a:r>
              <a:rPr lang="en-US" dirty="0" err="1" smtClean="0">
                <a:latin typeface="Times New Roman" panose="02020603050405020304" pitchFamily="18" charset="0"/>
                <a:cs typeface="Times New Roman" panose="02020603050405020304" pitchFamily="18" charset="0"/>
              </a:rPr>
              <a:t>es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cas</a:t>
            </a:r>
            <a:r>
              <a:rPr lang="en-US" dirty="0" smtClean="0">
                <a:latin typeface="Times New Roman" panose="02020603050405020304" pitchFamily="18" charset="0"/>
                <a:cs typeface="Times New Roman" panose="02020603050405020304" pitchFamily="18" charset="0"/>
              </a:rPr>
              <a:t> de </a:t>
            </a:r>
            <a:r>
              <a:rPr lang="en-US" dirty="0" err="1" smtClean="0">
                <a:latin typeface="Times New Roman" panose="02020603050405020304" pitchFamily="18" charset="0"/>
                <a:cs typeface="Times New Roman" panose="02020603050405020304" pitchFamily="18" charset="0"/>
              </a:rPr>
              <a:t>coupure</a:t>
            </a:r>
            <a:r>
              <a:rPr lang="en-US" dirty="0" smtClean="0">
                <a:latin typeface="Times New Roman" panose="02020603050405020304" pitchFamily="18" charset="0"/>
                <a:cs typeface="Times New Roman" panose="02020603050405020304" pitchFamily="18" charset="0"/>
              </a:rPr>
              <a:t> de courant </a:t>
            </a:r>
            <a:r>
              <a:rPr lang="fr-FR" dirty="0" smtClean="0">
                <a:latin typeface="Times New Roman" panose="02020603050405020304" pitchFamily="18" charset="0"/>
                <a:cs typeface="Times New Roman" panose="02020603050405020304" pitchFamily="18" charset="0"/>
              </a:rPr>
              <a:t>é</a:t>
            </a:r>
            <a:r>
              <a:rPr lang="en-US" dirty="0" err="1" smtClean="0">
                <a:latin typeface="Times New Roman" panose="02020603050405020304" pitchFamily="18" charset="0"/>
                <a:cs typeface="Times New Roman" panose="02020603050405020304" pitchFamily="18" charset="0"/>
              </a:rPr>
              <a:t>lectrique</a:t>
            </a:r>
            <a:r>
              <a:rPr lang="en-US" dirty="0" smtClean="0">
                <a:latin typeface="Times New Roman" panose="02020603050405020304" pitchFamily="18" charset="0"/>
                <a:cs typeface="Times New Roman" panose="02020603050405020304" pitchFamily="18" charset="0"/>
              </a:rPr>
              <a:t>; </a:t>
            </a:r>
          </a:p>
          <a:p>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Echec</a:t>
            </a:r>
            <a:r>
              <a:rPr lang="en-US" dirty="0" smtClean="0">
                <a:latin typeface="Times New Roman" panose="02020603050405020304" pitchFamily="18" charset="0"/>
                <a:cs typeface="Times New Roman" panose="02020603050405020304" pitchFamily="18" charset="0"/>
              </a:rPr>
              <a:t> de la </a:t>
            </a:r>
            <a:r>
              <a:rPr lang="en-US" dirty="0" err="1" smtClean="0">
                <a:latin typeface="Times New Roman" panose="02020603050405020304" pitchFamily="18" charset="0"/>
                <a:cs typeface="Times New Roman" panose="02020603050405020304" pitchFamily="18" charset="0"/>
              </a:rPr>
              <a:t>mise</a:t>
            </a:r>
            <a:r>
              <a:rPr lang="en-US"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à</a:t>
            </a:r>
            <a:r>
              <a:rPr lang="en-US" dirty="0" smtClean="0">
                <a:latin typeface="Times New Roman" panose="02020603050405020304" pitchFamily="18" charset="0"/>
                <a:cs typeface="Times New Roman" panose="02020603050405020304" pitchFamily="18" charset="0"/>
              </a:rPr>
              <a:t> jour des </a:t>
            </a:r>
            <a:r>
              <a:rPr lang="en-US" dirty="0" err="1" smtClean="0">
                <a:latin typeface="Times New Roman" panose="02020603050405020304" pitchFamily="18" charset="0"/>
                <a:cs typeface="Times New Roman" panose="02020603050405020304" pitchFamily="18" charset="0"/>
              </a:rPr>
              <a:t>informations</a:t>
            </a:r>
            <a:r>
              <a:rPr lang="en-US" dirty="0" smtClean="0">
                <a:latin typeface="Times New Roman" panose="02020603050405020304" pitchFamily="18" charset="0"/>
                <a:cs typeface="Times New Roman" panose="02020603050405020304" pitchFamily="18" charset="0"/>
              </a:rPr>
              <a:t> sur les </a:t>
            </a:r>
            <a:r>
              <a:rPr lang="en-US" dirty="0" err="1" smtClean="0">
                <a:latin typeface="Times New Roman" panose="02020603050405020304" pitchFamily="18" charset="0"/>
                <a:cs typeface="Times New Roman" panose="02020603050405020304" pitchFamily="18" charset="0"/>
              </a:rPr>
              <a:t>plateformes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Un projet d’ordonnance  portant cadre technique de la gestion de la qualité de service (</a:t>
            </a:r>
            <a:r>
              <a:rPr lang="fr-FR" dirty="0" err="1" smtClean="0">
                <a:latin typeface="Times New Roman" panose="02020603050405020304" pitchFamily="18" charset="0"/>
                <a:cs typeface="Times New Roman" panose="02020603050405020304" pitchFamily="18" charset="0"/>
              </a:rPr>
              <a:t>QoS</a:t>
            </a:r>
            <a:r>
              <a:rPr lang="fr-FR" dirty="0" smtClean="0">
                <a:latin typeface="Times New Roman" panose="02020603050405020304" pitchFamily="18" charset="0"/>
                <a:cs typeface="Times New Roman" panose="02020603050405020304" pitchFamily="18" charset="0"/>
              </a:rPr>
              <a:t>) et Qualité d’Expérience (</a:t>
            </a:r>
            <a:r>
              <a:rPr lang="fr-FR" dirty="0" err="1" smtClean="0">
                <a:latin typeface="Times New Roman" panose="02020603050405020304" pitchFamily="18" charset="0"/>
                <a:cs typeface="Times New Roman" panose="02020603050405020304" pitchFamily="18" charset="0"/>
              </a:rPr>
              <a:t>QoE</a:t>
            </a:r>
            <a:r>
              <a:rPr lang="fr-FR" dirty="0" smtClean="0">
                <a:latin typeface="Times New Roman" panose="02020603050405020304" pitchFamily="18" charset="0"/>
                <a:cs typeface="Times New Roman" panose="02020603050405020304" pitchFamily="18" charset="0"/>
              </a:rPr>
              <a:t>) des </a:t>
            </a:r>
            <a:r>
              <a:rPr lang="fr-FR" dirty="0" err="1" smtClean="0">
                <a:latin typeface="Times New Roman" panose="02020603050405020304" pitchFamily="18" charset="0"/>
                <a:cs typeface="Times New Roman" panose="02020603050405020304" pitchFamily="18" charset="0"/>
              </a:rPr>
              <a:t>Télecommunications</a:t>
            </a:r>
            <a:r>
              <a:rPr lang="fr-FR" dirty="0" smtClean="0">
                <a:latin typeface="Times New Roman" panose="02020603050405020304" pitchFamily="18" charset="0"/>
                <a:cs typeface="Times New Roman" panose="02020603050405020304" pitchFamily="18" charset="0"/>
              </a:rPr>
              <a:t> au Burundi non encore signé</a:t>
            </a:r>
            <a:endParaRPr lang="en-US" dirty="0" smtClean="0">
              <a:latin typeface="Times New Roman" panose="02020603050405020304" pitchFamily="18" charset="0"/>
              <a:cs typeface="Times New Roman" panose="02020603050405020304" pitchFamily="18" charset="0"/>
            </a:endParaRPr>
          </a:p>
          <a:p>
            <a:endParaRPr lang="en-US" dirty="0" smtClean="0"/>
          </a:p>
          <a:p>
            <a:endParaRPr lang="en-US" dirty="0"/>
          </a:p>
        </p:txBody>
      </p:sp>
      <p:sp>
        <p:nvSpPr>
          <p:cNvPr id="4" name="Espace réservé du contenu 3"/>
          <p:cNvSpPr>
            <a:spLocks noGrp="1"/>
          </p:cNvSpPr>
          <p:nvPr>
            <p:ph sz="half" idx="2"/>
          </p:nvPr>
        </p:nvSpPr>
        <p:spPr/>
        <p:txBody>
          <a:bodyPr>
            <a:normAutofit fontScale="62500" lnSpcReduction="20000"/>
          </a:bodyPr>
          <a:lstStyle/>
          <a:p>
            <a:pPr marL="0" indent="0">
              <a:buNone/>
            </a:pPr>
            <a:r>
              <a:rPr lang="en-US" b="1" dirty="0" err="1" smtClean="0">
                <a:latin typeface="Times New Roman" panose="02020603050405020304" pitchFamily="18" charset="0"/>
                <a:cs typeface="Times New Roman" panose="02020603050405020304" pitchFamily="18" charset="0"/>
              </a:rPr>
              <a:t>Opportunit</a:t>
            </a:r>
            <a:r>
              <a:rPr lang="fr-FR" b="1" dirty="0" err="1" smtClean="0">
                <a:latin typeface="Times New Roman" panose="02020603050405020304" pitchFamily="18" charset="0"/>
                <a:cs typeface="Times New Roman" panose="02020603050405020304" pitchFamily="18" charset="0"/>
              </a:rPr>
              <a:t>és</a:t>
            </a:r>
            <a:endParaRPr lang="fr-FR" b="1" dirty="0" smtClean="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Elle permet aux </a:t>
            </a:r>
            <a:r>
              <a:rPr lang="fr-FR" b="1" dirty="0" smtClean="0">
                <a:latin typeface="Times New Roman" panose="02020603050405020304" pitchFamily="18" charset="0"/>
                <a:cs typeface="Times New Roman" panose="02020603050405020304" pitchFamily="18" charset="0"/>
              </a:rPr>
              <a:t>opérateurs télécoms</a:t>
            </a:r>
            <a:r>
              <a:rPr lang="fr-FR" dirty="0" smtClean="0">
                <a:latin typeface="Times New Roman" panose="02020603050405020304" pitchFamily="18" charset="0"/>
                <a:cs typeface="Times New Roman" panose="02020603050405020304" pitchFamily="18" charset="0"/>
              </a:rPr>
              <a:t> de :</a:t>
            </a:r>
          </a:p>
          <a:p>
            <a:r>
              <a:rPr lang="fr-FR" b="1" dirty="0" smtClean="0">
                <a:latin typeface="Times New Roman" panose="02020603050405020304" pitchFamily="18" charset="0"/>
                <a:cs typeface="Times New Roman" panose="02020603050405020304" pitchFamily="18" charset="0"/>
              </a:rPr>
              <a:t>Améliorer l’expérience client (</a:t>
            </a:r>
            <a:r>
              <a:rPr lang="fr-FR" b="1" dirty="0" err="1" smtClean="0">
                <a:latin typeface="Times New Roman" panose="02020603050405020304" pitchFamily="18" charset="0"/>
                <a:cs typeface="Times New Roman" panose="02020603050405020304" pitchFamily="18" charset="0"/>
              </a:rPr>
              <a:t>QoE</a:t>
            </a:r>
            <a:r>
              <a:rPr lang="fr-FR" b="1" dirty="0" smtClean="0">
                <a:latin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cs typeface="Times New Roman" panose="02020603050405020304" pitchFamily="18" charset="0"/>
              </a:rPr>
              <a:t> : assurer des connexions stables, rapides et fiables, réduisant les plaintes et fidélisant les abonnés;</a:t>
            </a:r>
          </a:p>
          <a:p>
            <a:r>
              <a:rPr lang="fr-FR" b="1" dirty="0" smtClean="0">
                <a:latin typeface="Times New Roman" panose="02020603050405020304" pitchFamily="18" charset="0"/>
                <a:cs typeface="Times New Roman" panose="02020603050405020304" pitchFamily="18" charset="0"/>
              </a:rPr>
              <a:t>Optimiser les performances du réseau</a:t>
            </a:r>
            <a:r>
              <a:rPr lang="fr-FR" dirty="0" smtClean="0">
                <a:latin typeface="Times New Roman" panose="02020603050405020304" pitchFamily="18" charset="0"/>
                <a:cs typeface="Times New Roman" panose="02020603050405020304" pitchFamily="18" charset="0"/>
              </a:rPr>
              <a:t> : détecter les zones de congestion et planifier les investissements de manière efficace;</a:t>
            </a:r>
          </a:p>
          <a:p>
            <a:r>
              <a:rPr lang="fr-FR" b="1" dirty="0" smtClean="0">
                <a:latin typeface="Times New Roman" panose="02020603050405020304" pitchFamily="18" charset="0"/>
                <a:cs typeface="Times New Roman" panose="02020603050405020304" pitchFamily="18" charset="0"/>
              </a:rPr>
              <a:t>Assurer la conformité réglementaire</a:t>
            </a:r>
            <a:r>
              <a:rPr lang="fr-FR" dirty="0" smtClean="0">
                <a:latin typeface="Times New Roman" panose="02020603050405020304" pitchFamily="18" charset="0"/>
                <a:cs typeface="Times New Roman" panose="02020603050405020304" pitchFamily="18" charset="0"/>
              </a:rPr>
              <a:t> : répondre aux exigences de qualité fixées par le régulateur ARCT;</a:t>
            </a:r>
          </a:p>
          <a:p>
            <a:r>
              <a:rPr lang="fr-FR" b="1" dirty="0" smtClean="0">
                <a:latin typeface="Times New Roman" panose="02020603050405020304" pitchFamily="18" charset="0"/>
                <a:cs typeface="Times New Roman" panose="02020603050405020304" pitchFamily="18" charset="0"/>
              </a:rPr>
              <a:t>Renforcer la compétitivité</a:t>
            </a:r>
            <a:r>
              <a:rPr lang="fr-FR" dirty="0" smtClean="0">
                <a:latin typeface="Times New Roman" panose="02020603050405020304" pitchFamily="18" charset="0"/>
                <a:cs typeface="Times New Roman" panose="02020603050405020304" pitchFamily="18" charset="0"/>
              </a:rPr>
              <a:t> : se différencier sur le marché grâce à une meilleure qualité de service;</a:t>
            </a:r>
          </a:p>
          <a:p>
            <a:r>
              <a:rPr lang="fr-FR" b="1" dirty="0" smtClean="0">
                <a:latin typeface="Times New Roman" panose="02020603050405020304" pitchFamily="18" charset="0"/>
                <a:cs typeface="Times New Roman" panose="02020603050405020304" pitchFamily="18" charset="0"/>
              </a:rPr>
              <a:t>Soutenir la transformation numérique</a:t>
            </a:r>
            <a:r>
              <a:rPr lang="fr-FR" dirty="0" smtClean="0">
                <a:latin typeface="Times New Roman" panose="02020603050405020304" pitchFamily="18" charset="0"/>
                <a:cs typeface="Times New Roman" panose="02020603050405020304" pitchFamily="18" charset="0"/>
              </a:rPr>
              <a:t> : garantir la performance des services critiques;</a:t>
            </a:r>
          </a:p>
          <a:p>
            <a:pPr marL="0" indent="0">
              <a:buNone/>
            </a:pPr>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vert="horz" lIns="91440" tIns="45720" rIns="91440" bIns="45720" rtlCol="0" anchor="ctr"/>
          <a:lstStyle/>
          <a:p>
            <a:fld id="{868FB419-F7B7-4003-B3C3-F20097F81D7B}" type="slidenum">
              <a:rPr lang="en-US" sz="1600" b="1">
                <a:solidFill>
                  <a:srgbClr val="C00000"/>
                </a:solidFill>
              </a:rPr>
              <a:pPr/>
              <a:t>22</a:t>
            </a:fld>
            <a:endParaRPr lang="en-US" sz="1600" b="1">
              <a:solidFill>
                <a:srgbClr val="C00000"/>
              </a:solidFill>
            </a:endParaRPr>
          </a:p>
        </p:txBody>
      </p:sp>
    </p:spTree>
    <p:extLst>
      <p:ext uri="{BB962C8B-B14F-4D97-AF65-F5344CB8AC3E}">
        <p14:creationId xmlns:p14="http://schemas.microsoft.com/office/powerpoint/2010/main" val="1748326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en-US" i="1" dirty="0" smtClean="0">
                <a:solidFill>
                  <a:srgbClr val="00B0F0"/>
                </a:solidFill>
                <a:latin typeface="Times New Roman" panose="02020603050405020304" pitchFamily="18" charset="0"/>
                <a:cs typeface="Times New Roman" panose="02020603050405020304" pitchFamily="18" charset="0"/>
              </a:rPr>
              <a:t>Merci pour </a:t>
            </a:r>
            <a:r>
              <a:rPr lang="en-US" i="1" dirty="0" err="1" smtClean="0">
                <a:solidFill>
                  <a:srgbClr val="00B0F0"/>
                </a:solidFill>
                <a:latin typeface="Times New Roman" panose="02020603050405020304" pitchFamily="18" charset="0"/>
                <a:cs typeface="Times New Roman" panose="02020603050405020304" pitchFamily="18" charset="0"/>
              </a:rPr>
              <a:t>votre</a:t>
            </a:r>
            <a:r>
              <a:rPr lang="en-US" i="1" dirty="0" smtClean="0">
                <a:solidFill>
                  <a:srgbClr val="00B0F0"/>
                </a:solidFill>
                <a:latin typeface="Times New Roman" panose="02020603050405020304" pitchFamily="18" charset="0"/>
                <a:cs typeface="Times New Roman" panose="02020603050405020304" pitchFamily="18" charset="0"/>
              </a:rPr>
              <a:t> </a:t>
            </a:r>
            <a:r>
              <a:rPr lang="en-US" i="1" dirty="0" err="1" smtClean="0">
                <a:solidFill>
                  <a:srgbClr val="00B0F0"/>
                </a:solidFill>
                <a:latin typeface="Times New Roman" panose="02020603050405020304" pitchFamily="18" charset="0"/>
                <a:cs typeface="Times New Roman" panose="02020603050405020304" pitchFamily="18" charset="0"/>
              </a:rPr>
              <a:t>aimable</a:t>
            </a:r>
            <a:r>
              <a:rPr lang="en-US" i="1" dirty="0" smtClean="0">
                <a:solidFill>
                  <a:srgbClr val="00B0F0"/>
                </a:solidFill>
                <a:latin typeface="Times New Roman" panose="02020603050405020304" pitchFamily="18" charset="0"/>
                <a:cs typeface="Times New Roman" panose="02020603050405020304" pitchFamily="18" charset="0"/>
              </a:rPr>
              <a:t> attention!!!!</a:t>
            </a:r>
            <a:endParaRPr lang="en-US" i="1" dirty="0">
              <a:solidFill>
                <a:srgbClr val="00B0F0"/>
              </a:solidFill>
              <a:latin typeface="Times New Roman" panose="02020603050405020304" pitchFamily="18" charset="0"/>
              <a:cs typeface="Times New Roman" panose="02020603050405020304" pitchFamily="18" charset="0"/>
            </a:endParaRP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868FB419-F7B7-4003-B3C3-F20097F81D7B}" type="slidenum">
              <a:rPr lang="en-US" smtClean="0"/>
              <a:t>23</a:t>
            </a:fld>
            <a:endParaRPr lang="en-US"/>
          </a:p>
        </p:txBody>
      </p:sp>
    </p:spTree>
    <p:extLst>
      <p:ext uri="{BB962C8B-B14F-4D97-AF65-F5344CB8AC3E}">
        <p14:creationId xmlns:p14="http://schemas.microsoft.com/office/powerpoint/2010/main" val="1107607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buFont typeface="+mj-lt"/>
              <a:buAutoNum type="romanUcPeriod"/>
            </a:pPr>
            <a:r>
              <a:rPr lang="en-US" dirty="0" smtClean="0">
                <a:solidFill>
                  <a:srgbClr val="00B0F0"/>
                </a:solidFill>
                <a:latin typeface="Times New Roman" panose="02020603050405020304" pitchFamily="18" charset="0"/>
                <a:cs typeface="Times New Roman" panose="02020603050405020304" pitchFamily="18" charset="0"/>
              </a:rPr>
              <a:t>INTRODUCTION</a:t>
            </a:r>
            <a:endParaRPr lang="en-US" dirty="0">
              <a:solidFill>
                <a:srgbClr val="00B0F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marL="0" indent="0" algn="just">
              <a:buNone/>
            </a:pPr>
            <a:r>
              <a:rPr lang="fr-FR" sz="2200" dirty="0" smtClean="0">
                <a:latin typeface="Times New Roman" panose="02020603050405020304" pitchFamily="18" charset="0"/>
                <a:cs typeface="Times New Roman" panose="02020603050405020304" pitchFamily="18" charset="0"/>
              </a:rPr>
              <a:t>Les </a:t>
            </a:r>
            <a:r>
              <a:rPr lang="fr-FR" sz="2200" b="1" dirty="0" smtClean="0">
                <a:latin typeface="Times New Roman" panose="02020603050405020304" pitchFamily="18" charset="0"/>
                <a:cs typeface="Times New Roman" panose="02020603050405020304" pitchFamily="18" charset="0"/>
              </a:rPr>
              <a:t>systèmes nationaux de cartographie à large bande</a:t>
            </a:r>
            <a:r>
              <a:rPr lang="fr-FR" sz="2200" dirty="0" smtClean="0">
                <a:latin typeface="Times New Roman" panose="02020603050405020304" pitchFamily="18" charset="0"/>
                <a:cs typeface="Times New Roman" panose="02020603050405020304" pitchFamily="18" charset="0"/>
              </a:rPr>
              <a:t> sont des dispositifs mis en place par les États pour </a:t>
            </a:r>
            <a:r>
              <a:rPr lang="fr-FR" sz="2200" b="1" dirty="0" smtClean="0">
                <a:latin typeface="Times New Roman" panose="02020603050405020304" pitchFamily="18" charset="0"/>
                <a:cs typeface="Times New Roman" panose="02020603050405020304" pitchFamily="18" charset="0"/>
              </a:rPr>
              <a:t>collecter, analyser, visualiser et diffuser les données relatives à la couverture et à la disponibilité des services Internet haut débit (</a:t>
            </a:r>
            <a:r>
              <a:rPr lang="fr-FR" sz="2200" b="1" dirty="0">
                <a:latin typeface="Times New Roman" panose="02020603050405020304" pitchFamily="18" charset="0"/>
                <a:cs typeface="Times New Roman" panose="02020603050405020304" pitchFamily="18" charset="0"/>
              </a:rPr>
              <a:t>B</a:t>
            </a:r>
            <a:r>
              <a:rPr lang="fr-FR" sz="2200" b="1" dirty="0" smtClean="0">
                <a:latin typeface="Times New Roman" panose="02020603050405020304" pitchFamily="18" charset="0"/>
                <a:cs typeface="Times New Roman" panose="02020603050405020304" pitchFamily="18" charset="0"/>
              </a:rPr>
              <a:t>roadband)</a:t>
            </a:r>
            <a:r>
              <a:rPr lang="fr-FR" sz="2200" dirty="0" smtClean="0">
                <a:latin typeface="Times New Roman" panose="02020603050405020304" pitchFamily="18" charset="0"/>
                <a:cs typeface="Times New Roman" panose="02020603050405020304" pitchFamily="18" charset="0"/>
              </a:rPr>
              <a:t> sur l’ensemble du territoire national</a:t>
            </a:r>
          </a:p>
          <a:p>
            <a:pPr marL="0" indent="0" algn="just">
              <a:buNone/>
            </a:pPr>
            <a:endParaRPr lang="fr-FR" sz="2200" dirty="0" smtClean="0">
              <a:latin typeface="Times New Roman" panose="02020603050405020304" pitchFamily="18" charset="0"/>
              <a:cs typeface="Times New Roman" panose="02020603050405020304" pitchFamily="18" charset="0"/>
            </a:endParaRPr>
          </a:p>
          <a:p>
            <a:pPr marL="0" indent="0" algn="just">
              <a:buNone/>
            </a:pPr>
            <a:r>
              <a:rPr lang="fr-FR" sz="2200" dirty="0" smtClean="0">
                <a:latin typeface="Times New Roman" panose="02020603050405020304" pitchFamily="18" charset="0"/>
                <a:cs typeface="Times New Roman" panose="02020603050405020304" pitchFamily="18" charset="0"/>
              </a:rPr>
              <a:t>Garantir une bonne qualité de service n’est pas seulement un impératif technique, mais aussi un </a:t>
            </a:r>
            <a:r>
              <a:rPr lang="fr-FR" sz="2200" b="1" dirty="0" smtClean="0">
                <a:latin typeface="Times New Roman" panose="02020603050405020304" pitchFamily="18" charset="0"/>
                <a:cs typeface="Times New Roman" panose="02020603050405020304" pitchFamily="18" charset="0"/>
              </a:rPr>
              <a:t>droit pour le consommateur</a:t>
            </a:r>
            <a:r>
              <a:rPr lang="fr-FR" sz="2200" dirty="0" smtClean="0">
                <a:latin typeface="Times New Roman" panose="02020603050405020304" pitchFamily="18" charset="0"/>
                <a:cs typeface="Times New Roman" panose="02020603050405020304" pitchFamily="18" charset="0"/>
              </a:rPr>
              <a:t> et une </a:t>
            </a:r>
            <a:r>
              <a:rPr lang="fr-FR" sz="2200" b="1" dirty="0" smtClean="0">
                <a:latin typeface="Times New Roman" panose="02020603050405020304" pitchFamily="18" charset="0"/>
                <a:cs typeface="Times New Roman" panose="02020603050405020304" pitchFamily="18" charset="0"/>
              </a:rPr>
              <a:t>obligation réglementaire pour les opérateurs</a:t>
            </a:r>
            <a:r>
              <a:rPr lang="fr-FR"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868FB419-F7B7-4003-B3C3-F20097F81D7B}" type="slidenum">
              <a:rPr lang="en-US" smtClean="0"/>
              <a:t>3</a:t>
            </a:fld>
            <a:endParaRPr lang="en-US"/>
          </a:p>
        </p:txBody>
      </p:sp>
    </p:spTree>
    <p:extLst>
      <p:ext uri="{BB962C8B-B14F-4D97-AF65-F5344CB8AC3E}">
        <p14:creationId xmlns:p14="http://schemas.microsoft.com/office/powerpoint/2010/main" val="2406350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857250" indent="-857250">
              <a:buFont typeface="+mj-lt"/>
              <a:buAutoNum type="romanUcPeriod"/>
            </a:pPr>
            <a:r>
              <a:rPr lang="en-US" dirty="0" smtClean="0">
                <a:solidFill>
                  <a:srgbClr val="00B0F0"/>
                </a:solidFill>
                <a:latin typeface="Times New Roman" panose="02020603050405020304" pitchFamily="18" charset="0"/>
                <a:cs typeface="Times New Roman" panose="02020603050405020304" pitchFamily="18" charset="0"/>
              </a:rPr>
              <a:t>INTRODUCTION</a:t>
            </a:r>
            <a:endParaRPr lang="en-US" dirty="0">
              <a:solidFill>
                <a:srgbClr val="00B0F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marL="0" indent="0" algn="just">
              <a:buNone/>
            </a:pPr>
            <a:r>
              <a:rPr lang="fr-FR" sz="2200" dirty="0" smtClean="0">
                <a:latin typeface="Times New Roman" panose="02020603050405020304" pitchFamily="18" charset="0"/>
                <a:cs typeface="Times New Roman" panose="02020603050405020304" pitchFamily="18" charset="0"/>
              </a:rPr>
              <a:t>C’est dans cette optique que l’ARCT dispose des outils de collecte des données et d’ affichage de couverture radio </a:t>
            </a:r>
            <a:r>
              <a:rPr lang="fr-FR" sz="2200" b="1" dirty="0" smtClean="0">
                <a:latin typeface="Times New Roman" panose="02020603050405020304" pitchFamily="18" charset="0"/>
                <a:cs typeface="Times New Roman" panose="02020603050405020304" pitchFamily="18" charset="0"/>
              </a:rPr>
              <a:t>ainsi que des cadres réglementaires</a:t>
            </a:r>
            <a:r>
              <a:rPr lang="fr-FR" sz="2200" dirty="0" smtClean="0">
                <a:latin typeface="Times New Roman" panose="02020603050405020304" pitchFamily="18" charset="0"/>
                <a:cs typeface="Times New Roman" panose="02020603050405020304" pitchFamily="18" charset="0"/>
              </a:rPr>
              <a:t> qui visent à établir un cadre juridique et normatif clair pour la mesure, l’évaluation et le suivi de la performance des réseaux de télécommunications.</a:t>
            </a:r>
          </a:p>
          <a:p>
            <a:pPr marL="0" indent="0" algn="just">
              <a:buNone/>
            </a:pPr>
            <a:endParaRPr lang="en-US" sz="2200" dirty="0" smtClean="0">
              <a:latin typeface="Times New Roman" panose="02020603050405020304" pitchFamily="18" charset="0"/>
              <a:cs typeface="Times New Roman" panose="02020603050405020304" pitchFamily="18" charset="0"/>
            </a:endParaRPr>
          </a:p>
          <a:p>
            <a:pPr marL="0" indent="0" algn="just">
              <a:buNone/>
            </a:pPr>
            <a:r>
              <a:rPr lang="fr-FR" sz="2200" dirty="0" smtClean="0">
                <a:latin typeface="Times New Roman" panose="02020603050405020304" pitchFamily="18" charset="0"/>
                <a:cs typeface="Times New Roman" panose="02020603050405020304" pitchFamily="18" charset="0"/>
              </a:rPr>
              <a:t>Les </a:t>
            </a:r>
            <a:r>
              <a:rPr lang="fr-FR" sz="2200" b="1" dirty="0" smtClean="0">
                <a:latin typeface="Times New Roman" panose="02020603050405020304" pitchFamily="18" charset="0"/>
                <a:cs typeface="Times New Roman" panose="02020603050405020304" pitchFamily="18" charset="0"/>
              </a:rPr>
              <a:t>normes internationales</a:t>
            </a:r>
            <a:r>
              <a:rPr lang="fr-FR" sz="2200" dirty="0" smtClean="0">
                <a:latin typeface="Times New Roman" panose="02020603050405020304" pitchFamily="18" charset="0"/>
                <a:cs typeface="Times New Roman" panose="02020603050405020304" pitchFamily="18" charset="0"/>
              </a:rPr>
              <a:t>, en particulier celles édictées par l’</a:t>
            </a:r>
            <a:r>
              <a:rPr lang="fr-FR" sz="2200" b="1" dirty="0" smtClean="0">
                <a:latin typeface="Times New Roman" panose="02020603050405020304" pitchFamily="18" charset="0"/>
                <a:cs typeface="Times New Roman" panose="02020603050405020304" pitchFamily="18" charset="0"/>
              </a:rPr>
              <a:t>Union Internationale des Télécommunications (UIT-T)</a:t>
            </a:r>
            <a:r>
              <a:rPr lang="fr-FR" sz="2200" dirty="0" smtClean="0">
                <a:latin typeface="Times New Roman" panose="02020603050405020304" pitchFamily="18" charset="0"/>
                <a:cs typeface="Times New Roman" panose="02020603050405020304" pitchFamily="18" charset="0"/>
              </a:rPr>
              <a:t> et l’</a:t>
            </a:r>
            <a:r>
              <a:rPr lang="fr-FR" sz="2200" b="1" dirty="0" smtClean="0">
                <a:latin typeface="Times New Roman" panose="02020603050405020304" pitchFamily="18" charset="0"/>
                <a:cs typeface="Times New Roman" panose="02020603050405020304" pitchFamily="18" charset="0"/>
              </a:rPr>
              <a:t>ETSI</a:t>
            </a:r>
            <a:r>
              <a:rPr lang="fr-FR" sz="2200" dirty="0" smtClean="0">
                <a:latin typeface="Times New Roman" panose="02020603050405020304" pitchFamily="18" charset="0"/>
                <a:cs typeface="Times New Roman" panose="02020603050405020304" pitchFamily="18" charset="0"/>
              </a:rPr>
              <a:t>, offrent des références précises pour la définition des indicateurs de performance, des méthodes de mesure et des seuils d’acceptabilité. </a:t>
            </a: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868FB419-F7B7-4003-B3C3-F20097F81D7B}" type="slidenum">
              <a:rPr lang="en-US" smtClean="0"/>
              <a:pPr/>
              <a:t>4</a:t>
            </a:fld>
            <a:endParaRPr lang="en-US"/>
          </a:p>
        </p:txBody>
      </p:sp>
    </p:spTree>
    <p:extLst>
      <p:ext uri="{BB962C8B-B14F-4D97-AF65-F5344CB8AC3E}">
        <p14:creationId xmlns:p14="http://schemas.microsoft.com/office/powerpoint/2010/main" val="3847029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571500" lvl="0" indent="-571500">
              <a:buFont typeface="+mj-lt"/>
              <a:buAutoNum type="romanUcPeriod" startAt="2"/>
            </a:pPr>
            <a:r>
              <a:rPr lang="fr-FR" sz="3300" b="1" dirty="0" smtClean="0">
                <a:solidFill>
                  <a:srgbClr val="00B0F0"/>
                </a:solidFill>
                <a:latin typeface="Times New Roman" panose="02020603050405020304" pitchFamily="18" charset="0"/>
                <a:cs typeface="Times New Roman" panose="02020603050405020304" pitchFamily="18" charset="0"/>
              </a:rPr>
              <a:t>OUTILS </a:t>
            </a:r>
            <a:r>
              <a:rPr lang="fr-FR" sz="3300" b="1" dirty="0">
                <a:solidFill>
                  <a:srgbClr val="00B0F0"/>
                </a:solidFill>
                <a:latin typeface="Times New Roman" panose="02020603050405020304" pitchFamily="18" charset="0"/>
                <a:cs typeface="Times New Roman" panose="02020603050405020304" pitchFamily="18" charset="0"/>
              </a:rPr>
              <a:t>UTILISES DANS LA COLLECTE ET TRAITEMENT DES DONNEES  </a:t>
            </a:r>
            <a:r>
              <a:rPr lang="en-US" dirty="0"/>
              <a:t/>
            </a:r>
            <a:br>
              <a:rPr lang="en-US" dirty="0"/>
            </a:br>
            <a:endParaRPr lang="en-US" dirty="0"/>
          </a:p>
        </p:txBody>
      </p:sp>
      <p:sp>
        <p:nvSpPr>
          <p:cNvPr id="3" name="Espace réservé du contenu 2"/>
          <p:cNvSpPr>
            <a:spLocks noGrp="1"/>
          </p:cNvSpPr>
          <p:nvPr>
            <p:ph idx="1"/>
          </p:nvPr>
        </p:nvSpPr>
        <p:spPr/>
        <p:txBody>
          <a:bodyPr>
            <a:normAutofit/>
          </a:bodyPr>
          <a:lstStyle/>
          <a:p>
            <a:pPr marL="0" indent="0" algn="just">
              <a:buNone/>
            </a:pPr>
            <a:r>
              <a:rPr lang="en-US" sz="2200" dirty="0" smtClean="0">
                <a:latin typeface="Times New Roman" panose="02020603050405020304" pitchFamily="18" charset="0"/>
                <a:cs typeface="Times New Roman" panose="02020603050405020304" pitchFamily="18" charset="0"/>
              </a:rPr>
              <a:t>Conform</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ment</a:t>
            </a:r>
            <a:r>
              <a:rPr lang="en-US" sz="2200" dirty="0" smtClean="0">
                <a:latin typeface="Times New Roman" panose="02020603050405020304" pitchFamily="18" charset="0"/>
                <a:cs typeface="Times New Roman" panose="02020603050405020304" pitchFamily="18" charset="0"/>
              </a:rPr>
              <a:t> </a:t>
            </a:r>
            <a:r>
              <a:rPr lang="fr-FR" sz="2200" dirty="0" smtClean="0">
                <a:latin typeface="Times New Roman" panose="02020603050405020304" pitchFamily="18" charset="0"/>
                <a:cs typeface="Times New Roman" panose="02020603050405020304" pitchFamily="18" charset="0"/>
              </a:rPr>
              <a:t>à</a:t>
            </a:r>
            <a:r>
              <a:rPr lang="en-US" sz="2200" dirty="0" smtClean="0">
                <a:latin typeface="Times New Roman" panose="02020603050405020304" pitchFamily="18" charset="0"/>
                <a:cs typeface="Times New Roman" panose="02020603050405020304" pitchFamily="18" charset="0"/>
              </a:rPr>
              <a:t> la r</a:t>
            </a:r>
            <a:r>
              <a:rPr lang="fr-FR" sz="2200" dirty="0" smtClean="0">
                <a:latin typeface="Times New Roman" panose="02020603050405020304" pitchFamily="18" charset="0"/>
                <a:cs typeface="Times New Roman" panose="02020603050405020304" pitchFamily="18" charset="0"/>
              </a:rPr>
              <a:t>é</a:t>
            </a:r>
            <a:r>
              <a:rPr lang="en-US" sz="2200" dirty="0" err="1" smtClean="0">
                <a:latin typeface="Times New Roman" panose="02020603050405020304" pitchFamily="18" charset="0"/>
                <a:cs typeface="Times New Roman" panose="02020603050405020304" pitchFamily="18" charset="0"/>
              </a:rPr>
              <a:t>glementation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vigueur</a:t>
            </a:r>
            <a:r>
              <a:rPr lang="en-US" sz="2200" dirty="0" smtClean="0">
                <a:latin typeface="Times New Roman" panose="02020603050405020304" pitchFamily="18" charset="0"/>
                <a:cs typeface="Times New Roman" panose="02020603050405020304" pitchFamily="18" charset="0"/>
              </a:rPr>
              <a:t> , </a:t>
            </a:r>
            <a:r>
              <a:rPr lang="fr-FR" sz="2200" dirty="0" smtClean="0">
                <a:latin typeface="Times New Roman" panose="02020603050405020304" pitchFamily="18" charset="0"/>
                <a:cs typeface="Times New Roman" panose="02020603050405020304" pitchFamily="18" charset="0"/>
              </a:rPr>
              <a:t>l’ARCT </a:t>
            </a:r>
            <a:r>
              <a:rPr lang="fr-FR" sz="2200" dirty="0">
                <a:latin typeface="Times New Roman" panose="02020603050405020304" pitchFamily="18" charset="0"/>
                <a:cs typeface="Times New Roman" panose="02020603050405020304" pitchFamily="18" charset="0"/>
              </a:rPr>
              <a:t>a pour mission de superviser, d’auditer et de veiller au respect des obligations des opérateurs en matière d’indicateurs de performance clés (</a:t>
            </a:r>
            <a:r>
              <a:rPr lang="fr-FR" sz="2200" dirty="0" smtClean="0">
                <a:latin typeface="Times New Roman" panose="02020603050405020304" pitchFamily="18" charset="0"/>
                <a:cs typeface="Times New Roman" panose="02020603050405020304" pitchFamily="18" charset="0"/>
              </a:rPr>
              <a:t>KPI).</a:t>
            </a:r>
          </a:p>
          <a:p>
            <a:pPr marL="0" indent="0" algn="just">
              <a:buNone/>
            </a:pPr>
            <a:endParaRPr lang="fr-FR" sz="2200" dirty="0">
              <a:latin typeface="Times New Roman" panose="02020603050405020304" pitchFamily="18" charset="0"/>
              <a:cs typeface="Times New Roman" panose="02020603050405020304" pitchFamily="18" charset="0"/>
            </a:endParaRPr>
          </a:p>
          <a:p>
            <a:pPr marL="0" indent="0" algn="just">
              <a:buNone/>
            </a:pPr>
            <a:r>
              <a:rPr lang="fr-FR" sz="2200" dirty="0" smtClean="0">
                <a:latin typeface="Times New Roman" panose="02020603050405020304" pitchFamily="18" charset="0"/>
                <a:cs typeface="Times New Roman" panose="02020603050405020304" pitchFamily="18" charset="0"/>
              </a:rPr>
              <a:t>Pour exécuter cette mission, l’ARCT dispose deux outils de collecte des données et d’affichage de couverture radio :</a:t>
            </a:r>
            <a:r>
              <a:rPr lang="fr-FR" sz="2200" dirty="0"/>
              <a:t> </a:t>
            </a:r>
            <a:r>
              <a:rPr lang="fr-FR" sz="2200" b="1" dirty="0" err="1">
                <a:latin typeface="Times New Roman" panose="02020603050405020304" pitchFamily="18" charset="0"/>
                <a:cs typeface="Times New Roman" panose="02020603050405020304" pitchFamily="18" charset="0"/>
              </a:rPr>
              <a:t>Regulators</a:t>
            </a:r>
            <a:r>
              <a:rPr lang="fr-FR" sz="2200" b="1" dirty="0">
                <a:latin typeface="Times New Roman" panose="02020603050405020304" pitchFamily="18" charset="0"/>
                <a:cs typeface="Times New Roman" panose="02020603050405020304" pitchFamily="18" charset="0"/>
              </a:rPr>
              <a:t>’(</a:t>
            </a:r>
            <a:r>
              <a:rPr lang="fr-FR" sz="2200" b="1" dirty="0" err="1">
                <a:latin typeface="Times New Roman" panose="02020603050405020304" pitchFamily="18" charset="0"/>
                <a:cs typeface="Times New Roman" panose="02020603050405020304" pitchFamily="18" charset="0"/>
              </a:rPr>
              <a:t>QoS</a:t>
            </a:r>
            <a:r>
              <a:rPr lang="fr-FR" sz="2200" b="1" dirty="0">
                <a:latin typeface="Times New Roman" panose="02020603050405020304" pitchFamily="18" charset="0"/>
                <a:cs typeface="Times New Roman" panose="02020603050405020304" pitchFamily="18" charset="0"/>
              </a:rPr>
              <a:t>)Performance  Management </a:t>
            </a:r>
            <a:r>
              <a:rPr lang="fr-FR" sz="2200" b="1" dirty="0" smtClean="0">
                <a:latin typeface="Times New Roman" panose="02020603050405020304" pitchFamily="18" charset="0"/>
                <a:cs typeface="Times New Roman" panose="02020603050405020304" pitchFamily="18" charset="0"/>
              </a:rPr>
              <a:t>System(RPM) et </a:t>
            </a:r>
            <a:r>
              <a:rPr lang="fr-FR" sz="2200" b="1" dirty="0" err="1" smtClean="0">
                <a:latin typeface="Times New Roman" panose="02020603050405020304" pitchFamily="18" charset="0"/>
                <a:cs typeface="Times New Roman" panose="02020603050405020304" pitchFamily="18" charset="0"/>
              </a:rPr>
              <a:t>DQoS</a:t>
            </a:r>
            <a:r>
              <a:rPr lang="fr-FR" sz="2200" b="1" dirty="0" smtClean="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68FB419-F7B7-4003-B3C3-F20097F81D7B}" type="slidenum">
              <a:rPr lang="en-US" smtClean="0"/>
              <a:t>5</a:t>
            </a:fld>
            <a:endParaRPr lang="en-US" dirty="0"/>
          </a:p>
        </p:txBody>
      </p:sp>
    </p:spTree>
    <p:extLst>
      <p:ext uri="{BB962C8B-B14F-4D97-AF65-F5344CB8AC3E}">
        <p14:creationId xmlns:p14="http://schemas.microsoft.com/office/powerpoint/2010/main" val="810094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38539"/>
            <a:ext cx="10515600" cy="1252149"/>
          </a:xfrm>
        </p:spPr>
        <p:txBody>
          <a:bodyPr>
            <a:normAutofit fontScale="90000"/>
          </a:bodyPr>
          <a:lstStyle/>
          <a:p>
            <a:r>
              <a:rPr lang="fr-FR" sz="3300" b="1" dirty="0"/>
              <a:t/>
            </a:r>
            <a:br>
              <a:rPr lang="fr-FR" sz="3300" b="1" dirty="0"/>
            </a:br>
            <a:r>
              <a:rPr lang="fr-FR" sz="3300" b="1" dirty="0"/>
              <a:t> </a:t>
            </a:r>
            <a:r>
              <a:rPr lang="fr-FR" sz="3300" b="1" i="1" dirty="0" smtClean="0">
                <a:latin typeface="Times New Roman" panose="02020603050405020304" pitchFamily="18" charset="0"/>
                <a:cs typeface="Times New Roman" panose="02020603050405020304" pitchFamily="18" charset="0"/>
              </a:rPr>
              <a:t>RPM </a:t>
            </a:r>
            <a:r>
              <a:rPr lang="fr-FR" sz="3300" b="1" i="1" dirty="0">
                <a:latin typeface="Times New Roman" panose="02020603050405020304" pitchFamily="18" charset="0"/>
                <a:cs typeface="Times New Roman" panose="02020603050405020304" pitchFamily="18" charset="0"/>
              </a:rPr>
              <a:t>System [Contrôle Continu de la </a:t>
            </a:r>
            <a:r>
              <a:rPr lang="fr-FR" sz="3300" b="1" i="1" dirty="0" err="1">
                <a:latin typeface="Times New Roman" panose="02020603050405020304" pitchFamily="18" charset="0"/>
                <a:cs typeface="Times New Roman" panose="02020603050405020304" pitchFamily="18" charset="0"/>
              </a:rPr>
              <a:t>QoS</a:t>
            </a:r>
            <a:r>
              <a:rPr lang="fr-FR" sz="3300" b="1" i="1" dirty="0">
                <a:latin typeface="Times New Roman" panose="02020603050405020304" pitchFamily="18" charset="0"/>
                <a:cs typeface="Times New Roman" panose="02020603050405020304" pitchFamily="18" charset="0"/>
              </a:rPr>
              <a:t> </a:t>
            </a:r>
            <a:r>
              <a:rPr lang="fr-FR" sz="3300" b="1" i="1" dirty="0" smtClean="0">
                <a:latin typeface="Times New Roman" panose="02020603050405020304" pitchFamily="18" charset="0"/>
                <a:cs typeface="Times New Roman" panose="02020603050405020304" pitchFamily="18" charset="0"/>
              </a:rPr>
              <a:t>et Mise </a:t>
            </a:r>
            <a:r>
              <a:rPr lang="fr-FR" sz="3300" b="1" i="1" dirty="0">
                <a:latin typeface="Times New Roman" panose="02020603050405020304" pitchFamily="18" charset="0"/>
                <a:cs typeface="Times New Roman" panose="02020603050405020304" pitchFamily="18" charset="0"/>
              </a:rPr>
              <a:t>en Application]</a:t>
            </a:r>
            <a:r>
              <a:rPr lang="en-US" dirty="0"/>
              <a:t/>
            </a:r>
            <a:br>
              <a:rPr lang="en-US" dirty="0"/>
            </a:br>
            <a:endParaRPr lang="en-US" dirty="0"/>
          </a:p>
        </p:txBody>
      </p:sp>
      <p:sp>
        <p:nvSpPr>
          <p:cNvPr id="3" name="Espace réservé du contenu 2"/>
          <p:cNvSpPr>
            <a:spLocks noGrp="1"/>
          </p:cNvSpPr>
          <p:nvPr>
            <p:ph sz="half" idx="1"/>
          </p:nvPr>
        </p:nvSpPr>
        <p:spPr/>
        <p:txBody>
          <a:bodyPr>
            <a:normAutofit/>
          </a:bodyPr>
          <a:lstStyle/>
          <a:p>
            <a:pPr marL="0" indent="0" algn="just">
              <a:buNone/>
            </a:pPr>
            <a:endParaRPr lang="fr-FR" sz="2200" b="1" dirty="0" smtClean="0">
              <a:solidFill>
                <a:schemeClr val="accent1"/>
              </a:solidFill>
              <a:latin typeface="Times New Roman" panose="02020603050405020304" pitchFamily="18" charset="0"/>
              <a:cs typeface="Times New Roman" panose="02020603050405020304" pitchFamily="18" charset="0"/>
            </a:endParaRPr>
          </a:p>
          <a:p>
            <a:pPr marL="0" indent="0" algn="just">
              <a:buNone/>
            </a:pPr>
            <a:endParaRPr lang="fr-FR" sz="2200" b="1" dirty="0">
              <a:solidFill>
                <a:schemeClr val="accent1"/>
              </a:solidFill>
              <a:latin typeface="Times New Roman" panose="02020603050405020304" pitchFamily="18" charset="0"/>
              <a:cs typeface="Times New Roman" panose="02020603050405020304" pitchFamily="18" charset="0"/>
            </a:endParaRPr>
          </a:p>
          <a:p>
            <a:pPr marL="0" indent="0" algn="just">
              <a:buNone/>
            </a:pPr>
            <a:r>
              <a:rPr lang="fr-FR" sz="2200" b="1" dirty="0" err="1" smtClean="0">
                <a:solidFill>
                  <a:schemeClr val="accent1"/>
                </a:solidFill>
                <a:latin typeface="Times New Roman" panose="02020603050405020304" pitchFamily="18" charset="0"/>
                <a:cs typeface="Times New Roman" panose="02020603050405020304" pitchFamily="18" charset="0"/>
              </a:rPr>
              <a:t>Regulators</a:t>
            </a:r>
            <a:r>
              <a:rPr lang="fr-FR" sz="2200" b="1" dirty="0">
                <a:solidFill>
                  <a:schemeClr val="accent1"/>
                </a:solidFill>
                <a:latin typeface="Times New Roman" panose="02020603050405020304" pitchFamily="18" charset="0"/>
                <a:cs typeface="Times New Roman" panose="02020603050405020304" pitchFamily="18" charset="0"/>
              </a:rPr>
              <a:t>’(</a:t>
            </a:r>
            <a:r>
              <a:rPr lang="fr-FR" sz="2200" b="1" dirty="0" err="1">
                <a:solidFill>
                  <a:schemeClr val="accent1"/>
                </a:solidFill>
                <a:latin typeface="Times New Roman" panose="02020603050405020304" pitchFamily="18" charset="0"/>
                <a:cs typeface="Times New Roman" panose="02020603050405020304" pitchFamily="18" charset="0"/>
              </a:rPr>
              <a:t>QoS</a:t>
            </a:r>
            <a:r>
              <a:rPr lang="fr-FR" sz="2200" b="1" dirty="0">
                <a:solidFill>
                  <a:schemeClr val="accent1"/>
                </a:solidFill>
                <a:latin typeface="Times New Roman" panose="02020603050405020304" pitchFamily="18" charset="0"/>
                <a:cs typeface="Times New Roman" panose="02020603050405020304" pitchFamily="18" charset="0"/>
              </a:rPr>
              <a:t>)Performance  Management System  </a:t>
            </a:r>
            <a:r>
              <a:rPr lang="fr-FR" sz="2200" dirty="0">
                <a:latin typeface="Times New Roman" panose="02020603050405020304" pitchFamily="18" charset="0"/>
                <a:cs typeface="Times New Roman" panose="02020603050405020304" pitchFamily="18" charset="0"/>
              </a:rPr>
              <a:t>est la nouvelle solution NMS qui permet d’interfacer tous les systèmes de monitoring des réseaux des opérateurs/fournisseurs de </a:t>
            </a:r>
            <a:r>
              <a:rPr lang="fr-FR" sz="2200" dirty="0" err="1">
                <a:latin typeface="Times New Roman" panose="02020603050405020304" pitchFamily="18" charset="0"/>
                <a:cs typeface="Times New Roman" panose="02020603050405020304" pitchFamily="18" charset="0"/>
              </a:rPr>
              <a:t>services,de</a:t>
            </a:r>
            <a:r>
              <a:rPr lang="fr-FR" sz="2200" dirty="0">
                <a:latin typeface="Times New Roman" panose="02020603050405020304" pitchFamily="18" charset="0"/>
                <a:cs typeface="Times New Roman" panose="02020603050405020304" pitchFamily="18" charset="0"/>
              </a:rPr>
              <a:t> collecter les données de performances enregistrées et de créer des rapports </a:t>
            </a:r>
            <a:r>
              <a:rPr lang="fr-FR" sz="2200" dirty="0" err="1">
                <a:latin typeface="Times New Roman" panose="02020603050405020304" pitchFamily="18" charset="0"/>
                <a:cs typeface="Times New Roman" panose="02020603050405020304" pitchFamily="18" charset="0"/>
              </a:rPr>
              <a:t>KPIs</a:t>
            </a:r>
            <a:r>
              <a:rPr lang="fr-FR" sz="2200" dirty="0">
                <a:latin typeface="Times New Roman" panose="02020603050405020304" pitchFamily="18" charset="0"/>
                <a:cs typeface="Times New Roman" panose="02020603050405020304" pitchFamily="18" charset="0"/>
              </a:rPr>
              <a:t> illustrant une performance réseau donnée par rapport aux benchmarks publiés</a:t>
            </a:r>
            <a:endParaRPr lang="en-US" sz="2200" dirty="0">
              <a:latin typeface="Times New Roman" panose="02020603050405020304" pitchFamily="18" charset="0"/>
              <a:cs typeface="Times New Roman" panose="02020603050405020304" pitchFamily="18" charset="0"/>
            </a:endParaRPr>
          </a:p>
        </p:txBody>
      </p:sp>
      <p:pic>
        <p:nvPicPr>
          <p:cNvPr id="9" name="Espace réservé du contenu 8"/>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412" y="1987421"/>
            <a:ext cx="5187821" cy="3573624"/>
          </a:xfrm>
          <a:prstGeom prst="rect">
            <a:avLst/>
          </a:prstGeom>
          <a:noFill/>
          <a:ln>
            <a:noFill/>
          </a:ln>
        </p:spPr>
      </p:pic>
      <p:sp>
        <p:nvSpPr>
          <p:cNvPr id="10" name="Espace réservé du pied de page 9"/>
          <p:cNvSpPr>
            <a:spLocks noGrp="1"/>
          </p:cNvSpPr>
          <p:nvPr>
            <p:ph type="ftr" sz="quarter" idx="11"/>
          </p:nvPr>
        </p:nvSpPr>
        <p:spPr/>
        <p:txBody>
          <a:bodyPr/>
          <a:lstStyle/>
          <a:p>
            <a:endParaRPr lang="en-US"/>
          </a:p>
        </p:txBody>
      </p:sp>
      <p:sp>
        <p:nvSpPr>
          <p:cNvPr id="11" name="Espace réservé du numéro de diapositive 10"/>
          <p:cNvSpPr>
            <a:spLocks noGrp="1"/>
          </p:cNvSpPr>
          <p:nvPr>
            <p:ph type="sldNum" sz="quarter" idx="12"/>
          </p:nvPr>
        </p:nvSpPr>
        <p:spPr/>
        <p:txBody>
          <a:bodyPr vert="horz" lIns="91440" tIns="45720" rIns="91440" bIns="45720" rtlCol="0" anchor="ctr"/>
          <a:lstStyle/>
          <a:p>
            <a:fld id="{868FB419-F7B7-4003-B3C3-F20097F81D7B}" type="slidenum">
              <a:rPr lang="en-US" sz="1600" b="1">
                <a:solidFill>
                  <a:srgbClr val="C00000"/>
                </a:solidFill>
              </a:rPr>
              <a:pPr/>
              <a:t>6</a:t>
            </a:fld>
            <a:endParaRPr lang="en-US" sz="1600" b="1">
              <a:solidFill>
                <a:srgbClr val="C00000"/>
              </a:solidFill>
            </a:endParaRPr>
          </a:p>
        </p:txBody>
      </p:sp>
    </p:spTree>
    <p:extLst>
      <p:ext uri="{BB962C8B-B14F-4D97-AF65-F5344CB8AC3E}">
        <p14:creationId xmlns:p14="http://schemas.microsoft.com/office/powerpoint/2010/main" val="1419464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b="1" i="1" dirty="0" smtClean="0">
                <a:latin typeface="Times New Roman" panose="02020603050405020304" pitchFamily="18" charset="0"/>
                <a:cs typeface="Times New Roman" panose="02020603050405020304" pitchFamily="18" charset="0"/>
              </a:rPr>
              <a:t>RPM System [Contrôle Continu de la </a:t>
            </a:r>
            <a:r>
              <a:rPr lang="fr-FR" sz="3000" b="1" i="1" dirty="0" err="1" smtClean="0">
                <a:latin typeface="Times New Roman" panose="02020603050405020304" pitchFamily="18" charset="0"/>
                <a:cs typeface="Times New Roman" panose="02020603050405020304" pitchFamily="18" charset="0"/>
              </a:rPr>
              <a:t>QoS</a:t>
            </a:r>
            <a:r>
              <a:rPr lang="fr-FR" sz="3000" b="1" i="1" dirty="0" smtClean="0">
                <a:latin typeface="Times New Roman" panose="02020603050405020304" pitchFamily="18" charset="0"/>
                <a:cs typeface="Times New Roman" panose="02020603050405020304" pitchFamily="18" charset="0"/>
              </a:rPr>
              <a:t> et Mise en Application]</a:t>
            </a:r>
            <a:endParaRPr lang="en-US" sz="3000" i="1" dirty="0"/>
          </a:p>
        </p:txBody>
      </p:sp>
      <p:sp>
        <p:nvSpPr>
          <p:cNvPr id="4" name="Espace réservé du contenu 3"/>
          <p:cNvSpPr>
            <a:spLocks noGrp="1"/>
          </p:cNvSpPr>
          <p:nvPr>
            <p:ph sz="half" idx="2"/>
          </p:nvPr>
        </p:nvSpPr>
        <p:spPr/>
        <p:txBody>
          <a:bodyPr>
            <a:noAutofit/>
          </a:bodyPr>
          <a:lstStyle/>
          <a:p>
            <a:pPr marL="0" indent="0" algn="just">
              <a:buNone/>
            </a:pPr>
            <a:endParaRPr lang="en-US" sz="1800" dirty="0">
              <a:latin typeface="Times New Roman" panose="02020603050405020304" pitchFamily="18" charset="0"/>
              <a:cs typeface="Times New Roman" panose="02020603050405020304" pitchFamily="18" charset="0"/>
            </a:endParaRPr>
          </a:p>
          <a:p>
            <a:pPr algn="just"/>
            <a:r>
              <a:rPr lang="fr-FR" sz="1600" b="1" dirty="0">
                <a:latin typeface="Times New Roman" panose="02020603050405020304" pitchFamily="18" charset="0"/>
                <a:cs typeface="Times New Roman" panose="02020603050405020304" pitchFamily="18" charset="0"/>
              </a:rPr>
              <a:t>RPM system dédié </a:t>
            </a:r>
            <a:r>
              <a:rPr lang="fr-FR" sz="1600" b="1" dirty="0" smtClean="0">
                <a:latin typeface="Times New Roman" panose="02020603050405020304" pitchFamily="18" charset="0"/>
                <a:cs typeface="Times New Roman" panose="02020603050405020304" pitchFamily="18" charset="0"/>
              </a:rPr>
              <a:t>au régulateur </a:t>
            </a:r>
            <a:r>
              <a:rPr lang="fr-FR" sz="1600" dirty="0">
                <a:latin typeface="Times New Roman" panose="02020603050405020304" pitchFamily="18" charset="0"/>
                <a:cs typeface="Times New Roman" panose="02020603050405020304" pitchFamily="18" charset="0"/>
              </a:rPr>
              <a:t>: Conçu pour le suivi de la performance </a:t>
            </a:r>
            <a:r>
              <a:rPr lang="fr-FR" sz="1600" dirty="0" err="1">
                <a:latin typeface="Times New Roman" panose="02020603050405020304" pitchFamily="18" charset="0"/>
                <a:cs typeface="Times New Roman" panose="02020603050405020304" pitchFamily="18" charset="0"/>
              </a:rPr>
              <a:t>QoS</a:t>
            </a:r>
            <a:r>
              <a:rPr lang="fr-FR" sz="1600" dirty="0" smtClean="0">
                <a:latin typeface="Times New Roman" panose="02020603050405020304" pitchFamily="18" charset="0"/>
                <a:cs typeface="Times New Roman" panose="02020603050405020304" pitchFamily="18" charset="0"/>
              </a:rPr>
              <a:t>..</a:t>
            </a:r>
            <a:endParaRPr lang="fr-FR" sz="1600" dirty="0">
              <a:latin typeface="Times New Roman" panose="02020603050405020304" pitchFamily="18" charset="0"/>
              <a:cs typeface="Times New Roman" panose="02020603050405020304" pitchFamily="18" charset="0"/>
            </a:endParaRPr>
          </a:p>
          <a:p>
            <a:pPr algn="just"/>
            <a:r>
              <a:rPr lang="fr-FR" sz="1600" b="1" dirty="0" smtClean="0">
                <a:latin typeface="Times New Roman" panose="02020603050405020304" pitchFamily="18" charset="0"/>
                <a:cs typeface="Times New Roman" panose="02020603050405020304" pitchFamily="18" charset="0"/>
              </a:rPr>
              <a:t>Interconnexion </a:t>
            </a:r>
            <a:r>
              <a:rPr lang="fr-FR" sz="1600" b="1" dirty="0">
                <a:latin typeface="Times New Roman" panose="02020603050405020304" pitchFamily="18" charset="0"/>
                <a:cs typeface="Times New Roman" panose="02020603050405020304" pitchFamily="18" charset="0"/>
              </a:rPr>
              <a:t>avec les systèmes de surveillance </a:t>
            </a:r>
            <a:r>
              <a:rPr lang="fr-FR" sz="1600" dirty="0">
                <a:latin typeface="Times New Roman" panose="02020603050405020304" pitchFamily="18" charset="0"/>
                <a:cs typeface="Times New Roman" panose="02020603050405020304" pitchFamily="18" charset="0"/>
              </a:rPr>
              <a:t>: Intégration avec les plateformes de surveillance des opérateurs mobiles</a:t>
            </a:r>
          </a:p>
          <a:p>
            <a:pPr algn="just"/>
            <a:r>
              <a:rPr lang="fr-FR" sz="1600" b="1" dirty="0" smtClean="0">
                <a:latin typeface="Times New Roman" panose="02020603050405020304" pitchFamily="18" charset="0"/>
                <a:cs typeface="Times New Roman" panose="02020603050405020304" pitchFamily="18" charset="0"/>
              </a:rPr>
              <a:t>Collecte </a:t>
            </a:r>
            <a:r>
              <a:rPr lang="fr-FR" sz="1600" b="1" dirty="0">
                <a:latin typeface="Times New Roman" panose="02020603050405020304" pitchFamily="18" charset="0"/>
                <a:cs typeface="Times New Roman" panose="02020603050405020304" pitchFamily="18" charset="0"/>
              </a:rPr>
              <a:t>et agrégation de données </a:t>
            </a:r>
            <a:r>
              <a:rPr lang="fr-FR" sz="1600" dirty="0">
                <a:latin typeface="Times New Roman" panose="02020603050405020304" pitchFamily="18" charset="0"/>
                <a:cs typeface="Times New Roman" panose="02020603050405020304" pitchFamily="18" charset="0"/>
              </a:rPr>
              <a:t>: Calcul des </a:t>
            </a:r>
            <a:r>
              <a:rPr lang="fr-FR" sz="1600" dirty="0" err="1">
                <a:latin typeface="Times New Roman" panose="02020603050405020304" pitchFamily="18" charset="0"/>
                <a:cs typeface="Times New Roman" panose="02020603050405020304" pitchFamily="18" charset="0"/>
              </a:rPr>
              <a:t>KPIs</a:t>
            </a:r>
            <a:r>
              <a:rPr lang="fr-FR" sz="1600" dirty="0">
                <a:latin typeface="Times New Roman" panose="02020603050405020304" pitchFamily="18" charset="0"/>
                <a:cs typeface="Times New Roman" panose="02020603050405020304" pitchFamily="18" charset="0"/>
              </a:rPr>
              <a:t> selon les catégories d'évaluation de la </a:t>
            </a:r>
            <a:r>
              <a:rPr lang="fr-FR" sz="1600" dirty="0" err="1">
                <a:latin typeface="Times New Roman" panose="02020603050405020304" pitchFamily="18" charset="0"/>
                <a:cs typeface="Times New Roman" panose="02020603050405020304" pitchFamily="18" charset="0"/>
              </a:rPr>
              <a:t>QoS</a:t>
            </a:r>
            <a:r>
              <a:rPr lang="fr-FR" sz="1600" dirty="0">
                <a:latin typeface="Times New Roman" panose="02020603050405020304" pitchFamily="18" charset="0"/>
                <a:cs typeface="Times New Roman" panose="02020603050405020304" pitchFamily="18" charset="0"/>
              </a:rPr>
              <a:t> de l'ITU-T avec des formules définies par le 3GPP et agrégation de ces valeurs du niveau cellulaire au niveau des communes, puis des provinces jusqu'au niveau du réseau.</a:t>
            </a:r>
          </a:p>
          <a:p>
            <a:pPr algn="just"/>
            <a:r>
              <a:rPr lang="fr-FR" sz="1600" b="1" dirty="0" smtClean="0">
                <a:latin typeface="Times New Roman" panose="02020603050405020304" pitchFamily="18" charset="0"/>
                <a:cs typeface="Times New Roman" panose="02020603050405020304" pitchFamily="18" charset="0"/>
              </a:rPr>
              <a:t>Rapports </a:t>
            </a:r>
            <a:r>
              <a:rPr lang="fr-FR" sz="1600" b="1" dirty="0">
                <a:latin typeface="Times New Roman" panose="02020603050405020304" pitchFamily="18" charset="0"/>
                <a:cs typeface="Times New Roman" panose="02020603050405020304" pitchFamily="18" charset="0"/>
              </a:rPr>
              <a:t>de KPI détaillés </a:t>
            </a:r>
            <a:r>
              <a:rPr lang="fr-FR" sz="1600" dirty="0">
                <a:latin typeface="Times New Roman" panose="02020603050405020304" pitchFamily="18" charset="0"/>
                <a:cs typeface="Times New Roman" panose="02020603050405020304" pitchFamily="18" charset="0"/>
              </a:rPr>
              <a:t>: Élaboration de rapports pour l'analyse des performances réseau</a:t>
            </a:r>
            <a:r>
              <a:rPr lang="fr-FR" sz="1600" dirty="0" smtClean="0">
                <a:latin typeface="Times New Roman" panose="02020603050405020304" pitchFamily="18" charset="0"/>
                <a:cs typeface="Times New Roman" panose="02020603050405020304" pitchFamily="18" charset="0"/>
              </a:rPr>
              <a:t>.</a:t>
            </a:r>
            <a:endParaRPr lang="fr-FR" sz="1600" dirty="0">
              <a:latin typeface="Times New Roman" panose="02020603050405020304" pitchFamily="18" charset="0"/>
              <a:cs typeface="Times New Roman" panose="02020603050405020304" pitchFamily="18" charset="0"/>
            </a:endParaRPr>
          </a:p>
        </p:txBody>
      </p:sp>
      <p:pic>
        <p:nvPicPr>
          <p:cNvPr id="6" name="Espace réservé du contenu 5"/>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01492"/>
            <a:ext cx="5181600" cy="4199603"/>
          </a:xfrm>
          <a:prstGeom prst="rect">
            <a:avLst/>
          </a:prstGeom>
        </p:spPr>
      </p:pic>
      <p:sp>
        <p:nvSpPr>
          <p:cNvPr id="7" name="Espace réservé du pied de page 6"/>
          <p:cNvSpPr>
            <a:spLocks noGrp="1"/>
          </p:cNvSpPr>
          <p:nvPr>
            <p:ph type="ftr" sz="quarter" idx="11"/>
          </p:nvPr>
        </p:nvSpPr>
        <p:spPr/>
        <p:txBody>
          <a:bodyPr/>
          <a:lstStyle/>
          <a:p>
            <a:endParaRPr lang="en-US"/>
          </a:p>
        </p:txBody>
      </p:sp>
      <p:sp>
        <p:nvSpPr>
          <p:cNvPr id="8" name="Espace réservé du numéro de diapositive 7"/>
          <p:cNvSpPr>
            <a:spLocks noGrp="1"/>
          </p:cNvSpPr>
          <p:nvPr>
            <p:ph type="sldNum" sz="quarter" idx="12"/>
          </p:nvPr>
        </p:nvSpPr>
        <p:spPr/>
        <p:txBody>
          <a:bodyPr vert="horz" lIns="91440" tIns="45720" rIns="91440" bIns="45720" rtlCol="0" anchor="ctr"/>
          <a:lstStyle/>
          <a:p>
            <a:fld id="{868FB419-F7B7-4003-B3C3-F20097F81D7B}" type="slidenum">
              <a:rPr lang="en-US" sz="1600" b="1">
                <a:solidFill>
                  <a:srgbClr val="C00000"/>
                </a:solidFill>
              </a:rPr>
              <a:pPr/>
              <a:t>7</a:t>
            </a:fld>
            <a:endParaRPr lang="en-US" sz="1600" b="1" dirty="0">
              <a:solidFill>
                <a:srgbClr val="C00000"/>
              </a:solidFill>
            </a:endParaRPr>
          </a:p>
        </p:txBody>
      </p:sp>
    </p:spTree>
    <p:extLst>
      <p:ext uri="{BB962C8B-B14F-4D97-AF65-F5344CB8AC3E}">
        <p14:creationId xmlns:p14="http://schemas.microsoft.com/office/powerpoint/2010/main" val="404452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
            </a:r>
            <a:br>
              <a:rPr lang="en-US" dirty="0"/>
            </a:br>
            <a:r>
              <a:rPr lang="en-US" b="1" i="1" dirty="0" err="1" smtClean="0">
                <a:latin typeface="Times New Roman" panose="02020603050405020304" pitchFamily="18" charset="0"/>
                <a:cs typeface="Times New Roman" panose="02020603050405020304" pitchFamily="18" charset="0"/>
              </a:rPr>
              <a:t>Connectivité</a:t>
            </a:r>
            <a:r>
              <a:rPr lang="en-US" b="1" i="1" dirty="0" smtClean="0">
                <a:latin typeface="Times New Roman" panose="02020603050405020304" pitchFamily="18" charset="0"/>
                <a:cs typeface="Times New Roman" panose="02020603050405020304" pitchFamily="18" charset="0"/>
              </a:rPr>
              <a:t> ARCT Vs </a:t>
            </a:r>
            <a:r>
              <a:rPr lang="en-US" b="1" i="1" dirty="0" err="1" smtClean="0">
                <a:latin typeface="Times New Roman" panose="02020603050405020304" pitchFamily="18" charset="0"/>
                <a:cs typeface="Times New Roman" panose="02020603050405020304" pitchFamily="18" charset="0"/>
              </a:rPr>
              <a:t>opérateurs</a:t>
            </a:r>
            <a:endParaRPr lang="en-US" i="1"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p:txBody>
          <a:bodyPr>
            <a:normAutofit/>
          </a:bodyPr>
          <a:lstStyle/>
          <a:p>
            <a:pPr marL="0" indent="0">
              <a:buNone/>
            </a:pPr>
            <a:endParaRPr lang="en-US" dirty="0" smtClean="0"/>
          </a:p>
          <a:p>
            <a:r>
              <a:rPr lang="fr-FR" sz="2200" dirty="0" smtClean="0">
                <a:latin typeface="Times New Roman" panose="02020603050405020304" pitchFamily="18" charset="0"/>
                <a:cs typeface="Times New Roman" panose="02020603050405020304" pitchFamily="18" charset="0"/>
              </a:rPr>
              <a:t>Collecte </a:t>
            </a:r>
            <a:r>
              <a:rPr lang="fr-FR" sz="2200" dirty="0">
                <a:latin typeface="Times New Roman" panose="02020603050405020304" pitchFamily="18" charset="0"/>
                <a:cs typeface="Times New Roman" panose="02020603050405020304" pitchFamily="18" charset="0"/>
              </a:rPr>
              <a:t>automatique des fichiers PM horaires via des scripts </a:t>
            </a:r>
            <a:r>
              <a:rPr lang="fr-FR" sz="2200" dirty="0" err="1" smtClean="0">
                <a:latin typeface="Times New Roman" panose="02020603050405020304" pitchFamily="18" charset="0"/>
                <a:cs typeface="Times New Roman" panose="02020603050405020304" pitchFamily="18" charset="0"/>
              </a:rPr>
              <a:t>shell</a:t>
            </a:r>
            <a:r>
              <a:rPr lang="fr-FR" sz="2200" dirty="0" smtClean="0">
                <a:latin typeface="Times New Roman" panose="02020603050405020304" pitchFamily="18" charset="0"/>
                <a:cs typeface="Times New Roman" panose="02020603050405020304" pitchFamily="18" charset="0"/>
              </a:rPr>
              <a:t> personnalisés </a:t>
            </a:r>
            <a:r>
              <a:rPr lang="fr-FR" sz="2200" dirty="0">
                <a:latin typeface="Times New Roman" panose="02020603050405020304" pitchFamily="18" charset="0"/>
                <a:cs typeface="Times New Roman" panose="02020603050405020304" pitchFamily="18" charset="0"/>
              </a:rPr>
              <a:t>à une fréquence définie.</a:t>
            </a:r>
          </a:p>
          <a:p>
            <a:r>
              <a:rPr lang="fr-FR" sz="2200" dirty="0" smtClean="0">
                <a:latin typeface="Times New Roman" panose="02020603050405020304" pitchFamily="18" charset="0"/>
                <a:cs typeface="Times New Roman" panose="02020603050405020304" pitchFamily="18" charset="0"/>
              </a:rPr>
              <a:t>Moins </a:t>
            </a:r>
            <a:r>
              <a:rPr lang="fr-FR" sz="2200" dirty="0">
                <a:latin typeface="Times New Roman" panose="02020603050405020304" pitchFamily="18" charset="0"/>
                <a:cs typeface="Times New Roman" panose="02020603050405020304" pitchFamily="18" charset="0"/>
              </a:rPr>
              <a:t>d'intervention humaine, donc moins de risque de corruption des fichiers PM.</a:t>
            </a:r>
          </a:p>
          <a:p>
            <a:r>
              <a:rPr lang="en-US" sz="2200" dirty="0" err="1" smtClean="0">
                <a:latin typeface="Times New Roman" panose="02020603050405020304" pitchFamily="18" charset="0"/>
                <a:cs typeface="Times New Roman" panose="02020603050405020304" pitchFamily="18" charset="0"/>
              </a:rPr>
              <a:t>Bande</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passante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minimale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requise</a:t>
            </a:r>
            <a:r>
              <a:rPr lang="en-US" sz="2200" dirty="0">
                <a:latin typeface="Times New Roman" panose="02020603050405020304" pitchFamily="18" charset="0"/>
                <a:cs typeface="Times New Roman" panose="02020603050405020304" pitchFamily="18" charset="0"/>
              </a:rPr>
              <a:t> de 2 Mbps</a:t>
            </a:r>
          </a:p>
          <a:p>
            <a:pPr marL="0" indent="0">
              <a:buNone/>
            </a:pPr>
            <a:endParaRPr lang="en-US" dirty="0"/>
          </a:p>
        </p:txBody>
      </p:sp>
      <p:pic>
        <p:nvPicPr>
          <p:cNvPr id="9" name="Espace réservé du contenu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71396"/>
            <a:ext cx="5181600" cy="3752747"/>
          </a:xfrm>
        </p:spPr>
      </p:pic>
      <p:sp>
        <p:nvSpPr>
          <p:cNvPr id="10" name="Espace réservé du pied de page 9"/>
          <p:cNvSpPr>
            <a:spLocks noGrp="1"/>
          </p:cNvSpPr>
          <p:nvPr>
            <p:ph type="ftr" sz="quarter" idx="11"/>
          </p:nvPr>
        </p:nvSpPr>
        <p:spPr/>
        <p:txBody>
          <a:bodyPr/>
          <a:lstStyle/>
          <a:p>
            <a:endParaRPr lang="en-US"/>
          </a:p>
        </p:txBody>
      </p:sp>
      <p:sp>
        <p:nvSpPr>
          <p:cNvPr id="11" name="Espace réservé du numéro de diapositive 10"/>
          <p:cNvSpPr>
            <a:spLocks noGrp="1"/>
          </p:cNvSpPr>
          <p:nvPr>
            <p:ph type="sldNum" sz="quarter" idx="12"/>
          </p:nvPr>
        </p:nvSpPr>
        <p:spPr/>
        <p:txBody>
          <a:bodyPr vert="horz" lIns="91440" tIns="45720" rIns="91440" bIns="45720" rtlCol="0" anchor="ctr"/>
          <a:lstStyle/>
          <a:p>
            <a:fld id="{868FB419-F7B7-4003-B3C3-F20097F81D7B}" type="slidenum">
              <a:rPr lang="en-US" sz="1600" b="1">
                <a:solidFill>
                  <a:srgbClr val="C00000"/>
                </a:solidFill>
              </a:rPr>
              <a:pPr/>
              <a:t>8</a:t>
            </a:fld>
            <a:endParaRPr lang="en-US" sz="1600" b="1">
              <a:solidFill>
                <a:srgbClr val="C00000"/>
              </a:solidFill>
            </a:endParaRPr>
          </a:p>
        </p:txBody>
      </p:sp>
    </p:spTree>
    <p:extLst>
      <p:ext uri="{BB962C8B-B14F-4D97-AF65-F5344CB8AC3E}">
        <p14:creationId xmlns:p14="http://schemas.microsoft.com/office/powerpoint/2010/main" val="1432035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
            </a:r>
            <a:br>
              <a:rPr lang="en-US" dirty="0"/>
            </a:br>
            <a:r>
              <a:rPr lang="en-US" b="1" i="1" dirty="0" err="1" smtClean="0">
                <a:latin typeface="Times New Roman" panose="02020603050405020304" pitchFamily="18" charset="0"/>
                <a:cs typeface="Times New Roman" panose="02020603050405020304" pitchFamily="18" charset="0"/>
              </a:rPr>
              <a:t>Collecte</a:t>
            </a:r>
            <a:r>
              <a:rPr lang="en-US" b="1" i="1" dirty="0" smtClean="0">
                <a:latin typeface="Times New Roman" panose="02020603050405020304" pitchFamily="18" charset="0"/>
                <a:cs typeface="Times New Roman" panose="02020603050405020304" pitchFamily="18" charset="0"/>
              </a:rPr>
              <a:t> des </a:t>
            </a:r>
            <a:r>
              <a:rPr lang="en-US" b="1" i="1" dirty="0" err="1" smtClean="0">
                <a:latin typeface="Times New Roman" panose="02020603050405020304" pitchFamily="18" charset="0"/>
                <a:cs typeface="Times New Roman" panose="02020603050405020304" pitchFamily="18" charset="0"/>
              </a:rPr>
              <a:t>fichiers</a:t>
            </a:r>
            <a:r>
              <a:rPr lang="en-US" b="1" i="1" dirty="0" smtClean="0">
                <a:latin typeface="Times New Roman" panose="02020603050405020304" pitchFamily="18" charset="0"/>
                <a:cs typeface="Times New Roman" panose="02020603050405020304" pitchFamily="18" charset="0"/>
              </a:rPr>
              <a:t> PM et </a:t>
            </a:r>
            <a:r>
              <a:rPr lang="en-US" b="1" i="1" dirty="0" err="1" smtClean="0">
                <a:latin typeface="Times New Roman" panose="02020603050405020304" pitchFamily="18" charset="0"/>
                <a:cs typeface="Times New Roman" panose="02020603050405020304" pitchFamily="18" charset="0"/>
              </a:rPr>
              <a:t>Disponibilité</a:t>
            </a:r>
            <a:r>
              <a:rPr lang="en-US" b="1" i="1" dirty="0">
                <a:latin typeface="Times New Roman" panose="02020603050405020304" pitchFamily="18" charset="0"/>
                <a:cs typeface="Times New Roman" panose="02020603050405020304" pitchFamily="18" charset="0"/>
              </a:rPr>
              <a:t>&amp; KPIs</a:t>
            </a:r>
            <a:endParaRPr lang="en-US" i="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p:txBody>
          <a:bodyPr>
            <a:normAutofit fontScale="62500" lnSpcReduction="20000"/>
          </a:bodyPr>
          <a:lstStyle/>
          <a:p>
            <a:pPr marL="0" indent="0">
              <a:buNone/>
            </a:pPr>
            <a:r>
              <a:rPr lang="fr-FR" sz="3500" dirty="0" smtClean="0">
                <a:latin typeface="Times New Roman" panose="02020603050405020304" pitchFamily="18" charset="0"/>
                <a:cs typeface="Times New Roman" panose="02020603050405020304" pitchFamily="18" charset="0"/>
              </a:rPr>
              <a:t>Les </a:t>
            </a:r>
            <a:r>
              <a:rPr lang="fr-FR" sz="3500" dirty="0">
                <a:latin typeface="Times New Roman" panose="02020603050405020304" pitchFamily="18" charset="0"/>
                <a:cs typeface="Times New Roman" panose="02020603050405020304" pitchFamily="18" charset="0"/>
              </a:rPr>
              <a:t>fonctions du NMS et son architecture modulaire sont représentées dans le schéma fonctionnel </a:t>
            </a:r>
            <a:r>
              <a:rPr lang="fr-FR" sz="3500" dirty="0" smtClean="0">
                <a:latin typeface="Times New Roman" panose="02020603050405020304" pitchFamily="18" charset="0"/>
                <a:cs typeface="Times New Roman" panose="02020603050405020304" pitchFamily="18" charset="0"/>
              </a:rPr>
              <a:t>ci-dessous :</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lvl="0" indent="0">
              <a:buNone/>
            </a:pPr>
            <a:endParaRPr lang="fr-FR" dirty="0">
              <a:latin typeface="Times New Roman" panose="02020603050405020304" pitchFamily="18" charset="0"/>
              <a:cs typeface="Times New Roman" panose="02020603050405020304" pitchFamily="18" charset="0"/>
            </a:endParaRPr>
          </a:p>
          <a:p>
            <a:pPr marL="0" lvl="0" indent="0">
              <a:buNone/>
            </a:pPr>
            <a:endParaRPr lang="fr-FR" dirty="0" smtClean="0">
              <a:latin typeface="Times New Roman" panose="02020603050405020304" pitchFamily="18" charset="0"/>
              <a:cs typeface="Times New Roman" panose="02020603050405020304" pitchFamily="18" charset="0"/>
            </a:endParaRPr>
          </a:p>
          <a:p>
            <a:pPr lvl="0"/>
            <a:r>
              <a:rPr lang="fr-FR" sz="3100" b="1" dirty="0" smtClean="0">
                <a:latin typeface="Times New Roman" panose="02020603050405020304" pitchFamily="18" charset="0"/>
                <a:cs typeface="Times New Roman" panose="02020603050405020304" pitchFamily="18" charset="0"/>
              </a:rPr>
              <a:t>Fichiers </a:t>
            </a:r>
            <a:r>
              <a:rPr lang="fr-FR" sz="3100" b="1" dirty="0">
                <a:latin typeface="Times New Roman" panose="02020603050405020304" pitchFamily="18" charset="0"/>
                <a:cs typeface="Times New Roman" panose="02020603050405020304" pitchFamily="18" charset="0"/>
              </a:rPr>
              <a:t>PM </a:t>
            </a:r>
            <a:r>
              <a:rPr lang="fr-FR" sz="3100" dirty="0">
                <a:latin typeface="Times New Roman" panose="02020603050405020304" pitchFamily="18" charset="0"/>
                <a:cs typeface="Times New Roman" panose="02020603050405020304" pitchFamily="18" charset="0"/>
              </a:rPr>
              <a:t>pour le suivi et l'application de la </a:t>
            </a:r>
            <a:r>
              <a:rPr lang="fr-FR" sz="3100" dirty="0" err="1">
                <a:latin typeface="Times New Roman" panose="02020603050405020304" pitchFamily="18" charset="0"/>
                <a:cs typeface="Times New Roman" panose="02020603050405020304" pitchFamily="18" charset="0"/>
              </a:rPr>
              <a:t>QoS</a:t>
            </a:r>
            <a:r>
              <a:rPr lang="fr-FR" sz="3100" dirty="0">
                <a:latin typeface="Times New Roman" panose="02020603050405020304" pitchFamily="18" charset="0"/>
                <a:cs typeface="Times New Roman" panose="02020603050405020304" pitchFamily="18" charset="0"/>
              </a:rPr>
              <a:t> au niveau des cellules</a:t>
            </a:r>
            <a:endParaRPr lang="en-US" sz="3100" dirty="0">
              <a:latin typeface="Times New Roman" panose="02020603050405020304" pitchFamily="18" charset="0"/>
              <a:cs typeface="Times New Roman" panose="02020603050405020304" pitchFamily="18" charset="0"/>
            </a:endParaRPr>
          </a:p>
          <a:p>
            <a:pPr lvl="0"/>
            <a:r>
              <a:rPr lang="fr-FR" sz="3100" b="1" dirty="0">
                <a:latin typeface="Times New Roman" panose="02020603050405020304" pitchFamily="18" charset="0"/>
                <a:cs typeface="Times New Roman" panose="02020603050405020304" pitchFamily="18" charset="0"/>
              </a:rPr>
              <a:t>Fichiers de topologie </a:t>
            </a:r>
            <a:r>
              <a:rPr lang="fr-FR" sz="3100" dirty="0">
                <a:latin typeface="Times New Roman" panose="02020603050405020304" pitchFamily="18" charset="0"/>
                <a:cs typeface="Times New Roman" panose="02020603050405020304" pitchFamily="18" charset="0"/>
              </a:rPr>
              <a:t>(informations sur le site avec </a:t>
            </a:r>
            <a:r>
              <a:rPr lang="fr-FR" sz="3100" dirty="0" err="1">
                <a:latin typeface="Times New Roman" panose="02020603050405020304" pitchFamily="18" charset="0"/>
                <a:cs typeface="Times New Roman" panose="02020603050405020304" pitchFamily="18" charset="0"/>
              </a:rPr>
              <a:t>azimuthet</a:t>
            </a:r>
            <a:r>
              <a:rPr lang="fr-FR" sz="3100" dirty="0">
                <a:latin typeface="Times New Roman" panose="02020603050405020304" pitchFamily="18" charset="0"/>
                <a:cs typeface="Times New Roman" panose="02020603050405020304" pitchFamily="18" charset="0"/>
              </a:rPr>
              <a:t> coordonnées GPS) pour le suivi de la </a:t>
            </a:r>
            <a:r>
              <a:rPr lang="fr-FR" sz="3100" dirty="0" err="1">
                <a:latin typeface="Times New Roman" panose="02020603050405020304" pitchFamily="18" charset="0"/>
                <a:cs typeface="Times New Roman" panose="02020603050405020304" pitchFamily="18" charset="0"/>
              </a:rPr>
              <a:t>QoS</a:t>
            </a:r>
            <a:r>
              <a:rPr lang="fr-FR" sz="3100" dirty="0">
                <a:latin typeface="Times New Roman" panose="02020603050405020304" pitchFamily="18" charset="0"/>
                <a:cs typeface="Times New Roman" panose="02020603050405020304" pitchFamily="18" charset="0"/>
              </a:rPr>
              <a:t> au niveau provincial et communal et les paramètres d'antenne pour la prédiction de couverture</a:t>
            </a:r>
            <a:endParaRPr lang="en-US" sz="3100" dirty="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endParaRPr lang="fr-FR" dirty="0" smtClean="0"/>
          </a:p>
          <a:p>
            <a:pPr marL="0" indent="0">
              <a:buNone/>
            </a:pPr>
            <a:endParaRPr lang="fr-FR" dirty="0"/>
          </a:p>
          <a:p>
            <a:pPr marL="0" indent="0">
              <a:buNone/>
            </a:pPr>
            <a:endParaRPr lang="fr-FR" dirty="0" smtClean="0"/>
          </a:p>
        </p:txBody>
      </p:sp>
      <p:sp>
        <p:nvSpPr>
          <p:cNvPr id="4" name="Espace réservé du contenu 3"/>
          <p:cNvSpPr>
            <a:spLocks noGrp="1"/>
          </p:cNvSpPr>
          <p:nvPr>
            <p:ph sz="half" idx="2"/>
          </p:nvPr>
        </p:nvSpPr>
        <p:spPr>
          <a:xfrm>
            <a:off x="6458758" y="1825625"/>
            <a:ext cx="5181600" cy="4351338"/>
          </a:xfrm>
        </p:spPr>
        <p:txBody>
          <a:bodyPr>
            <a:normAutofit fontScale="62500" lnSpcReduction="20000"/>
          </a:bodyPr>
          <a:lstStyle/>
          <a:p>
            <a:pPr marL="0" indent="0">
              <a:buNone/>
            </a:pPr>
            <a:r>
              <a:rPr lang="en-US" b="1" dirty="0" err="1" smtClean="0">
                <a:latin typeface="Times New Roman" panose="02020603050405020304" pitchFamily="18" charset="0"/>
                <a:cs typeface="Times New Roman" panose="02020603050405020304" pitchFamily="18" charset="0"/>
              </a:rPr>
              <a:t>Disponibilité</a:t>
            </a:r>
            <a:r>
              <a:rPr lang="en-US" b="1"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fr-FR" sz="3500" dirty="0" smtClean="0">
                <a:latin typeface="Times New Roman" panose="02020603050405020304" pitchFamily="18" charset="0"/>
                <a:cs typeface="Times New Roman" panose="02020603050405020304" pitchFamily="18" charset="0"/>
              </a:rPr>
              <a:t>Les </a:t>
            </a:r>
            <a:r>
              <a:rPr lang="fr-FR" sz="3500" dirty="0">
                <a:latin typeface="Times New Roman" panose="02020603050405020304" pitchFamily="18" charset="0"/>
                <a:cs typeface="Times New Roman" panose="02020603050405020304" pitchFamily="18" charset="0"/>
              </a:rPr>
              <a:t>fichiers PM doivent être disponibles sur le site/dossier source  au fur et à mesure de sa génération et disponibilité chez l’operateur.</a:t>
            </a:r>
          </a:p>
          <a:p>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err="1" smtClean="0">
                <a:latin typeface="Times New Roman" panose="02020603050405020304" pitchFamily="18" charset="0"/>
                <a:cs typeface="Times New Roman" panose="02020603050405020304" pitchFamily="18" charset="0"/>
              </a:rPr>
              <a:t>Principaux</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indicateurs</a:t>
            </a:r>
            <a:r>
              <a:rPr lang="en-US" b="1"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Indicateurs </a:t>
            </a:r>
            <a:r>
              <a:rPr lang="fr-FR" dirty="0">
                <a:latin typeface="Times New Roman" panose="02020603050405020304" pitchFamily="18" charset="0"/>
                <a:cs typeface="Times New Roman" panose="02020603050405020304" pitchFamily="18" charset="0"/>
              </a:rPr>
              <a:t>clés de performance de haut niveau destinés aux rapports d'audit et aux rapports de situation, basés sur les catégories d'évaluation de la qualité de service de l'ITU-T, à savoir : </a:t>
            </a:r>
            <a:r>
              <a:rPr lang="fr-FR" b="1" dirty="0">
                <a:latin typeface="Times New Roman" panose="02020603050405020304" pitchFamily="18" charset="0"/>
                <a:cs typeface="Times New Roman" panose="02020603050405020304" pitchFamily="18" charset="0"/>
              </a:rPr>
              <a:t>NA (disponibilité du réseau), SA (accessibilité du service), SR (continuité du service) et SI (intégrité du service), </a:t>
            </a:r>
            <a:r>
              <a:rPr lang="fr-FR" dirty="0">
                <a:latin typeface="Times New Roman" panose="02020603050405020304" pitchFamily="18" charset="0"/>
                <a:cs typeface="Times New Roman" panose="02020603050405020304" pitchFamily="18" charset="0"/>
              </a:rPr>
              <a:t>surveillés par technologie d'accès radio (RAT).</a:t>
            </a:r>
          </a:p>
          <a:p>
            <a:pPr marL="0" indent="0">
              <a:buNone/>
            </a:pPr>
            <a:endParaRPr lang="en-US" b="1" dirty="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838200" y="2755531"/>
            <a:ext cx="6027592" cy="1433914"/>
            <a:chOff x="192405" y="-502920"/>
            <a:chExt cx="6984365" cy="1003935"/>
          </a:xfrm>
        </p:grpSpPr>
        <p:grpSp>
          <p:nvGrpSpPr>
            <p:cNvPr id="17" name="Group 45"/>
            <p:cNvGrpSpPr>
              <a:grpSpLocks/>
            </p:cNvGrpSpPr>
            <p:nvPr/>
          </p:nvGrpSpPr>
          <p:grpSpPr bwMode="auto">
            <a:xfrm>
              <a:off x="192405" y="-502920"/>
              <a:ext cx="6984365" cy="1003935"/>
              <a:chOff x="1293" y="-522"/>
              <a:chExt cx="10999" cy="1581"/>
            </a:xfrm>
          </p:grpSpPr>
          <p:sp>
            <p:nvSpPr>
              <p:cNvPr id="20" name="Rectangle 19"/>
              <p:cNvSpPr>
                <a:spLocks noChangeArrowheads="1"/>
              </p:cNvSpPr>
              <p:nvPr/>
            </p:nvSpPr>
            <p:spPr bwMode="auto">
              <a:xfrm>
                <a:off x="3930" y="294"/>
                <a:ext cx="3135" cy="7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21" name="Rectangle 20"/>
              <p:cNvSpPr>
                <a:spLocks noChangeArrowheads="1"/>
              </p:cNvSpPr>
              <p:nvPr/>
            </p:nvSpPr>
            <p:spPr bwMode="auto">
              <a:xfrm>
                <a:off x="8617" y="-486"/>
                <a:ext cx="3675" cy="7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22" name="Text Box 47"/>
              <p:cNvSpPr txBox="1">
                <a:spLocks noChangeArrowheads="1"/>
              </p:cNvSpPr>
              <p:nvPr/>
            </p:nvSpPr>
            <p:spPr bwMode="auto">
              <a:xfrm>
                <a:off x="1293" y="-493"/>
                <a:ext cx="2354" cy="735"/>
              </a:xfrm>
              <a:prstGeom prst="rect">
                <a:avLst/>
              </a:prstGeom>
              <a:noFill/>
              <a:ln w="6346">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2075" marR="0" indent="-635">
                  <a:lnSpc>
                    <a:spcPct val="107000"/>
                  </a:lnSpc>
                  <a:spcBef>
                    <a:spcPts val="200"/>
                  </a:spcBef>
                  <a:spcAft>
                    <a:spcPts val="800"/>
                  </a:spcAft>
                </a:pPr>
                <a:r>
                  <a:rPr lang="fr-FR" sz="1000" b="1" dirty="0" smtClean="0">
                    <a:latin typeface="Traditional Arabic"/>
                    <a:ea typeface="Calibri" panose="020F0502020204030204" pitchFamily="34" charset="0"/>
                    <a:cs typeface="Times New Roman" panose="02020603050405020304" pitchFamily="18" charset="0"/>
                  </a:rPr>
                  <a:t>Phase </a:t>
                </a:r>
                <a:r>
                  <a:rPr lang="fr-FR" sz="1000" b="1" dirty="0" smtClean="0">
                    <a:effectLst/>
                    <a:latin typeface="Traditional Arabic"/>
                    <a:ea typeface="Calibri" panose="020F0502020204030204" pitchFamily="34" charset="0"/>
                    <a:cs typeface="Times New Roman" panose="02020603050405020304" pitchFamily="18" charset="0"/>
                  </a:rPr>
                  <a:t>1</a:t>
                </a:r>
                <a:r>
                  <a:rPr lang="fr-FR" sz="1000" dirty="0" smtClean="0">
                    <a:effectLst/>
                    <a:latin typeface="Traditional Arabic"/>
                    <a:ea typeface="Calibri" panose="020F0502020204030204" pitchFamily="34" charset="0"/>
                    <a:cs typeface="Times New Roman" panose="02020603050405020304" pitchFamily="18" charset="0"/>
                  </a:rPr>
                  <a:t>: Collecter </a:t>
                </a:r>
                <a:r>
                  <a:rPr lang="fr-FR" sz="1000" dirty="0">
                    <a:effectLst/>
                    <a:latin typeface="Traditional Arabic"/>
                    <a:ea typeface="Calibri" panose="020F0502020204030204" pitchFamily="34" charset="0"/>
                    <a:cs typeface="Times New Roman" panose="02020603050405020304" pitchFamily="18" charset="0"/>
                  </a:rPr>
                  <a:t>les fichiers PM de l'OSS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46"/>
              <p:cNvSpPr txBox="1">
                <a:spLocks noChangeArrowheads="1"/>
              </p:cNvSpPr>
              <p:nvPr/>
            </p:nvSpPr>
            <p:spPr bwMode="auto">
              <a:xfrm>
                <a:off x="8312" y="-517"/>
                <a:ext cx="2143" cy="918"/>
              </a:xfrm>
              <a:prstGeom prst="rect">
                <a:avLst/>
              </a:prstGeom>
              <a:noFill/>
              <a:ln w="6346">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2075" marR="0">
                  <a:lnSpc>
                    <a:spcPct val="107000"/>
                  </a:lnSpc>
                  <a:spcBef>
                    <a:spcPts val="190"/>
                  </a:spcBef>
                  <a:spcAft>
                    <a:spcPts val="800"/>
                  </a:spcAft>
                </a:pPr>
                <a:r>
                  <a:rPr lang="fr-FR" sz="1000" b="1" dirty="0" smtClean="0">
                    <a:latin typeface="Traditional Arabic"/>
                    <a:ea typeface="Calibri" panose="020F0502020204030204" pitchFamily="34" charset="0"/>
                    <a:cs typeface="Times New Roman" panose="02020603050405020304" pitchFamily="18" charset="0"/>
                  </a:rPr>
                  <a:t>Phase </a:t>
                </a:r>
                <a:r>
                  <a:rPr lang="fr-FR" sz="1000" b="1" dirty="0" smtClean="0">
                    <a:effectLst/>
                    <a:latin typeface="Traditional Arabic"/>
                    <a:ea typeface="Calibri" panose="020F0502020204030204" pitchFamily="34" charset="0"/>
                    <a:cs typeface="Times New Roman" panose="02020603050405020304" pitchFamily="18" charset="0"/>
                  </a:rPr>
                  <a:t>3</a:t>
                </a:r>
                <a:r>
                  <a:rPr lang="fr-FR" sz="1000" b="1" dirty="0">
                    <a:effectLst/>
                    <a:latin typeface="Traditional Arabic"/>
                    <a:ea typeface="Calibri" panose="020F0502020204030204" pitchFamily="34" charset="0"/>
                    <a:cs typeface="Times New Roman" panose="02020603050405020304" pitchFamily="18" charset="0"/>
                  </a:rPr>
                  <a:t>:</a:t>
                </a: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r>
                  <a:rPr lang="fr-FR" sz="1000" dirty="0">
                    <a:effectLst/>
                    <a:latin typeface="Traditional Arabic"/>
                    <a:ea typeface="Calibri" panose="020F0502020204030204" pitchFamily="34" charset="0"/>
                    <a:cs typeface="Times New Roman" panose="02020603050405020304" pitchFamily="18" charset="0"/>
                  </a:rPr>
                  <a:t>Générez des KPI </a:t>
                </a:r>
                <a:r>
                  <a:rPr lang="fr-FR" sz="1000" dirty="0" err="1">
                    <a:effectLst/>
                    <a:latin typeface="Traditional Arabic"/>
                    <a:ea typeface="Calibri" panose="020F0502020204030204" pitchFamily="34" charset="0"/>
                    <a:cs typeface="Times New Roman" panose="02020603050405020304" pitchFamily="18" charset="0"/>
                  </a:rPr>
                  <a:t>QoS</a:t>
                </a:r>
                <a:r>
                  <a:rPr lang="fr-FR" sz="1000" dirty="0">
                    <a:effectLst/>
                    <a:latin typeface="Traditional Arabic"/>
                    <a:ea typeface="Calibri" panose="020F0502020204030204" pitchFamily="34" charset="0"/>
                    <a:cs typeface="Times New Roman" panose="02020603050405020304" pitchFamily="18" charset="0"/>
                  </a:rPr>
                  <a:t> et comparez-les à des seuils prédéfinis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48"/>
              <p:cNvSpPr txBox="1">
                <a:spLocks noChangeArrowheads="1"/>
              </p:cNvSpPr>
              <p:nvPr/>
            </p:nvSpPr>
            <p:spPr bwMode="auto">
              <a:xfrm>
                <a:off x="4448" y="-522"/>
                <a:ext cx="3390" cy="816"/>
              </a:xfrm>
              <a:prstGeom prst="rect">
                <a:avLst/>
              </a:prstGeom>
              <a:noFill/>
              <a:ln w="6346">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2075" marR="0" indent="-635">
                  <a:lnSpc>
                    <a:spcPct val="107000"/>
                  </a:lnSpc>
                  <a:spcBef>
                    <a:spcPts val="200"/>
                  </a:spcBef>
                  <a:spcAft>
                    <a:spcPts val="800"/>
                  </a:spcAft>
                </a:pPr>
                <a:r>
                  <a:rPr lang="fr-FR" sz="1000" b="1" dirty="0" smtClean="0">
                    <a:latin typeface="Traditional Arabic"/>
                    <a:ea typeface="Calibri" panose="020F0502020204030204" pitchFamily="34" charset="0"/>
                    <a:cs typeface="Times New Roman" panose="02020603050405020304" pitchFamily="18" charset="0"/>
                  </a:rPr>
                  <a:t>Phase</a:t>
                </a:r>
                <a:r>
                  <a:rPr lang="fr-FR" sz="1000" b="1" dirty="0" smtClean="0">
                    <a:effectLst/>
                    <a:latin typeface="Traditional Arabic"/>
                    <a:ea typeface="Calibri" panose="020F0502020204030204" pitchFamily="34" charset="0"/>
                    <a:cs typeface="Times New Roman" panose="02020603050405020304" pitchFamily="18" charset="0"/>
                  </a:rPr>
                  <a:t> </a:t>
                </a:r>
                <a:r>
                  <a:rPr lang="fr-FR" sz="1000" b="1" dirty="0">
                    <a:effectLst/>
                    <a:latin typeface="Traditional Arabic"/>
                    <a:ea typeface="Calibri" panose="020F0502020204030204" pitchFamily="34" charset="0"/>
                    <a:cs typeface="Times New Roman" panose="02020603050405020304" pitchFamily="18" charset="0"/>
                  </a:rPr>
                  <a:t>2: </a:t>
                </a:r>
                <a:r>
                  <a:rPr lang="fr-FR" sz="1000" dirty="0">
                    <a:effectLst/>
                    <a:latin typeface="Traditional Arabic"/>
                    <a:ea typeface="Calibri" panose="020F0502020204030204" pitchFamily="34" charset="0"/>
                    <a:cs typeface="Times New Roman" panose="02020603050405020304" pitchFamily="18" charset="0"/>
                  </a:rPr>
                  <a:t>Effectuer des contrôles d'intégrité et de fiabilité des données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8" name="Straight Arrow Connector 24"/>
            <p:cNvCxnSpPr/>
            <p:nvPr/>
          </p:nvCxnSpPr>
          <p:spPr>
            <a:xfrm>
              <a:off x="1866901" y="-288027"/>
              <a:ext cx="343969" cy="0"/>
            </a:xfrm>
            <a:prstGeom prst="straightConnector1">
              <a:avLst/>
            </a:prstGeom>
            <a:noFill/>
            <a:ln w="9525" cap="flat" cmpd="sng" algn="ctr">
              <a:solidFill>
                <a:sysClr val="windowText" lastClr="000000"/>
              </a:solidFill>
              <a:prstDash val="solid"/>
              <a:tailEnd type="triangle"/>
            </a:ln>
            <a:effectLst/>
          </p:spPr>
        </p:cxnSp>
        <p:cxnSp>
          <p:nvCxnSpPr>
            <p:cNvPr id="19" name="Straight Arrow Connector 25"/>
            <p:cNvCxnSpPr/>
            <p:nvPr/>
          </p:nvCxnSpPr>
          <p:spPr>
            <a:xfrm>
              <a:off x="4348480" y="-256474"/>
              <a:ext cx="207010" cy="0"/>
            </a:xfrm>
            <a:prstGeom prst="straightConnector1">
              <a:avLst/>
            </a:prstGeom>
            <a:noFill/>
            <a:ln w="9525" cap="flat" cmpd="sng" algn="ctr">
              <a:solidFill>
                <a:sysClr val="windowText" lastClr="000000"/>
              </a:solidFill>
              <a:prstDash val="solid"/>
              <a:tailEnd type="triangle"/>
            </a:ln>
            <a:effectLst/>
          </p:spPr>
        </p:cxnSp>
      </p:grpSp>
      <p:sp>
        <p:nvSpPr>
          <p:cNvPr id="25" name="Espace réservé du pied de page 24"/>
          <p:cNvSpPr>
            <a:spLocks noGrp="1"/>
          </p:cNvSpPr>
          <p:nvPr>
            <p:ph type="ftr" sz="quarter" idx="11"/>
          </p:nvPr>
        </p:nvSpPr>
        <p:spPr/>
        <p:txBody>
          <a:bodyPr/>
          <a:lstStyle/>
          <a:p>
            <a:endParaRPr lang="en-US"/>
          </a:p>
        </p:txBody>
      </p:sp>
      <p:sp>
        <p:nvSpPr>
          <p:cNvPr id="26" name="Espace réservé du numéro de diapositive 25"/>
          <p:cNvSpPr>
            <a:spLocks noGrp="1"/>
          </p:cNvSpPr>
          <p:nvPr>
            <p:ph type="sldNum" sz="quarter" idx="12"/>
          </p:nvPr>
        </p:nvSpPr>
        <p:spPr/>
        <p:txBody>
          <a:bodyPr vert="horz" lIns="91440" tIns="45720" rIns="91440" bIns="45720" rtlCol="0" anchor="ctr"/>
          <a:lstStyle/>
          <a:p>
            <a:fld id="{868FB419-F7B7-4003-B3C3-F20097F81D7B}" type="slidenum">
              <a:rPr lang="en-US" sz="1600" b="1">
                <a:solidFill>
                  <a:srgbClr val="C00000"/>
                </a:solidFill>
              </a:rPr>
              <a:pPr/>
              <a:t>9</a:t>
            </a:fld>
            <a:endParaRPr lang="en-US" sz="1600" b="1">
              <a:solidFill>
                <a:srgbClr val="C00000"/>
              </a:solidFill>
            </a:endParaRPr>
          </a:p>
        </p:txBody>
      </p:sp>
    </p:spTree>
    <p:extLst>
      <p:ext uri="{BB962C8B-B14F-4D97-AF65-F5344CB8AC3E}">
        <p14:creationId xmlns:p14="http://schemas.microsoft.com/office/powerpoint/2010/main" val="52163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TotalTime>
  <Words>1508</Words>
  <Application>Microsoft Office PowerPoint</Application>
  <PresentationFormat>Personnalisé</PresentationFormat>
  <Paragraphs>160</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Normes Nationales, QoS, application de la loi</vt:lpstr>
      <vt:lpstr>SOMMAIRE</vt:lpstr>
      <vt:lpstr>INTRODUCTION</vt:lpstr>
      <vt:lpstr>INTRODUCTION</vt:lpstr>
      <vt:lpstr>OUTILS UTILISES DANS LA COLLECTE ET TRAITEMENT DES DONNEES   </vt:lpstr>
      <vt:lpstr>  RPM System [Contrôle Continu de la QoS et Mise en Application] </vt:lpstr>
      <vt:lpstr>RPM System [Contrôle Continu de la QoS et Mise en Application]</vt:lpstr>
      <vt:lpstr> Connectivité ARCT Vs opérateurs</vt:lpstr>
      <vt:lpstr> Collecte des fichiers PM et Disponibilité&amp; KPIs</vt:lpstr>
      <vt:lpstr>Production des rapports</vt:lpstr>
      <vt:lpstr>D.QoS application mobile [Atlas de Couverture]</vt:lpstr>
      <vt:lpstr>DQoS mobile Vs DQoS Admin</vt:lpstr>
      <vt:lpstr>Comparaison de la couverture et la QOS</vt:lpstr>
      <vt:lpstr>Qos Ranking</vt:lpstr>
      <vt:lpstr>Cartes des antennes </vt:lpstr>
      <vt:lpstr>Plaintes des utilisateurs</vt:lpstr>
      <vt:lpstr>Suivi des plaintes</vt:lpstr>
      <vt:lpstr> Sondages</vt:lpstr>
      <vt:lpstr>NORMES RELATIVES A LA QoS ET QoE</vt:lpstr>
      <vt:lpstr>Présentation PowerPoint</vt:lpstr>
      <vt:lpstr>IV. APPLICATION DE LA LOI</vt:lpstr>
      <vt:lpstr>DEFIS ET OPPORTUNITES</vt:lpstr>
      <vt:lpstr>Merci pour votre aimable attention!!!!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Normes Nationales, QoS, application de la loi</dc:title>
  <dc:creator>-</dc:creator>
  <cp:lastModifiedBy>Utilisateur Windows</cp:lastModifiedBy>
  <cp:revision>64</cp:revision>
  <dcterms:created xsi:type="dcterms:W3CDTF">2025-10-28T05:40:53Z</dcterms:created>
  <dcterms:modified xsi:type="dcterms:W3CDTF">2025-12-04T08:10:46Z</dcterms:modified>
</cp:coreProperties>
</file>