
<file path=[Content_Types].xml><?xml version="1.0" encoding="utf-8"?>
<Types xmlns="http://schemas.openxmlformats.org/package/2006/content-types">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theme/theme1.xml" ContentType="application/vnd.openxmlformats-officedocument.theme+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Masters/slideMaster1.xml" ContentType="application/vnd.openxmlformats-officedocument.presentationml.slideMaster+xml"/>
  <Override PartName="/ppt/notesMasters/notesMaster1.xml" ContentType="application/vnd.openxmlformats-officedocument.presentationml.notesMaster+xml"/>
  <Override PartName="/ppt/theme/theme2.xml" ContentType="application/vnd.openxmlformats-officedocument.theme+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6"/>
  </p:notesMasterIdLst>
  <p:sldIdLst>
    <p:sldId id="256" r:id="rId2"/>
    <p:sldId id="257" r:id="rId3"/>
    <p:sldId id="258" r:id="rId4"/>
    <p:sldId id="259" r:id="rId5"/>
    <p:sldId id="260" r:id="rId6"/>
    <p:sldId id="261" r:id="rId7"/>
    <p:sldId id="263" r:id="rId8"/>
    <p:sldId id="264" r:id="rId9"/>
    <p:sldId id="265" r:id="rId10"/>
    <p:sldId id="274" r:id="rId11"/>
    <p:sldId id="268" r:id="rId12"/>
    <p:sldId id="269" r:id="rId13"/>
    <p:sldId id="275" r:id="rId14"/>
    <p:sldId id="273" r:id="rId15"/>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51809C4F-4A1F-AB29-EBBF-C26C1D07C8F1}" v="180" dt="2026-07-01T11:12:39.799"/>
    <p1510:client id="{77CB2F3A-002F-A60A-38B4-27F2B0F081FE}" v="13" dt="2026-06-30T12:26:48.420"/>
    <p1510:client id="{880D8250-17DE-EBCC-7C53-E96EF56F1624}" v="112" dt="2026-07-01T07:17:31.780"/>
    <p1510:client id="{EA08D282-0B1B-C8F4-F7AF-C71E997DD10C}" v="71" dt="2026-06-30T11:56:21.11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21" Type="http://schemas.microsoft.com/office/2016/11/relationships/changesInfo" Target="changesInfos/changesInfo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5" Type="http://schemas.openxmlformats.org/officeDocument/2006/relationships/customXml" Target="../customXml/item3.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customXml" Target="../customXml/item2.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customXml" Target="../customXml/item1.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chlageter, Patricia" userId="S::patricia.schlageter@itu.int::9dddb9a4-c2e6-4c33-adaf-c64c5dc76a71" providerId="AD" clId="Web-{51809C4F-4A1F-AB29-EBBF-C26C1D07C8F1}"/>
    <pc:docChg chg="modSld">
      <pc:chgData name="Schlageter, Patricia" userId="S::patricia.schlageter@itu.int::9dddb9a4-c2e6-4c33-adaf-c64c5dc76a71" providerId="AD" clId="Web-{51809C4F-4A1F-AB29-EBBF-C26C1D07C8F1}" dt="2026-07-01T11:12:39.799" v="179" actId="20577"/>
      <pc:docMkLst>
        <pc:docMk/>
      </pc:docMkLst>
      <pc:sldChg chg="delSp modSp">
        <pc:chgData name="Schlageter, Patricia" userId="S::patricia.schlageter@itu.int::9dddb9a4-c2e6-4c33-adaf-c64c5dc76a71" providerId="AD" clId="Web-{51809C4F-4A1F-AB29-EBBF-C26C1D07C8F1}" dt="2026-07-01T11:12:39.799" v="179" actId="20577"/>
        <pc:sldMkLst>
          <pc:docMk/>
          <pc:sldMk cId="0" sldId="273"/>
        </pc:sldMkLst>
        <pc:spChg chg="del mod">
          <ac:chgData name="Schlageter, Patricia" userId="S::patricia.schlageter@itu.int::9dddb9a4-c2e6-4c33-adaf-c64c5dc76a71" providerId="AD" clId="Web-{51809C4F-4A1F-AB29-EBBF-C26C1D07C8F1}" dt="2026-07-01T10:50:45.467" v="1"/>
          <ac:spMkLst>
            <pc:docMk/>
            <pc:sldMk cId="0" sldId="273"/>
            <ac:spMk id="2" creationId="{00000000-0000-0000-0000-000000000000}"/>
          </ac:spMkLst>
        </pc:spChg>
        <pc:spChg chg="del">
          <ac:chgData name="Schlageter, Patricia" userId="S::patricia.schlageter@itu.int::9dddb9a4-c2e6-4c33-adaf-c64c5dc76a71" providerId="AD" clId="Web-{51809C4F-4A1F-AB29-EBBF-C26C1D07C8F1}" dt="2026-07-01T10:50:51.092" v="2"/>
          <ac:spMkLst>
            <pc:docMk/>
            <pc:sldMk cId="0" sldId="273"/>
            <ac:spMk id="3" creationId="{00000000-0000-0000-0000-000000000000}"/>
          </ac:spMkLst>
        </pc:spChg>
        <pc:spChg chg="mod">
          <ac:chgData name="Schlageter, Patricia" userId="S::patricia.schlageter@itu.int::9dddb9a4-c2e6-4c33-adaf-c64c5dc76a71" providerId="AD" clId="Web-{51809C4F-4A1F-AB29-EBBF-C26C1D07C8F1}" dt="2026-07-01T11:12:39.799" v="179" actId="20577"/>
          <ac:spMkLst>
            <pc:docMk/>
            <pc:sldMk cId="0" sldId="273"/>
            <ac:spMk id="4" creationId="{00000000-0000-0000-0000-000000000000}"/>
          </ac:spMkLst>
        </pc:spChg>
        <pc:spChg chg="mod">
          <ac:chgData name="Schlageter, Patricia" userId="S::patricia.schlageter@itu.int::9dddb9a4-c2e6-4c33-adaf-c64c5dc76a71" providerId="AD" clId="Web-{51809C4F-4A1F-AB29-EBBF-C26C1D07C8F1}" dt="2026-07-01T10:52:27.234" v="28" actId="20577"/>
          <ac:spMkLst>
            <pc:docMk/>
            <pc:sldMk cId="0" sldId="273"/>
            <ac:spMk id="5" creationId="{00000000-0000-0000-0000-000000000000}"/>
          </ac:spMkLst>
        </pc:spChg>
      </pc:sldChg>
    </pc:docChg>
  </pc:docChgLst>
  <pc:docChgLst>
    <pc:chgData name="Schlageter, Patricia" userId="S::patricia.schlageter@itu.int::9dddb9a4-c2e6-4c33-adaf-c64c5dc76a71" providerId="AD" clId="Web-{EA08D282-0B1B-C8F4-F7AF-C71E997DD10C}"/>
    <pc:docChg chg="addSld delSld modSld sldOrd">
      <pc:chgData name="Schlageter, Patricia" userId="S::patricia.schlageter@itu.int::9dddb9a4-c2e6-4c33-adaf-c64c5dc76a71" providerId="AD" clId="Web-{EA08D282-0B1B-C8F4-F7AF-C71E997DD10C}" dt="2026-06-30T11:56:21.116" v="71"/>
      <pc:docMkLst>
        <pc:docMk/>
      </pc:docMkLst>
      <pc:sldChg chg="modSp">
        <pc:chgData name="Schlageter, Patricia" userId="S::patricia.schlageter@itu.int::9dddb9a4-c2e6-4c33-adaf-c64c5dc76a71" providerId="AD" clId="Web-{EA08D282-0B1B-C8F4-F7AF-C71E997DD10C}" dt="2026-06-30T11:45:33.564" v="5" actId="20577"/>
        <pc:sldMkLst>
          <pc:docMk/>
          <pc:sldMk cId="0" sldId="256"/>
        </pc:sldMkLst>
        <pc:spChg chg="mod">
          <ac:chgData name="Schlageter, Patricia" userId="S::patricia.schlageter@itu.int::9dddb9a4-c2e6-4c33-adaf-c64c5dc76a71" providerId="AD" clId="Web-{EA08D282-0B1B-C8F4-F7AF-C71E997DD10C}" dt="2026-06-30T11:45:33.564" v="5" actId="20577"/>
          <ac:spMkLst>
            <pc:docMk/>
            <pc:sldMk cId="0" sldId="256"/>
            <ac:spMk id="3" creationId="{00000000-0000-0000-0000-000000000000}"/>
          </ac:spMkLst>
        </pc:spChg>
      </pc:sldChg>
      <pc:sldChg chg="modSp">
        <pc:chgData name="Schlageter, Patricia" userId="S::patricia.schlageter@itu.int::9dddb9a4-c2e6-4c33-adaf-c64c5dc76a71" providerId="AD" clId="Web-{EA08D282-0B1B-C8F4-F7AF-C71E997DD10C}" dt="2026-06-30T11:56:21.116" v="71"/>
        <pc:sldMkLst>
          <pc:docMk/>
          <pc:sldMk cId="0" sldId="258"/>
        </pc:sldMkLst>
        <pc:graphicFrameChg chg="modGraphic">
          <ac:chgData name="Schlageter, Patricia" userId="S::patricia.schlageter@itu.int::9dddb9a4-c2e6-4c33-adaf-c64c5dc76a71" providerId="AD" clId="Web-{EA08D282-0B1B-C8F4-F7AF-C71E997DD10C}" dt="2026-06-30T11:56:21.116" v="71"/>
          <ac:graphicFrameMkLst>
            <pc:docMk/>
            <pc:sldMk cId="0" sldId="258"/>
            <ac:graphicFrameMk id="5" creationId="{00000000-0000-0000-0000-000000000000}"/>
          </ac:graphicFrameMkLst>
        </pc:graphicFrameChg>
      </pc:sldChg>
      <pc:sldChg chg="modSp">
        <pc:chgData name="Schlageter, Patricia" userId="S::patricia.schlageter@itu.int::9dddb9a4-c2e6-4c33-adaf-c64c5dc76a71" providerId="AD" clId="Web-{EA08D282-0B1B-C8F4-F7AF-C71E997DD10C}" dt="2026-06-30T11:48:15.784" v="18" actId="1076"/>
        <pc:sldMkLst>
          <pc:docMk/>
          <pc:sldMk cId="0" sldId="261"/>
        </pc:sldMkLst>
        <pc:spChg chg="mod">
          <ac:chgData name="Schlageter, Patricia" userId="S::patricia.schlageter@itu.int::9dddb9a4-c2e6-4c33-adaf-c64c5dc76a71" providerId="AD" clId="Web-{EA08D282-0B1B-C8F4-F7AF-C71E997DD10C}" dt="2026-06-30T11:47:50.315" v="12" actId="20577"/>
          <ac:spMkLst>
            <pc:docMk/>
            <pc:sldMk cId="0" sldId="261"/>
            <ac:spMk id="5" creationId="{00000000-0000-0000-0000-000000000000}"/>
          </ac:spMkLst>
        </pc:spChg>
        <pc:spChg chg="mod">
          <ac:chgData name="Schlageter, Patricia" userId="S::patricia.schlageter@itu.int::9dddb9a4-c2e6-4c33-adaf-c64c5dc76a71" providerId="AD" clId="Web-{EA08D282-0B1B-C8F4-F7AF-C71E997DD10C}" dt="2026-06-30T11:48:15.784" v="18" actId="1076"/>
          <ac:spMkLst>
            <pc:docMk/>
            <pc:sldMk cId="0" sldId="261"/>
            <ac:spMk id="6" creationId="{00000000-0000-0000-0000-000000000000}"/>
          </ac:spMkLst>
        </pc:spChg>
      </pc:sldChg>
      <pc:sldChg chg="del">
        <pc:chgData name="Schlageter, Patricia" userId="S::patricia.schlageter@itu.int::9dddb9a4-c2e6-4c33-adaf-c64c5dc76a71" providerId="AD" clId="Web-{EA08D282-0B1B-C8F4-F7AF-C71E997DD10C}" dt="2026-06-30T11:48:31.300" v="19"/>
        <pc:sldMkLst>
          <pc:docMk/>
          <pc:sldMk cId="0" sldId="262"/>
        </pc:sldMkLst>
      </pc:sldChg>
      <pc:sldChg chg="delSp modSp">
        <pc:chgData name="Schlageter, Patricia" userId="S::patricia.schlageter@itu.int::9dddb9a4-c2e6-4c33-adaf-c64c5dc76a71" providerId="AD" clId="Web-{EA08D282-0B1B-C8F4-F7AF-C71E997DD10C}" dt="2026-06-30T11:52:04.114" v="46" actId="20577"/>
        <pc:sldMkLst>
          <pc:docMk/>
          <pc:sldMk cId="0" sldId="263"/>
        </pc:sldMkLst>
        <pc:spChg chg="mod">
          <ac:chgData name="Schlageter, Patricia" userId="S::patricia.schlageter@itu.int::9dddb9a4-c2e6-4c33-adaf-c64c5dc76a71" providerId="AD" clId="Web-{EA08D282-0B1B-C8F4-F7AF-C71E997DD10C}" dt="2026-06-30T11:52:04.114" v="46" actId="20577"/>
          <ac:spMkLst>
            <pc:docMk/>
            <pc:sldMk cId="0" sldId="263"/>
            <ac:spMk id="3" creationId="{00000000-0000-0000-0000-000000000000}"/>
          </ac:spMkLst>
        </pc:spChg>
        <pc:spChg chg="del">
          <ac:chgData name="Schlageter, Patricia" userId="S::patricia.schlageter@itu.int::9dddb9a4-c2e6-4c33-adaf-c64c5dc76a71" providerId="AD" clId="Web-{EA08D282-0B1B-C8F4-F7AF-C71E997DD10C}" dt="2026-06-30T11:49:22.691" v="28"/>
          <ac:spMkLst>
            <pc:docMk/>
            <pc:sldMk cId="0" sldId="263"/>
            <ac:spMk id="4" creationId="{00000000-0000-0000-0000-000000000000}"/>
          </ac:spMkLst>
        </pc:spChg>
        <pc:spChg chg="del">
          <ac:chgData name="Schlageter, Patricia" userId="S::patricia.schlageter@itu.int::9dddb9a4-c2e6-4c33-adaf-c64c5dc76a71" providerId="AD" clId="Web-{EA08D282-0B1B-C8F4-F7AF-C71E997DD10C}" dt="2026-06-30T11:49:25.441" v="29"/>
          <ac:spMkLst>
            <pc:docMk/>
            <pc:sldMk cId="0" sldId="263"/>
            <ac:spMk id="5" creationId="{00000000-0000-0000-0000-000000000000}"/>
          </ac:spMkLst>
        </pc:spChg>
        <pc:spChg chg="del">
          <ac:chgData name="Schlageter, Patricia" userId="S::patricia.schlageter@itu.int::9dddb9a4-c2e6-4c33-adaf-c64c5dc76a71" providerId="AD" clId="Web-{EA08D282-0B1B-C8F4-F7AF-C71E997DD10C}" dt="2026-06-30T11:49:29.128" v="30"/>
          <ac:spMkLst>
            <pc:docMk/>
            <pc:sldMk cId="0" sldId="263"/>
            <ac:spMk id="6" creationId="{00000000-0000-0000-0000-000000000000}"/>
          </ac:spMkLst>
        </pc:spChg>
        <pc:spChg chg="mod">
          <ac:chgData name="Schlageter, Patricia" userId="S::patricia.schlageter@itu.int::9dddb9a4-c2e6-4c33-adaf-c64c5dc76a71" providerId="AD" clId="Web-{EA08D282-0B1B-C8F4-F7AF-C71E997DD10C}" dt="2026-06-30T11:49:34.910" v="31" actId="1076"/>
          <ac:spMkLst>
            <pc:docMk/>
            <pc:sldMk cId="0" sldId="263"/>
            <ac:spMk id="7" creationId="{00000000-0000-0000-0000-000000000000}"/>
          </ac:spMkLst>
        </pc:spChg>
        <pc:spChg chg="mod">
          <ac:chgData name="Schlageter, Patricia" userId="S::patricia.schlageter@itu.int::9dddb9a4-c2e6-4c33-adaf-c64c5dc76a71" providerId="AD" clId="Web-{EA08D282-0B1B-C8F4-F7AF-C71E997DD10C}" dt="2026-06-30T11:50:03.410" v="35" actId="14100"/>
          <ac:spMkLst>
            <pc:docMk/>
            <pc:sldMk cId="0" sldId="263"/>
            <ac:spMk id="8" creationId="{00000000-0000-0000-0000-000000000000}"/>
          </ac:spMkLst>
        </pc:spChg>
        <pc:spChg chg="del">
          <ac:chgData name="Schlageter, Patricia" userId="S::patricia.schlageter@itu.int::9dddb9a4-c2e6-4c33-adaf-c64c5dc76a71" providerId="AD" clId="Web-{EA08D282-0B1B-C8F4-F7AF-C71E997DD10C}" dt="2026-06-30T11:49:48.238" v="33"/>
          <ac:spMkLst>
            <pc:docMk/>
            <pc:sldMk cId="0" sldId="263"/>
            <ac:spMk id="9" creationId="{00000000-0000-0000-0000-000000000000}"/>
          </ac:spMkLst>
        </pc:spChg>
        <pc:spChg chg="mod">
          <ac:chgData name="Schlageter, Patricia" userId="S::patricia.schlageter@itu.int::9dddb9a4-c2e6-4c33-adaf-c64c5dc76a71" providerId="AD" clId="Web-{EA08D282-0B1B-C8F4-F7AF-C71E997DD10C}" dt="2026-06-30T11:50:48.567" v="43" actId="20577"/>
          <ac:spMkLst>
            <pc:docMk/>
            <pc:sldMk cId="0" sldId="263"/>
            <ac:spMk id="10" creationId="{00000000-0000-0000-0000-000000000000}"/>
          </ac:spMkLst>
        </pc:spChg>
      </pc:sldChg>
      <pc:sldChg chg="modSp">
        <pc:chgData name="Schlageter, Patricia" userId="S::patricia.schlageter@itu.int::9dddb9a4-c2e6-4c33-adaf-c64c5dc76a71" providerId="AD" clId="Web-{EA08D282-0B1B-C8F4-F7AF-C71E997DD10C}" dt="2026-06-30T11:52:28.771" v="49" actId="20577"/>
        <pc:sldMkLst>
          <pc:docMk/>
          <pc:sldMk cId="0" sldId="264"/>
        </pc:sldMkLst>
        <pc:spChg chg="mod">
          <ac:chgData name="Schlageter, Patricia" userId="S::patricia.schlageter@itu.int::9dddb9a4-c2e6-4c33-adaf-c64c5dc76a71" providerId="AD" clId="Web-{EA08D282-0B1B-C8F4-F7AF-C71E997DD10C}" dt="2026-06-30T11:52:28.771" v="49" actId="20577"/>
          <ac:spMkLst>
            <pc:docMk/>
            <pc:sldMk cId="0" sldId="264"/>
            <ac:spMk id="4" creationId="{00000000-0000-0000-0000-000000000000}"/>
          </ac:spMkLst>
        </pc:spChg>
      </pc:sldChg>
      <pc:sldChg chg="modSp add del">
        <pc:chgData name="Schlageter, Patricia" userId="S::patricia.schlageter@itu.int::9dddb9a4-c2e6-4c33-adaf-c64c5dc76a71" providerId="AD" clId="Web-{EA08D282-0B1B-C8F4-F7AF-C71E997DD10C}" dt="2026-06-30T11:54:04.990" v="61" actId="20577"/>
        <pc:sldMkLst>
          <pc:docMk/>
          <pc:sldMk cId="0" sldId="265"/>
        </pc:sldMkLst>
        <pc:spChg chg="mod">
          <ac:chgData name="Schlageter, Patricia" userId="S::patricia.schlageter@itu.int::9dddb9a4-c2e6-4c33-adaf-c64c5dc76a71" providerId="AD" clId="Web-{EA08D282-0B1B-C8F4-F7AF-C71E997DD10C}" dt="2026-06-30T11:53:01.833" v="52" actId="20577"/>
          <ac:spMkLst>
            <pc:docMk/>
            <pc:sldMk cId="0" sldId="265"/>
            <ac:spMk id="3" creationId="{00000000-0000-0000-0000-000000000000}"/>
          </ac:spMkLst>
        </pc:spChg>
        <pc:spChg chg="mod">
          <ac:chgData name="Schlageter, Patricia" userId="S::patricia.schlageter@itu.int::9dddb9a4-c2e6-4c33-adaf-c64c5dc76a71" providerId="AD" clId="Web-{EA08D282-0B1B-C8F4-F7AF-C71E997DD10C}" dt="2026-06-30T11:53:45.631" v="59" actId="20577"/>
          <ac:spMkLst>
            <pc:docMk/>
            <pc:sldMk cId="0" sldId="265"/>
            <ac:spMk id="5" creationId="{00000000-0000-0000-0000-000000000000}"/>
          </ac:spMkLst>
        </pc:spChg>
        <pc:spChg chg="mod">
          <ac:chgData name="Schlageter, Patricia" userId="S::patricia.schlageter@itu.int::9dddb9a4-c2e6-4c33-adaf-c64c5dc76a71" providerId="AD" clId="Web-{EA08D282-0B1B-C8F4-F7AF-C71E997DD10C}" dt="2026-06-30T11:54:04.990" v="61" actId="20577"/>
          <ac:spMkLst>
            <pc:docMk/>
            <pc:sldMk cId="0" sldId="265"/>
            <ac:spMk id="6" creationId="{00000000-0000-0000-0000-000000000000}"/>
          </ac:spMkLst>
        </pc:spChg>
      </pc:sldChg>
      <pc:sldChg chg="del">
        <pc:chgData name="Schlageter, Patricia" userId="S::patricia.schlageter@itu.int::9dddb9a4-c2e6-4c33-adaf-c64c5dc76a71" providerId="AD" clId="Web-{EA08D282-0B1B-C8F4-F7AF-C71E997DD10C}" dt="2026-06-30T11:54:13.756" v="62"/>
        <pc:sldMkLst>
          <pc:docMk/>
          <pc:sldMk cId="0" sldId="266"/>
        </pc:sldMkLst>
      </pc:sldChg>
      <pc:sldChg chg="add ord replId">
        <pc:chgData name="Schlageter, Patricia" userId="S::patricia.schlageter@itu.int::9dddb9a4-c2e6-4c33-adaf-c64c5dc76a71" providerId="AD" clId="Web-{EA08D282-0B1B-C8F4-F7AF-C71E997DD10C}" dt="2026-06-30T11:54:56.741" v="69"/>
        <pc:sldMkLst>
          <pc:docMk/>
          <pc:sldMk cId="349687556" sldId="274"/>
        </pc:sldMkLst>
      </pc:sldChg>
    </pc:docChg>
  </pc:docChgLst>
  <pc:docChgLst>
    <pc:chgData name="Sulmina, Elind" userId="S::elind.sulmina@itu.int::cc9e1052-17da-4287-8047-333aa8f5c97f" providerId="AD" clId="Web-{77CB2F3A-002F-A60A-38B4-27F2B0F081FE}"/>
    <pc:docChg chg="modSld">
      <pc:chgData name="Sulmina, Elind" userId="S::elind.sulmina@itu.int::cc9e1052-17da-4287-8047-333aa8f5c97f" providerId="AD" clId="Web-{77CB2F3A-002F-A60A-38B4-27F2B0F081FE}" dt="2026-06-30T12:26:48.420" v="10" actId="20577"/>
      <pc:docMkLst>
        <pc:docMk/>
      </pc:docMkLst>
      <pc:sldChg chg="addSp delSp modSp">
        <pc:chgData name="Sulmina, Elind" userId="S::elind.sulmina@itu.int::cc9e1052-17da-4287-8047-333aa8f5c97f" providerId="AD" clId="Web-{77CB2F3A-002F-A60A-38B4-27F2B0F081FE}" dt="2026-06-30T12:26:48.420" v="10" actId="20577"/>
        <pc:sldMkLst>
          <pc:docMk/>
          <pc:sldMk cId="0" sldId="256"/>
        </pc:sldMkLst>
        <pc:spChg chg="mod">
          <ac:chgData name="Sulmina, Elind" userId="S::elind.sulmina@itu.int::cc9e1052-17da-4287-8047-333aa8f5c97f" providerId="AD" clId="Web-{77CB2F3A-002F-A60A-38B4-27F2B0F081FE}" dt="2026-06-30T12:26:48.420" v="10" actId="20577"/>
          <ac:spMkLst>
            <pc:docMk/>
            <pc:sldMk cId="0" sldId="256"/>
            <ac:spMk id="6" creationId="{00000000-0000-0000-0000-000000000000}"/>
          </ac:spMkLst>
        </pc:spChg>
        <pc:picChg chg="add del mod">
          <ac:chgData name="Sulmina, Elind" userId="S::elind.sulmina@itu.int::cc9e1052-17da-4287-8047-333aa8f5c97f" providerId="AD" clId="Web-{77CB2F3A-002F-A60A-38B4-27F2B0F081FE}" dt="2026-06-30T12:26:34.404" v="4"/>
          <ac:picMkLst>
            <pc:docMk/>
            <pc:sldMk cId="0" sldId="256"/>
            <ac:picMk id="15" creationId="{07911C62-67B1-6417-5F5B-A7029D5C0B1D}"/>
          </ac:picMkLst>
        </pc:picChg>
        <pc:picChg chg="add del mod">
          <ac:chgData name="Sulmina, Elind" userId="S::elind.sulmina@itu.int::cc9e1052-17da-4287-8047-333aa8f5c97f" providerId="AD" clId="Web-{77CB2F3A-002F-A60A-38B4-27F2B0F081FE}" dt="2026-06-30T12:26:39.966" v="9"/>
          <ac:picMkLst>
            <pc:docMk/>
            <pc:sldMk cId="0" sldId="256"/>
            <ac:picMk id="16" creationId="{ECA2B452-17EA-8C2F-CA76-5CCD2A1CE3F0}"/>
          </ac:picMkLst>
        </pc:picChg>
      </pc:sldChg>
    </pc:docChg>
  </pc:docChgLst>
  <pc:docChgLst>
    <pc:chgData name="Schlageter, Patricia" userId="S::patricia.schlageter@itu.int::9dddb9a4-c2e6-4c33-adaf-c64c5dc76a71" providerId="AD" clId="Web-{880D8250-17DE-EBCC-7C53-E96EF56F1624}"/>
    <pc:docChg chg="addSld delSld modSld sldOrd">
      <pc:chgData name="Schlageter, Patricia" userId="S::patricia.schlageter@itu.int::9dddb9a4-c2e6-4c33-adaf-c64c5dc76a71" providerId="AD" clId="Web-{880D8250-17DE-EBCC-7C53-E96EF56F1624}" dt="2026-07-01T07:17:31.780" v="118"/>
      <pc:docMkLst>
        <pc:docMk/>
      </pc:docMkLst>
      <pc:sldChg chg="del">
        <pc:chgData name="Schlageter, Patricia" userId="S::patricia.schlageter@itu.int::9dddb9a4-c2e6-4c33-adaf-c64c5dc76a71" providerId="AD" clId="Web-{880D8250-17DE-EBCC-7C53-E96EF56F1624}" dt="2026-07-01T07:06:11.394" v="53"/>
        <pc:sldMkLst>
          <pc:docMk/>
          <pc:sldMk cId="0" sldId="267"/>
        </pc:sldMkLst>
      </pc:sldChg>
      <pc:sldChg chg="modSp">
        <pc:chgData name="Schlageter, Patricia" userId="S::patricia.schlageter@itu.int::9dddb9a4-c2e6-4c33-adaf-c64c5dc76a71" providerId="AD" clId="Web-{880D8250-17DE-EBCC-7C53-E96EF56F1624}" dt="2026-07-01T07:06:33.223" v="57" actId="20577"/>
        <pc:sldMkLst>
          <pc:docMk/>
          <pc:sldMk cId="0" sldId="268"/>
        </pc:sldMkLst>
        <pc:spChg chg="mod">
          <ac:chgData name="Schlageter, Patricia" userId="S::patricia.schlageter@itu.int::9dddb9a4-c2e6-4c33-adaf-c64c5dc76a71" providerId="AD" clId="Web-{880D8250-17DE-EBCC-7C53-E96EF56F1624}" dt="2026-07-01T07:06:33.223" v="57" actId="20577"/>
          <ac:spMkLst>
            <pc:docMk/>
            <pc:sldMk cId="0" sldId="268"/>
            <ac:spMk id="4" creationId="{00000000-0000-0000-0000-000000000000}"/>
          </ac:spMkLst>
        </pc:spChg>
      </pc:sldChg>
      <pc:sldChg chg="modSp">
        <pc:chgData name="Schlageter, Patricia" userId="S::patricia.schlageter@itu.int::9dddb9a4-c2e6-4c33-adaf-c64c5dc76a71" providerId="AD" clId="Web-{880D8250-17DE-EBCC-7C53-E96EF56F1624}" dt="2026-07-01T07:09:40.898" v="92" actId="20577"/>
        <pc:sldMkLst>
          <pc:docMk/>
          <pc:sldMk cId="0" sldId="269"/>
        </pc:sldMkLst>
        <pc:spChg chg="mod">
          <ac:chgData name="Schlageter, Patricia" userId="S::patricia.schlageter@itu.int::9dddb9a4-c2e6-4c33-adaf-c64c5dc76a71" providerId="AD" clId="Web-{880D8250-17DE-EBCC-7C53-E96EF56F1624}" dt="2026-07-01T07:06:44.520" v="61" actId="20577"/>
          <ac:spMkLst>
            <pc:docMk/>
            <pc:sldMk cId="0" sldId="269"/>
            <ac:spMk id="3" creationId="{00000000-0000-0000-0000-000000000000}"/>
          </ac:spMkLst>
        </pc:spChg>
        <pc:spChg chg="mod">
          <ac:chgData name="Schlageter, Patricia" userId="S::patricia.schlageter@itu.int::9dddb9a4-c2e6-4c33-adaf-c64c5dc76a71" providerId="AD" clId="Web-{880D8250-17DE-EBCC-7C53-E96EF56F1624}" dt="2026-07-01T07:08:24.021" v="78" actId="20577"/>
          <ac:spMkLst>
            <pc:docMk/>
            <pc:sldMk cId="0" sldId="269"/>
            <ac:spMk id="5" creationId="{00000000-0000-0000-0000-000000000000}"/>
          </ac:spMkLst>
        </pc:spChg>
        <pc:spChg chg="mod">
          <ac:chgData name="Schlageter, Patricia" userId="S::patricia.schlageter@itu.int::9dddb9a4-c2e6-4c33-adaf-c64c5dc76a71" providerId="AD" clId="Web-{880D8250-17DE-EBCC-7C53-E96EF56F1624}" dt="2026-07-01T07:09:40.898" v="92" actId="20577"/>
          <ac:spMkLst>
            <pc:docMk/>
            <pc:sldMk cId="0" sldId="269"/>
            <ac:spMk id="6" creationId="{00000000-0000-0000-0000-000000000000}"/>
          </ac:spMkLst>
        </pc:spChg>
      </pc:sldChg>
      <pc:sldChg chg="del">
        <pc:chgData name="Schlageter, Patricia" userId="S::patricia.schlageter@itu.int::9dddb9a4-c2e6-4c33-adaf-c64c5dc76a71" providerId="AD" clId="Web-{880D8250-17DE-EBCC-7C53-E96EF56F1624}" dt="2026-07-01T07:17:25.343" v="116"/>
        <pc:sldMkLst>
          <pc:docMk/>
          <pc:sldMk cId="0" sldId="270"/>
        </pc:sldMkLst>
      </pc:sldChg>
      <pc:sldChg chg="del">
        <pc:chgData name="Schlageter, Patricia" userId="S::patricia.schlageter@itu.int::9dddb9a4-c2e6-4c33-adaf-c64c5dc76a71" providerId="AD" clId="Web-{880D8250-17DE-EBCC-7C53-E96EF56F1624}" dt="2026-07-01T07:17:28.499" v="117"/>
        <pc:sldMkLst>
          <pc:docMk/>
          <pc:sldMk cId="0" sldId="271"/>
        </pc:sldMkLst>
      </pc:sldChg>
      <pc:sldChg chg="del">
        <pc:chgData name="Schlageter, Patricia" userId="S::patricia.schlageter@itu.int::9dddb9a4-c2e6-4c33-adaf-c64c5dc76a71" providerId="AD" clId="Web-{880D8250-17DE-EBCC-7C53-E96EF56F1624}" dt="2026-07-01T07:17:31.780" v="118"/>
        <pc:sldMkLst>
          <pc:docMk/>
          <pc:sldMk cId="0" sldId="272"/>
        </pc:sldMkLst>
      </pc:sldChg>
      <pc:sldChg chg="modSp">
        <pc:chgData name="Schlageter, Patricia" userId="S::patricia.schlageter@itu.int::9dddb9a4-c2e6-4c33-adaf-c64c5dc76a71" providerId="AD" clId="Web-{880D8250-17DE-EBCC-7C53-E96EF56F1624}" dt="2026-07-01T07:05:57.316" v="52" actId="20577"/>
        <pc:sldMkLst>
          <pc:docMk/>
          <pc:sldMk cId="349687556" sldId="274"/>
        </pc:sldMkLst>
        <pc:spChg chg="mod">
          <ac:chgData name="Schlageter, Patricia" userId="S::patricia.schlageter@itu.int::9dddb9a4-c2e6-4c33-adaf-c64c5dc76a71" providerId="AD" clId="Web-{880D8250-17DE-EBCC-7C53-E96EF56F1624}" dt="2026-07-01T07:01:30.702" v="1" actId="20577"/>
          <ac:spMkLst>
            <pc:docMk/>
            <pc:sldMk cId="349687556" sldId="274"/>
            <ac:spMk id="2" creationId="{94A4E470-F636-29A9-FC33-FC9633F335B9}"/>
          </ac:spMkLst>
        </pc:spChg>
        <pc:spChg chg="mod">
          <ac:chgData name="Schlageter, Patricia" userId="S::patricia.schlageter@itu.int::9dddb9a4-c2e6-4c33-adaf-c64c5dc76a71" providerId="AD" clId="Web-{880D8250-17DE-EBCC-7C53-E96EF56F1624}" dt="2026-07-01T07:01:23.186" v="0" actId="20577"/>
          <ac:spMkLst>
            <pc:docMk/>
            <pc:sldMk cId="349687556" sldId="274"/>
            <ac:spMk id="3" creationId="{24EADA2B-E415-8B61-E66A-7C1543523DDB}"/>
          </ac:spMkLst>
        </pc:spChg>
        <pc:spChg chg="mod">
          <ac:chgData name="Schlageter, Patricia" userId="S::patricia.schlageter@itu.int::9dddb9a4-c2e6-4c33-adaf-c64c5dc76a71" providerId="AD" clId="Web-{880D8250-17DE-EBCC-7C53-E96EF56F1624}" dt="2026-07-01T07:05:52.832" v="51" actId="20577"/>
          <ac:spMkLst>
            <pc:docMk/>
            <pc:sldMk cId="349687556" sldId="274"/>
            <ac:spMk id="8" creationId="{9545C728-243D-04BA-A1E1-3D593C2C7E8C}"/>
          </ac:spMkLst>
        </pc:spChg>
        <pc:spChg chg="mod">
          <ac:chgData name="Schlageter, Patricia" userId="S::patricia.schlageter@itu.int::9dddb9a4-c2e6-4c33-adaf-c64c5dc76a71" providerId="AD" clId="Web-{880D8250-17DE-EBCC-7C53-E96EF56F1624}" dt="2026-07-01T07:05:57.316" v="52" actId="20577"/>
          <ac:spMkLst>
            <pc:docMk/>
            <pc:sldMk cId="349687556" sldId="274"/>
            <ac:spMk id="10" creationId="{36B24D62-7F93-84E4-3D45-D94120B387FF}"/>
          </ac:spMkLst>
        </pc:spChg>
      </pc:sldChg>
      <pc:sldChg chg="delSp modSp add ord replId">
        <pc:chgData name="Schlageter, Patricia" userId="S::patricia.schlageter@itu.int::9dddb9a4-c2e6-4c33-adaf-c64c5dc76a71" providerId="AD" clId="Web-{880D8250-17DE-EBCC-7C53-E96EF56F1624}" dt="2026-07-01T07:17:09.124" v="115" actId="20577"/>
        <pc:sldMkLst>
          <pc:docMk/>
          <pc:sldMk cId="1328375816" sldId="275"/>
        </pc:sldMkLst>
        <pc:spChg chg="mod">
          <ac:chgData name="Schlageter, Patricia" userId="S::patricia.schlageter@itu.int::9dddb9a4-c2e6-4c33-adaf-c64c5dc76a71" providerId="AD" clId="Web-{880D8250-17DE-EBCC-7C53-E96EF56F1624}" dt="2026-07-01T07:15:05.247" v="98" actId="20577"/>
          <ac:spMkLst>
            <pc:docMk/>
            <pc:sldMk cId="1328375816" sldId="275"/>
            <ac:spMk id="2" creationId="{2A688BA3-1BDF-EB16-C011-2F6EE6E8AF40}"/>
          </ac:spMkLst>
        </pc:spChg>
        <pc:spChg chg="mod">
          <ac:chgData name="Schlageter, Patricia" userId="S::patricia.schlageter@itu.int::9dddb9a4-c2e6-4c33-adaf-c64c5dc76a71" providerId="AD" clId="Web-{880D8250-17DE-EBCC-7C53-E96EF56F1624}" dt="2026-07-01T07:14:58.809" v="96" actId="20577"/>
          <ac:spMkLst>
            <pc:docMk/>
            <pc:sldMk cId="1328375816" sldId="275"/>
            <ac:spMk id="3" creationId="{416D6E35-8719-E4F0-334B-7AAA75FAE32E}"/>
          </ac:spMkLst>
        </pc:spChg>
        <pc:spChg chg="mod">
          <ac:chgData name="Schlageter, Patricia" userId="S::patricia.schlageter@itu.int::9dddb9a4-c2e6-4c33-adaf-c64c5dc76a71" providerId="AD" clId="Web-{880D8250-17DE-EBCC-7C53-E96EF56F1624}" dt="2026-07-01T07:17:09.124" v="115" actId="20577"/>
          <ac:spMkLst>
            <pc:docMk/>
            <pc:sldMk cId="1328375816" sldId="275"/>
            <ac:spMk id="8" creationId="{BB0516FA-3B56-418B-CC3C-FA6A6460B4F8}"/>
          </ac:spMkLst>
        </pc:spChg>
        <pc:spChg chg="del">
          <ac:chgData name="Schlageter, Patricia" userId="S::patricia.schlageter@itu.int::9dddb9a4-c2e6-4c33-adaf-c64c5dc76a71" providerId="AD" clId="Web-{880D8250-17DE-EBCC-7C53-E96EF56F1624}" dt="2026-07-01T07:16:50.045" v="114"/>
          <ac:spMkLst>
            <pc:docMk/>
            <pc:sldMk cId="1328375816" sldId="275"/>
            <ac:spMk id="10" creationId="{4BEF1D37-719A-EFB0-3C87-8ACEDEF72319}"/>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6111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611188"/>
          </a:xfrm>
          <a:prstGeom prst="rect">
            <a:avLst/>
          </a:prstGeom>
        </p:spPr>
        <p:txBody>
          <a:bodyPr vert="horz" lIns="91440" tIns="45720" rIns="91440" bIns="45720" rtlCol="0"/>
          <a:lstStyle>
            <a:lvl1pPr algn="r">
              <a:defRPr sz="1200"/>
            </a:lvl1pPr>
          </a:lstStyle>
          <a:p>
            <a:fld id="{927E7DC1-2127-419C-80F7-6DC2AC809E73}" type="datetimeFigureOut">
              <a:t>7/1/2026</a:t>
            </a:fld>
            <a:endParaRPr lang="en-US"/>
          </a:p>
        </p:txBody>
      </p:sp>
      <p:sp>
        <p:nvSpPr>
          <p:cNvPr id="4" name="Slide Image Placeholder 3"/>
          <p:cNvSpPr>
            <a:spLocks noGrp="1" noRot="1" noChangeAspect="1"/>
          </p:cNvSpPr>
          <p:nvPr>
            <p:ph type="sldImg" idx="2"/>
          </p:nvPr>
        </p:nvSpPr>
        <p:spPr>
          <a:xfrm>
            <a:off x="-228600" y="1524000"/>
            <a:ext cx="7315200" cy="41148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5867400"/>
            <a:ext cx="5486400" cy="48006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11580813"/>
            <a:ext cx="2971800" cy="6111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11580813"/>
            <a:ext cx="2971800" cy="611187"/>
          </a:xfrm>
          <a:prstGeom prst="rect">
            <a:avLst/>
          </a:prstGeom>
        </p:spPr>
        <p:txBody>
          <a:bodyPr vert="horz" lIns="91440" tIns="45720" rIns="91440" bIns="45720" rtlCol="0" anchor="b"/>
          <a:lstStyle>
            <a:lvl1pPr algn="r">
              <a:defRPr sz="1200"/>
            </a:lvl1pPr>
          </a:lstStyle>
          <a:p>
            <a:fld id="{C838EFBF-B467-4D19-8470-D0C3F924F312}" type="slidenum">
              <a:t>‹#›</a:t>
            </a:fld>
            <a:endParaRPr lang="en-US"/>
          </a:p>
        </p:txBody>
      </p:sp>
    </p:spTree>
    <p:extLst>
      <p:ext uri="{BB962C8B-B14F-4D97-AF65-F5344CB8AC3E}">
        <p14:creationId xmlns:p14="http://schemas.microsoft.com/office/powerpoint/2010/main" val="116230894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03FB673-2ECD-2A8C-42D0-C5AE7BDCFD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9B4338E-F7FC-4E4C-1747-9DE80145578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970FB74-8339-D736-B114-F9D0075CDA7F}"/>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DE82257C-D7F9-796A-7294-BD8A4A5BF972}"/>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36377321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D07F54-C524-E08A-8C4A-93021802E2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0733962-1FBD-2755-82CE-004F4FD36B5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C7FDFCD-1200-8521-FF09-D5A0CE55F68D}"/>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DD640DB-E992-2C5B-A54F-19AB8ACE99C8}"/>
              </a:ext>
            </a:extLst>
          </p:cNvPr>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3797322803"/>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BASE">
    <p:bg>
      <p:bgPr>
        <a:solidFill>
          <a:srgbClr val="FFFFFF"/>
        </a:solidFill>
        <a:effectLst/>
      </p:bgPr>
    </p:bg>
    <p:spTree>
      <p:nvGrpSpPr>
        <p:cNvPr id="1" name=""/>
        <p:cNvGrpSpPr/>
        <p:nvPr/>
      </p:nvGrpSpPr>
      <p:grpSpPr>
        <a:xfrm>
          <a:off x="0" y="0"/>
          <a:ext cx="0" cy="0"/>
          <a:chOff x="0" y="0"/>
          <a:chExt cx="0" cy="0"/>
        </a:xfrm>
      </p:grpSpPr>
      <p:sp>
        <p:nvSpPr>
          <p:cNvPr id="2" name="Text 0"/>
          <p:cNvSpPr/>
          <p:nvPr/>
        </p:nvSpPr>
        <p:spPr>
          <a:xfrm>
            <a:off x="457200" y="6492240"/>
            <a:ext cx="5486400" cy="274320"/>
          </a:xfrm>
          <a:prstGeom prst="rect">
            <a:avLst/>
          </a:prstGeom>
          <a:noFill/>
          <a:ln/>
        </p:spPr>
        <p:txBody>
          <a:bodyPr wrap="square" rtlCol="0" anchor="ctr"/>
          <a:lstStyle/>
          <a:p>
            <a:pPr marL="0" indent="0">
              <a:buNone/>
            </a:pPr>
            <a:r>
              <a:rPr lang="en-US" sz="900" dirty="0">
                <a:solidFill>
                  <a:srgbClr val="5A6B7B"/>
                </a:solidFill>
                <a:latin typeface="Arial" pitchFamily="34" charset="0"/>
                <a:ea typeface="Arial" pitchFamily="34" charset="-122"/>
                <a:cs typeface="Arial" pitchFamily="34" charset="-120"/>
              </a:rPr>
              <a:t>Africa-BB-MAPS  ·  EACO Cohort</a:t>
            </a:r>
            <a:endParaRPr lang="en-US" sz="900" dirty="0"/>
          </a:p>
        </p:txBody>
      </p:sp>
      <p:sp>
        <p:nvSpPr>
          <p:cNvPr id="3" name="Text 1"/>
          <p:cNvSpPr/>
          <p:nvPr/>
        </p:nvSpPr>
        <p:spPr>
          <a:xfrm>
            <a:off x="6858000" y="6492240"/>
            <a:ext cx="4572000" cy="274320"/>
          </a:xfrm>
          <a:prstGeom prst="rect">
            <a:avLst/>
          </a:prstGeom>
          <a:noFill/>
          <a:ln/>
        </p:spPr>
        <p:txBody>
          <a:bodyPr wrap="square" rtlCol="0" anchor="ctr"/>
          <a:lstStyle/>
          <a:p>
            <a:pPr marL="0" indent="0" algn="r">
              <a:buNone/>
            </a:pPr>
            <a:r>
              <a:rPr lang="en-US" sz="900" dirty="0">
                <a:solidFill>
                  <a:srgbClr val="5A6B7B"/>
                </a:solidFill>
                <a:latin typeface="Arial" pitchFamily="34" charset="0"/>
                <a:ea typeface="Arial" pitchFamily="34" charset="-122"/>
                <a:cs typeface="Arial" pitchFamily="34" charset="-120"/>
              </a:rPr>
              <a:t>Internal Workshop Materials</a:t>
            </a:r>
            <a:endParaRPr lang="en-US" sz="900" dirty="0"/>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DARK">
    <p:bg>
      <p:bgPr>
        <a:solidFill>
          <a:srgbClr val="0B2545"/>
        </a:solidFill>
        <a:effectLst/>
      </p:bgPr>
    </p:bg>
    <p:spTree>
      <p:nvGrpSpPr>
        <p:cNvPr id="1" name=""/>
        <p:cNvGrpSpPr/>
        <p:nvPr/>
      </p:nvGrpSpPr>
      <p:grpSpPr>
        <a:xfrm>
          <a:off x="0" y="0"/>
          <a:ext cx="0" cy="0"/>
          <a:chOff x="0" y="0"/>
          <a:chExt cx="0" cy="0"/>
        </a:xfrm>
      </p:grpSpPr>
      <p:sp>
        <p:nvSpPr>
          <p:cNvPr id="2" name="Text 0"/>
          <p:cNvSpPr/>
          <p:nvPr/>
        </p:nvSpPr>
        <p:spPr>
          <a:xfrm>
            <a:off x="457200" y="6492240"/>
            <a:ext cx="5486400" cy="274320"/>
          </a:xfrm>
          <a:prstGeom prst="rect">
            <a:avLst/>
          </a:prstGeom>
          <a:noFill/>
          <a:ln/>
        </p:spPr>
        <p:txBody>
          <a:bodyPr wrap="square" rtlCol="0" anchor="ctr"/>
          <a:lstStyle/>
          <a:p>
            <a:pPr marL="0" indent="0">
              <a:buNone/>
            </a:pPr>
            <a:r>
              <a:rPr lang="en-US" sz="900" dirty="0">
                <a:solidFill>
                  <a:srgbClr val="AABFD4"/>
                </a:solidFill>
                <a:latin typeface="Arial" pitchFamily="34" charset="0"/>
                <a:ea typeface="Arial" pitchFamily="34" charset="-122"/>
                <a:cs typeface="Arial" pitchFamily="34" charset="-120"/>
              </a:rPr>
              <a:t>Africa-BB-MAPS  ·  EACO Cohort</a:t>
            </a:r>
            <a:endParaRPr lang="en-US" sz="900" dirty="0"/>
          </a:p>
        </p:txBody>
      </p:sp>
      <p:sp>
        <p:nvSpPr>
          <p:cNvPr id="3" name="Text 1"/>
          <p:cNvSpPr/>
          <p:nvPr/>
        </p:nvSpPr>
        <p:spPr>
          <a:xfrm>
            <a:off x="6400800" y="6492240"/>
            <a:ext cx="5330952" cy="274320"/>
          </a:xfrm>
          <a:prstGeom prst="rect">
            <a:avLst/>
          </a:prstGeom>
          <a:noFill/>
          <a:ln/>
        </p:spPr>
        <p:txBody>
          <a:bodyPr wrap="square" rtlCol="0" anchor="ctr"/>
          <a:lstStyle/>
          <a:p>
            <a:pPr marL="0" indent="0" algn="r">
              <a:buNone/>
            </a:pPr>
            <a:r>
              <a:rPr lang="en-US" sz="900" dirty="0">
                <a:solidFill>
                  <a:srgbClr val="AABFD4"/>
                </a:solidFill>
                <a:latin typeface="Arial" pitchFamily="34" charset="0"/>
                <a:ea typeface="Arial" pitchFamily="34" charset="-122"/>
                <a:cs typeface="Arial" pitchFamily="34" charset="-120"/>
              </a:rPr>
              <a:t>Internal Workshop Materials</a:t>
            </a:r>
            <a:endParaRPr lang="en-US" sz="900"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914400"/>
            <a:ext cx="7315200" cy="365760"/>
          </a:xfrm>
          <a:prstGeom prst="rect">
            <a:avLst/>
          </a:prstGeom>
          <a:noFill/>
          <a:ln/>
        </p:spPr>
        <p:txBody>
          <a:bodyPr wrap="square" rtlCol="0" anchor="ctr"/>
          <a:lstStyle/>
          <a:p>
            <a:pPr marL="0" indent="0">
              <a:buNone/>
            </a:pPr>
            <a:r>
              <a:rPr lang="en-US" sz="1300" b="1" kern="0" spc="600" dirty="0">
                <a:solidFill>
                  <a:srgbClr val="C97B1F"/>
                </a:solidFill>
                <a:latin typeface="Arial" pitchFamily="34" charset="0"/>
                <a:ea typeface="Arial" pitchFamily="34" charset="-122"/>
                <a:cs typeface="Arial" pitchFamily="34" charset="-120"/>
              </a:rPr>
              <a:t>ITU AFRICA-BB-MAPS</a:t>
            </a:r>
            <a:endParaRPr lang="en-US" sz="1300" dirty="0"/>
          </a:p>
        </p:txBody>
      </p:sp>
      <p:sp>
        <p:nvSpPr>
          <p:cNvPr id="3" name="Text 1"/>
          <p:cNvSpPr/>
          <p:nvPr/>
        </p:nvSpPr>
        <p:spPr>
          <a:xfrm>
            <a:off x="548640" y="1371600"/>
            <a:ext cx="8229600" cy="2194560"/>
          </a:xfrm>
          <a:prstGeom prst="rect">
            <a:avLst/>
          </a:prstGeom>
          <a:noFill/>
          <a:ln/>
        </p:spPr>
        <p:txBody>
          <a:bodyPr wrap="square" lIns="91440" tIns="45720" rIns="91440" bIns="45720" rtlCol="0" anchor="ctr"/>
          <a:lstStyle/>
          <a:p>
            <a:pPr marL="0" indent="0">
              <a:lnSpc>
                <a:spcPct val="95000"/>
              </a:lnSpc>
              <a:buNone/>
            </a:pPr>
            <a:r>
              <a:rPr lang="en-US" sz="6000" b="1" dirty="0">
                <a:solidFill>
                  <a:srgbClr val="0B2545"/>
                </a:solidFill>
                <a:latin typeface="Arial"/>
                <a:ea typeface="Arial" pitchFamily="34" charset="-122"/>
                <a:cs typeface="Arial"/>
              </a:rPr>
              <a:t>Policy Simulatio</a:t>
            </a:r>
            <a:r>
              <a:rPr lang="en-US" sz="6000" b="1">
                <a:solidFill>
                  <a:srgbClr val="0B2545"/>
                </a:solidFill>
                <a:latin typeface="Arial"/>
                <a:ea typeface="Arial" pitchFamily="34" charset="-122"/>
                <a:cs typeface="Arial"/>
              </a:rPr>
              <a:t>ns</a:t>
            </a:r>
            <a:endParaRPr lang="en-US" sz="6000" dirty="0"/>
          </a:p>
        </p:txBody>
      </p:sp>
      <p:sp>
        <p:nvSpPr>
          <p:cNvPr id="4" name="Text 2"/>
          <p:cNvSpPr/>
          <p:nvPr/>
        </p:nvSpPr>
        <p:spPr>
          <a:xfrm>
            <a:off x="548640" y="3703320"/>
            <a:ext cx="8229600" cy="914400"/>
          </a:xfrm>
          <a:prstGeom prst="rect">
            <a:avLst/>
          </a:prstGeom>
          <a:noFill/>
          <a:ln/>
        </p:spPr>
        <p:txBody>
          <a:bodyPr wrap="square" rtlCol="0" anchor="ctr"/>
          <a:lstStyle/>
          <a:p>
            <a:pPr marL="0" indent="0">
              <a:buNone/>
            </a:pPr>
            <a:r>
              <a:rPr lang="en-US" sz="1800" i="1" dirty="0">
                <a:solidFill>
                  <a:srgbClr val="5A6B7B"/>
                </a:solidFill>
                <a:latin typeface="Arial" pitchFamily="34" charset="0"/>
                <a:ea typeface="Arial" pitchFamily="34" charset="-122"/>
                <a:cs typeface="Arial" pitchFamily="34" charset="-120"/>
              </a:rPr>
              <a:t>Broadband Mapping, Data Governance and</a:t>
            </a:r>
            <a:endParaRPr lang="en-US" sz="1800" dirty="0"/>
          </a:p>
          <a:p>
            <a:pPr marL="0" indent="0">
              <a:buNone/>
            </a:pPr>
            <a:r>
              <a:rPr lang="en-US" sz="1800" i="1" dirty="0">
                <a:solidFill>
                  <a:srgbClr val="5A6B7B"/>
                </a:solidFill>
                <a:latin typeface="Arial" pitchFamily="34" charset="0"/>
                <a:ea typeface="Arial" pitchFamily="34" charset="-122"/>
                <a:cs typeface="Arial" pitchFamily="34" charset="-120"/>
              </a:rPr>
              <a:t>Regional Regulatory Coordination</a:t>
            </a:r>
            <a:endParaRPr lang="en-US" sz="1800" dirty="0"/>
          </a:p>
        </p:txBody>
      </p:sp>
      <p:sp>
        <p:nvSpPr>
          <p:cNvPr id="5" name="Shape 3"/>
          <p:cNvSpPr/>
          <p:nvPr/>
        </p:nvSpPr>
        <p:spPr>
          <a:xfrm>
            <a:off x="548640" y="4754880"/>
            <a:ext cx="548640" cy="54864"/>
          </a:xfrm>
          <a:prstGeom prst="rect">
            <a:avLst/>
          </a:prstGeom>
          <a:solidFill>
            <a:srgbClr val="C97B1F"/>
          </a:solidFill>
          <a:ln/>
        </p:spPr>
        <p:txBody>
          <a:bodyPr/>
          <a:lstStyle/>
          <a:p>
            <a:endParaRPr lang="en-US"/>
          </a:p>
        </p:txBody>
      </p:sp>
      <p:sp>
        <p:nvSpPr>
          <p:cNvPr id="6" name="Text 4"/>
          <p:cNvSpPr/>
          <p:nvPr/>
        </p:nvSpPr>
        <p:spPr>
          <a:xfrm>
            <a:off x="548640" y="4892040"/>
            <a:ext cx="3657600" cy="320040"/>
          </a:xfrm>
          <a:prstGeom prst="rect">
            <a:avLst/>
          </a:prstGeom>
          <a:noFill/>
          <a:ln/>
        </p:spPr>
        <p:txBody>
          <a:bodyPr wrap="square" lIns="91440" tIns="45720" rIns="91440" bIns="45720" rtlCol="0" anchor="ctr"/>
          <a:lstStyle/>
          <a:p>
            <a:r>
              <a:rPr lang="en-US" sz="1400" b="1" kern="0" spc="600" dirty="0">
                <a:solidFill>
                  <a:srgbClr val="0B2545"/>
                </a:solidFill>
                <a:latin typeface="Arial"/>
                <a:ea typeface="Calibri"/>
                <a:cs typeface="Arial"/>
              </a:rPr>
              <a:t>EACO COHORT</a:t>
            </a:r>
            <a:endParaRPr lang="en-US" sz="1400">
              <a:solidFill>
                <a:srgbClr val="000000"/>
              </a:solidFill>
              <a:latin typeface="Arial"/>
              <a:ea typeface="Calibri"/>
              <a:cs typeface="Calibri"/>
            </a:endParaRPr>
          </a:p>
        </p:txBody>
      </p:sp>
      <p:sp>
        <p:nvSpPr>
          <p:cNvPr id="7" name="Text 5"/>
          <p:cNvSpPr/>
          <p:nvPr/>
        </p:nvSpPr>
        <p:spPr>
          <a:xfrm>
            <a:off x="548640" y="5257800"/>
            <a:ext cx="10058400" cy="411480"/>
          </a:xfrm>
          <a:prstGeom prst="rect">
            <a:avLst/>
          </a:prstGeom>
          <a:noFill/>
          <a:ln/>
        </p:spPr>
        <p:txBody>
          <a:bodyPr wrap="square" rtlCol="0" anchor="ctr"/>
          <a:lstStyle/>
          <a:p>
            <a:pPr marL="0" indent="0">
              <a:buNone/>
            </a:pPr>
            <a:r>
              <a:rPr lang="en-US" sz="1400" dirty="0">
                <a:solidFill>
                  <a:srgbClr val="5A6B7B"/>
                </a:solidFill>
                <a:latin typeface="Arial" pitchFamily="34" charset="0"/>
                <a:ea typeface="Arial" pitchFamily="34" charset="-122"/>
                <a:cs typeface="Arial" pitchFamily="34" charset="-120"/>
              </a:rPr>
              <a:t>Kenya  ·  Uganda  ·  Ethiopia  ·  Burundi  ·  Tanzania  ·  DRC  ·  South Sudan  ·  Rwanda</a:t>
            </a:r>
            <a:endParaRPr lang="en-US" sz="1400" dirty="0"/>
          </a:p>
        </p:txBody>
      </p:sp>
      <p:sp>
        <p:nvSpPr>
          <p:cNvPr id="8" name="Shape 6"/>
          <p:cNvSpPr/>
          <p:nvPr/>
        </p:nvSpPr>
        <p:spPr>
          <a:xfrm>
            <a:off x="9692640" y="0"/>
            <a:ext cx="2499055" cy="6858000"/>
          </a:xfrm>
          <a:prstGeom prst="rect">
            <a:avLst/>
          </a:prstGeom>
          <a:solidFill>
            <a:srgbClr val="0B2545"/>
          </a:solidFill>
          <a:ln w="12700">
            <a:solidFill>
              <a:srgbClr val="0B2545"/>
            </a:solidFill>
            <a:prstDash val="solid"/>
          </a:ln>
        </p:spPr>
        <p:txBody>
          <a:bodyPr/>
          <a:lstStyle/>
          <a:p>
            <a:endParaRPr lang="en-US"/>
          </a:p>
        </p:txBody>
      </p:sp>
      <p:sp>
        <p:nvSpPr>
          <p:cNvPr id="9" name="Text 7"/>
          <p:cNvSpPr/>
          <p:nvPr/>
        </p:nvSpPr>
        <p:spPr>
          <a:xfrm>
            <a:off x="9692640" y="548640"/>
            <a:ext cx="2499055" cy="1280160"/>
          </a:xfrm>
          <a:prstGeom prst="rect">
            <a:avLst/>
          </a:prstGeom>
          <a:noFill/>
          <a:ln/>
        </p:spPr>
        <p:txBody>
          <a:bodyPr wrap="square" rtlCol="0" anchor="ctr"/>
          <a:lstStyle/>
          <a:p>
            <a:pPr marL="0" indent="0" algn="ctr">
              <a:buNone/>
            </a:pPr>
            <a:r>
              <a:rPr lang="en-US" sz="9000" b="1" dirty="0">
                <a:solidFill>
                  <a:srgbClr val="C97B1F"/>
                </a:solidFill>
                <a:latin typeface="Arial" pitchFamily="34" charset="0"/>
                <a:ea typeface="Arial" pitchFamily="34" charset="-122"/>
                <a:cs typeface="Arial" pitchFamily="34" charset="-120"/>
              </a:rPr>
              <a:t>01</a:t>
            </a:r>
            <a:endParaRPr lang="en-US" sz="9000" dirty="0"/>
          </a:p>
        </p:txBody>
      </p:sp>
      <p:sp>
        <p:nvSpPr>
          <p:cNvPr id="10" name="Text 8"/>
          <p:cNvSpPr/>
          <p:nvPr/>
        </p:nvSpPr>
        <p:spPr>
          <a:xfrm>
            <a:off x="9692640" y="1783080"/>
            <a:ext cx="2499055" cy="274320"/>
          </a:xfrm>
          <a:prstGeom prst="rect">
            <a:avLst/>
          </a:prstGeom>
          <a:noFill/>
          <a:ln/>
        </p:spPr>
        <p:txBody>
          <a:bodyPr wrap="square" rtlCol="0" anchor="ctr"/>
          <a:lstStyle/>
          <a:p>
            <a:pPr marL="0" indent="0" algn="ctr">
              <a:buNone/>
            </a:pPr>
            <a:r>
              <a:rPr lang="en-US" sz="1100" i="1" dirty="0">
                <a:solidFill>
                  <a:srgbClr val="FFFFFF"/>
                </a:solidFill>
                <a:latin typeface="Arial" pitchFamily="34" charset="0"/>
                <a:ea typeface="Arial" pitchFamily="34" charset="-122"/>
                <a:cs typeface="Arial" pitchFamily="34" charset="-120"/>
              </a:rPr>
              <a:t>Scenario</a:t>
            </a:r>
            <a:endParaRPr lang="en-US" sz="1100" dirty="0"/>
          </a:p>
        </p:txBody>
      </p:sp>
      <p:sp>
        <p:nvSpPr>
          <p:cNvPr id="11" name="Text 9"/>
          <p:cNvSpPr/>
          <p:nvPr/>
        </p:nvSpPr>
        <p:spPr>
          <a:xfrm>
            <a:off x="9692640" y="2377440"/>
            <a:ext cx="2499055" cy="1280160"/>
          </a:xfrm>
          <a:prstGeom prst="rect">
            <a:avLst/>
          </a:prstGeom>
          <a:noFill/>
          <a:ln/>
        </p:spPr>
        <p:txBody>
          <a:bodyPr wrap="square" rtlCol="0" anchor="ctr"/>
          <a:lstStyle/>
          <a:p>
            <a:pPr marL="0" indent="0" algn="ctr">
              <a:buNone/>
            </a:pPr>
            <a:r>
              <a:rPr lang="en-US" sz="9000" b="1" dirty="0">
                <a:solidFill>
                  <a:srgbClr val="FFFFFF"/>
                </a:solidFill>
                <a:latin typeface="Arial" pitchFamily="34" charset="0"/>
                <a:ea typeface="Arial" pitchFamily="34" charset="-122"/>
                <a:cs typeface="Arial" pitchFamily="34" charset="-120"/>
              </a:rPr>
              <a:t>02</a:t>
            </a:r>
            <a:endParaRPr lang="en-US" sz="9000" dirty="0"/>
          </a:p>
        </p:txBody>
      </p:sp>
      <p:sp>
        <p:nvSpPr>
          <p:cNvPr id="12" name="Text 10"/>
          <p:cNvSpPr/>
          <p:nvPr/>
        </p:nvSpPr>
        <p:spPr>
          <a:xfrm>
            <a:off x="9692640" y="3611880"/>
            <a:ext cx="2499055" cy="274320"/>
          </a:xfrm>
          <a:prstGeom prst="rect">
            <a:avLst/>
          </a:prstGeom>
          <a:noFill/>
          <a:ln/>
        </p:spPr>
        <p:txBody>
          <a:bodyPr wrap="square" rtlCol="0" anchor="ctr"/>
          <a:lstStyle/>
          <a:p>
            <a:pPr marL="0" indent="0" algn="ctr">
              <a:buNone/>
            </a:pPr>
            <a:r>
              <a:rPr lang="en-US" sz="1100" i="1" dirty="0">
                <a:solidFill>
                  <a:srgbClr val="FFFFFF"/>
                </a:solidFill>
                <a:latin typeface="Arial" pitchFamily="34" charset="0"/>
                <a:ea typeface="Arial" pitchFamily="34" charset="-122"/>
                <a:cs typeface="Arial" pitchFamily="34" charset="-120"/>
              </a:rPr>
              <a:t>Policy Questions</a:t>
            </a:r>
            <a:endParaRPr lang="en-US" sz="1100" dirty="0"/>
          </a:p>
        </p:txBody>
      </p:sp>
      <p:sp>
        <p:nvSpPr>
          <p:cNvPr id="13" name="Text 11"/>
          <p:cNvSpPr/>
          <p:nvPr/>
        </p:nvSpPr>
        <p:spPr>
          <a:xfrm>
            <a:off x="9692640" y="4206240"/>
            <a:ext cx="2499055" cy="1280160"/>
          </a:xfrm>
          <a:prstGeom prst="rect">
            <a:avLst/>
          </a:prstGeom>
          <a:noFill/>
          <a:ln/>
        </p:spPr>
        <p:txBody>
          <a:bodyPr wrap="square" rtlCol="0" anchor="ctr"/>
          <a:lstStyle/>
          <a:p>
            <a:pPr marL="0" indent="0" algn="ctr">
              <a:buNone/>
            </a:pPr>
            <a:r>
              <a:rPr lang="en-US" sz="9000" b="1" dirty="0">
                <a:solidFill>
                  <a:srgbClr val="E2A85A"/>
                </a:solidFill>
                <a:latin typeface="Arial" pitchFamily="34" charset="0"/>
                <a:ea typeface="Arial" pitchFamily="34" charset="-122"/>
                <a:cs typeface="Arial" pitchFamily="34" charset="-120"/>
              </a:rPr>
              <a:t>03</a:t>
            </a:r>
            <a:endParaRPr lang="en-US" sz="9000" dirty="0"/>
          </a:p>
        </p:txBody>
      </p:sp>
      <p:sp>
        <p:nvSpPr>
          <p:cNvPr id="14" name="Text 12"/>
          <p:cNvSpPr/>
          <p:nvPr/>
        </p:nvSpPr>
        <p:spPr>
          <a:xfrm>
            <a:off x="9692640" y="5440680"/>
            <a:ext cx="2499055" cy="274320"/>
          </a:xfrm>
          <a:prstGeom prst="rect">
            <a:avLst/>
          </a:prstGeom>
          <a:noFill/>
          <a:ln/>
        </p:spPr>
        <p:txBody>
          <a:bodyPr wrap="square" rtlCol="0" anchor="ctr"/>
          <a:lstStyle/>
          <a:p>
            <a:pPr marL="0" indent="0" algn="ctr">
              <a:buNone/>
            </a:pPr>
            <a:r>
              <a:rPr lang="en-US" sz="1100" i="1" dirty="0">
                <a:solidFill>
                  <a:srgbClr val="FFFFFF"/>
                </a:solidFill>
                <a:latin typeface="Arial" pitchFamily="34" charset="0"/>
                <a:ea typeface="Arial" pitchFamily="34" charset="-122"/>
                <a:cs typeface="Arial" pitchFamily="34" charset="-120"/>
              </a:rPr>
              <a:t>Jury Challenge</a:t>
            </a:r>
            <a:endParaRPr lang="en-US" sz="1100" dirty="0"/>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11480"/>
            <a:ext cx="54864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WORKSHOP SETUP  ·  00</a:t>
            </a:r>
            <a:endParaRPr lang="en-US" sz="1100" dirty="0"/>
          </a:p>
        </p:txBody>
      </p:sp>
      <p:sp>
        <p:nvSpPr>
          <p:cNvPr id="3" name="Text 1"/>
          <p:cNvSpPr/>
          <p:nvPr/>
        </p:nvSpPr>
        <p:spPr>
          <a:xfrm>
            <a:off x="548640" y="777240"/>
            <a:ext cx="9144000" cy="1097280"/>
          </a:xfrm>
          <a:prstGeom prst="rect">
            <a:avLst/>
          </a:prstGeom>
          <a:noFill/>
          <a:ln/>
        </p:spPr>
        <p:txBody>
          <a:bodyPr wrap="square" rtlCol="0" anchor="t"/>
          <a:lstStyle/>
          <a:p>
            <a:pPr marL="0" indent="0" algn="l">
              <a:buNone/>
            </a:pPr>
            <a:r>
              <a:rPr lang="en-US" sz="3600" b="1" dirty="0">
                <a:solidFill>
                  <a:srgbClr val="0B2545"/>
                </a:solidFill>
                <a:latin typeface="Arial" pitchFamily="34" charset="0"/>
                <a:ea typeface="Arial" pitchFamily="34" charset="-122"/>
                <a:cs typeface="Arial" pitchFamily="34" charset="-120"/>
              </a:rPr>
              <a:t>Group Structure</a:t>
            </a:r>
            <a:endParaRPr lang="en-US" sz="3600" dirty="0"/>
          </a:p>
        </p:txBody>
      </p:sp>
      <p:sp>
        <p:nvSpPr>
          <p:cNvPr id="4" name="Text 2"/>
          <p:cNvSpPr/>
          <p:nvPr/>
        </p:nvSpPr>
        <p:spPr>
          <a:xfrm>
            <a:off x="548640" y="1554480"/>
            <a:ext cx="9144000" cy="365760"/>
          </a:xfrm>
          <a:prstGeom prst="rect">
            <a:avLst/>
          </a:prstGeom>
          <a:noFill/>
          <a:ln/>
        </p:spPr>
        <p:txBody>
          <a:bodyPr wrap="square" rtlCol="0" anchor="ctr"/>
          <a:lstStyle/>
          <a:p>
            <a:pPr marL="0" indent="0">
              <a:buNone/>
            </a:pPr>
            <a:r>
              <a:rPr lang="en-US" sz="1600" i="1" dirty="0">
                <a:solidFill>
                  <a:srgbClr val="5A6B7B"/>
                </a:solidFill>
                <a:latin typeface="Arial" pitchFamily="34" charset="0"/>
                <a:ea typeface="Arial" pitchFamily="34" charset="-122"/>
                <a:cs typeface="Arial" pitchFamily="34" charset="-120"/>
              </a:rPr>
              <a:t>Role rotation rules across three institutional roles</a:t>
            </a:r>
            <a:endParaRPr lang="en-US" sz="1600" dirty="0"/>
          </a:p>
        </p:txBody>
      </p:sp>
      <p:sp>
        <p:nvSpPr>
          <p:cNvPr id="5" name="Text 3"/>
          <p:cNvSpPr/>
          <p:nvPr/>
        </p:nvSpPr>
        <p:spPr>
          <a:xfrm>
            <a:off x="548640" y="2194560"/>
            <a:ext cx="11155680" cy="640080"/>
          </a:xfrm>
          <a:prstGeom prst="rect">
            <a:avLst/>
          </a:prstGeom>
          <a:noFill/>
          <a:ln/>
        </p:spPr>
        <p:txBody>
          <a:bodyPr wrap="square" rtlCol="0" anchor="t"/>
          <a:lstStyle/>
          <a:p>
            <a:pPr marL="0" indent="0">
              <a:spcAft>
                <a:spcPts val="600"/>
              </a:spcAft>
              <a:buNone/>
            </a:pPr>
            <a:r>
              <a:rPr lang="en-US" sz="1300" dirty="0">
                <a:solidFill>
                  <a:srgbClr val="2A2A2A"/>
                </a:solidFill>
                <a:latin typeface="Arial" pitchFamily="34" charset="0"/>
                <a:ea typeface="Arial" pitchFamily="34" charset="-122"/>
                <a:cs typeface="Arial" pitchFamily="34" charset="-120"/>
              </a:rPr>
              <a:t>Each country delegation holds a different institutional role across the three simulations. The role held in Simulation 1 will not be repeated in Simulation 2 or 3.</a:t>
            </a:r>
            <a:endParaRPr lang="en-US" sz="1300" dirty="0"/>
          </a:p>
        </p:txBody>
      </p:sp>
      <p:sp>
        <p:nvSpPr>
          <p:cNvPr id="6" name="Shape 4"/>
          <p:cNvSpPr/>
          <p:nvPr/>
        </p:nvSpPr>
        <p:spPr>
          <a:xfrm>
            <a:off x="548640" y="3108960"/>
            <a:ext cx="3520440" cy="2148840"/>
          </a:xfrm>
          <a:prstGeom prst="rect">
            <a:avLst/>
          </a:prstGeom>
          <a:solidFill>
            <a:srgbClr val="F5F7FA"/>
          </a:solidFill>
          <a:ln w="6350">
            <a:solidFill>
              <a:srgbClr val="D9DCE0"/>
            </a:solidFill>
            <a:prstDash val="solid"/>
          </a:ln>
        </p:spPr>
      </p:sp>
      <p:sp>
        <p:nvSpPr>
          <p:cNvPr id="7" name="Text 5"/>
          <p:cNvSpPr/>
          <p:nvPr/>
        </p:nvSpPr>
        <p:spPr>
          <a:xfrm>
            <a:off x="822960" y="3246120"/>
            <a:ext cx="914400" cy="411480"/>
          </a:xfrm>
          <a:prstGeom prst="rect">
            <a:avLst/>
          </a:prstGeom>
          <a:noFill/>
          <a:ln/>
        </p:spPr>
        <p:txBody>
          <a:bodyPr wrap="square" rtlCol="0" anchor="ctr"/>
          <a:lstStyle/>
          <a:p>
            <a:pPr marL="0" indent="0">
              <a:buNone/>
            </a:pPr>
            <a:r>
              <a:rPr lang="en-US" sz="1400" b="1" dirty="0">
                <a:solidFill>
                  <a:srgbClr val="C97B1F"/>
                </a:solidFill>
                <a:latin typeface="Arial" pitchFamily="34" charset="0"/>
                <a:ea typeface="Arial" pitchFamily="34" charset="-122"/>
                <a:cs typeface="Arial" pitchFamily="34" charset="-120"/>
              </a:rPr>
              <a:t>01</a:t>
            </a:r>
            <a:endParaRPr lang="en-US" sz="1400" dirty="0"/>
          </a:p>
        </p:txBody>
      </p:sp>
      <p:sp>
        <p:nvSpPr>
          <p:cNvPr id="8" name="Text 6"/>
          <p:cNvSpPr/>
          <p:nvPr/>
        </p:nvSpPr>
        <p:spPr>
          <a:xfrm>
            <a:off x="822960" y="3611880"/>
            <a:ext cx="2971800" cy="502920"/>
          </a:xfrm>
          <a:prstGeom prst="rect">
            <a:avLst/>
          </a:prstGeom>
          <a:noFill/>
          <a:ln/>
        </p:spPr>
        <p:txBody>
          <a:bodyPr wrap="square" rtlCol="0" anchor="ctr"/>
          <a:lstStyle/>
          <a:p>
            <a:pPr marL="0" indent="0">
              <a:buNone/>
            </a:pPr>
            <a:r>
              <a:rPr lang="en-US" sz="1700" b="1" dirty="0">
                <a:solidFill>
                  <a:srgbClr val="0B2545"/>
                </a:solidFill>
                <a:latin typeface="Arial" pitchFamily="34" charset="0"/>
                <a:ea typeface="Arial" pitchFamily="34" charset="-122"/>
                <a:cs typeface="Arial" pitchFamily="34" charset="-120"/>
              </a:rPr>
              <a:t>National Regulatory Authority</a:t>
            </a:r>
            <a:endParaRPr lang="en-US" sz="1700" dirty="0"/>
          </a:p>
        </p:txBody>
      </p:sp>
      <p:sp>
        <p:nvSpPr>
          <p:cNvPr id="9" name="Text 7"/>
          <p:cNvSpPr/>
          <p:nvPr/>
        </p:nvSpPr>
        <p:spPr>
          <a:xfrm>
            <a:off x="822960" y="4160520"/>
            <a:ext cx="2971800" cy="1051560"/>
          </a:xfrm>
          <a:prstGeom prst="rect">
            <a:avLst/>
          </a:prstGeom>
          <a:noFill/>
          <a:ln/>
        </p:spPr>
        <p:txBody>
          <a:bodyPr wrap="square" rtlCol="0" anchor="t"/>
          <a:lstStyle/>
          <a:p>
            <a:pPr marL="0" indent="0">
              <a:buNone/>
            </a:pPr>
            <a:r>
              <a:rPr lang="en-US" sz="1100" dirty="0">
                <a:solidFill>
                  <a:srgbClr val="2A2A2A"/>
                </a:solidFill>
                <a:latin typeface="Arial" pitchFamily="34" charset="0"/>
                <a:ea typeface="Arial" pitchFamily="34" charset="-122"/>
                <a:cs typeface="Arial" pitchFamily="34" charset="-120"/>
              </a:rPr>
              <a:t>Data collection, regulatory obligations, validation, enforcement, confidentiality management and public-interest publication.</a:t>
            </a:r>
            <a:endParaRPr lang="en-US" sz="1100" dirty="0"/>
          </a:p>
        </p:txBody>
      </p:sp>
      <p:sp>
        <p:nvSpPr>
          <p:cNvPr id="10" name="Shape 8"/>
          <p:cNvSpPr/>
          <p:nvPr/>
        </p:nvSpPr>
        <p:spPr>
          <a:xfrm>
            <a:off x="4297680" y="3108960"/>
            <a:ext cx="3520440" cy="2148840"/>
          </a:xfrm>
          <a:prstGeom prst="rect">
            <a:avLst/>
          </a:prstGeom>
          <a:solidFill>
            <a:srgbClr val="F5F7FA"/>
          </a:solidFill>
          <a:ln w="6350">
            <a:solidFill>
              <a:srgbClr val="D9DCE0"/>
            </a:solidFill>
            <a:prstDash val="solid"/>
          </a:ln>
        </p:spPr>
      </p:sp>
      <p:sp>
        <p:nvSpPr>
          <p:cNvPr id="11" name="Text 9"/>
          <p:cNvSpPr/>
          <p:nvPr/>
        </p:nvSpPr>
        <p:spPr>
          <a:xfrm>
            <a:off x="4572000" y="3246120"/>
            <a:ext cx="914400" cy="411480"/>
          </a:xfrm>
          <a:prstGeom prst="rect">
            <a:avLst/>
          </a:prstGeom>
          <a:noFill/>
          <a:ln/>
        </p:spPr>
        <p:txBody>
          <a:bodyPr wrap="square" rtlCol="0" anchor="ctr"/>
          <a:lstStyle/>
          <a:p>
            <a:pPr marL="0" indent="0">
              <a:buNone/>
            </a:pPr>
            <a:r>
              <a:rPr lang="en-US" sz="1400" b="1" dirty="0">
                <a:solidFill>
                  <a:srgbClr val="C97B1F"/>
                </a:solidFill>
                <a:latin typeface="Arial" pitchFamily="34" charset="0"/>
                <a:ea typeface="Arial" pitchFamily="34" charset="-122"/>
                <a:cs typeface="Arial" pitchFamily="34" charset="-120"/>
              </a:rPr>
              <a:t>02</a:t>
            </a:r>
            <a:endParaRPr lang="en-US" sz="1400" dirty="0"/>
          </a:p>
        </p:txBody>
      </p:sp>
      <p:sp>
        <p:nvSpPr>
          <p:cNvPr id="12" name="Text 10"/>
          <p:cNvSpPr/>
          <p:nvPr/>
        </p:nvSpPr>
        <p:spPr>
          <a:xfrm>
            <a:off x="4572000" y="3611880"/>
            <a:ext cx="2971800" cy="502920"/>
          </a:xfrm>
          <a:prstGeom prst="rect">
            <a:avLst/>
          </a:prstGeom>
          <a:noFill/>
          <a:ln/>
        </p:spPr>
        <p:txBody>
          <a:bodyPr wrap="square" rtlCol="0" anchor="ctr"/>
          <a:lstStyle/>
          <a:p>
            <a:pPr marL="0" indent="0">
              <a:buNone/>
            </a:pPr>
            <a:r>
              <a:rPr lang="en-US" sz="1700" b="1" dirty="0">
                <a:solidFill>
                  <a:srgbClr val="0B2545"/>
                </a:solidFill>
                <a:latin typeface="Arial" pitchFamily="34" charset="0"/>
                <a:ea typeface="Arial" pitchFamily="34" charset="-122"/>
                <a:cs typeface="Arial" pitchFamily="34" charset="-120"/>
              </a:rPr>
              <a:t>Ministry</a:t>
            </a:r>
            <a:endParaRPr lang="en-US" sz="1700" dirty="0"/>
          </a:p>
        </p:txBody>
      </p:sp>
      <p:sp>
        <p:nvSpPr>
          <p:cNvPr id="13" name="Text 11"/>
          <p:cNvSpPr/>
          <p:nvPr/>
        </p:nvSpPr>
        <p:spPr>
          <a:xfrm>
            <a:off x="4572000" y="4160520"/>
            <a:ext cx="2971800" cy="1051560"/>
          </a:xfrm>
          <a:prstGeom prst="rect">
            <a:avLst/>
          </a:prstGeom>
          <a:noFill/>
          <a:ln/>
        </p:spPr>
        <p:txBody>
          <a:bodyPr wrap="square" rtlCol="0" anchor="t"/>
          <a:lstStyle/>
          <a:p>
            <a:pPr marL="0" indent="0">
              <a:buNone/>
            </a:pPr>
            <a:r>
              <a:rPr lang="en-US" sz="1100" dirty="0">
                <a:solidFill>
                  <a:srgbClr val="2A2A2A"/>
                </a:solidFill>
                <a:latin typeface="Arial" pitchFamily="34" charset="0"/>
                <a:ea typeface="Arial" pitchFamily="34" charset="-122"/>
                <a:cs typeface="Arial" pitchFamily="34" charset="-120"/>
              </a:rPr>
              <a:t>National digital policy, public investment, universal service, donor coordination, public accountability and political oversight.</a:t>
            </a:r>
            <a:endParaRPr lang="en-US" sz="1100" dirty="0"/>
          </a:p>
        </p:txBody>
      </p:sp>
      <p:sp>
        <p:nvSpPr>
          <p:cNvPr id="14" name="Shape 12"/>
          <p:cNvSpPr/>
          <p:nvPr/>
        </p:nvSpPr>
        <p:spPr>
          <a:xfrm>
            <a:off x="8046720" y="3108960"/>
            <a:ext cx="3520440" cy="2148840"/>
          </a:xfrm>
          <a:prstGeom prst="rect">
            <a:avLst/>
          </a:prstGeom>
          <a:solidFill>
            <a:srgbClr val="F5F7FA"/>
          </a:solidFill>
          <a:ln w="6350">
            <a:solidFill>
              <a:srgbClr val="D9DCE0"/>
            </a:solidFill>
            <a:prstDash val="solid"/>
          </a:ln>
        </p:spPr>
      </p:sp>
      <p:sp>
        <p:nvSpPr>
          <p:cNvPr id="15" name="Text 13"/>
          <p:cNvSpPr/>
          <p:nvPr/>
        </p:nvSpPr>
        <p:spPr>
          <a:xfrm>
            <a:off x="8321040" y="3246120"/>
            <a:ext cx="914400" cy="411480"/>
          </a:xfrm>
          <a:prstGeom prst="rect">
            <a:avLst/>
          </a:prstGeom>
          <a:noFill/>
          <a:ln/>
        </p:spPr>
        <p:txBody>
          <a:bodyPr wrap="square" rtlCol="0" anchor="ctr"/>
          <a:lstStyle/>
          <a:p>
            <a:pPr marL="0" indent="0">
              <a:buNone/>
            </a:pPr>
            <a:r>
              <a:rPr lang="en-US" sz="1400" b="1" dirty="0">
                <a:solidFill>
                  <a:srgbClr val="C97B1F"/>
                </a:solidFill>
                <a:latin typeface="Arial" pitchFamily="34" charset="0"/>
                <a:ea typeface="Arial" pitchFamily="34" charset="-122"/>
                <a:cs typeface="Arial" pitchFamily="34" charset="-120"/>
              </a:rPr>
              <a:t>03</a:t>
            </a:r>
            <a:endParaRPr lang="en-US" sz="1400" dirty="0"/>
          </a:p>
        </p:txBody>
      </p:sp>
      <p:sp>
        <p:nvSpPr>
          <p:cNvPr id="16" name="Text 14"/>
          <p:cNvSpPr/>
          <p:nvPr/>
        </p:nvSpPr>
        <p:spPr>
          <a:xfrm>
            <a:off x="8321040" y="3611880"/>
            <a:ext cx="2971800" cy="502920"/>
          </a:xfrm>
          <a:prstGeom prst="rect">
            <a:avLst/>
          </a:prstGeom>
          <a:noFill/>
          <a:ln/>
        </p:spPr>
        <p:txBody>
          <a:bodyPr wrap="square" rtlCol="0" anchor="ctr"/>
          <a:lstStyle/>
          <a:p>
            <a:pPr marL="0" indent="0">
              <a:buNone/>
            </a:pPr>
            <a:r>
              <a:rPr lang="en-US" sz="1700" b="1" dirty="0">
                <a:solidFill>
                  <a:srgbClr val="0B2545"/>
                </a:solidFill>
                <a:latin typeface="Arial" pitchFamily="34" charset="0"/>
                <a:ea typeface="Arial" pitchFamily="34" charset="-122"/>
                <a:cs typeface="Arial" pitchFamily="34" charset="-120"/>
              </a:rPr>
              <a:t>Telecom Operator</a:t>
            </a:r>
            <a:endParaRPr lang="en-US" sz="1700" dirty="0"/>
          </a:p>
        </p:txBody>
      </p:sp>
      <p:sp>
        <p:nvSpPr>
          <p:cNvPr id="17" name="Text 15"/>
          <p:cNvSpPr/>
          <p:nvPr/>
        </p:nvSpPr>
        <p:spPr>
          <a:xfrm>
            <a:off x="8321040" y="4160520"/>
            <a:ext cx="2971800" cy="1051560"/>
          </a:xfrm>
          <a:prstGeom prst="rect">
            <a:avLst/>
          </a:prstGeom>
          <a:noFill/>
          <a:ln/>
        </p:spPr>
        <p:txBody>
          <a:bodyPr wrap="square" rtlCol="0" anchor="t"/>
          <a:lstStyle/>
          <a:p>
            <a:pPr marL="0" indent="0">
              <a:buNone/>
            </a:pPr>
            <a:r>
              <a:rPr lang="en-US" sz="1100" dirty="0">
                <a:solidFill>
                  <a:srgbClr val="2A2A2A"/>
                </a:solidFill>
                <a:latin typeface="Arial" pitchFamily="34" charset="0"/>
                <a:ea typeface="Arial" pitchFamily="34" charset="-122"/>
                <a:cs typeface="Arial" pitchFamily="34" charset="-120"/>
              </a:rPr>
              <a:t>Network deployment, service provision, infrastructure data, operational feasibility, confidentiality concerns and compliance with reporting obligations.</a:t>
            </a:r>
            <a:endParaRPr lang="en-US" sz="1100" dirty="0"/>
          </a:p>
        </p:txBody>
      </p:sp>
      <p:sp>
        <p:nvSpPr>
          <p:cNvPr id="18" name="Shape 16"/>
          <p:cNvSpPr/>
          <p:nvPr/>
        </p:nvSpPr>
        <p:spPr>
          <a:xfrm>
            <a:off x="548640" y="5486400"/>
            <a:ext cx="54864" cy="640080"/>
          </a:xfrm>
          <a:prstGeom prst="rect">
            <a:avLst/>
          </a:prstGeom>
          <a:solidFill>
            <a:srgbClr val="C97B1F"/>
          </a:solidFill>
          <a:ln w="12700">
            <a:solidFill>
              <a:srgbClr val="C97B1F"/>
            </a:solidFill>
            <a:prstDash val="solid"/>
          </a:ln>
        </p:spPr>
      </p:sp>
      <p:sp>
        <p:nvSpPr>
          <p:cNvPr id="19" name="Text 17"/>
          <p:cNvSpPr/>
          <p:nvPr/>
        </p:nvSpPr>
        <p:spPr>
          <a:xfrm>
            <a:off x="777240" y="5486400"/>
            <a:ext cx="10835640" cy="640080"/>
          </a:xfrm>
          <a:prstGeom prst="rect">
            <a:avLst/>
          </a:prstGeom>
          <a:noFill/>
          <a:ln/>
        </p:spPr>
        <p:txBody>
          <a:bodyPr wrap="square" rtlCol="0" anchor="t"/>
          <a:lstStyle/>
          <a:p>
            <a:pPr marL="0" indent="0">
              <a:buNone/>
            </a:pPr>
            <a:r>
              <a:rPr lang="en-US" sz="1100" i="1" dirty="0">
                <a:solidFill>
                  <a:srgbClr val="0B2545"/>
                </a:solidFill>
                <a:latin typeface="Arial" pitchFamily="34" charset="0"/>
                <a:ea typeface="Arial" pitchFamily="34" charset="-122"/>
                <a:cs typeface="Arial" pitchFamily="34" charset="-120"/>
              </a:rPr>
              <a:t>EACO acts as the regional coordination platform — supporting harmonised approaches, common metadata principles, regional interoperability and peer learning, without replacing national mandates.</a:t>
            </a:r>
            <a:endParaRPr lang="en-US" sz="1100" dirty="0"/>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11480"/>
            <a:ext cx="54864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WORKSHOP SETUP  ·  00</a:t>
            </a:r>
            <a:endParaRPr lang="en-US" sz="1100" dirty="0"/>
          </a:p>
        </p:txBody>
      </p:sp>
      <p:sp>
        <p:nvSpPr>
          <p:cNvPr id="3" name="Text 1"/>
          <p:cNvSpPr/>
          <p:nvPr/>
        </p:nvSpPr>
        <p:spPr>
          <a:xfrm>
            <a:off x="548640" y="777240"/>
            <a:ext cx="9144000" cy="1097280"/>
          </a:xfrm>
          <a:prstGeom prst="rect">
            <a:avLst/>
          </a:prstGeom>
          <a:noFill/>
          <a:ln/>
        </p:spPr>
        <p:txBody>
          <a:bodyPr wrap="square" rtlCol="0" anchor="t"/>
          <a:lstStyle/>
          <a:p>
            <a:pPr marL="0" indent="0" algn="l">
              <a:buNone/>
            </a:pPr>
            <a:r>
              <a:rPr lang="en-US" sz="3600" b="1" dirty="0">
                <a:solidFill>
                  <a:srgbClr val="0B2545"/>
                </a:solidFill>
                <a:latin typeface="Arial" pitchFamily="34" charset="0"/>
                <a:ea typeface="Arial" pitchFamily="34" charset="-122"/>
                <a:cs typeface="Arial" pitchFamily="34" charset="-120"/>
              </a:rPr>
              <a:t>Country Structure</a:t>
            </a:r>
            <a:endParaRPr lang="en-US" sz="3600" dirty="0"/>
          </a:p>
        </p:txBody>
      </p:sp>
      <p:sp>
        <p:nvSpPr>
          <p:cNvPr id="4" name="Text 2"/>
          <p:cNvSpPr/>
          <p:nvPr/>
        </p:nvSpPr>
        <p:spPr>
          <a:xfrm>
            <a:off x="548640" y="1554480"/>
            <a:ext cx="9144000" cy="365760"/>
          </a:xfrm>
          <a:prstGeom prst="rect">
            <a:avLst/>
          </a:prstGeom>
          <a:noFill/>
          <a:ln/>
        </p:spPr>
        <p:txBody>
          <a:bodyPr wrap="square" rtlCol="0" anchor="ctr"/>
          <a:lstStyle/>
          <a:p>
            <a:pPr marL="0" indent="0">
              <a:buNone/>
            </a:pPr>
            <a:r>
              <a:rPr lang="en-US" sz="1600" i="1" dirty="0">
                <a:solidFill>
                  <a:srgbClr val="5A6B7B"/>
                </a:solidFill>
                <a:latin typeface="Arial" pitchFamily="34" charset="0"/>
                <a:ea typeface="Arial" pitchFamily="34" charset="-122"/>
                <a:cs typeface="Arial" pitchFamily="34" charset="-120"/>
              </a:rPr>
              <a:t>Role rotation by country across the three simulations</a:t>
            </a:r>
            <a:endParaRPr lang="en-US" sz="1600" dirty="0"/>
          </a:p>
        </p:txBody>
      </p:sp>
      <p:graphicFrame>
        <p:nvGraphicFramePr>
          <p:cNvPr id="5" name="Table 0"/>
          <p:cNvGraphicFramePr>
            <a:graphicFrameLocks noGrp="1"/>
          </p:cNvGraphicFramePr>
          <p:nvPr>
            <p:extLst>
              <p:ext uri="{D42A27DB-BD31-4B8C-83A1-F6EECF244321}">
                <p14:modId xmlns:p14="http://schemas.microsoft.com/office/powerpoint/2010/main" val="2718485435"/>
              </p:ext>
            </p:extLst>
          </p:nvPr>
        </p:nvGraphicFramePr>
        <p:xfrm>
          <a:off x="548640" y="2240280"/>
          <a:ext cx="11155680" cy="2589414"/>
        </p:xfrm>
        <a:graphic>
          <a:graphicData uri="http://schemas.openxmlformats.org/drawingml/2006/table">
            <a:tbl>
              <a:tblPr/>
              <a:tblGrid>
                <a:gridCol w="2377440">
                  <a:extLst>
                    <a:ext uri="{9D8B030D-6E8A-4147-A177-3AD203B41FA5}">
                      <a16:colId xmlns:a16="http://schemas.microsoft.com/office/drawing/2014/main" val="20000"/>
                    </a:ext>
                  </a:extLst>
                </a:gridCol>
                <a:gridCol w="1463040">
                  <a:extLst>
                    <a:ext uri="{9D8B030D-6E8A-4147-A177-3AD203B41FA5}">
                      <a16:colId xmlns:a16="http://schemas.microsoft.com/office/drawing/2014/main" val="20001"/>
                    </a:ext>
                  </a:extLst>
                </a:gridCol>
                <a:gridCol w="2377440">
                  <a:extLst>
                    <a:ext uri="{9D8B030D-6E8A-4147-A177-3AD203B41FA5}">
                      <a16:colId xmlns:a16="http://schemas.microsoft.com/office/drawing/2014/main" val="20002"/>
                    </a:ext>
                  </a:extLst>
                </a:gridCol>
                <a:gridCol w="2468880">
                  <a:extLst>
                    <a:ext uri="{9D8B030D-6E8A-4147-A177-3AD203B41FA5}">
                      <a16:colId xmlns:a16="http://schemas.microsoft.com/office/drawing/2014/main" val="20003"/>
                    </a:ext>
                  </a:extLst>
                </a:gridCol>
                <a:gridCol w="2468880">
                  <a:extLst>
                    <a:ext uri="{9D8B030D-6E8A-4147-A177-3AD203B41FA5}">
                      <a16:colId xmlns:a16="http://schemas.microsoft.com/office/drawing/2014/main" val="20004"/>
                    </a:ext>
                  </a:extLst>
                </a:gridCol>
              </a:tblGrid>
              <a:tr h="438912">
                <a:tc>
                  <a:txBody>
                    <a:bodyPr/>
                    <a:lstStyle/>
                    <a:p>
                      <a:pPr marL="0" indent="0" algn="l">
                        <a:buNone/>
                      </a:pPr>
                      <a:r>
                        <a:rPr lang="en-US" sz="1200" b="1" dirty="0">
                          <a:solidFill>
                            <a:srgbClr val="FFFFFF"/>
                          </a:solidFill>
                          <a:latin typeface="Arial" pitchFamily="34" charset="0"/>
                          <a:ea typeface="Arial" pitchFamily="34" charset="-122"/>
                          <a:cs typeface="Arial" pitchFamily="34" charset="-120"/>
                        </a:rPr>
                        <a:t>Country</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0B2545"/>
                    </a:solidFill>
                  </a:tcPr>
                </a:tc>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Format</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0B2545"/>
                    </a:solidFill>
                  </a:tcPr>
                </a:tc>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Simulation 1</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0B2545"/>
                    </a:solidFill>
                  </a:tcPr>
                </a:tc>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Simulation 2</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0B2545"/>
                    </a:solidFill>
                  </a:tcPr>
                </a:tc>
                <a:tc>
                  <a:txBody>
                    <a:bodyPr/>
                    <a:lstStyle/>
                    <a:p>
                      <a:pPr marL="0" indent="0" algn="ctr">
                        <a:buNone/>
                      </a:pPr>
                      <a:r>
                        <a:rPr lang="en-US" sz="1200" b="1" dirty="0">
                          <a:solidFill>
                            <a:srgbClr val="FFFFFF"/>
                          </a:solidFill>
                          <a:latin typeface="Arial" pitchFamily="34" charset="0"/>
                          <a:ea typeface="Arial" pitchFamily="34" charset="-122"/>
                          <a:cs typeface="Arial" pitchFamily="34" charset="-120"/>
                        </a:rPr>
                        <a:t>Simulation 3</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0B2545"/>
                    </a:solidFill>
                  </a:tcPr>
                </a:tc>
                <a:extLst>
                  <a:ext uri="{0D108BD9-81ED-4DB2-BD59-A6C34878D82A}">
                    <a16:rowId xmlns:a16="http://schemas.microsoft.com/office/drawing/2014/main" val="10000"/>
                  </a:ext>
                </a:extLst>
              </a:tr>
              <a:tr h="438912">
                <a:tc>
                  <a:txBody>
                    <a:bodyPr/>
                    <a:lstStyle/>
                    <a:p>
                      <a:pPr marL="0" indent="0">
                        <a:buNone/>
                      </a:pPr>
                      <a:r>
                        <a:rPr lang="en-US" sz="1200" b="1" dirty="0">
                          <a:solidFill>
                            <a:srgbClr val="0B2545"/>
                          </a:solidFill>
                          <a:latin typeface="Arial" pitchFamily="34" charset="0"/>
                          <a:ea typeface="Arial" pitchFamily="34" charset="-122"/>
                          <a:cs typeface="Arial" pitchFamily="34" charset="-120"/>
                        </a:rPr>
                        <a:t>Kenya</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5A6B7B"/>
                          </a:solidFill>
                          <a:latin typeface="Arial" pitchFamily="34" charset="0"/>
                          <a:ea typeface="Arial" pitchFamily="34" charset="-122"/>
                          <a:cs typeface="Arial" pitchFamily="34" charset="-120"/>
                        </a:rPr>
                        <a:t>Onsite</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Regulator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Operator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Ministry</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extLst>
                  <a:ext uri="{0D108BD9-81ED-4DB2-BD59-A6C34878D82A}">
                    <a16:rowId xmlns:a16="http://schemas.microsoft.com/office/drawing/2014/main" val="10001"/>
                  </a:ext>
                </a:extLst>
              </a:tr>
              <a:tr h="438912">
                <a:tc>
                  <a:txBody>
                    <a:bodyPr/>
                    <a:lstStyle/>
                    <a:p>
                      <a:pPr marL="0" indent="0">
                        <a:buNone/>
                      </a:pPr>
                      <a:r>
                        <a:rPr lang="en-US" sz="1200" b="1" dirty="0">
                          <a:solidFill>
                            <a:srgbClr val="0B2545"/>
                          </a:solidFill>
                          <a:latin typeface="Arial" pitchFamily="34" charset="0"/>
                          <a:ea typeface="Arial" pitchFamily="34" charset="-122"/>
                          <a:cs typeface="Arial" pitchFamily="34" charset="-120"/>
                        </a:rPr>
                        <a:t>Uganda</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5A6B7B"/>
                          </a:solidFill>
                          <a:latin typeface="Arial" pitchFamily="34" charset="0"/>
                          <a:ea typeface="Arial" pitchFamily="34" charset="-122"/>
                          <a:cs typeface="Arial" pitchFamily="34" charset="-120"/>
                        </a:rPr>
                        <a:t>Onsite</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Ministry</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Regulator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Operator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extLst>
                  <a:ext uri="{0D108BD9-81ED-4DB2-BD59-A6C34878D82A}">
                    <a16:rowId xmlns:a16="http://schemas.microsoft.com/office/drawing/2014/main" val="10002"/>
                  </a:ext>
                </a:extLst>
              </a:tr>
              <a:tr h="438912">
                <a:tc>
                  <a:txBody>
                    <a:bodyPr/>
                    <a:lstStyle/>
                    <a:p>
                      <a:pPr marL="0" indent="0">
                        <a:buNone/>
                      </a:pPr>
                      <a:r>
                        <a:rPr lang="en-US" sz="1200" b="1" dirty="0">
                          <a:solidFill>
                            <a:srgbClr val="0B2545"/>
                          </a:solidFill>
                          <a:latin typeface="Arial" pitchFamily="34" charset="0"/>
                          <a:ea typeface="Arial" pitchFamily="34" charset="-122"/>
                          <a:cs typeface="Arial" pitchFamily="34" charset="-120"/>
                        </a:rPr>
                        <a:t>Ethiopia</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5A6B7B"/>
                          </a:solidFill>
                          <a:latin typeface="Arial" pitchFamily="34" charset="0"/>
                          <a:ea typeface="Arial" pitchFamily="34" charset="-122"/>
                          <a:cs typeface="Arial" pitchFamily="34" charset="-120"/>
                        </a:rPr>
                        <a:t>Onsite</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Operator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Ministry</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Regulator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extLst>
                  <a:ext uri="{0D108BD9-81ED-4DB2-BD59-A6C34878D82A}">
                    <a16:rowId xmlns:a16="http://schemas.microsoft.com/office/drawing/2014/main" val="10003"/>
                  </a:ext>
                </a:extLst>
              </a:tr>
              <a:tr h="438912">
                <a:tc>
                  <a:txBody>
                    <a:bodyPr/>
                    <a:lstStyle/>
                    <a:p>
                      <a:pPr marL="0" indent="0">
                        <a:buNone/>
                      </a:pPr>
                      <a:r>
                        <a:rPr lang="en-US" sz="1200" b="1" dirty="0">
                          <a:solidFill>
                            <a:srgbClr val="0B2545"/>
                          </a:solidFill>
                          <a:latin typeface="Arial" pitchFamily="34" charset="0"/>
                          <a:ea typeface="Arial" pitchFamily="34" charset="-122"/>
                          <a:cs typeface="Arial" pitchFamily="34" charset="-120"/>
                        </a:rPr>
                        <a:t>Burundi</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5A6B7B"/>
                          </a:solidFill>
                          <a:latin typeface="Arial" pitchFamily="34" charset="0"/>
                          <a:ea typeface="Arial" pitchFamily="34" charset="-122"/>
                          <a:cs typeface="Arial" pitchFamily="34" charset="-120"/>
                        </a:rPr>
                        <a:t>Onsite</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Regulator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Operator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Ministry</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5F7FA"/>
                    </a:solidFill>
                  </a:tcPr>
                </a:tc>
                <a:extLst>
                  <a:ext uri="{0D108BD9-81ED-4DB2-BD59-A6C34878D82A}">
                    <a16:rowId xmlns:a16="http://schemas.microsoft.com/office/drawing/2014/main" val="10004"/>
                  </a:ext>
                </a:extLst>
              </a:tr>
              <a:tr h="394854">
                <a:tc>
                  <a:txBody>
                    <a:bodyPr/>
                    <a:lstStyle/>
                    <a:p>
                      <a:pPr marL="0" indent="0">
                        <a:buNone/>
                      </a:pPr>
                      <a:r>
                        <a:rPr lang="en-US" sz="1200" b="1" dirty="0">
                          <a:solidFill>
                            <a:srgbClr val="0B2545"/>
                          </a:solidFill>
                          <a:latin typeface="Arial" pitchFamily="34" charset="0"/>
                          <a:ea typeface="Arial" pitchFamily="34" charset="-122"/>
                          <a:cs typeface="Arial" pitchFamily="34" charset="-120"/>
                        </a:rPr>
                        <a:t>Tanzania</a:t>
                      </a:r>
                      <a:endParaRPr lang="en-US" sz="12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5A6B7B"/>
                          </a:solidFill>
                          <a:latin typeface="Arial" pitchFamily="34" charset="0"/>
                          <a:ea typeface="Arial" pitchFamily="34" charset="-122"/>
                          <a:cs typeface="Arial" pitchFamily="34" charset="-120"/>
                        </a:rPr>
                        <a:t>Remote</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Operator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Regulator</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tc>
                  <a:txBody>
                    <a:bodyPr/>
                    <a:lstStyle/>
                    <a:p>
                      <a:pPr marL="0" indent="0" algn="ctr">
                        <a:buNone/>
                      </a:pPr>
                      <a:r>
                        <a:rPr lang="en-US" sz="1100" dirty="0">
                          <a:solidFill>
                            <a:srgbClr val="2A2A2A"/>
                          </a:solidFill>
                          <a:latin typeface="Arial" pitchFamily="34" charset="0"/>
                          <a:ea typeface="Arial" pitchFamily="34" charset="-122"/>
                          <a:cs typeface="Arial" pitchFamily="34" charset="-120"/>
                        </a:rPr>
                        <a:t>Ministry</a:t>
                      </a:r>
                      <a:endParaRPr lang="en-US" sz="1100" dirty="0">
                        <a:latin typeface="Arial" charset="0"/>
                        <a:ea typeface="Arial" charset="0"/>
                        <a:cs typeface="Arial" charset="0"/>
                      </a:endParaRPr>
                    </a:p>
                  </a:txBody>
                  <a:tcPr anchor="ctr">
                    <a:lnL w="6350" cap="flat" cmpd="sng" algn="ctr">
                      <a:solidFill>
                        <a:srgbClr val="D9DCE0"/>
                      </a:solidFill>
                      <a:prstDash val="solid"/>
                      <a:round/>
                      <a:headEnd type="none" w="med" len="med"/>
                      <a:tailEnd type="none" w="med" len="med"/>
                    </a:lnL>
                    <a:lnR w="6350" cap="flat" cmpd="sng" algn="ctr">
                      <a:solidFill>
                        <a:srgbClr val="D9DCE0"/>
                      </a:solidFill>
                      <a:prstDash val="solid"/>
                      <a:round/>
                      <a:headEnd type="none" w="med" len="med"/>
                      <a:tailEnd type="none" w="med" len="med"/>
                    </a:lnR>
                    <a:lnT w="6350" cap="flat" cmpd="sng" algn="ctr">
                      <a:solidFill>
                        <a:srgbClr val="D9DCE0"/>
                      </a:solidFill>
                      <a:prstDash val="solid"/>
                      <a:round/>
                      <a:headEnd type="none" w="med" len="med"/>
                      <a:tailEnd type="none" w="med" len="med"/>
                    </a:lnT>
                    <a:lnB w="6350" cap="flat" cmpd="sng" algn="ctr">
                      <a:solidFill>
                        <a:srgbClr val="D9DCE0"/>
                      </a:solidFill>
                      <a:prstDash val="solid"/>
                      <a:round/>
                      <a:headEnd type="none" w="med" len="med"/>
                      <a:tailEnd type="none" w="med" len="med"/>
                    </a:lnB>
                    <a:solidFill>
                      <a:srgbClr val="FFFFFF"/>
                    </a:solidFill>
                  </a:tcPr>
                </a:tc>
                <a:extLst>
                  <a:ext uri="{0D108BD9-81ED-4DB2-BD59-A6C34878D82A}">
                    <a16:rowId xmlns:a16="http://schemas.microsoft.com/office/drawing/2014/main" val="10005"/>
                  </a:ext>
                </a:extLst>
              </a:tr>
            </a:tbl>
          </a:graphicData>
        </a:graphic>
      </p:graphicFrame>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11480"/>
            <a:ext cx="54864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WORKSHOP SETUP  ·  00</a:t>
            </a:r>
            <a:endParaRPr lang="en-US" sz="1100" dirty="0"/>
          </a:p>
        </p:txBody>
      </p:sp>
      <p:sp>
        <p:nvSpPr>
          <p:cNvPr id="3" name="Text 1"/>
          <p:cNvSpPr/>
          <p:nvPr/>
        </p:nvSpPr>
        <p:spPr>
          <a:xfrm>
            <a:off x="548640" y="777240"/>
            <a:ext cx="9144000" cy="1097280"/>
          </a:xfrm>
          <a:prstGeom prst="rect">
            <a:avLst/>
          </a:prstGeom>
          <a:noFill/>
          <a:ln/>
        </p:spPr>
        <p:txBody>
          <a:bodyPr wrap="square" rtlCol="0" anchor="t"/>
          <a:lstStyle/>
          <a:p>
            <a:pPr marL="0" indent="0" algn="l">
              <a:buNone/>
            </a:pPr>
            <a:r>
              <a:rPr lang="en-US" sz="3600" b="1" dirty="0">
                <a:solidFill>
                  <a:srgbClr val="0B2545"/>
                </a:solidFill>
                <a:latin typeface="Arial" pitchFamily="34" charset="0"/>
                <a:ea typeface="Arial" pitchFamily="34" charset="-122"/>
                <a:cs typeface="Arial" pitchFamily="34" charset="-120"/>
              </a:rPr>
              <a:t>Capturing Notes Digitally</a:t>
            </a:r>
            <a:endParaRPr lang="en-US" sz="3600" dirty="0"/>
          </a:p>
        </p:txBody>
      </p:sp>
      <p:sp>
        <p:nvSpPr>
          <p:cNvPr id="4" name="Text 2"/>
          <p:cNvSpPr/>
          <p:nvPr/>
        </p:nvSpPr>
        <p:spPr>
          <a:xfrm>
            <a:off x="548640" y="1554480"/>
            <a:ext cx="9144000" cy="365760"/>
          </a:xfrm>
          <a:prstGeom prst="rect">
            <a:avLst/>
          </a:prstGeom>
          <a:noFill/>
          <a:ln/>
        </p:spPr>
        <p:txBody>
          <a:bodyPr wrap="square" rtlCol="0" anchor="ctr"/>
          <a:lstStyle/>
          <a:p>
            <a:pPr marL="0" indent="0">
              <a:buNone/>
            </a:pPr>
            <a:r>
              <a:rPr lang="en-US" sz="1600" i="1" dirty="0">
                <a:solidFill>
                  <a:srgbClr val="5A6B7B"/>
                </a:solidFill>
                <a:latin typeface="Arial" pitchFamily="34" charset="0"/>
                <a:ea typeface="Arial" pitchFamily="34" charset="-122"/>
                <a:cs typeface="Arial" pitchFamily="34" charset="-120"/>
              </a:rPr>
              <a:t>Each group designates a note-taker for the structured digital capture form</a:t>
            </a:r>
            <a:endParaRPr lang="en-US" sz="1600" dirty="0"/>
          </a:p>
        </p:txBody>
      </p:sp>
      <p:sp>
        <p:nvSpPr>
          <p:cNvPr id="5" name="Text 3"/>
          <p:cNvSpPr/>
          <p:nvPr/>
        </p:nvSpPr>
        <p:spPr>
          <a:xfrm>
            <a:off x="548640" y="2194560"/>
            <a:ext cx="5486400" cy="1463040"/>
          </a:xfrm>
          <a:prstGeom prst="rect">
            <a:avLst/>
          </a:prstGeom>
          <a:noFill/>
          <a:ln/>
        </p:spPr>
        <p:txBody>
          <a:bodyPr wrap="square" rtlCol="0" anchor="t"/>
          <a:lstStyle/>
          <a:p>
            <a:pPr marL="0" indent="0">
              <a:spcAft>
                <a:spcPts val="600"/>
              </a:spcAft>
              <a:buNone/>
            </a:pPr>
            <a:r>
              <a:rPr lang="en-US" sz="1300" dirty="0">
                <a:solidFill>
                  <a:srgbClr val="2A2A2A"/>
                </a:solidFill>
                <a:latin typeface="Arial" pitchFamily="34" charset="0"/>
                <a:ea typeface="Arial" pitchFamily="34" charset="-122"/>
                <a:cs typeface="Arial" pitchFamily="34" charset="-120"/>
              </a:rPr>
              <a:t>Each group designates a note-taker who completes the structured digital capture form during or immediately after the simulation. The form distils each delegation's institutional position, the issues identified, and the recommendations emerging for the regional policy table.</a:t>
            </a:r>
            <a:endParaRPr lang="en-US" sz="1300" dirty="0"/>
          </a:p>
        </p:txBody>
      </p:sp>
      <p:sp>
        <p:nvSpPr>
          <p:cNvPr id="6" name="Text 4"/>
          <p:cNvSpPr/>
          <p:nvPr/>
        </p:nvSpPr>
        <p:spPr>
          <a:xfrm>
            <a:off x="548640" y="3840480"/>
            <a:ext cx="5486400" cy="274320"/>
          </a:xfrm>
          <a:prstGeom prst="rect">
            <a:avLst/>
          </a:prstGeom>
          <a:noFill/>
          <a:ln/>
        </p:spPr>
        <p:txBody>
          <a:bodyPr wrap="square" rtlCol="0" anchor="ctr"/>
          <a:lstStyle/>
          <a:p>
            <a:pPr marL="0" indent="0">
              <a:buNone/>
            </a:pPr>
            <a:r>
              <a:rPr lang="en-US" sz="1100" b="1" kern="0" spc="400" dirty="0">
                <a:solidFill>
                  <a:srgbClr val="0B2545"/>
                </a:solidFill>
                <a:latin typeface="Arial" pitchFamily="34" charset="0"/>
                <a:ea typeface="Arial" pitchFamily="34" charset="-122"/>
                <a:cs typeface="Arial" pitchFamily="34" charset="-120"/>
              </a:rPr>
              <a:t>Capture form fields</a:t>
            </a:r>
            <a:endParaRPr lang="en-US" sz="1100" dirty="0"/>
          </a:p>
        </p:txBody>
      </p:sp>
      <p:sp>
        <p:nvSpPr>
          <p:cNvPr id="7" name="Text 5"/>
          <p:cNvSpPr/>
          <p:nvPr/>
        </p:nvSpPr>
        <p:spPr>
          <a:xfrm>
            <a:off x="548640" y="4160520"/>
            <a:ext cx="5486400" cy="2194560"/>
          </a:xfrm>
          <a:prstGeom prst="rect">
            <a:avLst/>
          </a:prstGeom>
          <a:noFill/>
          <a:ln/>
        </p:spPr>
        <p:txBody>
          <a:bodyPr wrap="square" rtlCol="0" anchor="t"/>
          <a:lstStyle/>
          <a:p>
            <a:pPr marL="0" indent="0">
              <a:buNone/>
            </a:pPr>
            <a:r>
              <a:rPr lang="en-US" sz="1100" b="1" dirty="0">
                <a:solidFill>
                  <a:srgbClr val="C97B1F"/>
                </a:solidFill>
                <a:latin typeface="Arial" pitchFamily="34" charset="0"/>
                <a:ea typeface="Arial" pitchFamily="34" charset="-122"/>
                <a:cs typeface="Arial" pitchFamily="34" charset="-120"/>
              </a:rPr>
              <a:t>01   </a:t>
            </a:r>
            <a:r>
              <a:rPr lang="en-US" sz="1200" dirty="0">
                <a:solidFill>
                  <a:srgbClr val="2A2A2A"/>
                </a:solidFill>
                <a:latin typeface="Arial" pitchFamily="34" charset="0"/>
                <a:ea typeface="Arial" pitchFamily="34" charset="-122"/>
                <a:cs typeface="Arial" pitchFamily="34" charset="-120"/>
              </a:rPr>
              <a:t>Country represented</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02   </a:t>
            </a:r>
            <a:r>
              <a:rPr lang="en-US" sz="1200" dirty="0">
                <a:solidFill>
                  <a:srgbClr val="2A2A2A"/>
                </a:solidFill>
                <a:latin typeface="Arial" pitchFamily="34" charset="0"/>
                <a:ea typeface="Arial" pitchFamily="34" charset="-122"/>
                <a:cs typeface="Arial" pitchFamily="34" charset="-120"/>
              </a:rPr>
              <a:t>Stakeholder role assigned</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03   </a:t>
            </a:r>
            <a:r>
              <a:rPr lang="en-US" sz="1200" dirty="0">
                <a:solidFill>
                  <a:srgbClr val="2A2A2A"/>
                </a:solidFill>
                <a:latin typeface="Arial" pitchFamily="34" charset="0"/>
                <a:ea typeface="Arial" pitchFamily="34" charset="-122"/>
                <a:cs typeface="Arial" pitchFamily="34" charset="-120"/>
              </a:rPr>
              <a:t>Key institutional position taken</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04   </a:t>
            </a:r>
            <a:r>
              <a:rPr lang="en-US" sz="1200" dirty="0">
                <a:solidFill>
                  <a:srgbClr val="2A2A2A"/>
                </a:solidFill>
                <a:latin typeface="Arial" pitchFamily="34" charset="0"/>
                <a:ea typeface="Arial" pitchFamily="34" charset="-122"/>
                <a:cs typeface="Arial" pitchFamily="34" charset="-120"/>
              </a:rPr>
              <a:t>Main legal or regulatory concern identified</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05   </a:t>
            </a:r>
            <a:r>
              <a:rPr lang="en-US" sz="1200" dirty="0">
                <a:solidFill>
                  <a:srgbClr val="2A2A2A"/>
                </a:solidFill>
                <a:latin typeface="Arial" pitchFamily="34" charset="0"/>
                <a:ea typeface="Arial" pitchFamily="34" charset="-122"/>
                <a:cs typeface="Arial" pitchFamily="34" charset="-120"/>
              </a:rPr>
              <a:t>Main broadband mapping or data governance issue</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06   </a:t>
            </a:r>
            <a:r>
              <a:rPr lang="en-US" sz="1200" dirty="0">
                <a:solidFill>
                  <a:srgbClr val="2A2A2A"/>
                </a:solidFill>
                <a:latin typeface="Arial" pitchFamily="34" charset="0"/>
                <a:ea typeface="Arial" pitchFamily="34" charset="-122"/>
                <a:cs typeface="Arial" pitchFamily="34" charset="-120"/>
              </a:rPr>
              <a:t>How the position changed after the jury challenge</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07   </a:t>
            </a:r>
            <a:r>
              <a:rPr lang="en-US" sz="1200" dirty="0">
                <a:solidFill>
                  <a:srgbClr val="2A2A2A"/>
                </a:solidFill>
                <a:latin typeface="Arial" pitchFamily="34" charset="0"/>
                <a:ea typeface="Arial" pitchFamily="34" charset="-122"/>
                <a:cs typeface="Arial" pitchFamily="34" charset="-120"/>
              </a:rPr>
              <a:t>One unresolved regulatory gap</a:t>
            </a:r>
            <a:endParaRPr lang="en-US" sz="1100" dirty="0"/>
          </a:p>
          <a:p>
            <a:pPr marL="0" indent="0">
              <a:buNone/>
            </a:pPr>
            <a:r>
              <a:rPr lang="en-US" sz="1100" b="1" dirty="0">
                <a:solidFill>
                  <a:srgbClr val="C97B1F"/>
                </a:solidFill>
                <a:latin typeface="Arial" pitchFamily="34" charset="0"/>
                <a:ea typeface="Arial" pitchFamily="34" charset="-122"/>
                <a:cs typeface="Arial" pitchFamily="34" charset="-120"/>
              </a:rPr>
              <a:t>08   </a:t>
            </a:r>
            <a:r>
              <a:rPr lang="en-US" sz="1200" dirty="0">
                <a:solidFill>
                  <a:srgbClr val="2A2A2A"/>
                </a:solidFill>
                <a:latin typeface="Arial" pitchFamily="34" charset="0"/>
                <a:ea typeface="Arial" pitchFamily="34" charset="-122"/>
                <a:cs typeface="Arial" pitchFamily="34" charset="-120"/>
              </a:rPr>
              <a:t>One recommendation for the EACO regional policy table</a:t>
            </a:r>
            <a:endParaRPr lang="en-US" sz="1100" dirty="0"/>
          </a:p>
        </p:txBody>
      </p:sp>
      <p:sp>
        <p:nvSpPr>
          <p:cNvPr id="8" name="Shape 6"/>
          <p:cNvSpPr/>
          <p:nvPr/>
        </p:nvSpPr>
        <p:spPr>
          <a:xfrm>
            <a:off x="6492240" y="2194560"/>
            <a:ext cx="5212080" cy="4114800"/>
          </a:xfrm>
          <a:prstGeom prst="rect">
            <a:avLst/>
          </a:prstGeom>
          <a:solidFill>
            <a:srgbClr val="F5F7FA"/>
          </a:solidFill>
          <a:ln w="6350">
            <a:solidFill>
              <a:srgbClr val="D9DCE0"/>
            </a:solidFill>
            <a:prstDash val="solid"/>
          </a:ln>
        </p:spPr>
      </p:sp>
      <p:sp>
        <p:nvSpPr>
          <p:cNvPr id="9" name="Text 7"/>
          <p:cNvSpPr/>
          <p:nvPr/>
        </p:nvSpPr>
        <p:spPr>
          <a:xfrm>
            <a:off x="6720840" y="2331720"/>
            <a:ext cx="4846320" cy="320040"/>
          </a:xfrm>
          <a:prstGeom prst="rect">
            <a:avLst/>
          </a:prstGeom>
          <a:noFill/>
          <a:ln/>
        </p:spPr>
        <p:txBody>
          <a:bodyPr wrap="square" rtlCol="0" anchor="ctr"/>
          <a:lstStyle/>
          <a:p>
            <a:pPr marL="0" indent="0">
              <a:buNone/>
            </a:pPr>
            <a:r>
              <a:rPr lang="en-US" sz="1100" b="1" kern="0" spc="400" dirty="0">
                <a:solidFill>
                  <a:srgbClr val="0B2545"/>
                </a:solidFill>
                <a:latin typeface="Arial" pitchFamily="34" charset="0"/>
                <a:ea typeface="Arial" pitchFamily="34" charset="-122"/>
                <a:cs typeface="Arial" pitchFamily="34" charset="-120"/>
              </a:rPr>
              <a:t>DELEGATION CYCLE</a:t>
            </a:r>
            <a:endParaRPr lang="en-US" sz="1100" dirty="0"/>
          </a:p>
        </p:txBody>
      </p:sp>
      <p:sp>
        <p:nvSpPr>
          <p:cNvPr id="10" name="Shape 8"/>
          <p:cNvSpPr/>
          <p:nvPr/>
        </p:nvSpPr>
        <p:spPr>
          <a:xfrm>
            <a:off x="6720840" y="2834640"/>
            <a:ext cx="502920" cy="502920"/>
          </a:xfrm>
          <a:prstGeom prst="ellipse">
            <a:avLst/>
          </a:prstGeom>
          <a:solidFill>
            <a:srgbClr val="0B2545"/>
          </a:solidFill>
          <a:ln w="12700">
            <a:solidFill>
              <a:srgbClr val="0B2545"/>
            </a:solidFill>
            <a:prstDash val="solid"/>
          </a:ln>
        </p:spPr>
      </p:sp>
      <p:sp>
        <p:nvSpPr>
          <p:cNvPr id="11" name="Text 9"/>
          <p:cNvSpPr/>
          <p:nvPr/>
        </p:nvSpPr>
        <p:spPr>
          <a:xfrm>
            <a:off x="6720840" y="2834640"/>
            <a:ext cx="502920" cy="50292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1</a:t>
            </a:r>
            <a:endParaRPr lang="en-US" sz="1800" dirty="0"/>
          </a:p>
        </p:txBody>
      </p:sp>
      <p:sp>
        <p:nvSpPr>
          <p:cNvPr id="12" name="Text 10"/>
          <p:cNvSpPr/>
          <p:nvPr/>
        </p:nvSpPr>
        <p:spPr>
          <a:xfrm>
            <a:off x="7360920" y="2788920"/>
            <a:ext cx="4206240" cy="365760"/>
          </a:xfrm>
          <a:prstGeom prst="rect">
            <a:avLst/>
          </a:prstGeom>
          <a:noFill/>
          <a:ln/>
        </p:spPr>
        <p:txBody>
          <a:bodyPr wrap="square" rtlCol="0" anchor="ctr"/>
          <a:lstStyle/>
          <a:p>
            <a:pPr marL="0" indent="0">
              <a:buNone/>
            </a:pPr>
            <a:r>
              <a:rPr lang="en-US" sz="1400" b="1" dirty="0">
                <a:solidFill>
                  <a:srgbClr val="0B2545"/>
                </a:solidFill>
                <a:latin typeface="Arial" pitchFamily="34" charset="0"/>
                <a:ea typeface="Arial" pitchFamily="34" charset="-122"/>
                <a:cs typeface="Arial" pitchFamily="34" charset="-120"/>
              </a:rPr>
              <a:t>Take a position</a:t>
            </a:r>
            <a:endParaRPr lang="en-US" sz="1400" dirty="0"/>
          </a:p>
        </p:txBody>
      </p:sp>
      <p:sp>
        <p:nvSpPr>
          <p:cNvPr id="13" name="Text 11"/>
          <p:cNvSpPr/>
          <p:nvPr/>
        </p:nvSpPr>
        <p:spPr>
          <a:xfrm>
            <a:off x="7360920" y="3154680"/>
            <a:ext cx="4206240" cy="640080"/>
          </a:xfrm>
          <a:prstGeom prst="rect">
            <a:avLst/>
          </a:prstGeom>
          <a:noFill/>
          <a:ln/>
        </p:spPr>
        <p:txBody>
          <a:bodyPr wrap="square" rtlCol="0" anchor="ctr"/>
          <a:lstStyle/>
          <a:p>
            <a:pPr marL="0" indent="0">
              <a:buNone/>
            </a:pPr>
            <a:r>
              <a:rPr lang="en-US" sz="1100" dirty="0">
                <a:solidFill>
                  <a:srgbClr val="2A2A2A"/>
                </a:solidFill>
                <a:latin typeface="Arial" pitchFamily="34" charset="0"/>
                <a:ea typeface="Arial" pitchFamily="34" charset="-122"/>
                <a:cs typeface="Arial" pitchFamily="34" charset="-120"/>
              </a:rPr>
              <a:t>Each delegation defends its role-based stance.</a:t>
            </a:r>
            <a:endParaRPr lang="en-US" sz="1100" dirty="0"/>
          </a:p>
        </p:txBody>
      </p:sp>
      <p:sp>
        <p:nvSpPr>
          <p:cNvPr id="14" name="Shape 12"/>
          <p:cNvSpPr/>
          <p:nvPr/>
        </p:nvSpPr>
        <p:spPr>
          <a:xfrm>
            <a:off x="6720840" y="3995928"/>
            <a:ext cx="502920" cy="502920"/>
          </a:xfrm>
          <a:prstGeom prst="ellipse">
            <a:avLst/>
          </a:prstGeom>
          <a:solidFill>
            <a:srgbClr val="0B2545"/>
          </a:solidFill>
          <a:ln w="12700">
            <a:solidFill>
              <a:srgbClr val="0B2545"/>
            </a:solidFill>
            <a:prstDash val="solid"/>
          </a:ln>
        </p:spPr>
      </p:sp>
      <p:sp>
        <p:nvSpPr>
          <p:cNvPr id="15" name="Text 13"/>
          <p:cNvSpPr/>
          <p:nvPr/>
        </p:nvSpPr>
        <p:spPr>
          <a:xfrm>
            <a:off x="6720840" y="3995928"/>
            <a:ext cx="502920" cy="50292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2</a:t>
            </a:r>
            <a:endParaRPr lang="en-US" sz="1800" dirty="0"/>
          </a:p>
        </p:txBody>
      </p:sp>
      <p:sp>
        <p:nvSpPr>
          <p:cNvPr id="16" name="Text 14"/>
          <p:cNvSpPr/>
          <p:nvPr/>
        </p:nvSpPr>
        <p:spPr>
          <a:xfrm>
            <a:off x="7360920" y="3950208"/>
            <a:ext cx="4206240" cy="365760"/>
          </a:xfrm>
          <a:prstGeom prst="rect">
            <a:avLst/>
          </a:prstGeom>
          <a:noFill/>
          <a:ln/>
        </p:spPr>
        <p:txBody>
          <a:bodyPr wrap="square" rtlCol="0" anchor="ctr"/>
          <a:lstStyle/>
          <a:p>
            <a:pPr marL="0" indent="0">
              <a:buNone/>
            </a:pPr>
            <a:r>
              <a:rPr lang="en-US" sz="1400" b="1" dirty="0">
                <a:solidFill>
                  <a:srgbClr val="0B2545"/>
                </a:solidFill>
                <a:latin typeface="Arial" pitchFamily="34" charset="0"/>
                <a:ea typeface="Arial" pitchFamily="34" charset="-122"/>
                <a:cs typeface="Arial" pitchFamily="34" charset="-120"/>
              </a:rPr>
              <a:t>Face the jury challenge</a:t>
            </a:r>
            <a:endParaRPr lang="en-US" sz="1400" dirty="0"/>
          </a:p>
        </p:txBody>
      </p:sp>
      <p:sp>
        <p:nvSpPr>
          <p:cNvPr id="17" name="Text 15"/>
          <p:cNvSpPr/>
          <p:nvPr/>
        </p:nvSpPr>
        <p:spPr>
          <a:xfrm>
            <a:off x="7360920" y="4315968"/>
            <a:ext cx="4206240" cy="640080"/>
          </a:xfrm>
          <a:prstGeom prst="rect">
            <a:avLst/>
          </a:prstGeom>
          <a:noFill/>
          <a:ln/>
        </p:spPr>
        <p:txBody>
          <a:bodyPr wrap="square" rtlCol="0" anchor="ctr"/>
          <a:lstStyle/>
          <a:p>
            <a:pPr marL="0" indent="0">
              <a:buNone/>
            </a:pPr>
            <a:r>
              <a:rPr lang="en-US" sz="1100" dirty="0">
                <a:solidFill>
                  <a:srgbClr val="2A2A2A"/>
                </a:solidFill>
                <a:latin typeface="Arial" pitchFamily="34" charset="0"/>
                <a:ea typeface="Arial" pitchFamily="34" charset="-122"/>
                <a:cs typeface="Arial" pitchFamily="34" charset="-120"/>
              </a:rPr>
              <a:t>A written disruption raises the stakes mid-session.</a:t>
            </a:r>
            <a:endParaRPr lang="en-US" sz="1100" dirty="0"/>
          </a:p>
        </p:txBody>
      </p:sp>
      <p:sp>
        <p:nvSpPr>
          <p:cNvPr id="18" name="Shape 16"/>
          <p:cNvSpPr/>
          <p:nvPr/>
        </p:nvSpPr>
        <p:spPr>
          <a:xfrm>
            <a:off x="6720840" y="5157216"/>
            <a:ext cx="502920" cy="502920"/>
          </a:xfrm>
          <a:prstGeom prst="ellipse">
            <a:avLst/>
          </a:prstGeom>
          <a:solidFill>
            <a:srgbClr val="0B2545"/>
          </a:solidFill>
          <a:ln w="12700">
            <a:solidFill>
              <a:srgbClr val="0B2545"/>
            </a:solidFill>
            <a:prstDash val="solid"/>
          </a:ln>
        </p:spPr>
      </p:sp>
      <p:sp>
        <p:nvSpPr>
          <p:cNvPr id="19" name="Text 17"/>
          <p:cNvSpPr/>
          <p:nvPr/>
        </p:nvSpPr>
        <p:spPr>
          <a:xfrm>
            <a:off x="6720840" y="5157216"/>
            <a:ext cx="502920" cy="502920"/>
          </a:xfrm>
          <a:prstGeom prst="rect">
            <a:avLst/>
          </a:prstGeom>
          <a:noFill/>
          <a:ln/>
        </p:spPr>
        <p:txBody>
          <a:bodyPr wrap="square" rtlCol="0" anchor="ctr"/>
          <a:lstStyle/>
          <a:p>
            <a:pPr marL="0" indent="0" algn="ctr">
              <a:buNone/>
            </a:pPr>
            <a:r>
              <a:rPr lang="en-US" sz="1800" b="1" dirty="0">
                <a:solidFill>
                  <a:srgbClr val="FFFFFF"/>
                </a:solidFill>
                <a:latin typeface="Arial" pitchFamily="34" charset="0"/>
                <a:ea typeface="Arial" pitchFamily="34" charset="-122"/>
                <a:cs typeface="Arial" pitchFamily="34" charset="-120"/>
              </a:rPr>
              <a:t>3</a:t>
            </a:r>
            <a:endParaRPr lang="en-US" sz="1800" dirty="0"/>
          </a:p>
        </p:txBody>
      </p:sp>
      <p:sp>
        <p:nvSpPr>
          <p:cNvPr id="20" name="Text 18"/>
          <p:cNvSpPr/>
          <p:nvPr/>
        </p:nvSpPr>
        <p:spPr>
          <a:xfrm>
            <a:off x="7360920" y="5111496"/>
            <a:ext cx="4206240" cy="365760"/>
          </a:xfrm>
          <a:prstGeom prst="rect">
            <a:avLst/>
          </a:prstGeom>
          <a:noFill/>
          <a:ln/>
        </p:spPr>
        <p:txBody>
          <a:bodyPr wrap="square" rtlCol="0" anchor="ctr"/>
          <a:lstStyle/>
          <a:p>
            <a:pPr marL="0" indent="0">
              <a:buNone/>
            </a:pPr>
            <a:r>
              <a:rPr lang="en-US" sz="1400" b="1" dirty="0">
                <a:solidFill>
                  <a:srgbClr val="0B2545"/>
                </a:solidFill>
                <a:latin typeface="Arial" pitchFamily="34" charset="0"/>
                <a:ea typeface="Arial" pitchFamily="34" charset="-122"/>
                <a:cs typeface="Arial" pitchFamily="34" charset="-120"/>
              </a:rPr>
              <a:t>Revise &amp; recommend</a:t>
            </a:r>
            <a:endParaRPr lang="en-US" sz="1400" dirty="0"/>
          </a:p>
        </p:txBody>
      </p:sp>
      <p:sp>
        <p:nvSpPr>
          <p:cNvPr id="21" name="Text 19"/>
          <p:cNvSpPr/>
          <p:nvPr/>
        </p:nvSpPr>
        <p:spPr>
          <a:xfrm>
            <a:off x="7360920" y="5477256"/>
            <a:ext cx="4206240" cy="640080"/>
          </a:xfrm>
          <a:prstGeom prst="rect">
            <a:avLst/>
          </a:prstGeom>
          <a:noFill/>
          <a:ln/>
        </p:spPr>
        <p:txBody>
          <a:bodyPr wrap="square" rtlCol="0" anchor="ctr"/>
          <a:lstStyle/>
          <a:p>
            <a:pPr marL="0" indent="0">
              <a:buNone/>
            </a:pPr>
            <a:r>
              <a:rPr lang="en-US" sz="1100" dirty="0">
                <a:solidFill>
                  <a:srgbClr val="2A2A2A"/>
                </a:solidFill>
                <a:latin typeface="Arial" pitchFamily="34" charset="0"/>
                <a:ea typeface="Arial" pitchFamily="34" charset="-122"/>
                <a:cs typeface="Arial" pitchFamily="34" charset="-120"/>
              </a:rPr>
              <a:t>Position adjusted; one recommendation for EACO.</a:t>
            </a:r>
            <a:endParaRPr lang="en-US" sz="1100" dirty="0"/>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640080" y="1097280"/>
            <a:ext cx="4572000" cy="457200"/>
          </a:xfrm>
          <a:prstGeom prst="rect">
            <a:avLst/>
          </a:prstGeom>
          <a:noFill/>
          <a:ln/>
        </p:spPr>
        <p:txBody>
          <a:bodyPr wrap="square" rtlCol="0" anchor="ctr"/>
          <a:lstStyle/>
          <a:p>
            <a:pPr marL="0" indent="0">
              <a:buNone/>
            </a:pPr>
            <a:r>
              <a:rPr lang="en-US" sz="1600" b="1" kern="0" spc="800" dirty="0">
                <a:solidFill>
                  <a:srgbClr val="C97B1F"/>
                </a:solidFill>
                <a:latin typeface="Arial" pitchFamily="34" charset="0"/>
                <a:ea typeface="Arial" pitchFamily="34" charset="-122"/>
                <a:cs typeface="Arial" pitchFamily="34" charset="-120"/>
              </a:rPr>
              <a:t>SIMULATION</a:t>
            </a:r>
            <a:endParaRPr lang="en-US" sz="1600" dirty="0"/>
          </a:p>
        </p:txBody>
      </p:sp>
      <p:sp>
        <p:nvSpPr>
          <p:cNvPr id="3" name="Text 1"/>
          <p:cNvSpPr/>
          <p:nvPr/>
        </p:nvSpPr>
        <p:spPr>
          <a:xfrm>
            <a:off x="457200" y="1463040"/>
            <a:ext cx="5486400" cy="4206240"/>
          </a:xfrm>
          <a:prstGeom prst="rect">
            <a:avLst/>
          </a:prstGeom>
          <a:noFill/>
          <a:ln/>
        </p:spPr>
        <p:txBody>
          <a:bodyPr wrap="square" rtlCol="0" anchor="ctr"/>
          <a:lstStyle/>
          <a:p>
            <a:pPr marL="0" indent="0" algn="l">
              <a:buNone/>
            </a:pPr>
            <a:r>
              <a:rPr lang="en-US" sz="28000" b="1" dirty="0">
                <a:solidFill>
                  <a:srgbClr val="FFFFFF"/>
                </a:solidFill>
                <a:latin typeface="Arial" pitchFamily="34" charset="0"/>
                <a:ea typeface="Arial" pitchFamily="34" charset="-122"/>
                <a:cs typeface="Arial" pitchFamily="34" charset="-120"/>
              </a:rPr>
              <a:t>01</a:t>
            </a:r>
            <a:endParaRPr lang="en-US" sz="28000" dirty="0"/>
          </a:p>
        </p:txBody>
      </p:sp>
      <p:sp>
        <p:nvSpPr>
          <p:cNvPr id="4" name="Text 2"/>
          <p:cNvSpPr/>
          <p:nvPr/>
        </p:nvSpPr>
        <p:spPr>
          <a:xfrm>
            <a:off x="6035040" y="2743200"/>
            <a:ext cx="5669280" cy="1828800"/>
          </a:xfrm>
          <a:prstGeom prst="rect">
            <a:avLst/>
          </a:prstGeom>
          <a:noFill/>
          <a:ln/>
        </p:spPr>
        <p:txBody>
          <a:bodyPr wrap="square" rtlCol="0" anchor="ctr"/>
          <a:lstStyle/>
          <a:p>
            <a:pPr marL="0" indent="0">
              <a:buNone/>
            </a:pPr>
            <a:r>
              <a:rPr lang="en-US" sz="2800" b="1" dirty="0">
                <a:solidFill>
                  <a:srgbClr val="FFFFFF"/>
                </a:solidFill>
                <a:latin typeface="Arial" pitchFamily="34" charset="0"/>
                <a:ea typeface="Arial" pitchFamily="34" charset="-122"/>
                <a:cs typeface="Arial" pitchFamily="34" charset="-120"/>
              </a:rPr>
              <a:t>Mandatory Operator Data Sharing for Broadband Mapping</a:t>
            </a:r>
            <a:endParaRPr lang="en-US" sz="2800" dirty="0"/>
          </a:p>
        </p:txBody>
      </p:sp>
      <p:sp>
        <p:nvSpPr>
          <p:cNvPr id="5" name="Text 3"/>
          <p:cNvSpPr/>
          <p:nvPr/>
        </p:nvSpPr>
        <p:spPr>
          <a:xfrm>
            <a:off x="6035040" y="4572000"/>
            <a:ext cx="5669280" cy="365760"/>
          </a:xfrm>
          <a:prstGeom prst="rect">
            <a:avLst/>
          </a:prstGeom>
          <a:noFill/>
          <a:ln/>
        </p:spPr>
        <p:txBody>
          <a:bodyPr wrap="square" rtlCol="0" anchor="ctr"/>
          <a:lstStyle/>
          <a:p>
            <a:pPr marL="0" indent="0">
              <a:buNone/>
            </a:pPr>
            <a:r>
              <a:rPr lang="en-US" sz="1300" i="1" dirty="0">
                <a:solidFill>
                  <a:srgbClr val="E2A85A"/>
                </a:solidFill>
                <a:latin typeface="Arial" pitchFamily="34" charset="0"/>
                <a:ea typeface="Arial" pitchFamily="34" charset="-122"/>
                <a:cs typeface="Arial" pitchFamily="34" charset="-120"/>
              </a:rPr>
              <a:t>Scenario   ·   Policy Questions   ·   Jury Challenge</a:t>
            </a:r>
            <a:endParaRPr lang="en-US" sz="13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SIMULATION 01  ·  SCENARIO</a:t>
            </a:r>
            <a:endParaRPr lang="en-US" sz="1100" dirty="0"/>
          </a:p>
        </p:txBody>
      </p:sp>
      <p:sp>
        <p:nvSpPr>
          <p:cNvPr id="3" name="Text 1"/>
          <p:cNvSpPr/>
          <p:nvPr/>
        </p:nvSpPr>
        <p:spPr>
          <a:xfrm>
            <a:off x="548640" y="777240"/>
            <a:ext cx="11155680" cy="1097280"/>
          </a:xfrm>
          <a:prstGeom prst="rect">
            <a:avLst/>
          </a:prstGeom>
          <a:noFill/>
          <a:ln/>
        </p:spPr>
        <p:txBody>
          <a:bodyPr wrap="square" rtlCol="0" anchor="t"/>
          <a:lstStyle/>
          <a:p>
            <a:pPr marL="0" indent="0" algn="l">
              <a:buNone/>
            </a:pPr>
            <a:r>
              <a:rPr lang="en-US" sz="3600" b="1" dirty="0">
                <a:solidFill>
                  <a:srgbClr val="0B2545"/>
                </a:solidFill>
                <a:latin typeface="Arial" pitchFamily="34" charset="0"/>
                <a:ea typeface="Arial" pitchFamily="34" charset="-122"/>
                <a:cs typeface="Arial" pitchFamily="34" charset="-120"/>
              </a:rPr>
              <a:t>Mandatory Operator Data Sharing for Broadband Mapping</a:t>
            </a:r>
            <a:endParaRPr lang="en-US" sz="3600" dirty="0"/>
          </a:p>
        </p:txBody>
      </p:sp>
      <p:sp>
        <p:nvSpPr>
          <p:cNvPr id="4" name="Text 2"/>
          <p:cNvSpPr/>
          <p:nvPr/>
        </p:nvSpPr>
        <p:spPr>
          <a:xfrm>
            <a:off x="548640" y="2057400"/>
            <a:ext cx="10972800" cy="274320"/>
          </a:xfrm>
          <a:prstGeom prst="rect">
            <a:avLst/>
          </a:prstGeom>
          <a:noFill/>
          <a:ln/>
        </p:spPr>
        <p:txBody>
          <a:bodyPr wrap="square" rtlCol="0" anchor="ctr"/>
          <a:lstStyle/>
          <a:p>
            <a:pPr marL="0" indent="0">
              <a:buNone/>
            </a:pPr>
            <a:r>
              <a:rPr lang="en-US" sz="1100" b="1" kern="0" spc="400" dirty="0">
                <a:solidFill>
                  <a:srgbClr val="0B2545"/>
                </a:solidFill>
                <a:latin typeface="Arial" pitchFamily="34" charset="0"/>
                <a:ea typeface="Arial" pitchFamily="34" charset="-122"/>
                <a:cs typeface="Arial" pitchFamily="34" charset="-120"/>
              </a:rPr>
              <a:t>Context</a:t>
            </a:r>
            <a:endParaRPr lang="en-US" sz="1100" dirty="0"/>
          </a:p>
        </p:txBody>
      </p:sp>
      <p:sp>
        <p:nvSpPr>
          <p:cNvPr id="5" name="Text 3"/>
          <p:cNvSpPr/>
          <p:nvPr/>
        </p:nvSpPr>
        <p:spPr>
          <a:xfrm>
            <a:off x="548640" y="2377440"/>
            <a:ext cx="5486400" cy="3840480"/>
          </a:xfrm>
          <a:prstGeom prst="rect">
            <a:avLst/>
          </a:prstGeom>
          <a:noFill/>
          <a:ln/>
        </p:spPr>
        <p:txBody>
          <a:bodyPr wrap="square" lIns="91440" tIns="45720" rIns="91440" bIns="45720" rtlCol="0" anchor="t"/>
          <a:lstStyle/>
          <a:p>
            <a:pPr algn="just"/>
            <a:r>
              <a:rPr lang="en-US" sz="1100">
                <a:solidFill>
                  <a:srgbClr val="2A2A2A"/>
                </a:solidFill>
                <a:highlight>
                  <a:srgbClr val="FFFFFF"/>
                </a:highlight>
                <a:latin typeface="Arial"/>
                <a:ea typeface="Arial" pitchFamily="34" charset="-122"/>
                <a:cs typeface="Arial"/>
              </a:rPr>
              <a:t>A national broadband mapping system is being prepared for launch in 2026. The </a:t>
            </a:r>
            <a:r>
              <a:rPr lang="en-US" sz="1100" b="1">
                <a:solidFill>
                  <a:srgbClr val="2A2A2A"/>
                </a:solidFill>
                <a:highlight>
                  <a:srgbClr val="FFFFFF"/>
                </a:highlight>
                <a:latin typeface="Arial"/>
                <a:ea typeface="Arial" pitchFamily="34" charset="-122"/>
                <a:cs typeface="Arial"/>
              </a:rPr>
              <a:t>Ministry</a:t>
            </a:r>
            <a:r>
              <a:rPr lang="en-US" sz="1100">
                <a:solidFill>
                  <a:srgbClr val="2A2A2A"/>
                </a:solidFill>
                <a:highlight>
                  <a:srgbClr val="FFFFFF"/>
                </a:highlight>
                <a:latin typeface="Arial"/>
                <a:ea typeface="Arial" pitchFamily="34" charset="-122"/>
                <a:cs typeface="Arial"/>
              </a:rPr>
              <a:t> intends to use the system to support national digital transformation objectives, universal service planning, public investment in underserved areas and coordination with development partners. The </a:t>
            </a:r>
            <a:r>
              <a:rPr lang="en-US" sz="1100" b="1">
                <a:solidFill>
                  <a:srgbClr val="2A2A2A"/>
                </a:solidFill>
                <a:highlight>
                  <a:srgbClr val="FFFFFF"/>
                </a:highlight>
                <a:latin typeface="Arial"/>
                <a:ea typeface="Arial" pitchFamily="34" charset="-122"/>
                <a:cs typeface="Arial"/>
              </a:rPr>
              <a:t>National Regulatory Authority</a:t>
            </a:r>
            <a:r>
              <a:rPr lang="en-US" sz="1100">
                <a:solidFill>
                  <a:srgbClr val="2A2A2A"/>
                </a:solidFill>
                <a:highlight>
                  <a:srgbClr val="FFFFFF"/>
                </a:highlight>
                <a:latin typeface="Arial"/>
                <a:ea typeface="Arial" pitchFamily="34" charset="-122"/>
                <a:cs typeface="Arial"/>
              </a:rPr>
              <a:t> has been designated to collect broadband data from licensed telecommunications </a:t>
            </a:r>
            <a:r>
              <a:rPr lang="en-US" sz="1100" b="1">
                <a:solidFill>
                  <a:srgbClr val="2A2A2A"/>
                </a:solidFill>
                <a:highlight>
                  <a:srgbClr val="FFFFFF"/>
                </a:highlight>
                <a:latin typeface="Arial"/>
                <a:ea typeface="Arial" pitchFamily="34" charset="-122"/>
                <a:cs typeface="Arial"/>
              </a:rPr>
              <a:t>operators</a:t>
            </a:r>
            <a:r>
              <a:rPr lang="en-US" sz="1100">
                <a:solidFill>
                  <a:srgbClr val="2A2A2A"/>
                </a:solidFill>
                <a:highlight>
                  <a:srgbClr val="FFFFFF"/>
                </a:highlight>
                <a:latin typeface="Arial"/>
                <a:ea typeface="Arial" pitchFamily="34" charset="-122"/>
                <a:cs typeface="Arial"/>
              </a:rPr>
              <a:t> and develop an authoritative national broadband map.</a:t>
            </a:r>
            <a:endParaRPr lang="en-US" sz="1100">
              <a:solidFill>
                <a:srgbClr val="2A2A2A"/>
              </a:solidFill>
              <a:highlight>
                <a:srgbClr val="FFFFFF"/>
              </a:highlight>
              <a:latin typeface="Arial"/>
              <a:cs typeface="Arial"/>
            </a:endParaRPr>
          </a:p>
          <a:p>
            <a:pPr algn="just"/>
            <a:endParaRPr lang="en-US" sz="1100" dirty="0">
              <a:solidFill>
                <a:srgbClr val="2A2A2A"/>
              </a:solidFill>
              <a:highlight>
                <a:srgbClr val="FFFFFF"/>
              </a:highlight>
              <a:latin typeface="Arial"/>
              <a:ea typeface="Arial" pitchFamily="34" charset="-122"/>
              <a:cs typeface="Arial"/>
            </a:endParaRPr>
          </a:p>
          <a:p>
            <a:pPr algn="just"/>
            <a:r>
              <a:rPr lang="en-US" sz="1100">
                <a:solidFill>
                  <a:srgbClr val="2A2A2A"/>
                </a:solidFill>
                <a:highlight>
                  <a:srgbClr val="FFFFFF"/>
                </a:highlight>
                <a:latin typeface="Arial"/>
                <a:ea typeface="Arial" pitchFamily="34" charset="-122"/>
                <a:cs typeface="Arial"/>
              </a:rPr>
              <a:t>To support this initiative, the </a:t>
            </a:r>
            <a:r>
              <a:rPr lang="en-US" sz="1100" b="1">
                <a:solidFill>
                  <a:srgbClr val="2A2A2A"/>
                </a:solidFill>
                <a:highlight>
                  <a:srgbClr val="FFFFFF"/>
                </a:highlight>
                <a:latin typeface="Arial"/>
                <a:ea typeface="Arial" pitchFamily="34" charset="-122"/>
                <a:cs typeface="Arial"/>
              </a:rPr>
              <a:t>regulator</a:t>
            </a:r>
            <a:r>
              <a:rPr lang="en-US" sz="1100">
                <a:solidFill>
                  <a:srgbClr val="2A2A2A"/>
                </a:solidFill>
                <a:highlight>
                  <a:srgbClr val="FFFFFF"/>
                </a:highlight>
                <a:latin typeface="Arial"/>
                <a:ea typeface="Arial" pitchFamily="34" charset="-122"/>
                <a:cs typeface="Arial"/>
              </a:rPr>
              <a:t> issues a formal request requiring operators to submit infrastructure location data, fixed and mobile network coverage, technology type, service availability, quality-of-service indicators, planned network deployments, and information on underserved and unserved areas.</a:t>
            </a:r>
            <a:endParaRPr lang="en-US" sz="1100">
              <a:solidFill>
                <a:srgbClr val="2A2A2A"/>
              </a:solidFill>
              <a:highlight>
                <a:srgbClr val="C6C6C6"/>
              </a:highlight>
              <a:latin typeface="Arial"/>
              <a:ea typeface="Arial" pitchFamily="34" charset="-122"/>
              <a:cs typeface="Arial"/>
            </a:endParaRPr>
          </a:p>
          <a:p>
            <a:pPr algn="just"/>
            <a:endParaRPr lang="en-US" sz="1100" dirty="0">
              <a:solidFill>
                <a:srgbClr val="2A2A2A"/>
              </a:solidFill>
              <a:highlight>
                <a:srgbClr val="FFFFFF"/>
              </a:highlight>
              <a:latin typeface="Arial"/>
              <a:ea typeface="Arial" pitchFamily="34" charset="-122"/>
              <a:cs typeface="Arial"/>
            </a:endParaRPr>
          </a:p>
          <a:p>
            <a:pPr algn="just"/>
            <a:r>
              <a:rPr lang="en-US" sz="1100" dirty="0">
                <a:solidFill>
                  <a:srgbClr val="2A2A2A"/>
                </a:solidFill>
                <a:highlight>
                  <a:srgbClr val="FFFFFF"/>
                </a:highlight>
                <a:latin typeface="Arial"/>
                <a:ea typeface="Arial" pitchFamily="34" charset="-122"/>
                <a:cs typeface="Arial"/>
              </a:rPr>
              <a:t>Several </a:t>
            </a:r>
            <a:r>
              <a:rPr lang="en-US" sz="1100" b="1" dirty="0">
                <a:solidFill>
                  <a:srgbClr val="2A2A2A"/>
                </a:solidFill>
                <a:highlight>
                  <a:srgbClr val="FFFFFF"/>
                </a:highlight>
                <a:latin typeface="Arial"/>
                <a:ea typeface="Arial" pitchFamily="34" charset="-122"/>
                <a:cs typeface="Arial"/>
              </a:rPr>
              <a:t>operators</a:t>
            </a:r>
            <a:r>
              <a:rPr lang="en-US" sz="1100" dirty="0">
                <a:solidFill>
                  <a:srgbClr val="2A2A2A"/>
                </a:solidFill>
                <a:highlight>
                  <a:srgbClr val="FFFFFF"/>
                </a:highlight>
                <a:latin typeface="Arial"/>
                <a:ea typeface="Arial" pitchFamily="34" charset="-122"/>
                <a:cs typeface="Arial"/>
              </a:rPr>
              <a:t> raise concerns regarding the request. They argue that the legal basis for collecting certain datasets is unclear, that some information exceeds existing </a:t>
            </a:r>
            <a:r>
              <a:rPr lang="en-US" sz="1100" dirty="0" err="1">
                <a:solidFill>
                  <a:srgbClr val="2A2A2A"/>
                </a:solidFill>
                <a:highlight>
                  <a:srgbClr val="FFFFFF"/>
                </a:highlight>
                <a:latin typeface="Arial"/>
                <a:ea typeface="Arial" pitchFamily="34" charset="-122"/>
                <a:cs typeface="Arial"/>
              </a:rPr>
              <a:t>licence</a:t>
            </a:r>
            <a:r>
              <a:rPr lang="en-US" sz="1100" dirty="0">
                <a:solidFill>
                  <a:srgbClr val="2A2A2A"/>
                </a:solidFill>
                <a:highlight>
                  <a:srgbClr val="FFFFFF"/>
                </a:highlight>
                <a:latin typeface="Arial"/>
                <a:ea typeface="Arial" pitchFamily="34" charset="-122"/>
                <a:cs typeface="Arial"/>
              </a:rPr>
              <a:t> obligations, and that the disclosure of detailed infrastructure data could expose commercially confidential or security-sensitive assets. </a:t>
            </a:r>
            <a:r>
              <a:rPr lang="en-US" sz="1100" b="1" dirty="0">
                <a:solidFill>
                  <a:srgbClr val="2A2A2A"/>
                </a:solidFill>
                <a:highlight>
                  <a:srgbClr val="FFFFFF"/>
                </a:highlight>
                <a:latin typeface="Arial"/>
                <a:ea typeface="Arial" pitchFamily="34" charset="-122"/>
                <a:cs typeface="Arial"/>
              </a:rPr>
              <a:t>Operators</a:t>
            </a:r>
            <a:r>
              <a:rPr lang="en-US" sz="1100" dirty="0">
                <a:solidFill>
                  <a:srgbClr val="2A2A2A"/>
                </a:solidFill>
                <a:highlight>
                  <a:srgbClr val="FFFFFF"/>
                </a:highlight>
                <a:latin typeface="Arial"/>
                <a:ea typeface="Arial" pitchFamily="34" charset="-122"/>
                <a:cs typeface="Arial"/>
              </a:rPr>
              <a:t> also seek clarification on how the data will be stored, who will have access to it, whether any information may be published, and what safeguards and remedies will be available in the event of misuse, </a:t>
            </a:r>
            <a:r>
              <a:rPr lang="en-US" sz="1100" dirty="0" err="1">
                <a:solidFill>
                  <a:srgbClr val="2A2A2A"/>
                </a:solidFill>
                <a:highlight>
                  <a:srgbClr val="FFFFFF"/>
                </a:highlight>
                <a:latin typeface="Arial"/>
                <a:ea typeface="Arial" pitchFamily="34" charset="-122"/>
                <a:cs typeface="Arial"/>
              </a:rPr>
              <a:t>unauthorised</a:t>
            </a:r>
            <a:r>
              <a:rPr lang="en-US" sz="1100" dirty="0">
                <a:solidFill>
                  <a:srgbClr val="2A2A2A"/>
                </a:solidFill>
                <a:highlight>
                  <a:srgbClr val="FFFFFF"/>
                </a:highlight>
                <a:latin typeface="Arial"/>
                <a:ea typeface="Arial" pitchFamily="34" charset="-122"/>
                <a:cs typeface="Arial"/>
              </a:rPr>
              <a:t> disclosure or misinterpretation.</a:t>
            </a:r>
            <a:endParaRPr lang="en-US" sz="1100">
              <a:solidFill>
                <a:srgbClr val="2A2A2A"/>
              </a:solidFill>
              <a:highlight>
                <a:srgbClr val="C6C6C6"/>
              </a:highlight>
              <a:latin typeface="Arial"/>
              <a:ea typeface="Arial" pitchFamily="34" charset="-122"/>
              <a:cs typeface="Arial"/>
            </a:endParaRPr>
          </a:p>
          <a:p>
            <a:pPr>
              <a:spcAft>
                <a:spcPts val="600"/>
              </a:spcAft>
            </a:pPr>
            <a:endParaRPr lang="en-US" sz="1200" dirty="0">
              <a:solidFill>
                <a:srgbClr val="2A2A2A"/>
              </a:solidFill>
              <a:latin typeface="Arial"/>
              <a:cs typeface="Arial"/>
            </a:endParaRPr>
          </a:p>
        </p:txBody>
      </p:sp>
      <p:sp>
        <p:nvSpPr>
          <p:cNvPr id="6" name="Text 4"/>
          <p:cNvSpPr/>
          <p:nvPr/>
        </p:nvSpPr>
        <p:spPr>
          <a:xfrm>
            <a:off x="6220097" y="1506582"/>
            <a:ext cx="5486400" cy="3840480"/>
          </a:xfrm>
          <a:prstGeom prst="rect">
            <a:avLst/>
          </a:prstGeom>
          <a:noFill/>
          <a:ln/>
        </p:spPr>
        <p:txBody>
          <a:bodyPr wrap="square" lIns="91440" tIns="45720" rIns="91440" bIns="45720" rtlCol="0" anchor="t"/>
          <a:lstStyle/>
          <a:p>
            <a:pPr algn="just"/>
            <a:r>
              <a:rPr lang="en-US" sz="1100" dirty="0">
                <a:solidFill>
                  <a:srgbClr val="2A2A2A"/>
                </a:solidFill>
                <a:highlight>
                  <a:srgbClr val="FFFFFF"/>
                </a:highlight>
                <a:latin typeface="Arial"/>
                <a:ea typeface="Arial" pitchFamily="34" charset="-122"/>
                <a:cs typeface="Arial"/>
              </a:rPr>
              <a:t>The </a:t>
            </a:r>
            <a:r>
              <a:rPr lang="en-US" sz="1100" b="1" dirty="0">
                <a:solidFill>
                  <a:srgbClr val="2A2A2A"/>
                </a:solidFill>
                <a:highlight>
                  <a:srgbClr val="FFFFFF"/>
                </a:highlight>
                <a:latin typeface="Arial"/>
                <a:ea typeface="Arial" pitchFamily="34" charset="-122"/>
                <a:cs typeface="Arial"/>
              </a:rPr>
              <a:t>Ministry</a:t>
            </a:r>
            <a:r>
              <a:rPr lang="en-US" sz="1100" dirty="0">
                <a:solidFill>
                  <a:srgbClr val="2A2A2A"/>
                </a:solidFill>
                <a:highlight>
                  <a:srgbClr val="FFFFFF"/>
                </a:highlight>
                <a:latin typeface="Arial"/>
                <a:ea typeface="Arial" pitchFamily="34" charset="-122"/>
                <a:cs typeface="Arial"/>
              </a:rPr>
              <a:t> considers the requested information essential for evidence-</a:t>
            </a:r>
            <a:r>
              <a:rPr lang="en-US" sz="1100" dirty="0" err="1">
                <a:solidFill>
                  <a:srgbClr val="2A2A2A"/>
                </a:solidFill>
                <a:highlight>
                  <a:srgbClr val="FFFFFF"/>
                </a:highlight>
                <a:latin typeface="Arial"/>
                <a:ea typeface="Arial" pitchFamily="34" charset="-122"/>
                <a:cs typeface="Arial"/>
              </a:rPr>
              <a:t>basedpolicymaking</a:t>
            </a:r>
            <a:r>
              <a:rPr lang="en-US" sz="1100" dirty="0">
                <a:solidFill>
                  <a:srgbClr val="2A2A2A"/>
                </a:solidFill>
                <a:highlight>
                  <a:srgbClr val="FFFFFF"/>
                </a:highlight>
                <a:latin typeface="Arial"/>
                <a:ea typeface="Arial" pitchFamily="34" charset="-122"/>
                <a:cs typeface="Arial"/>
              </a:rPr>
              <a:t>. Without reliable and up-to-date broadband mapping data, </a:t>
            </a:r>
            <a:r>
              <a:rPr lang="en-US" sz="1100" dirty="0" err="1">
                <a:solidFill>
                  <a:srgbClr val="2A2A2A"/>
                </a:solidFill>
                <a:highlight>
                  <a:srgbClr val="FFFFFF"/>
                </a:highlight>
                <a:latin typeface="Arial"/>
                <a:ea typeface="Arial" pitchFamily="34" charset="-122"/>
                <a:cs typeface="Arial"/>
              </a:rPr>
              <a:t>decisionsrelating</a:t>
            </a:r>
            <a:r>
              <a:rPr lang="en-US" sz="1100" dirty="0">
                <a:solidFill>
                  <a:srgbClr val="2A2A2A"/>
                </a:solidFill>
                <a:highlight>
                  <a:srgbClr val="FFFFFF"/>
                </a:highlight>
                <a:latin typeface="Arial"/>
                <a:ea typeface="Arial" pitchFamily="34" charset="-122"/>
                <a:cs typeface="Arial"/>
              </a:rPr>
              <a:t> to schools, health facilities, border communities, rural </a:t>
            </a:r>
            <a:r>
              <a:rPr lang="en-US" sz="1100" dirty="0" err="1">
                <a:solidFill>
                  <a:srgbClr val="2A2A2A"/>
                </a:solidFill>
                <a:highlight>
                  <a:srgbClr val="FFFFFF"/>
                </a:highlight>
                <a:latin typeface="Arial"/>
                <a:ea typeface="Arial" pitchFamily="34" charset="-122"/>
                <a:cs typeface="Arial"/>
              </a:rPr>
              <a:t>areas,public</a:t>
            </a:r>
            <a:r>
              <a:rPr lang="en-US" sz="1100" dirty="0">
                <a:solidFill>
                  <a:srgbClr val="2A2A2A"/>
                </a:solidFill>
                <a:highlight>
                  <a:srgbClr val="FFFFFF"/>
                </a:highlight>
                <a:latin typeface="Arial"/>
                <a:ea typeface="Arial" pitchFamily="34" charset="-122"/>
                <a:cs typeface="Arial"/>
              </a:rPr>
              <a:t> institutions and future digital infrastructure investments may rely on </a:t>
            </a:r>
            <a:r>
              <a:rPr lang="en-US" sz="1100" dirty="0" err="1">
                <a:solidFill>
                  <a:srgbClr val="2A2A2A"/>
                </a:solidFill>
                <a:highlight>
                  <a:srgbClr val="FFFFFF"/>
                </a:highlight>
                <a:latin typeface="Arial"/>
                <a:ea typeface="Arial" pitchFamily="34" charset="-122"/>
                <a:cs typeface="Arial"/>
              </a:rPr>
              <a:t>incompleteoperator</a:t>
            </a:r>
            <a:r>
              <a:rPr lang="en-US" sz="1100" dirty="0">
                <a:solidFill>
                  <a:srgbClr val="2A2A2A"/>
                </a:solidFill>
                <a:highlight>
                  <a:srgbClr val="FFFFFF"/>
                </a:highlight>
                <a:latin typeface="Arial"/>
                <a:ea typeface="Arial" pitchFamily="34" charset="-122"/>
                <a:cs typeface="Arial"/>
              </a:rPr>
              <a:t> declarations or outdated coverage estimates.</a:t>
            </a:r>
            <a:endParaRPr lang="en-US" sz="1100" dirty="0">
              <a:highlight>
                <a:srgbClr val="FFFFFF"/>
              </a:highlight>
              <a:latin typeface="Arial"/>
              <a:cs typeface="Arial"/>
            </a:endParaRPr>
          </a:p>
          <a:p>
            <a:pPr algn="just"/>
            <a:endParaRPr lang="en-US" sz="1100" dirty="0">
              <a:solidFill>
                <a:srgbClr val="2A2A2A"/>
              </a:solidFill>
              <a:highlight>
                <a:srgbClr val="FFFFFF"/>
              </a:highlight>
              <a:latin typeface="Arial"/>
              <a:ea typeface="Arial" pitchFamily="34" charset="-122"/>
              <a:cs typeface="Arial"/>
            </a:endParaRPr>
          </a:p>
          <a:p>
            <a:pPr algn="just"/>
            <a:r>
              <a:rPr lang="en-US" sz="1100" dirty="0">
                <a:solidFill>
                  <a:srgbClr val="2A2A2A"/>
                </a:solidFill>
                <a:highlight>
                  <a:srgbClr val="FFFFFF"/>
                </a:highlight>
                <a:latin typeface="Arial"/>
                <a:ea typeface="Arial" pitchFamily="34" charset="-122"/>
                <a:cs typeface="Arial"/>
              </a:rPr>
              <a:t>In parallel, </a:t>
            </a:r>
            <a:r>
              <a:rPr lang="en-US" sz="1100" b="1" dirty="0">
                <a:solidFill>
                  <a:srgbClr val="2A2A2A"/>
                </a:solidFill>
                <a:highlight>
                  <a:srgbClr val="FFFFFF"/>
                </a:highlight>
                <a:latin typeface="Arial"/>
                <a:ea typeface="Arial" pitchFamily="34" charset="-122"/>
                <a:cs typeface="Arial"/>
              </a:rPr>
              <a:t>EACO</a:t>
            </a:r>
            <a:r>
              <a:rPr lang="en-US" sz="1100" dirty="0">
                <a:solidFill>
                  <a:srgbClr val="2A2A2A"/>
                </a:solidFill>
                <a:highlight>
                  <a:srgbClr val="FFFFFF"/>
                </a:highlight>
                <a:latin typeface="Arial"/>
                <a:ea typeface="Arial" pitchFamily="34" charset="-122"/>
                <a:cs typeface="Arial"/>
              </a:rPr>
              <a:t> has been invited to facilitate a regional dialogue on </a:t>
            </a:r>
            <a:r>
              <a:rPr lang="en-US" sz="1100" dirty="0" err="1">
                <a:solidFill>
                  <a:srgbClr val="2A2A2A"/>
                </a:solidFill>
                <a:highlight>
                  <a:srgbClr val="FFFFFF"/>
                </a:highlight>
                <a:latin typeface="Arial"/>
                <a:ea typeface="Arial" pitchFamily="34" charset="-122"/>
                <a:cs typeface="Arial"/>
              </a:rPr>
              <a:t>broadbandmapping</a:t>
            </a:r>
            <a:r>
              <a:rPr lang="en-US" sz="1100" dirty="0">
                <a:solidFill>
                  <a:srgbClr val="2A2A2A"/>
                </a:solidFill>
                <a:highlight>
                  <a:srgbClr val="FFFFFF"/>
                </a:highlight>
                <a:latin typeface="Arial"/>
                <a:ea typeface="Arial" pitchFamily="34" charset="-122"/>
                <a:cs typeface="Arial"/>
              </a:rPr>
              <a:t> data governance, with the objective of promoting greater consistency </a:t>
            </a:r>
            <a:r>
              <a:rPr lang="en-US" sz="1100" dirty="0" err="1">
                <a:solidFill>
                  <a:srgbClr val="2A2A2A"/>
                </a:solidFill>
                <a:highlight>
                  <a:srgbClr val="FFFFFF"/>
                </a:highlight>
                <a:latin typeface="Arial"/>
                <a:ea typeface="Arial" pitchFamily="34" charset="-122"/>
                <a:cs typeface="Arial"/>
              </a:rPr>
              <a:t>acrossMember</a:t>
            </a:r>
            <a:r>
              <a:rPr lang="en-US" sz="1100" dirty="0">
                <a:solidFill>
                  <a:srgbClr val="2A2A2A"/>
                </a:solidFill>
                <a:highlight>
                  <a:srgbClr val="FFFFFF"/>
                </a:highlight>
                <a:latin typeface="Arial"/>
                <a:ea typeface="Arial" pitchFamily="34" charset="-122"/>
                <a:cs typeface="Arial"/>
              </a:rPr>
              <a:t> States. Discussions are expected to address common principles </a:t>
            </a:r>
            <a:r>
              <a:rPr lang="en-US" sz="1100" dirty="0" err="1">
                <a:solidFill>
                  <a:srgbClr val="2A2A2A"/>
                </a:solidFill>
                <a:highlight>
                  <a:srgbClr val="FFFFFF"/>
                </a:highlight>
                <a:latin typeface="Arial"/>
                <a:ea typeface="Arial" pitchFamily="34" charset="-122"/>
                <a:cs typeface="Arial"/>
              </a:rPr>
              <a:t>formandatory</a:t>
            </a:r>
            <a:r>
              <a:rPr lang="en-US" sz="1100" dirty="0">
                <a:solidFill>
                  <a:srgbClr val="2A2A2A"/>
                </a:solidFill>
                <a:highlight>
                  <a:srgbClr val="FFFFFF"/>
                </a:highlight>
                <a:latin typeface="Arial"/>
                <a:ea typeface="Arial" pitchFamily="34" charset="-122"/>
                <a:cs typeface="Arial"/>
              </a:rPr>
              <a:t> data categories, confidentiality classifications, metadata standards, data-sharing arrangements, and the distinction between infrastructure mapping </a:t>
            </a:r>
            <a:r>
              <a:rPr lang="en-US" sz="1100" dirty="0" err="1">
                <a:solidFill>
                  <a:srgbClr val="2A2A2A"/>
                </a:solidFill>
                <a:highlight>
                  <a:srgbClr val="FFFFFF"/>
                </a:highlight>
                <a:latin typeface="Arial"/>
                <a:ea typeface="Arial" pitchFamily="34" charset="-122"/>
                <a:cs typeface="Arial"/>
              </a:rPr>
              <a:t>andservice</a:t>
            </a:r>
            <a:r>
              <a:rPr lang="en-US" sz="1100" dirty="0">
                <a:solidFill>
                  <a:srgbClr val="2A2A2A"/>
                </a:solidFill>
                <a:highlight>
                  <a:srgbClr val="FFFFFF"/>
                </a:highlight>
                <a:latin typeface="Arial"/>
                <a:ea typeface="Arial" pitchFamily="34" charset="-122"/>
                <a:cs typeface="Arial"/>
              </a:rPr>
              <a:t> availability mapping.</a:t>
            </a:r>
            <a:endParaRPr lang="en-US" sz="1100">
              <a:solidFill>
                <a:srgbClr val="000000"/>
              </a:solidFill>
              <a:highlight>
                <a:srgbClr val="FFFFFF"/>
              </a:highlight>
              <a:latin typeface="Arial"/>
              <a:ea typeface="Arial" pitchFamily="34" charset="-122"/>
              <a:cs typeface="Arial"/>
            </a:endParaRPr>
          </a:p>
          <a:p>
            <a:pPr algn="just"/>
            <a:endParaRPr lang="en-US" sz="1100" dirty="0">
              <a:solidFill>
                <a:srgbClr val="2A2A2A"/>
              </a:solidFill>
              <a:highlight>
                <a:srgbClr val="FFFFFF"/>
              </a:highlight>
              <a:latin typeface="Arial"/>
              <a:ea typeface="Arial" pitchFamily="34" charset="-122"/>
              <a:cs typeface="Arial"/>
            </a:endParaRPr>
          </a:p>
          <a:p>
            <a:pPr algn="just"/>
            <a:r>
              <a:rPr lang="en-US" sz="1100" dirty="0">
                <a:solidFill>
                  <a:srgbClr val="2A2A2A"/>
                </a:solidFill>
                <a:highlight>
                  <a:srgbClr val="FFFFFF"/>
                </a:highlight>
                <a:latin typeface="Arial"/>
                <a:ea typeface="Arial" pitchFamily="34" charset="-122"/>
                <a:cs typeface="Arial"/>
              </a:rPr>
              <a:t>Before determining the way forward, the </a:t>
            </a:r>
            <a:r>
              <a:rPr lang="en-US" sz="1100" b="1" dirty="0">
                <a:solidFill>
                  <a:srgbClr val="2A2A2A"/>
                </a:solidFill>
                <a:highlight>
                  <a:srgbClr val="FFFFFF"/>
                </a:highlight>
                <a:latin typeface="Arial"/>
                <a:ea typeface="Arial" pitchFamily="34" charset="-122"/>
                <a:cs typeface="Arial"/>
              </a:rPr>
              <a:t>Ministry</a:t>
            </a:r>
            <a:r>
              <a:rPr lang="en-US" sz="1100" dirty="0">
                <a:solidFill>
                  <a:srgbClr val="2A2A2A"/>
                </a:solidFill>
                <a:highlight>
                  <a:srgbClr val="FFFFFF"/>
                </a:highlight>
                <a:latin typeface="Arial"/>
                <a:ea typeface="Arial" pitchFamily="34" charset="-122"/>
                <a:cs typeface="Arial"/>
              </a:rPr>
              <a:t> requests formal written </a:t>
            </a:r>
            <a:r>
              <a:rPr lang="en-US" sz="1100" dirty="0" err="1">
                <a:solidFill>
                  <a:srgbClr val="2A2A2A"/>
                </a:solidFill>
                <a:highlight>
                  <a:srgbClr val="FFFFFF"/>
                </a:highlight>
                <a:latin typeface="Arial"/>
                <a:ea typeface="Arial" pitchFamily="34" charset="-122"/>
                <a:cs typeface="Arial"/>
              </a:rPr>
              <a:t>submissionsfrom</a:t>
            </a:r>
            <a:r>
              <a:rPr lang="en-US" sz="1100" dirty="0">
                <a:solidFill>
                  <a:srgbClr val="2A2A2A"/>
                </a:solidFill>
                <a:highlight>
                  <a:srgbClr val="FFFFFF"/>
                </a:highlight>
                <a:latin typeface="Arial"/>
                <a:ea typeface="Arial" pitchFamily="34" charset="-122"/>
                <a:cs typeface="Arial"/>
              </a:rPr>
              <a:t> both the </a:t>
            </a:r>
            <a:r>
              <a:rPr lang="en-US" sz="1100" b="1" dirty="0">
                <a:solidFill>
                  <a:srgbClr val="2A2A2A"/>
                </a:solidFill>
                <a:highlight>
                  <a:srgbClr val="FFFFFF"/>
                </a:highlight>
                <a:latin typeface="Arial"/>
                <a:ea typeface="Arial" pitchFamily="34" charset="-122"/>
                <a:cs typeface="Arial"/>
              </a:rPr>
              <a:t>National Regulatory Authority</a:t>
            </a:r>
            <a:r>
              <a:rPr lang="en-US" sz="1100" dirty="0">
                <a:solidFill>
                  <a:srgbClr val="2A2A2A"/>
                </a:solidFill>
                <a:highlight>
                  <a:srgbClr val="FFFFFF"/>
                </a:highlight>
                <a:latin typeface="Arial"/>
                <a:ea typeface="Arial" pitchFamily="34" charset="-122"/>
                <a:cs typeface="Arial"/>
              </a:rPr>
              <a:t> and the </a:t>
            </a:r>
            <a:r>
              <a:rPr lang="en-US" sz="1100" dirty="0" err="1">
                <a:solidFill>
                  <a:srgbClr val="2A2A2A"/>
                </a:solidFill>
                <a:highlight>
                  <a:srgbClr val="FFFFFF"/>
                </a:highlight>
                <a:latin typeface="Arial"/>
                <a:ea typeface="Arial" pitchFamily="34" charset="-122"/>
                <a:cs typeface="Arial"/>
              </a:rPr>
              <a:t>licensedtelecommunications</a:t>
            </a:r>
            <a:r>
              <a:rPr lang="en-US" sz="1100" dirty="0">
                <a:solidFill>
                  <a:srgbClr val="2A2A2A"/>
                </a:solidFill>
                <a:highlight>
                  <a:srgbClr val="FFFFFF"/>
                </a:highlight>
                <a:latin typeface="Arial"/>
                <a:ea typeface="Arial" pitchFamily="34" charset="-122"/>
                <a:cs typeface="Arial"/>
              </a:rPr>
              <a:t> </a:t>
            </a:r>
            <a:r>
              <a:rPr lang="en-US" sz="1100" b="1" dirty="0">
                <a:solidFill>
                  <a:srgbClr val="2A2A2A"/>
                </a:solidFill>
                <a:highlight>
                  <a:srgbClr val="FFFFFF"/>
                </a:highlight>
                <a:latin typeface="Arial"/>
                <a:ea typeface="Arial" pitchFamily="34" charset="-122"/>
                <a:cs typeface="Arial"/>
              </a:rPr>
              <a:t>operators</a:t>
            </a:r>
            <a:r>
              <a:rPr lang="en-US" sz="1100" dirty="0">
                <a:solidFill>
                  <a:srgbClr val="2A2A2A"/>
                </a:solidFill>
                <a:highlight>
                  <a:srgbClr val="FFFFFF"/>
                </a:highlight>
                <a:latin typeface="Arial"/>
                <a:ea typeface="Arial" pitchFamily="34" charset="-122"/>
                <a:cs typeface="Arial"/>
              </a:rPr>
              <a:t> outlining their respective positions on the </a:t>
            </a:r>
            <a:r>
              <a:rPr lang="en-US" sz="1100" dirty="0" err="1">
                <a:solidFill>
                  <a:srgbClr val="2A2A2A"/>
                </a:solidFill>
                <a:highlight>
                  <a:srgbClr val="FFFFFF"/>
                </a:highlight>
                <a:latin typeface="Arial"/>
                <a:ea typeface="Arial" pitchFamily="34" charset="-122"/>
                <a:cs typeface="Arial"/>
              </a:rPr>
              <a:t>proposedbroadband</a:t>
            </a:r>
            <a:r>
              <a:rPr lang="en-US" sz="1100" dirty="0">
                <a:solidFill>
                  <a:srgbClr val="2A2A2A"/>
                </a:solidFill>
                <a:highlight>
                  <a:srgbClr val="FFFFFF"/>
                </a:highlight>
                <a:latin typeface="Arial"/>
                <a:ea typeface="Arial" pitchFamily="34" charset="-122"/>
                <a:cs typeface="Arial"/>
              </a:rPr>
              <a:t> mapping framework. These submissions will inform the </a:t>
            </a:r>
            <a:r>
              <a:rPr lang="en-US" sz="1100" dirty="0" err="1">
                <a:solidFill>
                  <a:srgbClr val="2A2A2A"/>
                </a:solidFill>
                <a:highlight>
                  <a:srgbClr val="FFFFFF"/>
                </a:highlight>
                <a:latin typeface="Arial"/>
                <a:ea typeface="Arial" pitchFamily="34" charset="-122"/>
                <a:cs typeface="Arial"/>
              </a:rPr>
              <a:t>Ministry’sassessment</a:t>
            </a:r>
            <a:r>
              <a:rPr lang="en-US" sz="1100" dirty="0">
                <a:solidFill>
                  <a:srgbClr val="2A2A2A"/>
                </a:solidFill>
                <a:highlight>
                  <a:srgbClr val="FFFFFF"/>
                </a:highlight>
                <a:latin typeface="Arial"/>
                <a:ea typeface="Arial" pitchFamily="34" charset="-122"/>
                <a:cs typeface="Arial"/>
              </a:rPr>
              <a:t> of the legal, technical and policy implications of the proposed </a:t>
            </a:r>
            <a:r>
              <a:rPr lang="en-US" sz="1100" dirty="0" err="1">
                <a:solidFill>
                  <a:srgbClr val="2A2A2A"/>
                </a:solidFill>
                <a:highlight>
                  <a:srgbClr val="FFFFFF"/>
                </a:highlight>
                <a:latin typeface="Arial"/>
                <a:ea typeface="Arial" pitchFamily="34" charset="-122"/>
                <a:cs typeface="Arial"/>
              </a:rPr>
              <a:t>datacollection</a:t>
            </a:r>
            <a:r>
              <a:rPr lang="en-US" sz="1100" dirty="0">
                <a:solidFill>
                  <a:srgbClr val="2A2A2A"/>
                </a:solidFill>
                <a:highlight>
                  <a:srgbClr val="FFFFFF"/>
                </a:highlight>
                <a:latin typeface="Arial"/>
                <a:ea typeface="Arial" pitchFamily="34" charset="-122"/>
                <a:cs typeface="Arial"/>
              </a:rPr>
              <a:t> exercise and will serve as the basis for a subsequent consultation. </a:t>
            </a:r>
            <a:endParaRPr lang="en-US" sz="1100">
              <a:solidFill>
                <a:srgbClr val="000000"/>
              </a:solidFill>
              <a:latin typeface="Arial"/>
              <a:ea typeface="Arial" pitchFamily="34" charset="-122"/>
              <a:cs typeface="Arial"/>
            </a:endParaRPr>
          </a:p>
          <a:p>
            <a:pPr algn="just"/>
            <a:endParaRPr lang="en-US" sz="1100" b="1" dirty="0">
              <a:solidFill>
                <a:srgbClr val="2A2A2A"/>
              </a:solidFill>
              <a:highlight>
                <a:srgbClr val="FFFFFF"/>
              </a:highlight>
              <a:latin typeface="Arial"/>
              <a:ea typeface="Arial" pitchFamily="34" charset="-122"/>
              <a:cs typeface="Arial"/>
            </a:endParaRPr>
          </a:p>
          <a:p>
            <a:pPr algn="just"/>
            <a:r>
              <a:rPr lang="en-US" sz="1100" b="1" dirty="0">
                <a:solidFill>
                  <a:srgbClr val="2A2A2A"/>
                </a:solidFill>
                <a:highlight>
                  <a:srgbClr val="FFFFFF"/>
                </a:highlight>
                <a:latin typeface="Arial"/>
                <a:ea typeface="Arial" pitchFamily="34" charset="-122"/>
                <a:cs typeface="Arial"/>
              </a:rPr>
              <a:t>Each stakeholder is therefore expected to present a clear institutional </a:t>
            </a:r>
            <a:r>
              <a:rPr lang="en-US" sz="1100" b="1" dirty="0" err="1">
                <a:solidFill>
                  <a:srgbClr val="2A2A2A"/>
                </a:solidFill>
                <a:highlight>
                  <a:srgbClr val="FFFFFF"/>
                </a:highlight>
                <a:latin typeface="Arial"/>
                <a:ea typeface="Arial" pitchFamily="34" charset="-122"/>
                <a:cs typeface="Arial"/>
              </a:rPr>
              <a:t>position,setting</a:t>
            </a:r>
            <a:r>
              <a:rPr lang="en-US" sz="1100" b="1" dirty="0">
                <a:solidFill>
                  <a:srgbClr val="2A2A2A"/>
                </a:solidFill>
                <a:highlight>
                  <a:srgbClr val="FFFFFF"/>
                </a:highlight>
                <a:latin typeface="Arial"/>
                <a:ea typeface="Arial" pitchFamily="34" charset="-122"/>
                <a:cs typeface="Arial"/>
              </a:rPr>
              <a:t> out its objectives, concerns, supporting arguments and </a:t>
            </a:r>
            <a:r>
              <a:rPr lang="en-US" sz="1100" b="1" dirty="0" err="1">
                <a:solidFill>
                  <a:srgbClr val="2A2A2A"/>
                </a:solidFill>
                <a:highlight>
                  <a:srgbClr val="FFFFFF"/>
                </a:highlight>
                <a:latin typeface="Arial"/>
                <a:ea typeface="Arial" pitchFamily="34" charset="-122"/>
                <a:cs typeface="Arial"/>
              </a:rPr>
              <a:t>recommendedapproach</a:t>
            </a:r>
            <a:r>
              <a:rPr lang="en-US" sz="1100" b="1" dirty="0">
                <a:solidFill>
                  <a:srgbClr val="2A2A2A"/>
                </a:solidFill>
                <a:highlight>
                  <a:srgbClr val="FFFFFF"/>
                </a:highlight>
                <a:latin typeface="Arial"/>
                <a:ea typeface="Arial" pitchFamily="34" charset="-122"/>
                <a:cs typeface="Arial"/>
              </a:rPr>
              <a:t> to the collection, governance and use of broadband mapping data.</a:t>
            </a:r>
            <a:endParaRPr lang="en-US" sz="1100">
              <a:solidFill>
                <a:srgbClr val="000000"/>
              </a:solidFill>
              <a:latin typeface="Arial"/>
              <a:ea typeface="Arial" pitchFamily="34" charset="-122"/>
              <a:cs typeface="Arial"/>
            </a:endParaRPr>
          </a:p>
          <a:p>
            <a:pPr algn="just"/>
            <a:endParaRPr lang="en-US" sz="1100" dirty="0">
              <a:solidFill>
                <a:srgbClr val="000000"/>
              </a:solidFill>
              <a:latin typeface="Arial"/>
              <a:ea typeface="Arial" pitchFamily="34" charset="-122"/>
              <a:cs typeface="Arial"/>
            </a:endParaRPr>
          </a:p>
          <a:p>
            <a:pPr marL="0" indent="0">
              <a:spcAft>
                <a:spcPts val="600"/>
              </a:spcAft>
              <a:buNone/>
            </a:pPr>
            <a:endParaRPr lang="en-US" sz="1200" dirty="0">
              <a:solidFill>
                <a:srgbClr val="2A2A2A"/>
              </a:solidFill>
              <a:latin typeface="Arial"/>
              <a:cs typeface="Arial"/>
            </a:endParaRPr>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JURY CHALLENGE  ·  SIMULATION 01</a:t>
            </a:r>
            <a:endParaRPr lang="en-US" sz="1100" dirty="0"/>
          </a:p>
        </p:txBody>
      </p:sp>
      <p:sp>
        <p:nvSpPr>
          <p:cNvPr id="3" name="Text 1"/>
          <p:cNvSpPr/>
          <p:nvPr/>
        </p:nvSpPr>
        <p:spPr>
          <a:xfrm>
            <a:off x="548640" y="777240"/>
            <a:ext cx="11155680" cy="1097280"/>
          </a:xfrm>
          <a:prstGeom prst="rect">
            <a:avLst/>
          </a:prstGeom>
          <a:noFill/>
          <a:ln/>
        </p:spPr>
        <p:txBody>
          <a:bodyPr wrap="square" lIns="91440" tIns="45720" rIns="91440" bIns="45720" rtlCol="0" anchor="t"/>
          <a:lstStyle/>
          <a:p>
            <a:r>
              <a:rPr lang="en-US" sz="3600" b="1">
                <a:solidFill>
                  <a:srgbClr val="0B2545"/>
                </a:solidFill>
                <a:latin typeface="Arial"/>
                <a:cs typeface="Arial"/>
              </a:rPr>
              <a:t>Simulation 1 Jury Challenge</a:t>
            </a:r>
          </a:p>
        </p:txBody>
      </p:sp>
      <p:sp>
        <p:nvSpPr>
          <p:cNvPr id="7" name="Text 5"/>
          <p:cNvSpPr/>
          <p:nvPr/>
        </p:nvSpPr>
        <p:spPr>
          <a:xfrm>
            <a:off x="548640" y="1607457"/>
            <a:ext cx="5486400" cy="274320"/>
          </a:xfrm>
          <a:prstGeom prst="rect">
            <a:avLst/>
          </a:prstGeom>
          <a:noFill/>
          <a:ln/>
        </p:spPr>
        <p:txBody>
          <a:bodyPr wrap="square" rtlCol="0" anchor="ctr"/>
          <a:lstStyle/>
          <a:p>
            <a:pPr marL="0" indent="0">
              <a:buNone/>
            </a:pPr>
            <a:r>
              <a:rPr lang="en-US" sz="1100" b="1" kern="0" spc="400" dirty="0">
                <a:solidFill>
                  <a:srgbClr val="9A2A2A"/>
                </a:solidFill>
                <a:latin typeface="Arial" pitchFamily="34" charset="0"/>
                <a:ea typeface="Arial" pitchFamily="34" charset="-122"/>
                <a:cs typeface="Arial" pitchFamily="34" charset="-120"/>
              </a:rPr>
              <a:t>The Disruption</a:t>
            </a:r>
            <a:endParaRPr lang="en-US" sz="1100" dirty="0"/>
          </a:p>
        </p:txBody>
      </p:sp>
      <p:sp>
        <p:nvSpPr>
          <p:cNvPr id="8" name="Text 6"/>
          <p:cNvSpPr/>
          <p:nvPr/>
        </p:nvSpPr>
        <p:spPr>
          <a:xfrm>
            <a:off x="548640" y="2021840"/>
            <a:ext cx="5508171" cy="3776617"/>
          </a:xfrm>
          <a:prstGeom prst="rect">
            <a:avLst/>
          </a:prstGeom>
          <a:noFill/>
          <a:ln/>
        </p:spPr>
        <p:txBody>
          <a:bodyPr wrap="square" lIns="91440" tIns="45720" rIns="91440" bIns="45720" rtlCol="0" anchor="t"/>
          <a:lstStyle/>
          <a:p>
            <a:pPr algn="just"/>
            <a:r>
              <a:rPr lang="en-US" sz="1100">
                <a:solidFill>
                  <a:srgbClr val="2A2A2A"/>
                </a:solidFill>
                <a:highlight>
                  <a:srgbClr val="FFFFFF"/>
                </a:highlight>
                <a:latin typeface="Arial"/>
                <a:ea typeface="Arial" pitchFamily="34" charset="-122"/>
                <a:cs typeface="Arial"/>
              </a:rPr>
              <a:t>Following the submission of the written positions and the emergence of new developments, </a:t>
            </a:r>
            <a:r>
              <a:rPr lang="en-US" sz="1100" b="1">
                <a:solidFill>
                  <a:srgbClr val="2A2A2A"/>
                </a:solidFill>
                <a:highlight>
                  <a:srgbClr val="FFFFFF"/>
                </a:highlight>
                <a:latin typeface="Arial"/>
                <a:ea typeface="Arial" pitchFamily="34" charset="-122"/>
                <a:cs typeface="Arial"/>
              </a:rPr>
              <a:t>EACO</a:t>
            </a:r>
            <a:r>
              <a:rPr lang="en-US" sz="1100">
                <a:solidFill>
                  <a:srgbClr val="2A2A2A"/>
                </a:solidFill>
                <a:highlight>
                  <a:srgbClr val="FFFFFF"/>
                </a:highlight>
                <a:latin typeface="Arial"/>
                <a:ea typeface="Arial" pitchFamily="34" charset="-122"/>
                <a:cs typeface="Arial"/>
              </a:rPr>
              <a:t> convenes a high-level regional consultation bringing together representatives of the </a:t>
            </a:r>
            <a:r>
              <a:rPr lang="en-US" sz="1100" b="1">
                <a:solidFill>
                  <a:srgbClr val="2A2A2A"/>
                </a:solidFill>
                <a:highlight>
                  <a:srgbClr val="FFFFFF"/>
                </a:highlight>
                <a:latin typeface="Arial"/>
                <a:ea typeface="Arial" pitchFamily="34" charset="-122"/>
                <a:cs typeface="Arial"/>
              </a:rPr>
              <a:t>Ministry</a:t>
            </a:r>
            <a:r>
              <a:rPr lang="en-US" sz="1100">
                <a:solidFill>
                  <a:srgbClr val="2A2A2A"/>
                </a:solidFill>
                <a:highlight>
                  <a:srgbClr val="FFFFFF"/>
                </a:highlight>
                <a:latin typeface="Arial"/>
                <a:ea typeface="Arial" pitchFamily="34" charset="-122"/>
                <a:cs typeface="Arial"/>
              </a:rPr>
              <a:t>, the </a:t>
            </a:r>
            <a:r>
              <a:rPr lang="en-US" sz="1100" b="1">
                <a:solidFill>
                  <a:srgbClr val="2A2A2A"/>
                </a:solidFill>
                <a:highlight>
                  <a:srgbClr val="FFFFFF"/>
                </a:highlight>
                <a:latin typeface="Arial"/>
                <a:ea typeface="Arial" pitchFamily="34" charset="-122"/>
                <a:cs typeface="Arial"/>
              </a:rPr>
              <a:t>National Regulatory Authority</a:t>
            </a:r>
            <a:r>
              <a:rPr lang="en-US" sz="1100">
                <a:solidFill>
                  <a:srgbClr val="2A2A2A"/>
                </a:solidFill>
                <a:highlight>
                  <a:srgbClr val="FFFFFF"/>
                </a:highlight>
                <a:latin typeface="Arial"/>
                <a:ea typeface="Arial" pitchFamily="34" charset="-122"/>
                <a:cs typeface="Arial"/>
              </a:rPr>
              <a:t> and the </a:t>
            </a:r>
            <a:r>
              <a:rPr lang="en-US" sz="1100" b="1">
                <a:solidFill>
                  <a:srgbClr val="2A2A2A"/>
                </a:solidFill>
                <a:highlight>
                  <a:srgbClr val="FFFFFF"/>
                </a:highlight>
                <a:latin typeface="Arial"/>
                <a:ea typeface="Arial" pitchFamily="34" charset="-122"/>
                <a:cs typeface="Arial"/>
              </a:rPr>
              <a:t>licensed telecommunications operators</a:t>
            </a:r>
            <a:r>
              <a:rPr lang="en-US" sz="1100">
                <a:solidFill>
                  <a:srgbClr val="2A2A2A"/>
                </a:solidFill>
                <a:highlight>
                  <a:srgbClr val="FFFFFF"/>
                </a:highlight>
                <a:latin typeface="Arial"/>
                <a:ea typeface="Arial" pitchFamily="34" charset="-122"/>
                <a:cs typeface="Arial"/>
              </a:rPr>
              <a:t>.</a:t>
            </a:r>
            <a:endParaRPr lang="en-US" sz="1100">
              <a:solidFill>
                <a:srgbClr val="2A2A2A"/>
              </a:solidFill>
              <a:highlight>
                <a:srgbClr val="FFFFFF"/>
              </a:highlight>
              <a:latin typeface="Arial"/>
              <a:cs typeface="Arial"/>
            </a:endParaRPr>
          </a:p>
          <a:p>
            <a:pPr algn="just"/>
            <a:endParaRPr lang="en-US" sz="1100" dirty="0">
              <a:solidFill>
                <a:srgbClr val="2A2A2A"/>
              </a:solidFill>
              <a:highlight>
                <a:srgbClr val="C6C6C6"/>
              </a:highlight>
              <a:latin typeface="Arial"/>
              <a:ea typeface="Arial" pitchFamily="34" charset="-122"/>
              <a:cs typeface="Arial"/>
            </a:endParaRPr>
          </a:p>
          <a:p>
            <a:pPr algn="just"/>
            <a:r>
              <a:rPr lang="en-US" sz="1100" dirty="0">
                <a:solidFill>
                  <a:srgbClr val="2A2A2A"/>
                </a:solidFill>
                <a:highlight>
                  <a:srgbClr val="FFFFFF"/>
                </a:highlight>
                <a:latin typeface="Arial"/>
                <a:ea typeface="Arial" pitchFamily="34" charset="-122"/>
                <a:cs typeface="Arial"/>
              </a:rPr>
              <a:t>Shortly before the meeting begins, the project’s development partner informs the </a:t>
            </a:r>
            <a:r>
              <a:rPr lang="en-US" sz="1100" b="1" dirty="0">
                <a:solidFill>
                  <a:srgbClr val="2A2A2A"/>
                </a:solidFill>
                <a:highlight>
                  <a:srgbClr val="FFFFFF"/>
                </a:highlight>
                <a:latin typeface="Arial"/>
                <a:ea typeface="Arial" pitchFamily="34" charset="-122"/>
                <a:cs typeface="Arial"/>
              </a:rPr>
              <a:t>Ministry</a:t>
            </a:r>
            <a:r>
              <a:rPr lang="en-US" sz="1100" dirty="0">
                <a:solidFill>
                  <a:srgbClr val="2A2A2A"/>
                </a:solidFill>
                <a:highlight>
                  <a:srgbClr val="FFFFFF"/>
                </a:highlight>
                <a:latin typeface="Arial"/>
                <a:ea typeface="Arial" pitchFamily="34" charset="-122"/>
                <a:cs typeface="Arial"/>
              </a:rPr>
              <a:t> that approval of the next phase of funding for the national broadband mapping </a:t>
            </a:r>
            <a:r>
              <a:rPr lang="en-US" sz="1100" dirty="0" err="1">
                <a:solidFill>
                  <a:srgbClr val="2A2A2A"/>
                </a:solidFill>
                <a:highlight>
                  <a:srgbClr val="FFFFFF"/>
                </a:highlight>
                <a:latin typeface="Arial"/>
                <a:ea typeface="Arial" pitchFamily="34" charset="-122"/>
                <a:cs typeface="Arial"/>
              </a:rPr>
              <a:t>programme</a:t>
            </a:r>
            <a:r>
              <a:rPr lang="en-US" sz="1100" dirty="0">
                <a:solidFill>
                  <a:srgbClr val="2A2A2A"/>
                </a:solidFill>
                <a:highlight>
                  <a:srgbClr val="FFFFFF"/>
                </a:highlight>
                <a:latin typeface="Arial"/>
                <a:ea typeface="Arial" pitchFamily="34" charset="-122"/>
                <a:cs typeface="Arial"/>
              </a:rPr>
              <a:t> will depend on the Government demonstrating that an agreed governance framework for broadband data collection, confidentiality and data sharing is in place. Without a credible institutional framework, financial support for the implementation phase may be delayed.</a:t>
            </a:r>
            <a:endParaRPr lang="en-US" sz="1100" dirty="0">
              <a:solidFill>
                <a:srgbClr val="2A2A2A"/>
              </a:solidFill>
              <a:highlight>
                <a:srgbClr val="FFFFFF"/>
              </a:highlight>
              <a:latin typeface="Arial"/>
              <a:cs typeface="Arial"/>
            </a:endParaRPr>
          </a:p>
          <a:p>
            <a:pPr algn="just"/>
            <a:endParaRPr lang="en-US" sz="1100" dirty="0">
              <a:solidFill>
                <a:srgbClr val="2A2A2A"/>
              </a:solidFill>
              <a:highlight>
                <a:srgbClr val="C6C6C6"/>
              </a:highlight>
              <a:latin typeface="Arial"/>
              <a:ea typeface="Arial" pitchFamily="34" charset="-122"/>
              <a:cs typeface="Arial"/>
            </a:endParaRPr>
          </a:p>
          <a:p>
            <a:pPr algn="just"/>
            <a:r>
              <a:rPr lang="en-US" sz="1100">
                <a:solidFill>
                  <a:srgbClr val="2A2A2A"/>
                </a:solidFill>
                <a:highlight>
                  <a:srgbClr val="FFFFFF"/>
                </a:highlight>
                <a:latin typeface="Arial"/>
                <a:ea typeface="Arial" pitchFamily="34" charset="-122"/>
                <a:cs typeface="Arial"/>
              </a:rPr>
              <a:t>The announcement immediately raises the stakes of the consultation. Discussions become increasingly focused on finding practical compromises between the Government’s need for reliable evidence to support public investment, the regulator’s responsibility to establish a robust and enforceable broadband mapping system, and the operators’ legitimate concerns regarding legal certainty, confidentiality and commercial sensitivity.</a:t>
            </a:r>
            <a:endParaRPr lang="en-US" sz="1100" dirty="0">
              <a:solidFill>
                <a:srgbClr val="2A2A2A"/>
              </a:solidFill>
              <a:highlight>
                <a:srgbClr val="C6C6C6"/>
              </a:highlight>
              <a:latin typeface="Arial"/>
              <a:ea typeface="Arial" pitchFamily="34" charset="-122"/>
              <a:cs typeface="Arial"/>
            </a:endParaRPr>
          </a:p>
          <a:p>
            <a:pPr algn="just"/>
            <a:endParaRPr lang="en-US" sz="1100" dirty="0">
              <a:solidFill>
                <a:srgbClr val="2A2A2A"/>
              </a:solidFill>
              <a:highlight>
                <a:srgbClr val="C6C6C6"/>
              </a:highlight>
              <a:latin typeface="Arial"/>
              <a:ea typeface="Arial" pitchFamily="34" charset="-122"/>
              <a:cs typeface="Arial"/>
            </a:endParaRPr>
          </a:p>
          <a:p>
            <a:pPr algn="just"/>
            <a:r>
              <a:rPr lang="en-US" sz="1100" b="1">
                <a:solidFill>
                  <a:srgbClr val="2A2A2A"/>
                </a:solidFill>
                <a:highlight>
                  <a:srgbClr val="FFFFFF"/>
                </a:highlight>
                <a:latin typeface="Arial"/>
                <a:ea typeface="Arial" pitchFamily="34" charset="-122"/>
                <a:cs typeface="Arial"/>
              </a:rPr>
              <a:t>EACO</a:t>
            </a:r>
            <a:r>
              <a:rPr lang="en-US" sz="1100">
                <a:solidFill>
                  <a:srgbClr val="2A2A2A"/>
                </a:solidFill>
                <a:highlight>
                  <a:srgbClr val="FFFFFF"/>
                </a:highlight>
                <a:latin typeface="Arial"/>
                <a:ea typeface="Arial" pitchFamily="34" charset="-122"/>
                <a:cs typeface="Arial"/>
              </a:rPr>
              <a:t> convenes and chairs negotiations, inviting the parties to reconcile their positions and work towards a common outcome.</a:t>
            </a:r>
          </a:p>
          <a:p>
            <a:pPr marL="0" indent="0">
              <a:spcAft>
                <a:spcPts val="600"/>
              </a:spcAft>
              <a:buNone/>
            </a:pPr>
            <a:endParaRPr lang="en-US" sz="1100" dirty="0">
              <a:solidFill>
                <a:srgbClr val="2A2A2A"/>
              </a:solidFill>
              <a:latin typeface="Arial"/>
              <a:cs typeface="Arial"/>
            </a:endParaRPr>
          </a:p>
        </p:txBody>
      </p:sp>
      <p:sp>
        <p:nvSpPr>
          <p:cNvPr id="10" name="Text 8"/>
          <p:cNvSpPr/>
          <p:nvPr/>
        </p:nvSpPr>
        <p:spPr>
          <a:xfrm>
            <a:off x="6220097" y="2021840"/>
            <a:ext cx="5486400" cy="3108960"/>
          </a:xfrm>
          <a:prstGeom prst="rect">
            <a:avLst/>
          </a:prstGeom>
          <a:noFill/>
          <a:ln/>
        </p:spPr>
        <p:txBody>
          <a:bodyPr wrap="square" lIns="91440" tIns="45720" rIns="91440" bIns="45720" rtlCol="0" anchor="t"/>
          <a:lstStyle/>
          <a:p>
            <a:r>
              <a:rPr lang="en-US" sz="1100" b="1">
                <a:solidFill>
                  <a:srgbClr val="000000"/>
                </a:solidFill>
                <a:highlight>
                  <a:srgbClr val="FFFFFF"/>
                </a:highlight>
                <a:latin typeface="Arial"/>
                <a:ea typeface="Arial" pitchFamily="34" charset="-122"/>
                <a:cs typeface="Arial"/>
              </a:rPr>
              <a:t>The stakeholders are requested to produce a joint statement identifying the principles on which agreement has been reached, clearly setting out any remaining areas of disagreement, and proposing practical next steps for resolving outstanding issues through future regulatory, legislative or policy action. </a:t>
            </a:r>
            <a:r>
              <a:rPr lang="en-US" sz="1100">
                <a:solidFill>
                  <a:srgbClr val="000000"/>
                </a:solidFill>
                <a:highlight>
                  <a:srgbClr val="FFFFFF"/>
                </a:highlight>
                <a:latin typeface="Arial"/>
                <a:ea typeface="Arial" pitchFamily="34" charset="-122"/>
                <a:cs typeface="Arial"/>
              </a:rPr>
              <a:t>The outcome of the negotiations will serve as the basis for EACO’s consideration of a regional broadband mapping data governance framework for its Member States.</a:t>
            </a:r>
            <a:endParaRPr lang="en-US" sz="1100">
              <a:solidFill>
                <a:srgbClr val="000000"/>
              </a:solidFill>
              <a:highlight>
                <a:srgbClr val="C6C6C6"/>
              </a:highlight>
              <a:latin typeface="Arial"/>
              <a:cs typeface="Arial"/>
            </a:endParaRPr>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640080" y="1097280"/>
            <a:ext cx="4572000" cy="457200"/>
          </a:xfrm>
          <a:prstGeom prst="rect">
            <a:avLst/>
          </a:prstGeom>
          <a:noFill/>
          <a:ln/>
        </p:spPr>
        <p:txBody>
          <a:bodyPr wrap="square" rtlCol="0" anchor="ctr"/>
          <a:lstStyle/>
          <a:p>
            <a:pPr marL="0" indent="0">
              <a:buNone/>
            </a:pPr>
            <a:r>
              <a:rPr lang="en-US" sz="1600" b="1" kern="0" spc="800" dirty="0">
                <a:solidFill>
                  <a:srgbClr val="C97B1F"/>
                </a:solidFill>
                <a:latin typeface="Arial" pitchFamily="34" charset="0"/>
                <a:ea typeface="Arial" pitchFamily="34" charset="-122"/>
                <a:cs typeface="Arial" pitchFamily="34" charset="-120"/>
              </a:rPr>
              <a:t>SIMULATION</a:t>
            </a:r>
            <a:endParaRPr lang="en-US" sz="1600" dirty="0"/>
          </a:p>
        </p:txBody>
      </p:sp>
      <p:sp>
        <p:nvSpPr>
          <p:cNvPr id="3" name="Text 1"/>
          <p:cNvSpPr/>
          <p:nvPr/>
        </p:nvSpPr>
        <p:spPr>
          <a:xfrm>
            <a:off x="457200" y="1463040"/>
            <a:ext cx="5486400" cy="4206240"/>
          </a:xfrm>
          <a:prstGeom prst="rect">
            <a:avLst/>
          </a:prstGeom>
          <a:noFill/>
          <a:ln/>
        </p:spPr>
        <p:txBody>
          <a:bodyPr wrap="square" rtlCol="0" anchor="ctr"/>
          <a:lstStyle/>
          <a:p>
            <a:pPr marL="0" indent="0" algn="l">
              <a:buNone/>
            </a:pPr>
            <a:r>
              <a:rPr lang="en-US" sz="28000" b="1" dirty="0">
                <a:solidFill>
                  <a:srgbClr val="FFFFFF"/>
                </a:solidFill>
                <a:latin typeface="Arial" pitchFamily="34" charset="0"/>
                <a:ea typeface="Arial" pitchFamily="34" charset="-122"/>
                <a:cs typeface="Arial" pitchFamily="34" charset="-120"/>
              </a:rPr>
              <a:t>02</a:t>
            </a:r>
            <a:endParaRPr lang="en-US" sz="28000" dirty="0"/>
          </a:p>
        </p:txBody>
      </p:sp>
      <p:sp>
        <p:nvSpPr>
          <p:cNvPr id="4" name="Text 2"/>
          <p:cNvSpPr/>
          <p:nvPr/>
        </p:nvSpPr>
        <p:spPr>
          <a:xfrm>
            <a:off x="6035040" y="2743200"/>
            <a:ext cx="5669280" cy="1828800"/>
          </a:xfrm>
          <a:prstGeom prst="rect">
            <a:avLst/>
          </a:prstGeom>
          <a:noFill/>
          <a:ln/>
        </p:spPr>
        <p:txBody>
          <a:bodyPr wrap="square" lIns="91440" tIns="45720" rIns="91440" bIns="45720" rtlCol="0" anchor="ctr"/>
          <a:lstStyle/>
          <a:p>
            <a:r>
              <a:rPr lang="en-US" sz="2800" b="1">
                <a:solidFill>
                  <a:srgbClr val="FFFFFF"/>
                </a:solidFill>
                <a:latin typeface="Arial"/>
                <a:ea typeface="Arial" pitchFamily="34" charset="-122"/>
                <a:cs typeface="Arial"/>
              </a:rPr>
              <a:t>Transparency &amp; Accountability in Broadband Mapping</a:t>
            </a:r>
            <a:endParaRPr lang="en-US" sz="2800" b="1">
              <a:solidFill>
                <a:srgbClr val="FFFFFF"/>
              </a:solidFill>
              <a:latin typeface="Arial"/>
              <a:cs typeface="Arial"/>
            </a:endParaRPr>
          </a:p>
        </p:txBody>
      </p:sp>
      <p:sp>
        <p:nvSpPr>
          <p:cNvPr id="5" name="Text 3"/>
          <p:cNvSpPr/>
          <p:nvPr/>
        </p:nvSpPr>
        <p:spPr>
          <a:xfrm>
            <a:off x="6035040" y="4572000"/>
            <a:ext cx="5669280" cy="365760"/>
          </a:xfrm>
          <a:prstGeom prst="rect">
            <a:avLst/>
          </a:prstGeom>
          <a:noFill/>
          <a:ln/>
        </p:spPr>
        <p:txBody>
          <a:bodyPr wrap="square" rtlCol="0" anchor="ctr"/>
          <a:lstStyle/>
          <a:p>
            <a:pPr marL="0" indent="0">
              <a:buNone/>
            </a:pPr>
            <a:r>
              <a:rPr lang="en-US" sz="1300" i="1" dirty="0">
                <a:solidFill>
                  <a:srgbClr val="E2A85A"/>
                </a:solidFill>
                <a:latin typeface="Arial" pitchFamily="34" charset="0"/>
                <a:ea typeface="Arial" pitchFamily="34" charset="-122"/>
                <a:cs typeface="Arial" pitchFamily="34" charset="-120"/>
              </a:rPr>
              <a:t>Scenario   ·   Policy Questions   ·   Jury Challenge</a:t>
            </a:r>
            <a:endParaRPr lang="en-US" sz="13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SIMULATION 02  ·  SCENARIO</a:t>
            </a:r>
            <a:endParaRPr lang="en-US" sz="1100" dirty="0"/>
          </a:p>
        </p:txBody>
      </p:sp>
      <p:sp>
        <p:nvSpPr>
          <p:cNvPr id="3" name="Text 1"/>
          <p:cNvSpPr/>
          <p:nvPr/>
        </p:nvSpPr>
        <p:spPr>
          <a:xfrm>
            <a:off x="548640" y="777240"/>
            <a:ext cx="11155680" cy="1097280"/>
          </a:xfrm>
          <a:prstGeom prst="rect">
            <a:avLst/>
          </a:prstGeom>
          <a:noFill/>
          <a:ln/>
        </p:spPr>
        <p:txBody>
          <a:bodyPr wrap="square" lIns="91440" tIns="45720" rIns="91440" bIns="45720" rtlCol="0" anchor="t"/>
          <a:lstStyle/>
          <a:p>
            <a:r>
              <a:rPr lang="en-US" sz="3600" b="1">
                <a:solidFill>
                  <a:srgbClr val="0B2545"/>
                </a:solidFill>
                <a:latin typeface="Arial"/>
                <a:ea typeface="Arial" pitchFamily="34" charset="-122"/>
                <a:cs typeface="Arial"/>
              </a:rPr>
              <a:t>Transparency &amp; Accountability in Broadband Mapping</a:t>
            </a:r>
            <a:endParaRPr lang="en-US" sz="3600" b="1">
              <a:solidFill>
                <a:srgbClr val="0B2545"/>
              </a:solidFill>
              <a:latin typeface="Arial"/>
              <a:cs typeface="Arial"/>
            </a:endParaRPr>
          </a:p>
        </p:txBody>
      </p:sp>
      <p:sp>
        <p:nvSpPr>
          <p:cNvPr id="4" name="Text 2"/>
          <p:cNvSpPr/>
          <p:nvPr/>
        </p:nvSpPr>
        <p:spPr>
          <a:xfrm>
            <a:off x="548640" y="2057400"/>
            <a:ext cx="10972800" cy="274320"/>
          </a:xfrm>
          <a:prstGeom prst="rect">
            <a:avLst/>
          </a:prstGeom>
          <a:noFill/>
          <a:ln/>
        </p:spPr>
        <p:txBody>
          <a:bodyPr wrap="square" rtlCol="0" anchor="ctr"/>
          <a:lstStyle/>
          <a:p>
            <a:pPr marL="0" indent="0">
              <a:buNone/>
            </a:pPr>
            <a:r>
              <a:rPr lang="en-US" sz="1100" b="1" kern="0" spc="400" dirty="0">
                <a:solidFill>
                  <a:srgbClr val="0B2545"/>
                </a:solidFill>
                <a:latin typeface="Arial" pitchFamily="34" charset="0"/>
                <a:ea typeface="Arial" pitchFamily="34" charset="-122"/>
                <a:cs typeface="Arial" pitchFamily="34" charset="-120"/>
              </a:rPr>
              <a:t>Context</a:t>
            </a:r>
            <a:endParaRPr lang="en-US" sz="1100" dirty="0"/>
          </a:p>
        </p:txBody>
      </p:sp>
      <p:sp>
        <p:nvSpPr>
          <p:cNvPr id="5" name="Text 3"/>
          <p:cNvSpPr/>
          <p:nvPr/>
        </p:nvSpPr>
        <p:spPr>
          <a:xfrm>
            <a:off x="548640" y="2377440"/>
            <a:ext cx="5486400" cy="3840480"/>
          </a:xfrm>
          <a:prstGeom prst="rect">
            <a:avLst/>
          </a:prstGeom>
          <a:noFill/>
          <a:ln/>
        </p:spPr>
        <p:txBody>
          <a:bodyPr wrap="square" lIns="91440" tIns="45720" rIns="91440" bIns="45720" rtlCol="0" anchor="t"/>
          <a:lstStyle/>
          <a:p>
            <a:pPr algn="just"/>
            <a:r>
              <a:rPr lang="en-US" sz="1100">
                <a:solidFill>
                  <a:srgbClr val="2A2A2A"/>
                </a:solidFill>
                <a:highlight>
                  <a:srgbClr val="FFFFFF"/>
                </a:highlight>
                <a:latin typeface="Arial"/>
                <a:cs typeface="Arial"/>
              </a:rPr>
              <a:t>A national broadband map is launched as a public-facing platform in an EACO Country. Citizens, municipalities, public institutions, investors and development partners can consult the map to understand where broadband services are available, where infrastructure exists, and where coverage gaps remain.</a:t>
            </a:r>
            <a:endParaRPr lang="en-US"/>
          </a:p>
          <a:p>
            <a:pPr algn="just"/>
            <a:endParaRPr lang="en-US"/>
          </a:p>
          <a:p>
            <a:pPr algn="just"/>
            <a:r>
              <a:rPr lang="en-US" sz="1100">
                <a:solidFill>
                  <a:srgbClr val="2A2A2A"/>
                </a:solidFill>
                <a:highlight>
                  <a:srgbClr val="FFFFFF"/>
                </a:highlight>
                <a:latin typeface="Arial"/>
                <a:cs typeface="Arial"/>
              </a:rPr>
              <a:t>The Ministry presents the map as a transparency and digital inclusion tool. The National Regulatory Authority presents it as an evidence-based regulatory instrument. Licensed telecommunications operators support the principle of broadband mapping but express concerns regarding how their submitted data is displayed, interpreted and compared.</a:t>
            </a:r>
          </a:p>
          <a:p>
            <a:pPr algn="just"/>
            <a:endParaRPr lang="en-US" sz="1100">
              <a:solidFill>
                <a:srgbClr val="2A2A2A"/>
              </a:solidFill>
              <a:highlight>
                <a:srgbClr val="FFFFFF"/>
              </a:highlight>
              <a:latin typeface="Arial"/>
              <a:cs typeface="Arial"/>
            </a:endParaRPr>
          </a:p>
          <a:p>
            <a:pPr algn="just"/>
            <a:r>
              <a:rPr lang="en-US" sz="1100" dirty="0">
                <a:solidFill>
                  <a:srgbClr val="2A2A2A"/>
                </a:solidFill>
                <a:highlight>
                  <a:srgbClr val="FFFFFF"/>
                </a:highlight>
                <a:latin typeface="Arial"/>
                <a:cs typeface="Arial"/>
              </a:rPr>
              <a:t>The public map includes information on service availability, technology categories and general coverage areas. It does not disclose exact </a:t>
            </a:r>
            <a:r>
              <a:rPr lang="en-US" sz="1100" dirty="0" err="1">
                <a:solidFill>
                  <a:srgbClr val="2A2A2A"/>
                </a:solidFill>
                <a:highlight>
                  <a:srgbClr val="FFFFFF"/>
                </a:highlight>
                <a:latin typeface="Arial"/>
                <a:cs typeface="Arial"/>
              </a:rPr>
              <a:t>fibre</a:t>
            </a:r>
            <a:r>
              <a:rPr lang="en-US" sz="1100" dirty="0">
                <a:solidFill>
                  <a:srgbClr val="2A2A2A"/>
                </a:solidFill>
                <a:highlight>
                  <a:srgbClr val="FFFFFF"/>
                </a:highlight>
                <a:latin typeface="Arial"/>
                <a:cs typeface="Arial"/>
              </a:rPr>
              <a:t> routes or critical infrastructure coordinates. However, some map layers identify operators by service area, and certain communities are classified as covered based on operator-submitted data.</a:t>
            </a:r>
          </a:p>
          <a:p>
            <a:pPr algn="just"/>
            <a:endParaRPr lang="en-US" sz="1100" dirty="0">
              <a:solidFill>
                <a:srgbClr val="2A2A2A"/>
              </a:solidFill>
              <a:highlight>
                <a:srgbClr val="FFFFFF"/>
              </a:highlight>
              <a:latin typeface="Arial"/>
              <a:cs typeface="Arial"/>
            </a:endParaRPr>
          </a:p>
          <a:p>
            <a:pPr algn="just"/>
            <a:endParaRPr lang="en-US" sz="1100" b="1">
              <a:solidFill>
                <a:srgbClr val="2A2A2A"/>
              </a:solidFill>
              <a:highlight>
                <a:srgbClr val="FFFFFF"/>
              </a:highlight>
              <a:latin typeface="Arial"/>
              <a:cs typeface="Arial"/>
            </a:endParaRPr>
          </a:p>
        </p:txBody>
      </p:sp>
      <p:sp>
        <p:nvSpPr>
          <p:cNvPr id="6" name="Text 4"/>
          <p:cNvSpPr/>
          <p:nvPr/>
        </p:nvSpPr>
        <p:spPr>
          <a:xfrm>
            <a:off x="6263640" y="2377440"/>
            <a:ext cx="5486400" cy="3840480"/>
          </a:xfrm>
          <a:prstGeom prst="rect">
            <a:avLst/>
          </a:prstGeom>
          <a:noFill/>
          <a:ln/>
        </p:spPr>
        <p:txBody>
          <a:bodyPr wrap="square" lIns="91440" tIns="45720" rIns="91440" bIns="45720" rtlCol="0" anchor="t"/>
          <a:lstStyle/>
          <a:p>
            <a:pPr algn="just"/>
            <a:r>
              <a:rPr lang="en-US" sz="1100" dirty="0">
                <a:solidFill>
                  <a:srgbClr val="2A2A2A"/>
                </a:solidFill>
                <a:highlight>
                  <a:srgbClr val="FFFFFF"/>
                </a:highlight>
                <a:latin typeface="Arial"/>
                <a:ea typeface="Arial" pitchFamily="34" charset="-122"/>
                <a:cs typeface="Arial"/>
              </a:rPr>
              <a:t>Shortly after its launch, citizens and municipalities begin to challenge the accuracy </a:t>
            </a:r>
            <a:r>
              <a:rPr lang="en-US" sz="1100" dirty="0" err="1">
                <a:solidFill>
                  <a:srgbClr val="2A2A2A"/>
                </a:solidFill>
                <a:highlight>
                  <a:srgbClr val="FFFFFF"/>
                </a:highlight>
                <a:latin typeface="Arial"/>
                <a:ea typeface="Arial" pitchFamily="34" charset="-122"/>
                <a:cs typeface="Arial"/>
              </a:rPr>
              <a:t>ofthe</a:t>
            </a:r>
            <a:r>
              <a:rPr lang="en-US" sz="1100" dirty="0">
                <a:solidFill>
                  <a:srgbClr val="2A2A2A"/>
                </a:solidFill>
                <a:highlight>
                  <a:srgbClr val="FFFFFF"/>
                </a:highlight>
                <a:latin typeface="Arial"/>
                <a:ea typeface="Arial" pitchFamily="34" charset="-122"/>
                <a:cs typeface="Arial"/>
              </a:rPr>
              <a:t> map. Areas identified as covered appear to have weak, unavailable or </a:t>
            </a:r>
            <a:r>
              <a:rPr lang="en-US" sz="1100" dirty="0" err="1">
                <a:solidFill>
                  <a:srgbClr val="2A2A2A"/>
                </a:solidFill>
                <a:highlight>
                  <a:srgbClr val="FFFFFF"/>
                </a:highlight>
                <a:latin typeface="Arial"/>
                <a:ea typeface="Arial" pitchFamily="34" charset="-122"/>
                <a:cs typeface="Arial"/>
              </a:rPr>
              <a:t>unreliablebroadband</a:t>
            </a:r>
            <a:r>
              <a:rPr lang="en-US" sz="1100" dirty="0">
                <a:solidFill>
                  <a:srgbClr val="2A2A2A"/>
                </a:solidFill>
                <a:highlight>
                  <a:srgbClr val="FFFFFF"/>
                </a:highlight>
                <a:latin typeface="Arial"/>
                <a:ea typeface="Arial" pitchFamily="34" charset="-122"/>
                <a:cs typeface="Arial"/>
              </a:rPr>
              <a:t> service. Operators argue that the map does not adequately </a:t>
            </a:r>
            <a:r>
              <a:rPr lang="en-US" sz="1100" dirty="0" err="1">
                <a:solidFill>
                  <a:srgbClr val="2A2A2A"/>
                </a:solidFill>
                <a:highlight>
                  <a:srgbClr val="FFFFFF"/>
                </a:highlight>
                <a:latin typeface="Arial"/>
                <a:ea typeface="Arial" pitchFamily="34" charset="-122"/>
                <a:cs typeface="Arial"/>
              </a:rPr>
              <a:t>distinguishbetween</a:t>
            </a:r>
            <a:r>
              <a:rPr lang="en-US" sz="1100" dirty="0">
                <a:solidFill>
                  <a:srgbClr val="2A2A2A"/>
                </a:solidFill>
                <a:highlight>
                  <a:srgbClr val="FFFFFF"/>
                </a:highlight>
                <a:latin typeface="Arial"/>
                <a:ea typeface="Arial" pitchFamily="34" charset="-122"/>
                <a:cs typeface="Arial"/>
              </a:rPr>
              <a:t> outdoor signal presence, indoor coverage, commercial availability, </a:t>
            </a:r>
            <a:r>
              <a:rPr lang="en-US" sz="1100" dirty="0" err="1">
                <a:solidFill>
                  <a:srgbClr val="2A2A2A"/>
                </a:solidFill>
                <a:highlight>
                  <a:srgbClr val="FFFFFF"/>
                </a:highlight>
                <a:latin typeface="Arial"/>
                <a:ea typeface="Arial" pitchFamily="34" charset="-122"/>
                <a:cs typeface="Arial"/>
              </a:rPr>
              <a:t>servicequality</a:t>
            </a:r>
            <a:r>
              <a:rPr lang="en-US" sz="1100" dirty="0">
                <a:solidFill>
                  <a:srgbClr val="2A2A2A"/>
                </a:solidFill>
                <a:highlight>
                  <a:srgbClr val="FFFFFF"/>
                </a:highlight>
                <a:latin typeface="Arial"/>
                <a:ea typeface="Arial" pitchFamily="34" charset="-122"/>
                <a:cs typeface="Arial"/>
              </a:rPr>
              <a:t>, network congestion and temporary outages. The regulator maintains </a:t>
            </a:r>
            <a:r>
              <a:rPr lang="en-US" sz="1100" dirty="0" err="1">
                <a:solidFill>
                  <a:srgbClr val="2A2A2A"/>
                </a:solidFill>
                <a:highlight>
                  <a:srgbClr val="FFFFFF"/>
                </a:highlight>
                <a:latin typeface="Arial"/>
                <a:ea typeface="Arial" pitchFamily="34" charset="-122"/>
                <a:cs typeface="Arial"/>
              </a:rPr>
              <a:t>thatoperators</a:t>
            </a:r>
            <a:r>
              <a:rPr lang="en-US" sz="1100" dirty="0">
                <a:solidFill>
                  <a:srgbClr val="2A2A2A"/>
                </a:solidFill>
                <a:highlight>
                  <a:srgbClr val="FFFFFF"/>
                </a:highlight>
                <a:latin typeface="Arial"/>
                <a:ea typeface="Arial" pitchFamily="34" charset="-122"/>
                <a:cs typeface="Arial"/>
              </a:rPr>
              <a:t> were responsible for providing accurate and complete information, while </a:t>
            </a:r>
            <a:r>
              <a:rPr lang="en-US" sz="1100" dirty="0" err="1">
                <a:solidFill>
                  <a:srgbClr val="2A2A2A"/>
                </a:solidFill>
                <a:highlight>
                  <a:srgbClr val="FFFFFF"/>
                </a:highlight>
                <a:latin typeface="Arial"/>
                <a:ea typeface="Arial" pitchFamily="34" charset="-122"/>
                <a:cs typeface="Arial"/>
              </a:rPr>
              <a:t>theMinistry</a:t>
            </a:r>
            <a:r>
              <a:rPr lang="en-US" sz="1100" dirty="0">
                <a:solidFill>
                  <a:srgbClr val="2A2A2A"/>
                </a:solidFill>
                <a:highlight>
                  <a:srgbClr val="FFFFFF"/>
                </a:highlight>
                <a:latin typeface="Arial"/>
                <a:ea typeface="Arial" pitchFamily="34" charset="-122"/>
                <a:cs typeface="Arial"/>
              </a:rPr>
              <a:t> faces increasing scrutiny as the map is used to inform public </a:t>
            </a:r>
            <a:r>
              <a:rPr lang="en-US" sz="1100" dirty="0" err="1">
                <a:solidFill>
                  <a:srgbClr val="2A2A2A"/>
                </a:solidFill>
                <a:highlight>
                  <a:srgbClr val="FFFFFF"/>
                </a:highlight>
                <a:latin typeface="Arial"/>
                <a:ea typeface="Arial" pitchFamily="34" charset="-122"/>
                <a:cs typeface="Arial"/>
              </a:rPr>
              <a:t>investmentdecisions</a:t>
            </a:r>
            <a:r>
              <a:rPr lang="en-US" sz="1100" dirty="0">
                <a:solidFill>
                  <a:srgbClr val="2A2A2A"/>
                </a:solidFill>
                <a:highlight>
                  <a:srgbClr val="FFFFFF"/>
                </a:highlight>
                <a:latin typeface="Arial"/>
                <a:ea typeface="Arial" pitchFamily="34" charset="-122"/>
                <a:cs typeface="Arial"/>
              </a:rPr>
              <a:t> and digital inclusion policies.</a:t>
            </a:r>
            <a:endParaRPr lang="en-US" sz="1100" dirty="0">
              <a:solidFill>
                <a:srgbClr val="000000"/>
              </a:solidFill>
              <a:latin typeface="Arial"/>
              <a:ea typeface="Arial" pitchFamily="34" charset="-122"/>
              <a:cs typeface="Arial"/>
            </a:endParaRPr>
          </a:p>
          <a:p>
            <a:pPr algn="just"/>
            <a:endParaRPr lang="en-US" sz="1100" dirty="0">
              <a:solidFill>
                <a:srgbClr val="000000"/>
              </a:solidFill>
              <a:latin typeface="Arial"/>
              <a:ea typeface="Arial" pitchFamily="34" charset="-122"/>
              <a:cs typeface="Arial"/>
            </a:endParaRPr>
          </a:p>
          <a:p>
            <a:pPr algn="just"/>
            <a:r>
              <a:rPr lang="en-US" sz="1100" dirty="0">
                <a:solidFill>
                  <a:srgbClr val="2A2A2A"/>
                </a:solidFill>
                <a:highlight>
                  <a:srgbClr val="FFFFFF"/>
                </a:highlight>
                <a:latin typeface="Arial"/>
                <a:ea typeface="Arial" pitchFamily="34" charset="-122"/>
                <a:cs typeface="Arial"/>
              </a:rPr>
              <a:t>Following the publication of the national broadband map, a number of concerns </a:t>
            </a:r>
            <a:r>
              <a:rPr lang="en-US" sz="1100" dirty="0" err="1">
                <a:solidFill>
                  <a:srgbClr val="2A2A2A"/>
                </a:solidFill>
                <a:highlight>
                  <a:srgbClr val="FFFFFF"/>
                </a:highlight>
                <a:latin typeface="Arial"/>
                <a:ea typeface="Arial" pitchFamily="34" charset="-122"/>
                <a:cs typeface="Arial"/>
              </a:rPr>
              <a:t>areformally</a:t>
            </a:r>
            <a:r>
              <a:rPr lang="en-US" sz="1100" dirty="0">
                <a:solidFill>
                  <a:srgbClr val="2A2A2A"/>
                </a:solidFill>
                <a:highlight>
                  <a:srgbClr val="FFFFFF"/>
                </a:highlight>
                <a:latin typeface="Arial"/>
                <a:ea typeface="Arial" pitchFamily="34" charset="-122"/>
                <a:cs typeface="Arial"/>
              </a:rPr>
              <a:t> raised regarding the information presented and its </a:t>
            </a:r>
            <a:r>
              <a:rPr lang="en-US" sz="1100" dirty="0" err="1">
                <a:solidFill>
                  <a:srgbClr val="2A2A2A"/>
                </a:solidFill>
                <a:highlight>
                  <a:srgbClr val="FFFFFF"/>
                </a:highlight>
                <a:latin typeface="Arial"/>
                <a:ea typeface="Arial" pitchFamily="34" charset="-122"/>
                <a:cs typeface="Arial"/>
              </a:rPr>
              <a:t>implicationsfor</a:t>
            </a:r>
            <a:r>
              <a:rPr lang="en-US" sz="1100" dirty="0">
                <a:solidFill>
                  <a:srgbClr val="2A2A2A"/>
                </a:solidFill>
                <a:highlight>
                  <a:srgbClr val="FFFFFF"/>
                </a:highlight>
                <a:latin typeface="Arial"/>
                <a:ea typeface="Arial" pitchFamily="34" charset="-122"/>
                <a:cs typeface="Arial"/>
              </a:rPr>
              <a:t> telecom operators. In response, the Ministry initiates a review of the situation </a:t>
            </a:r>
            <a:r>
              <a:rPr lang="en-US" sz="1100" dirty="0" err="1">
                <a:solidFill>
                  <a:srgbClr val="2A2A2A"/>
                </a:solidFill>
                <a:highlight>
                  <a:srgbClr val="FFFFFF"/>
                </a:highlight>
                <a:latin typeface="Arial"/>
                <a:ea typeface="Arial" pitchFamily="34" charset="-122"/>
                <a:cs typeface="Arial"/>
              </a:rPr>
              <a:t>withthe</a:t>
            </a:r>
            <a:r>
              <a:rPr lang="en-US" sz="1100" dirty="0">
                <a:solidFill>
                  <a:srgbClr val="2A2A2A"/>
                </a:solidFill>
                <a:highlight>
                  <a:srgbClr val="FFFFFF"/>
                </a:highlight>
                <a:latin typeface="Arial"/>
                <a:ea typeface="Arial" pitchFamily="34" charset="-122"/>
                <a:cs typeface="Arial"/>
              </a:rPr>
              <a:t> support of the National Regulatory Authority and the telecom operators. </a:t>
            </a:r>
            <a:r>
              <a:rPr lang="en-US" sz="1100" dirty="0" err="1">
                <a:solidFill>
                  <a:srgbClr val="2A2A2A"/>
                </a:solidFill>
                <a:highlight>
                  <a:srgbClr val="FFFFFF"/>
                </a:highlight>
                <a:latin typeface="Arial"/>
                <a:ea typeface="Arial" pitchFamily="34" charset="-122"/>
                <a:cs typeface="Arial"/>
              </a:rPr>
              <a:t>Thereview</a:t>
            </a:r>
            <a:r>
              <a:rPr lang="en-US" sz="1100" dirty="0">
                <a:solidFill>
                  <a:srgbClr val="2A2A2A"/>
                </a:solidFill>
                <a:highlight>
                  <a:srgbClr val="FFFFFF"/>
                </a:highlight>
                <a:latin typeface="Arial"/>
                <a:ea typeface="Arial" pitchFamily="34" charset="-122"/>
                <a:cs typeface="Arial"/>
              </a:rPr>
              <a:t> is expected to consider the issues raised and assess their implications for </a:t>
            </a:r>
            <a:r>
              <a:rPr lang="en-US" sz="1100" dirty="0" err="1">
                <a:solidFill>
                  <a:srgbClr val="2A2A2A"/>
                </a:solidFill>
                <a:highlight>
                  <a:srgbClr val="FFFFFF"/>
                </a:highlight>
                <a:latin typeface="Arial"/>
                <a:ea typeface="Arial" pitchFamily="34" charset="-122"/>
                <a:cs typeface="Arial"/>
              </a:rPr>
              <a:t>thefuture</a:t>
            </a:r>
            <a:r>
              <a:rPr lang="en-US" sz="1100" dirty="0">
                <a:solidFill>
                  <a:srgbClr val="2A2A2A"/>
                </a:solidFill>
                <a:highlight>
                  <a:srgbClr val="FFFFFF"/>
                </a:highlight>
                <a:latin typeface="Arial"/>
                <a:ea typeface="Arial" pitchFamily="34" charset="-122"/>
                <a:cs typeface="Arial"/>
              </a:rPr>
              <a:t> operation of the national broadband mapping system, while also </a:t>
            </a:r>
            <a:r>
              <a:rPr lang="en-US" sz="1100" dirty="0" err="1">
                <a:solidFill>
                  <a:srgbClr val="2A2A2A"/>
                </a:solidFill>
                <a:highlight>
                  <a:srgbClr val="FFFFFF"/>
                </a:highlight>
                <a:latin typeface="Arial"/>
                <a:ea typeface="Arial" pitchFamily="34" charset="-122"/>
                <a:cs typeface="Arial"/>
              </a:rPr>
              <a:t>informingbroader</a:t>
            </a:r>
            <a:r>
              <a:rPr lang="en-US" sz="1100" dirty="0">
                <a:solidFill>
                  <a:srgbClr val="2A2A2A"/>
                </a:solidFill>
                <a:highlight>
                  <a:srgbClr val="FFFFFF"/>
                </a:highlight>
                <a:latin typeface="Arial"/>
                <a:ea typeface="Arial" pitchFamily="34" charset="-122"/>
                <a:cs typeface="Arial"/>
              </a:rPr>
              <a:t> discussions within EACO on public broadband mapping and </a:t>
            </a:r>
            <a:r>
              <a:rPr lang="en-US" sz="1100" dirty="0" err="1">
                <a:solidFill>
                  <a:srgbClr val="2A2A2A"/>
                </a:solidFill>
                <a:highlight>
                  <a:srgbClr val="FFFFFF"/>
                </a:highlight>
                <a:latin typeface="Arial"/>
                <a:ea typeface="Arial" pitchFamily="34" charset="-122"/>
                <a:cs typeface="Arial"/>
              </a:rPr>
              <a:t>datagovernance</a:t>
            </a:r>
            <a:r>
              <a:rPr lang="en-US" sz="1100" dirty="0">
                <a:solidFill>
                  <a:srgbClr val="2A2A2A"/>
                </a:solidFill>
                <a:highlight>
                  <a:srgbClr val="FFFFFF"/>
                </a:highlight>
                <a:latin typeface="Arial"/>
                <a:ea typeface="Arial" pitchFamily="34" charset="-122"/>
                <a:cs typeface="Arial"/>
              </a:rPr>
              <a:t>.</a:t>
            </a:r>
            <a:endParaRPr lang="en-US" sz="1100" dirty="0">
              <a:solidFill>
                <a:srgbClr val="000000"/>
              </a:solidFill>
              <a:latin typeface="Arial"/>
              <a:ea typeface="Arial" pitchFamily="34" charset="-122"/>
              <a:cs typeface="Arial"/>
            </a:endParaRPr>
          </a:p>
          <a:p>
            <a:pPr algn="just"/>
            <a:endParaRPr lang="en-US" sz="1100" dirty="0">
              <a:solidFill>
                <a:srgbClr val="000000"/>
              </a:solidFill>
              <a:latin typeface="Arial"/>
              <a:ea typeface="Arial" pitchFamily="34" charset="-122"/>
              <a:cs typeface="Arial"/>
            </a:endParaRPr>
          </a:p>
          <a:p>
            <a:pPr algn="just"/>
            <a:r>
              <a:rPr lang="en-US" sz="1100" b="1" dirty="0">
                <a:solidFill>
                  <a:srgbClr val="2A2A2A"/>
                </a:solidFill>
                <a:highlight>
                  <a:srgbClr val="FFFFFF"/>
                </a:highlight>
                <a:latin typeface="Arial"/>
                <a:ea typeface="Arial" pitchFamily="34" charset="-122"/>
                <a:cs typeface="Arial"/>
              </a:rPr>
              <a:t>As part of this process, the Ministry invites all relevant </a:t>
            </a:r>
            <a:r>
              <a:rPr lang="en-US" sz="1100" b="1" dirty="0" err="1">
                <a:solidFill>
                  <a:srgbClr val="2A2A2A"/>
                </a:solidFill>
                <a:highlight>
                  <a:srgbClr val="FFFFFF"/>
                </a:highlight>
                <a:latin typeface="Arial"/>
                <a:ea typeface="Arial" pitchFamily="34" charset="-122"/>
                <a:cs typeface="Arial"/>
              </a:rPr>
              <a:t>stakeholdersto</a:t>
            </a:r>
            <a:r>
              <a:rPr lang="en-US" sz="1100" b="1" dirty="0">
                <a:solidFill>
                  <a:srgbClr val="2A2A2A"/>
                </a:solidFill>
                <a:highlight>
                  <a:srgbClr val="FFFFFF"/>
                </a:highlight>
                <a:latin typeface="Arial"/>
                <a:ea typeface="Arial" pitchFamily="34" charset="-122"/>
                <a:cs typeface="Arial"/>
              </a:rPr>
              <a:t> submit their respective positions for consideration. These submissions </a:t>
            </a:r>
            <a:r>
              <a:rPr lang="en-US" sz="1100" b="1" dirty="0" err="1">
                <a:solidFill>
                  <a:srgbClr val="2A2A2A"/>
                </a:solidFill>
                <a:highlight>
                  <a:srgbClr val="FFFFFF"/>
                </a:highlight>
                <a:latin typeface="Arial"/>
                <a:ea typeface="Arial" pitchFamily="34" charset="-122"/>
                <a:cs typeface="Arial"/>
              </a:rPr>
              <a:t>willserve</a:t>
            </a:r>
            <a:r>
              <a:rPr lang="en-US" sz="1100" b="1" dirty="0">
                <a:solidFill>
                  <a:srgbClr val="2A2A2A"/>
                </a:solidFill>
                <a:highlight>
                  <a:srgbClr val="FFFFFF"/>
                </a:highlight>
                <a:latin typeface="Arial"/>
                <a:ea typeface="Arial" pitchFamily="34" charset="-122"/>
                <a:cs typeface="Arial"/>
              </a:rPr>
              <a:t> as the basis for the Government’s review.</a:t>
            </a:r>
            <a:endParaRPr lang="en-US" sz="1100" b="1" dirty="0">
              <a:solidFill>
                <a:srgbClr val="000000"/>
              </a:solidFill>
              <a:highlight>
                <a:srgbClr val="FFFFFF"/>
              </a:highlight>
              <a:latin typeface="Arial"/>
              <a:ea typeface="Arial" pitchFamily="34" charset="-122"/>
              <a:cs typeface="Arial"/>
            </a:endParaRPr>
          </a:p>
          <a:p>
            <a:pPr>
              <a:spcAft>
                <a:spcPts val="600"/>
              </a:spcAft>
            </a:pPr>
            <a:endParaRPr lang="en-US" sz="1100" dirty="0">
              <a:solidFill>
                <a:srgbClr val="000000"/>
              </a:solidFill>
              <a:latin typeface="Arial"/>
              <a:ea typeface="Arial" pitchFamily="34" charset="-122"/>
              <a:cs typeface="Arial"/>
            </a:endParaRPr>
          </a:p>
          <a:p>
            <a:pPr marL="0" indent="0">
              <a:spcAft>
                <a:spcPts val="600"/>
              </a:spcAft>
              <a:buNone/>
            </a:pPr>
            <a:endParaRPr lang="en-US" sz="1200" dirty="0">
              <a:solidFill>
                <a:srgbClr val="2A2A2A"/>
              </a:solidFill>
              <a:latin typeface="Arial"/>
              <a:cs typeface="Arial"/>
            </a:endParaRPr>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EFD3E1-46D4-0F4B-B596-C9302957B035}"/>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94A4E470-F636-29A9-FC33-FC9633F335B9}"/>
              </a:ext>
            </a:extLst>
          </p:cNvPr>
          <p:cNvSpPr/>
          <p:nvPr/>
        </p:nvSpPr>
        <p:spPr>
          <a:xfrm>
            <a:off x="548640" y="411480"/>
            <a:ext cx="7315200" cy="320040"/>
          </a:xfrm>
          <a:prstGeom prst="rect">
            <a:avLst/>
          </a:prstGeom>
          <a:noFill/>
          <a:ln/>
        </p:spPr>
        <p:txBody>
          <a:bodyPr wrap="square" lIns="91440" tIns="45720" rIns="91440" bIns="45720" rtlCol="0" anchor="ctr"/>
          <a:lstStyle/>
          <a:p>
            <a:pPr marL="0" indent="0" algn="l">
              <a:buNone/>
            </a:pPr>
            <a:r>
              <a:rPr lang="en-US" sz="1100" b="1" kern="0" spc="600">
                <a:solidFill>
                  <a:srgbClr val="C97B1F"/>
                </a:solidFill>
                <a:latin typeface="Arial"/>
                <a:ea typeface="Arial" pitchFamily="34" charset="-122"/>
                <a:cs typeface="Arial"/>
              </a:rPr>
              <a:t>JURY CHALLENGE  ·  SIMULATION 02</a:t>
            </a:r>
            <a:endParaRPr lang="en-US" sz="1100" dirty="0"/>
          </a:p>
        </p:txBody>
      </p:sp>
      <p:sp>
        <p:nvSpPr>
          <p:cNvPr id="3" name="Text 1">
            <a:extLst>
              <a:ext uri="{FF2B5EF4-FFF2-40B4-BE49-F238E27FC236}">
                <a16:creationId xmlns:a16="http://schemas.microsoft.com/office/drawing/2014/main" id="{24EADA2B-E415-8B61-E66A-7C1543523DDB}"/>
              </a:ext>
            </a:extLst>
          </p:cNvPr>
          <p:cNvSpPr/>
          <p:nvPr/>
        </p:nvSpPr>
        <p:spPr>
          <a:xfrm>
            <a:off x="548640" y="777240"/>
            <a:ext cx="11155680" cy="1097280"/>
          </a:xfrm>
          <a:prstGeom prst="rect">
            <a:avLst/>
          </a:prstGeom>
          <a:noFill/>
          <a:ln/>
        </p:spPr>
        <p:txBody>
          <a:bodyPr wrap="square" lIns="91440" tIns="45720" rIns="91440" bIns="45720" rtlCol="0" anchor="t"/>
          <a:lstStyle/>
          <a:p>
            <a:r>
              <a:rPr lang="en-US" sz="3600" b="1">
                <a:solidFill>
                  <a:srgbClr val="0B2545"/>
                </a:solidFill>
                <a:latin typeface="Arial"/>
                <a:cs typeface="Arial"/>
              </a:rPr>
              <a:t>Simulation 2 Jury Challenge</a:t>
            </a:r>
          </a:p>
        </p:txBody>
      </p:sp>
      <p:sp>
        <p:nvSpPr>
          <p:cNvPr id="7" name="Text 5">
            <a:extLst>
              <a:ext uri="{FF2B5EF4-FFF2-40B4-BE49-F238E27FC236}">
                <a16:creationId xmlns:a16="http://schemas.microsoft.com/office/drawing/2014/main" id="{3103718C-5DDA-3B59-AE31-A0F9B928FEA7}"/>
              </a:ext>
            </a:extLst>
          </p:cNvPr>
          <p:cNvSpPr/>
          <p:nvPr/>
        </p:nvSpPr>
        <p:spPr>
          <a:xfrm>
            <a:off x="548640" y="1607457"/>
            <a:ext cx="5486400" cy="274320"/>
          </a:xfrm>
          <a:prstGeom prst="rect">
            <a:avLst/>
          </a:prstGeom>
          <a:noFill/>
          <a:ln/>
        </p:spPr>
        <p:txBody>
          <a:bodyPr wrap="square" rtlCol="0" anchor="ctr"/>
          <a:lstStyle/>
          <a:p>
            <a:pPr marL="0" indent="0">
              <a:buNone/>
            </a:pPr>
            <a:r>
              <a:rPr lang="en-US" sz="1100" b="1" kern="0" spc="400" dirty="0">
                <a:solidFill>
                  <a:srgbClr val="9A2A2A"/>
                </a:solidFill>
                <a:latin typeface="Arial" pitchFamily="34" charset="0"/>
                <a:ea typeface="Arial" pitchFamily="34" charset="-122"/>
                <a:cs typeface="Arial" pitchFamily="34" charset="-120"/>
              </a:rPr>
              <a:t>The Disruption</a:t>
            </a:r>
            <a:endParaRPr lang="en-US" sz="1100" dirty="0"/>
          </a:p>
        </p:txBody>
      </p:sp>
      <p:sp>
        <p:nvSpPr>
          <p:cNvPr id="8" name="Text 6">
            <a:extLst>
              <a:ext uri="{FF2B5EF4-FFF2-40B4-BE49-F238E27FC236}">
                <a16:creationId xmlns:a16="http://schemas.microsoft.com/office/drawing/2014/main" id="{9545C728-243D-04BA-A1E1-3D593C2C7E8C}"/>
              </a:ext>
            </a:extLst>
          </p:cNvPr>
          <p:cNvSpPr/>
          <p:nvPr/>
        </p:nvSpPr>
        <p:spPr>
          <a:xfrm>
            <a:off x="548640" y="2021840"/>
            <a:ext cx="5508171" cy="3776617"/>
          </a:xfrm>
          <a:prstGeom prst="rect">
            <a:avLst/>
          </a:prstGeom>
          <a:noFill/>
          <a:ln/>
        </p:spPr>
        <p:txBody>
          <a:bodyPr wrap="square" lIns="91440" tIns="45720" rIns="91440" bIns="45720" rtlCol="0" anchor="t"/>
          <a:lstStyle/>
          <a:p>
            <a:pPr algn="just"/>
            <a:r>
              <a:rPr lang="en-US" sz="1100" dirty="0">
                <a:latin typeface="Arial"/>
                <a:cs typeface="Arial"/>
              </a:rPr>
              <a:t>One month after the publication of the national broadband map, the situation escalates into a national political issue. Several municipalities publicly challenge the accuracy of the map after demonstrating that areas classified as “covered” have little or no usable broadband service. Civil society </a:t>
            </a:r>
            <a:r>
              <a:rPr lang="en-US" sz="1100" dirty="0" err="1">
                <a:latin typeface="Arial"/>
                <a:cs typeface="Arial"/>
              </a:rPr>
              <a:t>organisations</a:t>
            </a:r>
            <a:r>
              <a:rPr lang="en-US" sz="1100" dirty="0">
                <a:latin typeface="Arial"/>
                <a:cs typeface="Arial"/>
              </a:rPr>
              <a:t> and national media begin questioning the credibility of the Government’s digital transformation agenda, while development partners request clarification on the methodology used to produce the map.</a:t>
            </a:r>
            <a:endParaRPr lang="en-US" sz="1100">
              <a:latin typeface="Arial"/>
              <a:ea typeface="Calibri"/>
              <a:cs typeface="Arial"/>
            </a:endParaRPr>
          </a:p>
          <a:p>
            <a:pPr algn="just"/>
            <a:endParaRPr lang="en-US" sz="1100" dirty="0">
              <a:latin typeface="Arial"/>
              <a:cs typeface="Arial"/>
            </a:endParaRPr>
          </a:p>
          <a:p>
            <a:pPr algn="just"/>
            <a:r>
              <a:rPr lang="en-US" sz="1100" dirty="0">
                <a:latin typeface="Arial"/>
                <a:cs typeface="Arial"/>
              </a:rPr>
              <a:t>Facing growing public criticism, the Prime Minister’s Office intervenes and issues an urgent directive to the Ministry. The Government gives the Ministry, the National Regulatory Authority and the licensed telecommunications operators two weeks to jointly resolve the dispute and restore confidence in the national broadband mapping system. Failure to reach a common solution may result in the temporary suspension of the public broadband map, the postponement of the National Universal Service Investment </a:t>
            </a:r>
            <a:r>
              <a:rPr lang="en-US" sz="1100" dirty="0" err="1">
                <a:latin typeface="Arial"/>
                <a:cs typeface="Arial"/>
              </a:rPr>
              <a:t>Programme</a:t>
            </a:r>
            <a:r>
              <a:rPr lang="en-US" sz="1100" dirty="0">
                <a:latin typeface="Arial"/>
                <a:cs typeface="Arial"/>
              </a:rPr>
              <a:t>, and an independent review of the regulatory framework governing broadband mapping and operator reporting obligations.</a:t>
            </a:r>
          </a:p>
          <a:p>
            <a:pPr algn="just"/>
            <a:endParaRPr lang="en-US" sz="1100" dirty="0">
              <a:latin typeface="Arial"/>
              <a:cs typeface="Arial"/>
            </a:endParaRPr>
          </a:p>
          <a:p>
            <a:pPr>
              <a:spcAft>
                <a:spcPts val="600"/>
              </a:spcAft>
            </a:pPr>
            <a:endParaRPr lang="en-US" sz="1100" dirty="0">
              <a:solidFill>
                <a:srgbClr val="2A2A2A"/>
              </a:solidFill>
              <a:latin typeface="Arial"/>
              <a:cs typeface="Arial"/>
            </a:endParaRPr>
          </a:p>
        </p:txBody>
      </p:sp>
      <p:sp>
        <p:nvSpPr>
          <p:cNvPr id="10" name="Text 8">
            <a:extLst>
              <a:ext uri="{FF2B5EF4-FFF2-40B4-BE49-F238E27FC236}">
                <a16:creationId xmlns:a16="http://schemas.microsoft.com/office/drawing/2014/main" id="{36B24D62-7F93-84E4-3D45-D94120B387FF}"/>
              </a:ext>
            </a:extLst>
          </p:cNvPr>
          <p:cNvSpPr/>
          <p:nvPr/>
        </p:nvSpPr>
        <p:spPr>
          <a:xfrm>
            <a:off x="6220097" y="2021840"/>
            <a:ext cx="5486400" cy="3108960"/>
          </a:xfrm>
          <a:prstGeom prst="rect">
            <a:avLst/>
          </a:prstGeom>
          <a:noFill/>
          <a:ln/>
        </p:spPr>
        <p:txBody>
          <a:bodyPr wrap="square" lIns="91440" tIns="45720" rIns="91440" bIns="45720" rtlCol="0" anchor="t"/>
          <a:lstStyle/>
          <a:p>
            <a:r>
              <a:rPr lang="en-US" sz="1100" dirty="0">
                <a:solidFill>
                  <a:srgbClr val="000000"/>
                </a:solidFill>
                <a:highlight>
                  <a:srgbClr val="FFFFFF"/>
                </a:highlight>
                <a:latin typeface="Arial"/>
                <a:ea typeface="Calibri"/>
                <a:cs typeface="Arial"/>
              </a:rPr>
              <a:t>In response, EACO convenes an extraordinary high-level negotiation involving </a:t>
            </a:r>
            <a:r>
              <a:rPr lang="en-US" sz="1100" dirty="0" err="1">
                <a:solidFill>
                  <a:srgbClr val="000000"/>
                </a:solidFill>
                <a:highlight>
                  <a:srgbClr val="FFFFFF"/>
                </a:highlight>
                <a:latin typeface="Arial"/>
                <a:ea typeface="Calibri"/>
                <a:cs typeface="Arial"/>
              </a:rPr>
              <a:t>allparties</a:t>
            </a:r>
            <a:r>
              <a:rPr lang="en-US" sz="1100" dirty="0">
                <a:solidFill>
                  <a:srgbClr val="000000"/>
                </a:solidFill>
                <a:highlight>
                  <a:srgbClr val="FFFFFF"/>
                </a:highlight>
                <a:latin typeface="Arial"/>
                <a:ea typeface="Calibri"/>
                <a:cs typeface="Arial"/>
              </a:rPr>
              <a:t>. The </a:t>
            </a:r>
          </a:p>
          <a:p>
            <a:pPr algn="just"/>
            <a:r>
              <a:rPr lang="en-US" sz="1100" dirty="0">
                <a:solidFill>
                  <a:srgbClr val="000000"/>
                </a:solidFill>
                <a:highlight>
                  <a:srgbClr val="FFFFFF"/>
                </a:highlight>
                <a:latin typeface="Arial"/>
                <a:ea typeface="Calibri"/>
                <a:cs typeface="Arial"/>
              </a:rPr>
              <a:t>consultation moves beyond the exchange of positions and enters a formal </a:t>
            </a:r>
            <a:r>
              <a:rPr lang="en-US" sz="1100" dirty="0" err="1">
                <a:solidFill>
                  <a:srgbClr val="000000"/>
                </a:solidFill>
                <a:highlight>
                  <a:srgbClr val="FFFFFF"/>
                </a:highlight>
                <a:latin typeface="Arial"/>
                <a:ea typeface="Calibri"/>
                <a:cs typeface="Arial"/>
              </a:rPr>
              <a:t>negotiationphase</a:t>
            </a:r>
            <a:r>
              <a:rPr lang="en-US" sz="1100" dirty="0">
                <a:solidFill>
                  <a:srgbClr val="000000"/>
                </a:solidFill>
                <a:highlight>
                  <a:srgbClr val="FFFFFF"/>
                </a:highlight>
                <a:latin typeface="Arial"/>
                <a:ea typeface="Calibri"/>
                <a:cs typeface="Arial"/>
              </a:rPr>
              <a:t> aimed at </a:t>
            </a:r>
          </a:p>
          <a:p>
            <a:pPr algn="just"/>
            <a:r>
              <a:rPr lang="en-US" sz="1100">
                <a:solidFill>
                  <a:srgbClr val="000000"/>
                </a:solidFill>
                <a:highlight>
                  <a:srgbClr val="FFFFFF"/>
                </a:highlight>
                <a:latin typeface="Arial"/>
                <a:ea typeface="Calibri"/>
                <a:cs typeface="Arial"/>
              </a:rPr>
              <a:t>producing a single agreed roadmap.</a:t>
            </a:r>
            <a:endParaRPr lang="en-US"/>
          </a:p>
          <a:p>
            <a:endParaRPr lang="en-US" sz="1100" dirty="0">
              <a:solidFill>
                <a:srgbClr val="000000"/>
              </a:solidFill>
              <a:highlight>
                <a:srgbClr val="FFFFFF"/>
              </a:highlight>
              <a:latin typeface="Arial"/>
              <a:ea typeface="Calibri"/>
              <a:cs typeface="Arial"/>
            </a:endParaRPr>
          </a:p>
          <a:p>
            <a:r>
              <a:rPr lang="en-US" sz="1100" dirty="0">
                <a:solidFill>
                  <a:srgbClr val="000000"/>
                </a:solidFill>
                <a:highlight>
                  <a:srgbClr val="FFFFFF"/>
                </a:highlight>
                <a:latin typeface="Arial"/>
                <a:ea typeface="Calibri"/>
                <a:cs typeface="Arial"/>
              </a:rPr>
              <a:t>These discussions focus on revising the mapping methodology, defining a </a:t>
            </a:r>
            <a:r>
              <a:rPr lang="en-US" sz="1100" dirty="0" err="1">
                <a:solidFill>
                  <a:srgbClr val="000000"/>
                </a:solidFill>
                <a:highlight>
                  <a:srgbClr val="FFFFFF"/>
                </a:highlight>
                <a:latin typeface="Arial"/>
                <a:ea typeface="Calibri"/>
                <a:cs typeface="Arial"/>
              </a:rPr>
              <a:t>commoninterpretation</a:t>
            </a:r>
            <a:r>
              <a:rPr lang="en-US" sz="1100" dirty="0">
                <a:solidFill>
                  <a:srgbClr val="000000"/>
                </a:solidFill>
                <a:highlight>
                  <a:srgbClr val="FFFFFF"/>
                </a:highlight>
                <a:latin typeface="Arial"/>
                <a:ea typeface="Calibri"/>
                <a:cs typeface="Arial"/>
              </a:rPr>
              <a:t> of coverage and service availability, establishing a transparent correction and validation </a:t>
            </a:r>
            <a:r>
              <a:rPr lang="en-US" sz="1100" dirty="0" err="1">
                <a:solidFill>
                  <a:srgbClr val="000000"/>
                </a:solidFill>
                <a:highlight>
                  <a:srgbClr val="FFFFFF"/>
                </a:highlight>
                <a:latin typeface="Arial"/>
                <a:ea typeface="Calibri"/>
                <a:cs typeface="Arial"/>
              </a:rPr>
              <a:t>process,clarifying</a:t>
            </a:r>
            <a:r>
              <a:rPr lang="en-US" sz="1100" dirty="0">
                <a:solidFill>
                  <a:srgbClr val="000000"/>
                </a:solidFill>
                <a:highlight>
                  <a:srgbClr val="FFFFFF"/>
                </a:highlight>
                <a:latin typeface="Arial"/>
                <a:ea typeface="Calibri"/>
                <a:cs typeface="Arial"/>
              </a:rPr>
              <a:t> publication rules, and agreeing on a governance framework that balances </a:t>
            </a:r>
            <a:r>
              <a:rPr lang="en-US" sz="1100" dirty="0" err="1">
                <a:solidFill>
                  <a:srgbClr val="000000"/>
                </a:solidFill>
                <a:highlight>
                  <a:srgbClr val="FFFFFF"/>
                </a:highlight>
                <a:latin typeface="Arial"/>
                <a:ea typeface="Calibri"/>
                <a:cs typeface="Arial"/>
              </a:rPr>
              <a:t>transparency,regulatory</a:t>
            </a:r>
            <a:r>
              <a:rPr lang="en-US" sz="1100" dirty="0">
                <a:solidFill>
                  <a:srgbClr val="000000"/>
                </a:solidFill>
                <a:highlight>
                  <a:srgbClr val="FFFFFF"/>
                </a:highlight>
                <a:latin typeface="Arial"/>
                <a:ea typeface="Calibri"/>
                <a:cs typeface="Arial"/>
              </a:rPr>
              <a:t> credibility and the protection of commercially sensitive information.</a:t>
            </a:r>
            <a:endParaRPr lang="en-US">
              <a:ea typeface="Calibri"/>
              <a:cs typeface="Calibri"/>
            </a:endParaRPr>
          </a:p>
          <a:p>
            <a:endParaRPr lang="en-US" sz="1100" b="1" dirty="0">
              <a:solidFill>
                <a:srgbClr val="000000"/>
              </a:solidFill>
              <a:highlight>
                <a:srgbClr val="FFFFFF"/>
              </a:highlight>
              <a:latin typeface="Arial"/>
              <a:ea typeface="Calibri"/>
              <a:cs typeface="Arial"/>
            </a:endParaRPr>
          </a:p>
          <a:p>
            <a:r>
              <a:rPr lang="en-US" sz="1100" b="1" dirty="0">
                <a:solidFill>
                  <a:srgbClr val="000000"/>
                </a:solidFill>
                <a:highlight>
                  <a:srgbClr val="FFFFFF"/>
                </a:highlight>
                <a:latin typeface="Arial"/>
                <a:ea typeface="Calibri"/>
                <a:cs typeface="Arial"/>
              </a:rPr>
              <a:t>By the end of the negotiation, the parties must present a joint outcome to the </a:t>
            </a:r>
            <a:r>
              <a:rPr lang="en-US" sz="1100" b="1" dirty="0" err="1">
                <a:solidFill>
                  <a:srgbClr val="000000"/>
                </a:solidFill>
                <a:highlight>
                  <a:srgbClr val="FFFFFF"/>
                </a:highlight>
                <a:latin typeface="Arial"/>
                <a:ea typeface="Calibri"/>
                <a:cs typeface="Arial"/>
              </a:rPr>
              <a:t>PrimeMinister’s</a:t>
            </a:r>
            <a:r>
              <a:rPr lang="en-US" sz="1100" b="1" dirty="0">
                <a:solidFill>
                  <a:srgbClr val="000000"/>
                </a:solidFill>
                <a:highlight>
                  <a:srgbClr val="FFFFFF"/>
                </a:highlight>
                <a:latin typeface="Arial"/>
                <a:ea typeface="Calibri"/>
                <a:cs typeface="Arial"/>
              </a:rPr>
              <a:t> Office. Where consensus is achieved, the common position should clearly set out the agreed actions, responsibilities and implementation timeline. Where consensus cannot be </a:t>
            </a:r>
            <a:r>
              <a:rPr lang="en-US" sz="1100" b="1" dirty="0" err="1">
                <a:solidFill>
                  <a:srgbClr val="000000"/>
                </a:solidFill>
                <a:highlight>
                  <a:srgbClr val="FFFFFF"/>
                </a:highlight>
                <a:latin typeface="Arial"/>
                <a:ea typeface="Calibri"/>
                <a:cs typeface="Arial"/>
              </a:rPr>
              <a:t>reached,the</a:t>
            </a:r>
            <a:r>
              <a:rPr lang="en-US" sz="1100" b="1" dirty="0">
                <a:solidFill>
                  <a:srgbClr val="000000"/>
                </a:solidFill>
                <a:highlight>
                  <a:srgbClr val="FFFFFF"/>
                </a:highlight>
                <a:latin typeface="Arial"/>
                <a:ea typeface="Calibri"/>
                <a:cs typeface="Arial"/>
              </a:rPr>
              <a:t> remaining points of disagreement, together with the position of each stakeholder, should be  formally documented and submitted for Government decision</a:t>
            </a:r>
            <a:endParaRPr lang="en-US" b="1"/>
          </a:p>
          <a:p>
            <a:endParaRPr lang="en-US" sz="1100" dirty="0">
              <a:solidFill>
                <a:srgbClr val="000000"/>
              </a:solidFill>
              <a:highlight>
                <a:srgbClr val="FFFFFF"/>
              </a:highlight>
              <a:latin typeface="Arial"/>
              <a:ea typeface="Arial" pitchFamily="34" charset="-122"/>
              <a:cs typeface="Arial"/>
            </a:endParaRPr>
          </a:p>
          <a:p>
            <a:endParaRPr lang="en-US" sz="1100" dirty="0">
              <a:solidFill>
                <a:srgbClr val="000000"/>
              </a:solidFill>
              <a:highlight>
                <a:srgbClr val="FFFFFF"/>
              </a:highlight>
              <a:latin typeface="Arial"/>
              <a:ea typeface="Arial" pitchFamily="34" charset="-122"/>
              <a:cs typeface="Arial"/>
            </a:endParaRPr>
          </a:p>
          <a:p>
            <a:endParaRPr lang="en-US" sz="1100" dirty="0">
              <a:solidFill>
                <a:srgbClr val="000000"/>
              </a:solidFill>
              <a:highlight>
                <a:srgbClr val="FFFFFF"/>
              </a:highlight>
              <a:latin typeface="Arial"/>
              <a:cs typeface="Arial"/>
            </a:endParaRPr>
          </a:p>
        </p:txBody>
      </p:sp>
      <p:sp>
        <p:nvSpPr>
          <p:cNvPr id="25" name="Slide Number Placeholder 0">
            <a:extLst>
              <a:ext uri="{FF2B5EF4-FFF2-40B4-BE49-F238E27FC236}">
                <a16:creationId xmlns:a16="http://schemas.microsoft.com/office/drawing/2014/main" id="{7ECBC850-EA7E-BAA3-DA57-A2C197BB8DCF}"/>
              </a:ext>
            </a:extLst>
          </p:cNvPr>
          <p:cNvSpPr>
            <a:spLocks noGrp="1"/>
          </p:cNvSpPr>
          <p:nvPr>
            <p:ph type="sldNum" sz="quarter" idx="4294967295"/>
          </p:nvPr>
        </p:nvSpPr>
        <p:spPr>
          <a:xfrm>
            <a:off x="11612880" y="6492240"/>
            <a:ext cx="457200" cy="274320"/>
          </a:xfrm>
          <a:prstGeom prst="rect">
            <a:avLst/>
          </a:prstGeom>
          <a:extLst>
            <a:ext uri="{C572A759-6A51-4108-AA02-DFA0A04FC94B}">
              <ma14:wrappingTextBoxFlag xmlns:ma14="http://schemas.microsoft.com/office/mac/drawingml/2011/main" xmlns=""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10</a:t>
            </a:fld>
            <a:endParaRPr lang="en-US"/>
          </a:p>
        </p:txBody>
      </p:sp>
    </p:spTree>
    <p:extLst>
      <p:ext uri="{BB962C8B-B14F-4D97-AF65-F5344CB8AC3E}">
        <p14:creationId xmlns:p14="http://schemas.microsoft.com/office/powerpoint/2010/main" val="34968755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640080" y="1097280"/>
            <a:ext cx="4572000" cy="457200"/>
          </a:xfrm>
          <a:prstGeom prst="rect">
            <a:avLst/>
          </a:prstGeom>
          <a:noFill/>
          <a:ln/>
        </p:spPr>
        <p:txBody>
          <a:bodyPr wrap="square" rtlCol="0" anchor="ctr"/>
          <a:lstStyle/>
          <a:p>
            <a:pPr marL="0" indent="0">
              <a:buNone/>
            </a:pPr>
            <a:r>
              <a:rPr lang="en-US" sz="1600" b="1" kern="0" spc="800" dirty="0">
                <a:solidFill>
                  <a:srgbClr val="C97B1F"/>
                </a:solidFill>
                <a:latin typeface="Arial" pitchFamily="34" charset="0"/>
                <a:ea typeface="Arial" pitchFamily="34" charset="-122"/>
                <a:cs typeface="Arial" pitchFamily="34" charset="-120"/>
              </a:rPr>
              <a:t>SIMULATION</a:t>
            </a:r>
            <a:endParaRPr lang="en-US" sz="1600" dirty="0"/>
          </a:p>
        </p:txBody>
      </p:sp>
      <p:sp>
        <p:nvSpPr>
          <p:cNvPr id="3" name="Text 1"/>
          <p:cNvSpPr/>
          <p:nvPr/>
        </p:nvSpPr>
        <p:spPr>
          <a:xfrm>
            <a:off x="457200" y="1463040"/>
            <a:ext cx="5486400" cy="4206240"/>
          </a:xfrm>
          <a:prstGeom prst="rect">
            <a:avLst/>
          </a:prstGeom>
          <a:noFill/>
          <a:ln/>
        </p:spPr>
        <p:txBody>
          <a:bodyPr wrap="square" rtlCol="0" anchor="ctr"/>
          <a:lstStyle/>
          <a:p>
            <a:pPr marL="0" indent="0" algn="l">
              <a:buNone/>
            </a:pPr>
            <a:r>
              <a:rPr lang="en-US" sz="28000" b="1" dirty="0">
                <a:solidFill>
                  <a:srgbClr val="FFFFFF"/>
                </a:solidFill>
                <a:latin typeface="Arial" pitchFamily="34" charset="0"/>
                <a:ea typeface="Arial" pitchFamily="34" charset="-122"/>
                <a:cs typeface="Arial" pitchFamily="34" charset="-120"/>
              </a:rPr>
              <a:t>03</a:t>
            </a:r>
            <a:endParaRPr lang="en-US" sz="28000" dirty="0"/>
          </a:p>
        </p:txBody>
      </p:sp>
      <p:sp>
        <p:nvSpPr>
          <p:cNvPr id="4" name="Text 2"/>
          <p:cNvSpPr/>
          <p:nvPr/>
        </p:nvSpPr>
        <p:spPr>
          <a:xfrm>
            <a:off x="6035040" y="2743200"/>
            <a:ext cx="5669280" cy="1828800"/>
          </a:xfrm>
          <a:prstGeom prst="rect">
            <a:avLst/>
          </a:prstGeom>
          <a:noFill/>
          <a:ln/>
        </p:spPr>
        <p:txBody>
          <a:bodyPr wrap="square" lIns="91440" tIns="45720" rIns="91440" bIns="45720" rtlCol="0" anchor="ctr"/>
          <a:lstStyle/>
          <a:p>
            <a:r>
              <a:rPr lang="en-US" sz="2800" b="1">
                <a:solidFill>
                  <a:srgbClr val="FFFFFF"/>
                </a:solidFill>
                <a:latin typeface="Arial"/>
                <a:ea typeface="+mn-lt"/>
                <a:cs typeface="Arial"/>
              </a:rPr>
              <a:t>Regional Broadband Mapping: Interoperability, Metadata and Policy Coordination</a:t>
            </a:r>
            <a:endParaRPr lang="en-US"/>
          </a:p>
        </p:txBody>
      </p:sp>
      <p:sp>
        <p:nvSpPr>
          <p:cNvPr id="5" name="Text 3"/>
          <p:cNvSpPr/>
          <p:nvPr/>
        </p:nvSpPr>
        <p:spPr>
          <a:xfrm>
            <a:off x="6035040" y="4572000"/>
            <a:ext cx="5669280" cy="365760"/>
          </a:xfrm>
          <a:prstGeom prst="rect">
            <a:avLst/>
          </a:prstGeom>
          <a:noFill/>
          <a:ln/>
        </p:spPr>
        <p:txBody>
          <a:bodyPr wrap="square" rtlCol="0" anchor="ctr"/>
          <a:lstStyle/>
          <a:p>
            <a:pPr marL="0" indent="0">
              <a:buNone/>
            </a:pPr>
            <a:r>
              <a:rPr lang="en-US" sz="1300" i="1" dirty="0">
                <a:solidFill>
                  <a:srgbClr val="E2A85A"/>
                </a:solidFill>
                <a:latin typeface="Arial" pitchFamily="34" charset="0"/>
                <a:ea typeface="Arial" pitchFamily="34" charset="-122"/>
                <a:cs typeface="Arial" pitchFamily="34" charset="-120"/>
              </a:rPr>
              <a:t>Scenario   ·   Policy Questions   ·   Jury Challenge</a:t>
            </a:r>
            <a:endParaRPr lang="en-US" sz="13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11480"/>
            <a:ext cx="7315200" cy="320040"/>
          </a:xfrm>
          <a:prstGeom prst="rect">
            <a:avLst/>
          </a:prstGeom>
          <a:noFill/>
          <a:ln/>
        </p:spPr>
        <p:txBody>
          <a:bodyPr wrap="square" rtlCol="0" anchor="ctr"/>
          <a:lstStyle/>
          <a:p>
            <a:pPr marL="0" indent="0" algn="l">
              <a:buNone/>
            </a:pPr>
            <a:r>
              <a:rPr lang="en-US" sz="1100" b="1" kern="0" spc="600" dirty="0">
                <a:solidFill>
                  <a:srgbClr val="C97B1F"/>
                </a:solidFill>
                <a:latin typeface="Arial" pitchFamily="34" charset="0"/>
                <a:ea typeface="Arial" pitchFamily="34" charset="-122"/>
                <a:cs typeface="Arial" pitchFamily="34" charset="-120"/>
              </a:rPr>
              <a:t>SIMULATION 03  ·  SCENARIO</a:t>
            </a:r>
            <a:endParaRPr lang="en-US" sz="1100" dirty="0"/>
          </a:p>
        </p:txBody>
      </p:sp>
      <p:sp>
        <p:nvSpPr>
          <p:cNvPr id="3" name="Text 1"/>
          <p:cNvSpPr/>
          <p:nvPr/>
        </p:nvSpPr>
        <p:spPr>
          <a:xfrm>
            <a:off x="548640" y="777240"/>
            <a:ext cx="11155680" cy="1097280"/>
          </a:xfrm>
          <a:prstGeom prst="rect">
            <a:avLst/>
          </a:prstGeom>
          <a:noFill/>
          <a:ln/>
        </p:spPr>
        <p:txBody>
          <a:bodyPr wrap="square" lIns="91440" tIns="45720" rIns="91440" bIns="45720" rtlCol="0" anchor="t"/>
          <a:lstStyle/>
          <a:p>
            <a:r>
              <a:rPr lang="en-US" sz="3600" b="1">
                <a:solidFill>
                  <a:srgbClr val="0B2545"/>
                </a:solidFill>
                <a:latin typeface="Arial"/>
                <a:ea typeface="+mn-lt"/>
                <a:cs typeface="Arial"/>
              </a:rPr>
              <a:t>Regional Broadband Mapping: Interoperability, Metadata and Policy Coordination</a:t>
            </a:r>
            <a:endParaRPr lang="en-US"/>
          </a:p>
        </p:txBody>
      </p:sp>
      <p:sp>
        <p:nvSpPr>
          <p:cNvPr id="4" name="Text 2"/>
          <p:cNvSpPr/>
          <p:nvPr/>
        </p:nvSpPr>
        <p:spPr>
          <a:xfrm>
            <a:off x="548640" y="2057400"/>
            <a:ext cx="10972800" cy="274320"/>
          </a:xfrm>
          <a:prstGeom prst="rect">
            <a:avLst/>
          </a:prstGeom>
          <a:noFill/>
          <a:ln/>
        </p:spPr>
        <p:txBody>
          <a:bodyPr wrap="square" rtlCol="0" anchor="ctr"/>
          <a:lstStyle/>
          <a:p>
            <a:pPr marL="0" indent="0">
              <a:buNone/>
            </a:pPr>
            <a:r>
              <a:rPr lang="en-US" sz="1100" b="1" kern="0" spc="400" dirty="0">
                <a:solidFill>
                  <a:srgbClr val="0B2545"/>
                </a:solidFill>
                <a:latin typeface="Arial" pitchFamily="34" charset="0"/>
                <a:ea typeface="Arial" pitchFamily="34" charset="-122"/>
                <a:cs typeface="Arial" pitchFamily="34" charset="-120"/>
              </a:rPr>
              <a:t>Context</a:t>
            </a:r>
            <a:endParaRPr lang="en-US" sz="1100" dirty="0"/>
          </a:p>
        </p:txBody>
      </p:sp>
      <p:sp>
        <p:nvSpPr>
          <p:cNvPr id="5" name="Text 3"/>
          <p:cNvSpPr/>
          <p:nvPr/>
        </p:nvSpPr>
        <p:spPr>
          <a:xfrm>
            <a:off x="548640" y="2362926"/>
            <a:ext cx="5508171" cy="4108994"/>
          </a:xfrm>
          <a:prstGeom prst="rect">
            <a:avLst/>
          </a:prstGeom>
          <a:noFill/>
          <a:ln/>
        </p:spPr>
        <p:txBody>
          <a:bodyPr wrap="square" lIns="91440" tIns="45720" rIns="91440" bIns="45720" rtlCol="0" anchor="t"/>
          <a:lstStyle/>
          <a:p>
            <a:pPr>
              <a:spcAft>
                <a:spcPts val="600"/>
              </a:spcAft>
            </a:pPr>
            <a:r>
              <a:rPr lang="en-US" sz="1100" dirty="0">
                <a:solidFill>
                  <a:srgbClr val="2A2A2A"/>
                </a:solidFill>
                <a:latin typeface="Arial"/>
                <a:ea typeface="Arial" pitchFamily="34" charset="-122"/>
                <a:cs typeface="Arial"/>
              </a:rPr>
              <a:t> </a:t>
            </a:r>
            <a:r>
              <a:rPr lang="en-US" sz="1100" dirty="0">
                <a:solidFill>
                  <a:srgbClr val="2A2A2A"/>
                </a:solidFill>
                <a:latin typeface="Arial"/>
                <a:ea typeface="+mn-lt"/>
                <a:cs typeface="Arial"/>
              </a:rPr>
              <a:t>Several countries in the region are developing national broadband mapping systems. Each system reflects national priorities, legal frameworks, available </a:t>
            </a:r>
            <a:r>
              <a:rPr lang="en-US" sz="1100">
                <a:solidFill>
                  <a:srgbClr val="2A2A2A"/>
                </a:solidFill>
                <a:latin typeface="Arial"/>
                <a:ea typeface="+mn-lt"/>
                <a:cs typeface="Arial"/>
              </a:rPr>
              <a:t>data, institutional capacity and operator reporting practices.</a:t>
            </a:r>
            <a:endParaRPr lang="en-US" sz="1100">
              <a:solidFill>
                <a:srgbClr val="000000"/>
              </a:solidFill>
              <a:latin typeface="Arial"/>
              <a:ea typeface="+mn-lt"/>
              <a:cs typeface="Arial"/>
            </a:endParaRPr>
          </a:p>
          <a:p>
            <a:pPr>
              <a:spcAft>
                <a:spcPts val="600"/>
              </a:spcAft>
            </a:pPr>
            <a:r>
              <a:rPr lang="en-US" sz="1100" dirty="0">
                <a:solidFill>
                  <a:srgbClr val="2A2A2A"/>
                </a:solidFill>
                <a:latin typeface="Arial"/>
                <a:ea typeface="+mn-lt"/>
                <a:cs typeface="Arial"/>
              </a:rPr>
              <a:t>The systems are not aligned. One country defines coverage by population reached. Another defines coverage by geographic area. Another focuses on infrastructure assets. Another focuses on commercial service availability. Some countries collect quality-of-service indicators, while others collect only technology type. Some maps include planned deployment, while others include only active infrastructure. Some public maps show operator identity, while others publish only aggregated indicators. </a:t>
            </a:r>
            <a:endParaRPr lang="en-US" sz="1100">
              <a:solidFill>
                <a:srgbClr val="000000"/>
              </a:solidFill>
              <a:latin typeface="Arial"/>
              <a:ea typeface="+mn-lt"/>
              <a:cs typeface="Arial"/>
            </a:endParaRPr>
          </a:p>
          <a:p>
            <a:pPr>
              <a:spcAft>
                <a:spcPts val="600"/>
              </a:spcAft>
            </a:pPr>
            <a:r>
              <a:rPr lang="en-US" sz="1100" dirty="0">
                <a:solidFill>
                  <a:srgbClr val="2A2A2A"/>
                </a:solidFill>
                <a:latin typeface="Arial"/>
                <a:ea typeface="+mn-lt"/>
                <a:cs typeface="Arial"/>
              </a:rPr>
              <a:t>EACO is asked to prepare a regional overview of broadband coverage, infrastructure gaps and </a:t>
            </a:r>
            <a:r>
              <a:rPr lang="en-US" sz="1100" dirty="0" err="1">
                <a:solidFill>
                  <a:srgbClr val="2A2A2A"/>
                </a:solidFill>
                <a:latin typeface="Arial"/>
                <a:ea typeface="+mn-lt"/>
                <a:cs typeface="Arial"/>
              </a:rPr>
              <a:t>crossborder</a:t>
            </a:r>
            <a:r>
              <a:rPr lang="en-US" sz="1100" dirty="0">
                <a:solidFill>
                  <a:srgbClr val="2A2A2A"/>
                </a:solidFill>
                <a:latin typeface="Arial"/>
                <a:ea typeface="+mn-lt"/>
                <a:cs typeface="Arial"/>
              </a:rPr>
              <a:t> connectivity priorities for Ministers and development partners. The overview is expected to support regional digital integration, investment planning, infrastructure corridors and underserved border communities.</a:t>
            </a:r>
            <a:endParaRPr lang="en-US" sz="1100" dirty="0">
              <a:solidFill>
                <a:srgbClr val="000000"/>
              </a:solidFill>
              <a:latin typeface="Arial"/>
              <a:ea typeface="+mn-lt"/>
              <a:cs typeface="Arial"/>
            </a:endParaRPr>
          </a:p>
          <a:p>
            <a:pPr>
              <a:spcAft>
                <a:spcPts val="600"/>
              </a:spcAft>
            </a:pPr>
            <a:r>
              <a:rPr lang="en-US" sz="1100">
                <a:solidFill>
                  <a:srgbClr val="2A2A2A"/>
                </a:solidFill>
                <a:latin typeface="Arial"/>
                <a:ea typeface="+mn-lt"/>
                <a:cs typeface="Arial"/>
              </a:rPr>
              <a:t>The task becomes </a:t>
            </a:r>
            <a:r>
              <a:rPr lang="en-US" sz="1100" dirty="0">
                <a:solidFill>
                  <a:srgbClr val="2A2A2A"/>
                </a:solidFill>
                <a:latin typeface="Arial"/>
                <a:ea typeface="+mn-lt"/>
                <a:cs typeface="Arial"/>
              </a:rPr>
              <a:t>difficult because national maps cannot be compared easily. Different definitions, geographic resolutions, metadata standards and publication rules create inconsistent results. A corridor may appear covered in one map because backbone infrastructure exists nearby but underserved in another because communities cannot purchase reliable service</a:t>
            </a:r>
            <a:endParaRPr lang="en-US" sz="1100">
              <a:latin typeface="Arial"/>
              <a:cs typeface="Arial"/>
            </a:endParaRPr>
          </a:p>
        </p:txBody>
      </p:sp>
      <p:sp>
        <p:nvSpPr>
          <p:cNvPr id="6" name="Text 4"/>
          <p:cNvSpPr/>
          <p:nvPr/>
        </p:nvSpPr>
        <p:spPr>
          <a:xfrm>
            <a:off x="6263640" y="2377440"/>
            <a:ext cx="5486400" cy="3840480"/>
          </a:xfrm>
          <a:prstGeom prst="rect">
            <a:avLst/>
          </a:prstGeom>
          <a:noFill/>
          <a:ln/>
        </p:spPr>
        <p:txBody>
          <a:bodyPr wrap="square" lIns="91440" tIns="45720" rIns="91440" bIns="45720" rtlCol="0" anchor="t"/>
          <a:lstStyle/>
          <a:p>
            <a:r>
              <a:rPr lang="en-US" sz="1200">
                <a:solidFill>
                  <a:srgbClr val="2A2A2A"/>
                </a:solidFill>
                <a:ea typeface="+mn-lt"/>
                <a:cs typeface="+mn-lt"/>
              </a:rPr>
              <a:t>Operators are concerned about duplicate reporting and cross-border confidentiality. Regulators are concerned about legal mandates, data quality and comparability. </a:t>
            </a:r>
            <a:endParaRPr lang="en-US">
              <a:solidFill>
                <a:srgbClr val="000000"/>
              </a:solidFill>
              <a:ea typeface="+mn-lt"/>
              <a:cs typeface="+mn-lt"/>
            </a:endParaRPr>
          </a:p>
          <a:p>
            <a:endParaRPr lang="en-US" sz="1200" dirty="0">
              <a:solidFill>
                <a:srgbClr val="2A2A2A"/>
              </a:solidFill>
              <a:ea typeface="+mn-lt"/>
              <a:cs typeface="+mn-lt"/>
            </a:endParaRPr>
          </a:p>
          <a:p>
            <a:r>
              <a:rPr lang="en-US" sz="1200">
                <a:solidFill>
                  <a:srgbClr val="2A2A2A"/>
                </a:solidFill>
                <a:ea typeface="+mn-lt"/>
                <a:cs typeface="+mn-lt"/>
              </a:rPr>
              <a:t>Ministries are concerned about regional investment decisions and the political credibility of any regional overview.</a:t>
            </a:r>
            <a:endParaRPr lang="en-US"/>
          </a:p>
          <a:p>
            <a:endParaRPr lang="en-US" sz="1200" dirty="0">
              <a:solidFill>
                <a:srgbClr val="2A2A2A"/>
              </a:solidFill>
              <a:ea typeface="+mn-lt"/>
              <a:cs typeface="+mn-lt"/>
            </a:endParaRPr>
          </a:p>
          <a:p>
            <a:r>
              <a:rPr lang="en-US" sz="1200" dirty="0">
                <a:solidFill>
                  <a:srgbClr val="2A2A2A"/>
                </a:solidFill>
                <a:ea typeface="+mn-lt"/>
                <a:cs typeface="+mn-lt"/>
              </a:rPr>
              <a:t>As EACO prepares its regional overview, growing public and political interest in broadband mapping attracts the attention of regional media. A leading pan-African news network </a:t>
            </a:r>
            <a:r>
              <a:rPr lang="en-US" sz="1200" dirty="0" err="1">
                <a:solidFill>
                  <a:srgbClr val="2A2A2A"/>
                </a:solidFill>
                <a:ea typeface="+mn-lt"/>
                <a:cs typeface="+mn-lt"/>
              </a:rPr>
              <a:t>organises</a:t>
            </a:r>
            <a:r>
              <a:rPr lang="en-US" sz="1200" dirty="0">
                <a:solidFill>
                  <a:srgbClr val="2A2A2A"/>
                </a:solidFill>
                <a:ea typeface="+mn-lt"/>
                <a:cs typeface="+mn-lt"/>
              </a:rPr>
              <a:t> a special televised policy debate on the future of broadband mapping and digital connectivity in the EACO region.</a:t>
            </a:r>
            <a:endParaRPr lang="en-US" dirty="0">
              <a:ea typeface="+mn-lt"/>
              <a:cs typeface="+mn-lt"/>
            </a:endParaRPr>
          </a:p>
          <a:p>
            <a:r>
              <a:rPr lang="en-US" sz="1200" dirty="0">
                <a:solidFill>
                  <a:srgbClr val="2A2A2A"/>
                </a:solidFill>
                <a:ea typeface="+mn-lt"/>
                <a:cs typeface="+mn-lt"/>
              </a:rPr>
              <a:t>Representatives from EACO, participating Ministries, National Regulatory Authorities and licensed telecommunications operators from several Member States are invited to present their respective perspectives on the challenges of developing comparable national broadband mapping systems and the opportunities for greater regional cooperation. Each participant is encouraged to advance their position and to identify the indicators, methodologies, and approaches they deem most suitable, and to justify their choices in light of their priorities and constraints</a:t>
            </a:r>
            <a:endParaRPr lang="en-US">
              <a:ea typeface="Calibri"/>
              <a:cs typeface="Calibri"/>
            </a:endParaRPr>
          </a:p>
        </p:txBody>
      </p:sp>
      <p:sp>
        <p:nvSpPr>
          <p:cNvPr id="25" name="Slide Number Placeholder 0"/>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13F0BC-C59A-3C42-FDD7-122EFC528124}"/>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2A688BA3-1BDF-EB16-C011-2F6EE6E8AF40}"/>
              </a:ext>
            </a:extLst>
          </p:cNvPr>
          <p:cNvSpPr/>
          <p:nvPr/>
        </p:nvSpPr>
        <p:spPr>
          <a:xfrm>
            <a:off x="548640" y="411480"/>
            <a:ext cx="7315200" cy="320040"/>
          </a:xfrm>
          <a:prstGeom prst="rect">
            <a:avLst/>
          </a:prstGeom>
          <a:noFill/>
          <a:ln/>
        </p:spPr>
        <p:txBody>
          <a:bodyPr wrap="square" lIns="91440" tIns="45720" rIns="91440" bIns="45720" rtlCol="0" anchor="ctr"/>
          <a:lstStyle/>
          <a:p>
            <a:pPr marL="0" indent="0" algn="l">
              <a:buNone/>
            </a:pPr>
            <a:r>
              <a:rPr lang="en-US" sz="1100" b="1" kern="0" spc="600">
                <a:solidFill>
                  <a:srgbClr val="C97B1F"/>
                </a:solidFill>
                <a:latin typeface="Arial"/>
                <a:ea typeface="Arial" pitchFamily="34" charset="-122"/>
                <a:cs typeface="Arial"/>
              </a:rPr>
              <a:t>JURY CHALLENGE  ·  SIMULATION 03</a:t>
            </a:r>
            <a:endParaRPr lang="en-US" sz="1100" dirty="0"/>
          </a:p>
        </p:txBody>
      </p:sp>
      <p:sp>
        <p:nvSpPr>
          <p:cNvPr id="3" name="Text 1">
            <a:extLst>
              <a:ext uri="{FF2B5EF4-FFF2-40B4-BE49-F238E27FC236}">
                <a16:creationId xmlns:a16="http://schemas.microsoft.com/office/drawing/2014/main" id="{416D6E35-8719-E4F0-334B-7AAA75FAE32E}"/>
              </a:ext>
            </a:extLst>
          </p:cNvPr>
          <p:cNvSpPr/>
          <p:nvPr/>
        </p:nvSpPr>
        <p:spPr>
          <a:xfrm>
            <a:off x="548640" y="777240"/>
            <a:ext cx="11155680" cy="1097280"/>
          </a:xfrm>
          <a:prstGeom prst="rect">
            <a:avLst/>
          </a:prstGeom>
          <a:noFill/>
          <a:ln/>
        </p:spPr>
        <p:txBody>
          <a:bodyPr wrap="square" lIns="91440" tIns="45720" rIns="91440" bIns="45720" rtlCol="0" anchor="t"/>
          <a:lstStyle/>
          <a:p>
            <a:r>
              <a:rPr lang="en-US" sz="3600" b="1">
                <a:solidFill>
                  <a:srgbClr val="0B2545"/>
                </a:solidFill>
                <a:latin typeface="Arial"/>
                <a:cs typeface="Arial"/>
              </a:rPr>
              <a:t>Simulation 3 Jury Challenge</a:t>
            </a:r>
          </a:p>
        </p:txBody>
      </p:sp>
      <p:sp>
        <p:nvSpPr>
          <p:cNvPr id="7" name="Text 5">
            <a:extLst>
              <a:ext uri="{FF2B5EF4-FFF2-40B4-BE49-F238E27FC236}">
                <a16:creationId xmlns:a16="http://schemas.microsoft.com/office/drawing/2014/main" id="{C853EEBE-47DD-0441-E82F-1FA677F7165B}"/>
              </a:ext>
            </a:extLst>
          </p:cNvPr>
          <p:cNvSpPr/>
          <p:nvPr/>
        </p:nvSpPr>
        <p:spPr>
          <a:xfrm>
            <a:off x="548640" y="1607457"/>
            <a:ext cx="5486400" cy="274320"/>
          </a:xfrm>
          <a:prstGeom prst="rect">
            <a:avLst/>
          </a:prstGeom>
          <a:noFill/>
          <a:ln/>
        </p:spPr>
        <p:txBody>
          <a:bodyPr wrap="square" rtlCol="0" anchor="ctr"/>
          <a:lstStyle/>
          <a:p>
            <a:pPr marL="0" indent="0">
              <a:buNone/>
            </a:pPr>
            <a:r>
              <a:rPr lang="en-US" sz="1100" b="1" kern="0" spc="400" dirty="0">
                <a:solidFill>
                  <a:srgbClr val="9A2A2A"/>
                </a:solidFill>
                <a:latin typeface="Arial" pitchFamily="34" charset="0"/>
                <a:ea typeface="Arial" pitchFamily="34" charset="-122"/>
                <a:cs typeface="Arial" pitchFamily="34" charset="-120"/>
              </a:rPr>
              <a:t>The Disruption</a:t>
            </a:r>
            <a:endParaRPr lang="en-US" sz="1100" dirty="0"/>
          </a:p>
        </p:txBody>
      </p:sp>
      <p:sp>
        <p:nvSpPr>
          <p:cNvPr id="8" name="Text 6">
            <a:extLst>
              <a:ext uri="{FF2B5EF4-FFF2-40B4-BE49-F238E27FC236}">
                <a16:creationId xmlns:a16="http://schemas.microsoft.com/office/drawing/2014/main" id="{BB0516FA-3B56-418B-CC3C-FA6A6460B4F8}"/>
              </a:ext>
            </a:extLst>
          </p:cNvPr>
          <p:cNvSpPr/>
          <p:nvPr/>
        </p:nvSpPr>
        <p:spPr>
          <a:xfrm>
            <a:off x="548640" y="2021840"/>
            <a:ext cx="5508171" cy="3776617"/>
          </a:xfrm>
          <a:prstGeom prst="rect">
            <a:avLst/>
          </a:prstGeom>
          <a:noFill/>
          <a:ln/>
        </p:spPr>
        <p:txBody>
          <a:bodyPr wrap="square" lIns="91440" tIns="45720" rIns="91440" bIns="45720" rtlCol="0" anchor="t"/>
          <a:lstStyle/>
          <a:p>
            <a:pPr algn="just"/>
            <a:r>
              <a:rPr lang="en-US" sz="1100">
                <a:ea typeface="+mn-lt"/>
                <a:cs typeface="+mn-lt"/>
              </a:rPr>
              <a:t>The televised debate generates far greater attention than anticipated. During the discussion, participants openly disagree on key issues, including the definition of broadband coverage, the publication of operator information, the treatment of commercially sensitive data and the feasibility of developing a common regional framework. The differing positions receive extensive media coverage, prompting public criticism and raising concerns among Ministers and development partners about the credibility of any future regional broadband mapping initiative.</a:t>
            </a:r>
            <a:endParaRPr lang="en-US">
              <a:ea typeface="+mn-lt"/>
              <a:cs typeface="+mn-lt"/>
            </a:endParaRPr>
          </a:p>
          <a:p>
            <a:pPr algn="just"/>
            <a:endParaRPr lang="en-US" sz="1100" dirty="0">
              <a:ea typeface="+mn-lt"/>
              <a:cs typeface="+mn-lt"/>
            </a:endParaRPr>
          </a:p>
          <a:p>
            <a:pPr algn="just"/>
            <a:r>
              <a:rPr lang="en-US" sz="1100">
                <a:ea typeface="+mn-lt"/>
                <a:cs typeface="+mn-lt"/>
              </a:rPr>
              <a:t>Within days, the Prime Ministers’ Offices of several participating Member States jointly request EACO to convene an extraordinary regional consultation. They stress that the absence of a common direction risks delaying regional digital integration initiatives, undermining investor confidence and complicating future development financing for cross-border connectivity projects.</a:t>
            </a:r>
            <a:endParaRPr lang="en-US"/>
          </a:p>
          <a:p>
            <a:pPr algn="just"/>
            <a:endParaRPr lang="en-US" sz="1100" dirty="0">
              <a:ea typeface="+mn-lt"/>
              <a:cs typeface="+mn-lt"/>
            </a:endParaRPr>
          </a:p>
          <a:p>
            <a:pPr algn="just"/>
            <a:r>
              <a:rPr lang="en-US" sz="1100" b="1" dirty="0">
                <a:ea typeface="+mn-lt"/>
                <a:cs typeface="+mn-lt"/>
              </a:rPr>
              <a:t>EACO therefore convenes in an emergency negotiation involving representatives of the participating Ministries, National Regulatory Authorities, and licensed telecommunications operators. The objective is to identify a common regional position that can command legal, </a:t>
            </a:r>
            <a:r>
              <a:rPr lang="en-US" sz="1100" b="1">
                <a:ea typeface="+mn-lt"/>
                <a:cs typeface="+mn-lt"/>
              </a:rPr>
              <a:t>technical, financial, and institutional requirements for harmonized broadband mapping </a:t>
            </a:r>
            <a:r>
              <a:rPr lang="en-US" sz="1100" b="1" dirty="0">
                <a:ea typeface="+mn-lt"/>
                <a:cs typeface="+mn-lt"/>
              </a:rPr>
              <a:t>systems across EACO</a:t>
            </a:r>
            <a:endParaRPr lang="en-US" b="1" dirty="0"/>
          </a:p>
          <a:p>
            <a:pPr algn="just"/>
            <a:endParaRPr lang="en-US" sz="1100" dirty="0">
              <a:latin typeface="Arial"/>
              <a:cs typeface="Arial"/>
            </a:endParaRPr>
          </a:p>
          <a:p>
            <a:pPr>
              <a:spcAft>
                <a:spcPts val="600"/>
              </a:spcAft>
            </a:pPr>
            <a:endParaRPr lang="en-US" sz="1100" dirty="0">
              <a:solidFill>
                <a:srgbClr val="2A2A2A"/>
              </a:solidFill>
              <a:latin typeface="Arial"/>
              <a:cs typeface="Arial"/>
            </a:endParaRPr>
          </a:p>
        </p:txBody>
      </p:sp>
      <p:sp>
        <p:nvSpPr>
          <p:cNvPr id="25" name="Slide Number Placeholder 0">
            <a:extLst>
              <a:ext uri="{FF2B5EF4-FFF2-40B4-BE49-F238E27FC236}">
                <a16:creationId xmlns:a16="http://schemas.microsoft.com/office/drawing/2014/main" id="{0B954928-9AD3-929A-8344-055B75D08C28}"/>
              </a:ext>
            </a:extLst>
          </p:cNvPr>
          <p:cNvSpPr>
            <a:spLocks noGrp="1"/>
          </p:cNvSpPr>
          <p:nvPr>
            <p:ph type="sldNum" sz="quarter" idx="4294967295"/>
          </p:nvPr>
        </p:nvSpPr>
        <p:spPr>
          <a:xfrm>
            <a:off x="11612880" y="6492240"/>
            <a:ext cx="457200" cy="274320"/>
          </a:xfrm>
          <a:prstGeom prst="rect">
            <a:avLst/>
          </a:prstGeom>
          <a:extLst>
            <a:ext uri="{C572A759-6A51-4108-AA02-DFA0A04FC94B}">
              <ma14:wrappingTextBoxFlag xmlns="" xmlns:ma14="http://schemas.microsoft.com/office/mac/drawingml/2011/main" val="0"/>
            </a:ext>
          </a:extLst>
        </p:spPr>
        <p:txBody>
          <a:bodyPr/>
          <a:lstStyle>
            <a:lvl1pPr>
              <a:defRPr sz="900">
                <a:solidFill>
                  <a:srgbClr val="0B2545"/>
                </a:solidFill>
                <a:latin typeface="Arial"/>
                <a:ea typeface="Arial"/>
                <a:cs typeface="Arial"/>
              </a:defRPr>
            </a:lvl1pPr>
          </a:lstStyle>
          <a:p>
            <a:pPr algn="r"/>
            <a:fld id="{F7021451-1387-4CA6-816F-3879F97B5CBC}" type="slidenum">
              <a:rPr lang="en-US" b="1"/>
              <a:t>13</a:t>
            </a:fld>
            <a:endParaRPr lang="en-US"/>
          </a:p>
        </p:txBody>
      </p:sp>
    </p:spTree>
    <p:extLst>
      <p:ext uri="{BB962C8B-B14F-4D97-AF65-F5344CB8AC3E}">
        <p14:creationId xmlns:p14="http://schemas.microsoft.com/office/powerpoint/2010/main" val="132837581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4" name="Text 2"/>
          <p:cNvSpPr/>
          <p:nvPr/>
        </p:nvSpPr>
        <p:spPr>
          <a:xfrm>
            <a:off x="1068251" y="1329509"/>
            <a:ext cx="10058400" cy="4064000"/>
          </a:xfrm>
          <a:prstGeom prst="rect">
            <a:avLst/>
          </a:prstGeom>
          <a:noFill/>
          <a:ln/>
        </p:spPr>
        <p:txBody>
          <a:bodyPr wrap="square" lIns="91440" tIns="45720" rIns="91440" bIns="45720" rtlCol="0" anchor="ctr"/>
          <a:lstStyle/>
          <a:p>
            <a:pPr algn="ctr">
              <a:lnSpc>
                <a:spcPct val="115000"/>
              </a:lnSpc>
            </a:pPr>
            <a:r>
              <a:rPr lang="en-US" sz="3200" b="1" i="1">
                <a:solidFill>
                  <a:srgbClr val="FFFFFF"/>
                </a:solidFill>
                <a:latin typeface="Arial"/>
                <a:cs typeface="Arial"/>
              </a:rPr>
              <a:t>Thanks to all for your contributions, EACO cohort!</a:t>
            </a:r>
          </a:p>
          <a:p>
            <a:pPr algn="ctr">
              <a:lnSpc>
                <a:spcPct val="114999"/>
              </a:lnSpc>
            </a:pPr>
            <a:endParaRPr lang="en-US" sz="3200" i="1" dirty="0">
              <a:solidFill>
                <a:srgbClr val="FFFFFF"/>
              </a:solidFill>
              <a:latin typeface="Arial"/>
              <a:cs typeface="Arial"/>
            </a:endParaRPr>
          </a:p>
          <a:p>
            <a:pPr algn="ctr">
              <a:lnSpc>
                <a:spcPct val="114999"/>
              </a:lnSpc>
            </a:pPr>
            <a:r>
              <a:rPr lang="en-US" sz="2800" i="1" dirty="0">
                <a:solidFill>
                  <a:srgbClr val="FFFFFF"/>
                </a:solidFill>
                <a:latin typeface="Arial"/>
                <a:cs typeface="Arial"/>
              </a:rPr>
              <a:t>Together with the CRASA and  WATRA cohorts, your work will help build the upcoming </a:t>
            </a:r>
            <a:r>
              <a:rPr lang="en-US" sz="2800" i="1">
                <a:solidFill>
                  <a:srgbClr val="FFFFFF"/>
                </a:solidFill>
                <a:latin typeface="Arial"/>
                <a:cs typeface="Arial"/>
              </a:rPr>
              <a:t>Brussels</a:t>
            </a:r>
            <a:r>
              <a:rPr lang="en-US" sz="2800" i="1" dirty="0">
                <a:solidFill>
                  <a:srgbClr val="FFFFFF"/>
                </a:solidFill>
                <a:latin typeface="Arial"/>
                <a:cs typeface="Arial"/>
              </a:rPr>
              <a:t> program.</a:t>
            </a:r>
          </a:p>
          <a:p>
            <a:pPr algn="ctr">
              <a:lnSpc>
                <a:spcPct val="114999"/>
              </a:lnSpc>
            </a:pPr>
            <a:r>
              <a:rPr lang="en-US" sz="2800" i="1">
                <a:solidFill>
                  <a:srgbClr val="FFFFFF"/>
                </a:solidFill>
                <a:latin typeface="Arial"/>
                <a:cs typeface="Arial"/>
              </a:rPr>
              <a:t>---</a:t>
            </a:r>
          </a:p>
          <a:p>
            <a:pPr algn="ctr">
              <a:lnSpc>
                <a:spcPct val="114999"/>
              </a:lnSpc>
            </a:pPr>
            <a:r>
              <a:rPr lang="en-US" sz="2800" i="1" dirty="0">
                <a:solidFill>
                  <a:srgbClr val="FFFFFF"/>
                </a:solidFill>
                <a:latin typeface="Arial"/>
                <a:cs typeface="Arial"/>
              </a:rPr>
              <a:t>Please don't forget to send us your submissions via email by </a:t>
            </a:r>
            <a:r>
              <a:rPr lang="en-US" sz="2800" i="1">
                <a:solidFill>
                  <a:srgbClr val="FFFFFF"/>
                </a:solidFill>
                <a:latin typeface="Arial"/>
                <a:cs typeface="Arial"/>
              </a:rPr>
              <a:t>Wednesday</a:t>
            </a:r>
            <a:r>
              <a:rPr lang="en-US" sz="2800" i="1" dirty="0">
                <a:solidFill>
                  <a:srgbClr val="FFFFFF"/>
                </a:solidFill>
                <a:latin typeface="Arial"/>
                <a:cs typeface="Arial"/>
              </a:rPr>
              <a:t>, July 1st COB</a:t>
            </a:r>
          </a:p>
        </p:txBody>
      </p:sp>
      <p:sp>
        <p:nvSpPr>
          <p:cNvPr id="5" name="Text 3"/>
          <p:cNvSpPr/>
          <p:nvPr/>
        </p:nvSpPr>
        <p:spPr>
          <a:xfrm>
            <a:off x="548640" y="5852160"/>
            <a:ext cx="11155680" cy="365760"/>
          </a:xfrm>
          <a:prstGeom prst="rect">
            <a:avLst/>
          </a:prstGeom>
          <a:noFill/>
          <a:ln/>
        </p:spPr>
        <p:txBody>
          <a:bodyPr wrap="square" lIns="91440" tIns="45720" rIns="91440" bIns="45720" rtlCol="0" anchor="ctr"/>
          <a:lstStyle/>
          <a:p>
            <a:pPr marL="0" indent="0" algn="ctr">
              <a:buNone/>
            </a:pPr>
            <a:r>
              <a:rPr lang="en-US" sz="1100">
                <a:solidFill>
                  <a:srgbClr val="E2A85A"/>
                </a:solidFill>
                <a:latin typeface="Arial"/>
                <a:ea typeface="Arial" pitchFamily="34" charset="-122"/>
                <a:cs typeface="Arial"/>
              </a:rPr>
              <a:t>Africa-BB-MAPS  ·  EACO Cohort </a:t>
            </a:r>
            <a:endParaRPr lang="en-US" sz="1100">
              <a:latin typeface="Arial"/>
              <a:cs typeface="Arial"/>
            </a:endParaRP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E61AAD99A901438D9BC061B6D8E5BF" ma:contentTypeVersion="14" ma:contentTypeDescription="Create a new document." ma:contentTypeScope="" ma:versionID="9d740ef723292676fe77110ed7435939">
  <xsd:schema xmlns:xsd="http://www.w3.org/2001/XMLSchema" xmlns:xs="http://www.w3.org/2001/XMLSchema" xmlns:p="http://schemas.microsoft.com/office/2006/metadata/properties" xmlns:ns2="7bbce149-ba0e-4c7d-b138-75737535ebd3" xmlns:ns3="fc530d05-483b-4fd2-bcc9-ba5292dbeb46" targetNamespace="http://schemas.microsoft.com/office/2006/metadata/properties" ma:root="true" ma:fieldsID="05b405f1d50fa3d0ffbd2c0505e6d3c5" ns2:_="" ns3:_="">
    <xsd:import namespace="7bbce149-ba0e-4c7d-b138-75737535ebd3"/>
    <xsd:import namespace="fc530d05-483b-4fd2-bcc9-ba5292dbeb46"/>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element ref="ns2:MediaServiceBillingMetadata" minOccurs="0"/>
                <xsd:element ref="ns2: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bce149-ba0e-4c7d-b138-75737535ebd3"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0e895586-ec57-4162-862b-45953123501e"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element name="MediaServiceBillingMetadata" ma:index="20" nillable="true" ma:displayName="MediaServiceBillingMetadata" ma:hidden="true" ma:internalName="MediaServiceBillingMetadata" ma:readOnly="true">
      <xsd:simpleType>
        <xsd:restriction base="dms:Note"/>
      </xsd:simpleType>
    </xsd:element>
    <xsd:element name="MediaServiceLocation" ma:index="21" nillable="true" ma:displayName="Location" ma:indexed="true"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fc530d05-483b-4fd2-bcc9-ba5292dbeb46"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58acb3cf-98de-4629-8fbd-c125b4222ba9}" ma:internalName="TaxCatchAll" ma:showField="CatchAllData" ma:web="fc530d05-483b-4fd2-bcc9-ba5292dbeb46">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7bbce149-ba0e-4c7d-b138-75737535ebd3">
      <Terms xmlns="http://schemas.microsoft.com/office/infopath/2007/PartnerControls"/>
    </lcf76f155ced4ddcb4097134ff3c332f>
    <TaxCatchAll xmlns="fc530d05-483b-4fd2-bcc9-ba5292dbeb46" xsi:nil="true"/>
  </documentManagement>
</p:properties>
</file>

<file path=customXml/itemProps1.xml><?xml version="1.0" encoding="utf-8"?>
<ds:datastoreItem xmlns:ds="http://schemas.openxmlformats.org/officeDocument/2006/customXml" ds:itemID="{67F435DD-BB0A-4125-9D5E-22FBCAE7ED36}"/>
</file>

<file path=customXml/itemProps2.xml><?xml version="1.0" encoding="utf-8"?>
<ds:datastoreItem xmlns:ds="http://schemas.openxmlformats.org/officeDocument/2006/customXml" ds:itemID="{5933F8FC-33CD-4D0A-B8E4-EC8BDCF8DA7B}"/>
</file>

<file path=customXml/itemProps3.xml><?xml version="1.0" encoding="utf-8"?>
<ds:datastoreItem xmlns:ds="http://schemas.openxmlformats.org/officeDocument/2006/customXml" ds:itemID="{4CCA3D24-FB81-4221-BD4B-56BC3DE5D564}"/>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Widescreen</PresentationFormat>
  <Paragraphs>0</Paragraphs>
  <Slides>14</Slides>
  <Notes>14</Notes>
  <HiddenSlides>0</HiddenSlides>
  <MMClips>0</MMClips>
  <ScaleCrop>false</ScaleCrop>
  <HeadingPairs>
    <vt:vector size="4" baseType="variant">
      <vt:variant>
        <vt:lpstr>Theme</vt:lpstr>
      </vt:variant>
      <vt:variant>
        <vt:i4>1</vt:i4>
      </vt:variant>
      <vt:variant>
        <vt:lpstr>Slide Titles</vt:lpstr>
      </vt:variant>
      <vt:variant>
        <vt:i4>14</vt:i4>
      </vt:variant>
    </vt:vector>
  </HeadingPairs>
  <TitlesOfParts>
    <vt:vector size="15" baseType="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Africa-BB-MAPS Policy Simulation Workshop</dc:title>
  <dc:subject>EACO Cohort</dc:subject>
  <dc:creator>ITU AFRICA-BB-MAPS</dc:creator>
  <cp:lastModifiedBy>ITU AFRICA-BB-MAPS</cp:lastModifiedBy>
  <cp:revision>180</cp:revision>
  <dcterms:created xsi:type="dcterms:W3CDTF">2026-06-28T17:52:02Z</dcterms:created>
  <dcterms:modified xsi:type="dcterms:W3CDTF">2026-07-01T11:13:13Z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0x010100D1E61AAD99A901438D9BC061B6D8E5BF</vt:lpwstr>
  </property>
</Properties>
</file>