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12192000" cy="6858000"/>
  <p:notesSz cx="6858000" cy="12192000"/>
  <p:embeddedFontLst>
    <p:embeddedFont>
      <p:font typeface="Inter" panose="020B0604020202020204" charset="0"/>
      <p:regular r:id="rId16"/>
      <p:bold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447" autoAdjust="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377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54418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8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26" Type="http://schemas.openxmlformats.org/officeDocument/2006/relationships/image" Target="../media/image6.png"/><Relationship Id="rId3" Type="http://schemas.openxmlformats.org/officeDocument/2006/relationships/image" Target="../media/image7.png"/><Relationship Id="rId21" Type="http://schemas.openxmlformats.org/officeDocument/2006/relationships/image" Target="../media/image48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5" Type="http://schemas.openxmlformats.org/officeDocument/2006/relationships/image" Target="../media/image9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4" Type="http://schemas.openxmlformats.org/officeDocument/2006/relationships/image" Target="../media/image8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9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image" Target="../media/image8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18" Type="http://schemas.openxmlformats.org/officeDocument/2006/relationships/image" Target="../media/image77.png"/><Relationship Id="rId3" Type="http://schemas.openxmlformats.org/officeDocument/2006/relationships/image" Target="../media/image7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7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9.png"/><Relationship Id="rId15" Type="http://schemas.openxmlformats.org/officeDocument/2006/relationships/image" Target="../media/image74.png"/><Relationship Id="rId10" Type="http://schemas.openxmlformats.org/officeDocument/2006/relationships/image" Target="../media/image69.png"/><Relationship Id="rId19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3" Type="http://schemas.openxmlformats.org/officeDocument/2006/relationships/image" Target="../media/image7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9.png"/><Relationship Id="rId10" Type="http://schemas.openxmlformats.org/officeDocument/2006/relationships/image" Target="../media/image82.png"/><Relationship Id="rId4" Type="http://schemas.openxmlformats.org/officeDocument/2006/relationships/image" Target="../media/image8.png"/><Relationship Id="rId9" Type="http://schemas.openxmlformats.org/officeDocument/2006/relationships/image" Target="../media/image81.png"/><Relationship Id="rId1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1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17" Type="http://schemas.openxmlformats.org/officeDocument/2006/relationships/image" Target="../media/image97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9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9.png"/><Relationship Id="rId15" Type="http://schemas.openxmlformats.org/officeDocument/2006/relationships/image" Target="../media/image95.png"/><Relationship Id="rId10" Type="http://schemas.openxmlformats.org/officeDocument/2006/relationships/image" Target="../media/image90.png"/><Relationship Id="rId4" Type="http://schemas.openxmlformats.org/officeDocument/2006/relationships/image" Target="../media/image8.png"/><Relationship Id="rId9" Type="http://schemas.openxmlformats.org/officeDocument/2006/relationships/image" Target="../media/image89.png"/><Relationship Id="rId14" Type="http://schemas.openxmlformats.org/officeDocument/2006/relationships/image" Target="../media/image9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3" Type="http://schemas.openxmlformats.org/officeDocument/2006/relationships/image" Target="../media/image7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.png"/><Relationship Id="rId15" Type="http://schemas.openxmlformats.org/officeDocument/2006/relationships/image" Target="../media/image52.png"/><Relationship Id="rId10" Type="http://schemas.openxmlformats.org/officeDocument/2006/relationships/image" Target="../media/image102.png"/><Relationship Id="rId4" Type="http://schemas.openxmlformats.org/officeDocument/2006/relationships/image" Target="../media/image8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png"/><Relationship Id="rId3" Type="http://schemas.openxmlformats.org/officeDocument/2006/relationships/image" Target="../media/image7.png"/><Relationship Id="rId7" Type="http://schemas.openxmlformats.org/officeDocument/2006/relationships/image" Target="../media/image108.png"/><Relationship Id="rId12" Type="http://schemas.openxmlformats.org/officeDocument/2006/relationships/image" Target="../media/image113.png"/><Relationship Id="rId1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5" Type="http://schemas.openxmlformats.org/officeDocument/2006/relationships/image" Target="../media/image9.png"/><Relationship Id="rId15" Type="http://schemas.openxmlformats.org/officeDocument/2006/relationships/image" Target="../media/image116.png"/><Relationship Id="rId10" Type="http://schemas.openxmlformats.org/officeDocument/2006/relationships/image" Target="../media/image111.png"/><Relationship Id="rId4" Type="http://schemas.openxmlformats.org/officeDocument/2006/relationships/image" Target="../media/image8.png"/><Relationship Id="rId9" Type="http://schemas.openxmlformats.org/officeDocument/2006/relationships/image" Target="../media/image110.png"/><Relationship Id="rId14" Type="http://schemas.openxmlformats.org/officeDocument/2006/relationships/image" Target="../media/image1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3" Type="http://schemas.openxmlformats.org/officeDocument/2006/relationships/image" Target="../media/image7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9.png"/><Relationship Id="rId10" Type="http://schemas.openxmlformats.org/officeDocument/2006/relationships/image" Target="../media/image122.png"/><Relationship Id="rId4" Type="http://schemas.openxmlformats.org/officeDocument/2006/relationships/image" Target="../media/image8.png"/><Relationship Id="rId9" Type="http://schemas.openxmlformats.org/officeDocument/2006/relationships/image" Target="../media/image121.png"/><Relationship Id="rId1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3" Type="http://schemas.openxmlformats.org/officeDocument/2006/relationships/image" Target="../media/image7.png"/><Relationship Id="rId7" Type="http://schemas.openxmlformats.org/officeDocument/2006/relationships/image" Target="../media/image127.png"/><Relationship Id="rId12" Type="http://schemas.openxmlformats.org/officeDocument/2006/relationships/image" Target="../media/image1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5" Type="http://schemas.openxmlformats.org/officeDocument/2006/relationships/image" Target="../media/image9.png"/><Relationship Id="rId10" Type="http://schemas.openxmlformats.org/officeDocument/2006/relationships/image" Target="../media/image130.png"/><Relationship Id="rId4" Type="http://schemas.openxmlformats.org/officeDocument/2006/relationships/image" Target="../media/image8.png"/><Relationship Id="rId9" Type="http://schemas.openxmlformats.org/officeDocument/2006/relationships/image" Target="../media/image129.png"/><Relationship Id="rId1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2727573"/>
            <a:ext cx="762000" cy="5715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3731270"/>
            <a:ext cx="6827490" cy="538163"/>
          </a:xfrm>
          <a:prstGeom prst="rect">
            <a:avLst/>
          </a:prstGeom>
        </p:spPr>
      </p:pic>
      <p:sp>
        <p:nvSpPr>
          <p:cNvPr id="10" name="SK-1-text-9"/>
          <p:cNvSpPr/>
          <p:nvPr/>
        </p:nvSpPr>
        <p:spPr>
          <a:xfrm>
            <a:off x="762000" y="381000"/>
            <a:ext cx="114300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kern="0" spc="90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AFRICA-EUROPE BROADBAND MAPPING STUDY VISIT &amp; POLICY TRAINING</a:t>
            </a:r>
            <a:endParaRPr lang="en-US" sz="1275" dirty="0"/>
          </a:p>
        </p:txBody>
      </p:sp>
      <p:sp>
        <p:nvSpPr>
          <p:cNvPr id="11" name="SK-1-text-10"/>
          <p:cNvSpPr/>
          <p:nvPr/>
        </p:nvSpPr>
        <p:spPr>
          <a:xfrm>
            <a:off x="762000" y="661988"/>
            <a:ext cx="107442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64748B"/>
                </a:solidFill>
              </a:rPr>
              <a:t>Warsaw, 30 June – 2 July 2026</a:t>
            </a:r>
            <a:endParaRPr lang="en-US" sz="1125" dirty="0"/>
          </a:p>
        </p:txBody>
      </p:sp>
      <p:sp>
        <p:nvSpPr>
          <p:cNvPr id="12" name="SK-1-text-11"/>
          <p:cNvSpPr/>
          <p:nvPr/>
        </p:nvSpPr>
        <p:spPr>
          <a:xfrm>
            <a:off x="762000" y="2369493"/>
            <a:ext cx="9951720" cy="167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20"/>
              </a:lnSpc>
              <a:buNone/>
            </a:pPr>
            <a:r>
              <a:rPr lang="en-US" sz="1200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Connecting Europe and Africa through Broadband Mapping</a:t>
            </a:r>
            <a:endParaRPr lang="en-US" sz="1200" dirty="0"/>
          </a:p>
        </p:txBody>
      </p:sp>
      <p:sp>
        <p:nvSpPr>
          <p:cNvPr id="13" name="SK-1-text-12"/>
          <p:cNvSpPr/>
          <p:nvPr/>
        </p:nvSpPr>
        <p:spPr>
          <a:xfrm>
            <a:off x="762000" y="2975223"/>
            <a:ext cx="6827490" cy="56554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28"/>
              </a:lnSpc>
              <a:buNone/>
            </a:pPr>
            <a:r>
              <a:rPr lang="en-US" sz="1650" dirty="0">
                <a:solidFill>
                  <a:srgbClr val="334155"/>
                </a:solidFill>
              </a:rPr>
              <a:t>Policy, Regulation and Institutional Cooperation – Africa-BB-Maps Experience</a:t>
            </a:r>
            <a:endParaRPr lang="en-US" sz="1650" dirty="0"/>
          </a:p>
        </p:txBody>
      </p:sp>
      <p:sp>
        <p:nvSpPr>
          <p:cNvPr id="14" name="SK-1-text-13"/>
          <p:cNvSpPr/>
          <p:nvPr/>
        </p:nvSpPr>
        <p:spPr>
          <a:xfrm>
            <a:off x="952500" y="3731270"/>
            <a:ext cx="6446490" cy="538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003366"/>
                </a:solidFill>
              </a:rPr>
              <a:t>Session objective:</a:t>
            </a:r>
            <a:r>
              <a:rPr lang="en-US" sz="1013" dirty="0">
                <a:solidFill>
                  <a:srgbClr val="334155"/>
                </a:solidFill>
              </a:rPr>
              <a:t> Present ITU Europe's work within the Africa-BB-Maps framework, introduce policy analysis findings, and draw on European and Polish regulatory experience.</a:t>
            </a:r>
            <a:endParaRPr lang="en-US" sz="1013" dirty="0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621F8C74-BB90-B5F4-74BD-6A23045A82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481" y="6267329"/>
            <a:ext cx="1004519" cy="4572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24420"/>
            <a:ext cx="12192000" cy="6858000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800100"/>
            <a:ext cx="381000" cy="38100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062758"/>
            <a:ext cx="5667821" cy="975122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171230"/>
            <a:ext cx="1813024" cy="1190625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8824" y="3171230"/>
            <a:ext cx="1813024" cy="1190625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6148" y="3171230"/>
            <a:ext cx="1813024" cy="1190625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67921" y="2021384"/>
            <a:ext cx="5152579" cy="897136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20321" y="2154734"/>
            <a:ext cx="381000" cy="381000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03665" y="2257574"/>
            <a:ext cx="214313" cy="175320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67921" y="3032820"/>
            <a:ext cx="5152579" cy="897136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20321" y="3166170"/>
            <a:ext cx="381000" cy="381000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03665" y="3269010"/>
            <a:ext cx="214313" cy="175320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921" y="4044255"/>
            <a:ext cx="5152579" cy="897136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20321" y="4177605"/>
            <a:ext cx="381000" cy="381000"/>
          </a:xfrm>
          <a:prstGeom prst="rect">
            <a:avLst/>
          </a:prstGeom>
        </p:spPr>
      </p:pic>
      <p:pic>
        <p:nvPicPr>
          <p:cNvPr id="19" name="SK-2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03665" y="4280446"/>
            <a:ext cx="214313" cy="175320"/>
          </a:xfrm>
          <a:prstGeom prst="rect">
            <a:avLst/>
          </a:prstGeom>
        </p:spPr>
      </p:pic>
      <p:sp>
        <p:nvSpPr>
          <p:cNvPr id="21" name="SK-2-text-20"/>
          <p:cNvSpPr/>
          <p:nvPr/>
        </p:nvSpPr>
        <p:spPr>
          <a:xfrm>
            <a:off x="571500" y="914400"/>
            <a:ext cx="11125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-30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AFRICA-BB-MAPS: WHAT AND WHY</a:t>
            </a:r>
            <a:endParaRPr lang="en-US" sz="1200" dirty="0"/>
          </a:p>
        </p:txBody>
      </p:sp>
      <p:sp>
        <p:nvSpPr>
          <p:cNvPr id="22" name="SK-2-text-21"/>
          <p:cNvSpPr/>
          <p:nvPr/>
        </p:nvSpPr>
        <p:spPr>
          <a:xfrm>
            <a:off x="704850" y="2062758"/>
            <a:ext cx="5534471" cy="9751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20"/>
              </a:lnSpc>
              <a:buNone/>
            </a:pPr>
            <a:r>
              <a:rPr lang="en-US" sz="1200" dirty="0">
                <a:solidFill>
                  <a:srgbClr val="334155"/>
                </a:solidFill>
              </a:rPr>
              <a:t>The </a:t>
            </a:r>
            <a:r>
              <a:rPr lang="en-US" sz="1200" b="1" dirty="0">
                <a:solidFill>
                  <a:srgbClr val="334155"/>
                </a:solidFill>
              </a:rPr>
              <a:t>Africa Broadband Maps (Africa-BB-Maps)</a:t>
            </a:r>
            <a:r>
              <a:rPr lang="en-US" sz="1200" dirty="0">
                <a:solidFill>
                  <a:srgbClr val="334155"/>
                </a:solidFill>
              </a:rPr>
              <a:t> initiative is an ITU programme co-funded by the European Union. It supports 11 African countries in establishing and strengthening national broadband mapping systems — providing reliable geospatial data on digital infrastructure and connectivity.</a:t>
            </a:r>
            <a:endParaRPr lang="en-US" sz="1200" dirty="0"/>
          </a:p>
        </p:txBody>
      </p:sp>
      <p:sp>
        <p:nvSpPr>
          <p:cNvPr id="23" name="SK-2-text-22"/>
          <p:cNvSpPr/>
          <p:nvPr/>
        </p:nvSpPr>
        <p:spPr>
          <a:xfrm>
            <a:off x="619125" y="3304580"/>
            <a:ext cx="1717774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2700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en-US" sz="2700" dirty="0"/>
          </a:p>
        </p:txBody>
      </p:sp>
      <p:sp>
        <p:nvSpPr>
          <p:cNvPr id="24" name="SK-2-text-23"/>
          <p:cNvSpPr/>
          <p:nvPr/>
        </p:nvSpPr>
        <p:spPr>
          <a:xfrm>
            <a:off x="704850" y="3857030"/>
            <a:ext cx="1546324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dirty="0">
                <a:solidFill>
                  <a:srgbClr val="64748B"/>
                </a:solidFill>
              </a:rPr>
              <a:t>Participating African countries</a:t>
            </a:r>
            <a:endParaRPr lang="en-US" sz="975" dirty="0"/>
          </a:p>
        </p:txBody>
      </p:sp>
      <p:sp>
        <p:nvSpPr>
          <p:cNvPr id="25" name="SK-2-text-24"/>
          <p:cNvSpPr/>
          <p:nvPr/>
        </p:nvSpPr>
        <p:spPr>
          <a:xfrm>
            <a:off x="2546449" y="3304580"/>
            <a:ext cx="1717774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2700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EU+ITU</a:t>
            </a:r>
            <a:endParaRPr lang="en-US" sz="2700" dirty="0"/>
          </a:p>
        </p:txBody>
      </p:sp>
      <p:sp>
        <p:nvSpPr>
          <p:cNvPr id="26" name="SK-2-text-25"/>
          <p:cNvSpPr/>
          <p:nvPr/>
        </p:nvSpPr>
        <p:spPr>
          <a:xfrm>
            <a:off x="2594074" y="3857030"/>
            <a:ext cx="1622524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dirty="0">
                <a:solidFill>
                  <a:srgbClr val="64748B"/>
                </a:solidFill>
              </a:rPr>
              <a:t>Joint initiative</a:t>
            </a:r>
            <a:endParaRPr lang="en-US" sz="975" dirty="0"/>
          </a:p>
        </p:txBody>
      </p:sp>
      <p:sp>
        <p:nvSpPr>
          <p:cNvPr id="27" name="SK-2-text-26"/>
          <p:cNvSpPr/>
          <p:nvPr/>
        </p:nvSpPr>
        <p:spPr>
          <a:xfrm>
            <a:off x="4473773" y="3304580"/>
            <a:ext cx="1717774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2700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2025–26</a:t>
            </a:r>
            <a:endParaRPr lang="en-US" sz="2700" dirty="0"/>
          </a:p>
        </p:txBody>
      </p:sp>
      <p:sp>
        <p:nvSpPr>
          <p:cNvPr id="28" name="SK-2-text-27"/>
          <p:cNvSpPr/>
          <p:nvPr/>
        </p:nvSpPr>
        <p:spPr>
          <a:xfrm>
            <a:off x="4521398" y="3857030"/>
            <a:ext cx="1622524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dirty="0">
                <a:solidFill>
                  <a:srgbClr val="64748B"/>
                </a:solidFill>
              </a:rPr>
              <a:t>Active programme period</a:t>
            </a:r>
            <a:endParaRPr lang="en-US" sz="975" dirty="0"/>
          </a:p>
        </p:txBody>
      </p:sp>
      <p:sp>
        <p:nvSpPr>
          <p:cNvPr id="29" name="SK-2-text-28"/>
          <p:cNvSpPr/>
          <p:nvPr/>
        </p:nvSpPr>
        <p:spPr>
          <a:xfrm>
            <a:off x="571500" y="4514255"/>
            <a:ext cx="5667821" cy="3857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19"/>
              </a:lnSpc>
              <a:buNone/>
            </a:pPr>
            <a:r>
              <a:rPr lang="en-US" sz="1013" dirty="0"/>
              <a:t>Countries: Benin · Botswana · Burundi · Côte d'Ivoire · Ethiopia · Kenya · Malawi · Nigeria · Uganda · Zambia · Zimbabwe</a:t>
            </a:r>
          </a:p>
        </p:txBody>
      </p:sp>
      <p:sp>
        <p:nvSpPr>
          <p:cNvPr id="30" name="SK-2-text-29"/>
          <p:cNvSpPr/>
          <p:nvPr/>
        </p:nvSpPr>
        <p:spPr>
          <a:xfrm>
            <a:off x="7134671" y="2154734"/>
            <a:ext cx="440962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Evidence for policy</a:t>
            </a:r>
            <a:endParaRPr lang="en-US" sz="1200" dirty="0"/>
          </a:p>
        </p:txBody>
      </p:sp>
      <p:sp>
        <p:nvSpPr>
          <p:cNvPr id="31" name="SK-2-text-30"/>
          <p:cNvSpPr/>
          <p:nvPr/>
        </p:nvSpPr>
        <p:spPr>
          <a:xfrm>
            <a:off x="7134671" y="2411909"/>
            <a:ext cx="4333429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4155"/>
                </a:solidFill>
              </a:rPr>
              <a:t>Broadband mapping turns coverage and usage data into evidence for regulators, planners and investors.</a:t>
            </a:r>
            <a:endParaRPr lang="en-US" sz="1050" dirty="0"/>
          </a:p>
        </p:txBody>
      </p:sp>
      <p:sp>
        <p:nvSpPr>
          <p:cNvPr id="32" name="SK-2-text-31"/>
          <p:cNvSpPr/>
          <p:nvPr/>
        </p:nvSpPr>
        <p:spPr>
          <a:xfrm>
            <a:off x="7134671" y="3166170"/>
            <a:ext cx="44653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Governance, not just GIS</a:t>
            </a:r>
            <a:endParaRPr lang="en-US" sz="1200" dirty="0"/>
          </a:p>
        </p:txBody>
      </p:sp>
      <p:sp>
        <p:nvSpPr>
          <p:cNvPr id="33" name="SK-2-text-32"/>
          <p:cNvSpPr/>
          <p:nvPr/>
        </p:nvSpPr>
        <p:spPr>
          <a:xfrm>
            <a:off x="7134671" y="3423345"/>
            <a:ext cx="4333429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4155"/>
                </a:solidFill>
              </a:rPr>
              <a:t>The programme builds institutional capacity: mandates, data-sharing rules and coordination mechanisms.</a:t>
            </a:r>
            <a:endParaRPr lang="en-US" sz="1050" dirty="0"/>
          </a:p>
        </p:txBody>
      </p:sp>
      <p:sp>
        <p:nvSpPr>
          <p:cNvPr id="34" name="SK-2-text-33"/>
          <p:cNvSpPr/>
          <p:nvPr/>
        </p:nvSpPr>
        <p:spPr>
          <a:xfrm>
            <a:off x="7134671" y="4177605"/>
            <a:ext cx="4648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Africa–Europe cooperation</a:t>
            </a:r>
            <a:endParaRPr lang="en-US" sz="1200" dirty="0"/>
          </a:p>
        </p:txBody>
      </p:sp>
      <p:sp>
        <p:nvSpPr>
          <p:cNvPr id="35" name="SK-2-text-34"/>
          <p:cNvSpPr/>
          <p:nvPr/>
        </p:nvSpPr>
        <p:spPr>
          <a:xfrm>
            <a:off x="7134671" y="4434780"/>
            <a:ext cx="4333429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4155"/>
                </a:solidFill>
              </a:rPr>
              <a:t>Polish and Croatian regulatory experience is transferred to African counterparts through joint work.</a:t>
            </a:r>
            <a:endParaRPr lang="en-US" sz="1050" dirty="0"/>
          </a:p>
        </p:txBody>
      </p:sp>
      <p:pic>
        <p:nvPicPr>
          <p:cNvPr id="38" name="Obraz 37">
            <a:extLst>
              <a:ext uri="{FF2B5EF4-FFF2-40B4-BE49-F238E27FC236}">
                <a16:creationId xmlns:a16="http://schemas.microsoft.com/office/drawing/2014/main" id="{DA6D7335-0631-3368-BC5F-59EF6D239DD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615981" y="202806"/>
            <a:ext cx="1004519" cy="4572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123950"/>
            <a:ext cx="381000" cy="3810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581150"/>
            <a:ext cx="3011537" cy="1524298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" y="1714500"/>
            <a:ext cx="361950" cy="361950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672" y="1813620"/>
            <a:ext cx="202406" cy="163711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7337" y="1581150"/>
            <a:ext cx="3011537" cy="1524298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9737" y="1714500"/>
            <a:ext cx="361950" cy="361950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9509" y="1813620"/>
            <a:ext cx="202406" cy="163711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219748"/>
            <a:ext cx="3011537" cy="1703784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" y="3353098"/>
            <a:ext cx="361950" cy="361950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3672" y="3452217"/>
            <a:ext cx="202406" cy="163711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97337" y="3219748"/>
            <a:ext cx="3011537" cy="1703784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9737" y="3353098"/>
            <a:ext cx="361950" cy="361950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29509" y="3452217"/>
            <a:ext cx="202406" cy="163711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99374" y="1581150"/>
            <a:ext cx="4721126" cy="4258866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99374" y="5954316"/>
            <a:ext cx="4721126" cy="751284"/>
          </a:xfrm>
          <a:prstGeom prst="rect">
            <a:avLst/>
          </a:prstGeom>
        </p:spPr>
      </p:pic>
      <p:sp>
        <p:nvSpPr>
          <p:cNvPr id="21" name="SK-3-text-20"/>
          <p:cNvSpPr/>
          <p:nvPr/>
        </p:nvSpPr>
        <p:spPr>
          <a:xfrm>
            <a:off x="571500" y="1238250"/>
            <a:ext cx="11125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-30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ITU EUROPE – AFRICA-BB-MAPS WORK</a:t>
            </a:r>
            <a:endParaRPr lang="en-US" sz="1200" dirty="0"/>
          </a:p>
        </p:txBody>
      </p:sp>
      <p:sp>
        <p:nvSpPr>
          <p:cNvPr id="22" name="SK-3-text-21"/>
          <p:cNvSpPr/>
          <p:nvPr/>
        </p:nvSpPr>
        <p:spPr>
          <a:xfrm>
            <a:off x="723900" y="2171700"/>
            <a:ext cx="31623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Regulatory Support</a:t>
            </a:r>
            <a:endParaRPr lang="en-US" sz="1125" dirty="0"/>
          </a:p>
        </p:txBody>
      </p:sp>
      <p:sp>
        <p:nvSpPr>
          <p:cNvPr id="23" name="SK-3-text-22"/>
          <p:cNvSpPr/>
          <p:nvPr/>
        </p:nvSpPr>
        <p:spPr>
          <a:xfrm>
            <a:off x="723900" y="2433638"/>
            <a:ext cx="2706737" cy="5384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Direct implementation assistance to national regulators such as NCC Nigeria and UCC Uganda to strengthen institutional mandates.</a:t>
            </a:r>
            <a:endParaRPr lang="en-US" sz="975" dirty="0"/>
          </a:p>
        </p:txBody>
      </p:sp>
      <p:sp>
        <p:nvSpPr>
          <p:cNvPr id="24" name="SK-3-text-23"/>
          <p:cNvSpPr/>
          <p:nvPr/>
        </p:nvSpPr>
        <p:spPr>
          <a:xfrm>
            <a:off x="3849737" y="2171700"/>
            <a:ext cx="29908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Policy Frameworks</a:t>
            </a:r>
            <a:endParaRPr lang="en-US" sz="1125" dirty="0"/>
          </a:p>
        </p:txBody>
      </p:sp>
      <p:sp>
        <p:nvSpPr>
          <p:cNvPr id="25" name="SK-3-text-24"/>
          <p:cNvSpPr/>
          <p:nvPr/>
        </p:nvSpPr>
        <p:spPr>
          <a:xfrm>
            <a:off x="3849737" y="2433638"/>
            <a:ext cx="2706737" cy="5384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Development of comprehensive national policy and regulatory frameworks for sustainable broadband mapping systems.</a:t>
            </a:r>
            <a:endParaRPr lang="en-US" sz="975" dirty="0"/>
          </a:p>
        </p:txBody>
      </p:sp>
      <p:sp>
        <p:nvSpPr>
          <p:cNvPr id="26" name="SK-3-text-25"/>
          <p:cNvSpPr/>
          <p:nvPr/>
        </p:nvSpPr>
        <p:spPr>
          <a:xfrm>
            <a:off x="723900" y="3810298"/>
            <a:ext cx="29908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Capacity Building</a:t>
            </a:r>
            <a:endParaRPr lang="en-US" sz="1125" dirty="0"/>
          </a:p>
        </p:txBody>
      </p:sp>
      <p:sp>
        <p:nvSpPr>
          <p:cNvPr id="27" name="SK-3-text-26"/>
          <p:cNvSpPr/>
          <p:nvPr/>
        </p:nvSpPr>
        <p:spPr>
          <a:xfrm>
            <a:off x="723900" y="4072235"/>
            <a:ext cx="2706737" cy="71794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Facilitating Africa–Europe knowledge exchange through specialised training programmes and peer-learning workshops for regulators.</a:t>
            </a:r>
            <a:endParaRPr lang="en-US" sz="975" dirty="0"/>
          </a:p>
        </p:txBody>
      </p:sp>
      <p:sp>
        <p:nvSpPr>
          <p:cNvPr id="28" name="SK-3-text-27"/>
          <p:cNvSpPr/>
          <p:nvPr/>
        </p:nvSpPr>
        <p:spPr>
          <a:xfrm>
            <a:off x="3849737" y="3810298"/>
            <a:ext cx="38481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Regional Harmonisation</a:t>
            </a:r>
            <a:endParaRPr lang="en-US" sz="1125" dirty="0"/>
          </a:p>
        </p:txBody>
      </p:sp>
      <p:sp>
        <p:nvSpPr>
          <p:cNvPr id="29" name="SK-3-text-28"/>
          <p:cNvSpPr/>
          <p:nvPr/>
        </p:nvSpPr>
        <p:spPr>
          <a:xfrm>
            <a:off x="3849737" y="4072235"/>
            <a:ext cx="2706737" cy="5384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Promoting interoperability and consistency across the continent by supporting frameworks like the EACO regional initiative.</a:t>
            </a:r>
            <a:endParaRPr lang="en-US" sz="975" dirty="0"/>
          </a:p>
        </p:txBody>
      </p:sp>
      <p:sp>
        <p:nvSpPr>
          <p:cNvPr id="30" name="SK-3-text-29"/>
          <p:cNvSpPr/>
          <p:nvPr/>
        </p:nvSpPr>
        <p:spPr>
          <a:xfrm>
            <a:off x="7070824" y="1733550"/>
            <a:ext cx="451866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 PARTICIPATING AFRICAN COUNTRIES</a:t>
            </a:r>
            <a:endParaRPr lang="en-US" sz="825" dirty="0"/>
          </a:p>
        </p:txBody>
      </p:sp>
      <p:sp>
        <p:nvSpPr>
          <p:cNvPr id="31" name="SK-3-text-30"/>
          <p:cNvSpPr/>
          <p:nvPr/>
        </p:nvSpPr>
        <p:spPr>
          <a:xfrm>
            <a:off x="7185124" y="1985963"/>
            <a:ext cx="2208163" cy="1928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19"/>
              </a:lnSpc>
              <a:buNone/>
            </a:pPr>
            <a:r>
              <a:rPr lang="en-US" sz="1013" dirty="0">
                <a:solidFill>
                  <a:srgbClr val="FFFFFF">
                    <a:alpha val="85000"/>
                  </a:srgbClr>
                </a:solidFill>
              </a:rPr>
              <a:t>Benin</a:t>
            </a:r>
            <a:endParaRPr lang="en-US" sz="1013" dirty="0"/>
          </a:p>
        </p:txBody>
      </p:sp>
      <p:sp>
        <p:nvSpPr>
          <p:cNvPr id="32" name="SK-3-text-31"/>
          <p:cNvSpPr/>
          <p:nvPr/>
        </p:nvSpPr>
        <p:spPr>
          <a:xfrm>
            <a:off x="9431387" y="1985963"/>
            <a:ext cx="2208163" cy="1928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19"/>
              </a:lnSpc>
              <a:buNone/>
            </a:pPr>
            <a:r>
              <a:rPr lang="en-US" sz="1013" dirty="0">
                <a:solidFill>
                  <a:srgbClr val="FFFFFF">
                    <a:alpha val="85000"/>
                  </a:srgbClr>
                </a:solidFill>
              </a:rPr>
              <a:t>Botswana</a:t>
            </a:r>
            <a:endParaRPr lang="en-US" sz="1013" dirty="0"/>
          </a:p>
        </p:txBody>
      </p:sp>
      <p:sp>
        <p:nvSpPr>
          <p:cNvPr id="33" name="SK-3-text-32"/>
          <p:cNvSpPr/>
          <p:nvPr/>
        </p:nvSpPr>
        <p:spPr>
          <a:xfrm>
            <a:off x="7185124" y="2226469"/>
            <a:ext cx="2208163" cy="1928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19"/>
              </a:lnSpc>
              <a:buNone/>
            </a:pPr>
            <a:r>
              <a:rPr lang="en-US" sz="1013" dirty="0">
                <a:solidFill>
                  <a:srgbClr val="FFFFFF">
                    <a:alpha val="85000"/>
                  </a:srgbClr>
                </a:solidFill>
              </a:rPr>
              <a:t>Burundi</a:t>
            </a:r>
            <a:endParaRPr lang="en-US" sz="1013" dirty="0"/>
          </a:p>
        </p:txBody>
      </p:sp>
      <p:sp>
        <p:nvSpPr>
          <p:cNvPr id="34" name="SK-3-text-33"/>
          <p:cNvSpPr/>
          <p:nvPr/>
        </p:nvSpPr>
        <p:spPr>
          <a:xfrm>
            <a:off x="9431387" y="2226469"/>
            <a:ext cx="2208163" cy="1928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19"/>
              </a:lnSpc>
              <a:buNone/>
            </a:pPr>
            <a:r>
              <a:rPr lang="en-US" sz="1013" dirty="0">
                <a:solidFill>
                  <a:srgbClr val="FFFFFF">
                    <a:alpha val="85000"/>
                  </a:srgbClr>
                </a:solidFill>
              </a:rPr>
              <a:t>Côte d'Ivoire</a:t>
            </a:r>
            <a:endParaRPr lang="en-US" sz="1013" dirty="0"/>
          </a:p>
        </p:txBody>
      </p:sp>
      <p:sp>
        <p:nvSpPr>
          <p:cNvPr id="35" name="SK-3-text-34"/>
          <p:cNvSpPr/>
          <p:nvPr/>
        </p:nvSpPr>
        <p:spPr>
          <a:xfrm>
            <a:off x="7185124" y="2466975"/>
            <a:ext cx="2208163" cy="1928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19"/>
              </a:lnSpc>
              <a:buNone/>
            </a:pPr>
            <a:r>
              <a:rPr lang="en-US" sz="1013" dirty="0">
                <a:solidFill>
                  <a:srgbClr val="FFFFFF">
                    <a:alpha val="85000"/>
                  </a:srgbClr>
                </a:solidFill>
              </a:rPr>
              <a:t>Ethiopia</a:t>
            </a:r>
            <a:endParaRPr lang="en-US" sz="1013" dirty="0"/>
          </a:p>
        </p:txBody>
      </p:sp>
      <p:sp>
        <p:nvSpPr>
          <p:cNvPr id="36" name="SK-3-text-35"/>
          <p:cNvSpPr/>
          <p:nvPr/>
        </p:nvSpPr>
        <p:spPr>
          <a:xfrm>
            <a:off x="9431387" y="2466975"/>
            <a:ext cx="2208163" cy="1928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19"/>
              </a:lnSpc>
              <a:buNone/>
            </a:pPr>
            <a:r>
              <a:rPr lang="en-US" sz="1013" dirty="0">
                <a:solidFill>
                  <a:srgbClr val="FFFFFF">
                    <a:alpha val="85000"/>
                  </a:srgbClr>
                </a:solidFill>
              </a:rPr>
              <a:t>Kenya</a:t>
            </a:r>
            <a:endParaRPr lang="en-US" sz="1013" dirty="0"/>
          </a:p>
        </p:txBody>
      </p:sp>
      <p:sp>
        <p:nvSpPr>
          <p:cNvPr id="37" name="SK-3-text-36"/>
          <p:cNvSpPr/>
          <p:nvPr/>
        </p:nvSpPr>
        <p:spPr>
          <a:xfrm>
            <a:off x="7185124" y="2707481"/>
            <a:ext cx="2208163" cy="1928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19"/>
              </a:lnSpc>
              <a:buNone/>
            </a:pPr>
            <a:r>
              <a:rPr lang="en-US" sz="1013" dirty="0">
                <a:solidFill>
                  <a:srgbClr val="FFFFFF">
                    <a:alpha val="85000"/>
                  </a:srgbClr>
                </a:solidFill>
              </a:rPr>
              <a:t>Malawi</a:t>
            </a:r>
            <a:endParaRPr lang="en-US" sz="1013" dirty="0"/>
          </a:p>
        </p:txBody>
      </p:sp>
      <p:sp>
        <p:nvSpPr>
          <p:cNvPr id="38" name="SK-3-text-37"/>
          <p:cNvSpPr/>
          <p:nvPr/>
        </p:nvSpPr>
        <p:spPr>
          <a:xfrm>
            <a:off x="9431387" y="2707481"/>
            <a:ext cx="1464945" cy="1928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FFFFFF">
                    <a:alpha val="85000"/>
                  </a:srgbClr>
                </a:solidFill>
              </a:rPr>
              <a:t>Nigeria ✓</a:t>
            </a:r>
            <a:endParaRPr lang="en-US" sz="1013" dirty="0"/>
          </a:p>
        </p:txBody>
      </p:sp>
      <p:sp>
        <p:nvSpPr>
          <p:cNvPr id="39" name="SK-3-text-38"/>
          <p:cNvSpPr/>
          <p:nvPr/>
        </p:nvSpPr>
        <p:spPr>
          <a:xfrm>
            <a:off x="7185124" y="2947988"/>
            <a:ext cx="1413510" cy="1928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FFFFFF">
                    <a:alpha val="85000"/>
                  </a:srgbClr>
                </a:solidFill>
              </a:rPr>
              <a:t>Uganda ↗</a:t>
            </a:r>
            <a:endParaRPr lang="en-US" sz="1013" dirty="0"/>
          </a:p>
        </p:txBody>
      </p:sp>
      <p:sp>
        <p:nvSpPr>
          <p:cNvPr id="40" name="SK-3-text-39"/>
          <p:cNvSpPr/>
          <p:nvPr/>
        </p:nvSpPr>
        <p:spPr>
          <a:xfrm>
            <a:off x="9431387" y="2947988"/>
            <a:ext cx="2208163" cy="1928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19"/>
              </a:lnSpc>
              <a:buNone/>
            </a:pPr>
            <a:r>
              <a:rPr lang="en-US" sz="1013" dirty="0">
                <a:solidFill>
                  <a:srgbClr val="FFFFFF">
                    <a:alpha val="85000"/>
                  </a:srgbClr>
                </a:solidFill>
              </a:rPr>
              <a:t>Zambia</a:t>
            </a:r>
            <a:endParaRPr lang="en-US" sz="1013" dirty="0"/>
          </a:p>
        </p:txBody>
      </p:sp>
      <p:sp>
        <p:nvSpPr>
          <p:cNvPr id="41" name="SK-3-text-40"/>
          <p:cNvSpPr/>
          <p:nvPr/>
        </p:nvSpPr>
        <p:spPr>
          <a:xfrm>
            <a:off x="7185124" y="3188494"/>
            <a:ext cx="2208163" cy="1928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19"/>
              </a:lnSpc>
              <a:buNone/>
            </a:pPr>
            <a:r>
              <a:rPr lang="en-US" sz="1013" dirty="0">
                <a:solidFill>
                  <a:srgbClr val="FFFFFF">
                    <a:alpha val="85000"/>
                  </a:srgbClr>
                </a:solidFill>
              </a:rPr>
              <a:t>Zimbabwe</a:t>
            </a:r>
            <a:endParaRPr lang="en-US" sz="1013" dirty="0"/>
          </a:p>
        </p:txBody>
      </p:sp>
      <p:sp>
        <p:nvSpPr>
          <p:cNvPr id="42" name="SK-3-text-41"/>
          <p:cNvSpPr/>
          <p:nvPr/>
        </p:nvSpPr>
        <p:spPr>
          <a:xfrm>
            <a:off x="7032724" y="6049566"/>
            <a:ext cx="4530626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Strategic insight</a:t>
            </a:r>
            <a:endParaRPr lang="en-US" sz="975" dirty="0"/>
          </a:p>
        </p:txBody>
      </p:sp>
      <p:sp>
        <p:nvSpPr>
          <p:cNvPr id="43" name="SK-3-text-42"/>
          <p:cNvSpPr/>
          <p:nvPr/>
        </p:nvSpPr>
        <p:spPr>
          <a:xfrm>
            <a:off x="7032724" y="6263878"/>
            <a:ext cx="4454426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Africa-BB-Maps is a governance and policy programme — it goes beyond GIS technical implementation to build institutional foundations.</a:t>
            </a:r>
            <a:endParaRPr lang="en-US" sz="975" dirty="0"/>
          </a:p>
        </p:txBody>
      </p:sp>
      <p:pic>
        <p:nvPicPr>
          <p:cNvPr id="45" name="Obraz 44">
            <a:extLst>
              <a:ext uri="{FF2B5EF4-FFF2-40B4-BE49-F238E27FC236}">
                <a16:creationId xmlns:a16="http://schemas.microsoft.com/office/drawing/2014/main" id="{C92919E8-845B-A015-BB85-1F23F33B56E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615981" y="202806"/>
            <a:ext cx="1004519" cy="45728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095375"/>
            <a:ext cx="381000" cy="3810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824038"/>
            <a:ext cx="1824930" cy="4345781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850" y="2209800"/>
            <a:ext cx="381000" cy="381000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194" y="2312640"/>
            <a:ext cx="214313" cy="175320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850" y="5469731"/>
            <a:ext cx="1558230" cy="547688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29780" y="3909268"/>
            <a:ext cx="214313" cy="175320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77443" y="1824038"/>
            <a:ext cx="1824930" cy="4345781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0793" y="2209800"/>
            <a:ext cx="381000" cy="381000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94137" y="2312640"/>
            <a:ext cx="214313" cy="175320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10793" y="5705475"/>
            <a:ext cx="1558230" cy="311944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35723" y="3909268"/>
            <a:ext cx="214313" cy="175320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83386" y="1824038"/>
            <a:ext cx="1824930" cy="4345781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16736" y="2209800"/>
            <a:ext cx="381000" cy="381000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00080" y="2312640"/>
            <a:ext cx="214313" cy="175320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16736" y="5469731"/>
            <a:ext cx="1558230" cy="547688"/>
          </a:xfrm>
          <a:prstGeom prst="rect">
            <a:avLst/>
          </a:prstGeom>
        </p:spPr>
      </p:pic>
      <p:pic>
        <p:nvPicPr>
          <p:cNvPr id="21" name="SK-4-img-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41666" y="3909268"/>
            <a:ext cx="214313" cy="175320"/>
          </a:xfrm>
          <a:prstGeom prst="rect">
            <a:avLst/>
          </a:prstGeom>
        </p:spPr>
      </p:pic>
      <p:pic>
        <p:nvPicPr>
          <p:cNvPr id="22" name="SK-4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89329" y="1824038"/>
            <a:ext cx="1824930" cy="4345781"/>
          </a:xfrm>
          <a:prstGeom prst="rect">
            <a:avLst/>
          </a:prstGeom>
        </p:spPr>
      </p:pic>
      <p:pic>
        <p:nvPicPr>
          <p:cNvPr id="23" name="SK-4-img-2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2679" y="2209800"/>
            <a:ext cx="381000" cy="381000"/>
          </a:xfrm>
          <a:prstGeom prst="rect">
            <a:avLst/>
          </a:prstGeom>
        </p:spPr>
      </p:pic>
      <p:pic>
        <p:nvPicPr>
          <p:cNvPr id="24" name="SK-4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706023" y="2312640"/>
            <a:ext cx="214313" cy="175320"/>
          </a:xfrm>
          <a:prstGeom prst="rect">
            <a:avLst/>
          </a:prstGeom>
        </p:spPr>
      </p:pic>
      <p:pic>
        <p:nvPicPr>
          <p:cNvPr id="25" name="SK-4-img-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22679" y="5705475"/>
            <a:ext cx="1558230" cy="311944"/>
          </a:xfrm>
          <a:prstGeom prst="rect">
            <a:avLst/>
          </a:prstGeom>
        </p:spPr>
      </p:pic>
      <p:pic>
        <p:nvPicPr>
          <p:cNvPr id="26" name="SK-4-img-2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47609" y="3909268"/>
            <a:ext cx="214313" cy="175320"/>
          </a:xfrm>
          <a:prstGeom prst="rect">
            <a:avLst/>
          </a:prstGeom>
        </p:spPr>
      </p:pic>
      <p:pic>
        <p:nvPicPr>
          <p:cNvPr id="27" name="SK-4-img-26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95272" y="1824038"/>
            <a:ext cx="1824930" cy="4345781"/>
          </a:xfrm>
          <a:prstGeom prst="rect">
            <a:avLst/>
          </a:prstGeom>
        </p:spPr>
      </p:pic>
      <p:pic>
        <p:nvPicPr>
          <p:cNvPr id="28" name="SK-4-img-27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928622" y="2209800"/>
            <a:ext cx="381000" cy="381000"/>
          </a:xfrm>
          <a:prstGeom prst="rect">
            <a:avLst/>
          </a:prstGeom>
        </p:spPr>
      </p:pic>
      <p:pic>
        <p:nvPicPr>
          <p:cNvPr id="29" name="SK-4-img-28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011966" y="2312640"/>
            <a:ext cx="214313" cy="175320"/>
          </a:xfrm>
          <a:prstGeom prst="rect">
            <a:avLst/>
          </a:prstGeom>
        </p:spPr>
      </p:pic>
      <p:pic>
        <p:nvPicPr>
          <p:cNvPr id="30" name="SK-4-img-2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928622" y="5705475"/>
            <a:ext cx="1558230" cy="311944"/>
          </a:xfrm>
          <a:prstGeom prst="rect">
            <a:avLst/>
          </a:prstGeom>
        </p:spPr>
      </p:pic>
      <p:pic>
        <p:nvPicPr>
          <p:cNvPr id="31" name="SK-4-img-30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71500" y="6341269"/>
            <a:ext cx="11049000" cy="364331"/>
          </a:xfrm>
          <a:prstGeom prst="rect">
            <a:avLst/>
          </a:prstGeom>
        </p:spPr>
      </p:pic>
      <p:sp>
        <p:nvSpPr>
          <p:cNvPr id="32" name="SK-4-text-31"/>
          <p:cNvSpPr/>
          <p:nvPr/>
        </p:nvSpPr>
        <p:spPr>
          <a:xfrm>
            <a:off x="571500" y="1200150"/>
            <a:ext cx="11125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-30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AFRICA-BB-MAPS METHODOLOGY</a:t>
            </a:r>
            <a:endParaRPr lang="en-US" sz="1200" dirty="0"/>
          </a:p>
        </p:txBody>
      </p:sp>
      <p:sp>
        <p:nvSpPr>
          <p:cNvPr id="33" name="SK-4-text-32"/>
          <p:cNvSpPr/>
          <p:nvPr/>
        </p:nvSpPr>
        <p:spPr>
          <a:xfrm>
            <a:off x="571500" y="1514475"/>
            <a:ext cx="116205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64748B"/>
                </a:solidFill>
              </a:rPr>
              <a:t>A structured 5-tier approach to ensure comprehensive data collection and multi-stakeholder alignment</a:t>
            </a:r>
            <a:endParaRPr lang="en-US" sz="1125" dirty="0"/>
          </a:p>
        </p:txBody>
      </p:sp>
      <p:sp>
        <p:nvSpPr>
          <p:cNvPr id="34" name="SK-4-text-33"/>
          <p:cNvSpPr/>
          <p:nvPr/>
        </p:nvSpPr>
        <p:spPr>
          <a:xfrm>
            <a:off x="704850" y="1976438"/>
            <a:ext cx="163443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TIER 01</a:t>
            </a:r>
            <a:endParaRPr lang="en-US" sz="825" dirty="0"/>
          </a:p>
        </p:txBody>
      </p:sp>
      <p:sp>
        <p:nvSpPr>
          <p:cNvPr id="35" name="SK-4-text-34"/>
          <p:cNvSpPr/>
          <p:nvPr/>
        </p:nvSpPr>
        <p:spPr>
          <a:xfrm>
            <a:off x="704850" y="2686050"/>
            <a:ext cx="3162300" cy="1785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6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National Workshops</a:t>
            </a:r>
            <a:endParaRPr lang="en-US" sz="1125" dirty="0"/>
          </a:p>
        </p:txBody>
      </p:sp>
      <p:sp>
        <p:nvSpPr>
          <p:cNvPr id="36" name="SK-4-text-35"/>
          <p:cNvSpPr/>
          <p:nvPr/>
        </p:nvSpPr>
        <p:spPr>
          <a:xfrm>
            <a:off x="704850" y="2940844"/>
            <a:ext cx="1558230" cy="24526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9"/>
              </a:lnSpc>
              <a:buNone/>
            </a:pPr>
            <a:r>
              <a:rPr lang="en-US" sz="938" dirty="0">
                <a:solidFill>
                  <a:srgbClr val="334155"/>
                </a:solidFill>
              </a:rPr>
              <a:t>Alignment of mapping scope and technical models across key national stakeholders.</a:t>
            </a:r>
            <a:endParaRPr lang="en-US" sz="938" dirty="0"/>
          </a:p>
        </p:txBody>
      </p:sp>
      <p:sp>
        <p:nvSpPr>
          <p:cNvPr id="37" name="SK-4-textBg-36"/>
          <p:cNvSpPr/>
          <p:nvPr/>
        </p:nvSpPr>
        <p:spPr>
          <a:xfrm>
            <a:off x="704850" y="5574506"/>
            <a:ext cx="785813" cy="207169"/>
          </a:xfrm>
          <a:prstGeom prst="roundRect">
            <a:avLst>
              <a:gd name="adj" fmla="val 18391"/>
            </a:avLst>
          </a:prstGeom>
          <a:solidFill>
            <a:srgbClr val="F1F5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SK-4-text-37"/>
          <p:cNvSpPr/>
          <p:nvPr/>
        </p:nvSpPr>
        <p:spPr>
          <a:xfrm>
            <a:off x="771525" y="5574506"/>
            <a:ext cx="923024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81"/>
              </a:lnSpc>
              <a:buNone/>
            </a:pPr>
            <a:r>
              <a:rPr lang="en-US" sz="788" b="1" kern="0" spc="3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REGULATOR</a:t>
            </a:r>
            <a:endParaRPr lang="en-US" sz="788" dirty="0"/>
          </a:p>
        </p:txBody>
      </p:sp>
      <p:sp>
        <p:nvSpPr>
          <p:cNvPr id="39" name="SK-4-textBg-38"/>
          <p:cNvSpPr/>
          <p:nvPr/>
        </p:nvSpPr>
        <p:spPr>
          <a:xfrm>
            <a:off x="1509713" y="5574506"/>
            <a:ext cx="495300" cy="207169"/>
          </a:xfrm>
          <a:prstGeom prst="roundRect">
            <a:avLst>
              <a:gd name="adj" fmla="val 18391"/>
            </a:avLst>
          </a:prstGeom>
          <a:solidFill>
            <a:srgbClr val="F1F5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K-4-text-39"/>
          <p:cNvSpPr/>
          <p:nvPr/>
        </p:nvSpPr>
        <p:spPr>
          <a:xfrm>
            <a:off x="1576388" y="5574506"/>
            <a:ext cx="553915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81"/>
              </a:lnSpc>
              <a:buNone/>
            </a:pPr>
            <a:r>
              <a:rPr lang="en-US" sz="788" b="1" kern="0" spc="3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ITU/EU</a:t>
            </a:r>
            <a:endParaRPr lang="en-US" sz="788" dirty="0"/>
          </a:p>
        </p:txBody>
      </p:sp>
      <p:sp>
        <p:nvSpPr>
          <p:cNvPr id="41" name="SK-4-textBg-40"/>
          <p:cNvSpPr/>
          <p:nvPr/>
        </p:nvSpPr>
        <p:spPr>
          <a:xfrm>
            <a:off x="704850" y="5810250"/>
            <a:ext cx="785813" cy="207169"/>
          </a:xfrm>
          <a:prstGeom prst="roundRect">
            <a:avLst>
              <a:gd name="adj" fmla="val 18391"/>
            </a:avLst>
          </a:prstGeom>
          <a:solidFill>
            <a:srgbClr val="F1F5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K-4-text-41"/>
          <p:cNvSpPr/>
          <p:nvPr/>
        </p:nvSpPr>
        <p:spPr>
          <a:xfrm>
            <a:off x="771525" y="5810250"/>
            <a:ext cx="923024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81"/>
              </a:lnSpc>
              <a:buNone/>
            </a:pPr>
            <a:r>
              <a:rPr lang="en-US" sz="788" b="1" kern="0" spc="3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OPERATORS</a:t>
            </a:r>
            <a:endParaRPr lang="en-US" sz="788" dirty="0"/>
          </a:p>
        </p:txBody>
      </p:sp>
      <p:sp>
        <p:nvSpPr>
          <p:cNvPr id="43" name="SK-4-text-42"/>
          <p:cNvSpPr/>
          <p:nvPr/>
        </p:nvSpPr>
        <p:spPr>
          <a:xfrm>
            <a:off x="3010793" y="1976438"/>
            <a:ext cx="163443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TIER 02</a:t>
            </a:r>
            <a:endParaRPr lang="en-US" sz="825" dirty="0"/>
          </a:p>
        </p:txBody>
      </p:sp>
      <p:sp>
        <p:nvSpPr>
          <p:cNvPr id="44" name="SK-4-text-43"/>
          <p:cNvSpPr/>
          <p:nvPr/>
        </p:nvSpPr>
        <p:spPr>
          <a:xfrm>
            <a:off x="3010793" y="2686050"/>
            <a:ext cx="1558230" cy="3571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6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Public Sector Bilaterals</a:t>
            </a:r>
            <a:endParaRPr lang="en-US" sz="1125" dirty="0"/>
          </a:p>
        </p:txBody>
      </p:sp>
      <p:sp>
        <p:nvSpPr>
          <p:cNvPr id="45" name="SK-4-text-44"/>
          <p:cNvSpPr/>
          <p:nvPr/>
        </p:nvSpPr>
        <p:spPr>
          <a:xfrm>
            <a:off x="3010793" y="3119438"/>
            <a:ext cx="1558230" cy="2509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9"/>
              </a:lnSpc>
              <a:buNone/>
            </a:pPr>
            <a:r>
              <a:rPr lang="en-US" sz="938" dirty="0">
                <a:solidFill>
                  <a:srgbClr val="334155"/>
                </a:solidFill>
              </a:rPr>
              <a:t>Identifying reference datasets and formal data-sharing protocols with government bodies.</a:t>
            </a:r>
            <a:endParaRPr lang="en-US" sz="938" dirty="0"/>
          </a:p>
        </p:txBody>
      </p:sp>
      <p:sp>
        <p:nvSpPr>
          <p:cNvPr id="46" name="SK-4-textBg-45"/>
          <p:cNvSpPr/>
          <p:nvPr/>
        </p:nvSpPr>
        <p:spPr>
          <a:xfrm>
            <a:off x="3010793" y="5810250"/>
            <a:ext cx="466725" cy="207169"/>
          </a:xfrm>
          <a:prstGeom prst="roundRect">
            <a:avLst>
              <a:gd name="adj" fmla="val 18391"/>
            </a:avLst>
          </a:prstGeom>
          <a:solidFill>
            <a:srgbClr val="F1F5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K-4-text-46"/>
          <p:cNvSpPr/>
          <p:nvPr/>
        </p:nvSpPr>
        <p:spPr>
          <a:xfrm>
            <a:off x="3077468" y="5810250"/>
            <a:ext cx="362494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81"/>
              </a:lnSpc>
              <a:buNone/>
            </a:pPr>
            <a:r>
              <a:rPr lang="en-US" sz="788" b="1" kern="0" spc="3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MDAS</a:t>
            </a:r>
            <a:endParaRPr lang="en-US" sz="788" dirty="0"/>
          </a:p>
        </p:txBody>
      </p:sp>
      <p:sp>
        <p:nvSpPr>
          <p:cNvPr id="48" name="SK-4-textBg-47"/>
          <p:cNvSpPr/>
          <p:nvPr/>
        </p:nvSpPr>
        <p:spPr>
          <a:xfrm>
            <a:off x="3496568" y="5810250"/>
            <a:ext cx="762000" cy="207169"/>
          </a:xfrm>
          <a:prstGeom prst="roundRect">
            <a:avLst>
              <a:gd name="adj" fmla="val 18391"/>
            </a:avLst>
          </a:prstGeom>
          <a:solidFill>
            <a:srgbClr val="F1F5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9" name="SK-4-text-48"/>
          <p:cNvSpPr/>
          <p:nvPr/>
        </p:nvSpPr>
        <p:spPr>
          <a:xfrm>
            <a:off x="3563243" y="5810250"/>
            <a:ext cx="1020127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81"/>
              </a:lnSpc>
              <a:buNone/>
            </a:pPr>
            <a:r>
              <a:rPr lang="en-US" sz="788" b="1" kern="0" spc="3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MINISTRIES</a:t>
            </a:r>
            <a:endParaRPr lang="en-US" sz="788" dirty="0"/>
          </a:p>
        </p:txBody>
      </p:sp>
      <p:sp>
        <p:nvSpPr>
          <p:cNvPr id="50" name="SK-4-text-49"/>
          <p:cNvSpPr/>
          <p:nvPr/>
        </p:nvSpPr>
        <p:spPr>
          <a:xfrm>
            <a:off x="5316736" y="1976438"/>
            <a:ext cx="163443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TIER 03</a:t>
            </a:r>
            <a:endParaRPr lang="en-US" sz="825" dirty="0"/>
          </a:p>
        </p:txBody>
      </p:sp>
      <p:sp>
        <p:nvSpPr>
          <p:cNvPr id="51" name="SK-4-text-50"/>
          <p:cNvSpPr/>
          <p:nvPr/>
        </p:nvSpPr>
        <p:spPr>
          <a:xfrm>
            <a:off x="5316736" y="2686050"/>
            <a:ext cx="3505200" cy="1785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6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 Consultations</a:t>
            </a:r>
            <a:endParaRPr lang="en-US" sz="1125" dirty="0"/>
          </a:p>
        </p:txBody>
      </p:sp>
      <p:sp>
        <p:nvSpPr>
          <p:cNvPr id="52" name="SK-4-text-51"/>
          <p:cNvSpPr/>
          <p:nvPr/>
        </p:nvSpPr>
        <p:spPr>
          <a:xfrm>
            <a:off x="5316736" y="2940844"/>
            <a:ext cx="1558230" cy="24526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9"/>
              </a:lnSpc>
              <a:buNone/>
            </a:pPr>
            <a:r>
              <a:rPr lang="en-US" sz="938" dirty="0">
                <a:solidFill>
                  <a:srgbClr val="334155"/>
                </a:solidFill>
              </a:rPr>
              <a:t>Assessment of private sector data readiness and standardisation needs.</a:t>
            </a:r>
            <a:endParaRPr lang="en-US" sz="938" dirty="0"/>
          </a:p>
        </p:txBody>
      </p:sp>
      <p:sp>
        <p:nvSpPr>
          <p:cNvPr id="53" name="SK-4-textBg-52"/>
          <p:cNvSpPr/>
          <p:nvPr/>
        </p:nvSpPr>
        <p:spPr>
          <a:xfrm>
            <a:off x="5316736" y="5574506"/>
            <a:ext cx="466725" cy="207169"/>
          </a:xfrm>
          <a:prstGeom prst="roundRect">
            <a:avLst>
              <a:gd name="adj" fmla="val 18391"/>
            </a:avLst>
          </a:prstGeom>
          <a:solidFill>
            <a:srgbClr val="F1F5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4" name="SK-4-text-53"/>
          <p:cNvSpPr/>
          <p:nvPr/>
        </p:nvSpPr>
        <p:spPr>
          <a:xfrm>
            <a:off x="5383411" y="5574506"/>
            <a:ext cx="362494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81"/>
              </a:lnSpc>
              <a:buNone/>
            </a:pPr>
            <a:r>
              <a:rPr lang="en-US" sz="788" b="1" kern="0" spc="3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MNOS</a:t>
            </a:r>
            <a:endParaRPr lang="en-US" sz="788" dirty="0"/>
          </a:p>
        </p:txBody>
      </p:sp>
      <p:sp>
        <p:nvSpPr>
          <p:cNvPr id="55" name="SK-4-textBg-54"/>
          <p:cNvSpPr/>
          <p:nvPr/>
        </p:nvSpPr>
        <p:spPr>
          <a:xfrm>
            <a:off x="5802511" y="5574506"/>
            <a:ext cx="381000" cy="207169"/>
          </a:xfrm>
          <a:prstGeom prst="roundRect">
            <a:avLst>
              <a:gd name="adj" fmla="val 18391"/>
            </a:avLst>
          </a:prstGeom>
          <a:solidFill>
            <a:srgbClr val="F1F5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6" name="SK-4-text-55"/>
          <p:cNvSpPr/>
          <p:nvPr/>
        </p:nvSpPr>
        <p:spPr>
          <a:xfrm>
            <a:off x="5869186" y="5574506"/>
            <a:ext cx="336042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81"/>
              </a:lnSpc>
              <a:buNone/>
            </a:pPr>
            <a:r>
              <a:rPr lang="en-US" sz="788" b="1" kern="0" spc="3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ISPS</a:t>
            </a:r>
            <a:endParaRPr lang="en-US" sz="788" dirty="0"/>
          </a:p>
        </p:txBody>
      </p:sp>
      <p:sp>
        <p:nvSpPr>
          <p:cNvPr id="57" name="SK-4-textBg-56"/>
          <p:cNvSpPr/>
          <p:nvPr/>
        </p:nvSpPr>
        <p:spPr>
          <a:xfrm>
            <a:off x="5316736" y="5810250"/>
            <a:ext cx="762000" cy="207169"/>
          </a:xfrm>
          <a:prstGeom prst="roundRect">
            <a:avLst>
              <a:gd name="adj" fmla="val 18391"/>
            </a:avLst>
          </a:prstGeom>
          <a:solidFill>
            <a:srgbClr val="F1F5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8" name="SK-4-text-57"/>
          <p:cNvSpPr/>
          <p:nvPr/>
        </p:nvSpPr>
        <p:spPr>
          <a:xfrm>
            <a:off x="5383411" y="5810250"/>
            <a:ext cx="816102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81"/>
              </a:lnSpc>
              <a:buNone/>
            </a:pPr>
            <a:r>
              <a:rPr lang="en-US" sz="788" b="1" kern="0" spc="3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TOWERCOS</a:t>
            </a:r>
            <a:endParaRPr lang="en-US" sz="788" dirty="0"/>
          </a:p>
        </p:txBody>
      </p:sp>
      <p:sp>
        <p:nvSpPr>
          <p:cNvPr id="59" name="SK-4-text-58"/>
          <p:cNvSpPr/>
          <p:nvPr/>
        </p:nvSpPr>
        <p:spPr>
          <a:xfrm>
            <a:off x="7622679" y="1976438"/>
            <a:ext cx="163443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TIER 04</a:t>
            </a:r>
            <a:endParaRPr lang="en-US" sz="825" dirty="0"/>
          </a:p>
        </p:txBody>
      </p:sp>
      <p:sp>
        <p:nvSpPr>
          <p:cNvPr id="60" name="SK-4-text-59"/>
          <p:cNvSpPr/>
          <p:nvPr/>
        </p:nvSpPr>
        <p:spPr>
          <a:xfrm>
            <a:off x="7622679" y="2686050"/>
            <a:ext cx="2990850" cy="1785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6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Technical Surveys</a:t>
            </a:r>
            <a:endParaRPr lang="en-US" sz="1125" dirty="0"/>
          </a:p>
        </p:txBody>
      </p:sp>
      <p:sp>
        <p:nvSpPr>
          <p:cNvPr id="61" name="SK-4-text-60"/>
          <p:cNvSpPr/>
          <p:nvPr/>
        </p:nvSpPr>
        <p:spPr>
          <a:xfrm>
            <a:off x="7622679" y="2940844"/>
            <a:ext cx="1558230" cy="268843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9"/>
              </a:lnSpc>
              <a:buNone/>
            </a:pPr>
            <a:r>
              <a:rPr lang="en-US" sz="938" dirty="0">
                <a:solidFill>
                  <a:srgbClr val="334155"/>
                </a:solidFill>
              </a:rPr>
              <a:t>Filling critical data gaps through questionnaires and validation of submitted data.</a:t>
            </a:r>
            <a:endParaRPr lang="en-US" sz="938" dirty="0"/>
          </a:p>
        </p:txBody>
      </p:sp>
      <p:sp>
        <p:nvSpPr>
          <p:cNvPr id="62" name="SK-4-textBg-61"/>
          <p:cNvSpPr/>
          <p:nvPr/>
        </p:nvSpPr>
        <p:spPr>
          <a:xfrm>
            <a:off x="7622679" y="5810250"/>
            <a:ext cx="1147763" cy="207169"/>
          </a:xfrm>
          <a:prstGeom prst="roundRect">
            <a:avLst>
              <a:gd name="adj" fmla="val 18391"/>
            </a:avLst>
          </a:prstGeom>
          <a:solidFill>
            <a:srgbClr val="F1F5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3" name="SK-4-text-62"/>
          <p:cNvSpPr/>
          <p:nvPr/>
        </p:nvSpPr>
        <p:spPr>
          <a:xfrm>
            <a:off x="7689354" y="5810250"/>
            <a:ext cx="1620949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81"/>
              </a:lnSpc>
              <a:buNone/>
            </a:pPr>
            <a:r>
              <a:rPr lang="en-US" sz="788" b="1" kern="0" spc="3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TECHNICAL LEADS</a:t>
            </a:r>
            <a:endParaRPr lang="en-US" sz="788" dirty="0"/>
          </a:p>
        </p:txBody>
      </p:sp>
      <p:sp>
        <p:nvSpPr>
          <p:cNvPr id="64" name="SK-4-text-63"/>
          <p:cNvSpPr/>
          <p:nvPr/>
        </p:nvSpPr>
        <p:spPr>
          <a:xfrm>
            <a:off x="9928622" y="1976438"/>
            <a:ext cx="163443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TIER 05</a:t>
            </a:r>
            <a:endParaRPr lang="en-US" sz="825" dirty="0"/>
          </a:p>
        </p:txBody>
      </p:sp>
      <p:sp>
        <p:nvSpPr>
          <p:cNvPr id="65" name="SK-4-text-64"/>
          <p:cNvSpPr/>
          <p:nvPr/>
        </p:nvSpPr>
        <p:spPr>
          <a:xfrm>
            <a:off x="9928622" y="2686050"/>
            <a:ext cx="2263378" cy="1785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6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 Analysis</a:t>
            </a:r>
            <a:endParaRPr lang="en-US" sz="1125" dirty="0"/>
          </a:p>
        </p:txBody>
      </p:sp>
      <p:sp>
        <p:nvSpPr>
          <p:cNvPr id="66" name="SK-4-text-65"/>
          <p:cNvSpPr/>
          <p:nvPr/>
        </p:nvSpPr>
        <p:spPr>
          <a:xfrm>
            <a:off x="9928622" y="2940844"/>
            <a:ext cx="1558230" cy="268843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9"/>
              </a:lnSpc>
              <a:buNone/>
            </a:pPr>
            <a:r>
              <a:rPr lang="en-US" sz="938" dirty="0">
                <a:solidFill>
                  <a:srgbClr val="334155"/>
                </a:solidFill>
              </a:rPr>
              <a:t>Desk research on institutional mandates, legal frameworks and existing mapping systems.</a:t>
            </a:r>
            <a:endParaRPr lang="en-US" sz="938" dirty="0"/>
          </a:p>
        </p:txBody>
      </p:sp>
      <p:sp>
        <p:nvSpPr>
          <p:cNvPr id="67" name="SK-4-textBg-66"/>
          <p:cNvSpPr/>
          <p:nvPr/>
        </p:nvSpPr>
        <p:spPr>
          <a:xfrm>
            <a:off x="9928622" y="5810250"/>
            <a:ext cx="481012" cy="207169"/>
          </a:xfrm>
          <a:prstGeom prst="roundRect">
            <a:avLst>
              <a:gd name="adj" fmla="val 18391"/>
            </a:avLst>
          </a:prstGeom>
          <a:solidFill>
            <a:srgbClr val="F1F5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8" name="SK-4-text-67"/>
          <p:cNvSpPr/>
          <p:nvPr/>
        </p:nvSpPr>
        <p:spPr>
          <a:xfrm>
            <a:off x="9995297" y="5810250"/>
            <a:ext cx="457483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81"/>
              </a:lnSpc>
              <a:buNone/>
            </a:pPr>
            <a:r>
              <a:rPr lang="en-US" sz="788" b="1" kern="0" spc="3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LEGAL</a:t>
            </a:r>
            <a:endParaRPr lang="en-US" sz="788" dirty="0"/>
          </a:p>
        </p:txBody>
      </p:sp>
      <p:sp>
        <p:nvSpPr>
          <p:cNvPr id="69" name="SK-4-textBg-68"/>
          <p:cNvSpPr/>
          <p:nvPr/>
        </p:nvSpPr>
        <p:spPr>
          <a:xfrm>
            <a:off x="10428684" y="5810250"/>
            <a:ext cx="714375" cy="207169"/>
          </a:xfrm>
          <a:prstGeom prst="roundRect">
            <a:avLst>
              <a:gd name="adj" fmla="val 18391"/>
            </a:avLst>
          </a:prstGeom>
          <a:solidFill>
            <a:srgbClr val="F1F5F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0" name="SK-4-text-69"/>
          <p:cNvSpPr/>
          <p:nvPr/>
        </p:nvSpPr>
        <p:spPr>
          <a:xfrm>
            <a:off x="10495359" y="5810250"/>
            <a:ext cx="806501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81"/>
              </a:lnSpc>
              <a:buNone/>
            </a:pPr>
            <a:r>
              <a:rPr lang="en-US" sz="788" b="1" kern="0" spc="3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STRATEGY</a:t>
            </a:r>
            <a:endParaRPr lang="en-US" sz="788" dirty="0"/>
          </a:p>
        </p:txBody>
      </p:sp>
      <p:sp>
        <p:nvSpPr>
          <p:cNvPr id="71" name="SK-4-text-70"/>
          <p:cNvSpPr/>
          <p:nvPr/>
        </p:nvSpPr>
        <p:spPr>
          <a:xfrm>
            <a:off x="723900" y="6341269"/>
            <a:ext cx="11468100" cy="36433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19"/>
              </a:lnSpc>
              <a:buNone/>
            </a:pPr>
            <a:r>
              <a:rPr lang="en-US" sz="1013" dirty="0">
                <a:solidFill>
                  <a:srgbClr val="334155"/>
                </a:solidFill>
              </a:rPr>
              <a:t>The same 5-tier methodology was applied in Nigeria (completed report) and is being followed in Uganda (report in progress, due end-July 2026).</a:t>
            </a:r>
            <a:endParaRPr lang="en-US" sz="1013" dirty="0"/>
          </a:p>
        </p:txBody>
      </p:sp>
      <p:pic>
        <p:nvPicPr>
          <p:cNvPr id="73" name="Obraz 72">
            <a:extLst>
              <a:ext uri="{FF2B5EF4-FFF2-40B4-BE49-F238E27FC236}">
                <a16:creationId xmlns:a16="http://schemas.microsoft.com/office/drawing/2014/main" id="{BC958BA7-D8BB-1744-847F-2CEC002A77A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615981" y="202806"/>
            <a:ext cx="1004519" cy="45728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143000"/>
            <a:ext cx="381000" cy="38100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3700" y="1257300"/>
            <a:ext cx="1085850" cy="247650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126307"/>
            <a:ext cx="1825823" cy="1190625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2573" y="2126307"/>
            <a:ext cx="1825823" cy="1190625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3647" y="2126307"/>
            <a:ext cx="1825823" cy="1190625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431232"/>
            <a:ext cx="5667821" cy="770334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526482"/>
            <a:ext cx="190500" cy="152400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315867"/>
            <a:ext cx="5667821" cy="770334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4411117"/>
            <a:ext cx="190500" cy="152400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67921" y="2423071"/>
            <a:ext cx="5152579" cy="770334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01271" y="2518321"/>
            <a:ext cx="190500" cy="152400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67921" y="3307705"/>
            <a:ext cx="5152579" cy="770334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01271" y="3402955"/>
            <a:ext cx="190500" cy="152400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921" y="4192339"/>
            <a:ext cx="5152579" cy="597098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01271" y="4287589"/>
            <a:ext cx="190500" cy="152400"/>
          </a:xfrm>
          <a:prstGeom prst="rect">
            <a:avLst/>
          </a:prstGeom>
        </p:spPr>
      </p:pic>
      <p:pic>
        <p:nvPicPr>
          <p:cNvPr id="21" name="SK-5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1500" y="5802809"/>
            <a:ext cx="11049000" cy="864691"/>
          </a:xfrm>
          <a:prstGeom prst="rect">
            <a:avLst/>
          </a:prstGeom>
        </p:spPr>
      </p:pic>
      <p:sp>
        <p:nvSpPr>
          <p:cNvPr id="22" name="SK-5-text-21"/>
          <p:cNvSpPr/>
          <p:nvPr/>
        </p:nvSpPr>
        <p:spPr>
          <a:xfrm>
            <a:off x="571500" y="1266825"/>
            <a:ext cx="48310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-30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NIGERIA – COMPLETED REPORT</a:t>
            </a:r>
            <a:endParaRPr lang="en-US" sz="1200" dirty="0"/>
          </a:p>
        </p:txBody>
      </p:sp>
      <p:sp>
        <p:nvSpPr>
          <p:cNvPr id="23" name="SK-5-text-22"/>
          <p:cNvSpPr/>
          <p:nvPr/>
        </p:nvSpPr>
        <p:spPr>
          <a:xfrm>
            <a:off x="3048000" y="1257300"/>
            <a:ext cx="1267326" cy="2476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✓ DELIVERED</a:t>
            </a:r>
            <a:endParaRPr lang="en-US" sz="900" dirty="0"/>
          </a:p>
        </p:txBody>
      </p:sp>
      <p:sp>
        <p:nvSpPr>
          <p:cNvPr id="24" name="SK-5-text-23"/>
          <p:cNvSpPr/>
          <p:nvPr/>
        </p:nvSpPr>
        <p:spPr>
          <a:xfrm>
            <a:off x="619125" y="2221557"/>
            <a:ext cx="173057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7+</a:t>
            </a:r>
            <a:endParaRPr lang="en-US" sz="2100" dirty="0"/>
          </a:p>
        </p:txBody>
      </p:sp>
      <p:sp>
        <p:nvSpPr>
          <p:cNvPr id="25" name="SK-5-text-24"/>
          <p:cNvSpPr/>
          <p:nvPr/>
        </p:nvSpPr>
        <p:spPr>
          <a:xfrm>
            <a:off x="685800" y="2650182"/>
            <a:ext cx="1597223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dirty="0">
                <a:solidFill>
                  <a:srgbClr val="64748B"/>
                </a:solidFill>
              </a:rPr>
              <a:t>Public sector entities consulted</a:t>
            </a:r>
            <a:endParaRPr lang="en-US" sz="900" dirty="0"/>
          </a:p>
        </p:txBody>
      </p:sp>
      <p:sp>
        <p:nvSpPr>
          <p:cNvPr id="26" name="SK-5-text-25"/>
          <p:cNvSpPr/>
          <p:nvPr/>
        </p:nvSpPr>
        <p:spPr>
          <a:xfrm>
            <a:off x="2540198" y="2221557"/>
            <a:ext cx="173057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2100" dirty="0"/>
          </a:p>
        </p:txBody>
      </p:sp>
      <p:sp>
        <p:nvSpPr>
          <p:cNvPr id="27" name="SK-5-text-26"/>
          <p:cNvSpPr/>
          <p:nvPr/>
        </p:nvSpPr>
        <p:spPr>
          <a:xfrm>
            <a:off x="2606873" y="2650182"/>
            <a:ext cx="1597223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dirty="0">
                <a:solidFill>
                  <a:srgbClr val="64748B"/>
                </a:solidFill>
              </a:rPr>
              <a:t>Private sector operators engaged</a:t>
            </a:r>
            <a:endParaRPr lang="en-US" sz="900" dirty="0"/>
          </a:p>
        </p:txBody>
      </p:sp>
      <p:sp>
        <p:nvSpPr>
          <p:cNvPr id="28" name="SK-5-text-27"/>
          <p:cNvSpPr/>
          <p:nvPr/>
        </p:nvSpPr>
        <p:spPr>
          <a:xfrm>
            <a:off x="4527947" y="2221557"/>
            <a:ext cx="1597223" cy="800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Aug–Nov</a:t>
            </a:r>
            <a:endParaRPr lang="en-US" sz="2100" dirty="0"/>
          </a:p>
          <a:p>
            <a:pPr marL="0" indent="0" algn="ct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2025</a:t>
            </a:r>
            <a:endParaRPr lang="en-US" sz="2100" dirty="0"/>
          </a:p>
        </p:txBody>
      </p:sp>
      <p:sp>
        <p:nvSpPr>
          <p:cNvPr id="29" name="SK-5-text-28"/>
          <p:cNvSpPr/>
          <p:nvPr/>
        </p:nvSpPr>
        <p:spPr>
          <a:xfrm>
            <a:off x="4489847" y="3050232"/>
            <a:ext cx="1673423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dirty="0">
                <a:solidFill>
                  <a:srgbClr val="64748B"/>
                </a:solidFill>
              </a:rPr>
              <a:t>Consultation period</a:t>
            </a:r>
            <a:endParaRPr lang="en-US" sz="900" dirty="0"/>
          </a:p>
        </p:txBody>
      </p:sp>
      <p:sp>
        <p:nvSpPr>
          <p:cNvPr id="30" name="SK-5-text-29"/>
          <p:cNvSpPr/>
          <p:nvPr/>
        </p:nvSpPr>
        <p:spPr>
          <a:xfrm>
            <a:off x="990600" y="3526482"/>
            <a:ext cx="5191571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Strong regulatory mandate</a:t>
            </a:r>
            <a:endParaRPr lang="en-US" sz="1125" dirty="0"/>
          </a:p>
        </p:txBody>
      </p:sp>
      <p:sp>
        <p:nvSpPr>
          <p:cNvPr id="31" name="SK-5-text-30"/>
          <p:cNvSpPr/>
          <p:nvPr/>
        </p:nvSpPr>
        <p:spPr>
          <a:xfrm>
            <a:off x="990600" y="3759845"/>
            <a:ext cx="5115371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NCC Communications Act 2003 &amp; National Broadband Plan 2020–2025 provide solid legal foundations for data collection.</a:t>
            </a:r>
            <a:endParaRPr lang="en-US" sz="975" dirty="0"/>
          </a:p>
        </p:txBody>
      </p:sp>
      <p:sp>
        <p:nvSpPr>
          <p:cNvPr id="32" name="SK-5-text-31"/>
          <p:cNvSpPr/>
          <p:nvPr/>
        </p:nvSpPr>
        <p:spPr>
          <a:xfrm>
            <a:off x="990600" y="4411117"/>
            <a:ext cx="5191571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Established technical assets</a:t>
            </a:r>
            <a:endParaRPr lang="en-US" sz="1125" dirty="0"/>
          </a:p>
        </p:txBody>
      </p:sp>
      <p:sp>
        <p:nvSpPr>
          <p:cNvPr id="33" name="SK-5-text-32"/>
          <p:cNvSpPr/>
          <p:nvPr/>
        </p:nvSpPr>
        <p:spPr>
          <a:xfrm>
            <a:off x="990600" y="4644479"/>
            <a:ext cx="5115371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Existing GIS tools, historical coverage maps and a rich multi-sector data ecosystem already in place.</a:t>
            </a:r>
            <a:endParaRPr lang="en-US" sz="975" dirty="0"/>
          </a:p>
        </p:txBody>
      </p:sp>
      <p:sp>
        <p:nvSpPr>
          <p:cNvPr id="34" name="SK-5-text-33"/>
          <p:cNvSpPr/>
          <p:nvPr/>
        </p:nvSpPr>
        <p:spPr>
          <a:xfrm>
            <a:off x="6887021" y="2518321"/>
            <a:ext cx="4676329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integrated platform</a:t>
            </a:r>
            <a:endParaRPr lang="en-US" sz="1125" dirty="0"/>
          </a:p>
        </p:txBody>
      </p:sp>
      <p:sp>
        <p:nvSpPr>
          <p:cNvPr id="35" name="SK-5-text-34"/>
          <p:cNvSpPr/>
          <p:nvPr/>
        </p:nvSpPr>
        <p:spPr>
          <a:xfrm>
            <a:off x="6887021" y="2751683"/>
            <a:ext cx="4600129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No central national mapping system; inconsistent formats across operators and public bodies.</a:t>
            </a:r>
            <a:endParaRPr lang="en-US" sz="975" dirty="0"/>
          </a:p>
        </p:txBody>
      </p:sp>
      <p:sp>
        <p:nvSpPr>
          <p:cNvPr id="36" name="SK-5-text-35"/>
          <p:cNvSpPr/>
          <p:nvPr/>
        </p:nvSpPr>
        <p:spPr>
          <a:xfrm>
            <a:off x="6887021" y="3402955"/>
            <a:ext cx="47053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Weak data-sharing framework</a:t>
            </a:r>
            <a:endParaRPr lang="en-US" sz="1125" dirty="0"/>
          </a:p>
        </p:txBody>
      </p:sp>
      <p:sp>
        <p:nvSpPr>
          <p:cNvPr id="37" name="SK-5-text-36"/>
          <p:cNvSpPr/>
          <p:nvPr/>
        </p:nvSpPr>
        <p:spPr>
          <a:xfrm>
            <a:off x="6887021" y="3636318"/>
            <a:ext cx="4600129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Cooperation limited to informal MoUs; no systematic automated exchange or mandatory reporting cycles.</a:t>
            </a:r>
            <a:endParaRPr lang="en-US" sz="975" dirty="0"/>
          </a:p>
        </p:txBody>
      </p:sp>
      <p:sp>
        <p:nvSpPr>
          <p:cNvPr id="38" name="SK-5-text-37"/>
          <p:cNvSpPr/>
          <p:nvPr/>
        </p:nvSpPr>
        <p:spPr>
          <a:xfrm>
            <a:off x="6887021" y="4287589"/>
            <a:ext cx="450532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Limited NCC enforcement</a:t>
            </a:r>
            <a:endParaRPr lang="en-US" sz="1125" dirty="0"/>
          </a:p>
        </p:txBody>
      </p:sp>
      <p:sp>
        <p:nvSpPr>
          <p:cNvPr id="39" name="SK-5-text-38"/>
          <p:cNvSpPr/>
          <p:nvPr/>
        </p:nvSpPr>
        <p:spPr>
          <a:xfrm>
            <a:off x="6887021" y="4520952"/>
            <a:ext cx="5304979" cy="1732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No clear validation rules or deadlines to ensure data accuracy and timeliness.</a:t>
            </a:r>
            <a:endParaRPr lang="en-US" sz="975" dirty="0"/>
          </a:p>
        </p:txBody>
      </p:sp>
      <p:sp>
        <p:nvSpPr>
          <p:cNvPr id="40" name="SK-5-text-39"/>
          <p:cNvSpPr/>
          <p:nvPr/>
        </p:nvSpPr>
        <p:spPr>
          <a:xfrm>
            <a:off x="723900" y="5917109"/>
            <a:ext cx="10820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FINDING</a:t>
            </a:r>
            <a:endParaRPr lang="en-US" sz="900" dirty="0"/>
          </a:p>
        </p:txBody>
      </p:sp>
      <p:sp>
        <p:nvSpPr>
          <p:cNvPr id="41" name="SK-5-text-40"/>
          <p:cNvSpPr/>
          <p:nvPr/>
        </p:nvSpPr>
        <p:spPr>
          <a:xfrm>
            <a:off x="723900" y="6126659"/>
            <a:ext cx="107442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FFFFFF"/>
                </a:solidFill>
              </a:rPr>
              <a:t>The bottleneck for Nigeria is </a:t>
            </a:r>
            <a:r>
              <a:rPr lang="en-US" sz="1200" b="1" dirty="0">
                <a:solidFill>
                  <a:srgbClr val="FFFFFF"/>
                </a:solidFill>
              </a:rPr>
              <a:t>not technology</a:t>
            </a:r>
            <a:r>
              <a:rPr lang="en-US" sz="1200" dirty="0">
                <a:solidFill>
                  <a:srgbClr val="FFFFFF"/>
                </a:solidFill>
              </a:rPr>
              <a:t> — it is standards, coordination and operational rules. The report is delivered and serves as the baseline for implementation.</a:t>
            </a:r>
            <a:endParaRPr lang="en-US" sz="1200" dirty="0"/>
          </a:p>
        </p:txBody>
      </p:sp>
      <p:pic>
        <p:nvPicPr>
          <p:cNvPr id="43" name="Obraz 42">
            <a:extLst>
              <a:ext uri="{FF2B5EF4-FFF2-40B4-BE49-F238E27FC236}">
                <a16:creationId xmlns:a16="http://schemas.microsoft.com/office/drawing/2014/main" id="{77DC91FA-A803-DF0B-4651-58A68448DD0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615981" y="202806"/>
            <a:ext cx="1004519" cy="4572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143000"/>
            <a:ext cx="381000" cy="38100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026444"/>
            <a:ext cx="5902077" cy="785813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907506"/>
            <a:ext cx="5902077" cy="971550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974306"/>
            <a:ext cx="5902077" cy="785813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855369"/>
            <a:ext cx="5902077" cy="785813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2177" y="2801838"/>
            <a:ext cx="2430512" cy="300038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7427" y="2923282"/>
            <a:ext cx="57150" cy="5715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89839" y="2801838"/>
            <a:ext cx="2430661" cy="300038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85089" y="2923282"/>
            <a:ext cx="57150" cy="57150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02177" y="3159026"/>
            <a:ext cx="2430512" cy="300038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7427" y="3280470"/>
            <a:ext cx="57150" cy="57150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89839" y="3159026"/>
            <a:ext cx="2430661" cy="300038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285089" y="3280470"/>
            <a:ext cx="57150" cy="57150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2177" y="3516213"/>
            <a:ext cx="2430512" cy="300038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7427" y="3637657"/>
            <a:ext cx="57150" cy="57150"/>
          </a:xfrm>
          <a:prstGeom prst="rect">
            <a:avLst/>
          </a:prstGeom>
        </p:spPr>
      </p:pic>
      <p:pic>
        <p:nvPicPr>
          <p:cNvPr id="21" name="SK-6-img-2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89839" y="3516213"/>
            <a:ext cx="2430661" cy="300038"/>
          </a:xfrm>
          <a:prstGeom prst="rect">
            <a:avLst/>
          </a:prstGeom>
        </p:spPr>
      </p:pic>
      <p:pic>
        <p:nvPicPr>
          <p:cNvPr id="22" name="SK-6-img-2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85089" y="3637657"/>
            <a:ext cx="57150" cy="57150"/>
          </a:xfrm>
          <a:prstGeom prst="rect">
            <a:avLst/>
          </a:prstGeom>
        </p:spPr>
      </p:pic>
      <p:pic>
        <p:nvPicPr>
          <p:cNvPr id="23" name="SK-6-img-2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02177" y="3873401"/>
            <a:ext cx="2430512" cy="300038"/>
          </a:xfrm>
          <a:prstGeom prst="rect">
            <a:avLst/>
          </a:prstGeom>
        </p:spPr>
      </p:pic>
      <p:pic>
        <p:nvPicPr>
          <p:cNvPr id="24" name="SK-6-img-2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7427" y="3994845"/>
            <a:ext cx="57150" cy="57150"/>
          </a:xfrm>
          <a:prstGeom prst="rect">
            <a:avLst/>
          </a:prstGeom>
        </p:spPr>
      </p:pic>
      <p:pic>
        <p:nvPicPr>
          <p:cNvPr id="25" name="SK-6-img-2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89839" y="3873401"/>
            <a:ext cx="2430661" cy="300038"/>
          </a:xfrm>
          <a:prstGeom prst="rect">
            <a:avLst/>
          </a:prstGeom>
        </p:spPr>
      </p:pic>
      <p:pic>
        <p:nvPicPr>
          <p:cNvPr id="26" name="SK-6-img-2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285089" y="3994845"/>
            <a:ext cx="57150" cy="57150"/>
          </a:xfrm>
          <a:prstGeom prst="rect">
            <a:avLst/>
          </a:prstGeom>
        </p:spPr>
      </p:pic>
      <p:pic>
        <p:nvPicPr>
          <p:cNvPr id="27" name="SK-6-img-2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02177" y="4344888"/>
            <a:ext cx="4918323" cy="825698"/>
          </a:xfrm>
          <a:prstGeom prst="rect">
            <a:avLst/>
          </a:prstGeom>
        </p:spPr>
      </p:pic>
      <p:pic>
        <p:nvPicPr>
          <p:cNvPr id="28" name="SK-6-img-2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1500" y="6276975"/>
            <a:ext cx="11049000" cy="390525"/>
          </a:xfrm>
          <a:prstGeom prst="rect">
            <a:avLst/>
          </a:prstGeom>
        </p:spPr>
      </p:pic>
      <p:sp>
        <p:nvSpPr>
          <p:cNvPr id="29" name="SK-6-text-28"/>
          <p:cNvSpPr/>
          <p:nvPr/>
        </p:nvSpPr>
        <p:spPr>
          <a:xfrm>
            <a:off x="571500" y="1257300"/>
            <a:ext cx="11125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-30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NIGERIA – HOW WE CONDUCTED THE ASSESSMENT</a:t>
            </a:r>
            <a:endParaRPr lang="en-US" sz="1200" dirty="0"/>
          </a:p>
        </p:txBody>
      </p:sp>
      <p:sp>
        <p:nvSpPr>
          <p:cNvPr id="30" name="SK-6-text-29"/>
          <p:cNvSpPr/>
          <p:nvPr/>
        </p:nvSpPr>
        <p:spPr>
          <a:xfrm>
            <a:off x="704850" y="2121694"/>
            <a:ext cx="5711577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 1 · AUG 2025</a:t>
            </a:r>
            <a:endParaRPr lang="en-US" sz="825" dirty="0"/>
          </a:p>
        </p:txBody>
      </p:sp>
      <p:sp>
        <p:nvSpPr>
          <p:cNvPr id="31" name="SK-6-text-30"/>
          <p:cNvSpPr/>
          <p:nvPr/>
        </p:nvSpPr>
        <p:spPr>
          <a:xfrm>
            <a:off x="704850" y="2297906"/>
            <a:ext cx="5711577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National Workshop – Abuja</a:t>
            </a:r>
            <a:endParaRPr lang="en-US" sz="1125" dirty="0"/>
          </a:p>
        </p:txBody>
      </p:sp>
      <p:sp>
        <p:nvSpPr>
          <p:cNvPr id="32" name="SK-6-text-31"/>
          <p:cNvSpPr/>
          <p:nvPr/>
        </p:nvSpPr>
        <p:spPr>
          <a:xfrm>
            <a:off x="704850" y="2531269"/>
            <a:ext cx="114871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NCC, ITU, EU, operators and MDAs aligned on broadband mapping scope and model.</a:t>
            </a:r>
            <a:endParaRPr lang="en-US" sz="975" dirty="0"/>
          </a:p>
        </p:txBody>
      </p:sp>
      <p:sp>
        <p:nvSpPr>
          <p:cNvPr id="33" name="SK-6-text-32"/>
          <p:cNvSpPr/>
          <p:nvPr/>
        </p:nvSpPr>
        <p:spPr>
          <a:xfrm>
            <a:off x="704850" y="3002756"/>
            <a:ext cx="5711577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 2 · NOV 2025</a:t>
            </a:r>
            <a:endParaRPr lang="en-US" sz="825" dirty="0"/>
          </a:p>
        </p:txBody>
      </p:sp>
      <p:sp>
        <p:nvSpPr>
          <p:cNvPr id="34" name="SK-6-text-33"/>
          <p:cNvSpPr/>
          <p:nvPr/>
        </p:nvSpPr>
        <p:spPr>
          <a:xfrm>
            <a:off x="704850" y="3178969"/>
            <a:ext cx="5711577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Public Sector Bilateral Meetings</a:t>
            </a:r>
            <a:endParaRPr lang="en-US" sz="1125" dirty="0"/>
          </a:p>
        </p:txBody>
      </p:sp>
      <p:sp>
        <p:nvSpPr>
          <p:cNvPr id="35" name="SK-6-text-34"/>
          <p:cNvSpPr/>
          <p:nvPr/>
        </p:nvSpPr>
        <p:spPr>
          <a:xfrm>
            <a:off x="704850" y="3412331"/>
            <a:ext cx="5635377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NPC, NIPOST, OSGoF, NGDI, REA, FMW, NGF – identification of reference datasets and data-sharing mechanisms.</a:t>
            </a:r>
            <a:endParaRPr lang="en-US" sz="975" dirty="0"/>
          </a:p>
        </p:txBody>
      </p:sp>
      <p:sp>
        <p:nvSpPr>
          <p:cNvPr id="36" name="SK-6-text-35"/>
          <p:cNvSpPr/>
          <p:nvPr/>
        </p:nvSpPr>
        <p:spPr>
          <a:xfrm>
            <a:off x="704850" y="4069556"/>
            <a:ext cx="5711577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 3 · NOV 2025</a:t>
            </a:r>
            <a:endParaRPr lang="en-US" sz="825" dirty="0"/>
          </a:p>
        </p:txBody>
      </p:sp>
      <p:sp>
        <p:nvSpPr>
          <p:cNvPr id="37" name="SK-6-text-36"/>
          <p:cNvSpPr/>
          <p:nvPr/>
        </p:nvSpPr>
        <p:spPr>
          <a:xfrm>
            <a:off x="704850" y="4245769"/>
            <a:ext cx="5711577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 Consultations</a:t>
            </a:r>
            <a:endParaRPr lang="en-US" sz="1125" dirty="0"/>
          </a:p>
        </p:txBody>
      </p:sp>
      <p:sp>
        <p:nvSpPr>
          <p:cNvPr id="38" name="SK-6-text-37"/>
          <p:cNvSpPr/>
          <p:nvPr/>
        </p:nvSpPr>
        <p:spPr>
          <a:xfrm>
            <a:off x="704850" y="4479131"/>
            <a:ext cx="114871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MNOs, ISPs, TowerCos, fibre providers – assessment of data readiness and standardisation.</a:t>
            </a:r>
            <a:endParaRPr lang="en-US" sz="975" dirty="0"/>
          </a:p>
        </p:txBody>
      </p:sp>
      <p:sp>
        <p:nvSpPr>
          <p:cNvPr id="39" name="SK-6-text-38"/>
          <p:cNvSpPr/>
          <p:nvPr/>
        </p:nvSpPr>
        <p:spPr>
          <a:xfrm>
            <a:off x="704850" y="4950619"/>
            <a:ext cx="5711577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STEPS 4–5</a:t>
            </a:r>
            <a:endParaRPr lang="en-US" sz="825" dirty="0"/>
          </a:p>
        </p:txBody>
      </p:sp>
      <p:sp>
        <p:nvSpPr>
          <p:cNvPr id="40" name="SK-6-text-39"/>
          <p:cNvSpPr/>
          <p:nvPr/>
        </p:nvSpPr>
        <p:spPr>
          <a:xfrm>
            <a:off x="704850" y="5126831"/>
            <a:ext cx="59055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Questionnaires &amp; Document Analysis</a:t>
            </a:r>
            <a:endParaRPr lang="en-US" sz="1125" dirty="0"/>
          </a:p>
        </p:txBody>
      </p:sp>
      <p:sp>
        <p:nvSpPr>
          <p:cNvPr id="41" name="SK-6-text-40"/>
          <p:cNvSpPr/>
          <p:nvPr/>
        </p:nvSpPr>
        <p:spPr>
          <a:xfrm>
            <a:off x="704850" y="5360194"/>
            <a:ext cx="114871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Filling data gaps, technical validation and review of legal/regulatory framework.</a:t>
            </a:r>
            <a:endParaRPr lang="en-US" sz="975" dirty="0"/>
          </a:p>
        </p:txBody>
      </p:sp>
      <p:sp>
        <p:nvSpPr>
          <p:cNvPr id="42" name="SK-6-text-41"/>
          <p:cNvSpPr/>
          <p:nvPr/>
        </p:nvSpPr>
        <p:spPr>
          <a:xfrm>
            <a:off x="6702177" y="2497038"/>
            <a:ext cx="4994523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6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PRIVATE SECTOR ENGAGED (NOV 2025)</a:t>
            </a:r>
            <a:endParaRPr lang="en-US" sz="900" dirty="0"/>
          </a:p>
        </p:txBody>
      </p:sp>
      <p:sp>
        <p:nvSpPr>
          <p:cNvPr id="43" name="SK-6-text-42"/>
          <p:cNvSpPr/>
          <p:nvPr/>
        </p:nvSpPr>
        <p:spPr>
          <a:xfrm>
            <a:off x="6911727" y="2801838"/>
            <a:ext cx="2240012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MTN Nigeria</a:t>
            </a:r>
            <a:endParaRPr lang="en-US" sz="975" dirty="0"/>
          </a:p>
        </p:txBody>
      </p:sp>
      <p:sp>
        <p:nvSpPr>
          <p:cNvPr id="44" name="SK-6-text-43"/>
          <p:cNvSpPr/>
          <p:nvPr/>
        </p:nvSpPr>
        <p:spPr>
          <a:xfrm>
            <a:off x="9399389" y="2801838"/>
            <a:ext cx="2240161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Airtel</a:t>
            </a:r>
            <a:endParaRPr lang="en-US" sz="975" dirty="0"/>
          </a:p>
        </p:txBody>
      </p:sp>
      <p:sp>
        <p:nvSpPr>
          <p:cNvPr id="45" name="SK-6-text-44"/>
          <p:cNvSpPr/>
          <p:nvPr/>
        </p:nvSpPr>
        <p:spPr>
          <a:xfrm>
            <a:off x="6911727" y="3159026"/>
            <a:ext cx="2240012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Globacom</a:t>
            </a:r>
            <a:endParaRPr lang="en-US" sz="975" dirty="0"/>
          </a:p>
        </p:txBody>
      </p:sp>
      <p:sp>
        <p:nvSpPr>
          <p:cNvPr id="46" name="SK-6-text-45"/>
          <p:cNvSpPr/>
          <p:nvPr/>
        </p:nvSpPr>
        <p:spPr>
          <a:xfrm>
            <a:off x="9399389" y="3159026"/>
            <a:ext cx="2240161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9Mobile</a:t>
            </a:r>
            <a:endParaRPr lang="en-US" sz="975" dirty="0"/>
          </a:p>
        </p:txBody>
      </p:sp>
      <p:sp>
        <p:nvSpPr>
          <p:cNvPr id="47" name="SK-6-text-46"/>
          <p:cNvSpPr/>
          <p:nvPr/>
        </p:nvSpPr>
        <p:spPr>
          <a:xfrm>
            <a:off x="6911727" y="3516213"/>
            <a:ext cx="2240012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Phase3 Telecom</a:t>
            </a:r>
            <a:endParaRPr lang="en-US" sz="975" dirty="0"/>
          </a:p>
        </p:txBody>
      </p:sp>
      <p:sp>
        <p:nvSpPr>
          <p:cNvPr id="48" name="SK-6-text-47"/>
          <p:cNvSpPr/>
          <p:nvPr/>
        </p:nvSpPr>
        <p:spPr>
          <a:xfrm>
            <a:off x="9399389" y="3516213"/>
            <a:ext cx="2240161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FiberOne</a:t>
            </a:r>
            <a:endParaRPr lang="en-US" sz="975" dirty="0"/>
          </a:p>
        </p:txBody>
      </p:sp>
      <p:sp>
        <p:nvSpPr>
          <p:cNvPr id="49" name="SK-6-text-48"/>
          <p:cNvSpPr/>
          <p:nvPr/>
        </p:nvSpPr>
        <p:spPr>
          <a:xfrm>
            <a:off x="6911727" y="3873401"/>
            <a:ext cx="2240012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IHS Towers</a:t>
            </a:r>
            <a:endParaRPr lang="en-US" sz="975" dirty="0"/>
          </a:p>
        </p:txBody>
      </p:sp>
      <p:sp>
        <p:nvSpPr>
          <p:cNvPr id="50" name="SK-6-text-49"/>
          <p:cNvSpPr/>
          <p:nvPr/>
        </p:nvSpPr>
        <p:spPr>
          <a:xfrm>
            <a:off x="9399389" y="3873401"/>
            <a:ext cx="2792611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Africa Mobile Networks</a:t>
            </a:r>
            <a:endParaRPr lang="en-US" sz="975" dirty="0"/>
          </a:p>
        </p:txBody>
      </p:sp>
      <p:sp>
        <p:nvSpPr>
          <p:cNvPr id="51" name="SK-6-text-50"/>
          <p:cNvSpPr/>
          <p:nvPr/>
        </p:nvSpPr>
        <p:spPr>
          <a:xfrm>
            <a:off x="6835527" y="4459188"/>
            <a:ext cx="4727823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EU–NIGERIA BENCHMARK</a:t>
            </a:r>
            <a:endParaRPr lang="en-US" sz="975" dirty="0"/>
          </a:p>
        </p:txBody>
      </p:sp>
      <p:sp>
        <p:nvSpPr>
          <p:cNvPr id="52" name="SK-6-text-51"/>
          <p:cNvSpPr/>
          <p:nvPr/>
        </p:nvSpPr>
        <p:spPr>
          <a:xfrm>
            <a:off x="6835527" y="4683026"/>
            <a:ext cx="4651623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Poland (SIP/PIT) and Croatia provide the EU reference model: mandatory reporting, centralised database, validation rules and enforcement.</a:t>
            </a:r>
            <a:endParaRPr lang="en-US" sz="1050" dirty="0"/>
          </a:p>
        </p:txBody>
      </p:sp>
      <p:sp>
        <p:nvSpPr>
          <p:cNvPr id="53" name="SK-6-text-52"/>
          <p:cNvSpPr/>
          <p:nvPr/>
        </p:nvSpPr>
        <p:spPr>
          <a:xfrm>
            <a:off x="742950" y="6276975"/>
            <a:ext cx="1144905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334155"/>
                </a:solidFill>
              </a:rPr>
              <a:t>All 5 engagement tiers completed. Report delivered and presented at the Africa-BB-Maps Policy Training, Bucharest, May 2026.</a:t>
            </a:r>
            <a:endParaRPr lang="en-US" sz="1050" dirty="0"/>
          </a:p>
        </p:txBody>
      </p:sp>
      <p:pic>
        <p:nvPicPr>
          <p:cNvPr id="55" name="Obraz 54">
            <a:extLst>
              <a:ext uri="{FF2B5EF4-FFF2-40B4-BE49-F238E27FC236}">
                <a16:creationId xmlns:a16="http://schemas.microsoft.com/office/drawing/2014/main" id="{64B25935-A703-9559-8CAC-F36A19158BD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615981" y="202806"/>
            <a:ext cx="1004519" cy="45728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143000"/>
            <a:ext cx="381000" cy="38100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676400"/>
            <a:ext cx="5429250" cy="856059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" y="1809750"/>
            <a:ext cx="342900" cy="342900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1905000"/>
            <a:ext cx="190500" cy="152400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627709"/>
            <a:ext cx="5429250" cy="856059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" y="2761059"/>
            <a:ext cx="342900" cy="342900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2856309"/>
            <a:ext cx="190500" cy="152400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579019"/>
            <a:ext cx="5429250" cy="856059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" y="3712369"/>
            <a:ext cx="342900" cy="342900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3807619"/>
            <a:ext cx="190500" cy="152400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1676400"/>
            <a:ext cx="5429250" cy="856059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3650" y="1809750"/>
            <a:ext cx="342900" cy="342900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9850" y="1905000"/>
            <a:ext cx="190500" cy="152400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250" y="2627709"/>
            <a:ext cx="5429250" cy="3420666"/>
          </a:xfrm>
          <a:prstGeom prst="rect">
            <a:avLst/>
          </a:prstGeom>
        </p:spPr>
      </p:pic>
      <p:sp>
        <p:nvSpPr>
          <p:cNvPr id="21" name="SK-7-text-20"/>
          <p:cNvSpPr/>
          <p:nvPr/>
        </p:nvSpPr>
        <p:spPr>
          <a:xfrm>
            <a:off x="571500" y="1257300"/>
            <a:ext cx="11125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-30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NIGERIA – KEY RECOMMENDATIONS FROM THE REPORT</a:t>
            </a:r>
            <a:endParaRPr lang="en-US" sz="1200" dirty="0"/>
          </a:p>
        </p:txBody>
      </p:sp>
      <p:sp>
        <p:nvSpPr>
          <p:cNvPr id="22" name="SK-7-text-21"/>
          <p:cNvSpPr/>
          <p:nvPr/>
        </p:nvSpPr>
        <p:spPr>
          <a:xfrm>
            <a:off x="1181100" y="1809750"/>
            <a:ext cx="47434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Single Integrated Platform</a:t>
            </a:r>
            <a:endParaRPr lang="en-US" sz="1125" dirty="0"/>
          </a:p>
        </p:txBody>
      </p:sp>
      <p:sp>
        <p:nvSpPr>
          <p:cNvPr id="23" name="SK-7-text-22"/>
          <p:cNvSpPr/>
          <p:nvPr/>
        </p:nvSpPr>
        <p:spPr>
          <a:xfrm>
            <a:off x="1181100" y="2052637"/>
            <a:ext cx="4667250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Establish a central repository for infrastructure, coverage and socio-economic data accessible to all mandated stakeholders.</a:t>
            </a:r>
            <a:endParaRPr lang="en-US" sz="975" dirty="0"/>
          </a:p>
        </p:txBody>
      </p:sp>
      <p:sp>
        <p:nvSpPr>
          <p:cNvPr id="24" name="SK-7-text-23"/>
          <p:cNvSpPr/>
          <p:nvPr/>
        </p:nvSpPr>
        <p:spPr>
          <a:xfrm>
            <a:off x="1181100" y="2761059"/>
            <a:ext cx="48768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Formalise Data-Sharing Rules</a:t>
            </a:r>
            <a:endParaRPr lang="en-US" sz="1125" dirty="0"/>
          </a:p>
        </p:txBody>
      </p:sp>
      <p:sp>
        <p:nvSpPr>
          <p:cNvPr id="25" name="SK-7-text-24"/>
          <p:cNvSpPr/>
          <p:nvPr/>
        </p:nvSpPr>
        <p:spPr>
          <a:xfrm>
            <a:off x="1181100" y="3003947"/>
            <a:ext cx="4667250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Transition from informal MoUs to a structured legal and regulatory framework with mandatory reporting cycles.</a:t>
            </a:r>
            <a:endParaRPr lang="en-US" sz="975" dirty="0"/>
          </a:p>
        </p:txBody>
      </p:sp>
      <p:sp>
        <p:nvSpPr>
          <p:cNvPr id="26" name="SK-7-text-25"/>
          <p:cNvSpPr/>
          <p:nvPr/>
        </p:nvSpPr>
        <p:spPr>
          <a:xfrm>
            <a:off x="1181100" y="3712369"/>
            <a:ext cx="47434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Standardise Data Formats</a:t>
            </a:r>
            <a:endParaRPr lang="en-US" sz="1125" dirty="0"/>
          </a:p>
        </p:txBody>
      </p:sp>
      <p:sp>
        <p:nvSpPr>
          <p:cNvPr id="27" name="SK-7-text-26"/>
          <p:cNvSpPr/>
          <p:nvPr/>
        </p:nvSpPr>
        <p:spPr>
          <a:xfrm>
            <a:off x="1181100" y="3955256"/>
            <a:ext cx="4667250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Adopt harmonised technical schemas and validation rules to ensure interoperability across operators and public bodies.</a:t>
            </a:r>
            <a:endParaRPr lang="en-US" sz="975" dirty="0"/>
          </a:p>
        </p:txBody>
      </p:sp>
      <p:sp>
        <p:nvSpPr>
          <p:cNvPr id="28" name="SK-7-text-27"/>
          <p:cNvSpPr/>
          <p:nvPr/>
        </p:nvSpPr>
        <p:spPr>
          <a:xfrm>
            <a:off x="6800850" y="1809750"/>
            <a:ext cx="47434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Strengthen NCC Leadership</a:t>
            </a:r>
            <a:endParaRPr lang="en-US" sz="1125" dirty="0"/>
          </a:p>
        </p:txBody>
      </p:sp>
      <p:sp>
        <p:nvSpPr>
          <p:cNvPr id="29" name="SK-7-text-28"/>
          <p:cNvSpPr/>
          <p:nvPr/>
        </p:nvSpPr>
        <p:spPr>
          <a:xfrm>
            <a:off x="6800850" y="2052637"/>
            <a:ext cx="4667250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Clarify NCC's mandate as the central authority for broadband data governance, quality control and reporting enforcement.</a:t>
            </a:r>
            <a:endParaRPr lang="en-US" sz="975" dirty="0"/>
          </a:p>
        </p:txBody>
      </p:sp>
      <p:sp>
        <p:nvSpPr>
          <p:cNvPr id="30" name="SK-7-text-29"/>
          <p:cNvSpPr/>
          <p:nvPr/>
        </p:nvSpPr>
        <p:spPr>
          <a:xfrm>
            <a:off x="6381750" y="3799731"/>
            <a:ext cx="51244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TRANSFERABLE LESSON</a:t>
            </a:r>
            <a:endParaRPr lang="en-US" sz="900" dirty="0"/>
          </a:p>
        </p:txBody>
      </p:sp>
      <p:sp>
        <p:nvSpPr>
          <p:cNvPr id="31" name="SK-7-text-30"/>
          <p:cNvSpPr/>
          <p:nvPr/>
        </p:nvSpPr>
        <p:spPr>
          <a:xfrm>
            <a:off x="6381750" y="4066431"/>
            <a:ext cx="5048250" cy="8099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26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Nigeria's report shows what is achievable when a strong regulatory mandate exists — the next step is operationalising it.</a:t>
            </a:r>
            <a:endParaRPr lang="en-US" sz="1575" dirty="0"/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08BF8D2B-E869-1515-BA5D-DC2B0B7125C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15981" y="202806"/>
            <a:ext cx="1004519" cy="45728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143000"/>
            <a:ext cx="381000" cy="38100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7013" y="1257300"/>
            <a:ext cx="1184821" cy="247650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392561"/>
            <a:ext cx="5667821" cy="784920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850" y="2506861"/>
            <a:ext cx="178594" cy="575370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291780"/>
            <a:ext cx="5667821" cy="784920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850" y="3406080"/>
            <a:ext cx="178594" cy="575370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4191000"/>
            <a:ext cx="5667821" cy="784920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4850" y="4305300"/>
            <a:ext cx="178594" cy="575370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5090220"/>
            <a:ext cx="5667821" cy="784920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4850" y="5204520"/>
            <a:ext cx="178594" cy="575370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67921" y="3200400"/>
            <a:ext cx="5152579" cy="1295400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67921" y="4610100"/>
            <a:ext cx="5152579" cy="457200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20321" y="4762500"/>
            <a:ext cx="190500" cy="152400"/>
          </a:xfrm>
          <a:prstGeom prst="rect">
            <a:avLst/>
          </a:prstGeom>
        </p:spPr>
      </p:pic>
      <p:sp>
        <p:nvSpPr>
          <p:cNvPr id="19" name="SK-8-text-18"/>
          <p:cNvSpPr/>
          <p:nvPr/>
        </p:nvSpPr>
        <p:spPr>
          <a:xfrm>
            <a:off x="571500" y="1266825"/>
            <a:ext cx="42824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-30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UGANDA – STATUS OF WORK</a:t>
            </a:r>
            <a:endParaRPr lang="en-US" sz="1200" dirty="0"/>
          </a:p>
        </p:txBody>
      </p:sp>
      <p:sp>
        <p:nvSpPr>
          <p:cNvPr id="20" name="SK-8-text-19"/>
          <p:cNvSpPr/>
          <p:nvPr/>
        </p:nvSpPr>
        <p:spPr>
          <a:xfrm>
            <a:off x="2881313" y="1257300"/>
            <a:ext cx="1589049" cy="247650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⏳ IN PROGRESS</a:t>
            </a:r>
            <a:endParaRPr lang="en-US" sz="900" dirty="0"/>
          </a:p>
        </p:txBody>
      </p:sp>
      <p:sp>
        <p:nvSpPr>
          <p:cNvPr id="21" name="SK-8-text-20"/>
          <p:cNvSpPr/>
          <p:nvPr/>
        </p:nvSpPr>
        <p:spPr>
          <a:xfrm>
            <a:off x="978694" y="2487811"/>
            <a:ext cx="5203478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Focal institution established</a:t>
            </a:r>
            <a:endParaRPr lang="en-US" sz="1125" dirty="0"/>
          </a:p>
        </p:txBody>
      </p:sp>
      <p:sp>
        <p:nvSpPr>
          <p:cNvPr id="22" name="SK-8-text-21"/>
          <p:cNvSpPr/>
          <p:nvPr/>
        </p:nvSpPr>
        <p:spPr>
          <a:xfrm>
            <a:off x="978694" y="2721173"/>
            <a:ext cx="5127278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Uganda Communications Commission (UCC) is the national counterpart and leads the coordination of the assessment.</a:t>
            </a:r>
            <a:endParaRPr lang="en-US" sz="975" dirty="0"/>
          </a:p>
        </p:txBody>
      </p:sp>
      <p:sp>
        <p:nvSpPr>
          <p:cNvPr id="23" name="SK-8-text-22"/>
          <p:cNvSpPr/>
          <p:nvPr/>
        </p:nvSpPr>
        <p:spPr>
          <a:xfrm>
            <a:off x="978694" y="3387030"/>
            <a:ext cx="60769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Stakeholder consultations conducted</a:t>
            </a:r>
            <a:endParaRPr lang="en-US" sz="1125" dirty="0"/>
          </a:p>
        </p:txBody>
      </p:sp>
      <p:sp>
        <p:nvSpPr>
          <p:cNvPr id="24" name="SK-8-text-23"/>
          <p:cNvSpPr/>
          <p:nvPr/>
        </p:nvSpPr>
        <p:spPr>
          <a:xfrm>
            <a:off x="978694" y="3620393"/>
            <a:ext cx="5127278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Structured discussions with UCC and stakeholders held, including during the Africa-BB-Maps Policy Training in Warsaw (30 June – 2 July 2026).</a:t>
            </a:r>
            <a:endParaRPr lang="en-US" sz="975" dirty="0"/>
          </a:p>
        </p:txBody>
      </p:sp>
      <p:sp>
        <p:nvSpPr>
          <p:cNvPr id="25" name="SK-8-text-24"/>
          <p:cNvSpPr/>
          <p:nvPr/>
        </p:nvSpPr>
        <p:spPr>
          <a:xfrm>
            <a:off x="978694" y="4286250"/>
            <a:ext cx="5203478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Questionnaires distributed</a:t>
            </a:r>
            <a:endParaRPr lang="en-US" sz="1125" dirty="0"/>
          </a:p>
        </p:txBody>
      </p:sp>
      <p:sp>
        <p:nvSpPr>
          <p:cNvPr id="26" name="SK-8-text-25"/>
          <p:cNvSpPr/>
          <p:nvPr/>
        </p:nvSpPr>
        <p:spPr>
          <a:xfrm>
            <a:off x="978694" y="4519613"/>
            <a:ext cx="5127278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Sent to public sector institutions, telecoms operators, MNOs, ISPs, infrastructure owners and other stakeholders.</a:t>
            </a:r>
            <a:endParaRPr lang="en-US" sz="975" dirty="0"/>
          </a:p>
        </p:txBody>
      </p:sp>
      <p:sp>
        <p:nvSpPr>
          <p:cNvPr id="27" name="SK-8-text-26"/>
          <p:cNvSpPr/>
          <p:nvPr/>
        </p:nvSpPr>
        <p:spPr>
          <a:xfrm>
            <a:off x="978694" y="5185470"/>
            <a:ext cx="65913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Responses being collected and analysed</a:t>
            </a:r>
            <a:endParaRPr lang="en-US" sz="1125" dirty="0"/>
          </a:p>
        </p:txBody>
      </p:sp>
      <p:sp>
        <p:nvSpPr>
          <p:cNvPr id="28" name="SK-8-text-27"/>
          <p:cNvSpPr/>
          <p:nvPr/>
        </p:nvSpPr>
        <p:spPr>
          <a:xfrm>
            <a:off x="978694" y="5418832"/>
            <a:ext cx="5127278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Key inputs on data availability, reporting practices and institutional responsibilities under review.</a:t>
            </a:r>
            <a:endParaRPr lang="en-US" sz="975" dirty="0"/>
          </a:p>
        </p:txBody>
      </p:sp>
      <p:sp>
        <p:nvSpPr>
          <p:cNvPr id="30" name="SK-8-text-29"/>
          <p:cNvSpPr/>
          <p:nvPr/>
        </p:nvSpPr>
        <p:spPr>
          <a:xfrm>
            <a:off x="6620321" y="3562350"/>
            <a:ext cx="4847779" cy="800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334155"/>
                </a:solidFill>
              </a:rPr>
              <a:t>Uganda is one of 11 Africa-BB-Maps countries. It sits at a critical moment: NBI coverage is expanding, the Digital Transformation Roadmap is active, and there is growing need for an integrated broadband mapping system to guide investment and regulation.</a:t>
            </a:r>
            <a:endParaRPr lang="en-US" sz="1050" dirty="0"/>
          </a:p>
        </p:txBody>
      </p:sp>
      <p:sp>
        <p:nvSpPr>
          <p:cNvPr id="31" name="SK-8-text-30"/>
          <p:cNvSpPr/>
          <p:nvPr/>
        </p:nvSpPr>
        <p:spPr>
          <a:xfrm>
            <a:off x="6925121" y="4724400"/>
            <a:ext cx="526687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Target: final report delivered by end of July 2026</a:t>
            </a:r>
            <a:endParaRPr lang="en-US" sz="1200" dirty="0"/>
          </a:p>
        </p:txBody>
      </p:sp>
      <p:pic>
        <p:nvPicPr>
          <p:cNvPr id="33" name="Obraz 32">
            <a:extLst>
              <a:ext uri="{FF2B5EF4-FFF2-40B4-BE49-F238E27FC236}">
                <a16:creationId xmlns:a16="http://schemas.microsoft.com/office/drawing/2014/main" id="{1FD42E77-961A-7857-6823-394CB801914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615981" y="202806"/>
            <a:ext cx="1004519" cy="45728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123950"/>
            <a:ext cx="381000" cy="38100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843088"/>
            <a:ext cx="3555950" cy="890588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819400"/>
            <a:ext cx="3555950" cy="72390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629025"/>
            <a:ext cx="3555950" cy="723900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7950" y="1843088"/>
            <a:ext cx="3555950" cy="1223963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17950" y="3152775"/>
            <a:ext cx="3555950" cy="723900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17950" y="3962400"/>
            <a:ext cx="3555950" cy="1433513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64401" y="1843088"/>
            <a:ext cx="3555950" cy="723900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64401" y="2652713"/>
            <a:ext cx="3555950" cy="557213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64401" y="3295650"/>
            <a:ext cx="3555950" cy="557213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6322219"/>
            <a:ext cx="11049000" cy="364331"/>
          </a:xfrm>
          <a:prstGeom prst="rect">
            <a:avLst/>
          </a:prstGeom>
        </p:spPr>
      </p:pic>
      <p:sp>
        <p:nvSpPr>
          <p:cNvPr id="17" name="SK-9-text-16"/>
          <p:cNvSpPr/>
          <p:nvPr/>
        </p:nvSpPr>
        <p:spPr>
          <a:xfrm>
            <a:off x="571500" y="1238250"/>
            <a:ext cx="11125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-30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UGANDA – KEY STAKEHOLDERS IN THE ASSESSMENT</a:t>
            </a:r>
            <a:endParaRPr lang="en-US" sz="1200" dirty="0"/>
          </a:p>
        </p:txBody>
      </p:sp>
      <p:sp>
        <p:nvSpPr>
          <p:cNvPr id="18" name="SK-9-text-17"/>
          <p:cNvSpPr/>
          <p:nvPr/>
        </p:nvSpPr>
        <p:spPr>
          <a:xfrm>
            <a:off x="571500" y="1581150"/>
            <a:ext cx="363215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REGULATORY &amp; GOVERNMENT</a:t>
            </a:r>
            <a:endParaRPr lang="en-US" sz="825" dirty="0"/>
          </a:p>
        </p:txBody>
      </p:sp>
      <p:sp>
        <p:nvSpPr>
          <p:cNvPr id="19" name="SK-9-text-18"/>
          <p:cNvSpPr/>
          <p:nvPr/>
        </p:nvSpPr>
        <p:spPr>
          <a:xfrm>
            <a:off x="695325" y="1928813"/>
            <a:ext cx="61569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UCC – Uganda Communications Commission</a:t>
            </a:r>
            <a:endParaRPr lang="en-US" sz="1050" dirty="0"/>
          </a:p>
        </p:txBody>
      </p:sp>
      <p:sp>
        <p:nvSpPr>
          <p:cNvPr id="20" name="SK-9-text-19"/>
          <p:cNvSpPr/>
          <p:nvPr/>
        </p:nvSpPr>
        <p:spPr>
          <a:xfrm>
            <a:off x="695325" y="2147888"/>
            <a:ext cx="3308300" cy="5000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4155"/>
                </a:solidFill>
              </a:rPr>
              <a:t>National focal institution. Leads data collection, coordination and regulatory governance. Central counterpart for the report.</a:t>
            </a:r>
            <a:endParaRPr lang="en-US" sz="938" dirty="0"/>
          </a:p>
        </p:txBody>
      </p:sp>
      <p:sp>
        <p:nvSpPr>
          <p:cNvPr id="21" name="SK-9-text-20"/>
          <p:cNvSpPr/>
          <p:nvPr/>
        </p:nvSpPr>
        <p:spPr>
          <a:xfrm>
            <a:off x="695325" y="2905125"/>
            <a:ext cx="56769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Ministry of ICT &amp; National Guidance</a:t>
            </a:r>
            <a:endParaRPr lang="en-US" sz="1050" dirty="0"/>
          </a:p>
        </p:txBody>
      </p:sp>
      <p:sp>
        <p:nvSpPr>
          <p:cNvPr id="22" name="SK-9-text-21"/>
          <p:cNvSpPr/>
          <p:nvPr/>
        </p:nvSpPr>
        <p:spPr>
          <a:xfrm>
            <a:off x="695325" y="3124200"/>
            <a:ext cx="3308300" cy="333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4155"/>
                </a:solidFill>
              </a:rPr>
              <a:t>Policy leadership and strategic direction. Champion of broadband mapping for evidence-based policymaking.</a:t>
            </a:r>
            <a:endParaRPr lang="en-US" sz="938" dirty="0"/>
          </a:p>
        </p:txBody>
      </p:sp>
      <p:sp>
        <p:nvSpPr>
          <p:cNvPr id="23" name="SK-9-text-22"/>
          <p:cNvSpPr/>
          <p:nvPr/>
        </p:nvSpPr>
        <p:spPr>
          <a:xfrm>
            <a:off x="695325" y="3714750"/>
            <a:ext cx="43967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UBOS – Bureau of Statistics</a:t>
            </a:r>
            <a:endParaRPr lang="en-US" sz="1050" dirty="0"/>
          </a:p>
        </p:txBody>
      </p:sp>
      <p:sp>
        <p:nvSpPr>
          <p:cNvPr id="24" name="SK-9-text-23"/>
          <p:cNvSpPr/>
          <p:nvPr/>
        </p:nvSpPr>
        <p:spPr>
          <a:xfrm>
            <a:off x="695325" y="3933825"/>
            <a:ext cx="3308300" cy="333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4155"/>
                </a:solidFill>
              </a:rPr>
              <a:t>Demographic and socioeconomic datasets. Demand-side analysis of broadband access and usage gaps.</a:t>
            </a:r>
            <a:endParaRPr lang="en-US" sz="938" dirty="0"/>
          </a:p>
        </p:txBody>
      </p:sp>
      <p:sp>
        <p:nvSpPr>
          <p:cNvPr id="25" name="SK-9-text-24"/>
          <p:cNvSpPr/>
          <p:nvPr/>
        </p:nvSpPr>
        <p:spPr>
          <a:xfrm>
            <a:off x="4317950" y="1581150"/>
            <a:ext cx="372237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INFRASTRUCTURE &amp; E-GOVERNMENT</a:t>
            </a:r>
            <a:endParaRPr lang="en-US" sz="825" dirty="0"/>
          </a:p>
        </p:txBody>
      </p:sp>
      <p:sp>
        <p:nvSpPr>
          <p:cNvPr id="26" name="SK-9-text-25"/>
          <p:cNvSpPr/>
          <p:nvPr/>
        </p:nvSpPr>
        <p:spPr>
          <a:xfrm>
            <a:off x="4441775" y="1928813"/>
            <a:ext cx="59969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NITA-U – National IT Authority Uganda</a:t>
            </a:r>
            <a:endParaRPr lang="en-US" sz="1050" dirty="0"/>
          </a:p>
        </p:txBody>
      </p:sp>
      <p:sp>
        <p:nvSpPr>
          <p:cNvPr id="27" name="SK-9-text-26"/>
          <p:cNvSpPr/>
          <p:nvPr/>
        </p:nvSpPr>
        <p:spPr>
          <a:xfrm>
            <a:off x="4441775" y="2147888"/>
            <a:ext cx="3308300" cy="8334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4155"/>
                </a:solidFill>
              </a:rPr>
              <a:t>Manages the </a:t>
            </a:r>
            <a:r>
              <a:rPr lang="en-US" sz="938" b="1" dirty="0">
                <a:solidFill>
                  <a:srgbClr val="334155"/>
                </a:solidFill>
              </a:rPr>
              <a:t>National Backbone Infrastructure (NBI)</a:t>
            </a:r>
            <a:r>
              <a:rPr lang="en-US" sz="938" dirty="0">
                <a:solidFill>
                  <a:srgbClr val="334155"/>
                </a:solidFill>
              </a:rPr>
              <a:t> — the country’s strategic middle-mile network connecting government institutions, districts, municipalities, schools and hospitals. Critical for mapping public-sector connectivity.</a:t>
            </a:r>
            <a:endParaRPr lang="en-US" sz="938" dirty="0"/>
          </a:p>
        </p:txBody>
      </p:sp>
      <p:sp>
        <p:nvSpPr>
          <p:cNvPr id="28" name="SK-9-text-27"/>
          <p:cNvSpPr/>
          <p:nvPr/>
        </p:nvSpPr>
        <p:spPr>
          <a:xfrm>
            <a:off x="4441775" y="3238500"/>
            <a:ext cx="59969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Ministry of Lands / Ministry of Works</a:t>
            </a:r>
            <a:endParaRPr lang="en-US" sz="1050" dirty="0"/>
          </a:p>
        </p:txBody>
      </p:sp>
      <p:sp>
        <p:nvSpPr>
          <p:cNvPr id="29" name="SK-9-text-28"/>
          <p:cNvSpPr/>
          <p:nvPr/>
        </p:nvSpPr>
        <p:spPr>
          <a:xfrm>
            <a:off x="4441775" y="3457575"/>
            <a:ext cx="3308300" cy="333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4155"/>
                </a:solidFill>
              </a:rPr>
              <a:t>Land use, cadastral and transport corridor data for integrated infrastructure planning.</a:t>
            </a:r>
            <a:endParaRPr lang="en-US" sz="938" dirty="0"/>
          </a:p>
        </p:txBody>
      </p:sp>
      <p:sp>
        <p:nvSpPr>
          <p:cNvPr id="30" name="SK-9-text-29"/>
          <p:cNvSpPr/>
          <p:nvPr/>
        </p:nvSpPr>
        <p:spPr>
          <a:xfrm>
            <a:off x="4451300" y="4076700"/>
            <a:ext cx="336545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NITA-U/NBI MATTERS</a:t>
            </a:r>
            <a:endParaRPr lang="en-US" sz="825" dirty="0"/>
          </a:p>
        </p:txBody>
      </p:sp>
      <p:sp>
        <p:nvSpPr>
          <p:cNvPr id="31" name="SK-9-text-30"/>
          <p:cNvSpPr/>
          <p:nvPr/>
        </p:nvSpPr>
        <p:spPr>
          <a:xfrm>
            <a:off x="4451300" y="4281488"/>
            <a:ext cx="3289250" cy="1000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NBI footprint is the backbone for connecting public facilities. Mapping where it reaches — and where it doesn’t — is essential for identifying gaps in government and school connectivity.</a:t>
            </a:r>
            <a:endParaRPr lang="en-US" sz="1125" dirty="0"/>
          </a:p>
        </p:txBody>
      </p:sp>
      <p:sp>
        <p:nvSpPr>
          <p:cNvPr id="32" name="SK-9-text-31"/>
          <p:cNvSpPr/>
          <p:nvPr/>
        </p:nvSpPr>
        <p:spPr>
          <a:xfrm>
            <a:off x="8064401" y="1581150"/>
            <a:ext cx="363215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PRIVATE SECTOR</a:t>
            </a:r>
            <a:endParaRPr lang="en-US" sz="825" dirty="0"/>
          </a:p>
        </p:txBody>
      </p:sp>
      <p:sp>
        <p:nvSpPr>
          <p:cNvPr id="33" name="SK-9-text-32"/>
          <p:cNvSpPr/>
          <p:nvPr/>
        </p:nvSpPr>
        <p:spPr>
          <a:xfrm>
            <a:off x="8188226" y="1928813"/>
            <a:ext cx="3384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MNOs &amp; ISPs</a:t>
            </a:r>
            <a:endParaRPr lang="en-US" sz="1050" dirty="0"/>
          </a:p>
        </p:txBody>
      </p:sp>
      <p:sp>
        <p:nvSpPr>
          <p:cNvPr id="34" name="SK-9-text-33"/>
          <p:cNvSpPr/>
          <p:nvPr/>
        </p:nvSpPr>
        <p:spPr>
          <a:xfrm>
            <a:off x="8188226" y="2147888"/>
            <a:ext cx="3308300" cy="3333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4155"/>
                </a:solidFill>
              </a:rPr>
              <a:t>Submit coverage, technology and capacity data. Use mapping outputs for network expansion planning.</a:t>
            </a:r>
            <a:endParaRPr lang="en-US" sz="938" dirty="0"/>
          </a:p>
        </p:txBody>
      </p:sp>
      <p:sp>
        <p:nvSpPr>
          <p:cNvPr id="35" name="SK-9-text-34"/>
          <p:cNvSpPr/>
          <p:nvPr/>
        </p:nvSpPr>
        <p:spPr>
          <a:xfrm>
            <a:off x="8188226" y="2738438"/>
            <a:ext cx="4003774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TowerCos &amp; Fibre Providers</a:t>
            </a:r>
            <a:endParaRPr lang="en-US" sz="1050" dirty="0"/>
          </a:p>
        </p:txBody>
      </p:sp>
      <p:sp>
        <p:nvSpPr>
          <p:cNvPr id="36" name="SK-9-text-35"/>
          <p:cNvSpPr/>
          <p:nvPr/>
        </p:nvSpPr>
        <p:spPr>
          <a:xfrm>
            <a:off x="8188226" y="2957513"/>
            <a:ext cx="4003774" cy="1666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4155"/>
                </a:solidFill>
              </a:rPr>
              <a:t>Tower locations, fibre routes and co-location opportunities.</a:t>
            </a:r>
            <a:endParaRPr lang="en-US" sz="938" dirty="0"/>
          </a:p>
        </p:txBody>
      </p:sp>
      <p:sp>
        <p:nvSpPr>
          <p:cNvPr id="37" name="SK-9-text-36"/>
          <p:cNvSpPr/>
          <p:nvPr/>
        </p:nvSpPr>
        <p:spPr>
          <a:xfrm>
            <a:off x="8188226" y="3381375"/>
            <a:ext cx="3384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66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Satellite Providers</a:t>
            </a:r>
            <a:endParaRPr lang="en-US" sz="1050" dirty="0"/>
          </a:p>
        </p:txBody>
      </p:sp>
      <p:sp>
        <p:nvSpPr>
          <p:cNvPr id="38" name="SK-9-text-37"/>
          <p:cNvSpPr/>
          <p:nvPr/>
        </p:nvSpPr>
        <p:spPr>
          <a:xfrm>
            <a:off x="8188226" y="3600450"/>
            <a:ext cx="4003774" cy="1666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13"/>
              </a:lnSpc>
              <a:buNone/>
            </a:pPr>
            <a:r>
              <a:rPr lang="en-US" sz="938" dirty="0">
                <a:solidFill>
                  <a:srgbClr val="334155"/>
                </a:solidFill>
              </a:rPr>
              <a:t>Coverage footprints for remote and hard-to-reach areas.</a:t>
            </a:r>
            <a:endParaRPr lang="en-US" sz="938" dirty="0"/>
          </a:p>
        </p:txBody>
      </p:sp>
      <p:sp>
        <p:nvSpPr>
          <p:cNvPr id="39" name="SK-9-text-38"/>
          <p:cNvSpPr/>
          <p:nvPr/>
        </p:nvSpPr>
        <p:spPr>
          <a:xfrm>
            <a:off x="723900" y="6322219"/>
            <a:ext cx="11468100" cy="36433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19"/>
              </a:lnSpc>
              <a:buNone/>
            </a:pPr>
            <a:r>
              <a:rPr lang="en-US" sz="1013" dirty="0">
                <a:solidFill>
                  <a:srgbClr val="334155"/>
                </a:solidFill>
              </a:rPr>
              <a:t>Questionnaires sent to all groups. UCC coordinates data collection; responses are being reviewed as part of the ongoing assessment.</a:t>
            </a:r>
            <a:endParaRPr lang="en-US" sz="1013" dirty="0"/>
          </a:p>
        </p:txBody>
      </p:sp>
      <p:pic>
        <p:nvPicPr>
          <p:cNvPr id="41" name="Obraz 40">
            <a:extLst>
              <a:ext uri="{FF2B5EF4-FFF2-40B4-BE49-F238E27FC236}">
                <a16:creationId xmlns:a16="http://schemas.microsoft.com/office/drawing/2014/main" id="{C0182C4F-1935-142E-FE88-B2CACA45F3F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615981" y="202806"/>
            <a:ext cx="1004519" cy="45728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123950"/>
            <a:ext cx="381000" cy="38100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581150"/>
            <a:ext cx="5457825" cy="2095500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" y="1714500"/>
            <a:ext cx="381000" cy="381000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197" y="1823145"/>
            <a:ext cx="202406" cy="163711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2675" y="1581150"/>
            <a:ext cx="5457825" cy="2095500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15075" y="1714500"/>
            <a:ext cx="381000" cy="381000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4372" y="1823145"/>
            <a:ext cx="202406" cy="163711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3810000"/>
            <a:ext cx="5457825" cy="2095500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3900" y="3943350"/>
            <a:ext cx="381000" cy="381000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3197" y="4051995"/>
            <a:ext cx="202406" cy="163711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62675" y="3810000"/>
            <a:ext cx="5457825" cy="2095500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15075" y="3943350"/>
            <a:ext cx="381000" cy="381000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4372" y="4051995"/>
            <a:ext cx="202406" cy="163711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500" y="6096000"/>
            <a:ext cx="11049000" cy="590550"/>
          </a:xfrm>
          <a:prstGeom prst="rect">
            <a:avLst/>
          </a:prstGeom>
        </p:spPr>
      </p:pic>
      <p:sp>
        <p:nvSpPr>
          <p:cNvPr id="20" name="SK-10-text-19"/>
          <p:cNvSpPr/>
          <p:nvPr/>
        </p:nvSpPr>
        <p:spPr>
          <a:xfrm>
            <a:off x="571500" y="1238250"/>
            <a:ext cx="11125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-30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UGANDA – EMERGING PRIORITIES FROM THE ASSESSMENT</a:t>
            </a:r>
            <a:endParaRPr lang="en-US" sz="1200" dirty="0"/>
          </a:p>
        </p:txBody>
      </p:sp>
      <p:sp>
        <p:nvSpPr>
          <p:cNvPr id="21" name="SK-10-text-20"/>
          <p:cNvSpPr/>
          <p:nvPr/>
        </p:nvSpPr>
        <p:spPr>
          <a:xfrm>
            <a:off x="1219200" y="1714500"/>
            <a:ext cx="60769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Connectivity of Public Institutions</a:t>
            </a:r>
            <a:endParaRPr lang="en-US" sz="1125" dirty="0"/>
          </a:p>
        </p:txBody>
      </p:sp>
      <p:sp>
        <p:nvSpPr>
          <p:cNvPr id="22" name="SK-10-text-21"/>
          <p:cNvSpPr/>
          <p:nvPr/>
        </p:nvSpPr>
        <p:spPr>
          <a:xfrm>
            <a:off x="1219200" y="1966912"/>
            <a:ext cx="4657725" cy="5384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Schools, hospitals, district offices and government facilities are a priority mapping target. The NBI footprint managed by NITA-U is the primary vehicle — identifying its reach and gaps is central to the assessment.</a:t>
            </a:r>
            <a:endParaRPr lang="en-US" sz="975" dirty="0"/>
          </a:p>
        </p:txBody>
      </p:sp>
      <p:sp>
        <p:nvSpPr>
          <p:cNvPr id="23" name="SK-10-text-22"/>
          <p:cNvSpPr/>
          <p:nvPr/>
        </p:nvSpPr>
        <p:spPr>
          <a:xfrm>
            <a:off x="6810375" y="1714500"/>
            <a:ext cx="50482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Coverage Gaps and White Areas</a:t>
            </a:r>
            <a:endParaRPr lang="en-US" sz="1125" dirty="0"/>
          </a:p>
        </p:txBody>
      </p:sp>
      <p:sp>
        <p:nvSpPr>
          <p:cNvPr id="24" name="SK-10-text-23"/>
          <p:cNvSpPr/>
          <p:nvPr/>
        </p:nvSpPr>
        <p:spPr>
          <a:xfrm>
            <a:off x="6810375" y="1966912"/>
            <a:ext cx="4657725" cy="5384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Analysis of where commercial and public network coverage is absent, particularly in rural districts. Satellite and NBI data are key inputs for hard-to-reach areas.</a:t>
            </a:r>
            <a:endParaRPr lang="en-US" sz="975" dirty="0"/>
          </a:p>
        </p:txBody>
      </p:sp>
      <p:sp>
        <p:nvSpPr>
          <p:cNvPr id="25" name="SK-10-text-24"/>
          <p:cNvSpPr/>
          <p:nvPr/>
        </p:nvSpPr>
        <p:spPr>
          <a:xfrm>
            <a:off x="1219200" y="3943350"/>
            <a:ext cx="76200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Capacity Building and University Cooperation</a:t>
            </a:r>
            <a:endParaRPr lang="en-US" sz="1125" dirty="0"/>
          </a:p>
        </p:txBody>
      </p:sp>
      <p:sp>
        <p:nvSpPr>
          <p:cNvPr id="26" name="SK-10-text-25"/>
          <p:cNvSpPr/>
          <p:nvPr/>
        </p:nvSpPr>
        <p:spPr>
          <a:xfrm>
            <a:off x="1219200" y="4195763"/>
            <a:ext cx="4657725" cy="5384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Interest in long-term sustainability of broadband mapping through cooperation with Ugandan universities and local research institutions for GIS and data analysis expertise.</a:t>
            </a:r>
            <a:endParaRPr lang="en-US" sz="975" dirty="0"/>
          </a:p>
        </p:txBody>
      </p:sp>
      <p:sp>
        <p:nvSpPr>
          <p:cNvPr id="27" name="SK-10-text-26"/>
          <p:cNvSpPr/>
          <p:nvPr/>
        </p:nvSpPr>
        <p:spPr>
          <a:xfrm>
            <a:off x="6810375" y="3943350"/>
            <a:ext cx="538162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Digital Transformation Roadmap Alignment</a:t>
            </a:r>
            <a:endParaRPr lang="en-US" sz="1125" dirty="0"/>
          </a:p>
        </p:txBody>
      </p:sp>
      <p:sp>
        <p:nvSpPr>
          <p:cNvPr id="28" name="SK-10-text-27"/>
          <p:cNvSpPr/>
          <p:nvPr/>
        </p:nvSpPr>
        <p:spPr>
          <a:xfrm>
            <a:off x="6810375" y="4195763"/>
            <a:ext cx="4657725" cy="5384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14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The assessment maps directly onto Uganda’s national Digital Transformation Roadmap. Broadband coverage data is needed to underpin infrastructure investment and regulatory decisions.</a:t>
            </a:r>
            <a:endParaRPr lang="en-US" sz="975" dirty="0"/>
          </a:p>
        </p:txBody>
      </p:sp>
      <p:sp>
        <p:nvSpPr>
          <p:cNvPr id="29" name="SK-10-text-28"/>
          <p:cNvSpPr/>
          <p:nvPr/>
        </p:nvSpPr>
        <p:spPr>
          <a:xfrm>
            <a:off x="742950" y="6096000"/>
            <a:ext cx="10706100" cy="590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These priorities are emerging from ongoing stakeholder dialogue. The final report, due end of July 2026, will confirm findings and provide specific recommendations for UCC and partners.</a:t>
            </a:r>
            <a:endParaRPr lang="en-US" sz="1050" dirty="0"/>
          </a:p>
        </p:txBody>
      </p:sp>
      <p:pic>
        <p:nvPicPr>
          <p:cNvPr id="31" name="Obraz 30">
            <a:extLst>
              <a:ext uri="{FF2B5EF4-FFF2-40B4-BE49-F238E27FC236}">
                <a16:creationId xmlns:a16="http://schemas.microsoft.com/office/drawing/2014/main" id="{FA1B562A-936F-29E2-94BE-890A72157C6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15981" y="202806"/>
            <a:ext cx="1004519" cy="45728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123950"/>
            <a:ext cx="381000" cy="38100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871663"/>
            <a:ext cx="5419725" cy="772716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739628"/>
            <a:ext cx="5419725" cy="772716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607594"/>
            <a:ext cx="5419725" cy="772716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475559"/>
            <a:ext cx="5419725" cy="599480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0775" y="1871663"/>
            <a:ext cx="5419725" cy="599480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0775" y="2566392"/>
            <a:ext cx="5419725" cy="599480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0775" y="3261122"/>
            <a:ext cx="5419725" cy="772716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00775" y="4129088"/>
            <a:ext cx="5419725" cy="772716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1500" y="6315075"/>
            <a:ext cx="11049000" cy="390525"/>
          </a:xfrm>
          <a:prstGeom prst="rect">
            <a:avLst/>
          </a:prstGeom>
        </p:spPr>
      </p:pic>
      <p:sp>
        <p:nvSpPr>
          <p:cNvPr id="16" name="SK-11-text-15"/>
          <p:cNvSpPr/>
          <p:nvPr/>
        </p:nvSpPr>
        <p:spPr>
          <a:xfrm>
            <a:off x="571500" y="1238250"/>
            <a:ext cx="11125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-30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UGANDA – EMERGING REPORT PRIORITIES</a:t>
            </a:r>
            <a:endParaRPr lang="en-US" sz="1200" dirty="0"/>
          </a:p>
        </p:txBody>
      </p:sp>
      <p:sp>
        <p:nvSpPr>
          <p:cNvPr id="17" name="SK-11-text-16"/>
          <p:cNvSpPr/>
          <p:nvPr/>
        </p:nvSpPr>
        <p:spPr>
          <a:xfrm>
            <a:off x="571500" y="1581150"/>
            <a:ext cx="5495925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PROCESS SHOWS</a:t>
            </a:r>
            <a:endParaRPr lang="en-US" sz="825" dirty="0"/>
          </a:p>
        </p:txBody>
      </p:sp>
      <p:sp>
        <p:nvSpPr>
          <p:cNvPr id="18" name="SK-11-text-17"/>
          <p:cNvSpPr/>
          <p:nvPr/>
        </p:nvSpPr>
        <p:spPr>
          <a:xfrm>
            <a:off x="704850" y="1966912"/>
            <a:ext cx="5229225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31"/>
              </a:lnSpc>
              <a:buNone/>
            </a:pPr>
            <a:r>
              <a:rPr lang="en-US" sz="1088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UCC-led engagement is active</a:t>
            </a:r>
            <a:endParaRPr lang="en-US" sz="1088" dirty="0"/>
          </a:p>
        </p:txBody>
      </p:sp>
      <p:sp>
        <p:nvSpPr>
          <p:cNvPr id="19" name="SK-11-text-18"/>
          <p:cNvSpPr/>
          <p:nvPr/>
        </p:nvSpPr>
        <p:spPr>
          <a:xfrm>
            <a:off x="704850" y="2202656"/>
            <a:ext cx="5153025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The report is being developed in close cooperation with UCC as the national regulator and focal institution.</a:t>
            </a:r>
            <a:endParaRPr lang="en-US" sz="975" dirty="0"/>
          </a:p>
        </p:txBody>
      </p:sp>
      <p:sp>
        <p:nvSpPr>
          <p:cNvPr id="20" name="SK-11-text-19"/>
          <p:cNvSpPr/>
          <p:nvPr/>
        </p:nvSpPr>
        <p:spPr>
          <a:xfrm>
            <a:off x="704850" y="2834878"/>
            <a:ext cx="5229225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31"/>
              </a:lnSpc>
              <a:buNone/>
            </a:pPr>
            <a:r>
              <a:rPr lang="en-US" sz="1088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Stakeholder mapping is central</a:t>
            </a:r>
            <a:endParaRPr lang="en-US" sz="1088" dirty="0"/>
          </a:p>
        </p:txBody>
      </p:sp>
      <p:sp>
        <p:nvSpPr>
          <p:cNvPr id="21" name="SK-11-text-20"/>
          <p:cNvSpPr/>
          <p:nvPr/>
        </p:nvSpPr>
        <p:spPr>
          <a:xfrm>
            <a:off x="704850" y="3070622"/>
            <a:ext cx="5153025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The team is identifying which institutions hold relevant data, mandates and validation responsibilities.</a:t>
            </a:r>
            <a:endParaRPr lang="en-US" sz="975" dirty="0"/>
          </a:p>
        </p:txBody>
      </p:sp>
      <p:sp>
        <p:nvSpPr>
          <p:cNvPr id="22" name="SK-11-text-21"/>
          <p:cNvSpPr/>
          <p:nvPr/>
        </p:nvSpPr>
        <p:spPr>
          <a:xfrm>
            <a:off x="704850" y="3702844"/>
            <a:ext cx="6871335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31"/>
              </a:lnSpc>
              <a:buNone/>
            </a:pPr>
            <a:r>
              <a:rPr lang="en-US" sz="1088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Questionnaires are the current bottleneck</a:t>
            </a:r>
            <a:endParaRPr lang="en-US" sz="1088" dirty="0"/>
          </a:p>
        </p:txBody>
      </p:sp>
      <p:sp>
        <p:nvSpPr>
          <p:cNvPr id="23" name="SK-11-text-22"/>
          <p:cNvSpPr/>
          <p:nvPr/>
        </p:nvSpPr>
        <p:spPr>
          <a:xfrm>
            <a:off x="704850" y="3938588"/>
            <a:ext cx="5153025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Inputs have been requested; the next step is to receive, compare and validate responses from public and private stakeholders.</a:t>
            </a:r>
            <a:endParaRPr lang="en-US" sz="975" dirty="0"/>
          </a:p>
        </p:txBody>
      </p:sp>
      <p:sp>
        <p:nvSpPr>
          <p:cNvPr id="24" name="SK-11-text-23"/>
          <p:cNvSpPr/>
          <p:nvPr/>
        </p:nvSpPr>
        <p:spPr>
          <a:xfrm>
            <a:off x="704850" y="4570809"/>
            <a:ext cx="5876925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31"/>
              </a:lnSpc>
              <a:buNone/>
            </a:pPr>
            <a:r>
              <a:rPr lang="en-US" sz="1088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report remains work-in-progress</a:t>
            </a:r>
            <a:endParaRPr lang="en-US" sz="1088" dirty="0"/>
          </a:p>
        </p:txBody>
      </p:sp>
      <p:sp>
        <p:nvSpPr>
          <p:cNvPr id="25" name="SK-11-text-24"/>
          <p:cNvSpPr/>
          <p:nvPr/>
        </p:nvSpPr>
        <p:spPr>
          <a:xfrm>
            <a:off x="704850" y="4806553"/>
            <a:ext cx="11071860" cy="1732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Findings should be framed as emerging observations, not final conclusions.</a:t>
            </a:r>
            <a:endParaRPr lang="en-US" sz="975" dirty="0"/>
          </a:p>
        </p:txBody>
      </p:sp>
      <p:sp>
        <p:nvSpPr>
          <p:cNvPr id="26" name="SK-11-text-25"/>
          <p:cNvSpPr/>
          <p:nvPr/>
        </p:nvSpPr>
        <p:spPr>
          <a:xfrm>
            <a:off x="6200775" y="1581150"/>
            <a:ext cx="5495925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ISSUES TO TEST IN THE REPORT</a:t>
            </a:r>
            <a:endParaRPr lang="en-US" sz="825" dirty="0"/>
          </a:p>
        </p:txBody>
      </p:sp>
      <p:sp>
        <p:nvSpPr>
          <p:cNvPr id="27" name="SK-11-text-26"/>
          <p:cNvSpPr/>
          <p:nvPr/>
        </p:nvSpPr>
        <p:spPr>
          <a:xfrm>
            <a:off x="6334125" y="1966912"/>
            <a:ext cx="5857875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31"/>
              </a:lnSpc>
              <a:buNone/>
            </a:pPr>
            <a:r>
              <a:rPr lang="en-US" sz="1088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ownership and responsibilities</a:t>
            </a:r>
            <a:endParaRPr lang="en-US" sz="1088" dirty="0"/>
          </a:p>
        </p:txBody>
      </p:sp>
      <p:sp>
        <p:nvSpPr>
          <p:cNvPr id="28" name="SK-11-text-27"/>
          <p:cNvSpPr/>
          <p:nvPr/>
        </p:nvSpPr>
        <p:spPr>
          <a:xfrm>
            <a:off x="6334125" y="2202656"/>
            <a:ext cx="5857875" cy="1732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Which institution owns which dataset, who validates it, and who can share it formally?</a:t>
            </a:r>
            <a:endParaRPr lang="en-US" sz="975" dirty="0"/>
          </a:p>
        </p:txBody>
      </p:sp>
      <p:sp>
        <p:nvSpPr>
          <p:cNvPr id="29" name="SK-11-text-28"/>
          <p:cNvSpPr/>
          <p:nvPr/>
        </p:nvSpPr>
        <p:spPr>
          <a:xfrm>
            <a:off x="6334125" y="2661642"/>
            <a:ext cx="5229225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31"/>
              </a:lnSpc>
              <a:buNone/>
            </a:pPr>
            <a:r>
              <a:rPr lang="en-US" sz="1088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Reporting obligations</a:t>
            </a:r>
            <a:endParaRPr lang="en-US" sz="1088" dirty="0"/>
          </a:p>
        </p:txBody>
      </p:sp>
      <p:sp>
        <p:nvSpPr>
          <p:cNvPr id="30" name="SK-11-text-29"/>
          <p:cNvSpPr/>
          <p:nvPr/>
        </p:nvSpPr>
        <p:spPr>
          <a:xfrm>
            <a:off x="6334125" y="2897386"/>
            <a:ext cx="5857875" cy="17323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What should be reported, by whom, in what format, and on what update cycle?</a:t>
            </a:r>
            <a:endParaRPr lang="en-US" sz="975" dirty="0"/>
          </a:p>
        </p:txBody>
      </p:sp>
      <p:sp>
        <p:nvSpPr>
          <p:cNvPr id="31" name="SK-11-text-30"/>
          <p:cNvSpPr/>
          <p:nvPr/>
        </p:nvSpPr>
        <p:spPr>
          <a:xfrm>
            <a:off x="6334125" y="3356372"/>
            <a:ext cx="5229225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31"/>
              </a:lnSpc>
              <a:buNone/>
            </a:pPr>
            <a:r>
              <a:rPr lang="en-US" sz="1088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Governance and interoperability</a:t>
            </a:r>
            <a:endParaRPr lang="en-US" sz="1088" dirty="0"/>
          </a:p>
        </p:txBody>
      </p:sp>
      <p:sp>
        <p:nvSpPr>
          <p:cNvPr id="32" name="SK-11-text-31"/>
          <p:cNvSpPr/>
          <p:nvPr/>
        </p:nvSpPr>
        <p:spPr>
          <a:xfrm>
            <a:off x="6334125" y="3592116"/>
            <a:ext cx="5153025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How can telecom, geospatial, demographic and cross-sector data be connected into one coherent mapping framework?</a:t>
            </a:r>
            <a:endParaRPr lang="en-US" sz="975" dirty="0"/>
          </a:p>
        </p:txBody>
      </p:sp>
      <p:sp>
        <p:nvSpPr>
          <p:cNvPr id="33" name="SK-11-text-32"/>
          <p:cNvSpPr/>
          <p:nvPr/>
        </p:nvSpPr>
        <p:spPr>
          <a:xfrm>
            <a:off x="6334125" y="4224338"/>
            <a:ext cx="5229225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31"/>
              </a:lnSpc>
              <a:buNone/>
            </a:pPr>
            <a:r>
              <a:rPr lang="en-US" sz="1088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Long-term sustainability</a:t>
            </a:r>
            <a:endParaRPr lang="en-US" sz="1088" dirty="0"/>
          </a:p>
        </p:txBody>
      </p:sp>
      <p:sp>
        <p:nvSpPr>
          <p:cNvPr id="34" name="SK-11-text-33"/>
          <p:cNvSpPr/>
          <p:nvPr/>
        </p:nvSpPr>
        <p:spPr>
          <a:xfrm>
            <a:off x="6334125" y="4460081"/>
            <a:ext cx="5153025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Building local GIS and data analysis capacity — including cooperation with universities — to maintain the map beyond the project.</a:t>
            </a:r>
            <a:endParaRPr lang="en-US" sz="975" dirty="0"/>
          </a:p>
        </p:txBody>
      </p:sp>
      <p:sp>
        <p:nvSpPr>
          <p:cNvPr id="35" name="SK-11-text-34"/>
          <p:cNvSpPr/>
          <p:nvPr/>
        </p:nvSpPr>
        <p:spPr>
          <a:xfrm>
            <a:off x="742950" y="6315075"/>
            <a:ext cx="11449050" cy="390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Uganda is presented as an ongoing policy assessment: meetings held, questionnaires sent, responses awaited. Final report planned for end-July 2026.</a:t>
            </a:r>
            <a:endParaRPr lang="en-US" sz="1050" dirty="0"/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C3F1830C-47A7-D7D7-EAF1-ECFBEB73F71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15981" y="202806"/>
            <a:ext cx="1004519" cy="45728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143000"/>
            <a:ext cx="381000" cy="38100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619250"/>
            <a:ext cx="5429250" cy="1003102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1743075"/>
            <a:ext cx="285750" cy="285750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717602"/>
            <a:ext cx="5429250" cy="1003102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375" y="2841427"/>
            <a:ext cx="285750" cy="285750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815953"/>
            <a:ext cx="5429250" cy="1003102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4375" y="3939778"/>
            <a:ext cx="285750" cy="285750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0" y="1619250"/>
            <a:ext cx="5429250" cy="829866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125" y="1743075"/>
            <a:ext cx="285750" cy="285750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7437" y="2913535"/>
            <a:ext cx="5429250" cy="1627584"/>
          </a:xfrm>
          <a:prstGeom prst="rect">
            <a:avLst/>
          </a:prstGeom>
        </p:spPr>
      </p:pic>
      <p:sp>
        <p:nvSpPr>
          <p:cNvPr id="18" name="SK-12-text-17"/>
          <p:cNvSpPr/>
          <p:nvPr/>
        </p:nvSpPr>
        <p:spPr>
          <a:xfrm>
            <a:off x="571500" y="1257300"/>
            <a:ext cx="11125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-30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TAKEAWAYS</a:t>
            </a:r>
            <a:endParaRPr lang="en-US" sz="1200" dirty="0"/>
          </a:p>
        </p:txBody>
      </p:sp>
      <p:sp>
        <p:nvSpPr>
          <p:cNvPr id="19" name="SK-12-text-18"/>
          <p:cNvSpPr/>
          <p:nvPr/>
        </p:nvSpPr>
        <p:spPr>
          <a:xfrm>
            <a:off x="828675" y="1743075"/>
            <a:ext cx="3619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050" dirty="0"/>
          </a:p>
        </p:txBody>
      </p:sp>
      <p:sp>
        <p:nvSpPr>
          <p:cNvPr id="20" name="SK-12-text-19"/>
          <p:cNvSpPr/>
          <p:nvPr/>
        </p:nvSpPr>
        <p:spPr>
          <a:xfrm>
            <a:off x="1123950" y="1743075"/>
            <a:ext cx="4810125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31"/>
              </a:lnSpc>
              <a:buNone/>
            </a:pPr>
            <a:r>
              <a:rPr lang="en-US" sz="1088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Structured methodology works</a:t>
            </a:r>
            <a:endParaRPr lang="en-US" sz="1088" dirty="0"/>
          </a:p>
        </p:txBody>
      </p:sp>
      <p:sp>
        <p:nvSpPr>
          <p:cNvPr id="21" name="SK-12-text-20"/>
          <p:cNvSpPr/>
          <p:nvPr/>
        </p:nvSpPr>
        <p:spPr>
          <a:xfrm>
            <a:off x="1123950" y="1978819"/>
            <a:ext cx="4733925" cy="5197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The 5-tier consultation approach — from national workshops to bilateral meetings and questionnaires — produces reliable, multi-source data on broadband readiness.</a:t>
            </a:r>
            <a:endParaRPr lang="en-US" sz="975" dirty="0"/>
          </a:p>
        </p:txBody>
      </p:sp>
      <p:sp>
        <p:nvSpPr>
          <p:cNvPr id="22" name="SK-12-text-21"/>
          <p:cNvSpPr/>
          <p:nvPr/>
        </p:nvSpPr>
        <p:spPr>
          <a:xfrm>
            <a:off x="814388" y="2841427"/>
            <a:ext cx="3619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050" dirty="0"/>
          </a:p>
        </p:txBody>
      </p:sp>
      <p:sp>
        <p:nvSpPr>
          <p:cNvPr id="23" name="SK-12-text-22"/>
          <p:cNvSpPr/>
          <p:nvPr/>
        </p:nvSpPr>
        <p:spPr>
          <a:xfrm>
            <a:off x="1123950" y="2841427"/>
            <a:ext cx="7368540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31"/>
              </a:lnSpc>
              <a:buNone/>
            </a:pPr>
            <a:r>
              <a:rPr lang="en-US" sz="1088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bottleneck is governance, not technology</a:t>
            </a:r>
            <a:endParaRPr lang="en-US" sz="1088" dirty="0"/>
          </a:p>
        </p:txBody>
      </p:sp>
      <p:sp>
        <p:nvSpPr>
          <p:cNvPr id="24" name="SK-12-text-23"/>
          <p:cNvSpPr/>
          <p:nvPr/>
        </p:nvSpPr>
        <p:spPr>
          <a:xfrm>
            <a:off x="1123950" y="3077170"/>
            <a:ext cx="4733925" cy="5197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Both Nigeria and Uganda show that the main challenge is data-sharing rules, standardisation and institutional coordination — not the availability of network infrastructure.</a:t>
            </a:r>
            <a:endParaRPr lang="en-US" sz="975" dirty="0"/>
          </a:p>
        </p:txBody>
      </p:sp>
      <p:sp>
        <p:nvSpPr>
          <p:cNvPr id="25" name="SK-12-text-24"/>
          <p:cNvSpPr/>
          <p:nvPr/>
        </p:nvSpPr>
        <p:spPr>
          <a:xfrm>
            <a:off x="814388" y="3939778"/>
            <a:ext cx="3619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050" dirty="0"/>
          </a:p>
        </p:txBody>
      </p:sp>
      <p:sp>
        <p:nvSpPr>
          <p:cNvPr id="26" name="SK-12-text-25"/>
          <p:cNvSpPr/>
          <p:nvPr/>
        </p:nvSpPr>
        <p:spPr>
          <a:xfrm>
            <a:off x="1123950" y="3939778"/>
            <a:ext cx="4810125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31"/>
              </a:lnSpc>
              <a:buNone/>
            </a:pPr>
            <a:r>
              <a:rPr lang="en-US" sz="1088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Nigeria: a completed model</a:t>
            </a:r>
            <a:endParaRPr lang="en-US" sz="1088" dirty="0"/>
          </a:p>
        </p:txBody>
      </p:sp>
      <p:sp>
        <p:nvSpPr>
          <p:cNvPr id="27" name="SK-12-text-26"/>
          <p:cNvSpPr/>
          <p:nvPr/>
        </p:nvSpPr>
        <p:spPr>
          <a:xfrm>
            <a:off x="1123950" y="4175522"/>
            <a:ext cx="4733925" cy="5197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The Nigeria report demonstrates what a full broadband mapping assessment looks like: stakeholder engagement, EU-Africa regulatory benchmarking, and concrete recommendations for NCC.</a:t>
            </a:r>
            <a:endParaRPr lang="en-US" sz="975" dirty="0"/>
          </a:p>
        </p:txBody>
      </p:sp>
      <p:sp>
        <p:nvSpPr>
          <p:cNvPr id="28" name="SK-12-text-27"/>
          <p:cNvSpPr/>
          <p:nvPr/>
        </p:nvSpPr>
        <p:spPr>
          <a:xfrm>
            <a:off x="6429375" y="1743075"/>
            <a:ext cx="3619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050" dirty="0"/>
          </a:p>
        </p:txBody>
      </p:sp>
      <p:sp>
        <p:nvSpPr>
          <p:cNvPr id="29" name="SK-12-text-28"/>
          <p:cNvSpPr/>
          <p:nvPr/>
        </p:nvSpPr>
        <p:spPr>
          <a:xfrm>
            <a:off x="6743700" y="1743075"/>
            <a:ext cx="5448300" cy="2071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31"/>
              </a:lnSpc>
              <a:buNone/>
            </a:pPr>
            <a:r>
              <a:rPr lang="en-US" sz="1088" b="1" dirty="0">
                <a:solidFill>
                  <a:srgbClr val="0033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Uganda: strong foundations being built</a:t>
            </a:r>
            <a:endParaRPr lang="en-US" sz="1088" dirty="0"/>
          </a:p>
        </p:txBody>
      </p:sp>
      <p:sp>
        <p:nvSpPr>
          <p:cNvPr id="30" name="SK-12-text-29"/>
          <p:cNvSpPr/>
          <p:nvPr/>
        </p:nvSpPr>
        <p:spPr>
          <a:xfrm>
            <a:off x="6743700" y="1978819"/>
            <a:ext cx="4733925" cy="3464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65"/>
              </a:lnSpc>
              <a:buNone/>
            </a:pPr>
            <a:r>
              <a:rPr lang="en-US" sz="975" dirty="0">
                <a:solidFill>
                  <a:srgbClr val="334155"/>
                </a:solidFill>
              </a:rPr>
              <a:t>UCC as focal institution, NITA-U/NBI footprint, active Digital Transformation Roadmap — the groundwork for a sustainable mapping system is in place.</a:t>
            </a:r>
            <a:endParaRPr lang="en-US" sz="975" dirty="0"/>
          </a:p>
        </p:txBody>
      </p:sp>
      <p:sp>
        <p:nvSpPr>
          <p:cNvPr id="31" name="SK-12-text-30"/>
          <p:cNvSpPr/>
          <p:nvPr/>
        </p:nvSpPr>
        <p:spPr>
          <a:xfrm>
            <a:off x="6434138" y="2668191"/>
            <a:ext cx="3619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endParaRPr lang="en-US" sz="1050" dirty="0"/>
          </a:p>
        </p:txBody>
      </p:sp>
      <p:sp>
        <p:nvSpPr>
          <p:cNvPr id="34" name="SK-12-text-33"/>
          <p:cNvSpPr/>
          <p:nvPr/>
        </p:nvSpPr>
        <p:spPr>
          <a:xfrm>
            <a:off x="6362700" y="3166987"/>
            <a:ext cx="508635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b="1" kern="0" spc="60" dirty="0">
                <a:solidFill>
                  <a:srgbClr val="00968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COMES NEXT</a:t>
            </a:r>
            <a:endParaRPr lang="en-US" sz="825" dirty="0"/>
          </a:p>
        </p:txBody>
      </p:sp>
      <p:sp>
        <p:nvSpPr>
          <p:cNvPr id="35" name="SK-12-text-34"/>
          <p:cNvSpPr/>
          <p:nvPr/>
        </p:nvSpPr>
        <p:spPr>
          <a:xfrm>
            <a:off x="6376987" y="3409951"/>
            <a:ext cx="5010150" cy="9941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58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Uganda final report — end of July 2026. Findings will be shared with all Africa-BB-Maps country teams</a:t>
            </a:r>
            <a:r>
              <a:rPr lang="pl-PL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50" dirty="0"/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50BCB826-90E9-D321-CE30-E85C78B6023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15981" y="202806"/>
            <a:ext cx="1004519" cy="45728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K-13-img-2" descr="preencoded.png">
            <a:extLst>
              <a:ext uri="{FF2B5EF4-FFF2-40B4-BE49-F238E27FC236}">
                <a16:creationId xmlns:a16="http://schemas.microsoft.com/office/drawing/2014/main" id="{931CA80B-221A-FB5F-C50C-CDAFB298D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K-13-img-5" descr="preencoded.png">
            <a:extLst>
              <a:ext uri="{FF2B5EF4-FFF2-40B4-BE49-F238E27FC236}">
                <a16:creationId xmlns:a16="http://schemas.microsoft.com/office/drawing/2014/main" id="{6D12246B-C2FC-D7A8-CBCA-B0C9766AB2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" y="2579936"/>
            <a:ext cx="533400" cy="47625"/>
          </a:xfrm>
          <a:prstGeom prst="rect">
            <a:avLst/>
          </a:prstGeom>
        </p:spPr>
      </p:pic>
      <p:sp>
        <p:nvSpPr>
          <p:cNvPr id="7" name="SK-13-text-8">
            <a:extLst>
              <a:ext uri="{FF2B5EF4-FFF2-40B4-BE49-F238E27FC236}">
                <a16:creationId xmlns:a16="http://schemas.microsoft.com/office/drawing/2014/main" id="{70B06F97-F30D-CF4D-E7E7-C24F7FE37CAB}"/>
              </a:ext>
            </a:extLst>
          </p:cNvPr>
          <p:cNvSpPr/>
          <p:nvPr/>
        </p:nvSpPr>
        <p:spPr>
          <a:xfrm>
            <a:off x="666750" y="2894261"/>
            <a:ext cx="774954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5400"/>
              </a:lnSpc>
              <a:buNone/>
            </a:pPr>
            <a:r>
              <a:rPr lang="en-US" sz="5400" b="1" kern="0" spc="-12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Thank You</a:t>
            </a:r>
            <a:endParaRPr lang="en-US" sz="5400" dirty="0"/>
          </a:p>
        </p:txBody>
      </p:sp>
      <p:sp>
        <p:nvSpPr>
          <p:cNvPr id="9" name="SK-13-text-16">
            <a:extLst>
              <a:ext uri="{FF2B5EF4-FFF2-40B4-BE49-F238E27FC236}">
                <a16:creationId xmlns:a16="http://schemas.microsoft.com/office/drawing/2014/main" id="{2100065C-4E9F-749D-72ED-5A910C346973}"/>
              </a:ext>
            </a:extLst>
          </p:cNvPr>
          <p:cNvSpPr/>
          <p:nvPr/>
        </p:nvSpPr>
        <p:spPr>
          <a:xfrm>
            <a:off x="666750" y="6050459"/>
            <a:ext cx="360997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050" dirty="0">
                <a:solidFill>
                  <a:srgbClr val="FFFFFF">
                    <a:alpha val="55000"/>
                  </a:srgbClr>
                </a:solidFill>
              </a:rPr>
              <a:t>Connecting Europe and Africa through Broadband Mapping</a:t>
            </a:r>
            <a:endParaRPr lang="en-US" sz="1050" dirty="0"/>
          </a:p>
          <a:p>
            <a:pPr marL="0" indent="0">
              <a:lnSpc>
                <a:spcPts val="1680"/>
              </a:lnSpc>
              <a:buNone/>
            </a:pPr>
            <a:r>
              <a:rPr lang="en-US" sz="1050" dirty="0">
                <a:solidFill>
                  <a:srgbClr val="FFFFFF">
                    <a:alpha val="55000"/>
                  </a:srgbClr>
                </a:solidFill>
              </a:rPr>
              <a:t>Warsaw, 30 June – 2 July 2026  •  ITU Africa-BB-Maps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659507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E61AAD99A901438D9BC061B6D8E5BF" ma:contentTypeVersion="14" ma:contentTypeDescription="Create a new document." ma:contentTypeScope="" ma:versionID="9d740ef723292676fe77110ed7435939">
  <xsd:schema xmlns:xsd="http://www.w3.org/2001/XMLSchema" xmlns:xs="http://www.w3.org/2001/XMLSchema" xmlns:p="http://schemas.microsoft.com/office/2006/metadata/properties" xmlns:ns2="7bbce149-ba0e-4c7d-b138-75737535ebd3" xmlns:ns3="fc530d05-483b-4fd2-bcc9-ba5292dbeb46" targetNamespace="http://schemas.microsoft.com/office/2006/metadata/properties" ma:root="true" ma:fieldsID="05b405f1d50fa3d0ffbd2c0505e6d3c5" ns2:_="" ns3:_="">
    <xsd:import namespace="7bbce149-ba0e-4c7d-b138-75737535ebd3"/>
    <xsd:import namespace="fc530d05-483b-4fd2-bcc9-ba5292dbeb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bce149-ba0e-4c7d-b138-75737535eb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e895586-ec57-4162-862b-4595312350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530d05-483b-4fd2-bcc9-ba5292dbeb4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8acb3cf-98de-4629-8fbd-c125b4222ba9}" ma:internalName="TaxCatchAll" ma:showField="CatchAllData" ma:web="fc530d05-483b-4fd2-bcc9-ba5292dbeb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bbce149-ba0e-4c7d-b138-75737535ebd3">
      <Terms xmlns="http://schemas.microsoft.com/office/infopath/2007/PartnerControls"/>
    </lcf76f155ced4ddcb4097134ff3c332f>
    <TaxCatchAll xmlns="fc530d05-483b-4fd2-bcc9-ba5292dbeb46" xsi:nil="true"/>
  </documentManagement>
</p:properties>
</file>

<file path=customXml/itemProps1.xml><?xml version="1.0" encoding="utf-8"?>
<ds:datastoreItem xmlns:ds="http://schemas.openxmlformats.org/officeDocument/2006/customXml" ds:itemID="{01CD4925-59D6-4B06-BFA3-C46C19399D04}"/>
</file>

<file path=customXml/itemProps2.xml><?xml version="1.0" encoding="utf-8"?>
<ds:datastoreItem xmlns:ds="http://schemas.openxmlformats.org/officeDocument/2006/customXml" ds:itemID="{50F14E91-2695-4E3F-BF01-EF0B9BD9EDC4}"/>
</file>

<file path=customXml/itemProps3.xml><?xml version="1.0" encoding="utf-8"?>
<ds:datastoreItem xmlns:ds="http://schemas.openxmlformats.org/officeDocument/2006/customXml" ds:itemID="{5DC27504-2138-4814-8FEC-D3CC649580BB}"/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1822</Words>
  <Application>Microsoft Office PowerPoint</Application>
  <PresentationFormat>Panoramiczny</PresentationFormat>
  <Paragraphs>224</Paragraphs>
  <Slides>13</Slides>
  <Notes>13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6" baseType="lpstr">
      <vt:lpstr>Inter</vt:lpstr>
      <vt:lpstr>Arial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Joanna Antczak</cp:lastModifiedBy>
  <cp:revision>6</cp:revision>
  <dcterms:created xsi:type="dcterms:W3CDTF">2026-06-29T17:11:57Z</dcterms:created>
  <dcterms:modified xsi:type="dcterms:W3CDTF">2026-07-01T07:38:24Z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0x010100D1E61AAD99A901438D9BC061B6D8E5BF</vt:lpwstr>
  </property>
</Properties>
</file>