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56" r:id="rId5"/>
    <p:sldId id="258" r:id="rId6"/>
    <p:sldId id="276" r:id="rId7"/>
    <p:sldId id="272" r:id="rId8"/>
    <p:sldId id="260" r:id="rId9"/>
    <p:sldId id="265" r:id="rId10"/>
    <p:sldId id="277" r:id="rId11"/>
    <p:sldId id="280" r:id="rId12"/>
    <p:sldId id="261" r:id="rId13"/>
    <p:sldId id="262" r:id="rId14"/>
    <p:sldId id="266" r:id="rId15"/>
    <p:sldId id="278" r:id="rId16"/>
    <p:sldId id="279" r:id="rId17"/>
    <p:sldId id="263" r:id="rId18"/>
    <p:sldId id="264" r:id="rId19"/>
    <p:sldId id="267"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EBF7"/>
    <a:srgbClr val="3C6C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DEEBD-6E89-811C-0E19-D69FF3B27956}" v="3" dt="2026-06-03T15:49:45.4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lmina, Elind" userId="S::elind.sulmina@itu.int::cc9e1052-17da-4287-8047-333aa8f5c97f" providerId="AD" clId="Web-{49EDEEBD-6E89-811C-0E19-D69FF3B27956}"/>
    <pc:docChg chg="modSld">
      <pc:chgData name="Sulmina, Elind" userId="S::elind.sulmina@itu.int::cc9e1052-17da-4287-8047-333aa8f5c97f" providerId="AD" clId="Web-{49EDEEBD-6E89-811C-0E19-D69FF3B27956}" dt="2026-06-03T15:49:45.498" v="2" actId="20577"/>
      <pc:docMkLst>
        <pc:docMk/>
      </pc:docMkLst>
      <pc:sldChg chg="modSp">
        <pc:chgData name="Sulmina, Elind" userId="S::elind.sulmina@itu.int::cc9e1052-17da-4287-8047-333aa8f5c97f" providerId="AD" clId="Web-{49EDEEBD-6E89-811C-0E19-D69FF3B27956}" dt="2026-06-03T15:49:45.498" v="2" actId="20577"/>
        <pc:sldMkLst>
          <pc:docMk/>
          <pc:sldMk cId="0" sldId="256"/>
        </pc:sldMkLst>
        <pc:spChg chg="mod">
          <ac:chgData name="Sulmina, Elind" userId="S::elind.sulmina@itu.int::cc9e1052-17da-4287-8047-333aa8f5c97f" providerId="AD" clId="Web-{49EDEEBD-6E89-811C-0E19-D69FF3B27956}" dt="2026-06-03T15:49:45.498" v="2" actId="20577"/>
          <ac:spMkLst>
            <pc:docMk/>
            <pc:sldMk cId="0" sldId="256"/>
            <ac:spMk id="4" creationId="{00000000-0000-0000-0000-000000000000}"/>
          </ac:spMkLst>
        </pc:spChg>
        <pc:grpChg chg="mod">
          <ac:chgData name="Sulmina, Elind" userId="S::elind.sulmina@itu.int::cc9e1052-17da-4287-8047-333aa8f5c97f" providerId="AD" clId="Web-{49EDEEBD-6E89-811C-0E19-D69FF3B27956}" dt="2026-06-03T15:49:38.780" v="1" actId="1076"/>
          <ac:grpSpMkLst>
            <pc:docMk/>
            <pc:sldMk cId="0" sldId="256"/>
            <ac:grpSpMk id="22" creationId="{EF960446-28ED-83B3-BD31-35E52CE06C62}"/>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692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349E8-94F0-6994-5CE8-356FDD82F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B4320-D842-EBD5-D65A-B4E4887DEF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2D155-EC1F-C108-C559-00A0251DD5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595720-5DDB-CBFA-C5F6-1622057C1492}"/>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143213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CD6D5-39BD-1337-8F3A-731763AE5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27FA1-5F2D-E8AE-AE46-DB60A572A2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9845B-B42B-0884-227D-4C0892F500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31F9CE-A01B-34F3-A66A-934320A05D0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69448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C9CC7-F3E5-DC4C-F27A-3B2BCBBAB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98667-406B-4441-25D0-4291DA41EA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249883-2305-24F4-DCC8-E591B85FE8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00B8DF-8011-091E-8985-EB19A7E30D46}"/>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814697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0F43-38AF-38A2-625F-A7D5906B1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AAAA9-CA6C-F3D1-51E7-68FFACB99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70E6D-5C52-0EF4-1CD6-2BA6D62D78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1A2B2B-CD12-2843-FF4E-D9CD0ACA5E7E}"/>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4145976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7154E-8FA1-3673-F26A-088874364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A280D-E205-A304-B5D7-8F2AD8209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C99F8-BC2C-17DE-CDAE-9AE603B215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AA7C65-AAA7-F5D0-ADEF-A7574EBCEF2A}"/>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816814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mailto:aisha.jenkins@itu.in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mailto:aisha.jenkins@itu.int"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hyperlink" Target="mailto:aisha.jenkins@itu.int"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320040" cy="6858000"/>
          </a:xfrm>
          <a:prstGeom prst="rect">
            <a:avLst/>
          </a:prstGeom>
          <a:solidFill>
            <a:srgbClr val="00B0F0"/>
          </a:solidFill>
          <a:ln w="12700">
            <a:solidFill>
              <a:srgbClr val="00B0F0"/>
            </a:solidFill>
            <a:prstDash val="solid"/>
          </a:ln>
        </p:spPr>
        <p:txBody>
          <a:bodyPr lIns="91440" tIns="45720" rIns="91440" bIns="45720" anchor="t"/>
          <a:lstStyle/>
          <a:p>
            <a:endParaRPr lang="en-US">
              <a:latin typeface="avenir"/>
            </a:endParaRPr>
          </a:p>
        </p:txBody>
      </p:sp>
      <p:sp>
        <p:nvSpPr>
          <p:cNvPr id="3" name="Text 1"/>
          <p:cNvSpPr/>
          <p:nvPr/>
        </p:nvSpPr>
        <p:spPr>
          <a:xfrm>
            <a:off x="528551" y="2006830"/>
            <a:ext cx="11123468" cy="409055"/>
          </a:xfrm>
          <a:prstGeom prst="rect">
            <a:avLst/>
          </a:prstGeom>
          <a:noFill/>
          <a:ln/>
        </p:spPr>
        <p:txBody>
          <a:bodyPr wrap="square" lIns="91440" tIns="45720" rIns="91440" bIns="45720" rtlCol="0" anchor="ctr"/>
          <a:lstStyle/>
          <a:p>
            <a:endParaRPr lang="en-US" b="1">
              <a:solidFill>
                <a:srgbClr val="00B0F0"/>
              </a:solidFill>
              <a:latin typeface="avenir"/>
              <a:ea typeface="Calibri"/>
              <a:cs typeface="Calibri"/>
            </a:endParaRPr>
          </a:p>
        </p:txBody>
      </p:sp>
      <p:sp>
        <p:nvSpPr>
          <p:cNvPr id="4" name="Text 2"/>
          <p:cNvSpPr/>
          <p:nvPr/>
        </p:nvSpPr>
        <p:spPr>
          <a:xfrm>
            <a:off x="840278" y="2409651"/>
            <a:ext cx="10515600" cy="1645920"/>
          </a:xfrm>
          <a:prstGeom prst="rect">
            <a:avLst/>
          </a:prstGeom>
          <a:noFill/>
          <a:ln/>
        </p:spPr>
        <p:txBody>
          <a:bodyPr wrap="square" lIns="91440" tIns="45720" rIns="91440" bIns="45720" rtlCol="0" anchor="ctr"/>
          <a:lstStyle/>
          <a:p>
            <a:r>
              <a:rPr lang="en-US" sz="4000" b="1">
                <a:solidFill>
                  <a:srgbClr val="00B0F0"/>
                </a:solidFill>
                <a:latin typeface="avenir"/>
                <a:ea typeface="Calibri"/>
                <a:cs typeface="Calibri"/>
              </a:rPr>
              <a:t>ITU AFRICA-BB-MAPS | </a:t>
            </a:r>
            <a:endParaRPr lang="en-US"/>
          </a:p>
          <a:p>
            <a:r>
              <a:rPr lang="en-US" sz="4000" b="1">
                <a:solidFill>
                  <a:srgbClr val="00B0F0"/>
                </a:solidFill>
                <a:latin typeface="avenir"/>
                <a:ea typeface="Calibri"/>
                <a:cs typeface="Calibri"/>
              </a:rPr>
              <a:t>Africa-Europe Broadband Mapping Study Visit and Policy Training in Romania</a:t>
            </a:r>
            <a:endParaRPr lang="en-US"/>
          </a:p>
          <a:p>
            <a:endParaRPr lang="en-US" sz="4000" b="1">
              <a:solidFill>
                <a:srgbClr val="28251D"/>
              </a:solidFill>
              <a:latin typeface="avenir"/>
              <a:ea typeface="Calibri" pitchFamily="34" charset="-122"/>
              <a:cs typeface="Calibri" pitchFamily="34" charset="-120"/>
            </a:endParaRPr>
          </a:p>
          <a:p>
            <a:pPr marL="0" indent="0">
              <a:buNone/>
            </a:pPr>
            <a:endParaRPr lang="en-US" sz="4000" b="1">
              <a:solidFill>
                <a:srgbClr val="28251D"/>
              </a:solidFill>
              <a:latin typeface="avenir"/>
              <a:ea typeface="Calibri"/>
              <a:cs typeface="Calibri"/>
            </a:endParaRPr>
          </a:p>
        </p:txBody>
      </p:sp>
      <p:sp>
        <p:nvSpPr>
          <p:cNvPr id="6" name="Text 4"/>
          <p:cNvSpPr/>
          <p:nvPr/>
        </p:nvSpPr>
        <p:spPr>
          <a:xfrm>
            <a:off x="719051" y="3794413"/>
            <a:ext cx="10515600" cy="365760"/>
          </a:xfrm>
          <a:prstGeom prst="rect">
            <a:avLst/>
          </a:prstGeom>
          <a:noFill/>
          <a:ln/>
        </p:spPr>
        <p:txBody>
          <a:bodyPr wrap="square" lIns="91440" tIns="45720" rIns="91440" bIns="45720" rtlCol="0" anchor="ctr"/>
          <a:lstStyle/>
          <a:p>
            <a:r>
              <a:rPr lang="en-US" sz="1200">
                <a:solidFill>
                  <a:srgbClr val="28251D"/>
                </a:solidFill>
                <a:latin typeface="avenir"/>
                <a:ea typeface="Calibri"/>
                <a:cs typeface="Calibri"/>
              </a:rPr>
              <a:t>WATRA - Benin - Côte d’Ivoire - Ni</a:t>
            </a:r>
            <a:r>
              <a:rPr lang="en-US" sz="1200" err="1">
                <a:solidFill>
                  <a:srgbClr val="28251D"/>
                </a:solidFill>
                <a:latin typeface="avenir"/>
                <a:ea typeface="Calibri"/>
                <a:cs typeface="Calibri"/>
              </a:rPr>
              <a:t>geria </a:t>
            </a:r>
            <a:endParaRPr lang="en-US" sz="1200" err="1">
              <a:latin typeface="avenir"/>
              <a:ea typeface="Calibri"/>
              <a:cs typeface="Calibri"/>
            </a:endParaRPr>
          </a:p>
        </p:txBody>
      </p:sp>
      <p:sp>
        <p:nvSpPr>
          <p:cNvPr id="7" name="Shape 5"/>
          <p:cNvSpPr/>
          <p:nvPr/>
        </p:nvSpPr>
        <p:spPr>
          <a:xfrm>
            <a:off x="736369" y="4148397"/>
            <a:ext cx="10515600" cy="0"/>
          </a:xfrm>
          <a:prstGeom prst="line">
            <a:avLst/>
          </a:prstGeom>
          <a:noFill/>
          <a:ln w="9525">
            <a:solidFill>
              <a:srgbClr val="D4D1CA"/>
            </a:solidFill>
            <a:prstDash val="solid"/>
          </a:ln>
        </p:spPr>
        <p:txBody>
          <a:bodyPr lIns="91440" tIns="45720" rIns="91440" bIns="45720" anchor="t"/>
          <a:lstStyle/>
          <a:p>
            <a:endParaRPr lang="en-US">
              <a:latin typeface="avenir"/>
            </a:endParaRPr>
          </a:p>
        </p:txBody>
      </p:sp>
      <p:pic>
        <p:nvPicPr>
          <p:cNvPr id="17" name="Picture 16" descr="A blue logo with a black background&#10;&#10;AI-generated content may be incorrect.">
            <a:extLst>
              <a:ext uri="{FF2B5EF4-FFF2-40B4-BE49-F238E27FC236}">
                <a16:creationId xmlns:a16="http://schemas.microsoft.com/office/drawing/2014/main" id="{01AC5650-13E1-86E3-05EE-19746E6929C4}"/>
              </a:ext>
            </a:extLst>
          </p:cNvPr>
          <p:cNvPicPr>
            <a:picLocks noChangeAspect="1"/>
          </p:cNvPicPr>
          <p:nvPr/>
        </p:nvPicPr>
        <p:blipFill>
          <a:blip r:embed="rId3"/>
          <a:srcRect r="-142"/>
          <a:stretch>
            <a:fillRect/>
          </a:stretch>
        </p:blipFill>
        <p:spPr>
          <a:xfrm>
            <a:off x="7783657" y="5735782"/>
            <a:ext cx="4287996" cy="1144732"/>
          </a:xfrm>
          <a:prstGeom prst="rect">
            <a:avLst/>
          </a:prstGeom>
        </p:spPr>
      </p:pic>
      <p:grpSp>
        <p:nvGrpSpPr>
          <p:cNvPr id="22" name="Group 21">
            <a:extLst>
              <a:ext uri="{FF2B5EF4-FFF2-40B4-BE49-F238E27FC236}">
                <a16:creationId xmlns:a16="http://schemas.microsoft.com/office/drawing/2014/main" id="{EF960446-28ED-83B3-BD31-35E52CE06C62}"/>
              </a:ext>
            </a:extLst>
          </p:cNvPr>
          <p:cNvGrpSpPr/>
          <p:nvPr/>
        </p:nvGrpSpPr>
        <p:grpSpPr>
          <a:xfrm>
            <a:off x="9927011" y="406977"/>
            <a:ext cx="1906503" cy="552450"/>
            <a:chOff x="5043284" y="1203614"/>
            <a:chExt cx="3586366" cy="1037359"/>
          </a:xfrm>
        </p:grpSpPr>
        <p:pic>
          <p:nvPicPr>
            <p:cNvPr id="19" name="Picture 18" descr="File:International Telecommunication Union logo.svg ...">
              <a:extLst>
                <a:ext uri="{FF2B5EF4-FFF2-40B4-BE49-F238E27FC236}">
                  <a16:creationId xmlns:a16="http://schemas.microsoft.com/office/drawing/2014/main" id="{809F6EB7-730F-7E8F-E95F-FA12969CD86A}"/>
                </a:ext>
              </a:extLst>
            </p:cNvPr>
            <p:cNvPicPr>
              <a:picLocks noChangeAspect="1"/>
            </p:cNvPicPr>
            <p:nvPr/>
          </p:nvPicPr>
          <p:blipFill>
            <a:blip r:embed="rId4"/>
            <a:stretch>
              <a:fillRect/>
            </a:stretch>
          </p:blipFill>
          <p:spPr>
            <a:xfrm>
              <a:off x="5043284" y="1203614"/>
              <a:ext cx="884505" cy="1030433"/>
            </a:xfrm>
            <a:prstGeom prst="rect">
              <a:avLst/>
            </a:prstGeom>
          </p:spPr>
        </p:pic>
        <p:pic>
          <p:nvPicPr>
            <p:cNvPr id="21" name="Picture 20" descr="A black background with blue and red letters&#10;&#10;AI-generated content may be incorrect.">
              <a:extLst>
                <a:ext uri="{FF2B5EF4-FFF2-40B4-BE49-F238E27FC236}">
                  <a16:creationId xmlns:a16="http://schemas.microsoft.com/office/drawing/2014/main" id="{561468D8-4900-E269-D7D7-3AF833188BE9}"/>
                </a:ext>
              </a:extLst>
            </p:cNvPr>
            <p:cNvPicPr>
              <a:picLocks noChangeAspect="1"/>
            </p:cNvPicPr>
            <p:nvPr/>
          </p:nvPicPr>
          <p:blipFill>
            <a:blip r:embed="rId5"/>
            <a:stretch>
              <a:fillRect/>
            </a:stretch>
          </p:blipFill>
          <p:spPr>
            <a:xfrm>
              <a:off x="6064827" y="1300595"/>
              <a:ext cx="2564823" cy="94037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GROUP STRUCTURE</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Role Rotation Rules and Note-Taking</a:t>
            </a:r>
            <a:endParaRPr lang="en-US" sz="3000"/>
          </a:p>
        </p:txBody>
      </p:sp>
      <p:sp>
        <p:nvSpPr>
          <p:cNvPr id="4" name="Text 2"/>
          <p:cNvSpPr/>
          <p:nvPr/>
        </p:nvSpPr>
        <p:spPr>
          <a:xfrm>
            <a:off x="548640" y="1783080"/>
            <a:ext cx="548640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THE ROTATION RULE</a:t>
            </a:r>
            <a:endParaRPr lang="en-US" sz="1200"/>
          </a:p>
        </p:txBody>
      </p:sp>
      <p:sp>
        <p:nvSpPr>
          <p:cNvPr id="5" name="Text 3"/>
          <p:cNvSpPr/>
          <p:nvPr/>
        </p:nvSpPr>
        <p:spPr>
          <a:xfrm>
            <a:off x="548640" y="2103120"/>
            <a:ext cx="5486400" cy="2011680"/>
          </a:xfrm>
          <a:prstGeom prst="rect">
            <a:avLst/>
          </a:prstGeom>
          <a:noFill/>
          <a:ln/>
        </p:spPr>
        <p:txBody>
          <a:bodyPr wrap="square" lIns="91440" tIns="45720" rIns="91440" bIns="45720" rtlCol="0" anchor="t"/>
          <a:lstStyle/>
          <a:p>
            <a:pPr marL="0" indent="0">
              <a:lnSpc>
                <a:spcPct val="130000"/>
              </a:lnSpc>
              <a:buNone/>
            </a:pPr>
            <a:r>
              <a:rPr lang="en-US" sz="1300">
                <a:solidFill>
                  <a:srgbClr val="28251D"/>
                </a:solidFill>
                <a:latin typeface="Calibri"/>
                <a:ea typeface="Calibri"/>
                <a:cs typeface="Calibri"/>
              </a:rPr>
              <a:t>Each group (A, B, C) holds each of the three institutional roles </a:t>
            </a:r>
            <a:r>
              <a:rPr lang="en-US" sz="1300" b="1">
                <a:solidFill>
                  <a:srgbClr val="28251D"/>
                </a:solidFill>
                <a:latin typeface="Calibri"/>
                <a:ea typeface="Calibri"/>
                <a:cs typeface="Calibri"/>
              </a:rPr>
              <a:t>exactly once</a:t>
            </a:r>
            <a:r>
              <a:rPr lang="en-US" sz="1300">
                <a:solidFill>
                  <a:srgbClr val="28251D"/>
                </a:solidFill>
                <a:latin typeface="Calibri"/>
                <a:ea typeface="Calibri"/>
                <a:cs typeface="Calibri"/>
              </a:rPr>
              <a:t> across the three simulations. The role held in Simulation 1 will not be repeated in Simulation 2 or 3.</a:t>
            </a:r>
            <a:endParaRPr lang="en-US" sz="1300">
              <a:latin typeface="Calibri"/>
              <a:ea typeface="Calibri"/>
              <a:cs typeface="Calibri"/>
            </a:endParaRPr>
          </a:p>
          <a:p>
            <a:pPr>
              <a:lnSpc>
                <a:spcPct val="130000"/>
              </a:lnSpc>
            </a:pPr>
            <a:endParaRPr lang="en-US" sz="1300">
              <a:solidFill>
                <a:srgbClr val="28251D"/>
              </a:solidFill>
              <a:ea typeface="Calibri"/>
              <a:cs typeface="Calibri"/>
            </a:endParaRPr>
          </a:p>
          <a:p>
            <a:pPr marL="0" indent="0">
              <a:lnSpc>
                <a:spcPct val="130000"/>
              </a:lnSpc>
              <a:buNone/>
            </a:pPr>
            <a:r>
              <a:rPr lang="en-US" sz="1300">
                <a:solidFill>
                  <a:srgbClr val="28251D"/>
                </a:solidFill>
                <a:ea typeface="Calibri"/>
                <a:cs typeface="Calibri"/>
              </a:rPr>
              <a:t>In</a:t>
            </a:r>
            <a:r>
              <a:rPr lang="en-US" sz="1300">
                <a:solidFill>
                  <a:srgbClr val="28251D"/>
                </a:solidFill>
                <a:latin typeface="Calibri"/>
                <a:ea typeface="Calibri"/>
                <a:cs typeface="Calibri"/>
              </a:rPr>
              <a:t> Simulation 3, all three groups represent NRAs, each operating a different type of national broadband mapping system.</a:t>
            </a:r>
            <a:endParaRPr lang="en-US" sz="1300">
              <a:latin typeface="Calibri"/>
              <a:ea typeface="Calibri"/>
              <a:cs typeface="Calibri"/>
            </a:endParaRPr>
          </a:p>
        </p:txBody>
      </p:sp>
      <p:sp>
        <p:nvSpPr>
          <p:cNvPr id="6" name="Shape 4"/>
          <p:cNvSpPr/>
          <p:nvPr/>
        </p:nvSpPr>
        <p:spPr>
          <a:xfrm>
            <a:off x="5486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7" name="Text 5"/>
          <p:cNvSpPr/>
          <p:nvPr/>
        </p:nvSpPr>
        <p:spPr>
          <a:xfrm>
            <a:off x="5486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Group</a:t>
            </a:r>
            <a:endParaRPr lang="en-US" sz="1100"/>
          </a:p>
        </p:txBody>
      </p:sp>
      <p:sp>
        <p:nvSpPr>
          <p:cNvPr id="8" name="Shape 6"/>
          <p:cNvSpPr/>
          <p:nvPr/>
        </p:nvSpPr>
        <p:spPr>
          <a:xfrm>
            <a:off x="19202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9" name="Text 7"/>
          <p:cNvSpPr/>
          <p:nvPr/>
        </p:nvSpPr>
        <p:spPr>
          <a:xfrm>
            <a:off x="19202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1</a:t>
            </a:r>
            <a:endParaRPr lang="en-US" sz="1100"/>
          </a:p>
        </p:txBody>
      </p:sp>
      <p:sp>
        <p:nvSpPr>
          <p:cNvPr id="10" name="Shape 8"/>
          <p:cNvSpPr/>
          <p:nvPr/>
        </p:nvSpPr>
        <p:spPr>
          <a:xfrm>
            <a:off x="32918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1" name="Text 9"/>
          <p:cNvSpPr/>
          <p:nvPr/>
        </p:nvSpPr>
        <p:spPr>
          <a:xfrm>
            <a:off x="32918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2</a:t>
            </a:r>
            <a:endParaRPr lang="en-US" sz="1100"/>
          </a:p>
        </p:txBody>
      </p:sp>
      <p:sp>
        <p:nvSpPr>
          <p:cNvPr id="12" name="Shape 10"/>
          <p:cNvSpPr/>
          <p:nvPr/>
        </p:nvSpPr>
        <p:spPr>
          <a:xfrm>
            <a:off x="46634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3" name="Text 11"/>
          <p:cNvSpPr/>
          <p:nvPr/>
        </p:nvSpPr>
        <p:spPr>
          <a:xfrm>
            <a:off x="46634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3</a:t>
            </a:r>
            <a:endParaRPr lang="en-US" sz="1100"/>
          </a:p>
        </p:txBody>
      </p:sp>
      <p:sp>
        <p:nvSpPr>
          <p:cNvPr id="14" name="Shape 12"/>
          <p:cNvSpPr/>
          <p:nvPr/>
        </p:nvSpPr>
        <p:spPr>
          <a:xfrm>
            <a:off x="5486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5" name="Text 13"/>
          <p:cNvSpPr/>
          <p:nvPr/>
        </p:nvSpPr>
        <p:spPr>
          <a:xfrm>
            <a:off x="548640" y="4681728"/>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A (NCC)</a:t>
            </a:r>
            <a:endParaRPr lang="en-US" sz="1000">
              <a:latin typeface="Calibri"/>
              <a:ea typeface="Calibri"/>
              <a:cs typeface="Calibri"/>
            </a:endParaRPr>
          </a:p>
        </p:txBody>
      </p:sp>
      <p:sp>
        <p:nvSpPr>
          <p:cNvPr id="16" name="Shape 14"/>
          <p:cNvSpPr/>
          <p:nvPr/>
        </p:nvSpPr>
        <p:spPr>
          <a:xfrm>
            <a:off x="19202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7" name="Text 15"/>
          <p:cNvSpPr/>
          <p:nvPr/>
        </p:nvSpPr>
        <p:spPr>
          <a:xfrm>
            <a:off x="19202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18" name="Shape 16"/>
          <p:cNvSpPr/>
          <p:nvPr/>
        </p:nvSpPr>
        <p:spPr>
          <a:xfrm>
            <a:off x="32918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9" name="Text 17"/>
          <p:cNvSpPr/>
          <p:nvPr/>
        </p:nvSpPr>
        <p:spPr>
          <a:xfrm>
            <a:off x="3291840" y="4681728"/>
            <a:ext cx="1371600" cy="384048"/>
          </a:xfrm>
          <a:prstGeom prst="rect">
            <a:avLst/>
          </a:prstGeom>
          <a:noFill/>
          <a:ln/>
        </p:spPr>
        <p:txBody>
          <a:bodyPr wrap="square" lIns="91440" tIns="45720" rIns="91440" bIns="45720" rtlCol="0" anchor="ctr"/>
          <a:lstStyle/>
          <a:p>
            <a:pPr marL="0" indent="0" algn="ctr">
              <a:buNone/>
            </a:pPr>
            <a:r>
              <a:rPr lang="en-US" sz="1000">
                <a:solidFill>
                  <a:srgbClr val="28251D"/>
                </a:solidFill>
                <a:latin typeface="Calibri"/>
                <a:ea typeface="Calibri"/>
                <a:cs typeface="Calibri"/>
              </a:rPr>
              <a:t>Ministry</a:t>
            </a:r>
            <a:endParaRPr lang="en-US" sz="1000"/>
          </a:p>
        </p:txBody>
      </p:sp>
      <p:sp>
        <p:nvSpPr>
          <p:cNvPr id="20" name="Shape 18"/>
          <p:cNvSpPr/>
          <p:nvPr/>
        </p:nvSpPr>
        <p:spPr>
          <a:xfrm>
            <a:off x="46634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21" name="Text 19"/>
          <p:cNvSpPr/>
          <p:nvPr/>
        </p:nvSpPr>
        <p:spPr>
          <a:xfrm>
            <a:off x="46634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Proprietary</a:t>
            </a:r>
            <a:endParaRPr lang="en-US" sz="1000"/>
          </a:p>
        </p:txBody>
      </p:sp>
      <p:sp>
        <p:nvSpPr>
          <p:cNvPr id="22" name="Shape 20"/>
          <p:cNvSpPr/>
          <p:nvPr/>
        </p:nvSpPr>
        <p:spPr>
          <a:xfrm>
            <a:off x="5486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3" name="Text 21"/>
          <p:cNvSpPr/>
          <p:nvPr/>
        </p:nvSpPr>
        <p:spPr>
          <a:xfrm>
            <a:off x="548640" y="5065776"/>
            <a:ext cx="1371600" cy="384048"/>
          </a:xfrm>
          <a:prstGeom prst="rect">
            <a:avLst/>
          </a:prstGeom>
          <a:noFill/>
          <a:ln/>
        </p:spPr>
        <p:txBody>
          <a:bodyPr wrap="square" rtlCol="0" anchor="ctr"/>
          <a:lstStyle/>
          <a:p>
            <a:pPr marL="0" indent="0" algn="ctr">
              <a:buNone/>
            </a:pPr>
            <a:r>
              <a:rPr lang="en-US" sz="1000" b="1">
                <a:solidFill>
                  <a:srgbClr val="28251D"/>
                </a:solidFill>
                <a:latin typeface="Calibri" pitchFamily="34" charset="0"/>
                <a:ea typeface="Calibri" pitchFamily="34" charset="-122"/>
                <a:cs typeface="Calibri" pitchFamily="34" charset="-120"/>
              </a:rPr>
              <a:t>B (ARCEP)</a:t>
            </a:r>
            <a:endParaRPr lang="en-US" sz="1000"/>
          </a:p>
        </p:txBody>
      </p:sp>
      <p:sp>
        <p:nvSpPr>
          <p:cNvPr id="24" name="Shape 22"/>
          <p:cNvSpPr/>
          <p:nvPr/>
        </p:nvSpPr>
        <p:spPr>
          <a:xfrm>
            <a:off x="19202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5" name="Text 23"/>
          <p:cNvSpPr/>
          <p:nvPr/>
        </p:nvSpPr>
        <p:spPr>
          <a:xfrm>
            <a:off x="19202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Ministry</a:t>
            </a:r>
            <a:endParaRPr lang="en-US" sz="1000"/>
          </a:p>
        </p:txBody>
      </p:sp>
      <p:sp>
        <p:nvSpPr>
          <p:cNvPr id="26" name="Shape 24"/>
          <p:cNvSpPr/>
          <p:nvPr/>
        </p:nvSpPr>
        <p:spPr>
          <a:xfrm>
            <a:off x="32918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7" name="Text 25"/>
          <p:cNvSpPr/>
          <p:nvPr/>
        </p:nvSpPr>
        <p:spPr>
          <a:xfrm>
            <a:off x="32918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28" name="Shape 26"/>
          <p:cNvSpPr/>
          <p:nvPr/>
        </p:nvSpPr>
        <p:spPr>
          <a:xfrm>
            <a:off x="46634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9" name="Text 27"/>
          <p:cNvSpPr/>
          <p:nvPr/>
        </p:nvSpPr>
        <p:spPr>
          <a:xfrm>
            <a:off x="46634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Open-Source</a:t>
            </a:r>
            <a:endParaRPr lang="en-US" sz="1000"/>
          </a:p>
        </p:txBody>
      </p:sp>
      <p:sp>
        <p:nvSpPr>
          <p:cNvPr id="30" name="Shape 28"/>
          <p:cNvSpPr/>
          <p:nvPr/>
        </p:nvSpPr>
        <p:spPr>
          <a:xfrm>
            <a:off x="5486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1" name="Text 29"/>
          <p:cNvSpPr/>
          <p:nvPr/>
        </p:nvSpPr>
        <p:spPr>
          <a:xfrm>
            <a:off x="548640" y="5449824"/>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C (ARTCI)</a:t>
            </a:r>
            <a:endParaRPr lang="en-US" sz="1000">
              <a:latin typeface="Calibri"/>
              <a:ea typeface="Calibri"/>
              <a:cs typeface="Calibri"/>
            </a:endParaRPr>
          </a:p>
        </p:txBody>
      </p:sp>
      <p:sp>
        <p:nvSpPr>
          <p:cNvPr id="32" name="Shape 30"/>
          <p:cNvSpPr/>
          <p:nvPr/>
        </p:nvSpPr>
        <p:spPr>
          <a:xfrm>
            <a:off x="19202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3" name="Text 31"/>
          <p:cNvSpPr/>
          <p:nvPr/>
        </p:nvSpPr>
        <p:spPr>
          <a:xfrm>
            <a:off x="19202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34" name="Shape 32"/>
          <p:cNvSpPr/>
          <p:nvPr/>
        </p:nvSpPr>
        <p:spPr>
          <a:xfrm>
            <a:off x="32918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5" name="Text 33"/>
          <p:cNvSpPr/>
          <p:nvPr/>
        </p:nvSpPr>
        <p:spPr>
          <a:xfrm>
            <a:off x="32918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36" name="Shape 34"/>
          <p:cNvSpPr/>
          <p:nvPr/>
        </p:nvSpPr>
        <p:spPr>
          <a:xfrm>
            <a:off x="46634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7" name="Text 35"/>
          <p:cNvSpPr/>
          <p:nvPr/>
        </p:nvSpPr>
        <p:spPr>
          <a:xfrm>
            <a:off x="46634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Hybrid</a:t>
            </a:r>
            <a:endParaRPr lang="en-US" sz="1000"/>
          </a:p>
        </p:txBody>
      </p:sp>
      <p:sp>
        <p:nvSpPr>
          <p:cNvPr id="38" name="Shape 36"/>
          <p:cNvSpPr/>
          <p:nvPr/>
        </p:nvSpPr>
        <p:spPr>
          <a:xfrm>
            <a:off x="6492240" y="1783080"/>
            <a:ext cx="5166360" cy="4434840"/>
          </a:xfrm>
          <a:prstGeom prst="rect">
            <a:avLst/>
          </a:prstGeom>
          <a:solidFill>
            <a:srgbClr val="E3EDEE"/>
          </a:solidFill>
          <a:ln w="12700">
            <a:solidFill>
              <a:srgbClr val="0C4E54"/>
            </a:solidFill>
            <a:prstDash val="solid"/>
          </a:ln>
        </p:spPr>
        <p:txBody>
          <a:bodyPr/>
          <a:lstStyle/>
          <a:p>
            <a:endParaRPr lang="en-US"/>
          </a:p>
        </p:txBody>
      </p:sp>
      <p:sp>
        <p:nvSpPr>
          <p:cNvPr id="39" name="Text 37"/>
          <p:cNvSpPr/>
          <p:nvPr/>
        </p:nvSpPr>
        <p:spPr>
          <a:xfrm>
            <a:off x="6812280" y="2103120"/>
            <a:ext cx="452628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CAPTURING NOTES DIGITALLY</a:t>
            </a:r>
            <a:endParaRPr lang="en-US" sz="1200"/>
          </a:p>
        </p:txBody>
      </p:sp>
      <p:sp>
        <p:nvSpPr>
          <p:cNvPr id="40" name="Text 38"/>
          <p:cNvSpPr/>
          <p:nvPr/>
        </p:nvSpPr>
        <p:spPr>
          <a:xfrm>
            <a:off x="6812280" y="2468880"/>
            <a:ext cx="4526280" cy="777240"/>
          </a:xfrm>
          <a:prstGeom prst="rect">
            <a:avLst/>
          </a:prstGeom>
          <a:noFill/>
          <a:ln/>
        </p:spPr>
        <p:txBody>
          <a:bodyPr wrap="square" rtlCol="0" anchor="t"/>
          <a:lstStyle/>
          <a:p>
            <a:pPr marL="0" indent="0">
              <a:lnSpc>
                <a:spcPct val="130000"/>
              </a:lnSpc>
              <a:buNone/>
            </a:pPr>
            <a:r>
              <a:rPr lang="en-US" sz="1300">
                <a:solidFill>
                  <a:srgbClr val="28251D"/>
                </a:solidFill>
                <a:latin typeface="Calibri" pitchFamily="34" charset="0"/>
                <a:ea typeface="Calibri" pitchFamily="34" charset="-122"/>
                <a:cs typeface="Calibri" pitchFamily="34" charset="-120"/>
              </a:rPr>
              <a:t>Each group designates a note-taker who completes the structured digital capture form during or immediately after their briefing.</a:t>
            </a:r>
            <a:endParaRPr lang="en-US" sz="1300"/>
          </a:p>
        </p:txBody>
      </p:sp>
      <p:sp>
        <p:nvSpPr>
          <p:cNvPr id="41" name="Text 39"/>
          <p:cNvSpPr/>
          <p:nvPr/>
        </p:nvSpPr>
        <p:spPr>
          <a:xfrm>
            <a:off x="6812280" y="3337560"/>
            <a:ext cx="4526280" cy="274320"/>
          </a:xfrm>
          <a:prstGeom prst="rect">
            <a:avLst/>
          </a:prstGeom>
          <a:noFill/>
          <a:ln/>
        </p:spPr>
        <p:txBody>
          <a:bodyPr wrap="square" rtlCol="0" anchor="ctr"/>
          <a:lstStyle/>
          <a:p>
            <a:pPr marL="0" indent="0">
              <a:buNone/>
            </a:pPr>
            <a:r>
              <a:rPr lang="en-US" sz="1200" b="1">
                <a:solidFill>
                  <a:srgbClr val="28251D"/>
                </a:solidFill>
                <a:latin typeface="Calibri" pitchFamily="34" charset="0"/>
                <a:ea typeface="Calibri" pitchFamily="34" charset="-122"/>
                <a:cs typeface="Calibri" pitchFamily="34" charset="-120"/>
              </a:rPr>
              <a:t>Capture form fields:</a:t>
            </a:r>
            <a:endParaRPr lang="en-US" sz="1200"/>
          </a:p>
        </p:txBody>
      </p:sp>
      <p:sp>
        <p:nvSpPr>
          <p:cNvPr id="42" name="Text 40"/>
          <p:cNvSpPr/>
          <p:nvPr/>
        </p:nvSpPr>
        <p:spPr>
          <a:xfrm>
            <a:off x="6812280" y="3657600"/>
            <a:ext cx="4526280" cy="1737360"/>
          </a:xfrm>
          <a:prstGeom prst="rect">
            <a:avLst/>
          </a:prstGeom>
          <a:noFill/>
          <a:ln/>
        </p:spPr>
        <p:txBody>
          <a:bodyPr wrap="square" rtlCol="0" anchor="t"/>
          <a:lstStyle/>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Country or sub-region represented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Stakeholder role assigned (NRA / Ministry / Operator)</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Key institutional position taken</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Spatial evidence, QA/QC, or metadata steps proposed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How the position changed after the jury challenge, and why</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unresolved regulatory gap</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recommendation for a regional policy table</a:t>
            </a:r>
            <a:endParaRPr lang="en-US" sz="1150"/>
          </a:p>
        </p:txBody>
      </p:sp>
      <p:sp>
        <p:nvSpPr>
          <p:cNvPr id="43" name="Shape 41"/>
          <p:cNvSpPr/>
          <p:nvPr/>
        </p:nvSpPr>
        <p:spPr>
          <a:xfrm>
            <a:off x="6812280" y="5440680"/>
            <a:ext cx="4699700" cy="608969"/>
          </a:xfrm>
          <a:prstGeom prst="rect">
            <a:avLst/>
          </a:prstGeom>
          <a:solidFill>
            <a:srgbClr val="0C4E54"/>
          </a:solidFill>
          <a:ln w="12700">
            <a:solidFill>
              <a:srgbClr val="0C4E54"/>
            </a:solidFill>
            <a:prstDash val="solid"/>
          </a:ln>
        </p:spPr>
        <p:txBody>
          <a:bodyPr/>
          <a:lstStyle/>
          <a:p>
            <a:endParaRPr lang="en-US"/>
          </a:p>
        </p:txBody>
      </p:sp>
      <p:sp>
        <p:nvSpPr>
          <p:cNvPr id="44" name="Text 42"/>
          <p:cNvSpPr/>
          <p:nvPr/>
        </p:nvSpPr>
        <p:spPr>
          <a:xfrm>
            <a:off x="6949440" y="5445935"/>
            <a:ext cx="4693394" cy="561673"/>
          </a:xfrm>
          <a:prstGeom prst="rect">
            <a:avLst/>
          </a:prstGeom>
          <a:noFill/>
          <a:ln/>
        </p:spPr>
        <p:txBody>
          <a:bodyPr wrap="square" lIns="91440" tIns="45720" rIns="91440" bIns="45720" rtlCol="0" anchor="ctr"/>
          <a:lstStyle/>
          <a:p>
            <a:r>
              <a:rPr lang="en-US" sz="1200">
                <a:solidFill>
                  <a:srgbClr val="FFFFFF"/>
                </a:solidFill>
                <a:latin typeface="Calibri"/>
                <a:ea typeface="Calibri"/>
                <a:cs typeface="Calibri"/>
              </a:rPr>
              <a:t>Send notes to  </a:t>
            </a:r>
            <a:r>
              <a:rPr lang="en-US" sz="1300" b="1">
                <a:solidFill>
                  <a:srgbClr val="FFFFFF"/>
                </a:solidFill>
                <a:ea typeface="+mn-lt"/>
                <a:cs typeface="+mn-lt"/>
                <a:hlinkClick r:id="rId3">
                  <a:extLst>
                    <a:ext uri="{A12FA001-AC4F-418D-AE19-62706E023703}">
                      <ahyp:hlinkClr xmlns:ahyp="http://schemas.microsoft.com/office/drawing/2018/hyperlinkcolor" val="tx"/>
                    </a:ext>
                  </a:extLst>
                </a:hlinkClick>
              </a:rPr>
              <a:t>aisha.jenkins@itu.int</a:t>
            </a:r>
            <a:r>
              <a:rPr lang="en-US" sz="1300" b="1" u="sng">
                <a:solidFill>
                  <a:srgbClr val="FFFFFF"/>
                </a:solidFill>
                <a:ea typeface="+mn-lt"/>
                <a:cs typeface="+mn-lt"/>
              </a:rPr>
              <a:t>, danajon.kamason@itu.int, elind.sulmina@itu.int</a:t>
            </a:r>
            <a:endParaRPr lang="en-US" sz="1300">
              <a:solidFill>
                <a:srgbClr val="000000"/>
              </a:solidFill>
              <a:ea typeface="+mn-lt"/>
              <a:cs typeface="+mn-lt"/>
            </a:endParaRPr>
          </a:p>
        </p:txBody>
      </p:sp>
      <p:sp>
        <p:nvSpPr>
          <p:cNvPr id="45" name="Text 43"/>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46" name="Text 44"/>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3</a:t>
            </a:r>
            <a:endParaRPr lang="en-US" sz="900"/>
          </a:p>
        </p:txBody>
      </p:sp>
      <p:pic>
        <p:nvPicPr>
          <p:cNvPr id="48" name="Picture 47" descr="A blue logo with a black background&#10;&#10;AI-generated content may be incorrect.">
            <a:extLst>
              <a:ext uri="{FF2B5EF4-FFF2-40B4-BE49-F238E27FC236}">
                <a16:creationId xmlns:a16="http://schemas.microsoft.com/office/drawing/2014/main" id="{849D06CD-57EE-860A-FF65-ABC2FE8A1EE0}"/>
              </a:ext>
            </a:extLst>
          </p:cNvPr>
          <p:cNvPicPr>
            <a:picLocks noChangeAspect="1"/>
          </p:cNvPicPr>
          <p:nvPr/>
        </p:nvPicPr>
        <p:blipFill>
          <a:blip r:embed="rId4"/>
          <a:stretch>
            <a:fillRect/>
          </a:stretch>
        </p:blipFill>
        <p:spPr>
          <a:xfrm>
            <a:off x="8356023" y="78205"/>
            <a:ext cx="3835978" cy="10212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AA1DDC-3333-3579-DFD0-BC469D9C6C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151D50E-27AA-D3CB-107A-082FDBC63AF0}"/>
              </a:ext>
            </a:extLst>
          </p:cNvPr>
          <p:cNvSpPr/>
          <p:nvPr/>
        </p:nvSpPr>
        <p:spPr>
          <a:xfrm>
            <a:off x="0" y="0"/>
            <a:ext cx="320040" cy="6858000"/>
          </a:xfrm>
          <a:prstGeom prst="rect">
            <a:avLst/>
          </a:prstGeom>
          <a:solidFill>
            <a:srgbClr val="00B0F0"/>
          </a:solidFill>
          <a:ln w="12700">
            <a:solidFill>
              <a:srgbClr val="00B0F0"/>
            </a:solidFill>
            <a:prstDash val="solid"/>
          </a:ln>
        </p:spPr>
        <p:txBody>
          <a:bodyPr lIns="91440" tIns="45720" rIns="91440" bIns="45720" anchor="t"/>
          <a:lstStyle/>
          <a:p>
            <a:endParaRPr lang="en-US">
              <a:latin typeface="avenir"/>
            </a:endParaRPr>
          </a:p>
        </p:txBody>
      </p:sp>
      <p:sp>
        <p:nvSpPr>
          <p:cNvPr id="3" name="Text 1">
            <a:extLst>
              <a:ext uri="{FF2B5EF4-FFF2-40B4-BE49-F238E27FC236}">
                <a16:creationId xmlns:a16="http://schemas.microsoft.com/office/drawing/2014/main" id="{3DB5AE9C-46BE-D478-FD4D-0D1D4EC675DE}"/>
              </a:ext>
            </a:extLst>
          </p:cNvPr>
          <p:cNvSpPr/>
          <p:nvPr/>
        </p:nvSpPr>
        <p:spPr>
          <a:xfrm>
            <a:off x="528551" y="2006830"/>
            <a:ext cx="11123468" cy="409055"/>
          </a:xfrm>
          <a:prstGeom prst="rect">
            <a:avLst/>
          </a:prstGeom>
          <a:noFill/>
          <a:ln/>
        </p:spPr>
        <p:txBody>
          <a:bodyPr wrap="square" lIns="91440" tIns="45720" rIns="91440" bIns="45720" rtlCol="0" anchor="ctr"/>
          <a:lstStyle/>
          <a:p>
            <a:endParaRPr lang="en-US" b="1">
              <a:solidFill>
                <a:srgbClr val="00B0F0"/>
              </a:solidFill>
              <a:latin typeface="avenir"/>
              <a:ea typeface="Calibri"/>
              <a:cs typeface="Calibri"/>
            </a:endParaRPr>
          </a:p>
        </p:txBody>
      </p:sp>
      <p:sp>
        <p:nvSpPr>
          <p:cNvPr id="4" name="Text 2">
            <a:extLst>
              <a:ext uri="{FF2B5EF4-FFF2-40B4-BE49-F238E27FC236}">
                <a16:creationId xmlns:a16="http://schemas.microsoft.com/office/drawing/2014/main" id="{81446AE1-9F7E-8978-6337-A38BB5A0DC79}"/>
              </a:ext>
            </a:extLst>
          </p:cNvPr>
          <p:cNvSpPr/>
          <p:nvPr/>
        </p:nvSpPr>
        <p:spPr>
          <a:xfrm>
            <a:off x="840278" y="2409651"/>
            <a:ext cx="10515600" cy="1645920"/>
          </a:xfrm>
          <a:prstGeom prst="rect">
            <a:avLst/>
          </a:prstGeom>
          <a:noFill/>
          <a:ln/>
        </p:spPr>
        <p:txBody>
          <a:bodyPr wrap="square" lIns="91440" tIns="45720" rIns="91440" bIns="45720" rtlCol="0" anchor="ctr"/>
          <a:lstStyle/>
          <a:p>
            <a:r>
              <a:rPr lang="en-US" sz="4000" b="1">
                <a:solidFill>
                  <a:srgbClr val="00B0F0"/>
                </a:solidFill>
                <a:latin typeface="avenir"/>
                <a:ea typeface="Calibri"/>
                <a:cs typeface="Calibri"/>
              </a:rPr>
              <a:t>SIMULATION 1 - </a:t>
            </a:r>
            <a:r>
              <a:rPr lang="en-US" sz="4000">
                <a:solidFill>
                  <a:srgbClr val="00B0F0"/>
                </a:solidFill>
                <a:ea typeface="+mn-lt"/>
                <a:cs typeface="+mn-lt"/>
              </a:rPr>
              <a:t>Infrastructure Sharing and Spatial Evidence</a:t>
            </a:r>
            <a:endParaRPr lang="en-US"/>
          </a:p>
        </p:txBody>
      </p:sp>
      <p:sp>
        <p:nvSpPr>
          <p:cNvPr id="7" name="Shape 5">
            <a:extLst>
              <a:ext uri="{FF2B5EF4-FFF2-40B4-BE49-F238E27FC236}">
                <a16:creationId xmlns:a16="http://schemas.microsoft.com/office/drawing/2014/main" id="{BE9DAEED-86D3-5722-0F06-2F48B0E2A21C}"/>
              </a:ext>
            </a:extLst>
          </p:cNvPr>
          <p:cNvSpPr/>
          <p:nvPr/>
        </p:nvSpPr>
        <p:spPr>
          <a:xfrm>
            <a:off x="736369" y="4148397"/>
            <a:ext cx="10515600" cy="0"/>
          </a:xfrm>
          <a:prstGeom prst="line">
            <a:avLst/>
          </a:prstGeom>
          <a:noFill/>
          <a:ln w="9525">
            <a:solidFill>
              <a:srgbClr val="D4D1CA"/>
            </a:solidFill>
            <a:prstDash val="solid"/>
          </a:ln>
        </p:spPr>
        <p:txBody>
          <a:bodyPr lIns="91440" tIns="45720" rIns="91440" bIns="45720" anchor="t"/>
          <a:lstStyle/>
          <a:p>
            <a:endParaRPr lang="en-US">
              <a:latin typeface="avenir"/>
            </a:endParaRPr>
          </a:p>
        </p:txBody>
      </p:sp>
      <p:pic>
        <p:nvPicPr>
          <p:cNvPr id="17" name="Picture 16" descr="A blue logo with a black background&#10;&#10;AI-generated content may be incorrect.">
            <a:extLst>
              <a:ext uri="{FF2B5EF4-FFF2-40B4-BE49-F238E27FC236}">
                <a16:creationId xmlns:a16="http://schemas.microsoft.com/office/drawing/2014/main" id="{849037B3-E3C9-E529-A00C-7C0E2A16033B}"/>
              </a:ext>
            </a:extLst>
          </p:cNvPr>
          <p:cNvPicPr>
            <a:picLocks noChangeAspect="1"/>
          </p:cNvPicPr>
          <p:nvPr/>
        </p:nvPicPr>
        <p:blipFill>
          <a:blip r:embed="rId3"/>
          <a:srcRect r="-142"/>
          <a:stretch>
            <a:fillRect/>
          </a:stretch>
        </p:blipFill>
        <p:spPr>
          <a:xfrm>
            <a:off x="7783657" y="5735782"/>
            <a:ext cx="4287996" cy="1144732"/>
          </a:xfrm>
          <a:prstGeom prst="rect">
            <a:avLst/>
          </a:prstGeom>
        </p:spPr>
      </p:pic>
      <p:grpSp>
        <p:nvGrpSpPr>
          <p:cNvPr id="22" name="Group 21">
            <a:extLst>
              <a:ext uri="{FF2B5EF4-FFF2-40B4-BE49-F238E27FC236}">
                <a16:creationId xmlns:a16="http://schemas.microsoft.com/office/drawing/2014/main" id="{024C1F53-7342-EAC7-2348-8B73D3B53ED6}"/>
              </a:ext>
            </a:extLst>
          </p:cNvPr>
          <p:cNvGrpSpPr/>
          <p:nvPr/>
        </p:nvGrpSpPr>
        <p:grpSpPr>
          <a:xfrm>
            <a:off x="9927011" y="406977"/>
            <a:ext cx="1906503" cy="552450"/>
            <a:chOff x="5043284" y="1203614"/>
            <a:chExt cx="3586366" cy="1037359"/>
          </a:xfrm>
        </p:grpSpPr>
        <p:pic>
          <p:nvPicPr>
            <p:cNvPr id="19" name="Picture 18" descr="File:International Telecommunication Union logo.svg ...">
              <a:extLst>
                <a:ext uri="{FF2B5EF4-FFF2-40B4-BE49-F238E27FC236}">
                  <a16:creationId xmlns:a16="http://schemas.microsoft.com/office/drawing/2014/main" id="{DADE41FE-D09C-7F90-F2DD-6497AF777914}"/>
                </a:ext>
              </a:extLst>
            </p:cNvPr>
            <p:cNvPicPr>
              <a:picLocks noChangeAspect="1"/>
            </p:cNvPicPr>
            <p:nvPr/>
          </p:nvPicPr>
          <p:blipFill>
            <a:blip r:embed="rId4"/>
            <a:stretch>
              <a:fillRect/>
            </a:stretch>
          </p:blipFill>
          <p:spPr>
            <a:xfrm>
              <a:off x="5043284" y="1203614"/>
              <a:ext cx="884505" cy="1030433"/>
            </a:xfrm>
            <a:prstGeom prst="rect">
              <a:avLst/>
            </a:prstGeom>
          </p:spPr>
        </p:pic>
        <p:pic>
          <p:nvPicPr>
            <p:cNvPr id="21" name="Picture 20" descr="A black background with blue and red letters&#10;&#10;AI-generated content may be incorrect.">
              <a:extLst>
                <a:ext uri="{FF2B5EF4-FFF2-40B4-BE49-F238E27FC236}">
                  <a16:creationId xmlns:a16="http://schemas.microsoft.com/office/drawing/2014/main" id="{820F553D-5E97-A9B9-4130-C9403AA55A75}"/>
                </a:ext>
              </a:extLst>
            </p:cNvPr>
            <p:cNvPicPr>
              <a:picLocks noChangeAspect="1"/>
            </p:cNvPicPr>
            <p:nvPr/>
          </p:nvPicPr>
          <p:blipFill>
            <a:blip r:embed="rId5"/>
            <a:stretch>
              <a:fillRect/>
            </a:stretch>
          </p:blipFill>
          <p:spPr>
            <a:xfrm>
              <a:off x="6064827" y="1300595"/>
              <a:ext cx="2564823" cy="940378"/>
            </a:xfrm>
            <a:prstGeom prst="rect">
              <a:avLst/>
            </a:prstGeom>
          </p:spPr>
        </p:pic>
      </p:grpSp>
    </p:spTree>
    <p:extLst>
      <p:ext uri="{BB962C8B-B14F-4D97-AF65-F5344CB8AC3E}">
        <p14:creationId xmlns:p14="http://schemas.microsoft.com/office/powerpoint/2010/main" val="3109720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1  |  DAY 1, AFTERNOON  |  SCENARIO</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Infrastructure Sharing and Spatial Evidence</a:t>
            </a:r>
            <a:endParaRPr lang="en-US" sz="3000"/>
          </a:p>
        </p:txBody>
      </p:sp>
      <p:sp>
        <p:nvSpPr>
          <p:cNvPr id="5" name="Text 3"/>
          <p:cNvSpPr/>
          <p:nvPr/>
        </p:nvSpPr>
        <p:spPr>
          <a:xfrm>
            <a:off x="548640" y="2240280"/>
            <a:ext cx="10972800" cy="274320"/>
          </a:xfrm>
          <a:prstGeom prst="rect">
            <a:avLst/>
          </a:prstGeom>
          <a:noFill/>
          <a:ln/>
        </p:spPr>
        <p:txBody>
          <a:bodyPr wrap="square" rtlCol="0" anchor="ctr"/>
          <a:lstStyle/>
          <a:p>
            <a:pPr marL="0" indent="0">
              <a:buNone/>
            </a:pPr>
            <a:r>
              <a:rPr lang="en-US" sz="1600" b="1" kern="0" spc="300">
                <a:solidFill>
                  <a:srgbClr val="0C4E54"/>
                </a:solidFill>
                <a:latin typeface="Calibri" pitchFamily="34" charset="0"/>
                <a:ea typeface="Calibri" pitchFamily="34" charset="-122"/>
                <a:cs typeface="Calibri" pitchFamily="34" charset="-120"/>
              </a:rPr>
              <a:t>CONTEXT</a:t>
            </a:r>
            <a:endParaRPr lang="en-US" sz="1600"/>
          </a:p>
        </p:txBody>
      </p:sp>
      <p:sp>
        <p:nvSpPr>
          <p:cNvPr id="6" name="Shape 4"/>
          <p:cNvSpPr/>
          <p:nvPr/>
        </p:nvSpPr>
        <p:spPr>
          <a:xfrm>
            <a:off x="548640" y="2606040"/>
            <a:ext cx="11091672" cy="3749040"/>
          </a:xfrm>
          <a:prstGeom prst="rect">
            <a:avLst/>
          </a:prstGeom>
          <a:solidFill>
            <a:srgbClr val="FFFFFF"/>
          </a:solidFill>
          <a:ln w="12700">
            <a:solidFill>
              <a:srgbClr val="D4D1CA"/>
            </a:solidFill>
            <a:prstDash val="solid"/>
          </a:ln>
        </p:spPr>
        <p:txBody>
          <a:bodyPr/>
          <a:lstStyle/>
          <a:p>
            <a:endParaRPr lang="en-US"/>
          </a:p>
        </p:txBody>
      </p:sp>
      <p:sp>
        <p:nvSpPr>
          <p:cNvPr id="7" name="Text 5"/>
          <p:cNvSpPr/>
          <p:nvPr/>
        </p:nvSpPr>
        <p:spPr>
          <a:xfrm>
            <a:off x="790492" y="2786196"/>
            <a:ext cx="5031012" cy="2643293"/>
          </a:xfrm>
          <a:prstGeom prst="rect">
            <a:avLst/>
          </a:prstGeom>
          <a:noFill/>
          <a:ln/>
        </p:spPr>
        <p:txBody>
          <a:bodyPr wrap="square" lIns="91440" tIns="45720" rIns="91440" bIns="45720" rtlCol="0" anchor="t"/>
          <a:lstStyle/>
          <a:p>
            <a:r>
              <a:rPr lang="en-US" sz="1200">
                <a:solidFill>
                  <a:srgbClr val="28251D"/>
                </a:solidFill>
                <a:ea typeface="+mn-lt"/>
                <a:cs typeface="+mn-lt"/>
              </a:rPr>
              <a:t>A smaller mobile operator has filed a formal complaint with the NRA alleging</a:t>
            </a:r>
            <a:endParaRPr lang="en-US" sz="1200">
              <a:ea typeface="Calibri"/>
              <a:cs typeface="Calibri"/>
            </a:endParaRPr>
          </a:p>
          <a:p>
            <a:r>
              <a:rPr lang="en-US" sz="1200">
                <a:solidFill>
                  <a:srgbClr val="28251D"/>
                </a:solidFill>
                <a:ea typeface="+mn-lt"/>
                <a:cs typeface="+mn-lt"/>
              </a:rPr>
              <a:t>denial of access to towers, ducts, and passive infrastructure owned by the</a:t>
            </a:r>
            <a:endParaRPr lang="en-US" sz="1200">
              <a:ea typeface="Calibri"/>
              <a:cs typeface="Calibri"/>
            </a:endParaRPr>
          </a:p>
          <a:p>
            <a:r>
              <a:rPr lang="en-US" sz="1200">
                <a:solidFill>
                  <a:srgbClr val="28251D"/>
                </a:solidFill>
                <a:ea typeface="+mn-lt"/>
                <a:cs typeface="+mn-lt"/>
              </a:rPr>
              <a:t>dominant operator in a remote district. Without that access, the smaller</a:t>
            </a:r>
            <a:endParaRPr lang="en-US" sz="1200">
              <a:ea typeface="Calibri"/>
              <a:cs typeface="Calibri"/>
            </a:endParaRPr>
          </a:p>
          <a:p>
            <a:r>
              <a:rPr lang="en-US" sz="1200">
                <a:solidFill>
                  <a:srgbClr val="28251D"/>
                </a:solidFill>
                <a:ea typeface="+mn-lt"/>
                <a:cs typeface="+mn-lt"/>
              </a:rPr>
              <a:t>operator cannot extend its network to underserved communities and is</a:t>
            </a:r>
            <a:endParaRPr lang="en-US" sz="1200">
              <a:ea typeface="Calibri"/>
              <a:cs typeface="Calibri"/>
            </a:endParaRPr>
          </a:p>
          <a:p>
            <a:r>
              <a:rPr lang="en-US" sz="1200">
                <a:solidFill>
                  <a:srgbClr val="28251D"/>
                </a:solidFill>
                <a:ea typeface="+mn-lt"/>
                <a:cs typeface="+mn-lt"/>
              </a:rPr>
              <a:t>considering building duplicate infrastructure. </a:t>
            </a:r>
            <a:endParaRPr lang="en-US" sz="1200">
              <a:ea typeface="Calibri"/>
              <a:cs typeface="Calibri"/>
            </a:endParaRPr>
          </a:p>
          <a:p>
            <a:endParaRPr lang="en-US" sz="1200">
              <a:ea typeface="Calibri"/>
              <a:cs typeface="Calibri"/>
            </a:endParaRPr>
          </a:p>
          <a:p>
            <a:r>
              <a:rPr lang="en-US" sz="1200">
                <a:solidFill>
                  <a:srgbClr val="28251D"/>
                </a:solidFill>
                <a:ea typeface="+mn-lt"/>
                <a:cs typeface="+mn-lt"/>
              </a:rPr>
              <a:t>The dominant operator objects on multiple, overlapping grounds: full</a:t>
            </a:r>
            <a:endParaRPr lang="en-US" sz="1200">
              <a:ea typeface="Calibri"/>
              <a:cs typeface="Calibri"/>
            </a:endParaRPr>
          </a:p>
          <a:p>
            <a:r>
              <a:rPr lang="en-US" sz="1200">
                <a:solidFill>
                  <a:srgbClr val="28251D"/>
                </a:solidFill>
                <a:ea typeface="+mn-lt"/>
                <a:cs typeface="+mn-lt"/>
              </a:rPr>
              <a:t>utilization of its passive infrastructure; insufficient financial capacity of the</a:t>
            </a:r>
            <a:endParaRPr lang="en-US" sz="1200">
              <a:ea typeface="Calibri"/>
              <a:cs typeface="Calibri"/>
            </a:endParaRPr>
          </a:p>
          <a:p>
            <a:r>
              <a:rPr lang="en-US" sz="1200">
                <a:solidFill>
                  <a:srgbClr val="28251D"/>
                </a:solidFill>
                <a:ea typeface="+mn-lt"/>
                <a:cs typeface="+mn-lt"/>
              </a:rPr>
              <a:t>requester; cybersecurity concerns about a flagged technology vendor; and</a:t>
            </a:r>
            <a:endParaRPr lang="en-US" sz="1200">
              <a:ea typeface="Calibri"/>
              <a:cs typeface="Calibri"/>
            </a:endParaRPr>
          </a:p>
          <a:p>
            <a:r>
              <a:rPr lang="en-US" sz="1200">
                <a:solidFill>
                  <a:srgbClr val="28251D"/>
                </a:solidFill>
                <a:ea typeface="+mn-lt"/>
                <a:cs typeface="+mn-lt"/>
              </a:rPr>
              <a:t>Universal Service Fund (USF) contractual restrictions on third-party access. </a:t>
            </a:r>
            <a:endParaRPr lang="en-US" sz="1200">
              <a:solidFill>
                <a:srgbClr val="28251D"/>
              </a:solidFill>
              <a:ea typeface="Calibri"/>
              <a:cs typeface="Calibri"/>
            </a:endParaRPr>
          </a:p>
          <a:p>
            <a:endParaRPr lang="en-US" sz="1200">
              <a:solidFill>
                <a:srgbClr val="28251D"/>
              </a:solidFill>
              <a:ea typeface="+mn-lt"/>
              <a:cs typeface="+mn-lt"/>
            </a:endParaRPr>
          </a:p>
          <a:p>
            <a:r>
              <a:rPr lang="en-US" sz="1200">
                <a:solidFill>
                  <a:srgbClr val="28251D"/>
                </a:solidFill>
                <a:ea typeface="+mn-lt"/>
                <a:cs typeface="+mn-lt"/>
              </a:rPr>
              <a:t>The smaller operator disputes each ground. A civil society organization has</a:t>
            </a:r>
            <a:endParaRPr lang="en-US" sz="1200">
              <a:ea typeface="Calibri"/>
              <a:cs typeface="Calibri"/>
            </a:endParaRPr>
          </a:p>
          <a:p>
            <a:r>
              <a:rPr lang="en-US" sz="1200">
                <a:solidFill>
                  <a:srgbClr val="28251D"/>
                </a:solidFill>
                <a:ea typeface="+mn-lt"/>
                <a:cs typeface="+mn-lt"/>
              </a:rPr>
              <a:t>filed a third-party brief citing spatial connectivity data showing among the</a:t>
            </a:r>
            <a:endParaRPr lang="en-US" sz="1200">
              <a:ea typeface="Calibri"/>
              <a:cs typeface="Calibri"/>
            </a:endParaRPr>
          </a:p>
          <a:p>
            <a:pPr>
              <a:lnSpc>
                <a:spcPct val="130000"/>
              </a:lnSpc>
            </a:pPr>
            <a:r>
              <a:rPr lang="en-US" sz="1200">
                <a:solidFill>
                  <a:srgbClr val="28251D"/>
                </a:solidFill>
                <a:ea typeface="+mn-lt"/>
                <a:cs typeface="+mn-lt"/>
              </a:rPr>
              <a:t>lowest internet penetration rates in the country. </a:t>
            </a:r>
            <a:endParaRPr lang="en-US" sz="1200">
              <a:ea typeface="Calibri"/>
              <a:cs typeface="Calibri"/>
            </a:endParaRPr>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4</a:t>
            </a:r>
            <a:endParaRPr lang="en-US" sz="900"/>
          </a:p>
        </p:txBody>
      </p:sp>
      <p:pic>
        <p:nvPicPr>
          <p:cNvPr id="10" name="Picture 9" descr="A blue logo with a black background&#10;&#10;AI-generated content may be incorrect.">
            <a:extLst>
              <a:ext uri="{FF2B5EF4-FFF2-40B4-BE49-F238E27FC236}">
                <a16:creationId xmlns:a16="http://schemas.microsoft.com/office/drawing/2014/main" id="{BE8FA3A0-5D02-9FB2-ED84-E7815C61B0B7}"/>
              </a:ext>
            </a:extLst>
          </p:cNvPr>
          <p:cNvPicPr>
            <a:picLocks noChangeAspect="1"/>
          </p:cNvPicPr>
          <p:nvPr/>
        </p:nvPicPr>
        <p:blipFill>
          <a:blip r:embed="rId3"/>
          <a:srcRect b="513"/>
          <a:stretch>
            <a:fillRect/>
          </a:stretch>
        </p:blipFill>
        <p:spPr>
          <a:xfrm>
            <a:off x="8354575" y="77350"/>
            <a:ext cx="3838575" cy="1032901"/>
          </a:xfrm>
          <a:prstGeom prst="rect">
            <a:avLst/>
          </a:prstGeom>
        </p:spPr>
      </p:pic>
      <p:sp>
        <p:nvSpPr>
          <p:cNvPr id="4" name="TextBox 3">
            <a:extLst>
              <a:ext uri="{FF2B5EF4-FFF2-40B4-BE49-F238E27FC236}">
                <a16:creationId xmlns:a16="http://schemas.microsoft.com/office/drawing/2014/main" id="{587FCA8F-D559-023A-A763-9A9E203593EE}"/>
              </a:ext>
            </a:extLst>
          </p:cNvPr>
          <p:cNvSpPr txBox="1"/>
          <p:nvPr/>
        </p:nvSpPr>
        <p:spPr>
          <a:xfrm>
            <a:off x="6058215" y="2808693"/>
            <a:ext cx="5428462"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Un </a:t>
            </a:r>
            <a:r>
              <a:rPr lang="en-GB" sz="1200" err="1"/>
              <a:t>opérateur</a:t>
            </a:r>
            <a:r>
              <a:rPr lang="en-GB" sz="1200"/>
              <a:t> mobile </a:t>
            </a:r>
            <a:r>
              <a:rPr lang="en-GB" sz="1200" err="1"/>
              <a:t>mineur</a:t>
            </a:r>
            <a:r>
              <a:rPr lang="en-GB" sz="1200"/>
              <a:t> a </a:t>
            </a:r>
            <a:r>
              <a:rPr lang="en-GB" sz="1200" err="1"/>
              <a:t>déposé</a:t>
            </a:r>
            <a:r>
              <a:rPr lang="en-GB" sz="1200"/>
              <a:t> </a:t>
            </a:r>
            <a:r>
              <a:rPr lang="en-GB" sz="1200" err="1"/>
              <a:t>une</a:t>
            </a:r>
            <a:r>
              <a:rPr lang="en-GB" sz="1200"/>
              <a:t> </a:t>
            </a:r>
            <a:r>
              <a:rPr lang="en-GB" sz="1200" err="1"/>
              <a:t>plainte</a:t>
            </a:r>
            <a:r>
              <a:rPr lang="en-GB" sz="1200"/>
              <a:t> </a:t>
            </a:r>
            <a:r>
              <a:rPr lang="en-GB" sz="1200" err="1"/>
              <a:t>formelle</a:t>
            </a:r>
            <a:r>
              <a:rPr lang="en-GB" sz="1200"/>
              <a:t> </a:t>
            </a:r>
            <a:r>
              <a:rPr lang="en-GB" sz="1200" err="1"/>
              <a:t>auprès</a:t>
            </a:r>
            <a:r>
              <a:rPr lang="en-GB" sz="1200"/>
              <a:t> de </a:t>
            </a:r>
            <a:r>
              <a:rPr lang="en-GB" sz="1200" err="1"/>
              <a:t>l’Autorité</a:t>
            </a:r>
            <a:r>
              <a:rPr lang="en-GB" sz="1200"/>
              <a:t> Nationale de </a:t>
            </a:r>
            <a:r>
              <a:rPr lang="en-GB" sz="1200" err="1"/>
              <a:t>Régulation</a:t>
            </a:r>
            <a:r>
              <a:rPr lang="en-GB" sz="1200"/>
              <a:t> (ANR), </a:t>
            </a:r>
            <a:r>
              <a:rPr lang="en-GB" sz="1200" err="1"/>
              <a:t>alléguant</a:t>
            </a:r>
            <a:r>
              <a:rPr lang="en-GB" sz="1200"/>
              <a:t> un </a:t>
            </a:r>
            <a:r>
              <a:rPr lang="en-GB" sz="1200" err="1"/>
              <a:t>refus</a:t>
            </a:r>
            <a:r>
              <a:rPr lang="en-GB" sz="1200"/>
              <a:t> </a:t>
            </a:r>
            <a:r>
              <a:rPr lang="en-GB" sz="1200" err="1"/>
              <a:t>d’accès</a:t>
            </a:r>
            <a:r>
              <a:rPr lang="en-GB" sz="1200"/>
              <a:t> aux </a:t>
            </a:r>
            <a:r>
              <a:rPr lang="en-GB" sz="1200" err="1"/>
              <a:t>pylônes</a:t>
            </a:r>
            <a:r>
              <a:rPr lang="en-GB" sz="1200"/>
              <a:t>, </a:t>
            </a:r>
            <a:r>
              <a:rPr lang="en-GB" sz="1200" err="1"/>
              <a:t>conduites</a:t>
            </a:r>
            <a:r>
              <a:rPr lang="en-GB" sz="1200"/>
              <a:t> et </a:t>
            </a:r>
            <a:r>
              <a:rPr lang="en-GB" sz="1200" err="1"/>
              <a:t>autres</a:t>
            </a:r>
            <a:r>
              <a:rPr lang="en-GB" sz="1200"/>
              <a:t> infrastructures passives </a:t>
            </a:r>
            <a:r>
              <a:rPr lang="en-GB" sz="1200" err="1"/>
              <a:t>appartenant</a:t>
            </a:r>
            <a:r>
              <a:rPr lang="en-GB" sz="1200"/>
              <a:t> à </a:t>
            </a:r>
            <a:r>
              <a:rPr lang="en-GB" sz="1200" err="1"/>
              <a:t>l’opérateur</a:t>
            </a:r>
            <a:r>
              <a:rPr lang="en-GB" sz="1200"/>
              <a:t> dominant dans un district </a:t>
            </a:r>
            <a:r>
              <a:rPr lang="en-GB" sz="1200" err="1"/>
              <a:t>isolé</a:t>
            </a:r>
            <a:r>
              <a:rPr lang="en-GB" sz="1200"/>
              <a:t>. Sans </a:t>
            </a:r>
            <a:r>
              <a:rPr lang="en-GB" sz="1200" err="1"/>
              <a:t>cet</a:t>
            </a:r>
            <a:r>
              <a:rPr lang="en-GB" sz="1200"/>
              <a:t> </a:t>
            </a:r>
            <a:r>
              <a:rPr lang="en-GB" sz="1200" err="1"/>
              <a:t>accès</a:t>
            </a:r>
            <a:r>
              <a:rPr lang="en-GB" sz="1200"/>
              <a:t>, le petit </a:t>
            </a:r>
            <a:r>
              <a:rPr lang="en-GB" sz="1200" err="1"/>
              <a:t>opérateur</a:t>
            </a:r>
            <a:r>
              <a:rPr lang="en-GB" sz="1200"/>
              <a:t> ne </a:t>
            </a:r>
            <a:r>
              <a:rPr lang="en-GB" sz="1200" err="1"/>
              <a:t>peut</a:t>
            </a:r>
            <a:r>
              <a:rPr lang="en-GB" sz="1200"/>
              <a:t> pas </a:t>
            </a:r>
            <a:r>
              <a:rPr lang="en-GB" sz="1200" err="1"/>
              <a:t>étendre</a:t>
            </a:r>
            <a:r>
              <a:rPr lang="en-GB" sz="1200"/>
              <a:t> son réseau aux </a:t>
            </a:r>
            <a:r>
              <a:rPr lang="en-GB" sz="1200" err="1"/>
              <a:t>communautés</a:t>
            </a:r>
            <a:r>
              <a:rPr lang="en-GB" sz="1200"/>
              <a:t> mal </a:t>
            </a:r>
            <a:r>
              <a:rPr lang="en-GB" sz="1200" err="1"/>
              <a:t>desservies</a:t>
            </a:r>
            <a:r>
              <a:rPr lang="en-GB" sz="1200"/>
              <a:t> et envisage de </a:t>
            </a:r>
            <a:r>
              <a:rPr lang="en-GB" sz="1200" err="1"/>
              <a:t>construire</a:t>
            </a:r>
            <a:r>
              <a:rPr lang="en-GB" sz="1200"/>
              <a:t> </a:t>
            </a:r>
            <a:r>
              <a:rPr lang="en-GB" sz="1200" err="1"/>
              <a:t>une</a:t>
            </a:r>
            <a:r>
              <a:rPr lang="en-GB" sz="1200"/>
              <a:t> infrastructure </a:t>
            </a:r>
            <a:r>
              <a:rPr lang="en-GB" sz="1200" err="1"/>
              <a:t>parallèle</a:t>
            </a:r>
            <a:r>
              <a:rPr lang="en-GB" sz="1200"/>
              <a:t> </a:t>
            </a:r>
            <a:r>
              <a:rPr lang="en-GB" sz="1200" err="1"/>
              <a:t>en</a:t>
            </a:r>
            <a:r>
              <a:rPr lang="en-GB" sz="1200"/>
              <a:t> </a:t>
            </a:r>
            <a:r>
              <a:rPr lang="en-GB" sz="1200" err="1"/>
              <a:t>doublon</a:t>
            </a:r>
            <a:r>
              <a:rPr lang="en-GB" sz="1200"/>
              <a:t>.</a:t>
            </a:r>
            <a:endParaRPr lang="en-US" sz="1200">
              <a:ea typeface="Calibri"/>
              <a:cs typeface="Calibri"/>
            </a:endParaRPr>
          </a:p>
          <a:p>
            <a:endParaRPr lang="en-GB" sz="1200">
              <a:ea typeface="Calibri"/>
              <a:cs typeface="Calibri"/>
            </a:endParaRPr>
          </a:p>
          <a:p>
            <a:r>
              <a:rPr lang="en-GB" sz="1200" err="1"/>
              <a:t>L’opérateur</a:t>
            </a:r>
            <a:r>
              <a:rPr lang="en-GB" sz="1200"/>
              <a:t> dominant </a:t>
            </a:r>
            <a:r>
              <a:rPr lang="en-GB" sz="1200" err="1"/>
              <a:t>s’oppose</a:t>
            </a:r>
            <a:r>
              <a:rPr lang="en-GB" sz="1200"/>
              <a:t> à </a:t>
            </a:r>
            <a:r>
              <a:rPr lang="en-GB" sz="1200" err="1"/>
              <a:t>cette</a:t>
            </a:r>
            <a:r>
              <a:rPr lang="en-GB" sz="1200"/>
              <a:t> </a:t>
            </a:r>
            <a:r>
              <a:rPr lang="en-GB" sz="1200" err="1"/>
              <a:t>demande</a:t>
            </a:r>
            <a:r>
              <a:rPr lang="en-GB" sz="1200"/>
              <a:t> </a:t>
            </a:r>
            <a:r>
              <a:rPr lang="en-GB" sz="1200" err="1"/>
              <a:t>en</a:t>
            </a:r>
            <a:r>
              <a:rPr lang="en-GB" sz="1200"/>
              <a:t> </a:t>
            </a:r>
            <a:r>
              <a:rPr lang="en-GB" sz="1200" err="1"/>
              <a:t>invoquant</a:t>
            </a:r>
            <a:r>
              <a:rPr lang="en-GB" sz="1200"/>
              <a:t> </a:t>
            </a:r>
            <a:r>
              <a:rPr lang="en-GB" sz="1200" err="1"/>
              <a:t>plusieurs</a:t>
            </a:r>
            <a:r>
              <a:rPr lang="en-GB" sz="1200"/>
              <a:t> motifs qui se </a:t>
            </a:r>
            <a:r>
              <a:rPr lang="en-GB" sz="1200" err="1"/>
              <a:t>chevauchent</a:t>
            </a:r>
            <a:r>
              <a:rPr lang="en-GB" sz="1200"/>
              <a:t> : </a:t>
            </a:r>
            <a:r>
              <a:rPr lang="en-GB" sz="1200" err="1"/>
              <a:t>l’utilisation</a:t>
            </a:r>
            <a:r>
              <a:rPr lang="en-GB" sz="1200"/>
              <a:t> </a:t>
            </a:r>
            <a:r>
              <a:rPr lang="en-GB" sz="1200" err="1"/>
              <a:t>complète</a:t>
            </a:r>
            <a:r>
              <a:rPr lang="en-GB" sz="1200"/>
              <a:t> de son infrastructure passive ; la </a:t>
            </a:r>
            <a:r>
              <a:rPr lang="en-GB" sz="1200" err="1"/>
              <a:t>capacité</a:t>
            </a:r>
            <a:r>
              <a:rPr lang="en-GB" sz="1200"/>
              <a:t> financière </a:t>
            </a:r>
            <a:r>
              <a:rPr lang="en-GB" sz="1200" err="1"/>
              <a:t>jugée</a:t>
            </a:r>
            <a:r>
              <a:rPr lang="en-GB" sz="1200"/>
              <a:t> </a:t>
            </a:r>
            <a:r>
              <a:rPr lang="en-GB" sz="1200" err="1"/>
              <a:t>insuffisante</a:t>
            </a:r>
            <a:r>
              <a:rPr lang="en-GB" sz="1200"/>
              <a:t> du </a:t>
            </a:r>
            <a:r>
              <a:rPr lang="en-GB" sz="1200" err="1"/>
              <a:t>demandeur</a:t>
            </a:r>
            <a:r>
              <a:rPr lang="en-GB" sz="1200"/>
              <a:t> ; des </a:t>
            </a:r>
            <a:r>
              <a:rPr lang="en-GB" sz="1200" err="1"/>
              <a:t>préoccupations</a:t>
            </a:r>
            <a:r>
              <a:rPr lang="en-GB" sz="1200"/>
              <a:t> de </a:t>
            </a:r>
            <a:r>
              <a:rPr lang="en-GB" sz="1200" err="1"/>
              <a:t>cybersécurité</a:t>
            </a:r>
            <a:r>
              <a:rPr lang="en-GB" sz="1200"/>
              <a:t> </a:t>
            </a:r>
            <a:r>
              <a:rPr lang="en-GB" sz="1200" err="1"/>
              <a:t>liées</a:t>
            </a:r>
            <a:r>
              <a:rPr lang="en-GB" sz="1200"/>
              <a:t> à un </a:t>
            </a:r>
            <a:r>
              <a:rPr lang="en-GB" sz="1200" err="1"/>
              <a:t>fournisseur</a:t>
            </a:r>
            <a:r>
              <a:rPr lang="en-GB" sz="1200"/>
              <a:t> </a:t>
            </a:r>
            <a:r>
              <a:rPr lang="en-GB" sz="1200" err="1"/>
              <a:t>technologique</a:t>
            </a:r>
            <a:r>
              <a:rPr lang="en-GB" sz="1200"/>
              <a:t> </a:t>
            </a:r>
            <a:r>
              <a:rPr lang="en-GB" sz="1200" err="1"/>
              <a:t>signalé</a:t>
            </a:r>
            <a:r>
              <a:rPr lang="en-GB" sz="1200"/>
              <a:t> ; </a:t>
            </a:r>
            <a:r>
              <a:rPr lang="en-GB" sz="1200" err="1"/>
              <a:t>ainsi</a:t>
            </a:r>
            <a:r>
              <a:rPr lang="en-GB" sz="1200"/>
              <a:t> </a:t>
            </a:r>
            <a:r>
              <a:rPr lang="en-GB" sz="1200" err="1"/>
              <a:t>que</a:t>
            </a:r>
            <a:r>
              <a:rPr lang="en-GB" sz="1200"/>
              <a:t> des restrictions </a:t>
            </a:r>
            <a:r>
              <a:rPr lang="en-GB" sz="1200" err="1"/>
              <a:t>contractuelles</a:t>
            </a:r>
            <a:r>
              <a:rPr lang="en-GB" sz="1200"/>
              <a:t> du Fonds de Service Universel (FSU) </a:t>
            </a:r>
            <a:r>
              <a:rPr lang="en-GB" sz="1200" err="1"/>
              <a:t>concernant</a:t>
            </a:r>
            <a:r>
              <a:rPr lang="en-GB" sz="1200"/>
              <a:t> </a:t>
            </a:r>
            <a:r>
              <a:rPr lang="en-GB" sz="1200" err="1"/>
              <a:t>l’accès</a:t>
            </a:r>
            <a:r>
              <a:rPr lang="en-GB" sz="1200"/>
              <a:t> par des tiers.</a:t>
            </a:r>
            <a:endParaRPr lang="en-GB" sz="1200">
              <a:ea typeface="Calibri"/>
              <a:cs typeface="Calibri"/>
            </a:endParaRPr>
          </a:p>
          <a:p>
            <a:endParaRPr lang="en-GB" sz="1200">
              <a:ea typeface="Calibri"/>
              <a:cs typeface="Calibri"/>
            </a:endParaRPr>
          </a:p>
          <a:p>
            <a:r>
              <a:rPr lang="en-GB" sz="1200"/>
              <a:t>L' </a:t>
            </a:r>
            <a:r>
              <a:rPr lang="en-GB" sz="1200" err="1"/>
              <a:t>opérateur</a:t>
            </a:r>
            <a:r>
              <a:rPr lang="en-GB" sz="1200"/>
              <a:t> </a:t>
            </a:r>
            <a:r>
              <a:rPr lang="en-GB" sz="1200" err="1"/>
              <a:t>mineur</a:t>
            </a:r>
            <a:r>
              <a:rPr lang="en-GB" sz="1200"/>
              <a:t> </a:t>
            </a:r>
            <a:r>
              <a:rPr lang="en-GB" sz="1200" err="1"/>
              <a:t>conteste</a:t>
            </a:r>
            <a:r>
              <a:rPr lang="en-GB" sz="1200"/>
              <a:t> chacun de </a:t>
            </a:r>
            <a:r>
              <a:rPr lang="en-GB" sz="1200" err="1"/>
              <a:t>ces</a:t>
            </a:r>
            <a:r>
              <a:rPr lang="en-GB" sz="1200"/>
              <a:t> motifs. Une organisation de la société civile a </a:t>
            </a:r>
            <a:r>
              <a:rPr lang="en-GB" sz="1200" err="1"/>
              <a:t>également</a:t>
            </a:r>
            <a:r>
              <a:rPr lang="en-GB" sz="1200"/>
              <a:t> </a:t>
            </a:r>
            <a:r>
              <a:rPr lang="en-GB" sz="1200" err="1"/>
              <a:t>déposé</a:t>
            </a:r>
            <a:r>
              <a:rPr lang="en-GB" sz="1200"/>
              <a:t> un </a:t>
            </a:r>
            <a:r>
              <a:rPr lang="en-GB" sz="1200" err="1"/>
              <a:t>mémoire</a:t>
            </a:r>
            <a:r>
              <a:rPr lang="en-GB" sz="1200"/>
              <a:t> </a:t>
            </a:r>
            <a:r>
              <a:rPr lang="en-GB" sz="1200" err="1"/>
              <a:t>en</a:t>
            </a:r>
            <a:r>
              <a:rPr lang="en-GB" sz="1200"/>
              <a:t> intervention, </a:t>
            </a:r>
            <a:r>
              <a:rPr lang="en-GB" sz="1200" err="1"/>
              <a:t>s’appuyant</a:t>
            </a:r>
            <a:r>
              <a:rPr lang="en-GB" sz="1200"/>
              <a:t> sur des données </a:t>
            </a:r>
            <a:r>
              <a:rPr lang="en-GB" sz="1200" err="1"/>
              <a:t>spatiales</a:t>
            </a:r>
            <a:r>
              <a:rPr lang="en-GB" sz="1200"/>
              <a:t> de </a:t>
            </a:r>
            <a:r>
              <a:rPr lang="en-GB" sz="1200" err="1"/>
              <a:t>connectivité</a:t>
            </a:r>
            <a:r>
              <a:rPr lang="en-GB" sz="1200"/>
              <a:t> </a:t>
            </a:r>
            <a:r>
              <a:rPr lang="en-GB" sz="1200" err="1"/>
              <a:t>montrant</a:t>
            </a:r>
            <a:r>
              <a:rPr lang="en-GB" sz="1200"/>
              <a:t> </a:t>
            </a:r>
            <a:r>
              <a:rPr lang="en-GB" sz="1200" err="1"/>
              <a:t>que</a:t>
            </a:r>
            <a:r>
              <a:rPr lang="en-GB" sz="1200"/>
              <a:t> </a:t>
            </a:r>
            <a:r>
              <a:rPr lang="en-GB" sz="1200" err="1"/>
              <a:t>cette</a:t>
            </a:r>
            <a:r>
              <a:rPr lang="en-GB" sz="1200"/>
              <a:t> zone </a:t>
            </a:r>
            <a:r>
              <a:rPr lang="en-GB" sz="1200" err="1"/>
              <a:t>présente</a:t>
            </a:r>
            <a:r>
              <a:rPr lang="en-GB" sz="1200"/>
              <a:t> </a:t>
            </a:r>
            <a:r>
              <a:rPr lang="en-GB" sz="1200" err="1"/>
              <a:t>l’un</a:t>
            </a:r>
            <a:r>
              <a:rPr lang="en-GB" sz="1200"/>
              <a:t> des </a:t>
            </a:r>
            <a:r>
              <a:rPr lang="en-GB" sz="1200" err="1"/>
              <a:t>taux</a:t>
            </a:r>
            <a:r>
              <a:rPr lang="en-GB" sz="1200"/>
              <a:t> de </a:t>
            </a:r>
            <a:r>
              <a:rPr lang="en-GB" sz="1200" err="1"/>
              <a:t>pénétration</a:t>
            </a:r>
            <a:r>
              <a:rPr lang="en-GB" sz="1200"/>
              <a:t> de </a:t>
            </a:r>
            <a:r>
              <a:rPr lang="en-GB" sz="1200" err="1"/>
              <a:t>l’internet</a:t>
            </a:r>
            <a:r>
              <a:rPr lang="en-GB" sz="1200"/>
              <a:t> les plus </a:t>
            </a:r>
            <a:r>
              <a:rPr lang="en-GB" sz="1200" err="1"/>
              <a:t>faibles</a:t>
            </a:r>
            <a:r>
              <a:rPr lang="en-GB" sz="1200"/>
              <a:t> du pays.</a:t>
            </a:r>
            <a:endParaRPr lang="en-GB" sz="1200">
              <a:ea typeface="Calibri"/>
              <a:cs typeface="Calibri"/>
            </a:endParaRPr>
          </a:p>
          <a:p>
            <a:pPr algn="l"/>
            <a:endParaRPr lang="en-GB" sz="1200">
              <a:ea typeface="Calibri"/>
              <a:cs typeface="Calibri"/>
            </a:endParaRPr>
          </a:p>
        </p:txBody>
      </p:sp>
    </p:spTree>
    <p:extLst>
      <p:ext uri="{BB962C8B-B14F-4D97-AF65-F5344CB8AC3E}">
        <p14:creationId xmlns:p14="http://schemas.microsoft.com/office/powerpoint/2010/main" val="1936354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1  |  DAY 1, AFTERNOON  |  POLICY QUESTIONS</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Infrastructure Sharing and Spatial Evidence</a:t>
            </a:r>
            <a:endParaRPr lang="en-US" sz="3000"/>
          </a:p>
        </p:txBody>
      </p:sp>
      <p:sp>
        <p:nvSpPr>
          <p:cNvPr id="4" name="Text 2"/>
          <p:cNvSpPr/>
          <p:nvPr/>
        </p:nvSpPr>
        <p:spPr>
          <a:xfrm>
            <a:off x="548640" y="1373632"/>
            <a:ext cx="10972800" cy="365760"/>
          </a:xfrm>
          <a:prstGeom prst="rect">
            <a:avLst/>
          </a:prstGeom>
          <a:noFill/>
          <a:ln/>
        </p:spPr>
        <p:txBody>
          <a:bodyPr wrap="square" rtlCol="0" anchor="t"/>
          <a:lstStyle/>
          <a:p>
            <a:pPr marL="0" indent="0">
              <a:lnSpc>
                <a:spcPct val="125000"/>
              </a:lnSpc>
              <a:buNone/>
            </a:pPr>
            <a:r>
              <a:rPr lang="en-US" sz="1300" i="1">
                <a:solidFill>
                  <a:srgbClr val="57564F"/>
                </a:solidFill>
                <a:latin typeface="Calibri" pitchFamily="34" charset="0"/>
                <a:ea typeface="Calibri" pitchFamily="34" charset="-122"/>
                <a:cs typeface="Calibri" pitchFamily="34" charset="-120"/>
              </a:rPr>
              <a:t>Each group works through these questions from the perspective of its assigned role.</a:t>
            </a:r>
            <a:endParaRPr lang="en-US" sz="1300"/>
          </a:p>
        </p:txBody>
      </p:sp>
      <p:sp>
        <p:nvSpPr>
          <p:cNvPr id="5" name="Shape 3"/>
          <p:cNvSpPr/>
          <p:nvPr/>
        </p:nvSpPr>
        <p:spPr>
          <a:xfrm>
            <a:off x="548640" y="2194560"/>
            <a:ext cx="11124802" cy="4563606"/>
          </a:xfrm>
          <a:prstGeom prst="rect">
            <a:avLst/>
          </a:prstGeom>
          <a:solidFill>
            <a:srgbClr val="FFFFFF"/>
          </a:solidFill>
          <a:ln w="12700">
            <a:solidFill>
              <a:srgbClr val="D4D1CA"/>
            </a:solidFill>
            <a:prstDash val="solid"/>
          </a:ln>
        </p:spPr>
        <p:txBody>
          <a:bodyPr/>
          <a:lstStyle/>
          <a:p>
            <a:endParaRPr lang="en-US"/>
          </a:p>
        </p:txBody>
      </p:sp>
      <p:sp>
        <p:nvSpPr>
          <p:cNvPr id="6" name="Text 4"/>
          <p:cNvSpPr/>
          <p:nvPr/>
        </p:nvSpPr>
        <p:spPr>
          <a:xfrm>
            <a:off x="934057" y="1918252"/>
            <a:ext cx="10177272" cy="274320"/>
          </a:xfrm>
          <a:prstGeom prst="rect">
            <a:avLst/>
          </a:prstGeom>
          <a:noFill/>
          <a:ln/>
        </p:spPr>
        <p:txBody>
          <a:bodyPr wrap="square" rtlCol="0" anchor="ctr"/>
          <a:lstStyle/>
          <a:p>
            <a:pPr marL="0" indent="0">
              <a:buNone/>
            </a:pPr>
            <a:r>
              <a:rPr lang="en-US" sz="1600" b="1" kern="0" spc="300">
                <a:solidFill>
                  <a:srgbClr val="0C4E54"/>
                </a:solidFill>
                <a:latin typeface="Calibri" pitchFamily="34" charset="0"/>
                <a:ea typeface="Calibri" pitchFamily="34" charset="-122"/>
                <a:cs typeface="Calibri" pitchFamily="34" charset="-120"/>
              </a:rPr>
              <a:t>POLICY QUESTIONS</a:t>
            </a:r>
            <a:endParaRPr lang="en-US" sz="1600"/>
          </a:p>
        </p:txBody>
      </p:sp>
      <p:sp>
        <p:nvSpPr>
          <p:cNvPr id="7" name="Text 5"/>
          <p:cNvSpPr/>
          <p:nvPr/>
        </p:nvSpPr>
        <p:spPr>
          <a:xfrm>
            <a:off x="846372" y="2474843"/>
            <a:ext cx="4764642" cy="3063240"/>
          </a:xfrm>
          <a:prstGeom prst="rect">
            <a:avLst/>
          </a:prstGeom>
          <a:noFill/>
          <a:ln/>
        </p:spPr>
        <p:txBody>
          <a:bodyPr wrap="square" lIns="91440" tIns="45720" rIns="91440" bIns="45720" rtlCol="0" anchor="t"/>
          <a:lstStyle/>
          <a:p>
            <a:pPr marL="342900" indent="-342900">
              <a:lnSpc>
                <a:spcPct val="135000"/>
              </a:lnSpc>
              <a:spcAft>
                <a:spcPts val="1000"/>
              </a:spcAft>
              <a:buSzPct val="100000"/>
              <a:buFont typeface="+mj-lt"/>
              <a:buAutoNum type="arabicPeriod"/>
            </a:pPr>
            <a:r>
              <a:rPr lang="en-US" sz="1400">
                <a:solidFill>
                  <a:srgbClr val="28251D"/>
                </a:solidFill>
                <a:latin typeface="Calibri"/>
                <a:ea typeface="Calibri"/>
                <a:cs typeface="Calibri"/>
              </a:rPr>
              <a:t>What spatial evidence is required to verify the dominant operator’s utilization claims, and who has authority to compel its disclosure?</a:t>
            </a:r>
            <a:endParaRPr lang="en-US" sz="1400">
              <a:latin typeface="Calibri"/>
              <a:ea typeface="Calibri"/>
              <a:cs typeface="Calibri"/>
            </a:endParaRPr>
          </a:p>
          <a:p>
            <a:pPr marL="342900" indent="-342900">
              <a:lnSpc>
                <a:spcPct val="135000"/>
              </a:lnSpc>
              <a:spcAft>
                <a:spcPts val="1000"/>
              </a:spcAft>
              <a:buSzPct val="100000"/>
              <a:buFont typeface="+mj-lt"/>
              <a:buAutoNum type="arabicPeriod"/>
            </a:pPr>
            <a:r>
              <a:rPr lang="en-US" sz="1400">
                <a:solidFill>
                  <a:srgbClr val="28251D"/>
                </a:solidFill>
                <a:latin typeface="Calibri"/>
                <a:ea typeface="Calibri"/>
                <a:cs typeface="Calibri"/>
              </a:rPr>
              <a:t>How should the multi-ground objection be adjudicated when grounds such as financial capacity and cybersecurity are not codified?</a:t>
            </a:r>
            <a:endParaRPr lang="en-US" sz="1400">
              <a:latin typeface="Calibri"/>
              <a:ea typeface="Calibri"/>
              <a:cs typeface="Calibri"/>
            </a:endParaRPr>
          </a:p>
          <a:p>
            <a:pPr marL="342900" indent="-342900">
              <a:lnSpc>
                <a:spcPct val="135000"/>
              </a:lnSpc>
              <a:spcAft>
                <a:spcPts val="1000"/>
              </a:spcAft>
              <a:buSzPct val="100000"/>
              <a:buFont typeface="+mj-lt"/>
              <a:buAutoNum type="arabicPeriod"/>
            </a:pPr>
            <a:r>
              <a:rPr lang="en-US" sz="1400">
                <a:solidFill>
                  <a:srgbClr val="28251D"/>
                </a:solidFill>
                <a:latin typeface="Calibri"/>
                <a:ea typeface="Calibri"/>
                <a:cs typeface="Calibri"/>
              </a:rPr>
              <a:t>What is the relationship between NRA authority and Ministry authority over USF-funded infrastructure access disputes?</a:t>
            </a:r>
            <a:endParaRPr lang="en-US" sz="1400">
              <a:latin typeface="Calibri"/>
              <a:ea typeface="Calibri"/>
              <a:cs typeface="Calibri"/>
            </a:endParaRPr>
          </a:p>
          <a:p>
            <a:pPr marL="342900" indent="-342900">
              <a:lnSpc>
                <a:spcPct val="135000"/>
              </a:lnSpc>
              <a:spcAft>
                <a:spcPts val="1000"/>
              </a:spcAft>
              <a:buSzPct val="100000"/>
              <a:buFont typeface="+mj-lt"/>
              <a:buAutoNum type="arabicPeriod"/>
            </a:pPr>
            <a:r>
              <a:rPr lang="en-US" sz="1400">
                <a:solidFill>
                  <a:srgbClr val="28251D"/>
                </a:solidFill>
                <a:latin typeface="Calibri"/>
                <a:ea typeface="Calibri"/>
                <a:cs typeface="Calibri"/>
              </a:rPr>
              <a:t>How does the civil society connectivity brief affect procedural obligations and public-interest framing?</a:t>
            </a:r>
            <a:endParaRPr lang="en-US" sz="1400">
              <a:latin typeface="Calibri"/>
              <a:ea typeface="Calibri"/>
              <a:cs typeface="Calibri"/>
            </a:endParaRPr>
          </a:p>
        </p:txBody>
      </p:sp>
      <p:sp>
        <p:nvSpPr>
          <p:cNvPr id="8" name="Text 6"/>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5</a:t>
            </a:r>
            <a:endParaRPr lang="en-US" sz="900"/>
          </a:p>
        </p:txBody>
      </p:sp>
      <p:pic>
        <p:nvPicPr>
          <p:cNvPr id="11" name="Picture 10" descr="A blue logo with a black background&#10;&#10;AI-generated content may be incorrect.">
            <a:extLst>
              <a:ext uri="{FF2B5EF4-FFF2-40B4-BE49-F238E27FC236}">
                <a16:creationId xmlns:a16="http://schemas.microsoft.com/office/drawing/2014/main" id="{0B036D8B-FFF9-E746-3573-DF0F99F76D04}"/>
              </a:ext>
            </a:extLst>
          </p:cNvPr>
          <p:cNvPicPr>
            <a:picLocks noChangeAspect="1"/>
          </p:cNvPicPr>
          <p:nvPr/>
        </p:nvPicPr>
        <p:blipFill>
          <a:blip r:embed="rId3"/>
          <a:srcRect b="513"/>
          <a:stretch>
            <a:fillRect/>
          </a:stretch>
        </p:blipFill>
        <p:spPr>
          <a:xfrm>
            <a:off x="8354575" y="77350"/>
            <a:ext cx="3838575" cy="1032901"/>
          </a:xfrm>
          <a:prstGeom prst="rect">
            <a:avLst/>
          </a:prstGeom>
        </p:spPr>
      </p:pic>
      <p:sp>
        <p:nvSpPr>
          <p:cNvPr id="10" name="TextBox 9">
            <a:extLst>
              <a:ext uri="{FF2B5EF4-FFF2-40B4-BE49-F238E27FC236}">
                <a16:creationId xmlns:a16="http://schemas.microsoft.com/office/drawing/2014/main" id="{3F3EB58F-E81D-12A1-4278-AC709CEE5E29}"/>
              </a:ext>
            </a:extLst>
          </p:cNvPr>
          <p:cNvSpPr txBox="1"/>
          <p:nvPr/>
        </p:nvSpPr>
        <p:spPr>
          <a:xfrm>
            <a:off x="5717243" y="2335350"/>
            <a:ext cx="5545377" cy="41747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400" err="1">
                <a:ea typeface="+mn-lt"/>
                <a:cs typeface="+mn-lt"/>
              </a:rPr>
              <a:t>Quelles</a:t>
            </a:r>
            <a:r>
              <a:rPr lang="en-GB" sz="1400">
                <a:ea typeface="+mn-lt"/>
                <a:cs typeface="+mn-lt"/>
              </a:rPr>
              <a:t> </a:t>
            </a:r>
            <a:r>
              <a:rPr lang="en-GB" sz="1400" err="1">
                <a:ea typeface="+mn-lt"/>
                <a:cs typeface="+mn-lt"/>
              </a:rPr>
              <a:t>preuves</a:t>
            </a:r>
            <a:r>
              <a:rPr lang="en-GB" sz="1400">
                <a:ea typeface="+mn-lt"/>
                <a:cs typeface="+mn-lt"/>
              </a:rPr>
              <a:t> </a:t>
            </a:r>
            <a:r>
              <a:rPr lang="en-GB" sz="1400" err="1">
                <a:ea typeface="+mn-lt"/>
                <a:cs typeface="+mn-lt"/>
              </a:rPr>
              <a:t>spatiales</a:t>
            </a:r>
            <a:r>
              <a:rPr lang="en-GB" sz="1400">
                <a:ea typeface="+mn-lt"/>
                <a:cs typeface="+mn-lt"/>
              </a:rPr>
              <a:t> </a:t>
            </a:r>
            <a:r>
              <a:rPr lang="en-GB" sz="1400" err="1">
                <a:ea typeface="+mn-lt"/>
                <a:cs typeface="+mn-lt"/>
              </a:rPr>
              <a:t>sont</a:t>
            </a:r>
            <a:r>
              <a:rPr lang="en-GB" sz="1400">
                <a:ea typeface="+mn-lt"/>
                <a:cs typeface="+mn-lt"/>
              </a:rPr>
              <a:t> </a:t>
            </a:r>
            <a:r>
              <a:rPr lang="en-GB" sz="1400" err="1">
                <a:ea typeface="+mn-lt"/>
                <a:cs typeface="+mn-lt"/>
              </a:rPr>
              <a:t>nécessaires</a:t>
            </a:r>
            <a:r>
              <a:rPr lang="en-GB" sz="1400">
                <a:ea typeface="+mn-lt"/>
                <a:cs typeface="+mn-lt"/>
              </a:rPr>
              <a:t> pour </a:t>
            </a:r>
            <a:r>
              <a:rPr lang="en-GB" sz="1400" err="1">
                <a:ea typeface="+mn-lt"/>
                <a:cs typeface="+mn-lt"/>
              </a:rPr>
              <a:t>vérifier</a:t>
            </a:r>
            <a:r>
              <a:rPr lang="en-GB" sz="1400">
                <a:ea typeface="+mn-lt"/>
                <a:cs typeface="+mn-lt"/>
              </a:rPr>
              <a:t> les </a:t>
            </a:r>
            <a:r>
              <a:rPr lang="en-GB" sz="1400" err="1">
                <a:ea typeface="+mn-lt"/>
                <a:cs typeface="+mn-lt"/>
              </a:rPr>
              <a:t>déclarations</a:t>
            </a:r>
            <a:r>
              <a:rPr lang="en-GB" sz="1400">
                <a:ea typeface="+mn-lt"/>
                <a:cs typeface="+mn-lt"/>
              </a:rPr>
              <a:t> de </a:t>
            </a:r>
            <a:r>
              <a:rPr lang="en-GB" sz="1400" err="1">
                <a:ea typeface="+mn-lt"/>
                <a:cs typeface="+mn-lt"/>
              </a:rPr>
              <a:t>l’opérateur</a:t>
            </a:r>
            <a:r>
              <a:rPr lang="en-GB" sz="1400">
                <a:ea typeface="+mn-lt"/>
                <a:cs typeface="+mn-lt"/>
              </a:rPr>
              <a:t> dominant </a:t>
            </a:r>
            <a:r>
              <a:rPr lang="en-GB" sz="1400" err="1">
                <a:ea typeface="+mn-lt"/>
                <a:cs typeface="+mn-lt"/>
              </a:rPr>
              <a:t>concernant</a:t>
            </a:r>
            <a:r>
              <a:rPr lang="en-GB" sz="1400">
                <a:ea typeface="+mn-lt"/>
                <a:cs typeface="+mn-lt"/>
              </a:rPr>
              <a:t> le </a:t>
            </a:r>
            <a:r>
              <a:rPr lang="en-GB" sz="1400" err="1">
                <a:ea typeface="+mn-lt"/>
                <a:cs typeface="+mn-lt"/>
              </a:rPr>
              <a:t>taux</a:t>
            </a:r>
            <a:r>
              <a:rPr lang="en-GB" sz="1400">
                <a:ea typeface="+mn-lt"/>
                <a:cs typeface="+mn-lt"/>
              </a:rPr>
              <a:t> </a:t>
            </a:r>
            <a:r>
              <a:rPr lang="en-GB" sz="1400" err="1">
                <a:ea typeface="+mn-lt"/>
                <a:cs typeface="+mn-lt"/>
              </a:rPr>
              <a:t>d’utilisation</a:t>
            </a:r>
            <a:r>
              <a:rPr lang="en-GB" sz="1400">
                <a:ea typeface="+mn-lt"/>
                <a:cs typeface="+mn-lt"/>
              </a:rPr>
              <a:t> de </a:t>
            </a:r>
            <a:r>
              <a:rPr lang="en-GB" sz="1400" err="1">
                <a:ea typeface="+mn-lt"/>
                <a:cs typeface="+mn-lt"/>
              </a:rPr>
              <a:t>ses</a:t>
            </a:r>
            <a:r>
              <a:rPr lang="en-GB" sz="1400">
                <a:ea typeface="+mn-lt"/>
                <a:cs typeface="+mn-lt"/>
              </a:rPr>
              <a:t> infrastructures, et quelle </a:t>
            </a:r>
            <a:r>
              <a:rPr lang="en-GB" sz="1400" err="1">
                <a:ea typeface="+mn-lt"/>
                <a:cs typeface="+mn-lt"/>
              </a:rPr>
              <a:t>autorité</a:t>
            </a:r>
            <a:r>
              <a:rPr lang="en-GB" sz="1400">
                <a:ea typeface="+mn-lt"/>
                <a:cs typeface="+mn-lt"/>
              </a:rPr>
              <a:t> est </a:t>
            </a:r>
            <a:r>
              <a:rPr lang="en-GB" sz="1400" err="1">
                <a:ea typeface="+mn-lt"/>
                <a:cs typeface="+mn-lt"/>
              </a:rPr>
              <a:t>compétente</a:t>
            </a:r>
            <a:r>
              <a:rPr lang="en-GB" sz="1400">
                <a:ea typeface="+mn-lt"/>
                <a:cs typeface="+mn-lt"/>
              </a:rPr>
              <a:t> pour </a:t>
            </a:r>
            <a:r>
              <a:rPr lang="en-GB" sz="1400" err="1">
                <a:ea typeface="+mn-lt"/>
                <a:cs typeface="+mn-lt"/>
              </a:rPr>
              <a:t>exiger</a:t>
            </a:r>
            <a:r>
              <a:rPr lang="en-GB" sz="1400">
                <a:ea typeface="+mn-lt"/>
                <a:cs typeface="+mn-lt"/>
              </a:rPr>
              <a:t> la divulgation de </a:t>
            </a:r>
            <a:r>
              <a:rPr lang="en-GB" sz="1400" err="1">
                <a:ea typeface="+mn-lt"/>
                <a:cs typeface="+mn-lt"/>
              </a:rPr>
              <a:t>ces</a:t>
            </a:r>
            <a:r>
              <a:rPr lang="en-GB" sz="1400">
                <a:ea typeface="+mn-lt"/>
                <a:cs typeface="+mn-lt"/>
              </a:rPr>
              <a:t> </a:t>
            </a:r>
            <a:r>
              <a:rPr lang="en-GB" sz="1400" err="1">
                <a:ea typeface="+mn-lt"/>
                <a:cs typeface="+mn-lt"/>
              </a:rPr>
              <a:t>informations</a:t>
            </a:r>
            <a:r>
              <a:rPr lang="en-GB" sz="1400">
                <a:ea typeface="+mn-lt"/>
                <a:cs typeface="+mn-lt"/>
              </a:rPr>
              <a:t> ? </a:t>
            </a:r>
            <a:endParaRPr lang="en-US" sz="1400">
              <a:ea typeface="+mn-lt"/>
              <a:cs typeface="+mn-lt"/>
            </a:endParaRPr>
          </a:p>
          <a:p>
            <a:pPr marL="342900" indent="-342900">
              <a:buAutoNum type="arabicPeriod"/>
            </a:pPr>
            <a:endParaRPr lang="en-GB" sz="1400">
              <a:ea typeface="+mn-lt"/>
              <a:cs typeface="+mn-lt"/>
            </a:endParaRPr>
          </a:p>
          <a:p>
            <a:pPr marL="342900" indent="-342900">
              <a:buAutoNum type="arabicPeriod"/>
            </a:pPr>
            <a:r>
              <a:rPr lang="en-GB" sz="1400">
                <a:ea typeface="+mn-lt"/>
                <a:cs typeface="+mn-lt"/>
              </a:rPr>
              <a:t>Comment </a:t>
            </a:r>
            <a:r>
              <a:rPr lang="en-GB" sz="1400" err="1">
                <a:ea typeface="+mn-lt"/>
                <a:cs typeface="+mn-lt"/>
              </a:rPr>
              <a:t>convient</a:t>
            </a:r>
            <a:r>
              <a:rPr lang="en-GB" sz="1400">
                <a:ea typeface="+mn-lt"/>
                <a:cs typeface="+mn-lt"/>
              </a:rPr>
              <a:t>-il de </a:t>
            </a:r>
            <a:r>
              <a:rPr lang="en-GB" sz="1400" err="1">
                <a:ea typeface="+mn-lt"/>
                <a:cs typeface="+mn-lt"/>
              </a:rPr>
              <a:t>statuer</a:t>
            </a:r>
            <a:r>
              <a:rPr lang="en-GB" sz="1400">
                <a:ea typeface="+mn-lt"/>
                <a:cs typeface="+mn-lt"/>
              </a:rPr>
              <a:t> sur </a:t>
            </a:r>
            <a:r>
              <a:rPr lang="en-GB" sz="1400" err="1">
                <a:ea typeface="+mn-lt"/>
                <a:cs typeface="+mn-lt"/>
              </a:rPr>
              <a:t>une</a:t>
            </a:r>
            <a:r>
              <a:rPr lang="en-GB" sz="1400">
                <a:ea typeface="+mn-lt"/>
                <a:cs typeface="+mn-lt"/>
              </a:rPr>
              <a:t> objection </a:t>
            </a:r>
            <a:r>
              <a:rPr lang="en-GB" sz="1400" err="1">
                <a:ea typeface="+mn-lt"/>
                <a:cs typeface="+mn-lt"/>
              </a:rPr>
              <a:t>fondée</a:t>
            </a:r>
            <a:r>
              <a:rPr lang="en-GB" sz="1400">
                <a:ea typeface="+mn-lt"/>
                <a:cs typeface="+mn-lt"/>
              </a:rPr>
              <a:t> sur </a:t>
            </a:r>
            <a:r>
              <a:rPr lang="en-GB" sz="1400" err="1">
                <a:ea typeface="+mn-lt"/>
                <a:cs typeface="+mn-lt"/>
              </a:rPr>
              <a:t>plusieurs</a:t>
            </a:r>
            <a:r>
              <a:rPr lang="en-GB" sz="1400">
                <a:ea typeface="+mn-lt"/>
                <a:cs typeface="+mn-lt"/>
              </a:rPr>
              <a:t> motifs </a:t>
            </a:r>
            <a:r>
              <a:rPr lang="en-GB" sz="1400" err="1">
                <a:ea typeface="+mn-lt"/>
                <a:cs typeface="+mn-lt"/>
              </a:rPr>
              <a:t>lorsque</a:t>
            </a:r>
            <a:r>
              <a:rPr lang="en-GB" sz="1400">
                <a:ea typeface="+mn-lt"/>
                <a:cs typeface="+mn-lt"/>
              </a:rPr>
              <a:t> </a:t>
            </a:r>
            <a:r>
              <a:rPr lang="en-GB" sz="1400" err="1">
                <a:ea typeface="+mn-lt"/>
                <a:cs typeface="+mn-lt"/>
              </a:rPr>
              <a:t>certains</a:t>
            </a:r>
            <a:r>
              <a:rPr lang="en-GB" sz="1400">
                <a:ea typeface="+mn-lt"/>
                <a:cs typeface="+mn-lt"/>
              </a:rPr>
              <a:t> </a:t>
            </a:r>
            <a:r>
              <a:rPr lang="en-GB" sz="1400" err="1">
                <a:ea typeface="+mn-lt"/>
                <a:cs typeface="+mn-lt"/>
              </a:rPr>
              <a:t>d’entre</a:t>
            </a:r>
            <a:r>
              <a:rPr lang="en-GB" sz="1400">
                <a:ea typeface="+mn-lt"/>
                <a:cs typeface="+mn-lt"/>
              </a:rPr>
              <a:t> </a:t>
            </a:r>
            <a:r>
              <a:rPr lang="en-GB" sz="1400" err="1">
                <a:ea typeface="+mn-lt"/>
                <a:cs typeface="+mn-lt"/>
              </a:rPr>
              <a:t>eux</a:t>
            </a:r>
            <a:r>
              <a:rPr lang="en-GB" sz="1400">
                <a:ea typeface="+mn-lt"/>
                <a:cs typeface="+mn-lt"/>
              </a:rPr>
              <a:t>, </a:t>
            </a:r>
            <a:r>
              <a:rPr lang="en-GB" sz="1400" err="1">
                <a:ea typeface="+mn-lt"/>
                <a:cs typeface="+mn-lt"/>
              </a:rPr>
              <a:t>tels</a:t>
            </a:r>
            <a:r>
              <a:rPr lang="en-GB" sz="1400">
                <a:ea typeface="+mn-lt"/>
                <a:cs typeface="+mn-lt"/>
              </a:rPr>
              <a:t> </a:t>
            </a:r>
            <a:r>
              <a:rPr lang="en-GB" sz="1400" err="1">
                <a:ea typeface="+mn-lt"/>
                <a:cs typeface="+mn-lt"/>
              </a:rPr>
              <a:t>que</a:t>
            </a:r>
            <a:r>
              <a:rPr lang="en-GB" sz="1400">
                <a:ea typeface="+mn-lt"/>
                <a:cs typeface="+mn-lt"/>
              </a:rPr>
              <a:t> la </a:t>
            </a:r>
            <a:r>
              <a:rPr lang="en-GB" sz="1400" err="1">
                <a:ea typeface="+mn-lt"/>
                <a:cs typeface="+mn-lt"/>
              </a:rPr>
              <a:t>capacité</a:t>
            </a:r>
            <a:r>
              <a:rPr lang="en-GB" sz="1400">
                <a:ea typeface="+mn-lt"/>
                <a:cs typeface="+mn-lt"/>
              </a:rPr>
              <a:t> financière et la </a:t>
            </a:r>
            <a:r>
              <a:rPr lang="en-GB" sz="1400" err="1">
                <a:ea typeface="+mn-lt"/>
                <a:cs typeface="+mn-lt"/>
              </a:rPr>
              <a:t>cybersécurité</a:t>
            </a:r>
            <a:r>
              <a:rPr lang="en-GB" sz="1400">
                <a:ea typeface="+mn-lt"/>
                <a:cs typeface="+mn-lt"/>
              </a:rPr>
              <a:t>, ne </a:t>
            </a:r>
            <a:r>
              <a:rPr lang="en-GB" sz="1400" err="1">
                <a:ea typeface="+mn-lt"/>
                <a:cs typeface="+mn-lt"/>
              </a:rPr>
              <a:t>sont</a:t>
            </a:r>
            <a:r>
              <a:rPr lang="en-GB" sz="1400">
                <a:ea typeface="+mn-lt"/>
                <a:cs typeface="+mn-lt"/>
              </a:rPr>
              <a:t> pas </a:t>
            </a:r>
            <a:r>
              <a:rPr lang="en-GB" sz="1400" err="1">
                <a:ea typeface="+mn-lt"/>
                <a:cs typeface="+mn-lt"/>
              </a:rPr>
              <a:t>explicitement</a:t>
            </a:r>
            <a:r>
              <a:rPr lang="en-GB" sz="1400">
                <a:ea typeface="+mn-lt"/>
                <a:cs typeface="+mn-lt"/>
              </a:rPr>
              <a:t> </a:t>
            </a:r>
            <a:r>
              <a:rPr lang="en-GB" sz="1400" err="1">
                <a:ea typeface="+mn-lt"/>
                <a:cs typeface="+mn-lt"/>
              </a:rPr>
              <a:t>prévus</a:t>
            </a:r>
            <a:r>
              <a:rPr lang="en-GB" sz="1400">
                <a:ea typeface="+mn-lt"/>
                <a:cs typeface="+mn-lt"/>
              </a:rPr>
              <a:t> par la </a:t>
            </a:r>
            <a:r>
              <a:rPr lang="en-GB" sz="1400" err="1">
                <a:ea typeface="+mn-lt"/>
                <a:cs typeface="+mn-lt"/>
              </a:rPr>
              <a:t>réglementation</a:t>
            </a:r>
            <a:r>
              <a:rPr lang="en-GB" sz="1400">
                <a:ea typeface="+mn-lt"/>
                <a:cs typeface="+mn-lt"/>
              </a:rPr>
              <a:t> ? </a:t>
            </a:r>
          </a:p>
          <a:p>
            <a:pPr marL="342900" indent="-342900">
              <a:buAutoNum type="arabicPeriod"/>
            </a:pPr>
            <a:endParaRPr lang="en-GB" sz="1400">
              <a:ea typeface="+mn-lt"/>
              <a:cs typeface="+mn-lt"/>
            </a:endParaRPr>
          </a:p>
          <a:p>
            <a:pPr marL="342900" indent="-342900">
              <a:buAutoNum type="arabicPeriod"/>
            </a:pPr>
            <a:r>
              <a:rPr lang="en-GB" sz="1400">
                <a:ea typeface="+mn-lt"/>
                <a:cs typeface="+mn-lt"/>
              </a:rPr>
              <a:t>Quelle est la </a:t>
            </a:r>
            <a:r>
              <a:rPr lang="en-GB" sz="1400" err="1">
                <a:ea typeface="+mn-lt"/>
                <a:cs typeface="+mn-lt"/>
              </a:rPr>
              <a:t>répartition</a:t>
            </a:r>
            <a:r>
              <a:rPr lang="en-GB" sz="1400">
                <a:ea typeface="+mn-lt"/>
                <a:cs typeface="+mn-lt"/>
              </a:rPr>
              <a:t> des </a:t>
            </a:r>
            <a:r>
              <a:rPr lang="en-GB" sz="1400" err="1">
                <a:ea typeface="+mn-lt"/>
                <a:cs typeface="+mn-lt"/>
              </a:rPr>
              <a:t>compétences</a:t>
            </a:r>
            <a:r>
              <a:rPr lang="en-GB" sz="1400">
                <a:ea typeface="+mn-lt"/>
                <a:cs typeface="+mn-lt"/>
              </a:rPr>
              <a:t> entre </a:t>
            </a:r>
            <a:r>
              <a:rPr lang="en-GB" sz="1400" err="1">
                <a:ea typeface="+mn-lt"/>
                <a:cs typeface="+mn-lt"/>
              </a:rPr>
              <a:t>l’Autorité</a:t>
            </a:r>
            <a:r>
              <a:rPr lang="en-GB" sz="1400">
                <a:ea typeface="+mn-lt"/>
                <a:cs typeface="+mn-lt"/>
              </a:rPr>
              <a:t> </a:t>
            </a:r>
            <a:r>
              <a:rPr lang="en-GB" sz="1400" err="1">
                <a:ea typeface="+mn-lt"/>
                <a:cs typeface="+mn-lt"/>
              </a:rPr>
              <a:t>nationale</a:t>
            </a:r>
            <a:r>
              <a:rPr lang="en-GB" sz="1400">
                <a:ea typeface="+mn-lt"/>
                <a:cs typeface="+mn-lt"/>
              </a:rPr>
              <a:t> de </a:t>
            </a:r>
            <a:r>
              <a:rPr lang="en-GB" sz="1400" err="1">
                <a:ea typeface="+mn-lt"/>
                <a:cs typeface="+mn-lt"/>
              </a:rPr>
              <a:t>régulation</a:t>
            </a:r>
            <a:r>
              <a:rPr lang="en-GB" sz="1400">
                <a:ea typeface="+mn-lt"/>
                <a:cs typeface="+mn-lt"/>
              </a:rPr>
              <a:t> (ANR) et le Ministère </a:t>
            </a:r>
            <a:r>
              <a:rPr lang="en-GB" sz="1400" err="1">
                <a:ea typeface="+mn-lt"/>
                <a:cs typeface="+mn-lt"/>
              </a:rPr>
              <a:t>en</a:t>
            </a:r>
            <a:r>
              <a:rPr lang="en-GB" sz="1400">
                <a:ea typeface="+mn-lt"/>
                <a:cs typeface="+mn-lt"/>
              </a:rPr>
              <a:t> </a:t>
            </a:r>
            <a:r>
              <a:rPr lang="en-GB" sz="1400" err="1">
                <a:ea typeface="+mn-lt"/>
                <a:cs typeface="+mn-lt"/>
              </a:rPr>
              <a:t>ce</a:t>
            </a:r>
            <a:r>
              <a:rPr lang="en-GB" sz="1400">
                <a:ea typeface="+mn-lt"/>
                <a:cs typeface="+mn-lt"/>
              </a:rPr>
              <a:t> qui </a:t>
            </a:r>
            <a:r>
              <a:rPr lang="en-GB" sz="1400" err="1">
                <a:ea typeface="+mn-lt"/>
                <a:cs typeface="+mn-lt"/>
              </a:rPr>
              <a:t>concerne</a:t>
            </a:r>
            <a:r>
              <a:rPr lang="en-GB" sz="1400">
                <a:ea typeface="+mn-lt"/>
                <a:cs typeface="+mn-lt"/>
              </a:rPr>
              <a:t> les </a:t>
            </a:r>
            <a:r>
              <a:rPr lang="en-GB" sz="1400" err="1">
                <a:ea typeface="+mn-lt"/>
                <a:cs typeface="+mn-lt"/>
              </a:rPr>
              <a:t>différends</a:t>
            </a:r>
            <a:r>
              <a:rPr lang="en-GB" sz="1400">
                <a:ea typeface="+mn-lt"/>
                <a:cs typeface="+mn-lt"/>
              </a:rPr>
              <a:t> </a:t>
            </a:r>
            <a:r>
              <a:rPr lang="en-GB" sz="1400" err="1">
                <a:ea typeface="+mn-lt"/>
                <a:cs typeface="+mn-lt"/>
              </a:rPr>
              <a:t>relatifs</a:t>
            </a:r>
            <a:r>
              <a:rPr lang="en-GB" sz="1400">
                <a:ea typeface="+mn-lt"/>
                <a:cs typeface="+mn-lt"/>
              </a:rPr>
              <a:t> à </a:t>
            </a:r>
            <a:r>
              <a:rPr lang="en-GB" sz="1400" err="1">
                <a:ea typeface="+mn-lt"/>
                <a:cs typeface="+mn-lt"/>
              </a:rPr>
              <a:t>l’accès</a:t>
            </a:r>
            <a:r>
              <a:rPr lang="en-GB" sz="1400">
                <a:ea typeface="+mn-lt"/>
                <a:cs typeface="+mn-lt"/>
              </a:rPr>
              <a:t> aux infrastructures </a:t>
            </a:r>
            <a:r>
              <a:rPr lang="en-GB" sz="1400" err="1">
                <a:ea typeface="+mn-lt"/>
                <a:cs typeface="+mn-lt"/>
              </a:rPr>
              <a:t>financées</a:t>
            </a:r>
            <a:r>
              <a:rPr lang="en-GB" sz="1400">
                <a:ea typeface="+mn-lt"/>
                <a:cs typeface="+mn-lt"/>
              </a:rPr>
              <a:t> par le Fonds de service </a:t>
            </a:r>
            <a:r>
              <a:rPr lang="en-GB" sz="1400" err="1">
                <a:ea typeface="+mn-lt"/>
                <a:cs typeface="+mn-lt"/>
              </a:rPr>
              <a:t>universel</a:t>
            </a:r>
            <a:r>
              <a:rPr lang="en-GB" sz="1400">
                <a:ea typeface="+mn-lt"/>
                <a:cs typeface="+mn-lt"/>
              </a:rPr>
              <a:t> (FSU) ? </a:t>
            </a:r>
          </a:p>
          <a:p>
            <a:pPr marL="342900" indent="-342900">
              <a:buAutoNum type="arabicPeriod"/>
            </a:pPr>
            <a:endParaRPr lang="en-GB" sz="1400">
              <a:ea typeface="+mn-lt"/>
              <a:cs typeface="+mn-lt"/>
            </a:endParaRPr>
          </a:p>
          <a:p>
            <a:pPr marL="342900" indent="-342900">
              <a:buAutoNum type="arabicPeriod"/>
            </a:pPr>
            <a:r>
              <a:rPr lang="en-GB" sz="1400">
                <a:ea typeface="+mn-lt"/>
                <a:cs typeface="+mn-lt"/>
              </a:rPr>
              <a:t>Dans quelle </a:t>
            </a:r>
            <a:r>
              <a:rPr lang="en-GB" sz="1400" err="1">
                <a:ea typeface="+mn-lt"/>
                <a:cs typeface="+mn-lt"/>
              </a:rPr>
              <a:t>mesure</a:t>
            </a:r>
            <a:r>
              <a:rPr lang="en-GB" sz="1400">
                <a:ea typeface="+mn-lt"/>
                <a:cs typeface="+mn-lt"/>
              </a:rPr>
              <a:t> la note de la société civile sur la </a:t>
            </a:r>
            <a:r>
              <a:rPr lang="en-GB" sz="1400" err="1">
                <a:ea typeface="+mn-lt"/>
                <a:cs typeface="+mn-lt"/>
              </a:rPr>
              <a:t>connectivité</a:t>
            </a:r>
            <a:r>
              <a:rPr lang="en-GB" sz="1400">
                <a:ea typeface="+mn-lt"/>
                <a:cs typeface="+mn-lt"/>
              </a:rPr>
              <a:t> influence-t-</a:t>
            </a:r>
            <a:r>
              <a:rPr lang="en-GB" sz="1400" err="1">
                <a:ea typeface="+mn-lt"/>
                <a:cs typeface="+mn-lt"/>
              </a:rPr>
              <a:t>elle</a:t>
            </a:r>
            <a:r>
              <a:rPr lang="en-GB" sz="1400">
                <a:ea typeface="+mn-lt"/>
                <a:cs typeface="+mn-lt"/>
              </a:rPr>
              <a:t> les obligations </a:t>
            </a:r>
            <a:r>
              <a:rPr lang="en-GB" sz="1400" err="1">
                <a:ea typeface="+mn-lt"/>
                <a:cs typeface="+mn-lt"/>
              </a:rPr>
              <a:t>procédurales</a:t>
            </a:r>
            <a:r>
              <a:rPr lang="en-GB" sz="1400">
                <a:ea typeface="+mn-lt"/>
                <a:cs typeface="+mn-lt"/>
              </a:rPr>
              <a:t> </a:t>
            </a:r>
            <a:r>
              <a:rPr lang="en-GB" sz="1400" err="1">
                <a:ea typeface="+mn-lt"/>
                <a:cs typeface="+mn-lt"/>
              </a:rPr>
              <a:t>ainsi</a:t>
            </a:r>
            <a:r>
              <a:rPr lang="en-GB" sz="1400">
                <a:ea typeface="+mn-lt"/>
                <a:cs typeface="+mn-lt"/>
              </a:rPr>
              <a:t> </a:t>
            </a:r>
            <a:r>
              <a:rPr lang="en-GB" sz="1400" err="1">
                <a:ea typeface="+mn-lt"/>
                <a:cs typeface="+mn-lt"/>
              </a:rPr>
              <a:t>que</a:t>
            </a:r>
            <a:r>
              <a:rPr lang="en-GB" sz="1400">
                <a:ea typeface="+mn-lt"/>
                <a:cs typeface="+mn-lt"/>
              </a:rPr>
              <a:t> </a:t>
            </a:r>
            <a:r>
              <a:rPr lang="en-GB" sz="1400" err="1">
                <a:ea typeface="+mn-lt"/>
                <a:cs typeface="+mn-lt"/>
              </a:rPr>
              <a:t>l’argumentation</a:t>
            </a:r>
            <a:r>
              <a:rPr lang="en-GB" sz="1400">
                <a:ea typeface="+mn-lt"/>
                <a:cs typeface="+mn-lt"/>
              </a:rPr>
              <a:t> </a:t>
            </a:r>
            <a:r>
              <a:rPr lang="en-GB" sz="1400" err="1">
                <a:ea typeface="+mn-lt"/>
                <a:cs typeface="+mn-lt"/>
              </a:rPr>
              <a:t>fondée</a:t>
            </a:r>
            <a:r>
              <a:rPr lang="en-GB" sz="1400">
                <a:ea typeface="+mn-lt"/>
                <a:cs typeface="+mn-lt"/>
              </a:rPr>
              <a:t> sur </a:t>
            </a:r>
            <a:r>
              <a:rPr lang="en-GB" sz="1400" err="1">
                <a:ea typeface="+mn-lt"/>
                <a:cs typeface="+mn-lt"/>
              </a:rPr>
              <a:t>l’intérêt</a:t>
            </a:r>
            <a:r>
              <a:rPr lang="en-GB" sz="1400">
                <a:ea typeface="+mn-lt"/>
                <a:cs typeface="+mn-lt"/>
              </a:rPr>
              <a:t> public ?</a:t>
            </a:r>
          </a:p>
          <a:p>
            <a:pPr marL="228600" indent="-228600" algn="l">
              <a:buAutoNum type="arabicPeriod"/>
            </a:pPr>
            <a:endParaRPr lang="en-GB" sz="1400">
              <a:ea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Avenir Next LT Pro"/>
                <a:ea typeface="Calibri" pitchFamily="34" charset="-122"/>
                <a:cs typeface="Calibri" pitchFamily="34" charset="-120"/>
              </a:rPr>
              <a:t>JURY CHALLENGE  |  SIMULATION 1</a:t>
            </a:r>
            <a:endParaRPr lang="en-US" sz="1100">
              <a:latin typeface="Avenir Next LT Pro"/>
            </a:endParaRPr>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Avenir Next LT Pro"/>
                <a:ea typeface="Calibri" pitchFamily="34" charset="-122"/>
                <a:cs typeface="Calibri" pitchFamily="34" charset="-120"/>
              </a:rPr>
              <a:t>Bad-Faith Allegation and Cybersecurity Request</a:t>
            </a:r>
            <a:endParaRPr lang="en-US" sz="3000">
              <a:latin typeface="Avenir Next LT Pro"/>
            </a:endParaRPr>
          </a:p>
        </p:txBody>
      </p:sp>
      <p:sp>
        <p:nvSpPr>
          <p:cNvPr id="4" name="Text 2"/>
          <p:cNvSpPr/>
          <p:nvPr/>
        </p:nvSpPr>
        <p:spPr>
          <a:xfrm>
            <a:off x="548640" y="1600200"/>
            <a:ext cx="10972800" cy="320040"/>
          </a:xfrm>
          <a:prstGeom prst="rect">
            <a:avLst/>
          </a:prstGeom>
          <a:noFill/>
          <a:ln/>
        </p:spPr>
        <p:txBody>
          <a:bodyPr wrap="square" rtlCol="0" anchor="t"/>
          <a:lstStyle/>
          <a:p>
            <a:pPr marL="0" indent="0">
              <a:buNone/>
            </a:pPr>
            <a:r>
              <a:rPr lang="en-US" sz="1200" i="1">
                <a:solidFill>
                  <a:srgbClr val="57564F"/>
                </a:solidFill>
                <a:latin typeface="Avenir Next LT Pro"/>
                <a:ea typeface="Calibri" pitchFamily="34" charset="-122"/>
                <a:cs typeface="Calibri" pitchFamily="34" charset="-120"/>
              </a:rPr>
              <a:t>Delivered in writing to all three groups at the 20–25 minute mark. Groups have 15 minutes to revise.</a:t>
            </a:r>
            <a:endParaRPr lang="en-US" sz="1200">
              <a:latin typeface="Avenir Next LT Pro"/>
            </a:endParaRPr>
          </a:p>
        </p:txBody>
      </p:sp>
      <p:sp>
        <p:nvSpPr>
          <p:cNvPr id="5" name="Shape 3"/>
          <p:cNvSpPr/>
          <p:nvPr/>
        </p:nvSpPr>
        <p:spPr>
          <a:xfrm>
            <a:off x="548640" y="2011680"/>
            <a:ext cx="11091672" cy="2468880"/>
          </a:xfrm>
          <a:prstGeom prst="rect">
            <a:avLst/>
          </a:prstGeom>
          <a:solidFill>
            <a:srgbClr val="FFFFFF"/>
          </a:solidFill>
          <a:ln w="12700">
            <a:solidFill>
              <a:srgbClr val="D4D1CA"/>
            </a:solidFill>
            <a:prstDash val="solid"/>
          </a:ln>
        </p:spPr>
        <p:txBody>
          <a:bodyPr/>
          <a:lstStyle/>
          <a:p>
            <a:endParaRPr lang="en-US">
              <a:latin typeface="Avenir Next LT Pro"/>
            </a:endParaRPr>
          </a:p>
        </p:txBody>
      </p:sp>
      <p:sp>
        <p:nvSpPr>
          <p:cNvPr id="6" name="Text 4"/>
          <p:cNvSpPr/>
          <p:nvPr/>
        </p:nvSpPr>
        <p:spPr>
          <a:xfrm>
            <a:off x="1005840" y="2286000"/>
            <a:ext cx="10177272" cy="274320"/>
          </a:xfrm>
          <a:prstGeom prst="rect">
            <a:avLst/>
          </a:prstGeom>
          <a:noFill/>
          <a:ln/>
        </p:spPr>
        <p:txBody>
          <a:bodyPr wrap="square" rtlCol="0" anchor="ctr"/>
          <a:lstStyle/>
          <a:p>
            <a:pPr marL="0" indent="0">
              <a:buNone/>
            </a:pPr>
            <a:r>
              <a:rPr lang="en-US" sz="1200" b="1" kern="0" spc="300">
                <a:solidFill>
                  <a:srgbClr val="0C4E54"/>
                </a:solidFill>
                <a:latin typeface="Avenir Next LT Pro"/>
                <a:ea typeface="Calibri" pitchFamily="34" charset="-122"/>
                <a:cs typeface="Calibri" pitchFamily="34" charset="-120"/>
              </a:rPr>
              <a:t>THE DISRUPTION</a:t>
            </a:r>
            <a:endParaRPr lang="en-US" sz="1200">
              <a:latin typeface="Avenir Next LT Pro"/>
            </a:endParaRPr>
          </a:p>
        </p:txBody>
      </p:sp>
      <p:sp>
        <p:nvSpPr>
          <p:cNvPr id="7" name="Text 5"/>
          <p:cNvSpPr/>
          <p:nvPr/>
        </p:nvSpPr>
        <p:spPr>
          <a:xfrm>
            <a:off x="1005840" y="2651760"/>
            <a:ext cx="10177272" cy="1600200"/>
          </a:xfrm>
          <a:prstGeom prst="rect">
            <a:avLst/>
          </a:prstGeom>
          <a:noFill/>
          <a:ln/>
        </p:spPr>
        <p:txBody>
          <a:bodyPr wrap="square" rtlCol="0" anchor="t"/>
          <a:lstStyle/>
          <a:p>
            <a:pPr marL="0" indent="0">
              <a:lnSpc>
                <a:spcPct val="130000"/>
              </a:lnSpc>
              <a:buNone/>
            </a:pPr>
            <a:r>
              <a:rPr lang="en-US" sz="1200">
                <a:solidFill>
                  <a:srgbClr val="28251D"/>
                </a:solidFill>
                <a:latin typeface="Avenir Next LT Pro"/>
                <a:ea typeface="Calibri" pitchFamily="34" charset="-122"/>
                <a:cs typeface="Calibri" pitchFamily="34" charset="-120"/>
              </a:rPr>
              <a:t>The dominant operator submits a letter to the NRA, copied to the Ministry and national press, asserting that the smaller operator’s complaint was filed in bad faith. The letter includes an internal document (whose authenticity the smaller operator disputes) purporting to show that the smaller operator approached a foreign investor group about acquiring the dominant operator’s tower portfolio six weeks before filing the complaint.</a:t>
            </a:r>
            <a:endParaRPr lang="en-US" sz="1200">
              <a:latin typeface="Avenir Next LT Pro"/>
            </a:endParaRPr>
          </a:p>
          <a:p>
            <a:pPr marL="0" indent="0">
              <a:lnSpc>
                <a:spcPct val="130000"/>
              </a:lnSpc>
              <a:buNone/>
            </a:pPr>
            <a:endParaRPr lang="en-US" sz="1200">
              <a:latin typeface="Avenir Next LT Pro"/>
            </a:endParaRPr>
          </a:p>
          <a:p>
            <a:pPr marL="0" indent="0">
              <a:lnSpc>
                <a:spcPct val="130000"/>
              </a:lnSpc>
              <a:buNone/>
            </a:pPr>
            <a:r>
              <a:rPr lang="en-US" sz="1200">
                <a:solidFill>
                  <a:srgbClr val="28251D"/>
                </a:solidFill>
                <a:latin typeface="Avenir Next LT Pro"/>
                <a:ea typeface="Calibri" pitchFamily="34" charset="-122"/>
                <a:cs typeface="Calibri" pitchFamily="34" charset="-120"/>
              </a:rPr>
              <a:t>Simultaneously, the Ministry receives a letter from the national cybersecurity authority formally requesting that the NRA suspend processing of the complaint pending a security assessment of the smaller operator’s technology vendor. No timeline for that assessment has been provided.</a:t>
            </a:r>
            <a:endParaRPr lang="en-US" sz="1200">
              <a:latin typeface="Avenir Next LT Pro"/>
            </a:endParaRPr>
          </a:p>
        </p:txBody>
      </p:sp>
      <p:sp>
        <p:nvSpPr>
          <p:cNvPr id="8" name="Shape 6"/>
          <p:cNvSpPr/>
          <p:nvPr/>
        </p:nvSpPr>
        <p:spPr>
          <a:xfrm>
            <a:off x="548640" y="4663440"/>
            <a:ext cx="11091672" cy="1691640"/>
          </a:xfrm>
          <a:prstGeom prst="rect">
            <a:avLst/>
          </a:prstGeom>
          <a:solidFill>
            <a:srgbClr val="E3EDEE"/>
          </a:solidFill>
          <a:ln w="12700">
            <a:solidFill>
              <a:srgbClr val="0C4E54"/>
            </a:solidFill>
            <a:prstDash val="solid"/>
          </a:ln>
        </p:spPr>
        <p:txBody>
          <a:bodyPr/>
          <a:lstStyle/>
          <a:p>
            <a:endParaRPr lang="en-US">
              <a:latin typeface="Avenir Next LT Pro"/>
            </a:endParaRPr>
          </a:p>
        </p:txBody>
      </p:sp>
      <p:sp>
        <p:nvSpPr>
          <p:cNvPr id="9" name="Text 7"/>
          <p:cNvSpPr/>
          <p:nvPr/>
        </p:nvSpPr>
        <p:spPr>
          <a:xfrm>
            <a:off x="1005840" y="4846320"/>
            <a:ext cx="10177272" cy="274320"/>
          </a:xfrm>
          <a:prstGeom prst="rect">
            <a:avLst/>
          </a:prstGeom>
          <a:noFill/>
          <a:ln/>
        </p:spPr>
        <p:txBody>
          <a:bodyPr wrap="square" rtlCol="0" anchor="ctr"/>
          <a:lstStyle/>
          <a:p>
            <a:pPr marL="0" indent="0">
              <a:buNone/>
            </a:pPr>
            <a:r>
              <a:rPr lang="en-US" sz="1200" b="1" kern="0" spc="300">
                <a:solidFill>
                  <a:srgbClr val="0C4E54"/>
                </a:solidFill>
                <a:latin typeface="Avenir Next LT Pro"/>
                <a:ea typeface="Calibri" pitchFamily="34" charset="-122"/>
                <a:cs typeface="Calibri" pitchFamily="34" charset="-120"/>
              </a:rPr>
              <a:t>EACH GROUP MUST NOW ADDRESS</a:t>
            </a:r>
            <a:endParaRPr lang="en-US" sz="1200">
              <a:latin typeface="Avenir Next LT Pro"/>
            </a:endParaRPr>
          </a:p>
        </p:txBody>
      </p:sp>
      <p:sp>
        <p:nvSpPr>
          <p:cNvPr id="10" name="Text 8"/>
          <p:cNvSpPr/>
          <p:nvPr/>
        </p:nvSpPr>
        <p:spPr>
          <a:xfrm>
            <a:off x="1188720" y="5212080"/>
            <a:ext cx="9811512" cy="960120"/>
          </a:xfrm>
          <a:prstGeom prst="rect">
            <a:avLst/>
          </a:prstGeom>
          <a:noFill/>
          <a:ln/>
        </p:spPr>
        <p:txBody>
          <a:bodyPr wrap="square" rtlCol="0" anchor="t"/>
          <a:lstStyle/>
          <a:p>
            <a:pPr marL="342900" indent="-342900">
              <a:lnSpc>
                <a:spcPct val="125000"/>
              </a:lnSpc>
              <a:spcAft>
                <a:spcPts val="400"/>
              </a:spcAft>
              <a:buSzPct val="100000"/>
              <a:buFont typeface="+mj-lt"/>
              <a:buAutoNum type="arabicPeriod"/>
            </a:pPr>
            <a:r>
              <a:rPr lang="en-US" sz="1200">
                <a:solidFill>
                  <a:srgbClr val="28251D"/>
                </a:solidFill>
                <a:latin typeface="Avenir Next LT Pro"/>
                <a:ea typeface="Calibri" pitchFamily="34" charset="-122"/>
                <a:cs typeface="Calibri" pitchFamily="34" charset="-120"/>
              </a:rPr>
              <a:t>How does your institution respond to these two new developments?</a:t>
            </a:r>
            <a:endParaRPr lang="en-US" sz="1200">
              <a:latin typeface="Avenir Next LT Pro"/>
            </a:endParaRPr>
          </a:p>
          <a:p>
            <a:pPr marL="342900" indent="-342900">
              <a:lnSpc>
                <a:spcPct val="125000"/>
              </a:lnSpc>
              <a:spcAft>
                <a:spcPts val="400"/>
              </a:spcAft>
              <a:buSzPct val="100000"/>
              <a:buFont typeface="+mj-lt"/>
              <a:buAutoNum type="arabicPeriod"/>
            </a:pPr>
            <a:r>
              <a:rPr lang="en-US" sz="1200">
                <a:solidFill>
                  <a:srgbClr val="28251D"/>
                </a:solidFill>
                <a:latin typeface="Avenir Next LT Pro"/>
                <a:ea typeface="Calibri" pitchFamily="34" charset="-122"/>
                <a:cs typeface="Calibri" pitchFamily="34" charset="-120"/>
              </a:rPr>
              <a:t>Does the bad-faith allegation change your procedural approach, and on what legal basis?</a:t>
            </a:r>
            <a:endParaRPr lang="en-US" sz="1200">
              <a:latin typeface="Avenir Next LT Pro"/>
            </a:endParaRPr>
          </a:p>
          <a:p>
            <a:pPr marL="342900" indent="-342900">
              <a:lnSpc>
                <a:spcPct val="125000"/>
              </a:lnSpc>
              <a:spcAft>
                <a:spcPts val="400"/>
              </a:spcAft>
              <a:buSzPct val="100000"/>
              <a:buFont typeface="+mj-lt"/>
              <a:buAutoNum type="arabicPeriod"/>
            </a:pPr>
            <a:r>
              <a:rPr lang="en-US" sz="1200">
                <a:solidFill>
                  <a:srgbClr val="28251D"/>
                </a:solidFill>
                <a:latin typeface="Avenir Next LT Pro"/>
                <a:ea typeface="Calibri" pitchFamily="34" charset="-122"/>
                <a:cs typeface="Calibri" pitchFamily="34" charset="-120"/>
              </a:rPr>
              <a:t>Does the cybersecurity authority’s request create a binding obligation to suspend, or is it advisory?</a:t>
            </a:r>
            <a:endParaRPr lang="en-US" sz="1200">
              <a:latin typeface="Avenir Next LT Pro"/>
            </a:endParaRPr>
          </a:p>
        </p:txBody>
      </p:sp>
      <p:sp>
        <p:nvSpPr>
          <p:cNvPr id="11" name="Text 9"/>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Avenir Next LT Pro"/>
                <a:ea typeface="Calibri" pitchFamily="34" charset="-122"/>
                <a:cs typeface="Calibri" pitchFamily="34" charset="-120"/>
              </a:rPr>
              <a:t>Africa-BB-Maps Policy Simulation Workshop  |  Internal Workshop Materials</a:t>
            </a:r>
            <a:endParaRPr lang="en-US" sz="900">
              <a:latin typeface="Avenir Next LT Pro"/>
            </a:endParaRPr>
          </a:p>
        </p:txBody>
      </p:sp>
      <p:sp>
        <p:nvSpPr>
          <p:cNvPr id="12" name="Text 10"/>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Avenir Next LT Pro"/>
                <a:ea typeface="Calibri" pitchFamily="34" charset="-122"/>
                <a:cs typeface="Calibri" pitchFamily="34" charset="-120"/>
              </a:rPr>
              <a:t>10</a:t>
            </a:r>
            <a:endParaRPr lang="en-US" sz="900">
              <a:latin typeface="Avenir Next LT Pro"/>
            </a:endParaRPr>
          </a:p>
        </p:txBody>
      </p:sp>
      <p:pic>
        <p:nvPicPr>
          <p:cNvPr id="14" name="Picture 13" descr="A blue logo with a black background&#10;&#10;AI-generated content may be incorrect.">
            <a:extLst>
              <a:ext uri="{FF2B5EF4-FFF2-40B4-BE49-F238E27FC236}">
                <a16:creationId xmlns:a16="http://schemas.microsoft.com/office/drawing/2014/main" id="{2846D6BA-CE47-A5CC-75C4-51144FAB5A1B}"/>
              </a:ext>
            </a:extLst>
          </p:cNvPr>
          <p:cNvPicPr>
            <a:picLocks noChangeAspect="1"/>
          </p:cNvPicPr>
          <p:nvPr/>
        </p:nvPicPr>
        <p:blipFill>
          <a:blip r:embed="rId3"/>
          <a:srcRect b="513"/>
          <a:stretch>
            <a:fillRect/>
          </a:stretch>
        </p:blipFill>
        <p:spPr>
          <a:xfrm>
            <a:off x="8354575" y="77350"/>
            <a:ext cx="3838575" cy="103290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54E2D2-F2DE-88E6-5166-6A9D9D917C8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5DB9A11-3BCE-F37A-9A32-D8DFD1BE6941}"/>
              </a:ext>
            </a:extLst>
          </p:cNvPr>
          <p:cNvSpPr/>
          <p:nvPr/>
        </p:nvSpPr>
        <p:spPr>
          <a:xfrm>
            <a:off x="0" y="0"/>
            <a:ext cx="320040" cy="6858000"/>
          </a:xfrm>
          <a:prstGeom prst="rect">
            <a:avLst/>
          </a:prstGeom>
          <a:solidFill>
            <a:srgbClr val="00B0F0"/>
          </a:solidFill>
          <a:ln w="12700">
            <a:solidFill>
              <a:srgbClr val="00B0F0"/>
            </a:solidFill>
            <a:prstDash val="solid"/>
          </a:ln>
        </p:spPr>
        <p:txBody>
          <a:bodyPr lIns="91440" tIns="45720" rIns="91440" bIns="45720" anchor="t"/>
          <a:lstStyle/>
          <a:p>
            <a:endParaRPr lang="en-US">
              <a:latin typeface="avenir"/>
            </a:endParaRPr>
          </a:p>
        </p:txBody>
      </p:sp>
      <p:sp>
        <p:nvSpPr>
          <p:cNvPr id="3" name="Text 1">
            <a:extLst>
              <a:ext uri="{FF2B5EF4-FFF2-40B4-BE49-F238E27FC236}">
                <a16:creationId xmlns:a16="http://schemas.microsoft.com/office/drawing/2014/main" id="{0FC1A1E7-4D81-3DD3-D6CA-7587CC9900FC}"/>
              </a:ext>
            </a:extLst>
          </p:cNvPr>
          <p:cNvSpPr/>
          <p:nvPr/>
        </p:nvSpPr>
        <p:spPr>
          <a:xfrm>
            <a:off x="528551" y="2006830"/>
            <a:ext cx="11123468" cy="409055"/>
          </a:xfrm>
          <a:prstGeom prst="rect">
            <a:avLst/>
          </a:prstGeom>
          <a:noFill/>
          <a:ln/>
        </p:spPr>
        <p:txBody>
          <a:bodyPr wrap="square" lIns="91440" tIns="45720" rIns="91440" bIns="45720" rtlCol="0" anchor="ctr"/>
          <a:lstStyle/>
          <a:p>
            <a:endParaRPr lang="en-US" b="1">
              <a:solidFill>
                <a:srgbClr val="00B0F0"/>
              </a:solidFill>
              <a:latin typeface="avenir"/>
              <a:ea typeface="Calibri"/>
              <a:cs typeface="Calibri"/>
            </a:endParaRPr>
          </a:p>
        </p:txBody>
      </p:sp>
      <p:sp>
        <p:nvSpPr>
          <p:cNvPr id="4" name="Text 2">
            <a:extLst>
              <a:ext uri="{FF2B5EF4-FFF2-40B4-BE49-F238E27FC236}">
                <a16:creationId xmlns:a16="http://schemas.microsoft.com/office/drawing/2014/main" id="{59AE37F9-4B44-897C-F2AB-F7D439342544}"/>
              </a:ext>
            </a:extLst>
          </p:cNvPr>
          <p:cNvSpPr/>
          <p:nvPr/>
        </p:nvSpPr>
        <p:spPr>
          <a:xfrm>
            <a:off x="840278" y="2409651"/>
            <a:ext cx="10515600" cy="1645920"/>
          </a:xfrm>
          <a:prstGeom prst="rect">
            <a:avLst/>
          </a:prstGeom>
          <a:noFill/>
          <a:ln/>
        </p:spPr>
        <p:txBody>
          <a:bodyPr wrap="square" lIns="91440" tIns="45720" rIns="91440" bIns="45720" rtlCol="0" anchor="ctr"/>
          <a:lstStyle/>
          <a:p>
            <a:r>
              <a:rPr lang="en-US" sz="4000" b="1">
                <a:solidFill>
                  <a:srgbClr val="00B0F0"/>
                </a:solidFill>
                <a:latin typeface="avenir"/>
                <a:ea typeface="Calibri"/>
                <a:cs typeface="Calibri"/>
              </a:rPr>
              <a:t>SIMULATION 2 - </a:t>
            </a:r>
            <a:r>
              <a:rPr lang="en-US" sz="4000">
                <a:solidFill>
                  <a:srgbClr val="00B0F0"/>
                </a:solidFill>
                <a:ea typeface="+mn-lt"/>
                <a:cs typeface="+mn-lt"/>
              </a:rPr>
              <a:t>Data Quality, QA/QC, and Decisions Under Uncertainty</a:t>
            </a:r>
            <a:endParaRPr lang="en-US">
              <a:solidFill>
                <a:srgbClr val="000000"/>
              </a:solidFill>
              <a:latin typeface="Calibri"/>
              <a:ea typeface="Calibri"/>
              <a:cs typeface="Calibri"/>
            </a:endParaRPr>
          </a:p>
        </p:txBody>
      </p:sp>
      <p:sp>
        <p:nvSpPr>
          <p:cNvPr id="7" name="Shape 5">
            <a:extLst>
              <a:ext uri="{FF2B5EF4-FFF2-40B4-BE49-F238E27FC236}">
                <a16:creationId xmlns:a16="http://schemas.microsoft.com/office/drawing/2014/main" id="{9CA05FC1-FC45-8C9B-164B-E2E8725293F1}"/>
              </a:ext>
            </a:extLst>
          </p:cNvPr>
          <p:cNvSpPr/>
          <p:nvPr/>
        </p:nvSpPr>
        <p:spPr>
          <a:xfrm>
            <a:off x="736369" y="4148397"/>
            <a:ext cx="10515600" cy="0"/>
          </a:xfrm>
          <a:prstGeom prst="line">
            <a:avLst/>
          </a:prstGeom>
          <a:noFill/>
          <a:ln w="9525">
            <a:solidFill>
              <a:srgbClr val="D4D1CA"/>
            </a:solidFill>
            <a:prstDash val="solid"/>
          </a:ln>
        </p:spPr>
        <p:txBody>
          <a:bodyPr lIns="91440" tIns="45720" rIns="91440" bIns="45720" anchor="t"/>
          <a:lstStyle/>
          <a:p>
            <a:endParaRPr lang="en-US">
              <a:latin typeface="avenir"/>
            </a:endParaRPr>
          </a:p>
        </p:txBody>
      </p:sp>
      <p:pic>
        <p:nvPicPr>
          <p:cNvPr id="17" name="Picture 16" descr="A blue logo with a black background&#10;&#10;AI-generated content may be incorrect.">
            <a:extLst>
              <a:ext uri="{FF2B5EF4-FFF2-40B4-BE49-F238E27FC236}">
                <a16:creationId xmlns:a16="http://schemas.microsoft.com/office/drawing/2014/main" id="{4DD8384E-580E-86E9-D511-29FA80C7A7FA}"/>
              </a:ext>
            </a:extLst>
          </p:cNvPr>
          <p:cNvPicPr>
            <a:picLocks noChangeAspect="1"/>
          </p:cNvPicPr>
          <p:nvPr/>
        </p:nvPicPr>
        <p:blipFill>
          <a:blip r:embed="rId3"/>
          <a:srcRect r="-142"/>
          <a:stretch>
            <a:fillRect/>
          </a:stretch>
        </p:blipFill>
        <p:spPr>
          <a:xfrm>
            <a:off x="7783657" y="5735782"/>
            <a:ext cx="4287996" cy="1144732"/>
          </a:xfrm>
          <a:prstGeom prst="rect">
            <a:avLst/>
          </a:prstGeom>
        </p:spPr>
      </p:pic>
      <p:grpSp>
        <p:nvGrpSpPr>
          <p:cNvPr id="22" name="Group 21">
            <a:extLst>
              <a:ext uri="{FF2B5EF4-FFF2-40B4-BE49-F238E27FC236}">
                <a16:creationId xmlns:a16="http://schemas.microsoft.com/office/drawing/2014/main" id="{D14D391F-0976-7F15-1324-715443FC5408}"/>
              </a:ext>
            </a:extLst>
          </p:cNvPr>
          <p:cNvGrpSpPr/>
          <p:nvPr/>
        </p:nvGrpSpPr>
        <p:grpSpPr>
          <a:xfrm>
            <a:off x="9927011" y="406977"/>
            <a:ext cx="1906503" cy="552450"/>
            <a:chOff x="5043284" y="1203614"/>
            <a:chExt cx="3586366" cy="1037359"/>
          </a:xfrm>
        </p:grpSpPr>
        <p:pic>
          <p:nvPicPr>
            <p:cNvPr id="19" name="Picture 18" descr="File:International Telecommunication Union logo.svg ...">
              <a:extLst>
                <a:ext uri="{FF2B5EF4-FFF2-40B4-BE49-F238E27FC236}">
                  <a16:creationId xmlns:a16="http://schemas.microsoft.com/office/drawing/2014/main" id="{263EE724-9116-3BDB-32A1-516F50C2B970}"/>
                </a:ext>
              </a:extLst>
            </p:cNvPr>
            <p:cNvPicPr>
              <a:picLocks noChangeAspect="1"/>
            </p:cNvPicPr>
            <p:nvPr/>
          </p:nvPicPr>
          <p:blipFill>
            <a:blip r:embed="rId4"/>
            <a:stretch>
              <a:fillRect/>
            </a:stretch>
          </p:blipFill>
          <p:spPr>
            <a:xfrm>
              <a:off x="5043284" y="1203614"/>
              <a:ext cx="884505" cy="1030433"/>
            </a:xfrm>
            <a:prstGeom prst="rect">
              <a:avLst/>
            </a:prstGeom>
          </p:spPr>
        </p:pic>
        <p:pic>
          <p:nvPicPr>
            <p:cNvPr id="21" name="Picture 20" descr="A black background with blue and red letters&#10;&#10;AI-generated content may be incorrect.">
              <a:extLst>
                <a:ext uri="{FF2B5EF4-FFF2-40B4-BE49-F238E27FC236}">
                  <a16:creationId xmlns:a16="http://schemas.microsoft.com/office/drawing/2014/main" id="{C0D0ECE7-9B42-356E-D532-0C134E10A78B}"/>
                </a:ext>
              </a:extLst>
            </p:cNvPr>
            <p:cNvPicPr>
              <a:picLocks noChangeAspect="1"/>
            </p:cNvPicPr>
            <p:nvPr/>
          </p:nvPicPr>
          <p:blipFill>
            <a:blip r:embed="rId5"/>
            <a:stretch>
              <a:fillRect/>
            </a:stretch>
          </p:blipFill>
          <p:spPr>
            <a:xfrm>
              <a:off x="6064827" y="1300595"/>
              <a:ext cx="2564823" cy="940378"/>
            </a:xfrm>
            <a:prstGeom prst="rect">
              <a:avLst/>
            </a:prstGeom>
          </p:spPr>
        </p:pic>
      </p:grpSp>
    </p:spTree>
    <p:extLst>
      <p:ext uri="{BB962C8B-B14F-4D97-AF65-F5344CB8AC3E}">
        <p14:creationId xmlns:p14="http://schemas.microsoft.com/office/powerpoint/2010/main" val="453948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1EAF971C-6D06-ECBB-632F-6C87AD56174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E1CE4DA-9965-FE4B-77B6-80C2B4FBB9C7}"/>
              </a:ext>
            </a:extLst>
          </p:cNvPr>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GROUP STRUCTURE</a:t>
            </a:r>
            <a:endParaRPr lang="en-US" sz="1100"/>
          </a:p>
        </p:txBody>
      </p:sp>
      <p:sp>
        <p:nvSpPr>
          <p:cNvPr id="3" name="Text 1">
            <a:extLst>
              <a:ext uri="{FF2B5EF4-FFF2-40B4-BE49-F238E27FC236}">
                <a16:creationId xmlns:a16="http://schemas.microsoft.com/office/drawing/2014/main" id="{C798D933-15BD-5980-2613-7B0F0EBBC1F3}"/>
              </a:ext>
            </a:extLst>
          </p:cNvPr>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Role Rotation Rules and Note-Taking</a:t>
            </a:r>
            <a:endParaRPr lang="en-US" sz="3000"/>
          </a:p>
        </p:txBody>
      </p:sp>
      <p:sp>
        <p:nvSpPr>
          <p:cNvPr id="4" name="Text 2">
            <a:extLst>
              <a:ext uri="{FF2B5EF4-FFF2-40B4-BE49-F238E27FC236}">
                <a16:creationId xmlns:a16="http://schemas.microsoft.com/office/drawing/2014/main" id="{A2B54246-FAD1-12E0-84E2-976282B438AE}"/>
              </a:ext>
            </a:extLst>
          </p:cNvPr>
          <p:cNvSpPr/>
          <p:nvPr/>
        </p:nvSpPr>
        <p:spPr>
          <a:xfrm>
            <a:off x="548640" y="1783080"/>
            <a:ext cx="548640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THE ROTATION RULE</a:t>
            </a:r>
            <a:endParaRPr lang="en-US" sz="1200"/>
          </a:p>
        </p:txBody>
      </p:sp>
      <p:sp>
        <p:nvSpPr>
          <p:cNvPr id="5" name="Text 3">
            <a:extLst>
              <a:ext uri="{FF2B5EF4-FFF2-40B4-BE49-F238E27FC236}">
                <a16:creationId xmlns:a16="http://schemas.microsoft.com/office/drawing/2014/main" id="{0AD1FEEE-4553-5BA1-68D2-43980DC6EA4F}"/>
              </a:ext>
            </a:extLst>
          </p:cNvPr>
          <p:cNvSpPr/>
          <p:nvPr/>
        </p:nvSpPr>
        <p:spPr>
          <a:xfrm>
            <a:off x="548640" y="2103120"/>
            <a:ext cx="5486400" cy="2011680"/>
          </a:xfrm>
          <a:prstGeom prst="rect">
            <a:avLst/>
          </a:prstGeom>
          <a:noFill/>
          <a:ln/>
        </p:spPr>
        <p:txBody>
          <a:bodyPr wrap="square" lIns="91440" tIns="45720" rIns="91440" bIns="45720" rtlCol="0" anchor="t"/>
          <a:lstStyle/>
          <a:p>
            <a:pPr marL="0" indent="0">
              <a:lnSpc>
                <a:spcPct val="130000"/>
              </a:lnSpc>
              <a:buNone/>
            </a:pPr>
            <a:r>
              <a:rPr lang="en-US" sz="1300">
                <a:solidFill>
                  <a:srgbClr val="28251D"/>
                </a:solidFill>
                <a:latin typeface="Calibri"/>
                <a:ea typeface="Calibri"/>
                <a:cs typeface="Calibri"/>
              </a:rPr>
              <a:t>Each group (A, B, C) holds each of the three institutional roles </a:t>
            </a:r>
            <a:r>
              <a:rPr lang="en-US" sz="1300" b="1">
                <a:solidFill>
                  <a:srgbClr val="28251D"/>
                </a:solidFill>
                <a:latin typeface="Calibri"/>
                <a:ea typeface="Calibri"/>
                <a:cs typeface="Calibri"/>
              </a:rPr>
              <a:t>exactly once</a:t>
            </a:r>
            <a:r>
              <a:rPr lang="en-US" sz="1300">
                <a:solidFill>
                  <a:srgbClr val="28251D"/>
                </a:solidFill>
                <a:latin typeface="Calibri"/>
                <a:ea typeface="Calibri"/>
                <a:cs typeface="Calibri"/>
              </a:rPr>
              <a:t> across the three simulations. The role held in Simulation 1 will not be repeated in Simulation 2 or 3.</a:t>
            </a:r>
            <a:endParaRPr lang="en-US" sz="1300">
              <a:latin typeface="Calibri"/>
              <a:ea typeface="Calibri"/>
              <a:cs typeface="Calibri"/>
            </a:endParaRPr>
          </a:p>
          <a:p>
            <a:pPr>
              <a:lnSpc>
                <a:spcPct val="130000"/>
              </a:lnSpc>
            </a:pPr>
            <a:endParaRPr lang="en-US" sz="1300">
              <a:solidFill>
                <a:srgbClr val="28251D"/>
              </a:solidFill>
              <a:ea typeface="Calibri"/>
              <a:cs typeface="Calibri"/>
            </a:endParaRPr>
          </a:p>
          <a:p>
            <a:pPr marL="0" indent="0">
              <a:lnSpc>
                <a:spcPct val="130000"/>
              </a:lnSpc>
              <a:buNone/>
            </a:pPr>
            <a:r>
              <a:rPr lang="en-US" sz="1300">
                <a:solidFill>
                  <a:srgbClr val="28251D"/>
                </a:solidFill>
                <a:ea typeface="Calibri"/>
                <a:cs typeface="Calibri"/>
              </a:rPr>
              <a:t>In</a:t>
            </a:r>
            <a:r>
              <a:rPr lang="en-US" sz="1300">
                <a:solidFill>
                  <a:srgbClr val="28251D"/>
                </a:solidFill>
                <a:latin typeface="Calibri"/>
                <a:ea typeface="Calibri"/>
                <a:cs typeface="Calibri"/>
              </a:rPr>
              <a:t> Simulation 3, all three groups represent NRAs, each operating a different type of national broadband mapping system.</a:t>
            </a:r>
            <a:endParaRPr lang="en-US" sz="1300">
              <a:latin typeface="Calibri"/>
              <a:ea typeface="Calibri"/>
              <a:cs typeface="Calibri"/>
            </a:endParaRPr>
          </a:p>
        </p:txBody>
      </p:sp>
      <p:sp>
        <p:nvSpPr>
          <p:cNvPr id="6" name="Shape 4">
            <a:extLst>
              <a:ext uri="{FF2B5EF4-FFF2-40B4-BE49-F238E27FC236}">
                <a16:creationId xmlns:a16="http://schemas.microsoft.com/office/drawing/2014/main" id="{6EECE6CE-CE8D-2923-729C-2CE83CAE66EB}"/>
              </a:ext>
            </a:extLst>
          </p:cNvPr>
          <p:cNvSpPr/>
          <p:nvPr/>
        </p:nvSpPr>
        <p:spPr>
          <a:xfrm>
            <a:off x="5486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7" name="Text 5">
            <a:extLst>
              <a:ext uri="{FF2B5EF4-FFF2-40B4-BE49-F238E27FC236}">
                <a16:creationId xmlns:a16="http://schemas.microsoft.com/office/drawing/2014/main" id="{A9BCCFE5-6481-67DE-5B30-BB7985FFD822}"/>
              </a:ext>
            </a:extLst>
          </p:cNvPr>
          <p:cNvSpPr/>
          <p:nvPr/>
        </p:nvSpPr>
        <p:spPr>
          <a:xfrm>
            <a:off x="5486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Group</a:t>
            </a:r>
            <a:endParaRPr lang="en-US" sz="1100"/>
          </a:p>
        </p:txBody>
      </p:sp>
      <p:sp>
        <p:nvSpPr>
          <p:cNvPr id="8" name="Shape 6">
            <a:extLst>
              <a:ext uri="{FF2B5EF4-FFF2-40B4-BE49-F238E27FC236}">
                <a16:creationId xmlns:a16="http://schemas.microsoft.com/office/drawing/2014/main" id="{FD235318-924A-17A2-42EE-F698FB830A5A}"/>
              </a:ext>
            </a:extLst>
          </p:cNvPr>
          <p:cNvSpPr/>
          <p:nvPr/>
        </p:nvSpPr>
        <p:spPr>
          <a:xfrm>
            <a:off x="19202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9" name="Text 7">
            <a:extLst>
              <a:ext uri="{FF2B5EF4-FFF2-40B4-BE49-F238E27FC236}">
                <a16:creationId xmlns:a16="http://schemas.microsoft.com/office/drawing/2014/main" id="{97082574-5DFB-C7B1-4E69-C2E0973C5305}"/>
              </a:ext>
            </a:extLst>
          </p:cNvPr>
          <p:cNvSpPr/>
          <p:nvPr/>
        </p:nvSpPr>
        <p:spPr>
          <a:xfrm>
            <a:off x="19202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1</a:t>
            </a:r>
            <a:endParaRPr lang="en-US" sz="1100"/>
          </a:p>
        </p:txBody>
      </p:sp>
      <p:sp>
        <p:nvSpPr>
          <p:cNvPr id="10" name="Shape 8">
            <a:extLst>
              <a:ext uri="{FF2B5EF4-FFF2-40B4-BE49-F238E27FC236}">
                <a16:creationId xmlns:a16="http://schemas.microsoft.com/office/drawing/2014/main" id="{8A7B8C07-20FE-401B-6A71-91908EF0E8F7}"/>
              </a:ext>
            </a:extLst>
          </p:cNvPr>
          <p:cNvSpPr/>
          <p:nvPr/>
        </p:nvSpPr>
        <p:spPr>
          <a:xfrm>
            <a:off x="32918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1" name="Text 9">
            <a:extLst>
              <a:ext uri="{FF2B5EF4-FFF2-40B4-BE49-F238E27FC236}">
                <a16:creationId xmlns:a16="http://schemas.microsoft.com/office/drawing/2014/main" id="{A9083CE2-8701-F144-083A-DEB0A24F222A}"/>
              </a:ext>
            </a:extLst>
          </p:cNvPr>
          <p:cNvSpPr/>
          <p:nvPr/>
        </p:nvSpPr>
        <p:spPr>
          <a:xfrm>
            <a:off x="32918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2</a:t>
            </a:r>
            <a:endParaRPr lang="en-US" sz="1100"/>
          </a:p>
        </p:txBody>
      </p:sp>
      <p:sp>
        <p:nvSpPr>
          <p:cNvPr id="12" name="Shape 10">
            <a:extLst>
              <a:ext uri="{FF2B5EF4-FFF2-40B4-BE49-F238E27FC236}">
                <a16:creationId xmlns:a16="http://schemas.microsoft.com/office/drawing/2014/main" id="{152E6F7E-59FE-A426-494E-5D898CD7EA7E}"/>
              </a:ext>
            </a:extLst>
          </p:cNvPr>
          <p:cNvSpPr/>
          <p:nvPr/>
        </p:nvSpPr>
        <p:spPr>
          <a:xfrm>
            <a:off x="46634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3" name="Text 11">
            <a:extLst>
              <a:ext uri="{FF2B5EF4-FFF2-40B4-BE49-F238E27FC236}">
                <a16:creationId xmlns:a16="http://schemas.microsoft.com/office/drawing/2014/main" id="{8E6C8755-E2B6-C1E0-16E8-319720512B5D}"/>
              </a:ext>
            </a:extLst>
          </p:cNvPr>
          <p:cNvSpPr/>
          <p:nvPr/>
        </p:nvSpPr>
        <p:spPr>
          <a:xfrm>
            <a:off x="46634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3</a:t>
            </a:r>
            <a:endParaRPr lang="en-US" sz="1100"/>
          </a:p>
        </p:txBody>
      </p:sp>
      <p:sp>
        <p:nvSpPr>
          <p:cNvPr id="14" name="Shape 12">
            <a:extLst>
              <a:ext uri="{FF2B5EF4-FFF2-40B4-BE49-F238E27FC236}">
                <a16:creationId xmlns:a16="http://schemas.microsoft.com/office/drawing/2014/main" id="{A4413A77-0516-D166-CF03-BABDE2B68AD2}"/>
              </a:ext>
            </a:extLst>
          </p:cNvPr>
          <p:cNvSpPr/>
          <p:nvPr/>
        </p:nvSpPr>
        <p:spPr>
          <a:xfrm>
            <a:off x="5486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5" name="Text 13">
            <a:extLst>
              <a:ext uri="{FF2B5EF4-FFF2-40B4-BE49-F238E27FC236}">
                <a16:creationId xmlns:a16="http://schemas.microsoft.com/office/drawing/2014/main" id="{FCBA822D-78FB-B05F-E9E3-D1F9B7A6144E}"/>
              </a:ext>
            </a:extLst>
          </p:cNvPr>
          <p:cNvSpPr/>
          <p:nvPr/>
        </p:nvSpPr>
        <p:spPr>
          <a:xfrm>
            <a:off x="548640" y="4681728"/>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A (NCC)</a:t>
            </a:r>
            <a:endParaRPr lang="en-US" sz="1000">
              <a:latin typeface="Calibri"/>
              <a:ea typeface="Calibri"/>
              <a:cs typeface="Calibri"/>
            </a:endParaRPr>
          </a:p>
        </p:txBody>
      </p:sp>
      <p:sp>
        <p:nvSpPr>
          <p:cNvPr id="16" name="Shape 14">
            <a:extLst>
              <a:ext uri="{FF2B5EF4-FFF2-40B4-BE49-F238E27FC236}">
                <a16:creationId xmlns:a16="http://schemas.microsoft.com/office/drawing/2014/main" id="{2F404C0D-8BFD-879F-6A2C-1CD6C0A591A4}"/>
              </a:ext>
            </a:extLst>
          </p:cNvPr>
          <p:cNvSpPr/>
          <p:nvPr/>
        </p:nvSpPr>
        <p:spPr>
          <a:xfrm>
            <a:off x="19202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7" name="Text 15">
            <a:extLst>
              <a:ext uri="{FF2B5EF4-FFF2-40B4-BE49-F238E27FC236}">
                <a16:creationId xmlns:a16="http://schemas.microsoft.com/office/drawing/2014/main" id="{CA874828-07FC-8F12-53F9-9F958777E796}"/>
              </a:ext>
            </a:extLst>
          </p:cNvPr>
          <p:cNvSpPr/>
          <p:nvPr/>
        </p:nvSpPr>
        <p:spPr>
          <a:xfrm>
            <a:off x="19202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18" name="Shape 16">
            <a:extLst>
              <a:ext uri="{FF2B5EF4-FFF2-40B4-BE49-F238E27FC236}">
                <a16:creationId xmlns:a16="http://schemas.microsoft.com/office/drawing/2014/main" id="{23A59CEF-F3B2-1F65-676D-54804CF4B5D2}"/>
              </a:ext>
            </a:extLst>
          </p:cNvPr>
          <p:cNvSpPr/>
          <p:nvPr/>
        </p:nvSpPr>
        <p:spPr>
          <a:xfrm>
            <a:off x="32918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9" name="Text 17">
            <a:extLst>
              <a:ext uri="{FF2B5EF4-FFF2-40B4-BE49-F238E27FC236}">
                <a16:creationId xmlns:a16="http://schemas.microsoft.com/office/drawing/2014/main" id="{FCE98AB0-83D9-7039-53D5-CEAF872F7605}"/>
              </a:ext>
            </a:extLst>
          </p:cNvPr>
          <p:cNvSpPr/>
          <p:nvPr/>
        </p:nvSpPr>
        <p:spPr>
          <a:xfrm>
            <a:off x="3291840" y="4681728"/>
            <a:ext cx="1371600" cy="384048"/>
          </a:xfrm>
          <a:prstGeom prst="rect">
            <a:avLst/>
          </a:prstGeom>
          <a:noFill/>
          <a:ln/>
        </p:spPr>
        <p:txBody>
          <a:bodyPr wrap="square" lIns="91440" tIns="45720" rIns="91440" bIns="45720" rtlCol="0" anchor="ctr"/>
          <a:lstStyle/>
          <a:p>
            <a:pPr marL="0" indent="0" algn="ctr">
              <a:buNone/>
            </a:pPr>
            <a:r>
              <a:rPr lang="en-US" sz="1000">
                <a:solidFill>
                  <a:srgbClr val="28251D"/>
                </a:solidFill>
                <a:latin typeface="Calibri"/>
                <a:ea typeface="Calibri"/>
                <a:cs typeface="Calibri"/>
              </a:rPr>
              <a:t>Ministry</a:t>
            </a:r>
            <a:endParaRPr lang="en-US" sz="1000"/>
          </a:p>
        </p:txBody>
      </p:sp>
      <p:sp>
        <p:nvSpPr>
          <p:cNvPr id="20" name="Shape 18">
            <a:extLst>
              <a:ext uri="{FF2B5EF4-FFF2-40B4-BE49-F238E27FC236}">
                <a16:creationId xmlns:a16="http://schemas.microsoft.com/office/drawing/2014/main" id="{B2D2C04F-4111-2135-697D-DD06B13033F0}"/>
              </a:ext>
            </a:extLst>
          </p:cNvPr>
          <p:cNvSpPr/>
          <p:nvPr/>
        </p:nvSpPr>
        <p:spPr>
          <a:xfrm>
            <a:off x="46634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21" name="Text 19">
            <a:extLst>
              <a:ext uri="{FF2B5EF4-FFF2-40B4-BE49-F238E27FC236}">
                <a16:creationId xmlns:a16="http://schemas.microsoft.com/office/drawing/2014/main" id="{E8001973-310B-57DD-AB90-57B713470913}"/>
              </a:ext>
            </a:extLst>
          </p:cNvPr>
          <p:cNvSpPr/>
          <p:nvPr/>
        </p:nvSpPr>
        <p:spPr>
          <a:xfrm>
            <a:off x="46634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Proprietary</a:t>
            </a:r>
            <a:endParaRPr lang="en-US" sz="1000"/>
          </a:p>
        </p:txBody>
      </p:sp>
      <p:sp>
        <p:nvSpPr>
          <p:cNvPr id="22" name="Shape 20">
            <a:extLst>
              <a:ext uri="{FF2B5EF4-FFF2-40B4-BE49-F238E27FC236}">
                <a16:creationId xmlns:a16="http://schemas.microsoft.com/office/drawing/2014/main" id="{5E31C5D2-BDE6-4CF9-C12E-9553318B6998}"/>
              </a:ext>
            </a:extLst>
          </p:cNvPr>
          <p:cNvSpPr/>
          <p:nvPr/>
        </p:nvSpPr>
        <p:spPr>
          <a:xfrm>
            <a:off x="5486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3" name="Text 21">
            <a:extLst>
              <a:ext uri="{FF2B5EF4-FFF2-40B4-BE49-F238E27FC236}">
                <a16:creationId xmlns:a16="http://schemas.microsoft.com/office/drawing/2014/main" id="{7E52D8EC-EA10-D28D-06E8-8A8AEDA01999}"/>
              </a:ext>
            </a:extLst>
          </p:cNvPr>
          <p:cNvSpPr/>
          <p:nvPr/>
        </p:nvSpPr>
        <p:spPr>
          <a:xfrm>
            <a:off x="548640" y="5065776"/>
            <a:ext cx="1371600" cy="384048"/>
          </a:xfrm>
          <a:prstGeom prst="rect">
            <a:avLst/>
          </a:prstGeom>
          <a:noFill/>
          <a:ln/>
        </p:spPr>
        <p:txBody>
          <a:bodyPr wrap="square" rtlCol="0" anchor="ctr"/>
          <a:lstStyle/>
          <a:p>
            <a:pPr marL="0" indent="0" algn="ctr">
              <a:buNone/>
            </a:pPr>
            <a:r>
              <a:rPr lang="en-US" sz="1000" b="1">
                <a:solidFill>
                  <a:srgbClr val="28251D"/>
                </a:solidFill>
                <a:latin typeface="Calibri" pitchFamily="34" charset="0"/>
                <a:ea typeface="Calibri" pitchFamily="34" charset="-122"/>
                <a:cs typeface="Calibri" pitchFamily="34" charset="-120"/>
              </a:rPr>
              <a:t>B (ARCEP)</a:t>
            </a:r>
            <a:endParaRPr lang="en-US" sz="1000"/>
          </a:p>
        </p:txBody>
      </p:sp>
      <p:sp>
        <p:nvSpPr>
          <p:cNvPr id="24" name="Shape 22">
            <a:extLst>
              <a:ext uri="{FF2B5EF4-FFF2-40B4-BE49-F238E27FC236}">
                <a16:creationId xmlns:a16="http://schemas.microsoft.com/office/drawing/2014/main" id="{DB2DAE9F-A320-9CD5-8296-3E991F56BBCC}"/>
              </a:ext>
            </a:extLst>
          </p:cNvPr>
          <p:cNvSpPr/>
          <p:nvPr/>
        </p:nvSpPr>
        <p:spPr>
          <a:xfrm>
            <a:off x="19202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5" name="Text 23">
            <a:extLst>
              <a:ext uri="{FF2B5EF4-FFF2-40B4-BE49-F238E27FC236}">
                <a16:creationId xmlns:a16="http://schemas.microsoft.com/office/drawing/2014/main" id="{80FA46C4-B381-66AA-5881-9F3FDBE6D02D}"/>
              </a:ext>
            </a:extLst>
          </p:cNvPr>
          <p:cNvSpPr/>
          <p:nvPr/>
        </p:nvSpPr>
        <p:spPr>
          <a:xfrm>
            <a:off x="19202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Ministry</a:t>
            </a:r>
            <a:endParaRPr lang="en-US" sz="1000"/>
          </a:p>
        </p:txBody>
      </p:sp>
      <p:sp>
        <p:nvSpPr>
          <p:cNvPr id="26" name="Shape 24">
            <a:extLst>
              <a:ext uri="{FF2B5EF4-FFF2-40B4-BE49-F238E27FC236}">
                <a16:creationId xmlns:a16="http://schemas.microsoft.com/office/drawing/2014/main" id="{79C056DC-82C5-9504-7487-A2B9499AE9B8}"/>
              </a:ext>
            </a:extLst>
          </p:cNvPr>
          <p:cNvSpPr/>
          <p:nvPr/>
        </p:nvSpPr>
        <p:spPr>
          <a:xfrm>
            <a:off x="32918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7" name="Text 25">
            <a:extLst>
              <a:ext uri="{FF2B5EF4-FFF2-40B4-BE49-F238E27FC236}">
                <a16:creationId xmlns:a16="http://schemas.microsoft.com/office/drawing/2014/main" id="{9235EEED-C404-08D5-4E2E-C9069E1B6421}"/>
              </a:ext>
            </a:extLst>
          </p:cNvPr>
          <p:cNvSpPr/>
          <p:nvPr/>
        </p:nvSpPr>
        <p:spPr>
          <a:xfrm>
            <a:off x="32918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28" name="Shape 26">
            <a:extLst>
              <a:ext uri="{FF2B5EF4-FFF2-40B4-BE49-F238E27FC236}">
                <a16:creationId xmlns:a16="http://schemas.microsoft.com/office/drawing/2014/main" id="{034D239D-9B92-06FD-FA8F-E811A518AF9E}"/>
              </a:ext>
            </a:extLst>
          </p:cNvPr>
          <p:cNvSpPr/>
          <p:nvPr/>
        </p:nvSpPr>
        <p:spPr>
          <a:xfrm>
            <a:off x="46634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9" name="Text 27">
            <a:extLst>
              <a:ext uri="{FF2B5EF4-FFF2-40B4-BE49-F238E27FC236}">
                <a16:creationId xmlns:a16="http://schemas.microsoft.com/office/drawing/2014/main" id="{A78DE2FC-A763-8552-AF07-DF9FD47ACC84}"/>
              </a:ext>
            </a:extLst>
          </p:cNvPr>
          <p:cNvSpPr/>
          <p:nvPr/>
        </p:nvSpPr>
        <p:spPr>
          <a:xfrm>
            <a:off x="46634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Open-Source</a:t>
            </a:r>
            <a:endParaRPr lang="en-US" sz="1000"/>
          </a:p>
        </p:txBody>
      </p:sp>
      <p:sp>
        <p:nvSpPr>
          <p:cNvPr id="30" name="Shape 28">
            <a:extLst>
              <a:ext uri="{FF2B5EF4-FFF2-40B4-BE49-F238E27FC236}">
                <a16:creationId xmlns:a16="http://schemas.microsoft.com/office/drawing/2014/main" id="{F4791E77-D9D1-E921-71D9-CC7C87FF7711}"/>
              </a:ext>
            </a:extLst>
          </p:cNvPr>
          <p:cNvSpPr/>
          <p:nvPr/>
        </p:nvSpPr>
        <p:spPr>
          <a:xfrm>
            <a:off x="5486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1" name="Text 29">
            <a:extLst>
              <a:ext uri="{FF2B5EF4-FFF2-40B4-BE49-F238E27FC236}">
                <a16:creationId xmlns:a16="http://schemas.microsoft.com/office/drawing/2014/main" id="{33B6AB0F-A0EE-AB7E-6034-F47CF623865F}"/>
              </a:ext>
            </a:extLst>
          </p:cNvPr>
          <p:cNvSpPr/>
          <p:nvPr/>
        </p:nvSpPr>
        <p:spPr>
          <a:xfrm>
            <a:off x="548640" y="5449824"/>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C (ARTCI)</a:t>
            </a:r>
            <a:endParaRPr lang="en-US" sz="1000">
              <a:latin typeface="Calibri"/>
              <a:ea typeface="Calibri"/>
              <a:cs typeface="Calibri"/>
            </a:endParaRPr>
          </a:p>
        </p:txBody>
      </p:sp>
      <p:sp>
        <p:nvSpPr>
          <p:cNvPr id="32" name="Shape 30">
            <a:extLst>
              <a:ext uri="{FF2B5EF4-FFF2-40B4-BE49-F238E27FC236}">
                <a16:creationId xmlns:a16="http://schemas.microsoft.com/office/drawing/2014/main" id="{882D4AE9-5D66-9C98-F5A0-2A970FA7BA56}"/>
              </a:ext>
            </a:extLst>
          </p:cNvPr>
          <p:cNvSpPr/>
          <p:nvPr/>
        </p:nvSpPr>
        <p:spPr>
          <a:xfrm>
            <a:off x="19202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3" name="Text 31">
            <a:extLst>
              <a:ext uri="{FF2B5EF4-FFF2-40B4-BE49-F238E27FC236}">
                <a16:creationId xmlns:a16="http://schemas.microsoft.com/office/drawing/2014/main" id="{DF21CF6C-ED30-217C-1480-0EB3840BA240}"/>
              </a:ext>
            </a:extLst>
          </p:cNvPr>
          <p:cNvSpPr/>
          <p:nvPr/>
        </p:nvSpPr>
        <p:spPr>
          <a:xfrm>
            <a:off x="19202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34" name="Shape 32">
            <a:extLst>
              <a:ext uri="{FF2B5EF4-FFF2-40B4-BE49-F238E27FC236}">
                <a16:creationId xmlns:a16="http://schemas.microsoft.com/office/drawing/2014/main" id="{4E437D20-B7A2-07E0-A98C-B59F9E9434B7}"/>
              </a:ext>
            </a:extLst>
          </p:cNvPr>
          <p:cNvSpPr/>
          <p:nvPr/>
        </p:nvSpPr>
        <p:spPr>
          <a:xfrm>
            <a:off x="32918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5" name="Text 33">
            <a:extLst>
              <a:ext uri="{FF2B5EF4-FFF2-40B4-BE49-F238E27FC236}">
                <a16:creationId xmlns:a16="http://schemas.microsoft.com/office/drawing/2014/main" id="{42A13FF2-1125-B835-90A7-5D26FD605A48}"/>
              </a:ext>
            </a:extLst>
          </p:cNvPr>
          <p:cNvSpPr/>
          <p:nvPr/>
        </p:nvSpPr>
        <p:spPr>
          <a:xfrm>
            <a:off x="32918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36" name="Shape 34">
            <a:extLst>
              <a:ext uri="{FF2B5EF4-FFF2-40B4-BE49-F238E27FC236}">
                <a16:creationId xmlns:a16="http://schemas.microsoft.com/office/drawing/2014/main" id="{AB4FA221-D385-6286-F358-FE894E211306}"/>
              </a:ext>
            </a:extLst>
          </p:cNvPr>
          <p:cNvSpPr/>
          <p:nvPr/>
        </p:nvSpPr>
        <p:spPr>
          <a:xfrm>
            <a:off x="46634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7" name="Text 35">
            <a:extLst>
              <a:ext uri="{FF2B5EF4-FFF2-40B4-BE49-F238E27FC236}">
                <a16:creationId xmlns:a16="http://schemas.microsoft.com/office/drawing/2014/main" id="{915D2701-264B-258C-8364-008DF05F9B15}"/>
              </a:ext>
            </a:extLst>
          </p:cNvPr>
          <p:cNvSpPr/>
          <p:nvPr/>
        </p:nvSpPr>
        <p:spPr>
          <a:xfrm>
            <a:off x="46634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Hybrid</a:t>
            </a:r>
            <a:endParaRPr lang="en-US" sz="1000"/>
          </a:p>
        </p:txBody>
      </p:sp>
      <p:sp>
        <p:nvSpPr>
          <p:cNvPr id="38" name="Shape 36">
            <a:extLst>
              <a:ext uri="{FF2B5EF4-FFF2-40B4-BE49-F238E27FC236}">
                <a16:creationId xmlns:a16="http://schemas.microsoft.com/office/drawing/2014/main" id="{8F855AF2-85A5-39EB-F7A0-0FB2EA6D63D5}"/>
              </a:ext>
            </a:extLst>
          </p:cNvPr>
          <p:cNvSpPr/>
          <p:nvPr/>
        </p:nvSpPr>
        <p:spPr>
          <a:xfrm>
            <a:off x="6492240" y="1783080"/>
            <a:ext cx="5166360" cy="4434840"/>
          </a:xfrm>
          <a:prstGeom prst="rect">
            <a:avLst/>
          </a:prstGeom>
          <a:solidFill>
            <a:srgbClr val="E3EDEE"/>
          </a:solidFill>
          <a:ln w="12700">
            <a:solidFill>
              <a:srgbClr val="0C4E54"/>
            </a:solidFill>
            <a:prstDash val="solid"/>
          </a:ln>
        </p:spPr>
        <p:txBody>
          <a:bodyPr/>
          <a:lstStyle/>
          <a:p>
            <a:endParaRPr lang="en-US"/>
          </a:p>
        </p:txBody>
      </p:sp>
      <p:sp>
        <p:nvSpPr>
          <p:cNvPr id="39" name="Text 37">
            <a:extLst>
              <a:ext uri="{FF2B5EF4-FFF2-40B4-BE49-F238E27FC236}">
                <a16:creationId xmlns:a16="http://schemas.microsoft.com/office/drawing/2014/main" id="{BB67B9FD-B617-D4F6-D6E5-7640AE8A4C07}"/>
              </a:ext>
            </a:extLst>
          </p:cNvPr>
          <p:cNvSpPr/>
          <p:nvPr/>
        </p:nvSpPr>
        <p:spPr>
          <a:xfrm>
            <a:off x="6812280" y="2103120"/>
            <a:ext cx="452628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CAPTURING NOTES DIGITALLY</a:t>
            </a:r>
            <a:endParaRPr lang="en-US" sz="1200"/>
          </a:p>
        </p:txBody>
      </p:sp>
      <p:sp>
        <p:nvSpPr>
          <p:cNvPr id="40" name="Text 38">
            <a:extLst>
              <a:ext uri="{FF2B5EF4-FFF2-40B4-BE49-F238E27FC236}">
                <a16:creationId xmlns:a16="http://schemas.microsoft.com/office/drawing/2014/main" id="{EB3AD221-B095-15A9-847A-125AC42624C7}"/>
              </a:ext>
            </a:extLst>
          </p:cNvPr>
          <p:cNvSpPr/>
          <p:nvPr/>
        </p:nvSpPr>
        <p:spPr>
          <a:xfrm>
            <a:off x="6812280" y="2468880"/>
            <a:ext cx="4526280" cy="777240"/>
          </a:xfrm>
          <a:prstGeom prst="rect">
            <a:avLst/>
          </a:prstGeom>
          <a:noFill/>
          <a:ln/>
        </p:spPr>
        <p:txBody>
          <a:bodyPr wrap="square" rtlCol="0" anchor="t"/>
          <a:lstStyle/>
          <a:p>
            <a:pPr marL="0" indent="0">
              <a:lnSpc>
                <a:spcPct val="130000"/>
              </a:lnSpc>
              <a:buNone/>
            </a:pPr>
            <a:r>
              <a:rPr lang="en-US" sz="1300">
                <a:solidFill>
                  <a:srgbClr val="28251D"/>
                </a:solidFill>
                <a:latin typeface="Calibri" pitchFamily="34" charset="0"/>
                <a:ea typeface="Calibri" pitchFamily="34" charset="-122"/>
                <a:cs typeface="Calibri" pitchFamily="34" charset="-120"/>
              </a:rPr>
              <a:t>Each group designates a note-taker who completes the structured digital capture form during or immediately after their briefing.</a:t>
            </a:r>
            <a:endParaRPr lang="en-US" sz="1300"/>
          </a:p>
        </p:txBody>
      </p:sp>
      <p:sp>
        <p:nvSpPr>
          <p:cNvPr id="41" name="Text 39">
            <a:extLst>
              <a:ext uri="{FF2B5EF4-FFF2-40B4-BE49-F238E27FC236}">
                <a16:creationId xmlns:a16="http://schemas.microsoft.com/office/drawing/2014/main" id="{4C927EC8-E4EA-0FC9-3D39-89970C76B86B}"/>
              </a:ext>
            </a:extLst>
          </p:cNvPr>
          <p:cNvSpPr/>
          <p:nvPr/>
        </p:nvSpPr>
        <p:spPr>
          <a:xfrm>
            <a:off x="6812280" y="3337560"/>
            <a:ext cx="4526280" cy="274320"/>
          </a:xfrm>
          <a:prstGeom prst="rect">
            <a:avLst/>
          </a:prstGeom>
          <a:noFill/>
          <a:ln/>
        </p:spPr>
        <p:txBody>
          <a:bodyPr wrap="square" rtlCol="0" anchor="ctr"/>
          <a:lstStyle/>
          <a:p>
            <a:pPr marL="0" indent="0">
              <a:buNone/>
            </a:pPr>
            <a:r>
              <a:rPr lang="en-US" sz="1200" b="1">
                <a:solidFill>
                  <a:srgbClr val="28251D"/>
                </a:solidFill>
                <a:latin typeface="Calibri" pitchFamily="34" charset="0"/>
                <a:ea typeface="Calibri" pitchFamily="34" charset="-122"/>
                <a:cs typeface="Calibri" pitchFamily="34" charset="-120"/>
              </a:rPr>
              <a:t>Capture form fields:</a:t>
            </a:r>
            <a:endParaRPr lang="en-US" sz="1200"/>
          </a:p>
        </p:txBody>
      </p:sp>
      <p:sp>
        <p:nvSpPr>
          <p:cNvPr id="42" name="Text 40">
            <a:extLst>
              <a:ext uri="{FF2B5EF4-FFF2-40B4-BE49-F238E27FC236}">
                <a16:creationId xmlns:a16="http://schemas.microsoft.com/office/drawing/2014/main" id="{3AA43DD5-A67E-6F81-A12D-699109EA6878}"/>
              </a:ext>
            </a:extLst>
          </p:cNvPr>
          <p:cNvSpPr/>
          <p:nvPr/>
        </p:nvSpPr>
        <p:spPr>
          <a:xfrm>
            <a:off x="6812280" y="3657600"/>
            <a:ext cx="4526280" cy="1737360"/>
          </a:xfrm>
          <a:prstGeom prst="rect">
            <a:avLst/>
          </a:prstGeom>
          <a:noFill/>
          <a:ln/>
        </p:spPr>
        <p:txBody>
          <a:bodyPr wrap="square" rtlCol="0" anchor="t"/>
          <a:lstStyle/>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Country or sub-region represented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Stakeholder role assigned (NRA / Ministry / Operator)</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Key institutional position taken</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Spatial evidence, QA/QC, or metadata steps proposed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How the position changed after the jury challenge, and why</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unresolved regulatory gap</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recommendation for a regional policy table</a:t>
            </a:r>
            <a:endParaRPr lang="en-US" sz="1150"/>
          </a:p>
        </p:txBody>
      </p:sp>
      <p:sp>
        <p:nvSpPr>
          <p:cNvPr id="43" name="Shape 41">
            <a:extLst>
              <a:ext uri="{FF2B5EF4-FFF2-40B4-BE49-F238E27FC236}">
                <a16:creationId xmlns:a16="http://schemas.microsoft.com/office/drawing/2014/main" id="{2860F62C-1CB4-6B72-C8C6-BC7DA1632EF6}"/>
              </a:ext>
            </a:extLst>
          </p:cNvPr>
          <p:cNvSpPr/>
          <p:nvPr/>
        </p:nvSpPr>
        <p:spPr>
          <a:xfrm>
            <a:off x="6812280" y="5440680"/>
            <a:ext cx="4699700" cy="608969"/>
          </a:xfrm>
          <a:prstGeom prst="rect">
            <a:avLst/>
          </a:prstGeom>
          <a:solidFill>
            <a:srgbClr val="0C4E54"/>
          </a:solidFill>
          <a:ln w="12700">
            <a:solidFill>
              <a:srgbClr val="0C4E54"/>
            </a:solidFill>
            <a:prstDash val="solid"/>
          </a:ln>
        </p:spPr>
        <p:txBody>
          <a:bodyPr/>
          <a:lstStyle/>
          <a:p>
            <a:endParaRPr lang="en-US"/>
          </a:p>
        </p:txBody>
      </p:sp>
      <p:sp>
        <p:nvSpPr>
          <p:cNvPr id="44" name="Text 42">
            <a:extLst>
              <a:ext uri="{FF2B5EF4-FFF2-40B4-BE49-F238E27FC236}">
                <a16:creationId xmlns:a16="http://schemas.microsoft.com/office/drawing/2014/main" id="{927370E6-D43B-41B7-E493-F6E70A10FA2E}"/>
              </a:ext>
            </a:extLst>
          </p:cNvPr>
          <p:cNvSpPr/>
          <p:nvPr/>
        </p:nvSpPr>
        <p:spPr>
          <a:xfrm>
            <a:off x="6949440" y="5445935"/>
            <a:ext cx="4693394" cy="561673"/>
          </a:xfrm>
          <a:prstGeom prst="rect">
            <a:avLst/>
          </a:prstGeom>
          <a:noFill/>
          <a:ln/>
        </p:spPr>
        <p:txBody>
          <a:bodyPr wrap="square" lIns="91440" tIns="45720" rIns="91440" bIns="45720" rtlCol="0" anchor="ctr"/>
          <a:lstStyle/>
          <a:p>
            <a:r>
              <a:rPr lang="en-US" sz="1200">
                <a:solidFill>
                  <a:srgbClr val="FFFFFF"/>
                </a:solidFill>
                <a:latin typeface="Calibri"/>
                <a:ea typeface="Calibri"/>
                <a:cs typeface="Calibri"/>
              </a:rPr>
              <a:t>Send notes to  </a:t>
            </a:r>
            <a:r>
              <a:rPr lang="en-US" sz="1300" b="1">
                <a:solidFill>
                  <a:srgbClr val="FFFFFF"/>
                </a:solidFill>
                <a:ea typeface="+mn-lt"/>
                <a:cs typeface="+mn-lt"/>
                <a:hlinkClick r:id="rId3">
                  <a:extLst>
                    <a:ext uri="{A12FA001-AC4F-418D-AE19-62706E023703}">
                      <ahyp:hlinkClr xmlns:ahyp="http://schemas.microsoft.com/office/drawing/2018/hyperlinkcolor" val="tx"/>
                    </a:ext>
                  </a:extLst>
                </a:hlinkClick>
              </a:rPr>
              <a:t>aisha.jenkins@itu.int</a:t>
            </a:r>
            <a:r>
              <a:rPr lang="en-US" sz="1300" b="1" u="sng">
                <a:solidFill>
                  <a:srgbClr val="FFFFFF"/>
                </a:solidFill>
                <a:ea typeface="+mn-lt"/>
                <a:cs typeface="+mn-lt"/>
              </a:rPr>
              <a:t>, danajon.kamason@itu.int, elind.sulmina@itu.int</a:t>
            </a:r>
            <a:endParaRPr lang="en-US" sz="1300">
              <a:solidFill>
                <a:srgbClr val="000000"/>
              </a:solidFill>
              <a:ea typeface="+mn-lt"/>
              <a:cs typeface="+mn-lt"/>
            </a:endParaRPr>
          </a:p>
        </p:txBody>
      </p:sp>
      <p:sp>
        <p:nvSpPr>
          <p:cNvPr id="45" name="Text 43">
            <a:extLst>
              <a:ext uri="{FF2B5EF4-FFF2-40B4-BE49-F238E27FC236}">
                <a16:creationId xmlns:a16="http://schemas.microsoft.com/office/drawing/2014/main" id="{37451C28-EF55-3B27-12FA-C78761A42F5C}"/>
              </a:ext>
            </a:extLst>
          </p:cNvPr>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46" name="Text 44">
            <a:extLst>
              <a:ext uri="{FF2B5EF4-FFF2-40B4-BE49-F238E27FC236}">
                <a16:creationId xmlns:a16="http://schemas.microsoft.com/office/drawing/2014/main" id="{85F1EB04-3E53-8C01-7470-0CE36207C76E}"/>
              </a:ext>
            </a:extLst>
          </p:cNvPr>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3</a:t>
            </a:r>
            <a:endParaRPr lang="en-US" sz="900"/>
          </a:p>
        </p:txBody>
      </p:sp>
      <p:pic>
        <p:nvPicPr>
          <p:cNvPr id="48" name="Picture 47" descr="A blue logo with a black background&#10;&#10;AI-generated content may be incorrect.">
            <a:extLst>
              <a:ext uri="{FF2B5EF4-FFF2-40B4-BE49-F238E27FC236}">
                <a16:creationId xmlns:a16="http://schemas.microsoft.com/office/drawing/2014/main" id="{D0BDF40F-CE73-0844-00E9-D153244584B4}"/>
              </a:ext>
            </a:extLst>
          </p:cNvPr>
          <p:cNvPicPr>
            <a:picLocks noChangeAspect="1"/>
          </p:cNvPicPr>
          <p:nvPr/>
        </p:nvPicPr>
        <p:blipFill>
          <a:blip r:embed="rId4"/>
          <a:stretch>
            <a:fillRect/>
          </a:stretch>
        </p:blipFill>
        <p:spPr>
          <a:xfrm>
            <a:off x="8356023" y="78205"/>
            <a:ext cx="3835978" cy="1021226"/>
          </a:xfrm>
          <a:prstGeom prst="rect">
            <a:avLst/>
          </a:prstGeom>
        </p:spPr>
      </p:pic>
    </p:spTree>
    <p:extLst>
      <p:ext uri="{BB962C8B-B14F-4D97-AF65-F5344CB8AC3E}">
        <p14:creationId xmlns:p14="http://schemas.microsoft.com/office/powerpoint/2010/main" val="3852110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2  |  DAY 2, MORNING  |  SCENARIO</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Data Quality, QA/QC, and Decisions Under Uncertainty</a:t>
            </a:r>
            <a:endParaRPr lang="en-US" sz="3000"/>
          </a:p>
        </p:txBody>
      </p:sp>
      <p:sp>
        <p:nvSpPr>
          <p:cNvPr id="5" name="Text 3"/>
          <p:cNvSpPr/>
          <p:nvPr/>
        </p:nvSpPr>
        <p:spPr>
          <a:xfrm>
            <a:off x="548640" y="1734264"/>
            <a:ext cx="10972800" cy="274320"/>
          </a:xfrm>
          <a:prstGeom prst="rect">
            <a:avLst/>
          </a:prstGeom>
          <a:noFill/>
          <a:ln/>
        </p:spPr>
        <p:txBody>
          <a:bodyPr wrap="square" rtlCol="0" anchor="ctr"/>
          <a:lstStyle/>
          <a:p>
            <a:pPr marL="0" indent="0">
              <a:buNone/>
            </a:pPr>
            <a:r>
              <a:rPr lang="en-US" sz="1600" b="1" kern="0" spc="300">
                <a:solidFill>
                  <a:srgbClr val="0C4E54"/>
                </a:solidFill>
                <a:latin typeface="Calibri" pitchFamily="34" charset="0"/>
                <a:ea typeface="Calibri" pitchFamily="34" charset="-122"/>
                <a:cs typeface="Calibri" pitchFamily="34" charset="-120"/>
              </a:rPr>
              <a:t>CONTEXT</a:t>
            </a:r>
            <a:endParaRPr lang="en-US" sz="1600"/>
          </a:p>
        </p:txBody>
      </p:sp>
      <p:sp>
        <p:nvSpPr>
          <p:cNvPr id="6" name="Shape 4"/>
          <p:cNvSpPr/>
          <p:nvPr/>
        </p:nvSpPr>
        <p:spPr>
          <a:xfrm>
            <a:off x="548640" y="2004775"/>
            <a:ext cx="11556015" cy="4350305"/>
          </a:xfrm>
          <a:prstGeom prst="rect">
            <a:avLst/>
          </a:prstGeom>
          <a:solidFill>
            <a:srgbClr val="FFFFFF"/>
          </a:solidFill>
          <a:ln w="12700">
            <a:solidFill>
              <a:srgbClr val="D4D1CA"/>
            </a:solidFill>
            <a:prstDash val="solid"/>
          </a:ln>
        </p:spPr>
        <p:txBody>
          <a:bodyPr/>
          <a:lstStyle/>
          <a:p>
            <a:endParaRPr lang="en-US"/>
          </a:p>
        </p:txBody>
      </p:sp>
      <p:sp>
        <p:nvSpPr>
          <p:cNvPr id="7" name="Text 5"/>
          <p:cNvSpPr/>
          <p:nvPr/>
        </p:nvSpPr>
        <p:spPr>
          <a:xfrm>
            <a:off x="674449" y="2323711"/>
            <a:ext cx="4426553" cy="3067289"/>
          </a:xfrm>
          <a:prstGeom prst="rect">
            <a:avLst/>
          </a:prstGeom>
          <a:noFill/>
          <a:ln/>
        </p:spPr>
        <p:txBody>
          <a:bodyPr wrap="square" lIns="91440" tIns="45720" rIns="91440" bIns="45720" rtlCol="0" anchor="t"/>
          <a:lstStyle/>
          <a:p>
            <a:r>
              <a:rPr lang="en-US" sz="1200">
                <a:solidFill>
                  <a:srgbClr val="28251D"/>
                </a:solidFill>
                <a:ea typeface="+mn-lt"/>
                <a:cs typeface="+mn-lt"/>
              </a:rPr>
              <a:t>An NRA collects quarterly broadband coverage data from licensed operators as georeferenced polygons for each technology type. The data feeds the national broadband map, which the Ministry of ICT uses to determine USF disbursements and to report connectivity targets to regional bodies, including WATRA. </a:t>
            </a:r>
            <a:endParaRPr lang="en-US" sz="1200">
              <a:solidFill>
                <a:srgbClr val="28251D"/>
              </a:solidFill>
              <a:ea typeface="Calibri"/>
              <a:cs typeface="Calibri"/>
            </a:endParaRPr>
          </a:p>
          <a:p>
            <a:endParaRPr lang="en-US" sz="1200">
              <a:solidFill>
                <a:srgbClr val="28251D"/>
              </a:solidFill>
              <a:ea typeface="Calibri"/>
              <a:cs typeface="Calibri"/>
            </a:endParaRPr>
          </a:p>
          <a:p>
            <a:r>
              <a:rPr lang="en-US" sz="1200">
                <a:solidFill>
                  <a:srgbClr val="28251D"/>
                </a:solidFill>
                <a:ea typeface="+mn-lt"/>
                <a:cs typeface="+mn-lt"/>
              </a:rPr>
              <a:t>An independent civil society audit has found serious discrepancies between operator-submitted coverage polygons and on-the- ground signal conditions. A major operator’s polygon shows 4G across an entire district, but field measurements show coverage limited to a corridor along the main highway. </a:t>
            </a:r>
            <a:endParaRPr lang="en-US" sz="1200">
              <a:ea typeface="Calibri"/>
              <a:cs typeface="Calibri"/>
            </a:endParaRPr>
          </a:p>
          <a:p>
            <a:endParaRPr lang="en-US" sz="1200">
              <a:ea typeface="Calibri"/>
              <a:cs typeface="Calibri"/>
            </a:endParaRPr>
          </a:p>
          <a:p>
            <a:r>
              <a:rPr lang="en-US" sz="1200">
                <a:solidFill>
                  <a:srgbClr val="28251D"/>
                </a:solidFill>
                <a:ea typeface="+mn-lt"/>
                <a:cs typeface="+mn-lt"/>
              </a:rPr>
              <a:t>Four concurrent failures complicate the situation: two operators submitted data using non-standard CRSs that the NRA’s platform silently reprojected; a third submitted data with topological errors ingested without validation; the NRA has no documented QA/QC protocol; and licensing agreements penalize non-submission but not inaccurate submission. The audit is now in national press; the</a:t>
            </a:r>
            <a:endParaRPr lang="en-US" sz="1200">
              <a:solidFill>
                <a:srgbClr val="000000"/>
              </a:solidFill>
              <a:ea typeface="+mn-lt"/>
              <a:cs typeface="+mn-lt"/>
            </a:endParaRPr>
          </a:p>
          <a:p>
            <a:r>
              <a:rPr lang="en-US" sz="1200">
                <a:solidFill>
                  <a:srgbClr val="28251D"/>
                </a:solidFill>
                <a:ea typeface="+mn-lt"/>
                <a:cs typeface="+mn-lt"/>
              </a:rPr>
              <a:t>Ministry has asked whether prior-year USF disbursements may need review. </a:t>
            </a:r>
            <a:endParaRPr lang="en-US" sz="1200">
              <a:solidFill>
                <a:srgbClr val="000000"/>
              </a:solidFill>
              <a:ea typeface="Calibri"/>
              <a:cs typeface="Calibri"/>
            </a:endParaRPr>
          </a:p>
        </p:txBody>
      </p:sp>
      <p:sp>
        <p:nvSpPr>
          <p:cNvPr id="8" name="Text 6"/>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6</a:t>
            </a:r>
            <a:endParaRPr lang="en-US" sz="900"/>
          </a:p>
        </p:txBody>
      </p:sp>
      <p:pic>
        <p:nvPicPr>
          <p:cNvPr id="11" name="Picture 10" descr="A blue logo with a black background&#10;&#10;AI-generated content may be incorrect.">
            <a:extLst>
              <a:ext uri="{FF2B5EF4-FFF2-40B4-BE49-F238E27FC236}">
                <a16:creationId xmlns:a16="http://schemas.microsoft.com/office/drawing/2014/main" id="{D18455E5-567C-727A-A72E-46C6DE7D88E7}"/>
              </a:ext>
            </a:extLst>
          </p:cNvPr>
          <p:cNvPicPr>
            <a:picLocks noChangeAspect="1"/>
          </p:cNvPicPr>
          <p:nvPr/>
        </p:nvPicPr>
        <p:blipFill>
          <a:blip r:embed="rId3"/>
          <a:srcRect b="513"/>
          <a:stretch>
            <a:fillRect/>
          </a:stretch>
        </p:blipFill>
        <p:spPr>
          <a:xfrm>
            <a:off x="8354575" y="77350"/>
            <a:ext cx="3838575" cy="1032901"/>
          </a:xfrm>
          <a:prstGeom prst="rect">
            <a:avLst/>
          </a:prstGeom>
        </p:spPr>
      </p:pic>
      <p:sp>
        <p:nvSpPr>
          <p:cNvPr id="10" name="TextBox 9">
            <a:extLst>
              <a:ext uri="{FF2B5EF4-FFF2-40B4-BE49-F238E27FC236}">
                <a16:creationId xmlns:a16="http://schemas.microsoft.com/office/drawing/2014/main" id="{301CC4CB-A2B6-E534-E75B-7223C9F6550B}"/>
              </a:ext>
            </a:extLst>
          </p:cNvPr>
          <p:cNvSpPr txBox="1"/>
          <p:nvPr/>
        </p:nvSpPr>
        <p:spPr>
          <a:xfrm>
            <a:off x="5095876" y="2155031"/>
            <a:ext cx="6846091"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ea typeface="+mn-lt"/>
                <a:cs typeface="+mn-lt"/>
              </a:rPr>
              <a:t>Une Autorité Nationale de </a:t>
            </a:r>
            <a:r>
              <a:rPr lang="en-GB" sz="1200" err="1">
                <a:ea typeface="+mn-lt"/>
                <a:cs typeface="+mn-lt"/>
              </a:rPr>
              <a:t>Régulation</a:t>
            </a:r>
            <a:r>
              <a:rPr lang="en-GB" sz="1200">
                <a:ea typeface="+mn-lt"/>
                <a:cs typeface="+mn-lt"/>
              </a:rPr>
              <a:t> (ANR) </a:t>
            </a:r>
            <a:r>
              <a:rPr lang="en-GB" sz="1200" err="1">
                <a:ea typeface="+mn-lt"/>
                <a:cs typeface="+mn-lt"/>
              </a:rPr>
              <a:t>collecte</a:t>
            </a:r>
            <a:r>
              <a:rPr lang="en-GB" sz="1200">
                <a:ea typeface="+mn-lt"/>
                <a:cs typeface="+mn-lt"/>
              </a:rPr>
              <a:t> </a:t>
            </a:r>
            <a:r>
              <a:rPr lang="en-GB" sz="1200" err="1">
                <a:ea typeface="+mn-lt"/>
                <a:cs typeface="+mn-lt"/>
              </a:rPr>
              <a:t>chaque</a:t>
            </a:r>
            <a:r>
              <a:rPr lang="en-GB" sz="1200">
                <a:ea typeface="+mn-lt"/>
                <a:cs typeface="+mn-lt"/>
              </a:rPr>
              <a:t> </a:t>
            </a:r>
            <a:r>
              <a:rPr lang="en-GB" sz="1200" err="1">
                <a:ea typeface="+mn-lt"/>
                <a:cs typeface="+mn-lt"/>
              </a:rPr>
              <a:t>trimestre</a:t>
            </a:r>
            <a:r>
              <a:rPr lang="en-GB" sz="1200">
                <a:ea typeface="+mn-lt"/>
                <a:cs typeface="+mn-lt"/>
              </a:rPr>
              <a:t> </a:t>
            </a:r>
            <a:r>
              <a:rPr lang="en-GB" sz="1200" err="1">
                <a:ea typeface="+mn-lt"/>
                <a:cs typeface="+mn-lt"/>
              </a:rPr>
              <a:t>auprès</a:t>
            </a:r>
            <a:r>
              <a:rPr lang="en-GB" sz="1200">
                <a:ea typeface="+mn-lt"/>
                <a:cs typeface="+mn-lt"/>
              </a:rPr>
              <a:t> des </a:t>
            </a:r>
            <a:r>
              <a:rPr lang="en-GB" sz="1200" err="1">
                <a:ea typeface="+mn-lt"/>
                <a:cs typeface="+mn-lt"/>
              </a:rPr>
              <a:t>opérateurs</a:t>
            </a:r>
            <a:r>
              <a:rPr lang="en-GB" sz="1200">
                <a:ea typeface="+mn-lt"/>
                <a:cs typeface="+mn-lt"/>
              </a:rPr>
              <a:t> </a:t>
            </a:r>
            <a:r>
              <a:rPr lang="en-GB" sz="1200" err="1">
                <a:ea typeface="+mn-lt"/>
                <a:cs typeface="+mn-lt"/>
              </a:rPr>
              <a:t>titulaires</a:t>
            </a:r>
            <a:r>
              <a:rPr lang="en-GB" sz="1200">
                <a:ea typeface="+mn-lt"/>
                <a:cs typeface="+mn-lt"/>
              </a:rPr>
              <a:t> de licence des données de couverture du haut </a:t>
            </a:r>
            <a:r>
              <a:rPr lang="en-GB" sz="1200" err="1">
                <a:ea typeface="+mn-lt"/>
                <a:cs typeface="+mn-lt"/>
              </a:rPr>
              <a:t>débit</a:t>
            </a:r>
            <a:r>
              <a:rPr lang="en-GB" sz="1200">
                <a:ea typeface="+mn-lt"/>
                <a:cs typeface="+mn-lt"/>
              </a:rPr>
              <a:t> sous </a:t>
            </a:r>
            <a:r>
              <a:rPr lang="en-GB" sz="1200" err="1">
                <a:ea typeface="+mn-lt"/>
                <a:cs typeface="+mn-lt"/>
              </a:rPr>
              <a:t>forme</a:t>
            </a:r>
            <a:r>
              <a:rPr lang="en-GB" sz="1200">
                <a:ea typeface="+mn-lt"/>
                <a:cs typeface="+mn-lt"/>
              </a:rPr>
              <a:t> de </a:t>
            </a:r>
            <a:r>
              <a:rPr lang="en-GB" sz="1200" err="1">
                <a:ea typeface="+mn-lt"/>
                <a:cs typeface="+mn-lt"/>
              </a:rPr>
              <a:t>polygones</a:t>
            </a:r>
            <a:r>
              <a:rPr lang="en-GB" sz="1200">
                <a:ea typeface="+mn-lt"/>
                <a:cs typeface="+mn-lt"/>
              </a:rPr>
              <a:t> </a:t>
            </a:r>
            <a:r>
              <a:rPr lang="en-GB" sz="1200" err="1">
                <a:ea typeface="+mn-lt"/>
                <a:cs typeface="+mn-lt"/>
              </a:rPr>
              <a:t>géoréférencés</a:t>
            </a:r>
            <a:r>
              <a:rPr lang="en-GB" sz="1200">
                <a:ea typeface="+mn-lt"/>
                <a:cs typeface="+mn-lt"/>
              </a:rPr>
              <a:t> pour </a:t>
            </a:r>
            <a:r>
              <a:rPr lang="en-GB" sz="1200" err="1">
                <a:ea typeface="+mn-lt"/>
                <a:cs typeface="+mn-lt"/>
              </a:rPr>
              <a:t>chaque</a:t>
            </a:r>
            <a:r>
              <a:rPr lang="en-GB" sz="1200">
                <a:ea typeface="+mn-lt"/>
                <a:cs typeface="+mn-lt"/>
              </a:rPr>
              <a:t> type de </a:t>
            </a:r>
            <a:r>
              <a:rPr lang="en-GB" sz="1200" err="1">
                <a:ea typeface="+mn-lt"/>
                <a:cs typeface="+mn-lt"/>
              </a:rPr>
              <a:t>technologie</a:t>
            </a:r>
            <a:r>
              <a:rPr lang="en-GB" sz="1200">
                <a:ea typeface="+mn-lt"/>
                <a:cs typeface="+mn-lt"/>
              </a:rPr>
              <a:t>. </a:t>
            </a:r>
            <a:r>
              <a:rPr lang="en-GB" sz="1200" err="1">
                <a:ea typeface="+mn-lt"/>
                <a:cs typeface="+mn-lt"/>
              </a:rPr>
              <a:t>Ces</a:t>
            </a:r>
            <a:r>
              <a:rPr lang="en-GB" sz="1200">
                <a:ea typeface="+mn-lt"/>
                <a:cs typeface="+mn-lt"/>
              </a:rPr>
              <a:t> données </a:t>
            </a:r>
            <a:r>
              <a:rPr lang="en-GB" sz="1200" err="1">
                <a:ea typeface="+mn-lt"/>
                <a:cs typeface="+mn-lt"/>
              </a:rPr>
              <a:t>alimentent</a:t>
            </a:r>
            <a:r>
              <a:rPr lang="en-GB" sz="1200">
                <a:ea typeface="+mn-lt"/>
                <a:cs typeface="+mn-lt"/>
              </a:rPr>
              <a:t> la carte </a:t>
            </a:r>
            <a:r>
              <a:rPr lang="en-GB" sz="1200" err="1">
                <a:ea typeface="+mn-lt"/>
                <a:cs typeface="+mn-lt"/>
              </a:rPr>
              <a:t>nationale</a:t>
            </a:r>
            <a:r>
              <a:rPr lang="en-GB" sz="1200">
                <a:ea typeface="+mn-lt"/>
                <a:cs typeface="+mn-lt"/>
              </a:rPr>
              <a:t> du haut </a:t>
            </a:r>
            <a:r>
              <a:rPr lang="en-GB" sz="1200" err="1">
                <a:ea typeface="+mn-lt"/>
                <a:cs typeface="+mn-lt"/>
              </a:rPr>
              <a:t>débit</a:t>
            </a:r>
            <a:r>
              <a:rPr lang="en-GB" sz="1200">
                <a:ea typeface="+mn-lt"/>
                <a:cs typeface="+mn-lt"/>
              </a:rPr>
              <a:t>, </a:t>
            </a:r>
            <a:r>
              <a:rPr lang="en-GB" sz="1200" err="1">
                <a:ea typeface="+mn-lt"/>
                <a:cs typeface="+mn-lt"/>
              </a:rPr>
              <a:t>que</a:t>
            </a:r>
            <a:r>
              <a:rPr lang="en-GB" sz="1200">
                <a:ea typeface="+mn-lt"/>
                <a:cs typeface="+mn-lt"/>
              </a:rPr>
              <a:t> le Ministère des TIC utilise pour </a:t>
            </a:r>
            <a:r>
              <a:rPr lang="en-GB" sz="1200" err="1">
                <a:ea typeface="+mn-lt"/>
                <a:cs typeface="+mn-lt"/>
              </a:rPr>
              <a:t>déterminer</a:t>
            </a:r>
            <a:r>
              <a:rPr lang="en-GB" sz="1200">
                <a:ea typeface="+mn-lt"/>
                <a:cs typeface="+mn-lt"/>
              </a:rPr>
              <a:t> les </a:t>
            </a:r>
            <a:r>
              <a:rPr lang="en-GB" sz="1200" err="1">
                <a:ea typeface="+mn-lt"/>
                <a:cs typeface="+mn-lt"/>
              </a:rPr>
              <a:t>décaissements</a:t>
            </a:r>
            <a:r>
              <a:rPr lang="en-GB" sz="1200">
                <a:ea typeface="+mn-lt"/>
                <a:cs typeface="+mn-lt"/>
              </a:rPr>
              <a:t> du Fonds de Service Universel (FSU) et pour </a:t>
            </a:r>
            <a:r>
              <a:rPr lang="en-GB" sz="1200" err="1">
                <a:ea typeface="+mn-lt"/>
                <a:cs typeface="+mn-lt"/>
              </a:rPr>
              <a:t>rendre</a:t>
            </a:r>
            <a:r>
              <a:rPr lang="en-GB" sz="1200">
                <a:ea typeface="+mn-lt"/>
                <a:cs typeface="+mn-lt"/>
              </a:rPr>
              <a:t> compte des </a:t>
            </a:r>
            <a:r>
              <a:rPr lang="en-GB" sz="1200" err="1">
                <a:ea typeface="+mn-lt"/>
                <a:cs typeface="+mn-lt"/>
              </a:rPr>
              <a:t>objectifs</a:t>
            </a:r>
            <a:r>
              <a:rPr lang="en-GB" sz="1200">
                <a:ea typeface="+mn-lt"/>
                <a:cs typeface="+mn-lt"/>
              </a:rPr>
              <a:t> de </a:t>
            </a:r>
            <a:r>
              <a:rPr lang="en-GB" sz="1200" err="1">
                <a:ea typeface="+mn-lt"/>
                <a:cs typeface="+mn-lt"/>
              </a:rPr>
              <a:t>connectivité</a:t>
            </a:r>
            <a:r>
              <a:rPr lang="en-GB" sz="1200">
                <a:ea typeface="+mn-lt"/>
                <a:cs typeface="+mn-lt"/>
              </a:rPr>
              <a:t> aux </a:t>
            </a:r>
            <a:r>
              <a:rPr lang="en-GB" sz="1200" err="1">
                <a:ea typeface="+mn-lt"/>
                <a:cs typeface="+mn-lt"/>
              </a:rPr>
              <a:t>organismes</a:t>
            </a:r>
            <a:r>
              <a:rPr lang="en-GB" sz="1200">
                <a:ea typeface="+mn-lt"/>
                <a:cs typeface="+mn-lt"/>
              </a:rPr>
              <a:t> </a:t>
            </a:r>
            <a:r>
              <a:rPr lang="en-GB" sz="1200" err="1">
                <a:ea typeface="+mn-lt"/>
                <a:cs typeface="+mn-lt"/>
              </a:rPr>
              <a:t>régionaux</a:t>
            </a:r>
            <a:r>
              <a:rPr lang="en-GB" sz="1200">
                <a:ea typeface="+mn-lt"/>
                <a:cs typeface="+mn-lt"/>
              </a:rPr>
              <a:t>, y </a:t>
            </a:r>
            <a:r>
              <a:rPr lang="en-GB" sz="1200" err="1">
                <a:ea typeface="+mn-lt"/>
                <a:cs typeface="+mn-lt"/>
              </a:rPr>
              <a:t>compris</a:t>
            </a:r>
            <a:r>
              <a:rPr lang="en-GB" sz="1200">
                <a:ea typeface="+mn-lt"/>
                <a:cs typeface="+mn-lt"/>
              </a:rPr>
              <a:t> West Africa Telecommunications Regulators Assembly.</a:t>
            </a:r>
            <a:endParaRPr lang="en-US" sz="1200">
              <a:ea typeface="Calibri"/>
              <a:cs typeface="Calibri"/>
            </a:endParaRPr>
          </a:p>
          <a:p>
            <a:endParaRPr lang="en-GB" sz="1200">
              <a:ea typeface="+mn-lt"/>
              <a:cs typeface="+mn-lt"/>
            </a:endParaRPr>
          </a:p>
          <a:p>
            <a:r>
              <a:rPr lang="en-GB" sz="1200">
                <a:ea typeface="+mn-lt"/>
                <a:cs typeface="+mn-lt"/>
              </a:rPr>
              <a:t>Un audit </a:t>
            </a:r>
            <a:r>
              <a:rPr lang="en-GB" sz="1200" err="1">
                <a:ea typeface="+mn-lt"/>
                <a:cs typeface="+mn-lt"/>
              </a:rPr>
              <a:t>indépendant</a:t>
            </a:r>
            <a:r>
              <a:rPr lang="en-GB" sz="1200">
                <a:ea typeface="+mn-lt"/>
                <a:cs typeface="+mn-lt"/>
              </a:rPr>
              <a:t> </a:t>
            </a:r>
            <a:r>
              <a:rPr lang="en-GB" sz="1200" err="1">
                <a:ea typeface="+mn-lt"/>
                <a:cs typeface="+mn-lt"/>
              </a:rPr>
              <a:t>mené</a:t>
            </a:r>
            <a:r>
              <a:rPr lang="en-GB" sz="1200">
                <a:ea typeface="+mn-lt"/>
                <a:cs typeface="+mn-lt"/>
              </a:rPr>
              <a:t> par </a:t>
            </a:r>
            <a:r>
              <a:rPr lang="en-GB" sz="1200" err="1">
                <a:ea typeface="+mn-lt"/>
                <a:cs typeface="+mn-lt"/>
              </a:rPr>
              <a:t>une</a:t>
            </a:r>
            <a:r>
              <a:rPr lang="en-GB" sz="1200">
                <a:ea typeface="+mn-lt"/>
                <a:cs typeface="+mn-lt"/>
              </a:rPr>
              <a:t> organisation de la société civile a </a:t>
            </a:r>
            <a:r>
              <a:rPr lang="en-GB" sz="1200" err="1">
                <a:ea typeface="+mn-lt"/>
                <a:cs typeface="+mn-lt"/>
              </a:rPr>
              <a:t>révélé</a:t>
            </a:r>
            <a:r>
              <a:rPr lang="en-GB" sz="1200">
                <a:ea typeface="+mn-lt"/>
                <a:cs typeface="+mn-lt"/>
              </a:rPr>
              <a:t> </a:t>
            </a:r>
            <a:r>
              <a:rPr lang="en-GB" sz="1200" err="1">
                <a:ea typeface="+mn-lt"/>
                <a:cs typeface="+mn-lt"/>
              </a:rPr>
              <a:t>d’importantes</a:t>
            </a:r>
            <a:r>
              <a:rPr lang="en-GB" sz="1200">
                <a:ea typeface="+mn-lt"/>
                <a:cs typeface="+mn-lt"/>
              </a:rPr>
              <a:t> divergences entre les </a:t>
            </a:r>
            <a:r>
              <a:rPr lang="en-GB" sz="1200" err="1">
                <a:ea typeface="+mn-lt"/>
                <a:cs typeface="+mn-lt"/>
              </a:rPr>
              <a:t>polygones</a:t>
            </a:r>
            <a:r>
              <a:rPr lang="en-GB" sz="1200">
                <a:ea typeface="+mn-lt"/>
                <a:cs typeface="+mn-lt"/>
              </a:rPr>
              <a:t> de couverture </a:t>
            </a:r>
            <a:r>
              <a:rPr lang="en-GB" sz="1200" err="1">
                <a:ea typeface="+mn-lt"/>
                <a:cs typeface="+mn-lt"/>
              </a:rPr>
              <a:t>soumis</a:t>
            </a:r>
            <a:r>
              <a:rPr lang="en-GB" sz="1200">
                <a:ea typeface="+mn-lt"/>
                <a:cs typeface="+mn-lt"/>
              </a:rPr>
              <a:t> par les </a:t>
            </a:r>
            <a:r>
              <a:rPr lang="en-GB" sz="1200" err="1">
                <a:ea typeface="+mn-lt"/>
                <a:cs typeface="+mn-lt"/>
              </a:rPr>
              <a:t>opérateurs</a:t>
            </a:r>
            <a:r>
              <a:rPr lang="en-GB" sz="1200">
                <a:ea typeface="+mn-lt"/>
                <a:cs typeface="+mn-lt"/>
              </a:rPr>
              <a:t> et les conditions </a:t>
            </a:r>
            <a:r>
              <a:rPr lang="en-GB" sz="1200" err="1">
                <a:ea typeface="+mn-lt"/>
                <a:cs typeface="+mn-lt"/>
              </a:rPr>
              <a:t>réelles</a:t>
            </a:r>
            <a:r>
              <a:rPr lang="en-GB" sz="1200">
                <a:ea typeface="+mn-lt"/>
                <a:cs typeface="+mn-lt"/>
              </a:rPr>
              <a:t> de </a:t>
            </a:r>
            <a:r>
              <a:rPr lang="en-GB" sz="1200" err="1">
                <a:ea typeface="+mn-lt"/>
                <a:cs typeface="+mn-lt"/>
              </a:rPr>
              <a:t>réception</a:t>
            </a:r>
            <a:r>
              <a:rPr lang="en-GB" sz="1200">
                <a:ea typeface="+mn-lt"/>
                <a:cs typeface="+mn-lt"/>
              </a:rPr>
              <a:t> du signal sur le terrain. Le </a:t>
            </a:r>
            <a:r>
              <a:rPr lang="en-GB" sz="1200" err="1">
                <a:ea typeface="+mn-lt"/>
                <a:cs typeface="+mn-lt"/>
              </a:rPr>
              <a:t>polygone</a:t>
            </a:r>
            <a:r>
              <a:rPr lang="en-GB" sz="1200">
                <a:ea typeface="+mn-lt"/>
                <a:cs typeface="+mn-lt"/>
              </a:rPr>
              <a:t> </a:t>
            </a:r>
            <a:r>
              <a:rPr lang="en-GB" sz="1200" err="1">
                <a:ea typeface="+mn-lt"/>
                <a:cs typeface="+mn-lt"/>
              </a:rPr>
              <a:t>fourni</a:t>
            </a:r>
            <a:r>
              <a:rPr lang="en-GB" sz="1200">
                <a:ea typeface="+mn-lt"/>
                <a:cs typeface="+mn-lt"/>
              </a:rPr>
              <a:t> par un </a:t>
            </a:r>
            <a:r>
              <a:rPr lang="en-GB" sz="1200" err="1">
                <a:ea typeface="+mn-lt"/>
                <a:cs typeface="+mn-lt"/>
              </a:rPr>
              <a:t>opérateur</a:t>
            </a:r>
            <a:r>
              <a:rPr lang="en-GB" sz="1200">
                <a:ea typeface="+mn-lt"/>
                <a:cs typeface="+mn-lt"/>
              </a:rPr>
              <a:t> </a:t>
            </a:r>
            <a:r>
              <a:rPr lang="en-GB" sz="1200" err="1">
                <a:ea typeface="+mn-lt"/>
                <a:cs typeface="+mn-lt"/>
              </a:rPr>
              <a:t>majeur</a:t>
            </a:r>
            <a:r>
              <a:rPr lang="en-GB" sz="1200">
                <a:ea typeface="+mn-lt"/>
                <a:cs typeface="+mn-lt"/>
              </a:rPr>
              <a:t> </a:t>
            </a:r>
            <a:r>
              <a:rPr lang="en-GB" sz="1200" err="1">
                <a:ea typeface="+mn-lt"/>
                <a:cs typeface="+mn-lt"/>
              </a:rPr>
              <a:t>indique</a:t>
            </a:r>
            <a:r>
              <a:rPr lang="en-GB" sz="1200">
                <a:ea typeface="+mn-lt"/>
                <a:cs typeface="+mn-lt"/>
              </a:rPr>
              <a:t> </a:t>
            </a:r>
            <a:r>
              <a:rPr lang="en-GB" sz="1200" err="1">
                <a:ea typeface="+mn-lt"/>
                <a:cs typeface="+mn-lt"/>
              </a:rPr>
              <a:t>une</a:t>
            </a:r>
            <a:r>
              <a:rPr lang="en-GB" sz="1200">
                <a:ea typeface="+mn-lt"/>
                <a:cs typeface="+mn-lt"/>
              </a:rPr>
              <a:t> couverture 4G sur </a:t>
            </a:r>
            <a:r>
              <a:rPr lang="en-GB" sz="1200" err="1">
                <a:ea typeface="+mn-lt"/>
                <a:cs typeface="+mn-lt"/>
              </a:rPr>
              <a:t>l’ensemble</a:t>
            </a:r>
            <a:r>
              <a:rPr lang="en-GB" sz="1200">
                <a:ea typeface="+mn-lt"/>
                <a:cs typeface="+mn-lt"/>
              </a:rPr>
              <a:t> d’un district, </a:t>
            </a:r>
            <a:r>
              <a:rPr lang="en-GB" sz="1200" err="1">
                <a:ea typeface="+mn-lt"/>
                <a:cs typeface="+mn-lt"/>
              </a:rPr>
              <a:t>alors</a:t>
            </a:r>
            <a:r>
              <a:rPr lang="en-GB" sz="1200">
                <a:ea typeface="+mn-lt"/>
                <a:cs typeface="+mn-lt"/>
              </a:rPr>
              <a:t> </a:t>
            </a:r>
            <a:r>
              <a:rPr lang="en-GB" sz="1200" err="1">
                <a:ea typeface="+mn-lt"/>
                <a:cs typeface="+mn-lt"/>
              </a:rPr>
              <a:t>que</a:t>
            </a:r>
            <a:r>
              <a:rPr lang="en-GB" sz="1200">
                <a:ea typeface="+mn-lt"/>
                <a:cs typeface="+mn-lt"/>
              </a:rPr>
              <a:t> les </a:t>
            </a:r>
            <a:r>
              <a:rPr lang="en-GB" sz="1200" err="1">
                <a:ea typeface="+mn-lt"/>
                <a:cs typeface="+mn-lt"/>
              </a:rPr>
              <a:t>mesures</a:t>
            </a:r>
            <a:r>
              <a:rPr lang="en-GB" sz="1200">
                <a:ea typeface="+mn-lt"/>
                <a:cs typeface="+mn-lt"/>
              </a:rPr>
              <a:t> de terrain </a:t>
            </a:r>
            <a:r>
              <a:rPr lang="en-GB" sz="1200" err="1">
                <a:ea typeface="+mn-lt"/>
                <a:cs typeface="+mn-lt"/>
              </a:rPr>
              <a:t>montrent</a:t>
            </a:r>
            <a:r>
              <a:rPr lang="en-GB" sz="1200">
                <a:ea typeface="+mn-lt"/>
                <a:cs typeface="+mn-lt"/>
              </a:rPr>
              <a:t> </a:t>
            </a:r>
            <a:r>
              <a:rPr lang="en-GB" sz="1200" err="1">
                <a:ea typeface="+mn-lt"/>
                <a:cs typeface="+mn-lt"/>
              </a:rPr>
              <a:t>que</a:t>
            </a:r>
            <a:r>
              <a:rPr lang="en-GB" sz="1200">
                <a:ea typeface="+mn-lt"/>
                <a:cs typeface="+mn-lt"/>
              </a:rPr>
              <a:t> la couverture est </a:t>
            </a:r>
            <a:r>
              <a:rPr lang="en-GB" sz="1200" err="1">
                <a:ea typeface="+mn-lt"/>
                <a:cs typeface="+mn-lt"/>
              </a:rPr>
              <a:t>en</a:t>
            </a:r>
            <a:r>
              <a:rPr lang="en-GB" sz="1200">
                <a:ea typeface="+mn-lt"/>
                <a:cs typeface="+mn-lt"/>
              </a:rPr>
              <a:t> </a:t>
            </a:r>
            <a:r>
              <a:rPr lang="en-GB" sz="1200" err="1">
                <a:ea typeface="+mn-lt"/>
                <a:cs typeface="+mn-lt"/>
              </a:rPr>
              <a:t>réalité</a:t>
            </a:r>
            <a:r>
              <a:rPr lang="en-GB" sz="1200">
                <a:ea typeface="+mn-lt"/>
                <a:cs typeface="+mn-lt"/>
              </a:rPr>
              <a:t> </a:t>
            </a:r>
            <a:r>
              <a:rPr lang="en-GB" sz="1200" err="1">
                <a:ea typeface="+mn-lt"/>
                <a:cs typeface="+mn-lt"/>
              </a:rPr>
              <a:t>limitée</a:t>
            </a:r>
            <a:r>
              <a:rPr lang="en-GB" sz="1200">
                <a:ea typeface="+mn-lt"/>
                <a:cs typeface="+mn-lt"/>
              </a:rPr>
              <a:t> à un corridor le long de </a:t>
            </a:r>
            <a:r>
              <a:rPr lang="en-GB" sz="1200" err="1">
                <a:ea typeface="+mn-lt"/>
                <a:cs typeface="+mn-lt"/>
              </a:rPr>
              <a:t>l’autoroute</a:t>
            </a:r>
            <a:r>
              <a:rPr lang="en-GB" sz="1200">
                <a:ea typeface="+mn-lt"/>
                <a:cs typeface="+mn-lt"/>
              </a:rPr>
              <a:t> </a:t>
            </a:r>
            <a:r>
              <a:rPr lang="en-GB" sz="1200" err="1">
                <a:ea typeface="+mn-lt"/>
                <a:cs typeface="+mn-lt"/>
              </a:rPr>
              <a:t>principale</a:t>
            </a:r>
            <a:r>
              <a:rPr lang="en-GB" sz="1200">
                <a:ea typeface="+mn-lt"/>
                <a:cs typeface="+mn-lt"/>
              </a:rPr>
              <a:t>.</a:t>
            </a:r>
            <a:endParaRPr lang="en-GB" sz="1200">
              <a:ea typeface="Calibri"/>
              <a:cs typeface="Calibri"/>
            </a:endParaRPr>
          </a:p>
          <a:p>
            <a:endParaRPr lang="en-GB" sz="1200">
              <a:ea typeface="Calibri"/>
              <a:cs typeface="Calibri"/>
            </a:endParaRPr>
          </a:p>
          <a:p>
            <a:r>
              <a:rPr lang="en-GB" sz="1200">
                <a:ea typeface="+mn-lt"/>
                <a:cs typeface="+mn-lt"/>
              </a:rPr>
              <a:t>Quatre </a:t>
            </a:r>
            <a:r>
              <a:rPr lang="en-GB" sz="1200" err="1">
                <a:ea typeface="+mn-lt"/>
                <a:cs typeface="+mn-lt"/>
              </a:rPr>
              <a:t>défaillances</a:t>
            </a:r>
            <a:r>
              <a:rPr lang="en-GB" sz="1200">
                <a:ea typeface="+mn-lt"/>
                <a:cs typeface="+mn-lt"/>
              </a:rPr>
              <a:t> </a:t>
            </a:r>
            <a:r>
              <a:rPr lang="en-GB" sz="1200" err="1">
                <a:ea typeface="+mn-lt"/>
                <a:cs typeface="+mn-lt"/>
              </a:rPr>
              <a:t>simultanées</a:t>
            </a:r>
            <a:r>
              <a:rPr lang="en-GB" sz="1200">
                <a:ea typeface="+mn-lt"/>
                <a:cs typeface="+mn-lt"/>
              </a:rPr>
              <a:t> </a:t>
            </a:r>
            <a:r>
              <a:rPr lang="en-GB" sz="1200" err="1">
                <a:ea typeface="+mn-lt"/>
                <a:cs typeface="+mn-lt"/>
              </a:rPr>
              <a:t>compliquent</a:t>
            </a:r>
            <a:r>
              <a:rPr lang="en-GB" sz="1200">
                <a:ea typeface="+mn-lt"/>
                <a:cs typeface="+mn-lt"/>
              </a:rPr>
              <a:t> la situation : deux </a:t>
            </a:r>
            <a:r>
              <a:rPr lang="en-GB" sz="1200" err="1">
                <a:ea typeface="+mn-lt"/>
                <a:cs typeface="+mn-lt"/>
              </a:rPr>
              <a:t>opérateurs</a:t>
            </a:r>
            <a:r>
              <a:rPr lang="en-GB" sz="1200">
                <a:ea typeface="+mn-lt"/>
                <a:cs typeface="+mn-lt"/>
              </a:rPr>
              <a:t> </a:t>
            </a:r>
            <a:r>
              <a:rPr lang="en-GB" sz="1200" err="1">
                <a:ea typeface="+mn-lt"/>
                <a:cs typeface="+mn-lt"/>
              </a:rPr>
              <a:t>ont</a:t>
            </a:r>
            <a:r>
              <a:rPr lang="en-GB" sz="1200">
                <a:ea typeface="+mn-lt"/>
                <a:cs typeface="+mn-lt"/>
              </a:rPr>
              <a:t> </a:t>
            </a:r>
            <a:r>
              <a:rPr lang="en-GB" sz="1200" err="1">
                <a:ea typeface="+mn-lt"/>
                <a:cs typeface="+mn-lt"/>
              </a:rPr>
              <a:t>soumis</a:t>
            </a:r>
            <a:r>
              <a:rPr lang="en-GB" sz="1200">
                <a:ea typeface="+mn-lt"/>
                <a:cs typeface="+mn-lt"/>
              </a:rPr>
              <a:t> </a:t>
            </a:r>
            <a:r>
              <a:rPr lang="en-GB" sz="1200" err="1">
                <a:ea typeface="+mn-lt"/>
                <a:cs typeface="+mn-lt"/>
              </a:rPr>
              <a:t>leurs</a:t>
            </a:r>
            <a:r>
              <a:rPr lang="en-GB" sz="1200">
                <a:ea typeface="+mn-lt"/>
                <a:cs typeface="+mn-lt"/>
              </a:rPr>
              <a:t> données </a:t>
            </a:r>
            <a:r>
              <a:rPr lang="en-GB" sz="1200" err="1">
                <a:ea typeface="+mn-lt"/>
                <a:cs typeface="+mn-lt"/>
              </a:rPr>
              <a:t>en</a:t>
            </a:r>
            <a:r>
              <a:rPr lang="en-GB" sz="1200">
                <a:ea typeface="+mn-lt"/>
                <a:cs typeface="+mn-lt"/>
              </a:rPr>
              <a:t> </a:t>
            </a:r>
            <a:r>
              <a:rPr lang="en-GB" sz="1200" err="1">
                <a:ea typeface="+mn-lt"/>
                <a:cs typeface="+mn-lt"/>
              </a:rPr>
              <a:t>utilisant</a:t>
            </a:r>
            <a:r>
              <a:rPr lang="en-GB" sz="1200">
                <a:ea typeface="+mn-lt"/>
                <a:cs typeface="+mn-lt"/>
              </a:rPr>
              <a:t> des </a:t>
            </a:r>
            <a:r>
              <a:rPr lang="en-GB" sz="1200" err="1">
                <a:ea typeface="+mn-lt"/>
                <a:cs typeface="+mn-lt"/>
              </a:rPr>
              <a:t>systèmes</a:t>
            </a:r>
            <a:r>
              <a:rPr lang="en-GB" sz="1200">
                <a:ea typeface="+mn-lt"/>
                <a:cs typeface="+mn-lt"/>
              </a:rPr>
              <a:t> de </a:t>
            </a:r>
            <a:r>
              <a:rPr lang="en-GB" sz="1200" err="1">
                <a:ea typeface="+mn-lt"/>
                <a:cs typeface="+mn-lt"/>
              </a:rPr>
              <a:t>coordonnées</a:t>
            </a:r>
            <a:r>
              <a:rPr lang="en-GB" sz="1200">
                <a:ea typeface="+mn-lt"/>
                <a:cs typeface="+mn-lt"/>
              </a:rPr>
              <a:t> de </a:t>
            </a:r>
            <a:r>
              <a:rPr lang="en-GB" sz="1200" err="1">
                <a:ea typeface="+mn-lt"/>
                <a:cs typeface="+mn-lt"/>
              </a:rPr>
              <a:t>référence</a:t>
            </a:r>
            <a:r>
              <a:rPr lang="en-GB" sz="1200">
                <a:ea typeface="+mn-lt"/>
                <a:cs typeface="+mn-lt"/>
              </a:rPr>
              <a:t> (SCR/CRS) non </a:t>
            </a:r>
            <a:r>
              <a:rPr lang="en-GB" sz="1200" err="1">
                <a:ea typeface="+mn-lt"/>
                <a:cs typeface="+mn-lt"/>
              </a:rPr>
              <a:t>normalisés</a:t>
            </a:r>
            <a:r>
              <a:rPr lang="en-GB" sz="1200">
                <a:ea typeface="+mn-lt"/>
                <a:cs typeface="+mn-lt"/>
              </a:rPr>
              <a:t>, </a:t>
            </a:r>
            <a:r>
              <a:rPr lang="en-GB" sz="1200" err="1">
                <a:ea typeface="+mn-lt"/>
                <a:cs typeface="+mn-lt"/>
              </a:rPr>
              <a:t>que</a:t>
            </a:r>
            <a:r>
              <a:rPr lang="en-GB" sz="1200">
                <a:ea typeface="+mn-lt"/>
                <a:cs typeface="+mn-lt"/>
              </a:rPr>
              <a:t> la </a:t>
            </a:r>
            <a:r>
              <a:rPr lang="en-GB" sz="1200" err="1">
                <a:ea typeface="+mn-lt"/>
                <a:cs typeface="+mn-lt"/>
              </a:rPr>
              <a:t>plateforme</a:t>
            </a:r>
            <a:r>
              <a:rPr lang="en-GB" sz="1200">
                <a:ea typeface="+mn-lt"/>
                <a:cs typeface="+mn-lt"/>
              </a:rPr>
              <a:t> de </a:t>
            </a:r>
            <a:r>
              <a:rPr lang="en-GB" sz="1200" err="1">
                <a:ea typeface="+mn-lt"/>
                <a:cs typeface="+mn-lt"/>
              </a:rPr>
              <a:t>l’ANR</a:t>
            </a:r>
            <a:r>
              <a:rPr lang="en-GB" sz="1200">
                <a:ea typeface="+mn-lt"/>
                <a:cs typeface="+mn-lt"/>
              </a:rPr>
              <a:t> a </a:t>
            </a:r>
            <a:r>
              <a:rPr lang="en-GB" sz="1200" err="1">
                <a:ea typeface="+mn-lt"/>
                <a:cs typeface="+mn-lt"/>
              </a:rPr>
              <a:t>reprojetés</a:t>
            </a:r>
            <a:r>
              <a:rPr lang="en-GB" sz="1200">
                <a:ea typeface="+mn-lt"/>
                <a:cs typeface="+mn-lt"/>
              </a:rPr>
              <a:t> </a:t>
            </a:r>
            <a:r>
              <a:rPr lang="en-GB" sz="1200" err="1">
                <a:ea typeface="+mn-lt"/>
                <a:cs typeface="+mn-lt"/>
              </a:rPr>
              <a:t>automatiquement</a:t>
            </a:r>
            <a:r>
              <a:rPr lang="en-GB" sz="1200">
                <a:ea typeface="+mn-lt"/>
                <a:cs typeface="+mn-lt"/>
              </a:rPr>
              <a:t> sans </a:t>
            </a:r>
            <a:r>
              <a:rPr lang="en-GB" sz="1200" err="1">
                <a:ea typeface="+mn-lt"/>
                <a:cs typeface="+mn-lt"/>
              </a:rPr>
              <a:t>alerte</a:t>
            </a:r>
            <a:r>
              <a:rPr lang="en-GB" sz="1200">
                <a:ea typeface="+mn-lt"/>
                <a:cs typeface="+mn-lt"/>
              </a:rPr>
              <a:t> ; un </a:t>
            </a:r>
            <a:r>
              <a:rPr lang="en-GB" sz="1200" err="1">
                <a:ea typeface="+mn-lt"/>
                <a:cs typeface="+mn-lt"/>
              </a:rPr>
              <a:t>troisième</a:t>
            </a:r>
            <a:r>
              <a:rPr lang="en-GB" sz="1200">
                <a:ea typeface="+mn-lt"/>
                <a:cs typeface="+mn-lt"/>
              </a:rPr>
              <a:t> </a:t>
            </a:r>
            <a:r>
              <a:rPr lang="en-GB" sz="1200" err="1">
                <a:ea typeface="+mn-lt"/>
                <a:cs typeface="+mn-lt"/>
              </a:rPr>
              <a:t>opérateur</a:t>
            </a:r>
            <a:r>
              <a:rPr lang="en-GB" sz="1200">
                <a:ea typeface="+mn-lt"/>
                <a:cs typeface="+mn-lt"/>
              </a:rPr>
              <a:t> a </a:t>
            </a:r>
            <a:r>
              <a:rPr lang="en-GB" sz="1200" err="1">
                <a:ea typeface="+mn-lt"/>
                <a:cs typeface="+mn-lt"/>
              </a:rPr>
              <a:t>transmis</a:t>
            </a:r>
            <a:r>
              <a:rPr lang="en-GB" sz="1200">
                <a:ea typeface="+mn-lt"/>
                <a:cs typeface="+mn-lt"/>
              </a:rPr>
              <a:t> des données </a:t>
            </a:r>
            <a:r>
              <a:rPr lang="en-GB" sz="1200" err="1">
                <a:ea typeface="+mn-lt"/>
                <a:cs typeface="+mn-lt"/>
              </a:rPr>
              <a:t>comportant</a:t>
            </a:r>
            <a:r>
              <a:rPr lang="en-GB" sz="1200">
                <a:ea typeface="+mn-lt"/>
                <a:cs typeface="+mn-lt"/>
              </a:rPr>
              <a:t> des </a:t>
            </a:r>
            <a:r>
              <a:rPr lang="en-GB" sz="1200" err="1">
                <a:ea typeface="+mn-lt"/>
                <a:cs typeface="+mn-lt"/>
              </a:rPr>
              <a:t>erreurs</a:t>
            </a:r>
            <a:r>
              <a:rPr lang="en-GB" sz="1200">
                <a:ea typeface="+mn-lt"/>
                <a:cs typeface="+mn-lt"/>
              </a:rPr>
              <a:t> </a:t>
            </a:r>
            <a:r>
              <a:rPr lang="en-GB" sz="1200" err="1">
                <a:ea typeface="+mn-lt"/>
                <a:cs typeface="+mn-lt"/>
              </a:rPr>
              <a:t>topologiques</a:t>
            </a:r>
            <a:r>
              <a:rPr lang="en-GB" sz="1200">
                <a:ea typeface="+mn-lt"/>
                <a:cs typeface="+mn-lt"/>
              </a:rPr>
              <a:t> qui </a:t>
            </a:r>
            <a:r>
              <a:rPr lang="en-GB" sz="1200" err="1">
                <a:ea typeface="+mn-lt"/>
                <a:cs typeface="+mn-lt"/>
              </a:rPr>
              <a:t>ont</a:t>
            </a:r>
            <a:r>
              <a:rPr lang="en-GB" sz="1200">
                <a:ea typeface="+mn-lt"/>
                <a:cs typeface="+mn-lt"/>
              </a:rPr>
              <a:t> </a:t>
            </a:r>
            <a:r>
              <a:rPr lang="en-GB" sz="1200" err="1">
                <a:ea typeface="+mn-lt"/>
                <a:cs typeface="+mn-lt"/>
              </a:rPr>
              <a:t>été</a:t>
            </a:r>
            <a:r>
              <a:rPr lang="en-GB" sz="1200">
                <a:ea typeface="+mn-lt"/>
                <a:cs typeface="+mn-lt"/>
              </a:rPr>
              <a:t> </a:t>
            </a:r>
            <a:r>
              <a:rPr lang="en-GB" sz="1200" err="1">
                <a:ea typeface="+mn-lt"/>
                <a:cs typeface="+mn-lt"/>
              </a:rPr>
              <a:t>intégrées</a:t>
            </a:r>
            <a:r>
              <a:rPr lang="en-GB" sz="1200">
                <a:ea typeface="+mn-lt"/>
                <a:cs typeface="+mn-lt"/>
              </a:rPr>
              <a:t> sans validation ; </a:t>
            </a:r>
            <a:r>
              <a:rPr lang="en-GB" sz="1200" err="1">
                <a:ea typeface="+mn-lt"/>
                <a:cs typeface="+mn-lt"/>
              </a:rPr>
              <a:t>l’ANR</a:t>
            </a:r>
            <a:r>
              <a:rPr lang="en-GB" sz="1200">
                <a:ea typeface="+mn-lt"/>
                <a:cs typeface="+mn-lt"/>
              </a:rPr>
              <a:t> ne dispose </a:t>
            </a:r>
            <a:r>
              <a:rPr lang="en-GB" sz="1200" err="1">
                <a:ea typeface="+mn-lt"/>
                <a:cs typeface="+mn-lt"/>
              </a:rPr>
              <a:t>d’aucun</a:t>
            </a:r>
            <a:r>
              <a:rPr lang="en-GB" sz="1200">
                <a:ea typeface="+mn-lt"/>
                <a:cs typeface="+mn-lt"/>
              </a:rPr>
              <a:t> </a:t>
            </a:r>
            <a:r>
              <a:rPr lang="en-GB" sz="1200" err="1">
                <a:ea typeface="+mn-lt"/>
                <a:cs typeface="+mn-lt"/>
              </a:rPr>
              <a:t>protocole</a:t>
            </a:r>
            <a:r>
              <a:rPr lang="en-GB" sz="1200">
                <a:ea typeface="+mn-lt"/>
                <a:cs typeface="+mn-lt"/>
              </a:rPr>
              <a:t> </a:t>
            </a:r>
            <a:r>
              <a:rPr lang="en-GB" sz="1200" err="1">
                <a:ea typeface="+mn-lt"/>
                <a:cs typeface="+mn-lt"/>
              </a:rPr>
              <a:t>documenté</a:t>
            </a:r>
            <a:r>
              <a:rPr lang="en-GB" sz="1200">
                <a:ea typeface="+mn-lt"/>
                <a:cs typeface="+mn-lt"/>
              </a:rPr>
              <a:t> </a:t>
            </a:r>
            <a:r>
              <a:rPr lang="en-GB" sz="1200" err="1">
                <a:ea typeface="+mn-lt"/>
                <a:cs typeface="+mn-lt"/>
              </a:rPr>
              <a:t>d’assurance</a:t>
            </a:r>
            <a:r>
              <a:rPr lang="en-GB" sz="1200">
                <a:ea typeface="+mn-lt"/>
                <a:cs typeface="+mn-lt"/>
              </a:rPr>
              <a:t> et de </a:t>
            </a:r>
            <a:r>
              <a:rPr lang="en-GB" sz="1200" err="1">
                <a:ea typeface="+mn-lt"/>
                <a:cs typeface="+mn-lt"/>
              </a:rPr>
              <a:t>contrôle</a:t>
            </a:r>
            <a:r>
              <a:rPr lang="en-GB" sz="1200">
                <a:ea typeface="+mn-lt"/>
                <a:cs typeface="+mn-lt"/>
              </a:rPr>
              <a:t> de la </a:t>
            </a:r>
            <a:r>
              <a:rPr lang="en-GB" sz="1200" err="1">
                <a:ea typeface="+mn-lt"/>
                <a:cs typeface="+mn-lt"/>
              </a:rPr>
              <a:t>qualité</a:t>
            </a:r>
            <a:r>
              <a:rPr lang="en-GB" sz="1200">
                <a:ea typeface="+mn-lt"/>
                <a:cs typeface="+mn-lt"/>
              </a:rPr>
              <a:t> (QA/QC) ; et les accords de licence </a:t>
            </a:r>
            <a:r>
              <a:rPr lang="en-GB" sz="1200" err="1">
                <a:ea typeface="+mn-lt"/>
                <a:cs typeface="+mn-lt"/>
              </a:rPr>
              <a:t>prévoient</a:t>
            </a:r>
            <a:r>
              <a:rPr lang="en-GB" sz="1200">
                <a:ea typeface="+mn-lt"/>
                <a:cs typeface="+mn-lt"/>
              </a:rPr>
              <a:t> des sanctions </a:t>
            </a:r>
            <a:r>
              <a:rPr lang="en-GB" sz="1200" err="1">
                <a:ea typeface="+mn-lt"/>
                <a:cs typeface="+mn-lt"/>
              </a:rPr>
              <a:t>en</a:t>
            </a:r>
            <a:r>
              <a:rPr lang="en-GB" sz="1200">
                <a:ea typeface="+mn-lt"/>
                <a:cs typeface="+mn-lt"/>
              </a:rPr>
              <a:t> </a:t>
            </a:r>
            <a:r>
              <a:rPr lang="en-GB" sz="1200" err="1">
                <a:ea typeface="+mn-lt"/>
                <a:cs typeface="+mn-lt"/>
              </a:rPr>
              <a:t>cas</a:t>
            </a:r>
            <a:r>
              <a:rPr lang="en-GB" sz="1200">
                <a:ea typeface="+mn-lt"/>
                <a:cs typeface="+mn-lt"/>
              </a:rPr>
              <a:t> de non-</a:t>
            </a:r>
            <a:r>
              <a:rPr lang="en-GB" sz="1200" err="1">
                <a:ea typeface="+mn-lt"/>
                <a:cs typeface="+mn-lt"/>
              </a:rPr>
              <a:t>soumission</a:t>
            </a:r>
            <a:r>
              <a:rPr lang="en-GB" sz="1200">
                <a:ea typeface="+mn-lt"/>
                <a:cs typeface="+mn-lt"/>
              </a:rPr>
              <a:t> des données, </a:t>
            </a:r>
            <a:r>
              <a:rPr lang="en-GB" sz="1200" err="1">
                <a:ea typeface="+mn-lt"/>
                <a:cs typeface="+mn-lt"/>
              </a:rPr>
              <a:t>mais</a:t>
            </a:r>
            <a:r>
              <a:rPr lang="en-GB" sz="1200">
                <a:ea typeface="+mn-lt"/>
                <a:cs typeface="+mn-lt"/>
              </a:rPr>
              <a:t> non </a:t>
            </a:r>
            <a:r>
              <a:rPr lang="en-GB" sz="1200" err="1">
                <a:ea typeface="+mn-lt"/>
                <a:cs typeface="+mn-lt"/>
              </a:rPr>
              <a:t>en</a:t>
            </a:r>
            <a:r>
              <a:rPr lang="en-GB" sz="1200">
                <a:ea typeface="+mn-lt"/>
                <a:cs typeface="+mn-lt"/>
              </a:rPr>
              <a:t> </a:t>
            </a:r>
            <a:r>
              <a:rPr lang="en-GB" sz="1200" err="1">
                <a:ea typeface="+mn-lt"/>
                <a:cs typeface="+mn-lt"/>
              </a:rPr>
              <a:t>cas</a:t>
            </a:r>
            <a:r>
              <a:rPr lang="en-GB" sz="1200">
                <a:ea typeface="+mn-lt"/>
                <a:cs typeface="+mn-lt"/>
              </a:rPr>
              <a:t> de </a:t>
            </a:r>
            <a:r>
              <a:rPr lang="en-GB" sz="1200" err="1">
                <a:ea typeface="+mn-lt"/>
                <a:cs typeface="+mn-lt"/>
              </a:rPr>
              <a:t>soumission</a:t>
            </a:r>
            <a:r>
              <a:rPr lang="en-GB" sz="1200">
                <a:ea typeface="+mn-lt"/>
                <a:cs typeface="+mn-lt"/>
              </a:rPr>
              <a:t> de données </a:t>
            </a:r>
            <a:r>
              <a:rPr lang="en-GB" sz="1200" err="1">
                <a:ea typeface="+mn-lt"/>
                <a:cs typeface="+mn-lt"/>
              </a:rPr>
              <a:t>inexactes</a:t>
            </a:r>
            <a:r>
              <a:rPr lang="en-GB" sz="1200">
                <a:ea typeface="+mn-lt"/>
                <a:cs typeface="+mn-lt"/>
              </a:rPr>
              <a:t>.</a:t>
            </a:r>
            <a:endParaRPr lang="en-GB" sz="1200">
              <a:ea typeface="Calibri"/>
              <a:cs typeface="Calibri"/>
            </a:endParaRPr>
          </a:p>
          <a:p>
            <a:endParaRPr lang="en-GB" sz="1200">
              <a:ea typeface="Calibri"/>
              <a:cs typeface="Calibri"/>
            </a:endParaRPr>
          </a:p>
          <a:p>
            <a:r>
              <a:rPr lang="en-GB" sz="1200" err="1">
                <a:ea typeface="+mn-lt"/>
                <a:cs typeface="+mn-lt"/>
              </a:rPr>
              <a:t>L’audit</a:t>
            </a:r>
            <a:r>
              <a:rPr lang="en-GB" sz="1200">
                <a:ea typeface="+mn-lt"/>
                <a:cs typeface="+mn-lt"/>
              </a:rPr>
              <a:t> a </a:t>
            </a:r>
            <a:r>
              <a:rPr lang="en-GB" sz="1200" err="1">
                <a:ea typeface="+mn-lt"/>
                <a:cs typeface="+mn-lt"/>
              </a:rPr>
              <a:t>désormais</a:t>
            </a:r>
            <a:r>
              <a:rPr lang="en-GB" sz="1200">
                <a:ea typeface="+mn-lt"/>
                <a:cs typeface="+mn-lt"/>
              </a:rPr>
              <a:t> </a:t>
            </a:r>
            <a:r>
              <a:rPr lang="en-GB" sz="1200" err="1">
                <a:ea typeface="+mn-lt"/>
                <a:cs typeface="+mn-lt"/>
              </a:rPr>
              <a:t>été</a:t>
            </a:r>
            <a:r>
              <a:rPr lang="en-GB" sz="1200">
                <a:ea typeface="+mn-lt"/>
                <a:cs typeface="+mn-lt"/>
              </a:rPr>
              <a:t> </a:t>
            </a:r>
            <a:r>
              <a:rPr lang="en-GB" sz="1200" err="1">
                <a:ea typeface="+mn-lt"/>
                <a:cs typeface="+mn-lt"/>
              </a:rPr>
              <a:t>relayé</a:t>
            </a:r>
            <a:r>
              <a:rPr lang="en-GB" sz="1200">
                <a:ea typeface="+mn-lt"/>
                <a:cs typeface="+mn-lt"/>
              </a:rPr>
              <a:t> dans la </a:t>
            </a:r>
            <a:r>
              <a:rPr lang="en-GB" sz="1200" err="1">
                <a:ea typeface="+mn-lt"/>
                <a:cs typeface="+mn-lt"/>
              </a:rPr>
              <a:t>presse</a:t>
            </a:r>
            <a:r>
              <a:rPr lang="en-GB" sz="1200">
                <a:ea typeface="+mn-lt"/>
                <a:cs typeface="+mn-lt"/>
              </a:rPr>
              <a:t> </a:t>
            </a:r>
            <a:r>
              <a:rPr lang="en-GB" sz="1200" err="1">
                <a:ea typeface="+mn-lt"/>
                <a:cs typeface="+mn-lt"/>
              </a:rPr>
              <a:t>nationale</a:t>
            </a:r>
            <a:r>
              <a:rPr lang="en-GB" sz="1200">
                <a:ea typeface="+mn-lt"/>
                <a:cs typeface="+mn-lt"/>
              </a:rPr>
              <a:t>. Le Ministère a </a:t>
            </a:r>
            <a:r>
              <a:rPr lang="en-GB" sz="1200" err="1">
                <a:ea typeface="+mn-lt"/>
                <a:cs typeface="+mn-lt"/>
              </a:rPr>
              <a:t>demandé</a:t>
            </a:r>
            <a:r>
              <a:rPr lang="en-GB" sz="1200">
                <a:ea typeface="+mn-lt"/>
                <a:cs typeface="+mn-lt"/>
              </a:rPr>
              <a:t> </a:t>
            </a:r>
            <a:r>
              <a:rPr lang="en-GB" sz="1200" err="1">
                <a:ea typeface="+mn-lt"/>
                <a:cs typeface="+mn-lt"/>
              </a:rPr>
              <a:t>si</a:t>
            </a:r>
            <a:r>
              <a:rPr lang="en-GB" sz="1200">
                <a:ea typeface="+mn-lt"/>
                <a:cs typeface="+mn-lt"/>
              </a:rPr>
              <a:t> les </a:t>
            </a:r>
            <a:r>
              <a:rPr lang="en-GB" sz="1200" err="1">
                <a:ea typeface="+mn-lt"/>
                <a:cs typeface="+mn-lt"/>
              </a:rPr>
              <a:t>décaissements</a:t>
            </a:r>
            <a:r>
              <a:rPr lang="en-GB" sz="1200">
                <a:ea typeface="+mn-lt"/>
                <a:cs typeface="+mn-lt"/>
              </a:rPr>
              <a:t> du Fonds de Service Universel </a:t>
            </a:r>
            <a:r>
              <a:rPr lang="en-GB" sz="1200" err="1">
                <a:ea typeface="+mn-lt"/>
                <a:cs typeface="+mn-lt"/>
              </a:rPr>
              <a:t>effectués</a:t>
            </a:r>
            <a:r>
              <a:rPr lang="en-GB" sz="1200">
                <a:ea typeface="+mn-lt"/>
                <a:cs typeface="+mn-lt"/>
              </a:rPr>
              <a:t> au </a:t>
            </a:r>
            <a:r>
              <a:rPr lang="en-GB" sz="1200" err="1">
                <a:ea typeface="+mn-lt"/>
                <a:cs typeface="+mn-lt"/>
              </a:rPr>
              <a:t>cours</a:t>
            </a:r>
            <a:r>
              <a:rPr lang="en-GB" sz="1200">
                <a:ea typeface="+mn-lt"/>
                <a:cs typeface="+mn-lt"/>
              </a:rPr>
              <a:t> des </a:t>
            </a:r>
            <a:r>
              <a:rPr lang="en-GB" sz="1200" err="1">
                <a:ea typeface="+mn-lt"/>
                <a:cs typeface="+mn-lt"/>
              </a:rPr>
              <a:t>années</a:t>
            </a:r>
            <a:r>
              <a:rPr lang="en-GB" sz="1200">
                <a:ea typeface="+mn-lt"/>
                <a:cs typeface="+mn-lt"/>
              </a:rPr>
              <a:t> </a:t>
            </a:r>
            <a:r>
              <a:rPr lang="en-GB" sz="1200" err="1">
                <a:ea typeface="+mn-lt"/>
                <a:cs typeface="+mn-lt"/>
              </a:rPr>
              <a:t>précédentes</a:t>
            </a:r>
            <a:r>
              <a:rPr lang="en-GB" sz="1200">
                <a:ea typeface="+mn-lt"/>
                <a:cs typeface="+mn-lt"/>
              </a:rPr>
              <a:t> </a:t>
            </a:r>
            <a:r>
              <a:rPr lang="en-GB" sz="1200" err="1">
                <a:ea typeface="+mn-lt"/>
                <a:cs typeface="+mn-lt"/>
              </a:rPr>
              <a:t>devraient</a:t>
            </a:r>
            <a:r>
              <a:rPr lang="en-GB" sz="1200">
                <a:ea typeface="+mn-lt"/>
                <a:cs typeface="+mn-lt"/>
              </a:rPr>
              <a:t> </a:t>
            </a:r>
            <a:r>
              <a:rPr lang="en-GB" sz="1200" err="1">
                <a:ea typeface="+mn-lt"/>
                <a:cs typeface="+mn-lt"/>
              </a:rPr>
              <a:t>être</a:t>
            </a:r>
            <a:r>
              <a:rPr lang="en-GB" sz="1200">
                <a:ea typeface="+mn-lt"/>
                <a:cs typeface="+mn-lt"/>
              </a:rPr>
              <a:t> </a:t>
            </a:r>
            <a:r>
              <a:rPr lang="en-GB" sz="1200" err="1">
                <a:ea typeface="+mn-lt"/>
                <a:cs typeface="+mn-lt"/>
              </a:rPr>
              <a:t>réexaminés</a:t>
            </a:r>
            <a:r>
              <a:rPr lang="en-GB" sz="1200">
                <a:ea typeface="+mn-lt"/>
                <a:cs typeface="+mn-lt"/>
              </a:rPr>
              <a:t>.</a:t>
            </a:r>
            <a:endParaRPr lang="en-GB" sz="1200">
              <a:ea typeface="Calibri"/>
              <a:cs typeface="Calibri"/>
            </a:endParaRPr>
          </a:p>
          <a:p>
            <a:pPr algn="l"/>
            <a:endParaRPr lang="en-GB" sz="1200">
              <a:ea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2  |  DAY 2, MORNING  |  POLICY QUESTIONS</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Data Quality, QA/QC, and Decisions Under Uncertainty</a:t>
            </a:r>
            <a:endParaRPr lang="en-US" sz="3000"/>
          </a:p>
        </p:txBody>
      </p:sp>
      <p:sp>
        <p:nvSpPr>
          <p:cNvPr id="5" name="Shape 3"/>
          <p:cNvSpPr/>
          <p:nvPr/>
        </p:nvSpPr>
        <p:spPr>
          <a:xfrm>
            <a:off x="131922" y="1992153"/>
            <a:ext cx="11925107" cy="4773691"/>
          </a:xfrm>
          <a:prstGeom prst="rect">
            <a:avLst/>
          </a:prstGeom>
          <a:solidFill>
            <a:srgbClr val="FFFFFF"/>
          </a:solidFill>
          <a:ln w="12700">
            <a:solidFill>
              <a:srgbClr val="D4D1CA"/>
            </a:solidFill>
            <a:prstDash val="solid"/>
          </a:ln>
        </p:spPr>
        <p:txBody>
          <a:bodyPr/>
          <a:lstStyle/>
          <a:p>
            <a:endParaRPr lang="en-US"/>
          </a:p>
        </p:txBody>
      </p:sp>
      <p:sp>
        <p:nvSpPr>
          <p:cNvPr id="6" name="Text 4"/>
          <p:cNvSpPr/>
          <p:nvPr/>
        </p:nvSpPr>
        <p:spPr>
          <a:xfrm>
            <a:off x="554284" y="1555044"/>
            <a:ext cx="10177272" cy="274320"/>
          </a:xfrm>
          <a:prstGeom prst="rect">
            <a:avLst/>
          </a:prstGeom>
          <a:noFill/>
          <a:ln/>
        </p:spPr>
        <p:txBody>
          <a:bodyPr wrap="square" rtlCol="0" anchor="ctr"/>
          <a:lstStyle/>
          <a:p>
            <a:pPr marL="0" indent="0">
              <a:buNone/>
            </a:pPr>
            <a:r>
              <a:rPr lang="en-US" sz="1600" b="1" kern="0" spc="300">
                <a:solidFill>
                  <a:srgbClr val="0C4E54"/>
                </a:solidFill>
                <a:latin typeface="Calibri" pitchFamily="34" charset="0"/>
                <a:ea typeface="Calibri" pitchFamily="34" charset="-122"/>
                <a:cs typeface="Calibri" pitchFamily="34" charset="-120"/>
              </a:rPr>
              <a:t>POLICY QUESTIONS</a:t>
            </a:r>
            <a:endParaRPr lang="en-US" sz="1600"/>
          </a:p>
        </p:txBody>
      </p:sp>
      <p:sp>
        <p:nvSpPr>
          <p:cNvPr id="7" name="Text 5"/>
          <p:cNvSpPr/>
          <p:nvPr/>
        </p:nvSpPr>
        <p:spPr>
          <a:xfrm>
            <a:off x="288035" y="2535019"/>
            <a:ext cx="5521733" cy="3147906"/>
          </a:xfrm>
          <a:prstGeom prst="rect">
            <a:avLst/>
          </a:prstGeom>
          <a:noFill/>
          <a:ln/>
        </p:spPr>
        <p:txBody>
          <a:bodyPr wrap="square" lIns="91440" tIns="45720" rIns="91440" bIns="45720" rtlCol="0" anchor="t"/>
          <a:lstStyle/>
          <a:p>
            <a:pPr marL="342900" indent="-342900">
              <a:spcAft>
                <a:spcPts val="1000"/>
              </a:spcAft>
              <a:buSzPct val="100000"/>
              <a:buFont typeface="+mj-lt"/>
              <a:buAutoNum type="arabicPeriod"/>
            </a:pPr>
            <a:r>
              <a:rPr lang="en-US" sz="1600">
                <a:solidFill>
                  <a:srgbClr val="28251D"/>
                </a:solidFill>
                <a:latin typeface="Calibri"/>
                <a:ea typeface="Calibri"/>
                <a:cs typeface="Calibri"/>
              </a:rPr>
              <a:t>What QA/QC processes should an NRA have in place before ingesting operator-submitted coverage data, and who establishes them?</a:t>
            </a:r>
            <a:endParaRPr lang="en-US" sz="1600">
              <a:latin typeface="Calibri"/>
              <a:ea typeface="Calibri"/>
              <a:cs typeface="Calibri"/>
            </a:endParaRPr>
          </a:p>
          <a:p>
            <a:pPr marL="342900" indent="-342900">
              <a:spcAft>
                <a:spcPts val="1000"/>
              </a:spcAft>
              <a:buSzPct val="100000"/>
              <a:buFont typeface="+mj-lt"/>
              <a:buAutoNum type="arabicPeriod"/>
            </a:pPr>
            <a:r>
              <a:rPr lang="en-US" sz="1600">
                <a:solidFill>
                  <a:srgbClr val="28251D"/>
                </a:solidFill>
                <a:latin typeface="Calibri"/>
                <a:ea typeface="Calibri"/>
                <a:cs typeface="Calibri"/>
              </a:rPr>
              <a:t>When submitted data is template-compliant but materially misleading, what regulatory recourse exists?</a:t>
            </a:r>
            <a:endParaRPr lang="en-US" sz="1600">
              <a:latin typeface="Calibri"/>
              <a:ea typeface="Calibri"/>
              <a:cs typeface="Calibri"/>
            </a:endParaRPr>
          </a:p>
          <a:p>
            <a:pPr marL="342900" indent="-342900">
              <a:spcAft>
                <a:spcPts val="1000"/>
              </a:spcAft>
              <a:buSzPct val="100000"/>
              <a:buFont typeface="+mj-lt"/>
              <a:buAutoNum type="arabicPeriod"/>
            </a:pPr>
            <a:r>
              <a:rPr lang="en-US" sz="1600">
                <a:solidFill>
                  <a:srgbClr val="28251D"/>
                </a:solidFill>
                <a:latin typeface="Calibri"/>
                <a:ea typeface="Calibri"/>
                <a:cs typeface="Calibri"/>
              </a:rPr>
              <a:t>How should the NRA respond to the Ministry’s USF inquiry without admitting liability while remaining transparent about data integrity failures?</a:t>
            </a:r>
            <a:endParaRPr lang="en-US" sz="1600">
              <a:latin typeface="Calibri"/>
              <a:ea typeface="Calibri"/>
              <a:cs typeface="Calibri"/>
            </a:endParaRPr>
          </a:p>
          <a:p>
            <a:pPr marL="342900" indent="-342900">
              <a:spcAft>
                <a:spcPts val="1000"/>
              </a:spcAft>
              <a:buSzPct val="100000"/>
              <a:buFont typeface="+mj-lt"/>
              <a:buAutoNum type="arabicPeriod"/>
            </a:pPr>
            <a:r>
              <a:rPr lang="en-US" sz="1600">
                <a:solidFill>
                  <a:srgbClr val="28251D"/>
                </a:solidFill>
                <a:latin typeface="Calibri"/>
                <a:ea typeface="Calibri"/>
                <a:cs typeface="Calibri"/>
              </a:rPr>
              <a:t>What is the appropriate balance between rigorous data standards and compliance burdens for smaller operators with limited technical capacity?</a:t>
            </a:r>
            <a:endParaRPr lang="en-US" sz="1600">
              <a:latin typeface="Calibri"/>
              <a:ea typeface="Calibri"/>
              <a:cs typeface="Calibri"/>
            </a:endParaRPr>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7</a:t>
            </a:r>
            <a:endParaRPr lang="en-US" sz="900"/>
          </a:p>
        </p:txBody>
      </p:sp>
      <p:pic>
        <p:nvPicPr>
          <p:cNvPr id="11" name="Picture 10" descr="A blue logo with a black background&#10;&#10;AI-generated content may be incorrect.">
            <a:extLst>
              <a:ext uri="{FF2B5EF4-FFF2-40B4-BE49-F238E27FC236}">
                <a16:creationId xmlns:a16="http://schemas.microsoft.com/office/drawing/2014/main" id="{7E7DEB0C-E2DF-D15B-37CF-9CC2C545F557}"/>
              </a:ext>
            </a:extLst>
          </p:cNvPr>
          <p:cNvPicPr>
            <a:picLocks noChangeAspect="1"/>
          </p:cNvPicPr>
          <p:nvPr/>
        </p:nvPicPr>
        <p:blipFill>
          <a:blip r:embed="rId3"/>
          <a:srcRect b="513"/>
          <a:stretch>
            <a:fillRect/>
          </a:stretch>
        </p:blipFill>
        <p:spPr>
          <a:xfrm>
            <a:off x="8354575" y="77350"/>
            <a:ext cx="3838575" cy="1032901"/>
          </a:xfrm>
          <a:prstGeom prst="rect">
            <a:avLst/>
          </a:prstGeom>
        </p:spPr>
      </p:pic>
      <p:sp>
        <p:nvSpPr>
          <p:cNvPr id="12" name="TextBox 11">
            <a:extLst>
              <a:ext uri="{FF2B5EF4-FFF2-40B4-BE49-F238E27FC236}">
                <a16:creationId xmlns:a16="http://schemas.microsoft.com/office/drawing/2014/main" id="{DE5E591E-05CA-68CB-2FCD-CB358E15D728}"/>
              </a:ext>
            </a:extLst>
          </p:cNvPr>
          <p:cNvSpPr txBox="1"/>
          <p:nvPr/>
        </p:nvSpPr>
        <p:spPr>
          <a:xfrm>
            <a:off x="6096000" y="2244328"/>
            <a:ext cx="570309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600"/>
              <a:t>Quels processus </a:t>
            </a:r>
            <a:r>
              <a:rPr lang="en-US" sz="1600" err="1"/>
              <a:t>d’assurance</a:t>
            </a:r>
            <a:r>
              <a:rPr lang="en-US" sz="1600"/>
              <a:t> </a:t>
            </a:r>
            <a:r>
              <a:rPr lang="en-US" sz="1600" err="1"/>
              <a:t>qualité</a:t>
            </a:r>
            <a:r>
              <a:rPr lang="en-US" sz="1600"/>
              <a:t> et de </a:t>
            </a:r>
            <a:r>
              <a:rPr lang="en-US" sz="1600" err="1"/>
              <a:t>contrôle</a:t>
            </a:r>
            <a:r>
              <a:rPr lang="en-US" sz="1600"/>
              <a:t> </a:t>
            </a:r>
            <a:r>
              <a:rPr lang="en-US" sz="1600" err="1"/>
              <a:t>qualité</a:t>
            </a:r>
            <a:r>
              <a:rPr lang="en-US" sz="1600"/>
              <a:t> (QA/QC) </a:t>
            </a:r>
            <a:r>
              <a:rPr lang="en-US" sz="1600" err="1"/>
              <a:t>une</a:t>
            </a:r>
            <a:r>
              <a:rPr lang="en-US" sz="1600"/>
              <a:t> Autorité Nationale de </a:t>
            </a:r>
            <a:r>
              <a:rPr lang="en-US" sz="1600" err="1"/>
              <a:t>Régulation</a:t>
            </a:r>
            <a:r>
              <a:rPr lang="en-US" sz="1600"/>
              <a:t> (ANR) </a:t>
            </a:r>
            <a:r>
              <a:rPr lang="en-US" sz="1600" err="1"/>
              <a:t>devrait-elle</a:t>
            </a:r>
            <a:r>
              <a:rPr lang="en-US" sz="1600"/>
              <a:t> </a:t>
            </a:r>
            <a:r>
              <a:rPr lang="en-US" sz="1600" err="1"/>
              <a:t>mettre</a:t>
            </a:r>
            <a:r>
              <a:rPr lang="en-US" sz="1600"/>
              <a:t> </a:t>
            </a:r>
            <a:r>
              <a:rPr lang="en-US" sz="1600" err="1"/>
              <a:t>en</a:t>
            </a:r>
            <a:r>
              <a:rPr lang="en-US" sz="1600"/>
              <a:t> place avant </a:t>
            </a:r>
            <a:r>
              <a:rPr lang="en-US" sz="1600" err="1"/>
              <a:t>d’intégrer</a:t>
            </a:r>
            <a:r>
              <a:rPr lang="en-US" sz="1600"/>
              <a:t> les données de couverture </a:t>
            </a:r>
            <a:r>
              <a:rPr lang="en-US" sz="1600" err="1"/>
              <a:t>soumises</a:t>
            </a:r>
            <a:r>
              <a:rPr lang="en-US" sz="1600"/>
              <a:t> par les </a:t>
            </a:r>
            <a:r>
              <a:rPr lang="en-US" sz="1600" err="1"/>
              <a:t>opérateurs</a:t>
            </a:r>
            <a:r>
              <a:rPr lang="en-US" sz="1600"/>
              <a:t>, et qui est chargé de les </a:t>
            </a:r>
            <a:r>
              <a:rPr lang="en-US" sz="1600" err="1"/>
              <a:t>établir</a:t>
            </a:r>
            <a:r>
              <a:rPr lang="en-US" sz="1600"/>
              <a:t> ?</a:t>
            </a:r>
            <a:endParaRPr lang="en-US" sz="1600">
              <a:ea typeface="Calibri"/>
              <a:cs typeface="Calibri"/>
            </a:endParaRPr>
          </a:p>
          <a:p>
            <a:pPr marL="342900" indent="-342900">
              <a:buAutoNum type="arabicPeriod"/>
            </a:pPr>
            <a:r>
              <a:rPr lang="en-US" sz="1600" err="1"/>
              <a:t>Lorsqu’un</a:t>
            </a:r>
            <a:r>
              <a:rPr lang="en-US" sz="1600"/>
              <a:t> jeu de données </a:t>
            </a:r>
            <a:r>
              <a:rPr lang="en-US" sz="1600" err="1"/>
              <a:t>respecte</a:t>
            </a:r>
            <a:r>
              <a:rPr lang="en-US" sz="1600"/>
              <a:t> le format </a:t>
            </a:r>
            <a:r>
              <a:rPr lang="en-US" sz="1600" err="1"/>
              <a:t>ou</a:t>
            </a:r>
            <a:r>
              <a:rPr lang="en-US" sz="1600"/>
              <a:t> le </a:t>
            </a:r>
            <a:r>
              <a:rPr lang="en-US" sz="1600" err="1"/>
              <a:t>modèle</a:t>
            </a:r>
            <a:r>
              <a:rPr lang="en-US" sz="1600"/>
              <a:t> de </a:t>
            </a:r>
            <a:r>
              <a:rPr lang="en-US" sz="1600" err="1"/>
              <a:t>soumission</a:t>
            </a:r>
            <a:r>
              <a:rPr lang="en-US" sz="1600"/>
              <a:t> </a:t>
            </a:r>
            <a:r>
              <a:rPr lang="en-US" sz="1600" err="1"/>
              <a:t>requis</a:t>
            </a:r>
            <a:r>
              <a:rPr lang="en-US" sz="1600"/>
              <a:t>, </a:t>
            </a:r>
            <a:r>
              <a:rPr lang="en-US" sz="1600" err="1"/>
              <a:t>mais</a:t>
            </a:r>
            <a:r>
              <a:rPr lang="en-US" sz="1600"/>
              <a:t> </a:t>
            </a:r>
            <a:r>
              <a:rPr lang="en-US" sz="1600" err="1"/>
              <a:t>qu’il</a:t>
            </a:r>
            <a:r>
              <a:rPr lang="en-US" sz="1600"/>
              <a:t> est </a:t>
            </a:r>
            <a:r>
              <a:rPr lang="en-US" sz="1600" err="1"/>
              <a:t>matériellement</a:t>
            </a:r>
            <a:r>
              <a:rPr lang="en-US" sz="1600"/>
              <a:t> </a:t>
            </a:r>
            <a:r>
              <a:rPr lang="en-US" sz="1600" err="1"/>
              <a:t>trompeur</a:t>
            </a:r>
            <a:r>
              <a:rPr lang="en-US" sz="1600"/>
              <a:t>, </a:t>
            </a:r>
            <a:r>
              <a:rPr lang="en-US" sz="1600" err="1"/>
              <a:t>quels</a:t>
            </a:r>
            <a:r>
              <a:rPr lang="en-US" sz="1600"/>
              <a:t> </a:t>
            </a:r>
            <a:r>
              <a:rPr lang="en-US" sz="1600" err="1"/>
              <a:t>recours</a:t>
            </a:r>
            <a:r>
              <a:rPr lang="en-US" sz="1600"/>
              <a:t> </a:t>
            </a:r>
            <a:r>
              <a:rPr lang="en-US" sz="1600" err="1"/>
              <a:t>réglementaires</a:t>
            </a:r>
            <a:r>
              <a:rPr lang="en-US" sz="1600"/>
              <a:t> existent ?</a:t>
            </a:r>
            <a:endParaRPr lang="en-US" sz="1600">
              <a:ea typeface="Calibri"/>
              <a:cs typeface="Calibri"/>
            </a:endParaRPr>
          </a:p>
          <a:p>
            <a:pPr marL="342900" indent="-342900">
              <a:buAutoNum type="arabicPeriod"/>
            </a:pPr>
            <a:r>
              <a:rPr lang="en-US" sz="1600"/>
              <a:t>Comment </a:t>
            </a:r>
            <a:r>
              <a:rPr lang="en-US" sz="1600" err="1"/>
              <a:t>l’ANR</a:t>
            </a:r>
            <a:r>
              <a:rPr lang="en-US" sz="1600"/>
              <a:t> </a:t>
            </a:r>
            <a:r>
              <a:rPr lang="en-US" sz="1600" err="1"/>
              <a:t>devrait-elle</a:t>
            </a:r>
            <a:r>
              <a:rPr lang="en-US" sz="1600"/>
              <a:t> </a:t>
            </a:r>
            <a:r>
              <a:rPr lang="en-US" sz="1600" err="1"/>
              <a:t>répondre</a:t>
            </a:r>
            <a:r>
              <a:rPr lang="en-US" sz="1600"/>
              <a:t> à la </a:t>
            </a:r>
            <a:r>
              <a:rPr lang="en-US" sz="1600" err="1"/>
              <a:t>demande</a:t>
            </a:r>
            <a:r>
              <a:rPr lang="en-US" sz="1600"/>
              <a:t> du Ministère </a:t>
            </a:r>
            <a:r>
              <a:rPr lang="en-US" sz="1600" err="1"/>
              <a:t>concernant</a:t>
            </a:r>
            <a:r>
              <a:rPr lang="en-US" sz="1600"/>
              <a:t> le Fonds de Service Universel (FSU) sans </a:t>
            </a:r>
            <a:r>
              <a:rPr lang="en-US" sz="1600" err="1"/>
              <a:t>reconnaître</a:t>
            </a:r>
            <a:r>
              <a:rPr lang="en-US" sz="1600"/>
              <a:t> </a:t>
            </a:r>
            <a:r>
              <a:rPr lang="en-US" sz="1600" err="1"/>
              <a:t>sa</a:t>
            </a:r>
            <a:r>
              <a:rPr lang="en-US" sz="1600"/>
              <a:t> </a:t>
            </a:r>
            <a:r>
              <a:rPr lang="en-US" sz="1600" err="1"/>
              <a:t>responsabilité</a:t>
            </a:r>
            <a:r>
              <a:rPr lang="en-US" sz="1600"/>
              <a:t>, tout </a:t>
            </a:r>
            <a:r>
              <a:rPr lang="en-US" sz="1600" err="1"/>
              <a:t>en</a:t>
            </a:r>
            <a:r>
              <a:rPr lang="en-US" sz="1600"/>
              <a:t> </a:t>
            </a:r>
            <a:r>
              <a:rPr lang="en-US" sz="1600" err="1"/>
              <a:t>restant</a:t>
            </a:r>
            <a:r>
              <a:rPr lang="en-US" sz="1600"/>
              <a:t> </a:t>
            </a:r>
            <a:r>
              <a:rPr lang="en-US" sz="1600" err="1"/>
              <a:t>transparente</a:t>
            </a:r>
            <a:r>
              <a:rPr lang="en-US" sz="1600"/>
              <a:t> quant aux </a:t>
            </a:r>
            <a:r>
              <a:rPr lang="en-US" sz="1600" err="1"/>
              <a:t>défaillances</a:t>
            </a:r>
            <a:r>
              <a:rPr lang="en-US" sz="1600"/>
              <a:t> </a:t>
            </a:r>
            <a:r>
              <a:rPr lang="en-US" sz="1600" err="1"/>
              <a:t>constatées</a:t>
            </a:r>
            <a:r>
              <a:rPr lang="en-US" sz="1600"/>
              <a:t> </a:t>
            </a:r>
            <a:r>
              <a:rPr lang="en-US" sz="1600" err="1"/>
              <a:t>en</a:t>
            </a:r>
            <a:r>
              <a:rPr lang="en-US" sz="1600"/>
              <a:t> matière </a:t>
            </a:r>
            <a:r>
              <a:rPr lang="en-US" sz="1600" err="1"/>
              <a:t>d’intégrité</a:t>
            </a:r>
            <a:r>
              <a:rPr lang="en-US" sz="1600"/>
              <a:t> des données ?</a:t>
            </a:r>
            <a:endParaRPr lang="en-US" sz="1600">
              <a:ea typeface="Calibri"/>
              <a:cs typeface="Calibri"/>
            </a:endParaRPr>
          </a:p>
          <a:p>
            <a:pPr marL="342900" indent="-342900">
              <a:buAutoNum type="arabicPeriod"/>
            </a:pPr>
            <a:r>
              <a:rPr lang="en-US" sz="1600"/>
              <a:t>Quel </a:t>
            </a:r>
            <a:r>
              <a:rPr lang="en-US" sz="1600" err="1"/>
              <a:t>équilibre</a:t>
            </a:r>
            <a:r>
              <a:rPr lang="en-US" sz="1600"/>
              <a:t> </a:t>
            </a:r>
            <a:r>
              <a:rPr lang="en-US" sz="1600" err="1"/>
              <a:t>convient</a:t>
            </a:r>
            <a:r>
              <a:rPr lang="en-US" sz="1600"/>
              <a:t>-il de </a:t>
            </a:r>
            <a:r>
              <a:rPr lang="en-US" sz="1600" err="1"/>
              <a:t>trouver</a:t>
            </a:r>
            <a:r>
              <a:rPr lang="en-US" sz="1600"/>
              <a:t> entre des </a:t>
            </a:r>
            <a:r>
              <a:rPr lang="en-US" sz="1600" err="1"/>
              <a:t>normes</a:t>
            </a:r>
            <a:r>
              <a:rPr lang="en-US" sz="1600"/>
              <a:t> </a:t>
            </a:r>
            <a:r>
              <a:rPr lang="en-US" sz="1600" err="1"/>
              <a:t>rigoureuses</a:t>
            </a:r>
            <a:r>
              <a:rPr lang="en-US" sz="1600"/>
              <a:t> de </a:t>
            </a:r>
            <a:r>
              <a:rPr lang="en-US" sz="1600" err="1"/>
              <a:t>qualité</a:t>
            </a:r>
            <a:r>
              <a:rPr lang="en-US" sz="1600"/>
              <a:t> des données et la charge de </a:t>
            </a:r>
            <a:r>
              <a:rPr lang="en-US" sz="1600" err="1"/>
              <a:t>conformité</a:t>
            </a:r>
            <a:r>
              <a:rPr lang="en-US" sz="1600"/>
              <a:t> </a:t>
            </a:r>
            <a:r>
              <a:rPr lang="en-US" sz="1600" err="1"/>
              <a:t>imposée</a:t>
            </a:r>
            <a:r>
              <a:rPr lang="en-US" sz="1600"/>
              <a:t> aux petits </a:t>
            </a:r>
            <a:r>
              <a:rPr lang="en-US" sz="1600" err="1"/>
              <a:t>opérateurs</a:t>
            </a:r>
            <a:r>
              <a:rPr lang="en-US" sz="1600"/>
              <a:t> </a:t>
            </a:r>
            <a:r>
              <a:rPr lang="en-US" sz="1600" err="1"/>
              <a:t>disposant</a:t>
            </a:r>
            <a:r>
              <a:rPr lang="en-US" sz="1600"/>
              <a:t> de </a:t>
            </a:r>
            <a:r>
              <a:rPr lang="en-US" sz="1600" err="1"/>
              <a:t>capacités</a:t>
            </a:r>
            <a:r>
              <a:rPr lang="en-US" sz="1600"/>
              <a:t> techniques </a:t>
            </a:r>
            <a:r>
              <a:rPr lang="en-US" sz="1600" err="1"/>
              <a:t>limitées</a:t>
            </a:r>
            <a:r>
              <a:rPr lang="en-US" sz="1600"/>
              <a:t> ?</a:t>
            </a:r>
            <a:endParaRPr lang="en-US" sz="1600">
              <a:ea typeface="Calibri"/>
              <a:cs typeface="Calibri"/>
            </a:endParaRPr>
          </a:p>
          <a:p>
            <a:pPr marL="342900" indent="-342900" algn="ctr">
              <a:buAutoNum type="arabicPeriod"/>
            </a:pPr>
            <a:endParaRPr lang="en-GB" sz="1600">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JURY CHALLENGE  |  SIMULATION 2</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Regional Escalation and Unauthorized Data Modification</a:t>
            </a:r>
            <a:endParaRPr lang="en-US" sz="3000"/>
          </a:p>
        </p:txBody>
      </p:sp>
      <p:sp>
        <p:nvSpPr>
          <p:cNvPr id="4" name="Text 2"/>
          <p:cNvSpPr/>
          <p:nvPr/>
        </p:nvSpPr>
        <p:spPr>
          <a:xfrm>
            <a:off x="548640" y="1600200"/>
            <a:ext cx="10972800" cy="320040"/>
          </a:xfrm>
          <a:prstGeom prst="rect">
            <a:avLst/>
          </a:prstGeom>
          <a:noFill/>
          <a:ln/>
        </p:spPr>
        <p:txBody>
          <a:bodyPr wrap="square" rtlCol="0" anchor="t"/>
          <a:lstStyle/>
          <a:p>
            <a:pPr marL="0" indent="0">
              <a:buNone/>
            </a:pPr>
            <a:r>
              <a:rPr lang="en-US" sz="1200" i="1">
                <a:solidFill>
                  <a:srgbClr val="57564F"/>
                </a:solidFill>
                <a:latin typeface="Calibri" pitchFamily="34" charset="0"/>
                <a:ea typeface="Calibri" pitchFamily="34" charset="-122"/>
                <a:cs typeface="Calibri" pitchFamily="34" charset="-120"/>
              </a:rPr>
              <a:t>Delivered in writing to all three groups at the 20–25 minute mark. Groups have 15 minutes to revise.</a:t>
            </a:r>
            <a:endParaRPr lang="en-US" sz="1200"/>
          </a:p>
        </p:txBody>
      </p:sp>
      <p:sp>
        <p:nvSpPr>
          <p:cNvPr id="5" name="Shape 3"/>
          <p:cNvSpPr/>
          <p:nvPr/>
        </p:nvSpPr>
        <p:spPr>
          <a:xfrm>
            <a:off x="548640" y="2011680"/>
            <a:ext cx="11091672" cy="2468880"/>
          </a:xfrm>
          <a:prstGeom prst="rect">
            <a:avLst/>
          </a:prstGeom>
          <a:solidFill>
            <a:srgbClr val="FFFFFF"/>
          </a:solidFill>
          <a:ln w="12700">
            <a:solidFill>
              <a:srgbClr val="D4D1CA"/>
            </a:solidFill>
            <a:prstDash val="solid"/>
          </a:ln>
        </p:spPr>
        <p:txBody>
          <a:bodyPr/>
          <a:lstStyle/>
          <a:p>
            <a:endParaRPr lang="en-US"/>
          </a:p>
        </p:txBody>
      </p:sp>
      <p:sp>
        <p:nvSpPr>
          <p:cNvPr id="6" name="Text 4"/>
          <p:cNvSpPr/>
          <p:nvPr/>
        </p:nvSpPr>
        <p:spPr>
          <a:xfrm>
            <a:off x="1005840" y="2286000"/>
            <a:ext cx="10177272"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THE DISRUPTION</a:t>
            </a:r>
            <a:endParaRPr lang="en-US" sz="1200"/>
          </a:p>
        </p:txBody>
      </p:sp>
      <p:sp>
        <p:nvSpPr>
          <p:cNvPr id="7" name="Text 5"/>
          <p:cNvSpPr/>
          <p:nvPr/>
        </p:nvSpPr>
        <p:spPr>
          <a:xfrm>
            <a:off x="1005840" y="2651760"/>
            <a:ext cx="10177272" cy="1600200"/>
          </a:xfrm>
          <a:prstGeom prst="rect">
            <a:avLst/>
          </a:prstGeom>
          <a:noFill/>
          <a:ln/>
        </p:spPr>
        <p:txBody>
          <a:bodyPr wrap="square" lIns="91440" tIns="45720" rIns="91440" bIns="45720" rtlCol="0" anchor="t"/>
          <a:lstStyle/>
          <a:p>
            <a:pPr marL="0" indent="0">
              <a:lnSpc>
                <a:spcPct val="130000"/>
              </a:lnSpc>
              <a:buNone/>
            </a:pPr>
            <a:r>
              <a:rPr lang="en-US" sz="1150">
                <a:solidFill>
                  <a:srgbClr val="28251D"/>
                </a:solidFill>
                <a:latin typeface="Calibri"/>
                <a:ea typeface="Calibri"/>
                <a:cs typeface="Calibri"/>
              </a:rPr>
              <a:t>The Ministry of ICT escalates. A new letter informs the NRA that the Ministry has shared the civil society audit report with the regional economic body ECOWAS. The regional body indicates it may flag the country’s broadband coverage data as unreliable in its next regional connectivity report, scheduled for publication in six weeks and used by international donors to assess funding allocations.</a:t>
            </a:r>
            <a:endParaRPr lang="en-US" sz="1150">
              <a:latin typeface="Calibri"/>
              <a:ea typeface="Calibri"/>
              <a:cs typeface="Calibri"/>
            </a:endParaRPr>
          </a:p>
          <a:p>
            <a:pPr marL="0" indent="0">
              <a:lnSpc>
                <a:spcPct val="130000"/>
              </a:lnSpc>
              <a:buNone/>
            </a:pPr>
            <a:endParaRPr lang="en-US" sz="1150"/>
          </a:p>
          <a:p>
            <a:pPr marL="0" indent="0">
              <a:lnSpc>
                <a:spcPct val="130000"/>
              </a:lnSpc>
              <a:buNone/>
            </a:pPr>
            <a:r>
              <a:rPr lang="en-US" sz="1150">
                <a:solidFill>
                  <a:srgbClr val="28251D"/>
                </a:solidFill>
                <a:latin typeface="Calibri"/>
                <a:ea typeface="Calibri"/>
                <a:cs typeface="Calibri"/>
              </a:rPr>
              <a:t>Additionally, an operator whose data contained topological errors has retained legal counsel, asserting that the silent CRS reprojection carried out by the NRA’s platform constitutes unauthorized modification of submitted data, and that the NRA bears legal responsibility for any regulatory decisions made on that basis.</a:t>
            </a:r>
            <a:endParaRPr lang="en-US" sz="1150">
              <a:latin typeface="Calibri"/>
              <a:ea typeface="Calibri"/>
              <a:cs typeface="Calibri"/>
            </a:endParaRPr>
          </a:p>
        </p:txBody>
      </p:sp>
      <p:sp>
        <p:nvSpPr>
          <p:cNvPr id="8" name="Shape 6"/>
          <p:cNvSpPr/>
          <p:nvPr/>
        </p:nvSpPr>
        <p:spPr>
          <a:xfrm>
            <a:off x="548640" y="4663440"/>
            <a:ext cx="11091672" cy="1691640"/>
          </a:xfrm>
          <a:prstGeom prst="rect">
            <a:avLst/>
          </a:prstGeom>
          <a:solidFill>
            <a:srgbClr val="E3EDEE"/>
          </a:solidFill>
          <a:ln w="12700">
            <a:solidFill>
              <a:srgbClr val="0C4E54"/>
            </a:solidFill>
            <a:prstDash val="solid"/>
          </a:ln>
        </p:spPr>
        <p:txBody>
          <a:bodyPr/>
          <a:lstStyle/>
          <a:p>
            <a:endParaRPr lang="en-US"/>
          </a:p>
        </p:txBody>
      </p:sp>
      <p:sp>
        <p:nvSpPr>
          <p:cNvPr id="9" name="Text 7"/>
          <p:cNvSpPr/>
          <p:nvPr/>
        </p:nvSpPr>
        <p:spPr>
          <a:xfrm>
            <a:off x="1005840" y="4846320"/>
            <a:ext cx="10177272"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EACH GROUP MUST NOW ADDRESS</a:t>
            </a:r>
            <a:endParaRPr lang="en-US" sz="1200"/>
          </a:p>
        </p:txBody>
      </p:sp>
      <p:sp>
        <p:nvSpPr>
          <p:cNvPr id="10" name="Text 8"/>
          <p:cNvSpPr/>
          <p:nvPr/>
        </p:nvSpPr>
        <p:spPr>
          <a:xfrm>
            <a:off x="1188720" y="5212080"/>
            <a:ext cx="9811512" cy="960120"/>
          </a:xfrm>
          <a:prstGeom prst="rect">
            <a:avLst/>
          </a:prstGeom>
          <a:noFill/>
          <a:ln/>
        </p:spPr>
        <p:txBody>
          <a:bodyPr wrap="square" rtlCol="0" anchor="t"/>
          <a:lstStyle/>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How does the regional escalation change the urgency and institutional stakes?</a:t>
            </a:r>
            <a:endParaRPr lang="en-US" sz="1200"/>
          </a:p>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Does the operator’s legal claim about unauthorized data modification have merit?</a:t>
            </a:r>
            <a:endParaRPr lang="en-US" sz="1200"/>
          </a:p>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Does this change who should be communicating with the regional body?</a:t>
            </a:r>
            <a:endParaRPr lang="en-US" sz="1200"/>
          </a:p>
        </p:txBody>
      </p:sp>
      <p:sp>
        <p:nvSpPr>
          <p:cNvPr id="11" name="Text 9"/>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12" name="Text 10"/>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11</a:t>
            </a:r>
            <a:endParaRPr lang="en-US" sz="900"/>
          </a:p>
        </p:txBody>
      </p:sp>
      <p:pic>
        <p:nvPicPr>
          <p:cNvPr id="14" name="Picture 13" descr="A blue logo with a black background&#10;&#10;AI-generated content may be incorrect.">
            <a:extLst>
              <a:ext uri="{FF2B5EF4-FFF2-40B4-BE49-F238E27FC236}">
                <a16:creationId xmlns:a16="http://schemas.microsoft.com/office/drawing/2014/main" id="{DF332D72-4F18-0B0F-54F7-86BB27391436}"/>
              </a:ext>
            </a:extLst>
          </p:cNvPr>
          <p:cNvPicPr>
            <a:picLocks noChangeAspect="1"/>
          </p:cNvPicPr>
          <p:nvPr/>
        </p:nvPicPr>
        <p:blipFill>
          <a:blip r:embed="rId3"/>
          <a:srcRect b="513"/>
          <a:stretch>
            <a:fillRect/>
          </a:stretch>
        </p:blipFill>
        <p:spPr>
          <a:xfrm>
            <a:off x="8354575" y="77350"/>
            <a:ext cx="3838575" cy="10329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63953C-E82F-E630-8DFF-CD5FE1C43E5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C3A6094-8FEA-2774-293F-BBA7D53B1EA7}"/>
              </a:ext>
            </a:extLst>
          </p:cNvPr>
          <p:cNvSpPr/>
          <p:nvPr/>
        </p:nvSpPr>
        <p:spPr>
          <a:xfrm>
            <a:off x="0" y="0"/>
            <a:ext cx="320040" cy="6858000"/>
          </a:xfrm>
          <a:prstGeom prst="rect">
            <a:avLst/>
          </a:prstGeom>
          <a:solidFill>
            <a:srgbClr val="00B0F0"/>
          </a:solidFill>
          <a:ln w="12700">
            <a:solidFill>
              <a:srgbClr val="00B0F0"/>
            </a:solidFill>
            <a:prstDash val="solid"/>
          </a:ln>
        </p:spPr>
        <p:txBody>
          <a:bodyPr lIns="91440" tIns="45720" rIns="91440" bIns="45720" anchor="t"/>
          <a:lstStyle/>
          <a:p>
            <a:endParaRPr lang="en-US">
              <a:latin typeface="avenir"/>
            </a:endParaRPr>
          </a:p>
        </p:txBody>
      </p:sp>
      <p:sp>
        <p:nvSpPr>
          <p:cNvPr id="3" name="Text 1">
            <a:extLst>
              <a:ext uri="{FF2B5EF4-FFF2-40B4-BE49-F238E27FC236}">
                <a16:creationId xmlns:a16="http://schemas.microsoft.com/office/drawing/2014/main" id="{A18E875A-43CF-4516-4BD1-F2D100ED7006}"/>
              </a:ext>
            </a:extLst>
          </p:cNvPr>
          <p:cNvSpPr/>
          <p:nvPr/>
        </p:nvSpPr>
        <p:spPr>
          <a:xfrm>
            <a:off x="528551" y="2006830"/>
            <a:ext cx="11123468" cy="409055"/>
          </a:xfrm>
          <a:prstGeom prst="rect">
            <a:avLst/>
          </a:prstGeom>
          <a:noFill/>
          <a:ln/>
        </p:spPr>
        <p:txBody>
          <a:bodyPr wrap="square" lIns="91440" tIns="45720" rIns="91440" bIns="45720" rtlCol="0" anchor="ctr"/>
          <a:lstStyle/>
          <a:p>
            <a:endParaRPr lang="en-US" b="1">
              <a:solidFill>
                <a:srgbClr val="00B0F0"/>
              </a:solidFill>
              <a:latin typeface="avenir"/>
              <a:ea typeface="Calibri"/>
              <a:cs typeface="Calibri"/>
            </a:endParaRPr>
          </a:p>
        </p:txBody>
      </p:sp>
      <p:sp>
        <p:nvSpPr>
          <p:cNvPr id="4" name="Text 2">
            <a:extLst>
              <a:ext uri="{FF2B5EF4-FFF2-40B4-BE49-F238E27FC236}">
                <a16:creationId xmlns:a16="http://schemas.microsoft.com/office/drawing/2014/main" id="{69DD5489-B001-EB40-62F7-79263CE2774A}"/>
              </a:ext>
            </a:extLst>
          </p:cNvPr>
          <p:cNvSpPr/>
          <p:nvPr/>
        </p:nvSpPr>
        <p:spPr>
          <a:xfrm>
            <a:off x="840278" y="2409651"/>
            <a:ext cx="10515600" cy="1645920"/>
          </a:xfrm>
          <a:prstGeom prst="rect">
            <a:avLst/>
          </a:prstGeom>
          <a:noFill/>
          <a:ln/>
        </p:spPr>
        <p:txBody>
          <a:bodyPr wrap="square" lIns="91440" tIns="45720" rIns="91440" bIns="45720" rtlCol="0" anchor="ctr"/>
          <a:lstStyle/>
          <a:p>
            <a:r>
              <a:rPr lang="en-US" sz="4000" b="1">
                <a:solidFill>
                  <a:srgbClr val="00B0F0"/>
                </a:solidFill>
                <a:latin typeface="avenir"/>
                <a:ea typeface="Calibri"/>
                <a:cs typeface="Calibri"/>
              </a:rPr>
              <a:t>SIMULATION 3 - </a:t>
            </a:r>
            <a:r>
              <a:rPr lang="en-US" sz="4000">
                <a:solidFill>
                  <a:srgbClr val="00B0F0"/>
                </a:solidFill>
                <a:ea typeface="+mn-lt"/>
                <a:cs typeface="+mn-lt"/>
              </a:rPr>
              <a:t>Enforcement, Compliance &amp; Accountability (Pt II)</a:t>
            </a:r>
            <a:endParaRPr lang="en-US">
              <a:solidFill>
                <a:srgbClr val="000000"/>
              </a:solidFill>
              <a:latin typeface="Calibri"/>
              <a:ea typeface="Calibri"/>
              <a:cs typeface="Calibri"/>
            </a:endParaRPr>
          </a:p>
        </p:txBody>
      </p:sp>
      <p:sp>
        <p:nvSpPr>
          <p:cNvPr id="7" name="Shape 5">
            <a:extLst>
              <a:ext uri="{FF2B5EF4-FFF2-40B4-BE49-F238E27FC236}">
                <a16:creationId xmlns:a16="http://schemas.microsoft.com/office/drawing/2014/main" id="{514A1E8A-0157-014D-8635-86379B88A298}"/>
              </a:ext>
            </a:extLst>
          </p:cNvPr>
          <p:cNvSpPr/>
          <p:nvPr/>
        </p:nvSpPr>
        <p:spPr>
          <a:xfrm>
            <a:off x="736369" y="4148397"/>
            <a:ext cx="10515600" cy="0"/>
          </a:xfrm>
          <a:prstGeom prst="line">
            <a:avLst/>
          </a:prstGeom>
          <a:noFill/>
          <a:ln w="9525">
            <a:solidFill>
              <a:srgbClr val="D4D1CA"/>
            </a:solidFill>
            <a:prstDash val="solid"/>
          </a:ln>
        </p:spPr>
        <p:txBody>
          <a:bodyPr lIns="91440" tIns="45720" rIns="91440" bIns="45720" anchor="t"/>
          <a:lstStyle/>
          <a:p>
            <a:endParaRPr lang="en-US">
              <a:latin typeface="avenir"/>
            </a:endParaRPr>
          </a:p>
        </p:txBody>
      </p:sp>
      <p:pic>
        <p:nvPicPr>
          <p:cNvPr id="17" name="Picture 16" descr="A blue logo with a black background&#10;&#10;AI-generated content may be incorrect.">
            <a:extLst>
              <a:ext uri="{FF2B5EF4-FFF2-40B4-BE49-F238E27FC236}">
                <a16:creationId xmlns:a16="http://schemas.microsoft.com/office/drawing/2014/main" id="{415623D8-1DB2-8F91-75F6-5496ABD863BB}"/>
              </a:ext>
            </a:extLst>
          </p:cNvPr>
          <p:cNvPicPr>
            <a:picLocks noChangeAspect="1"/>
          </p:cNvPicPr>
          <p:nvPr/>
        </p:nvPicPr>
        <p:blipFill>
          <a:blip r:embed="rId3"/>
          <a:srcRect r="-142"/>
          <a:stretch>
            <a:fillRect/>
          </a:stretch>
        </p:blipFill>
        <p:spPr>
          <a:xfrm>
            <a:off x="7783657" y="5735782"/>
            <a:ext cx="4287996" cy="1144732"/>
          </a:xfrm>
          <a:prstGeom prst="rect">
            <a:avLst/>
          </a:prstGeom>
        </p:spPr>
      </p:pic>
      <p:grpSp>
        <p:nvGrpSpPr>
          <p:cNvPr id="22" name="Group 21">
            <a:extLst>
              <a:ext uri="{FF2B5EF4-FFF2-40B4-BE49-F238E27FC236}">
                <a16:creationId xmlns:a16="http://schemas.microsoft.com/office/drawing/2014/main" id="{B247C7CD-2628-47A8-AE9E-7D956C3A64D3}"/>
              </a:ext>
            </a:extLst>
          </p:cNvPr>
          <p:cNvGrpSpPr/>
          <p:nvPr/>
        </p:nvGrpSpPr>
        <p:grpSpPr>
          <a:xfrm>
            <a:off x="9927011" y="406977"/>
            <a:ext cx="1906503" cy="552450"/>
            <a:chOff x="5043284" y="1203614"/>
            <a:chExt cx="3586366" cy="1037359"/>
          </a:xfrm>
        </p:grpSpPr>
        <p:pic>
          <p:nvPicPr>
            <p:cNvPr id="19" name="Picture 18" descr="File:International Telecommunication Union logo.svg ...">
              <a:extLst>
                <a:ext uri="{FF2B5EF4-FFF2-40B4-BE49-F238E27FC236}">
                  <a16:creationId xmlns:a16="http://schemas.microsoft.com/office/drawing/2014/main" id="{237DC79E-48E4-3E3B-E6D2-CFEF02FC98C3}"/>
                </a:ext>
              </a:extLst>
            </p:cNvPr>
            <p:cNvPicPr>
              <a:picLocks noChangeAspect="1"/>
            </p:cNvPicPr>
            <p:nvPr/>
          </p:nvPicPr>
          <p:blipFill>
            <a:blip r:embed="rId4"/>
            <a:stretch>
              <a:fillRect/>
            </a:stretch>
          </p:blipFill>
          <p:spPr>
            <a:xfrm>
              <a:off x="5043284" y="1203614"/>
              <a:ext cx="884505" cy="1030433"/>
            </a:xfrm>
            <a:prstGeom prst="rect">
              <a:avLst/>
            </a:prstGeom>
          </p:spPr>
        </p:pic>
        <p:pic>
          <p:nvPicPr>
            <p:cNvPr id="21" name="Picture 20" descr="A black background with blue and red letters&#10;&#10;AI-generated content may be incorrect.">
              <a:extLst>
                <a:ext uri="{FF2B5EF4-FFF2-40B4-BE49-F238E27FC236}">
                  <a16:creationId xmlns:a16="http://schemas.microsoft.com/office/drawing/2014/main" id="{BC937A73-57C7-BDB4-CB2C-99A8B096BED2}"/>
                </a:ext>
              </a:extLst>
            </p:cNvPr>
            <p:cNvPicPr>
              <a:picLocks noChangeAspect="1"/>
            </p:cNvPicPr>
            <p:nvPr/>
          </p:nvPicPr>
          <p:blipFill>
            <a:blip r:embed="rId5"/>
            <a:stretch>
              <a:fillRect/>
            </a:stretch>
          </p:blipFill>
          <p:spPr>
            <a:xfrm>
              <a:off x="6064827" y="1300595"/>
              <a:ext cx="2564823" cy="940378"/>
            </a:xfrm>
            <a:prstGeom prst="rect">
              <a:avLst/>
            </a:prstGeom>
          </p:spPr>
        </p:pic>
      </p:grpSp>
    </p:spTree>
    <p:extLst>
      <p:ext uri="{BB962C8B-B14F-4D97-AF65-F5344CB8AC3E}">
        <p14:creationId xmlns:p14="http://schemas.microsoft.com/office/powerpoint/2010/main" val="812678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A5C9788C-9CE4-33FE-DF18-E7F3AF128B9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58BCC5A-6076-987F-AE1D-AAB77D349039}"/>
              </a:ext>
            </a:extLst>
          </p:cNvPr>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GROUP STRUCTURE</a:t>
            </a:r>
            <a:endParaRPr lang="en-US" sz="1100"/>
          </a:p>
        </p:txBody>
      </p:sp>
      <p:sp>
        <p:nvSpPr>
          <p:cNvPr id="3" name="Text 1">
            <a:extLst>
              <a:ext uri="{FF2B5EF4-FFF2-40B4-BE49-F238E27FC236}">
                <a16:creationId xmlns:a16="http://schemas.microsoft.com/office/drawing/2014/main" id="{58BC4B57-38E3-D2B6-3BD5-7C4D37B87B20}"/>
              </a:ext>
            </a:extLst>
          </p:cNvPr>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Role Rotation Rules and Note-Taking</a:t>
            </a:r>
            <a:endParaRPr lang="en-US" sz="3000"/>
          </a:p>
        </p:txBody>
      </p:sp>
      <p:sp>
        <p:nvSpPr>
          <p:cNvPr id="4" name="Text 2">
            <a:extLst>
              <a:ext uri="{FF2B5EF4-FFF2-40B4-BE49-F238E27FC236}">
                <a16:creationId xmlns:a16="http://schemas.microsoft.com/office/drawing/2014/main" id="{5B137AFB-CAB6-8E4A-53BD-6D100E5EB718}"/>
              </a:ext>
            </a:extLst>
          </p:cNvPr>
          <p:cNvSpPr/>
          <p:nvPr/>
        </p:nvSpPr>
        <p:spPr>
          <a:xfrm>
            <a:off x="548640" y="1783080"/>
            <a:ext cx="548640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THE ROTATION RULE</a:t>
            </a:r>
            <a:endParaRPr lang="en-US" sz="1200"/>
          </a:p>
        </p:txBody>
      </p:sp>
      <p:sp>
        <p:nvSpPr>
          <p:cNvPr id="5" name="Text 3">
            <a:extLst>
              <a:ext uri="{FF2B5EF4-FFF2-40B4-BE49-F238E27FC236}">
                <a16:creationId xmlns:a16="http://schemas.microsoft.com/office/drawing/2014/main" id="{EE17D2B3-D9FB-963A-D071-0ED60FE806EC}"/>
              </a:ext>
            </a:extLst>
          </p:cNvPr>
          <p:cNvSpPr/>
          <p:nvPr/>
        </p:nvSpPr>
        <p:spPr>
          <a:xfrm>
            <a:off x="548640" y="2103120"/>
            <a:ext cx="5486400" cy="2011680"/>
          </a:xfrm>
          <a:prstGeom prst="rect">
            <a:avLst/>
          </a:prstGeom>
          <a:noFill/>
          <a:ln/>
        </p:spPr>
        <p:txBody>
          <a:bodyPr wrap="square" lIns="91440" tIns="45720" rIns="91440" bIns="45720" rtlCol="0" anchor="t"/>
          <a:lstStyle/>
          <a:p>
            <a:pPr marL="0" indent="0">
              <a:lnSpc>
                <a:spcPct val="130000"/>
              </a:lnSpc>
              <a:buNone/>
            </a:pPr>
            <a:r>
              <a:rPr lang="en-US" sz="1300">
                <a:solidFill>
                  <a:srgbClr val="28251D"/>
                </a:solidFill>
                <a:latin typeface="Calibri"/>
                <a:ea typeface="Calibri"/>
                <a:cs typeface="Calibri"/>
              </a:rPr>
              <a:t>Each group (A, B, C) holds each of the three institutional roles </a:t>
            </a:r>
            <a:r>
              <a:rPr lang="en-US" sz="1300" b="1">
                <a:solidFill>
                  <a:srgbClr val="28251D"/>
                </a:solidFill>
                <a:latin typeface="Calibri"/>
                <a:ea typeface="Calibri"/>
                <a:cs typeface="Calibri"/>
              </a:rPr>
              <a:t>exactly once</a:t>
            </a:r>
            <a:r>
              <a:rPr lang="en-US" sz="1300">
                <a:solidFill>
                  <a:srgbClr val="28251D"/>
                </a:solidFill>
                <a:latin typeface="Calibri"/>
                <a:ea typeface="Calibri"/>
                <a:cs typeface="Calibri"/>
              </a:rPr>
              <a:t> across the three simulations. The role held in Simulation 1 will not be repeated in Simulation 2 or 3.</a:t>
            </a:r>
            <a:endParaRPr lang="en-US" sz="1300">
              <a:latin typeface="Calibri"/>
              <a:ea typeface="Calibri"/>
              <a:cs typeface="Calibri"/>
            </a:endParaRPr>
          </a:p>
          <a:p>
            <a:pPr>
              <a:lnSpc>
                <a:spcPct val="130000"/>
              </a:lnSpc>
            </a:pPr>
            <a:endParaRPr lang="en-US" sz="1300">
              <a:solidFill>
                <a:srgbClr val="28251D"/>
              </a:solidFill>
              <a:ea typeface="Calibri"/>
              <a:cs typeface="Calibri"/>
            </a:endParaRPr>
          </a:p>
          <a:p>
            <a:pPr marL="0" indent="0">
              <a:lnSpc>
                <a:spcPct val="130000"/>
              </a:lnSpc>
              <a:buNone/>
            </a:pPr>
            <a:r>
              <a:rPr lang="en-US" sz="1300">
                <a:solidFill>
                  <a:srgbClr val="28251D"/>
                </a:solidFill>
                <a:ea typeface="Calibri"/>
                <a:cs typeface="Calibri"/>
              </a:rPr>
              <a:t>In</a:t>
            </a:r>
            <a:r>
              <a:rPr lang="en-US" sz="1300">
                <a:solidFill>
                  <a:srgbClr val="28251D"/>
                </a:solidFill>
                <a:latin typeface="Calibri"/>
                <a:ea typeface="Calibri"/>
                <a:cs typeface="Calibri"/>
              </a:rPr>
              <a:t> Simulation 3, all three groups represent NRAs, each operating a different type of national broadband mapping system.</a:t>
            </a:r>
            <a:endParaRPr lang="en-US" sz="1300">
              <a:latin typeface="Calibri"/>
              <a:ea typeface="Calibri"/>
              <a:cs typeface="Calibri"/>
            </a:endParaRPr>
          </a:p>
        </p:txBody>
      </p:sp>
      <p:sp>
        <p:nvSpPr>
          <p:cNvPr id="6" name="Shape 4">
            <a:extLst>
              <a:ext uri="{FF2B5EF4-FFF2-40B4-BE49-F238E27FC236}">
                <a16:creationId xmlns:a16="http://schemas.microsoft.com/office/drawing/2014/main" id="{BC5FDADC-2BEA-D5F2-738A-6F5790E4253D}"/>
              </a:ext>
            </a:extLst>
          </p:cNvPr>
          <p:cNvSpPr/>
          <p:nvPr/>
        </p:nvSpPr>
        <p:spPr>
          <a:xfrm>
            <a:off x="5486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7" name="Text 5">
            <a:extLst>
              <a:ext uri="{FF2B5EF4-FFF2-40B4-BE49-F238E27FC236}">
                <a16:creationId xmlns:a16="http://schemas.microsoft.com/office/drawing/2014/main" id="{851A5E07-CED9-9565-639A-422860146348}"/>
              </a:ext>
            </a:extLst>
          </p:cNvPr>
          <p:cNvSpPr/>
          <p:nvPr/>
        </p:nvSpPr>
        <p:spPr>
          <a:xfrm>
            <a:off x="5486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Group</a:t>
            </a:r>
            <a:endParaRPr lang="en-US" sz="1100"/>
          </a:p>
        </p:txBody>
      </p:sp>
      <p:sp>
        <p:nvSpPr>
          <p:cNvPr id="8" name="Shape 6">
            <a:extLst>
              <a:ext uri="{FF2B5EF4-FFF2-40B4-BE49-F238E27FC236}">
                <a16:creationId xmlns:a16="http://schemas.microsoft.com/office/drawing/2014/main" id="{ECBE8916-12AB-276B-40CF-C8B356B9698D}"/>
              </a:ext>
            </a:extLst>
          </p:cNvPr>
          <p:cNvSpPr/>
          <p:nvPr/>
        </p:nvSpPr>
        <p:spPr>
          <a:xfrm>
            <a:off x="19202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9" name="Text 7">
            <a:extLst>
              <a:ext uri="{FF2B5EF4-FFF2-40B4-BE49-F238E27FC236}">
                <a16:creationId xmlns:a16="http://schemas.microsoft.com/office/drawing/2014/main" id="{ADC74D53-6B78-0AAF-B703-27E18F44067E}"/>
              </a:ext>
            </a:extLst>
          </p:cNvPr>
          <p:cNvSpPr/>
          <p:nvPr/>
        </p:nvSpPr>
        <p:spPr>
          <a:xfrm>
            <a:off x="19202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1</a:t>
            </a:r>
            <a:endParaRPr lang="en-US" sz="1100"/>
          </a:p>
        </p:txBody>
      </p:sp>
      <p:sp>
        <p:nvSpPr>
          <p:cNvPr id="10" name="Shape 8">
            <a:extLst>
              <a:ext uri="{FF2B5EF4-FFF2-40B4-BE49-F238E27FC236}">
                <a16:creationId xmlns:a16="http://schemas.microsoft.com/office/drawing/2014/main" id="{B8C3D86F-69A5-2583-5A5F-B3B6ED2DFF64}"/>
              </a:ext>
            </a:extLst>
          </p:cNvPr>
          <p:cNvSpPr/>
          <p:nvPr/>
        </p:nvSpPr>
        <p:spPr>
          <a:xfrm>
            <a:off x="32918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1" name="Text 9">
            <a:extLst>
              <a:ext uri="{FF2B5EF4-FFF2-40B4-BE49-F238E27FC236}">
                <a16:creationId xmlns:a16="http://schemas.microsoft.com/office/drawing/2014/main" id="{0C1123CD-778D-B2E6-F892-59F6B839A4D4}"/>
              </a:ext>
            </a:extLst>
          </p:cNvPr>
          <p:cNvSpPr/>
          <p:nvPr/>
        </p:nvSpPr>
        <p:spPr>
          <a:xfrm>
            <a:off x="32918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2</a:t>
            </a:r>
            <a:endParaRPr lang="en-US" sz="1100"/>
          </a:p>
        </p:txBody>
      </p:sp>
      <p:sp>
        <p:nvSpPr>
          <p:cNvPr id="12" name="Shape 10">
            <a:extLst>
              <a:ext uri="{FF2B5EF4-FFF2-40B4-BE49-F238E27FC236}">
                <a16:creationId xmlns:a16="http://schemas.microsoft.com/office/drawing/2014/main" id="{A3FF45A5-87EB-2ED8-76D3-B6A8C4DEEB66}"/>
              </a:ext>
            </a:extLst>
          </p:cNvPr>
          <p:cNvSpPr/>
          <p:nvPr/>
        </p:nvSpPr>
        <p:spPr>
          <a:xfrm>
            <a:off x="4663440" y="4297680"/>
            <a:ext cx="1371600" cy="384048"/>
          </a:xfrm>
          <a:prstGeom prst="rect">
            <a:avLst/>
          </a:prstGeom>
          <a:solidFill>
            <a:srgbClr val="0C4E54"/>
          </a:solidFill>
          <a:ln w="12700">
            <a:solidFill>
              <a:srgbClr val="0C4E54"/>
            </a:solidFill>
            <a:prstDash val="solid"/>
          </a:ln>
        </p:spPr>
        <p:txBody>
          <a:bodyPr/>
          <a:lstStyle/>
          <a:p>
            <a:endParaRPr lang="en-US"/>
          </a:p>
        </p:txBody>
      </p:sp>
      <p:sp>
        <p:nvSpPr>
          <p:cNvPr id="13" name="Text 11">
            <a:extLst>
              <a:ext uri="{FF2B5EF4-FFF2-40B4-BE49-F238E27FC236}">
                <a16:creationId xmlns:a16="http://schemas.microsoft.com/office/drawing/2014/main" id="{26078528-F854-1612-868D-59A0B67BC694}"/>
              </a:ext>
            </a:extLst>
          </p:cNvPr>
          <p:cNvSpPr/>
          <p:nvPr/>
        </p:nvSpPr>
        <p:spPr>
          <a:xfrm>
            <a:off x="4663440" y="4297680"/>
            <a:ext cx="1371600" cy="384048"/>
          </a:xfrm>
          <a:prstGeom prst="rect">
            <a:avLst/>
          </a:prstGeom>
          <a:noFill/>
          <a:ln/>
        </p:spPr>
        <p:txBody>
          <a:bodyPr wrap="square" rtlCol="0" anchor="ctr"/>
          <a:lstStyle/>
          <a:p>
            <a:pPr marL="0" indent="0" algn="ctr">
              <a:buNone/>
            </a:pPr>
            <a:r>
              <a:rPr lang="en-US" sz="1100" b="1">
                <a:solidFill>
                  <a:srgbClr val="FFFFFF"/>
                </a:solidFill>
                <a:latin typeface="Calibri" pitchFamily="34" charset="0"/>
                <a:ea typeface="Calibri" pitchFamily="34" charset="-122"/>
                <a:cs typeface="Calibri" pitchFamily="34" charset="-120"/>
              </a:rPr>
              <a:t>Sim 3</a:t>
            </a:r>
            <a:endParaRPr lang="en-US" sz="1100"/>
          </a:p>
        </p:txBody>
      </p:sp>
      <p:sp>
        <p:nvSpPr>
          <p:cNvPr id="14" name="Shape 12">
            <a:extLst>
              <a:ext uri="{FF2B5EF4-FFF2-40B4-BE49-F238E27FC236}">
                <a16:creationId xmlns:a16="http://schemas.microsoft.com/office/drawing/2014/main" id="{AEC80EE8-3B0E-4964-B492-D607079E82F1}"/>
              </a:ext>
            </a:extLst>
          </p:cNvPr>
          <p:cNvSpPr/>
          <p:nvPr/>
        </p:nvSpPr>
        <p:spPr>
          <a:xfrm>
            <a:off x="5486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5" name="Text 13">
            <a:extLst>
              <a:ext uri="{FF2B5EF4-FFF2-40B4-BE49-F238E27FC236}">
                <a16:creationId xmlns:a16="http://schemas.microsoft.com/office/drawing/2014/main" id="{0C4B2E3D-EB60-7E6B-3EB0-A1A500BB52FF}"/>
              </a:ext>
            </a:extLst>
          </p:cNvPr>
          <p:cNvSpPr/>
          <p:nvPr/>
        </p:nvSpPr>
        <p:spPr>
          <a:xfrm>
            <a:off x="548640" y="4681728"/>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A (NCC)</a:t>
            </a:r>
            <a:endParaRPr lang="en-US" sz="1000">
              <a:latin typeface="Calibri"/>
              <a:ea typeface="Calibri"/>
              <a:cs typeface="Calibri"/>
            </a:endParaRPr>
          </a:p>
        </p:txBody>
      </p:sp>
      <p:sp>
        <p:nvSpPr>
          <p:cNvPr id="16" name="Shape 14">
            <a:extLst>
              <a:ext uri="{FF2B5EF4-FFF2-40B4-BE49-F238E27FC236}">
                <a16:creationId xmlns:a16="http://schemas.microsoft.com/office/drawing/2014/main" id="{D6F136C4-D20B-E58A-40C9-298D07AFFCB0}"/>
              </a:ext>
            </a:extLst>
          </p:cNvPr>
          <p:cNvSpPr/>
          <p:nvPr/>
        </p:nvSpPr>
        <p:spPr>
          <a:xfrm>
            <a:off x="19202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7" name="Text 15">
            <a:extLst>
              <a:ext uri="{FF2B5EF4-FFF2-40B4-BE49-F238E27FC236}">
                <a16:creationId xmlns:a16="http://schemas.microsoft.com/office/drawing/2014/main" id="{838FAC07-00CF-1A4F-162B-7A475C7F8F62}"/>
              </a:ext>
            </a:extLst>
          </p:cNvPr>
          <p:cNvSpPr/>
          <p:nvPr/>
        </p:nvSpPr>
        <p:spPr>
          <a:xfrm>
            <a:off x="19202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18" name="Shape 16">
            <a:extLst>
              <a:ext uri="{FF2B5EF4-FFF2-40B4-BE49-F238E27FC236}">
                <a16:creationId xmlns:a16="http://schemas.microsoft.com/office/drawing/2014/main" id="{29B7C8A8-DBFD-C6B2-330C-9A3AF4541ADD}"/>
              </a:ext>
            </a:extLst>
          </p:cNvPr>
          <p:cNvSpPr/>
          <p:nvPr/>
        </p:nvSpPr>
        <p:spPr>
          <a:xfrm>
            <a:off x="32918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19" name="Text 17">
            <a:extLst>
              <a:ext uri="{FF2B5EF4-FFF2-40B4-BE49-F238E27FC236}">
                <a16:creationId xmlns:a16="http://schemas.microsoft.com/office/drawing/2014/main" id="{70E408D0-C8DC-F18E-79BA-956F5D26CE5B}"/>
              </a:ext>
            </a:extLst>
          </p:cNvPr>
          <p:cNvSpPr/>
          <p:nvPr/>
        </p:nvSpPr>
        <p:spPr>
          <a:xfrm>
            <a:off x="3291840" y="4681728"/>
            <a:ext cx="1371600" cy="384048"/>
          </a:xfrm>
          <a:prstGeom prst="rect">
            <a:avLst/>
          </a:prstGeom>
          <a:noFill/>
          <a:ln/>
        </p:spPr>
        <p:txBody>
          <a:bodyPr wrap="square" lIns="91440" tIns="45720" rIns="91440" bIns="45720" rtlCol="0" anchor="ctr"/>
          <a:lstStyle/>
          <a:p>
            <a:pPr marL="0" indent="0" algn="ctr">
              <a:buNone/>
            </a:pPr>
            <a:r>
              <a:rPr lang="en-US" sz="1000">
                <a:solidFill>
                  <a:srgbClr val="28251D"/>
                </a:solidFill>
                <a:latin typeface="Calibri"/>
                <a:ea typeface="Calibri"/>
                <a:cs typeface="Calibri"/>
              </a:rPr>
              <a:t>Ministry</a:t>
            </a:r>
            <a:endParaRPr lang="en-US" sz="1000"/>
          </a:p>
        </p:txBody>
      </p:sp>
      <p:sp>
        <p:nvSpPr>
          <p:cNvPr id="20" name="Shape 18">
            <a:extLst>
              <a:ext uri="{FF2B5EF4-FFF2-40B4-BE49-F238E27FC236}">
                <a16:creationId xmlns:a16="http://schemas.microsoft.com/office/drawing/2014/main" id="{3EDA508C-CA98-6A2A-39B5-6D56CF7703F1}"/>
              </a:ext>
            </a:extLst>
          </p:cNvPr>
          <p:cNvSpPr/>
          <p:nvPr/>
        </p:nvSpPr>
        <p:spPr>
          <a:xfrm>
            <a:off x="4663440" y="4681728"/>
            <a:ext cx="1371600" cy="384048"/>
          </a:xfrm>
          <a:prstGeom prst="rect">
            <a:avLst/>
          </a:prstGeom>
          <a:solidFill>
            <a:srgbClr val="FFFFFF"/>
          </a:solidFill>
          <a:ln w="9525">
            <a:solidFill>
              <a:srgbClr val="D4D1CA"/>
            </a:solidFill>
            <a:prstDash val="solid"/>
          </a:ln>
        </p:spPr>
        <p:txBody>
          <a:bodyPr/>
          <a:lstStyle/>
          <a:p>
            <a:endParaRPr lang="en-US"/>
          </a:p>
        </p:txBody>
      </p:sp>
      <p:sp>
        <p:nvSpPr>
          <p:cNvPr id="21" name="Text 19">
            <a:extLst>
              <a:ext uri="{FF2B5EF4-FFF2-40B4-BE49-F238E27FC236}">
                <a16:creationId xmlns:a16="http://schemas.microsoft.com/office/drawing/2014/main" id="{C04C977F-4C25-0481-48B6-A44A0865515C}"/>
              </a:ext>
            </a:extLst>
          </p:cNvPr>
          <p:cNvSpPr/>
          <p:nvPr/>
        </p:nvSpPr>
        <p:spPr>
          <a:xfrm>
            <a:off x="4663440" y="4681728"/>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Proprietary</a:t>
            </a:r>
            <a:endParaRPr lang="en-US" sz="1000"/>
          </a:p>
        </p:txBody>
      </p:sp>
      <p:sp>
        <p:nvSpPr>
          <p:cNvPr id="22" name="Shape 20">
            <a:extLst>
              <a:ext uri="{FF2B5EF4-FFF2-40B4-BE49-F238E27FC236}">
                <a16:creationId xmlns:a16="http://schemas.microsoft.com/office/drawing/2014/main" id="{19239173-2B7C-F66D-1C25-04EA75ED51C0}"/>
              </a:ext>
            </a:extLst>
          </p:cNvPr>
          <p:cNvSpPr/>
          <p:nvPr/>
        </p:nvSpPr>
        <p:spPr>
          <a:xfrm>
            <a:off x="5486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3" name="Text 21">
            <a:extLst>
              <a:ext uri="{FF2B5EF4-FFF2-40B4-BE49-F238E27FC236}">
                <a16:creationId xmlns:a16="http://schemas.microsoft.com/office/drawing/2014/main" id="{CFE82DAB-B0F5-72B0-D94A-2EC587898D2B}"/>
              </a:ext>
            </a:extLst>
          </p:cNvPr>
          <p:cNvSpPr/>
          <p:nvPr/>
        </p:nvSpPr>
        <p:spPr>
          <a:xfrm>
            <a:off x="548640" y="5065776"/>
            <a:ext cx="1371600" cy="384048"/>
          </a:xfrm>
          <a:prstGeom prst="rect">
            <a:avLst/>
          </a:prstGeom>
          <a:noFill/>
          <a:ln/>
        </p:spPr>
        <p:txBody>
          <a:bodyPr wrap="square" rtlCol="0" anchor="ctr"/>
          <a:lstStyle/>
          <a:p>
            <a:pPr marL="0" indent="0" algn="ctr">
              <a:buNone/>
            </a:pPr>
            <a:r>
              <a:rPr lang="en-US" sz="1000" b="1">
                <a:solidFill>
                  <a:srgbClr val="28251D"/>
                </a:solidFill>
                <a:latin typeface="Calibri" pitchFamily="34" charset="0"/>
                <a:ea typeface="Calibri" pitchFamily="34" charset="-122"/>
                <a:cs typeface="Calibri" pitchFamily="34" charset="-120"/>
              </a:rPr>
              <a:t>B (ARCEP)</a:t>
            </a:r>
            <a:endParaRPr lang="en-US" sz="1000"/>
          </a:p>
        </p:txBody>
      </p:sp>
      <p:sp>
        <p:nvSpPr>
          <p:cNvPr id="24" name="Shape 22">
            <a:extLst>
              <a:ext uri="{FF2B5EF4-FFF2-40B4-BE49-F238E27FC236}">
                <a16:creationId xmlns:a16="http://schemas.microsoft.com/office/drawing/2014/main" id="{0583CED0-9B42-BEF9-005E-66F5B4049065}"/>
              </a:ext>
            </a:extLst>
          </p:cNvPr>
          <p:cNvSpPr/>
          <p:nvPr/>
        </p:nvSpPr>
        <p:spPr>
          <a:xfrm>
            <a:off x="19202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5" name="Text 23">
            <a:extLst>
              <a:ext uri="{FF2B5EF4-FFF2-40B4-BE49-F238E27FC236}">
                <a16:creationId xmlns:a16="http://schemas.microsoft.com/office/drawing/2014/main" id="{A9C7EF20-A92B-6D6A-F370-EAF944D6DB87}"/>
              </a:ext>
            </a:extLst>
          </p:cNvPr>
          <p:cNvSpPr/>
          <p:nvPr/>
        </p:nvSpPr>
        <p:spPr>
          <a:xfrm>
            <a:off x="19202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Ministry</a:t>
            </a:r>
            <a:endParaRPr lang="en-US" sz="1000"/>
          </a:p>
        </p:txBody>
      </p:sp>
      <p:sp>
        <p:nvSpPr>
          <p:cNvPr id="26" name="Shape 24">
            <a:extLst>
              <a:ext uri="{FF2B5EF4-FFF2-40B4-BE49-F238E27FC236}">
                <a16:creationId xmlns:a16="http://schemas.microsoft.com/office/drawing/2014/main" id="{18514540-C3C6-624C-2D34-7719AE250006}"/>
              </a:ext>
            </a:extLst>
          </p:cNvPr>
          <p:cNvSpPr/>
          <p:nvPr/>
        </p:nvSpPr>
        <p:spPr>
          <a:xfrm>
            <a:off x="32918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7" name="Text 25">
            <a:extLst>
              <a:ext uri="{FF2B5EF4-FFF2-40B4-BE49-F238E27FC236}">
                <a16:creationId xmlns:a16="http://schemas.microsoft.com/office/drawing/2014/main" id="{E4C17758-6B9D-7C15-155D-206D51C1C102}"/>
              </a:ext>
            </a:extLst>
          </p:cNvPr>
          <p:cNvSpPr/>
          <p:nvPr/>
        </p:nvSpPr>
        <p:spPr>
          <a:xfrm>
            <a:off x="32918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28" name="Shape 26">
            <a:extLst>
              <a:ext uri="{FF2B5EF4-FFF2-40B4-BE49-F238E27FC236}">
                <a16:creationId xmlns:a16="http://schemas.microsoft.com/office/drawing/2014/main" id="{807131E9-A9E0-D3DB-ADBD-9B6FC16CBEB6}"/>
              </a:ext>
            </a:extLst>
          </p:cNvPr>
          <p:cNvSpPr/>
          <p:nvPr/>
        </p:nvSpPr>
        <p:spPr>
          <a:xfrm>
            <a:off x="4663440" y="5065776"/>
            <a:ext cx="1371600" cy="384048"/>
          </a:xfrm>
          <a:prstGeom prst="rect">
            <a:avLst/>
          </a:prstGeom>
          <a:solidFill>
            <a:srgbClr val="FFFFFF"/>
          </a:solidFill>
          <a:ln w="9525">
            <a:solidFill>
              <a:srgbClr val="D4D1CA"/>
            </a:solidFill>
            <a:prstDash val="solid"/>
          </a:ln>
        </p:spPr>
        <p:txBody>
          <a:bodyPr/>
          <a:lstStyle/>
          <a:p>
            <a:endParaRPr lang="en-US"/>
          </a:p>
        </p:txBody>
      </p:sp>
      <p:sp>
        <p:nvSpPr>
          <p:cNvPr id="29" name="Text 27">
            <a:extLst>
              <a:ext uri="{FF2B5EF4-FFF2-40B4-BE49-F238E27FC236}">
                <a16:creationId xmlns:a16="http://schemas.microsoft.com/office/drawing/2014/main" id="{DE589F36-65D7-D6E9-D729-32B2B8A9038D}"/>
              </a:ext>
            </a:extLst>
          </p:cNvPr>
          <p:cNvSpPr/>
          <p:nvPr/>
        </p:nvSpPr>
        <p:spPr>
          <a:xfrm>
            <a:off x="4663440" y="5065776"/>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Open-Source</a:t>
            </a:r>
            <a:endParaRPr lang="en-US" sz="1000"/>
          </a:p>
        </p:txBody>
      </p:sp>
      <p:sp>
        <p:nvSpPr>
          <p:cNvPr id="30" name="Shape 28">
            <a:extLst>
              <a:ext uri="{FF2B5EF4-FFF2-40B4-BE49-F238E27FC236}">
                <a16:creationId xmlns:a16="http://schemas.microsoft.com/office/drawing/2014/main" id="{F79BDDD0-2187-A89C-1FC6-3FD3C3B6A6BE}"/>
              </a:ext>
            </a:extLst>
          </p:cNvPr>
          <p:cNvSpPr/>
          <p:nvPr/>
        </p:nvSpPr>
        <p:spPr>
          <a:xfrm>
            <a:off x="5486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1" name="Text 29">
            <a:extLst>
              <a:ext uri="{FF2B5EF4-FFF2-40B4-BE49-F238E27FC236}">
                <a16:creationId xmlns:a16="http://schemas.microsoft.com/office/drawing/2014/main" id="{962D8138-BC20-A094-F46E-73A24625700B}"/>
              </a:ext>
            </a:extLst>
          </p:cNvPr>
          <p:cNvSpPr/>
          <p:nvPr/>
        </p:nvSpPr>
        <p:spPr>
          <a:xfrm>
            <a:off x="548640" y="5449824"/>
            <a:ext cx="1371600" cy="384048"/>
          </a:xfrm>
          <a:prstGeom prst="rect">
            <a:avLst/>
          </a:prstGeom>
          <a:noFill/>
          <a:ln/>
        </p:spPr>
        <p:txBody>
          <a:bodyPr wrap="square" lIns="91440" tIns="45720" rIns="91440" bIns="45720" rtlCol="0" anchor="ctr"/>
          <a:lstStyle/>
          <a:p>
            <a:pPr marL="0" indent="0" algn="ctr">
              <a:buNone/>
            </a:pPr>
            <a:r>
              <a:rPr lang="en-US" sz="1000" b="1">
                <a:solidFill>
                  <a:srgbClr val="28251D"/>
                </a:solidFill>
                <a:latin typeface="Calibri"/>
                <a:ea typeface="Calibri"/>
                <a:cs typeface="Calibri"/>
              </a:rPr>
              <a:t>C (ARTCI)</a:t>
            </a:r>
            <a:endParaRPr lang="en-US" sz="1000">
              <a:latin typeface="Calibri"/>
              <a:ea typeface="Calibri"/>
              <a:cs typeface="Calibri"/>
            </a:endParaRPr>
          </a:p>
        </p:txBody>
      </p:sp>
      <p:sp>
        <p:nvSpPr>
          <p:cNvPr id="32" name="Shape 30">
            <a:extLst>
              <a:ext uri="{FF2B5EF4-FFF2-40B4-BE49-F238E27FC236}">
                <a16:creationId xmlns:a16="http://schemas.microsoft.com/office/drawing/2014/main" id="{CA5DE761-AC02-ADFF-FD61-5F7860E2511F}"/>
              </a:ext>
            </a:extLst>
          </p:cNvPr>
          <p:cNvSpPr/>
          <p:nvPr/>
        </p:nvSpPr>
        <p:spPr>
          <a:xfrm>
            <a:off x="19202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3" name="Text 31">
            <a:extLst>
              <a:ext uri="{FF2B5EF4-FFF2-40B4-BE49-F238E27FC236}">
                <a16:creationId xmlns:a16="http://schemas.microsoft.com/office/drawing/2014/main" id="{2EEC1AE7-B408-0322-66C5-B00F31EA4679}"/>
              </a:ext>
            </a:extLst>
          </p:cNvPr>
          <p:cNvSpPr/>
          <p:nvPr/>
        </p:nvSpPr>
        <p:spPr>
          <a:xfrm>
            <a:off x="19202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Operators</a:t>
            </a:r>
            <a:endParaRPr lang="en-US" sz="1000"/>
          </a:p>
        </p:txBody>
      </p:sp>
      <p:sp>
        <p:nvSpPr>
          <p:cNvPr id="34" name="Shape 32">
            <a:extLst>
              <a:ext uri="{FF2B5EF4-FFF2-40B4-BE49-F238E27FC236}">
                <a16:creationId xmlns:a16="http://schemas.microsoft.com/office/drawing/2014/main" id="{A894EBEF-1C43-7920-8D73-6FA744B985BB}"/>
              </a:ext>
            </a:extLst>
          </p:cNvPr>
          <p:cNvSpPr/>
          <p:nvPr/>
        </p:nvSpPr>
        <p:spPr>
          <a:xfrm>
            <a:off x="32918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5" name="Text 33">
            <a:extLst>
              <a:ext uri="{FF2B5EF4-FFF2-40B4-BE49-F238E27FC236}">
                <a16:creationId xmlns:a16="http://schemas.microsoft.com/office/drawing/2014/main" id="{3EF1418A-F748-AF26-334F-6346327B9E21}"/>
              </a:ext>
            </a:extLst>
          </p:cNvPr>
          <p:cNvSpPr/>
          <p:nvPr/>
        </p:nvSpPr>
        <p:spPr>
          <a:xfrm>
            <a:off x="32918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a:t>
            </a:r>
            <a:endParaRPr lang="en-US" sz="1000"/>
          </a:p>
        </p:txBody>
      </p:sp>
      <p:sp>
        <p:nvSpPr>
          <p:cNvPr id="36" name="Shape 34">
            <a:extLst>
              <a:ext uri="{FF2B5EF4-FFF2-40B4-BE49-F238E27FC236}">
                <a16:creationId xmlns:a16="http://schemas.microsoft.com/office/drawing/2014/main" id="{13D743E8-78D1-A525-60DE-225F9A088BBA}"/>
              </a:ext>
            </a:extLst>
          </p:cNvPr>
          <p:cNvSpPr/>
          <p:nvPr/>
        </p:nvSpPr>
        <p:spPr>
          <a:xfrm>
            <a:off x="4663440" y="5449824"/>
            <a:ext cx="1371600" cy="384048"/>
          </a:xfrm>
          <a:prstGeom prst="rect">
            <a:avLst/>
          </a:prstGeom>
          <a:solidFill>
            <a:srgbClr val="FFFFFF"/>
          </a:solidFill>
          <a:ln w="9525">
            <a:solidFill>
              <a:srgbClr val="D4D1CA"/>
            </a:solidFill>
            <a:prstDash val="solid"/>
          </a:ln>
        </p:spPr>
        <p:txBody>
          <a:bodyPr/>
          <a:lstStyle/>
          <a:p>
            <a:endParaRPr lang="en-US"/>
          </a:p>
        </p:txBody>
      </p:sp>
      <p:sp>
        <p:nvSpPr>
          <p:cNvPr id="37" name="Text 35">
            <a:extLst>
              <a:ext uri="{FF2B5EF4-FFF2-40B4-BE49-F238E27FC236}">
                <a16:creationId xmlns:a16="http://schemas.microsoft.com/office/drawing/2014/main" id="{FC99EEA7-9A43-6094-1359-C4EB307E2A50}"/>
              </a:ext>
            </a:extLst>
          </p:cNvPr>
          <p:cNvSpPr/>
          <p:nvPr/>
        </p:nvSpPr>
        <p:spPr>
          <a:xfrm>
            <a:off x="4663440" y="5449824"/>
            <a:ext cx="1371600" cy="384048"/>
          </a:xfrm>
          <a:prstGeom prst="rect">
            <a:avLst/>
          </a:prstGeom>
          <a:noFill/>
          <a:ln/>
        </p:spPr>
        <p:txBody>
          <a:bodyPr wrap="square" rtlCol="0" anchor="ctr"/>
          <a:lstStyle/>
          <a:p>
            <a:pPr marL="0" indent="0" algn="ctr">
              <a:buNone/>
            </a:pPr>
            <a:r>
              <a:rPr lang="en-US" sz="1000">
                <a:solidFill>
                  <a:srgbClr val="28251D"/>
                </a:solidFill>
                <a:latin typeface="Calibri" pitchFamily="34" charset="0"/>
                <a:ea typeface="Calibri" pitchFamily="34" charset="-122"/>
                <a:cs typeface="Calibri" pitchFamily="34" charset="-120"/>
              </a:rPr>
              <a:t>NRA — Hybrid</a:t>
            </a:r>
            <a:endParaRPr lang="en-US" sz="1000"/>
          </a:p>
        </p:txBody>
      </p:sp>
      <p:sp>
        <p:nvSpPr>
          <p:cNvPr id="38" name="Shape 36">
            <a:extLst>
              <a:ext uri="{FF2B5EF4-FFF2-40B4-BE49-F238E27FC236}">
                <a16:creationId xmlns:a16="http://schemas.microsoft.com/office/drawing/2014/main" id="{E70E7BBD-B086-753C-07EF-71F2002EF4D2}"/>
              </a:ext>
            </a:extLst>
          </p:cNvPr>
          <p:cNvSpPr/>
          <p:nvPr/>
        </p:nvSpPr>
        <p:spPr>
          <a:xfrm>
            <a:off x="6492240" y="1783080"/>
            <a:ext cx="5166360" cy="4434840"/>
          </a:xfrm>
          <a:prstGeom prst="rect">
            <a:avLst/>
          </a:prstGeom>
          <a:solidFill>
            <a:srgbClr val="E3EDEE"/>
          </a:solidFill>
          <a:ln w="12700">
            <a:solidFill>
              <a:srgbClr val="0C4E54"/>
            </a:solidFill>
            <a:prstDash val="solid"/>
          </a:ln>
        </p:spPr>
        <p:txBody>
          <a:bodyPr/>
          <a:lstStyle/>
          <a:p>
            <a:endParaRPr lang="en-US"/>
          </a:p>
        </p:txBody>
      </p:sp>
      <p:sp>
        <p:nvSpPr>
          <p:cNvPr id="39" name="Text 37">
            <a:extLst>
              <a:ext uri="{FF2B5EF4-FFF2-40B4-BE49-F238E27FC236}">
                <a16:creationId xmlns:a16="http://schemas.microsoft.com/office/drawing/2014/main" id="{75874DDF-A005-D47F-25A0-CD5E39FB96F7}"/>
              </a:ext>
            </a:extLst>
          </p:cNvPr>
          <p:cNvSpPr/>
          <p:nvPr/>
        </p:nvSpPr>
        <p:spPr>
          <a:xfrm>
            <a:off x="6812280" y="2103120"/>
            <a:ext cx="452628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CAPTURING NOTES DIGITALLY</a:t>
            </a:r>
            <a:endParaRPr lang="en-US" sz="1200"/>
          </a:p>
        </p:txBody>
      </p:sp>
      <p:sp>
        <p:nvSpPr>
          <p:cNvPr id="40" name="Text 38">
            <a:extLst>
              <a:ext uri="{FF2B5EF4-FFF2-40B4-BE49-F238E27FC236}">
                <a16:creationId xmlns:a16="http://schemas.microsoft.com/office/drawing/2014/main" id="{E9C2E969-65F1-4404-8669-EA0758A4685D}"/>
              </a:ext>
            </a:extLst>
          </p:cNvPr>
          <p:cNvSpPr/>
          <p:nvPr/>
        </p:nvSpPr>
        <p:spPr>
          <a:xfrm>
            <a:off x="6812280" y="2468880"/>
            <a:ext cx="4526280" cy="777240"/>
          </a:xfrm>
          <a:prstGeom prst="rect">
            <a:avLst/>
          </a:prstGeom>
          <a:noFill/>
          <a:ln/>
        </p:spPr>
        <p:txBody>
          <a:bodyPr wrap="square" rtlCol="0" anchor="t"/>
          <a:lstStyle/>
          <a:p>
            <a:pPr marL="0" indent="0">
              <a:lnSpc>
                <a:spcPct val="130000"/>
              </a:lnSpc>
              <a:buNone/>
            </a:pPr>
            <a:r>
              <a:rPr lang="en-US" sz="1300">
                <a:solidFill>
                  <a:srgbClr val="28251D"/>
                </a:solidFill>
                <a:latin typeface="Calibri" pitchFamily="34" charset="0"/>
                <a:ea typeface="Calibri" pitchFamily="34" charset="-122"/>
                <a:cs typeface="Calibri" pitchFamily="34" charset="-120"/>
              </a:rPr>
              <a:t>Each group designates a note-taker who completes the structured digital capture form during or immediately after their briefing.</a:t>
            </a:r>
            <a:endParaRPr lang="en-US" sz="1300"/>
          </a:p>
        </p:txBody>
      </p:sp>
      <p:sp>
        <p:nvSpPr>
          <p:cNvPr id="41" name="Text 39">
            <a:extLst>
              <a:ext uri="{FF2B5EF4-FFF2-40B4-BE49-F238E27FC236}">
                <a16:creationId xmlns:a16="http://schemas.microsoft.com/office/drawing/2014/main" id="{D5E886C8-F4A4-CF4E-4EE0-6A7CD8EB15D5}"/>
              </a:ext>
            </a:extLst>
          </p:cNvPr>
          <p:cNvSpPr/>
          <p:nvPr/>
        </p:nvSpPr>
        <p:spPr>
          <a:xfrm>
            <a:off x="6812280" y="3337560"/>
            <a:ext cx="4526280" cy="274320"/>
          </a:xfrm>
          <a:prstGeom prst="rect">
            <a:avLst/>
          </a:prstGeom>
          <a:noFill/>
          <a:ln/>
        </p:spPr>
        <p:txBody>
          <a:bodyPr wrap="square" rtlCol="0" anchor="ctr"/>
          <a:lstStyle/>
          <a:p>
            <a:pPr marL="0" indent="0">
              <a:buNone/>
            </a:pPr>
            <a:r>
              <a:rPr lang="en-US" sz="1200" b="1">
                <a:solidFill>
                  <a:srgbClr val="28251D"/>
                </a:solidFill>
                <a:latin typeface="Calibri" pitchFamily="34" charset="0"/>
                <a:ea typeface="Calibri" pitchFamily="34" charset="-122"/>
                <a:cs typeface="Calibri" pitchFamily="34" charset="-120"/>
              </a:rPr>
              <a:t>Capture form fields:</a:t>
            </a:r>
            <a:endParaRPr lang="en-US" sz="1200"/>
          </a:p>
        </p:txBody>
      </p:sp>
      <p:sp>
        <p:nvSpPr>
          <p:cNvPr id="42" name="Text 40">
            <a:extLst>
              <a:ext uri="{FF2B5EF4-FFF2-40B4-BE49-F238E27FC236}">
                <a16:creationId xmlns:a16="http://schemas.microsoft.com/office/drawing/2014/main" id="{48110D45-204D-DE2D-43F6-1D520E058FF9}"/>
              </a:ext>
            </a:extLst>
          </p:cNvPr>
          <p:cNvSpPr/>
          <p:nvPr/>
        </p:nvSpPr>
        <p:spPr>
          <a:xfrm>
            <a:off x="6812280" y="3657600"/>
            <a:ext cx="4526280" cy="1737360"/>
          </a:xfrm>
          <a:prstGeom prst="rect">
            <a:avLst/>
          </a:prstGeom>
          <a:noFill/>
          <a:ln/>
        </p:spPr>
        <p:txBody>
          <a:bodyPr wrap="square" rtlCol="0" anchor="t"/>
          <a:lstStyle/>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Country or sub-region represented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Stakeholder role assigned (NRA / Ministry / Operator)</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Key institutional position taken</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Spatial evidence, QA/QC, or metadata steps proposed</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How the position changed after the jury challenge, and why</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unresolved regulatory gap</a:t>
            </a:r>
            <a:endParaRPr lang="en-US" sz="1150"/>
          </a:p>
          <a:p>
            <a:pPr marL="342900" indent="-342900">
              <a:lnSpc>
                <a:spcPct val="125000"/>
              </a:lnSpc>
              <a:buSzPct val="100000"/>
              <a:buChar char="•"/>
            </a:pPr>
            <a:r>
              <a:rPr lang="en-US" sz="1150">
                <a:solidFill>
                  <a:srgbClr val="28251D"/>
                </a:solidFill>
                <a:latin typeface="Calibri" pitchFamily="34" charset="0"/>
                <a:ea typeface="Calibri" pitchFamily="34" charset="-122"/>
                <a:cs typeface="Calibri" pitchFamily="34" charset="-120"/>
              </a:rPr>
              <a:t>One recommendation for a regional policy table</a:t>
            </a:r>
            <a:endParaRPr lang="en-US" sz="1150"/>
          </a:p>
        </p:txBody>
      </p:sp>
      <p:sp>
        <p:nvSpPr>
          <p:cNvPr id="43" name="Shape 41">
            <a:extLst>
              <a:ext uri="{FF2B5EF4-FFF2-40B4-BE49-F238E27FC236}">
                <a16:creationId xmlns:a16="http://schemas.microsoft.com/office/drawing/2014/main" id="{3EF1A422-C830-FC7C-0948-3F39987F062A}"/>
              </a:ext>
            </a:extLst>
          </p:cNvPr>
          <p:cNvSpPr/>
          <p:nvPr/>
        </p:nvSpPr>
        <p:spPr>
          <a:xfrm>
            <a:off x="6812280" y="5440680"/>
            <a:ext cx="4699700" cy="608969"/>
          </a:xfrm>
          <a:prstGeom prst="rect">
            <a:avLst/>
          </a:prstGeom>
          <a:solidFill>
            <a:srgbClr val="0C4E54"/>
          </a:solidFill>
          <a:ln w="12700">
            <a:solidFill>
              <a:srgbClr val="0C4E54"/>
            </a:solidFill>
            <a:prstDash val="solid"/>
          </a:ln>
        </p:spPr>
        <p:txBody>
          <a:bodyPr/>
          <a:lstStyle/>
          <a:p>
            <a:endParaRPr lang="en-US"/>
          </a:p>
        </p:txBody>
      </p:sp>
      <p:sp>
        <p:nvSpPr>
          <p:cNvPr id="44" name="Text 42">
            <a:extLst>
              <a:ext uri="{FF2B5EF4-FFF2-40B4-BE49-F238E27FC236}">
                <a16:creationId xmlns:a16="http://schemas.microsoft.com/office/drawing/2014/main" id="{DB8E31ED-FB04-052B-B9DB-F4E4B77D0A62}"/>
              </a:ext>
            </a:extLst>
          </p:cNvPr>
          <p:cNvSpPr/>
          <p:nvPr/>
        </p:nvSpPr>
        <p:spPr>
          <a:xfrm>
            <a:off x="6949440" y="5445935"/>
            <a:ext cx="4693394" cy="561673"/>
          </a:xfrm>
          <a:prstGeom prst="rect">
            <a:avLst/>
          </a:prstGeom>
          <a:noFill/>
          <a:ln/>
        </p:spPr>
        <p:txBody>
          <a:bodyPr wrap="square" lIns="91440" tIns="45720" rIns="91440" bIns="45720" rtlCol="0" anchor="ctr"/>
          <a:lstStyle/>
          <a:p>
            <a:r>
              <a:rPr lang="en-US" sz="1200">
                <a:solidFill>
                  <a:srgbClr val="FFFFFF"/>
                </a:solidFill>
                <a:latin typeface="Calibri"/>
                <a:ea typeface="Calibri"/>
                <a:cs typeface="Calibri"/>
              </a:rPr>
              <a:t>Send notes to  </a:t>
            </a:r>
            <a:r>
              <a:rPr lang="en-US" sz="1300" b="1">
                <a:solidFill>
                  <a:srgbClr val="FFFFFF"/>
                </a:solidFill>
                <a:ea typeface="+mn-lt"/>
                <a:cs typeface="+mn-lt"/>
                <a:hlinkClick r:id="rId3">
                  <a:extLst>
                    <a:ext uri="{A12FA001-AC4F-418D-AE19-62706E023703}">
                      <ahyp:hlinkClr xmlns:ahyp="http://schemas.microsoft.com/office/drawing/2018/hyperlinkcolor" val="tx"/>
                    </a:ext>
                  </a:extLst>
                </a:hlinkClick>
              </a:rPr>
              <a:t>aisha.jenkins@itu.int</a:t>
            </a:r>
            <a:r>
              <a:rPr lang="en-US" sz="1300" b="1" u="sng">
                <a:solidFill>
                  <a:srgbClr val="FFFFFF"/>
                </a:solidFill>
                <a:ea typeface="+mn-lt"/>
                <a:cs typeface="+mn-lt"/>
              </a:rPr>
              <a:t>, danajon.kamason@itu.int, elind.sulmina@itu.int</a:t>
            </a:r>
            <a:endParaRPr lang="en-US" sz="1300">
              <a:solidFill>
                <a:srgbClr val="000000"/>
              </a:solidFill>
              <a:ea typeface="+mn-lt"/>
              <a:cs typeface="+mn-lt"/>
            </a:endParaRPr>
          </a:p>
        </p:txBody>
      </p:sp>
      <p:sp>
        <p:nvSpPr>
          <p:cNvPr id="45" name="Text 43">
            <a:extLst>
              <a:ext uri="{FF2B5EF4-FFF2-40B4-BE49-F238E27FC236}">
                <a16:creationId xmlns:a16="http://schemas.microsoft.com/office/drawing/2014/main" id="{7182D660-E73F-965D-8412-E80F52963DEE}"/>
              </a:ext>
            </a:extLst>
          </p:cNvPr>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46" name="Text 44">
            <a:extLst>
              <a:ext uri="{FF2B5EF4-FFF2-40B4-BE49-F238E27FC236}">
                <a16:creationId xmlns:a16="http://schemas.microsoft.com/office/drawing/2014/main" id="{16F8BD03-EF60-78D8-D925-74EBC0D4F867}"/>
              </a:ext>
            </a:extLst>
          </p:cNvPr>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3</a:t>
            </a:r>
            <a:endParaRPr lang="en-US" sz="900"/>
          </a:p>
        </p:txBody>
      </p:sp>
      <p:pic>
        <p:nvPicPr>
          <p:cNvPr id="48" name="Picture 47" descr="A blue logo with a black background&#10;&#10;AI-generated content may be incorrect.">
            <a:extLst>
              <a:ext uri="{FF2B5EF4-FFF2-40B4-BE49-F238E27FC236}">
                <a16:creationId xmlns:a16="http://schemas.microsoft.com/office/drawing/2014/main" id="{835C6D5F-3618-77A6-6DA7-EFCA3190EFD1}"/>
              </a:ext>
            </a:extLst>
          </p:cNvPr>
          <p:cNvPicPr>
            <a:picLocks noChangeAspect="1"/>
          </p:cNvPicPr>
          <p:nvPr/>
        </p:nvPicPr>
        <p:blipFill>
          <a:blip r:embed="rId4"/>
          <a:stretch>
            <a:fillRect/>
          </a:stretch>
        </p:blipFill>
        <p:spPr>
          <a:xfrm>
            <a:off x="8356023" y="78205"/>
            <a:ext cx="3835978" cy="1021226"/>
          </a:xfrm>
          <a:prstGeom prst="rect">
            <a:avLst/>
          </a:prstGeom>
        </p:spPr>
      </p:pic>
    </p:spTree>
    <p:extLst>
      <p:ext uri="{BB962C8B-B14F-4D97-AF65-F5344CB8AC3E}">
        <p14:creationId xmlns:p14="http://schemas.microsoft.com/office/powerpoint/2010/main" val="1950922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3  |  DAY 2, AFTERNOON  |  SCENARIO</a:t>
            </a:r>
            <a:endParaRPr lang="en-US" sz="1100"/>
          </a:p>
        </p:txBody>
      </p:sp>
      <p:sp>
        <p:nvSpPr>
          <p:cNvPr id="3" name="Text 1"/>
          <p:cNvSpPr/>
          <p:nvPr/>
        </p:nvSpPr>
        <p:spPr>
          <a:xfrm>
            <a:off x="548640" y="676037"/>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Metadata Standards and Cross-Border Interoperability</a:t>
            </a:r>
            <a:endParaRPr lang="en-US" sz="3000"/>
          </a:p>
        </p:txBody>
      </p:sp>
      <p:sp>
        <p:nvSpPr>
          <p:cNvPr id="5" name="Text 3"/>
          <p:cNvSpPr/>
          <p:nvPr/>
        </p:nvSpPr>
        <p:spPr>
          <a:xfrm>
            <a:off x="548640" y="1311592"/>
            <a:ext cx="10972800"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CONTEXT</a:t>
            </a:r>
            <a:endParaRPr lang="en-US" sz="1200"/>
          </a:p>
        </p:txBody>
      </p:sp>
      <p:sp>
        <p:nvSpPr>
          <p:cNvPr id="6" name="Shape 4"/>
          <p:cNvSpPr/>
          <p:nvPr/>
        </p:nvSpPr>
        <p:spPr>
          <a:xfrm>
            <a:off x="108109" y="1588057"/>
            <a:ext cx="11937014" cy="5040866"/>
          </a:xfrm>
          <a:prstGeom prst="rect">
            <a:avLst/>
          </a:prstGeom>
          <a:solidFill>
            <a:srgbClr val="FFFFFF"/>
          </a:solidFill>
          <a:ln w="12700">
            <a:solidFill>
              <a:srgbClr val="D4D1CA"/>
            </a:solidFill>
            <a:prstDash val="solid"/>
          </a:ln>
        </p:spPr>
        <p:txBody>
          <a:bodyPr/>
          <a:lstStyle/>
          <a:p>
            <a:endParaRPr lang="en-US"/>
          </a:p>
        </p:txBody>
      </p:sp>
      <p:sp>
        <p:nvSpPr>
          <p:cNvPr id="7" name="Text 5"/>
          <p:cNvSpPr/>
          <p:nvPr/>
        </p:nvSpPr>
        <p:spPr>
          <a:xfrm>
            <a:off x="285512" y="1717596"/>
            <a:ext cx="5986271" cy="3108960"/>
          </a:xfrm>
          <a:prstGeom prst="rect">
            <a:avLst/>
          </a:prstGeom>
          <a:noFill/>
          <a:ln/>
        </p:spPr>
        <p:txBody>
          <a:bodyPr wrap="square" lIns="91440" tIns="45720" rIns="91440" bIns="45720" rtlCol="0" anchor="t"/>
          <a:lstStyle/>
          <a:p>
            <a:pPr>
              <a:lnSpc>
                <a:spcPct val="130000"/>
              </a:lnSpc>
            </a:pPr>
            <a:r>
              <a:rPr lang="en-US" sz="1300">
                <a:solidFill>
                  <a:srgbClr val="28251D"/>
                </a:solidFill>
                <a:latin typeface="Calibri"/>
                <a:ea typeface="Calibri"/>
                <a:cs typeface="Calibri"/>
              </a:rPr>
              <a:t>Three neighboring Africa-BB-Maps beneficiary countries have independently established national broadband mapping systems on different technical foundations: one proprietary GIS platform with a closed schema; one open-source solution aligned to an ITU-recommended data model; and one hybrid in which infrastructure data sits with the national mapping agency and service coverage data sits with the NRA. None has adopted a common metadata standard.</a:t>
            </a:r>
            <a:br>
              <a:rPr lang="en-US" sz="1300">
                <a:latin typeface="Calibri"/>
                <a:ea typeface="Calibri"/>
                <a:cs typeface="Calibri"/>
              </a:rPr>
            </a:br>
            <a:endParaRPr lang="en-US" sz="1300">
              <a:ea typeface="Calibri"/>
              <a:cs typeface="Calibri"/>
            </a:endParaRPr>
          </a:p>
          <a:p>
            <a:pPr marL="0" indent="0">
              <a:lnSpc>
                <a:spcPct val="130000"/>
              </a:lnSpc>
              <a:buNone/>
            </a:pPr>
            <a:r>
              <a:rPr lang="en-US" sz="1300">
                <a:solidFill>
                  <a:srgbClr val="28251D"/>
                </a:solidFill>
                <a:latin typeface="Calibri"/>
                <a:ea typeface="Calibri"/>
                <a:cs typeface="Calibri"/>
              </a:rPr>
              <a:t>A regional economic body has launched an initiative to produce a cross-border broadband infrastructure map. Consolidating the three datasets has surfaced four blockers: different national broadband thresholds (1 Mbps, 10 Mbps, and the ITU 25/3 Mbps); inconsistent metadata field names, date formats, and attribute definitions; vendor licensing that may bar export of the proprietary schema; and a country dataset containing commercially sensitive operator data submitted under confidentiality.</a:t>
            </a:r>
            <a:endParaRPr lang="en-US" sz="1300">
              <a:latin typeface="Calibri"/>
              <a:ea typeface="Calibri"/>
              <a:cs typeface="Calibri"/>
            </a:endParaRPr>
          </a:p>
          <a:p>
            <a:pPr>
              <a:lnSpc>
                <a:spcPct val="130000"/>
              </a:lnSpc>
            </a:pPr>
            <a:endParaRPr lang="en-US" sz="1300">
              <a:solidFill>
                <a:srgbClr val="28251D"/>
              </a:solidFill>
              <a:latin typeface="Calibri"/>
              <a:ea typeface="Calibri"/>
              <a:cs typeface="Calibri"/>
            </a:endParaRPr>
          </a:p>
          <a:p>
            <a:pPr marL="0" indent="0">
              <a:lnSpc>
                <a:spcPct val="130000"/>
              </a:lnSpc>
              <a:buNone/>
            </a:pPr>
            <a:r>
              <a:rPr lang="en-US" sz="1300">
                <a:solidFill>
                  <a:srgbClr val="28251D"/>
                </a:solidFill>
                <a:latin typeface="Calibri"/>
                <a:ea typeface="Calibri"/>
                <a:cs typeface="Calibri"/>
              </a:rPr>
              <a:t>The regional secretariat has escalated, citing donor confidence and future funding. The ITU Africa-BB-Maps project team has been asked to facilitate but has no binding authority over any of the three NRAs.</a:t>
            </a:r>
            <a:endParaRPr lang="en-US" sz="1300">
              <a:latin typeface="Calibri"/>
              <a:ea typeface="Calibri"/>
              <a:cs typeface="Calibri"/>
            </a:endParaRPr>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8</a:t>
            </a:r>
            <a:endParaRPr lang="en-US" sz="900"/>
          </a:p>
        </p:txBody>
      </p:sp>
      <p:pic>
        <p:nvPicPr>
          <p:cNvPr id="11" name="Picture 10" descr="A blue logo with a black background&#10;&#10;AI-generated content may be incorrect.">
            <a:extLst>
              <a:ext uri="{FF2B5EF4-FFF2-40B4-BE49-F238E27FC236}">
                <a16:creationId xmlns:a16="http://schemas.microsoft.com/office/drawing/2014/main" id="{483BF7C3-620D-5023-59A1-54718388876A}"/>
              </a:ext>
            </a:extLst>
          </p:cNvPr>
          <p:cNvPicPr>
            <a:picLocks noChangeAspect="1"/>
          </p:cNvPicPr>
          <p:nvPr/>
        </p:nvPicPr>
        <p:blipFill>
          <a:blip r:embed="rId3"/>
          <a:srcRect b="513"/>
          <a:stretch>
            <a:fillRect/>
          </a:stretch>
        </p:blipFill>
        <p:spPr>
          <a:xfrm>
            <a:off x="8985606" y="47584"/>
            <a:ext cx="3207544" cy="824543"/>
          </a:xfrm>
          <a:prstGeom prst="rect">
            <a:avLst/>
          </a:prstGeom>
        </p:spPr>
      </p:pic>
      <p:sp>
        <p:nvSpPr>
          <p:cNvPr id="10" name="TextBox 9">
            <a:extLst>
              <a:ext uri="{FF2B5EF4-FFF2-40B4-BE49-F238E27FC236}">
                <a16:creationId xmlns:a16="http://schemas.microsoft.com/office/drawing/2014/main" id="{362C504E-74CC-2D84-E55B-70C0BB1E81C6}"/>
              </a:ext>
            </a:extLst>
          </p:cNvPr>
          <p:cNvSpPr txBox="1"/>
          <p:nvPr/>
        </p:nvSpPr>
        <p:spPr>
          <a:xfrm>
            <a:off x="6173391" y="1714500"/>
            <a:ext cx="5869780" cy="49013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50">
                <a:ea typeface="+mn-lt"/>
                <a:cs typeface="+mn-lt"/>
              </a:rPr>
              <a:t>Trois pays </a:t>
            </a:r>
            <a:r>
              <a:rPr lang="en-GB" sz="1250" err="1">
                <a:ea typeface="+mn-lt"/>
                <a:cs typeface="+mn-lt"/>
              </a:rPr>
              <a:t>voisins</a:t>
            </a:r>
            <a:r>
              <a:rPr lang="en-GB" sz="1250">
                <a:ea typeface="+mn-lt"/>
                <a:cs typeface="+mn-lt"/>
              </a:rPr>
              <a:t> </a:t>
            </a:r>
            <a:r>
              <a:rPr lang="en-GB" sz="1250" err="1">
                <a:ea typeface="+mn-lt"/>
                <a:cs typeface="+mn-lt"/>
              </a:rPr>
              <a:t>bénéficiaires</a:t>
            </a:r>
            <a:r>
              <a:rPr lang="en-GB" sz="1250">
                <a:ea typeface="+mn-lt"/>
                <a:cs typeface="+mn-lt"/>
              </a:rPr>
              <a:t> du </a:t>
            </a:r>
            <a:r>
              <a:rPr lang="en-GB" sz="1250" err="1">
                <a:ea typeface="+mn-lt"/>
                <a:cs typeface="+mn-lt"/>
              </a:rPr>
              <a:t>projet</a:t>
            </a:r>
            <a:r>
              <a:rPr lang="en-GB" sz="1250">
                <a:ea typeface="+mn-lt"/>
                <a:cs typeface="+mn-lt"/>
              </a:rPr>
              <a:t> Africa-BB-Maps </a:t>
            </a:r>
            <a:r>
              <a:rPr lang="en-GB" sz="1250" err="1">
                <a:ea typeface="+mn-lt"/>
                <a:cs typeface="+mn-lt"/>
              </a:rPr>
              <a:t>ont</a:t>
            </a:r>
            <a:r>
              <a:rPr lang="en-GB" sz="1250">
                <a:ea typeface="+mn-lt"/>
                <a:cs typeface="+mn-lt"/>
              </a:rPr>
              <a:t> mis </a:t>
            </a:r>
            <a:r>
              <a:rPr lang="en-GB" sz="1250" err="1">
                <a:ea typeface="+mn-lt"/>
                <a:cs typeface="+mn-lt"/>
              </a:rPr>
              <a:t>en</a:t>
            </a:r>
            <a:r>
              <a:rPr lang="en-GB" sz="1250">
                <a:ea typeface="+mn-lt"/>
                <a:cs typeface="+mn-lt"/>
              </a:rPr>
              <a:t> place, de manière </a:t>
            </a:r>
            <a:r>
              <a:rPr lang="en-GB" sz="1250" err="1">
                <a:ea typeface="+mn-lt"/>
                <a:cs typeface="+mn-lt"/>
              </a:rPr>
              <a:t>indépendante</a:t>
            </a:r>
            <a:r>
              <a:rPr lang="en-GB" sz="1250">
                <a:ea typeface="+mn-lt"/>
                <a:cs typeface="+mn-lt"/>
              </a:rPr>
              <a:t>, des </a:t>
            </a:r>
            <a:r>
              <a:rPr lang="en-GB" sz="1250" err="1">
                <a:ea typeface="+mn-lt"/>
                <a:cs typeface="+mn-lt"/>
              </a:rPr>
              <a:t>systèmes</a:t>
            </a:r>
            <a:r>
              <a:rPr lang="en-GB" sz="1250">
                <a:ea typeface="+mn-lt"/>
                <a:cs typeface="+mn-lt"/>
              </a:rPr>
              <a:t> </a:t>
            </a:r>
            <a:r>
              <a:rPr lang="en-GB" sz="1250" err="1">
                <a:ea typeface="+mn-lt"/>
                <a:cs typeface="+mn-lt"/>
              </a:rPr>
              <a:t>nationaux</a:t>
            </a:r>
            <a:r>
              <a:rPr lang="en-GB" sz="1250">
                <a:ea typeface="+mn-lt"/>
                <a:cs typeface="+mn-lt"/>
              </a:rPr>
              <a:t> de </a:t>
            </a:r>
            <a:r>
              <a:rPr lang="en-GB" sz="1250" err="1">
                <a:ea typeface="+mn-lt"/>
                <a:cs typeface="+mn-lt"/>
              </a:rPr>
              <a:t>cartographie</a:t>
            </a:r>
            <a:r>
              <a:rPr lang="en-GB" sz="1250">
                <a:ea typeface="+mn-lt"/>
                <a:cs typeface="+mn-lt"/>
              </a:rPr>
              <a:t> du haut </a:t>
            </a:r>
            <a:r>
              <a:rPr lang="en-GB" sz="1250" err="1">
                <a:ea typeface="+mn-lt"/>
                <a:cs typeface="+mn-lt"/>
              </a:rPr>
              <a:t>débit</a:t>
            </a:r>
            <a:r>
              <a:rPr lang="en-GB" sz="1250">
                <a:ea typeface="+mn-lt"/>
                <a:cs typeface="+mn-lt"/>
              </a:rPr>
              <a:t> </a:t>
            </a:r>
            <a:r>
              <a:rPr lang="en-GB" sz="1250" err="1">
                <a:ea typeface="+mn-lt"/>
                <a:cs typeface="+mn-lt"/>
              </a:rPr>
              <a:t>reposant</a:t>
            </a:r>
            <a:r>
              <a:rPr lang="en-GB" sz="1250">
                <a:ea typeface="+mn-lt"/>
                <a:cs typeface="+mn-lt"/>
              </a:rPr>
              <a:t> sur des </a:t>
            </a:r>
            <a:r>
              <a:rPr lang="en-GB" sz="1250" err="1">
                <a:ea typeface="+mn-lt"/>
                <a:cs typeface="+mn-lt"/>
              </a:rPr>
              <a:t>fondations</a:t>
            </a:r>
            <a:r>
              <a:rPr lang="en-GB" sz="1250">
                <a:ea typeface="+mn-lt"/>
                <a:cs typeface="+mn-lt"/>
              </a:rPr>
              <a:t> techniques </a:t>
            </a:r>
            <a:r>
              <a:rPr lang="en-GB" sz="1250" err="1">
                <a:ea typeface="+mn-lt"/>
                <a:cs typeface="+mn-lt"/>
              </a:rPr>
              <a:t>différentes</a:t>
            </a:r>
            <a:r>
              <a:rPr lang="en-GB" sz="1250">
                <a:ea typeface="+mn-lt"/>
                <a:cs typeface="+mn-lt"/>
              </a:rPr>
              <a:t> : </a:t>
            </a:r>
            <a:r>
              <a:rPr lang="en-GB" sz="1250" err="1">
                <a:ea typeface="+mn-lt"/>
                <a:cs typeface="+mn-lt"/>
              </a:rPr>
              <a:t>l’un</a:t>
            </a:r>
            <a:r>
              <a:rPr lang="en-GB" sz="1250">
                <a:ea typeface="+mn-lt"/>
                <a:cs typeface="+mn-lt"/>
              </a:rPr>
              <a:t> utilise </a:t>
            </a:r>
            <a:r>
              <a:rPr lang="en-GB" sz="1250" err="1">
                <a:ea typeface="+mn-lt"/>
                <a:cs typeface="+mn-lt"/>
              </a:rPr>
              <a:t>une</a:t>
            </a:r>
            <a:r>
              <a:rPr lang="en-GB" sz="1250">
                <a:ea typeface="+mn-lt"/>
                <a:cs typeface="+mn-lt"/>
              </a:rPr>
              <a:t> </a:t>
            </a:r>
            <a:r>
              <a:rPr lang="en-GB" sz="1250" err="1">
                <a:ea typeface="+mn-lt"/>
                <a:cs typeface="+mn-lt"/>
              </a:rPr>
              <a:t>plateforme</a:t>
            </a:r>
            <a:r>
              <a:rPr lang="en-GB" sz="1250">
                <a:ea typeface="+mn-lt"/>
                <a:cs typeface="+mn-lt"/>
              </a:rPr>
              <a:t> SIG propriétaire avec un </a:t>
            </a:r>
            <a:r>
              <a:rPr lang="en-GB" sz="1250" err="1">
                <a:ea typeface="+mn-lt"/>
                <a:cs typeface="+mn-lt"/>
              </a:rPr>
              <a:t>schéma</a:t>
            </a:r>
            <a:r>
              <a:rPr lang="en-GB" sz="1250">
                <a:ea typeface="+mn-lt"/>
                <a:cs typeface="+mn-lt"/>
              </a:rPr>
              <a:t> de données fermé ; le deuxième repose sur </a:t>
            </a:r>
            <a:r>
              <a:rPr lang="en-GB" sz="1250" err="1">
                <a:ea typeface="+mn-lt"/>
                <a:cs typeface="+mn-lt"/>
              </a:rPr>
              <a:t>une</a:t>
            </a:r>
            <a:r>
              <a:rPr lang="en-GB" sz="1250">
                <a:ea typeface="+mn-lt"/>
                <a:cs typeface="+mn-lt"/>
              </a:rPr>
              <a:t> solution open source </a:t>
            </a:r>
            <a:r>
              <a:rPr lang="en-GB" sz="1250" err="1">
                <a:ea typeface="+mn-lt"/>
                <a:cs typeface="+mn-lt"/>
              </a:rPr>
              <a:t>alignée</a:t>
            </a:r>
            <a:r>
              <a:rPr lang="en-GB" sz="1250">
                <a:ea typeface="+mn-lt"/>
                <a:cs typeface="+mn-lt"/>
              </a:rPr>
              <a:t> sur un </a:t>
            </a:r>
            <a:r>
              <a:rPr lang="en-GB" sz="1250" err="1">
                <a:ea typeface="+mn-lt"/>
                <a:cs typeface="+mn-lt"/>
              </a:rPr>
              <a:t>modèle</a:t>
            </a:r>
            <a:r>
              <a:rPr lang="en-GB" sz="1250">
                <a:ea typeface="+mn-lt"/>
                <a:cs typeface="+mn-lt"/>
              </a:rPr>
              <a:t> de données </a:t>
            </a:r>
            <a:r>
              <a:rPr lang="en-GB" sz="1250" err="1">
                <a:ea typeface="+mn-lt"/>
                <a:cs typeface="+mn-lt"/>
              </a:rPr>
              <a:t>recommandé</a:t>
            </a:r>
            <a:r>
              <a:rPr lang="en-GB" sz="1250">
                <a:ea typeface="+mn-lt"/>
                <a:cs typeface="+mn-lt"/>
              </a:rPr>
              <a:t> par </a:t>
            </a:r>
            <a:r>
              <a:rPr lang="en-GB" sz="1250" err="1">
                <a:ea typeface="+mn-lt"/>
                <a:cs typeface="+mn-lt"/>
              </a:rPr>
              <a:t>l’UIT</a:t>
            </a:r>
            <a:r>
              <a:rPr lang="en-GB" sz="1250">
                <a:ea typeface="+mn-lt"/>
                <a:cs typeface="+mn-lt"/>
              </a:rPr>
              <a:t> ; et le </a:t>
            </a:r>
            <a:r>
              <a:rPr lang="en-GB" sz="1250" err="1">
                <a:ea typeface="+mn-lt"/>
                <a:cs typeface="+mn-lt"/>
              </a:rPr>
              <a:t>troisième</a:t>
            </a:r>
            <a:r>
              <a:rPr lang="en-GB" sz="1250">
                <a:ea typeface="+mn-lt"/>
                <a:cs typeface="+mn-lt"/>
              </a:rPr>
              <a:t> </a:t>
            </a:r>
            <a:r>
              <a:rPr lang="en-GB" sz="1250" err="1">
                <a:ea typeface="+mn-lt"/>
                <a:cs typeface="+mn-lt"/>
              </a:rPr>
              <a:t>adopte</a:t>
            </a:r>
            <a:r>
              <a:rPr lang="en-GB" sz="1250">
                <a:ea typeface="+mn-lt"/>
                <a:cs typeface="+mn-lt"/>
              </a:rPr>
              <a:t> </a:t>
            </a:r>
            <a:r>
              <a:rPr lang="en-GB" sz="1250" err="1">
                <a:ea typeface="+mn-lt"/>
                <a:cs typeface="+mn-lt"/>
              </a:rPr>
              <a:t>une</a:t>
            </a:r>
            <a:r>
              <a:rPr lang="en-GB" sz="1250">
                <a:ea typeface="+mn-lt"/>
                <a:cs typeface="+mn-lt"/>
              </a:rPr>
              <a:t> </a:t>
            </a:r>
            <a:r>
              <a:rPr lang="en-GB" sz="1250" err="1">
                <a:ea typeface="+mn-lt"/>
                <a:cs typeface="+mn-lt"/>
              </a:rPr>
              <a:t>approche</a:t>
            </a:r>
            <a:r>
              <a:rPr lang="en-GB" sz="1250">
                <a:ea typeface="+mn-lt"/>
                <a:cs typeface="+mn-lt"/>
              </a:rPr>
              <a:t> </a:t>
            </a:r>
            <a:r>
              <a:rPr lang="en-GB" sz="1250" err="1">
                <a:ea typeface="+mn-lt"/>
                <a:cs typeface="+mn-lt"/>
              </a:rPr>
              <a:t>hybride</a:t>
            </a:r>
            <a:r>
              <a:rPr lang="en-GB" sz="1250">
                <a:ea typeface="+mn-lt"/>
                <a:cs typeface="+mn-lt"/>
              </a:rPr>
              <a:t> dans </a:t>
            </a:r>
            <a:r>
              <a:rPr lang="en-GB" sz="1250" err="1">
                <a:ea typeface="+mn-lt"/>
                <a:cs typeface="+mn-lt"/>
              </a:rPr>
              <a:t>laquelle</a:t>
            </a:r>
            <a:r>
              <a:rPr lang="en-GB" sz="1250">
                <a:ea typeface="+mn-lt"/>
                <a:cs typeface="+mn-lt"/>
              </a:rPr>
              <a:t> les données </a:t>
            </a:r>
            <a:r>
              <a:rPr lang="en-GB" sz="1250" err="1">
                <a:ea typeface="+mn-lt"/>
                <a:cs typeface="+mn-lt"/>
              </a:rPr>
              <a:t>d’infrastructure</a:t>
            </a:r>
            <a:r>
              <a:rPr lang="en-GB" sz="1250">
                <a:ea typeface="+mn-lt"/>
                <a:cs typeface="+mn-lt"/>
              </a:rPr>
              <a:t> </a:t>
            </a:r>
            <a:r>
              <a:rPr lang="en-GB" sz="1250" err="1">
                <a:ea typeface="+mn-lt"/>
                <a:cs typeface="+mn-lt"/>
              </a:rPr>
              <a:t>sont</a:t>
            </a:r>
            <a:r>
              <a:rPr lang="en-GB" sz="1250">
                <a:ea typeface="+mn-lt"/>
                <a:cs typeface="+mn-lt"/>
              </a:rPr>
              <a:t> </a:t>
            </a:r>
            <a:r>
              <a:rPr lang="en-GB" sz="1250" err="1">
                <a:ea typeface="+mn-lt"/>
                <a:cs typeface="+mn-lt"/>
              </a:rPr>
              <a:t>hébergées</a:t>
            </a:r>
            <a:r>
              <a:rPr lang="en-GB" sz="1250">
                <a:ea typeface="+mn-lt"/>
                <a:cs typeface="+mn-lt"/>
              </a:rPr>
              <a:t> par </a:t>
            </a:r>
            <a:r>
              <a:rPr lang="en-GB" sz="1250" err="1">
                <a:ea typeface="+mn-lt"/>
                <a:cs typeface="+mn-lt"/>
              </a:rPr>
              <a:t>l’agence</a:t>
            </a:r>
            <a:r>
              <a:rPr lang="en-GB" sz="1250">
                <a:ea typeface="+mn-lt"/>
                <a:cs typeface="+mn-lt"/>
              </a:rPr>
              <a:t> </a:t>
            </a:r>
            <a:r>
              <a:rPr lang="en-GB" sz="1250" err="1">
                <a:ea typeface="+mn-lt"/>
                <a:cs typeface="+mn-lt"/>
              </a:rPr>
              <a:t>nationale</a:t>
            </a:r>
            <a:r>
              <a:rPr lang="en-GB" sz="1250">
                <a:ea typeface="+mn-lt"/>
                <a:cs typeface="+mn-lt"/>
              </a:rPr>
              <a:t> de </a:t>
            </a:r>
            <a:r>
              <a:rPr lang="en-GB" sz="1250" err="1">
                <a:ea typeface="+mn-lt"/>
                <a:cs typeface="+mn-lt"/>
              </a:rPr>
              <a:t>cartographie</a:t>
            </a:r>
            <a:r>
              <a:rPr lang="en-GB" sz="1250">
                <a:ea typeface="+mn-lt"/>
                <a:cs typeface="+mn-lt"/>
              </a:rPr>
              <a:t>, </a:t>
            </a:r>
            <a:r>
              <a:rPr lang="en-GB" sz="1250" err="1">
                <a:ea typeface="+mn-lt"/>
                <a:cs typeface="+mn-lt"/>
              </a:rPr>
              <a:t>tandis</a:t>
            </a:r>
            <a:r>
              <a:rPr lang="en-GB" sz="1250">
                <a:ea typeface="+mn-lt"/>
                <a:cs typeface="+mn-lt"/>
              </a:rPr>
              <a:t> </a:t>
            </a:r>
            <a:r>
              <a:rPr lang="en-GB" sz="1250" err="1">
                <a:ea typeface="+mn-lt"/>
                <a:cs typeface="+mn-lt"/>
              </a:rPr>
              <a:t>que</a:t>
            </a:r>
            <a:r>
              <a:rPr lang="en-GB" sz="1250">
                <a:ea typeface="+mn-lt"/>
                <a:cs typeface="+mn-lt"/>
              </a:rPr>
              <a:t> les données de couverture des services </a:t>
            </a:r>
            <a:r>
              <a:rPr lang="en-GB" sz="1250" err="1">
                <a:ea typeface="+mn-lt"/>
                <a:cs typeface="+mn-lt"/>
              </a:rPr>
              <a:t>sont</a:t>
            </a:r>
            <a:r>
              <a:rPr lang="en-GB" sz="1250">
                <a:ea typeface="+mn-lt"/>
                <a:cs typeface="+mn-lt"/>
              </a:rPr>
              <a:t> </a:t>
            </a:r>
            <a:r>
              <a:rPr lang="en-GB" sz="1250" err="1">
                <a:ea typeface="+mn-lt"/>
                <a:cs typeface="+mn-lt"/>
              </a:rPr>
              <a:t>gérées</a:t>
            </a:r>
            <a:r>
              <a:rPr lang="en-GB" sz="1250">
                <a:ea typeface="+mn-lt"/>
                <a:cs typeface="+mn-lt"/>
              </a:rPr>
              <a:t> par </a:t>
            </a:r>
            <a:r>
              <a:rPr lang="en-GB" sz="1250" err="1">
                <a:ea typeface="+mn-lt"/>
                <a:cs typeface="+mn-lt"/>
              </a:rPr>
              <a:t>l’Autorité</a:t>
            </a:r>
            <a:r>
              <a:rPr lang="en-GB" sz="1250">
                <a:ea typeface="+mn-lt"/>
                <a:cs typeface="+mn-lt"/>
              </a:rPr>
              <a:t> Nationale de </a:t>
            </a:r>
            <a:r>
              <a:rPr lang="en-GB" sz="1250" err="1">
                <a:ea typeface="+mn-lt"/>
                <a:cs typeface="+mn-lt"/>
              </a:rPr>
              <a:t>Régulation</a:t>
            </a:r>
            <a:r>
              <a:rPr lang="en-GB" sz="1250">
                <a:ea typeface="+mn-lt"/>
                <a:cs typeface="+mn-lt"/>
              </a:rPr>
              <a:t> (ANR). </a:t>
            </a:r>
            <a:r>
              <a:rPr lang="en-GB" sz="1250" err="1">
                <a:ea typeface="+mn-lt"/>
                <a:cs typeface="+mn-lt"/>
              </a:rPr>
              <a:t>Aucun</a:t>
            </a:r>
            <a:r>
              <a:rPr lang="en-GB" sz="1250">
                <a:ea typeface="+mn-lt"/>
                <a:cs typeface="+mn-lt"/>
              </a:rPr>
              <a:t> de </a:t>
            </a:r>
            <a:r>
              <a:rPr lang="en-GB" sz="1250" err="1">
                <a:ea typeface="+mn-lt"/>
                <a:cs typeface="+mn-lt"/>
              </a:rPr>
              <a:t>ces</a:t>
            </a:r>
            <a:r>
              <a:rPr lang="en-GB" sz="1250">
                <a:ea typeface="+mn-lt"/>
                <a:cs typeface="+mn-lt"/>
              </a:rPr>
              <a:t> pays </a:t>
            </a:r>
            <a:r>
              <a:rPr lang="en-GB" sz="1250" err="1">
                <a:ea typeface="+mn-lt"/>
                <a:cs typeface="+mn-lt"/>
              </a:rPr>
              <a:t>n’a</a:t>
            </a:r>
            <a:r>
              <a:rPr lang="en-GB" sz="1250">
                <a:ea typeface="+mn-lt"/>
                <a:cs typeface="+mn-lt"/>
              </a:rPr>
              <a:t> </a:t>
            </a:r>
            <a:r>
              <a:rPr lang="en-GB" sz="1250" err="1">
                <a:ea typeface="+mn-lt"/>
                <a:cs typeface="+mn-lt"/>
              </a:rPr>
              <a:t>adopté</a:t>
            </a:r>
            <a:r>
              <a:rPr lang="en-GB" sz="1250">
                <a:ea typeface="+mn-lt"/>
                <a:cs typeface="+mn-lt"/>
              </a:rPr>
              <a:t> </a:t>
            </a:r>
            <a:r>
              <a:rPr lang="en-GB" sz="1250" err="1">
                <a:ea typeface="+mn-lt"/>
                <a:cs typeface="+mn-lt"/>
              </a:rPr>
              <a:t>une</a:t>
            </a:r>
            <a:r>
              <a:rPr lang="en-GB" sz="1250">
                <a:ea typeface="+mn-lt"/>
                <a:cs typeface="+mn-lt"/>
              </a:rPr>
              <a:t> </a:t>
            </a:r>
            <a:r>
              <a:rPr lang="en-GB" sz="1250" err="1">
                <a:ea typeface="+mn-lt"/>
                <a:cs typeface="+mn-lt"/>
              </a:rPr>
              <a:t>norme</a:t>
            </a:r>
            <a:r>
              <a:rPr lang="en-GB" sz="1250">
                <a:ea typeface="+mn-lt"/>
                <a:cs typeface="+mn-lt"/>
              </a:rPr>
              <a:t> commune de </a:t>
            </a:r>
            <a:r>
              <a:rPr lang="en-GB" sz="1250" err="1">
                <a:ea typeface="+mn-lt"/>
                <a:cs typeface="+mn-lt"/>
              </a:rPr>
              <a:t>métadonnées</a:t>
            </a:r>
            <a:r>
              <a:rPr lang="en-GB" sz="1250">
                <a:ea typeface="+mn-lt"/>
                <a:cs typeface="+mn-lt"/>
              </a:rPr>
              <a:t>.</a:t>
            </a:r>
            <a:endParaRPr lang="en-US" sz="1250">
              <a:ea typeface="Calibri"/>
              <a:cs typeface="Calibri"/>
            </a:endParaRPr>
          </a:p>
          <a:p>
            <a:endParaRPr lang="en-GB" sz="1250">
              <a:ea typeface="+mn-lt"/>
              <a:cs typeface="+mn-lt"/>
            </a:endParaRPr>
          </a:p>
          <a:p>
            <a:r>
              <a:rPr lang="en-GB" sz="1250">
                <a:ea typeface="+mn-lt"/>
                <a:cs typeface="+mn-lt"/>
              </a:rPr>
              <a:t>Un </a:t>
            </a:r>
            <a:r>
              <a:rPr lang="en-GB" sz="1250" err="1">
                <a:ea typeface="+mn-lt"/>
                <a:cs typeface="+mn-lt"/>
              </a:rPr>
              <a:t>organisme</a:t>
            </a:r>
            <a:r>
              <a:rPr lang="en-GB" sz="1250">
                <a:ea typeface="+mn-lt"/>
                <a:cs typeface="+mn-lt"/>
              </a:rPr>
              <a:t> économique </a:t>
            </a:r>
            <a:r>
              <a:rPr lang="en-GB" sz="1250" err="1">
                <a:ea typeface="+mn-lt"/>
                <a:cs typeface="+mn-lt"/>
              </a:rPr>
              <a:t>régional</a:t>
            </a:r>
            <a:r>
              <a:rPr lang="en-GB" sz="1250">
                <a:ea typeface="+mn-lt"/>
                <a:cs typeface="+mn-lt"/>
              </a:rPr>
              <a:t> a </a:t>
            </a:r>
            <a:r>
              <a:rPr lang="en-GB" sz="1250" err="1">
                <a:ea typeface="+mn-lt"/>
                <a:cs typeface="+mn-lt"/>
              </a:rPr>
              <a:t>lancé</a:t>
            </a:r>
            <a:r>
              <a:rPr lang="en-GB" sz="1250">
                <a:ea typeface="+mn-lt"/>
                <a:cs typeface="+mn-lt"/>
              </a:rPr>
              <a:t> </a:t>
            </a:r>
            <a:r>
              <a:rPr lang="en-GB" sz="1250" err="1">
                <a:ea typeface="+mn-lt"/>
                <a:cs typeface="+mn-lt"/>
              </a:rPr>
              <a:t>une</a:t>
            </a:r>
            <a:r>
              <a:rPr lang="en-GB" sz="1250">
                <a:ea typeface="+mn-lt"/>
                <a:cs typeface="+mn-lt"/>
              </a:rPr>
              <a:t> initiative </a:t>
            </a:r>
            <a:r>
              <a:rPr lang="en-GB" sz="1250" err="1">
                <a:ea typeface="+mn-lt"/>
                <a:cs typeface="+mn-lt"/>
              </a:rPr>
              <a:t>visant</a:t>
            </a:r>
            <a:r>
              <a:rPr lang="en-GB" sz="1250">
                <a:ea typeface="+mn-lt"/>
                <a:cs typeface="+mn-lt"/>
              </a:rPr>
              <a:t> à </a:t>
            </a:r>
            <a:r>
              <a:rPr lang="en-GB" sz="1250" err="1">
                <a:ea typeface="+mn-lt"/>
                <a:cs typeface="+mn-lt"/>
              </a:rPr>
              <a:t>produire</a:t>
            </a:r>
            <a:r>
              <a:rPr lang="en-GB" sz="1250">
                <a:ea typeface="+mn-lt"/>
                <a:cs typeface="+mn-lt"/>
              </a:rPr>
              <a:t> </a:t>
            </a:r>
            <a:r>
              <a:rPr lang="en-GB" sz="1250" err="1">
                <a:ea typeface="+mn-lt"/>
                <a:cs typeface="+mn-lt"/>
              </a:rPr>
              <a:t>une</a:t>
            </a:r>
            <a:r>
              <a:rPr lang="en-GB" sz="1250">
                <a:ea typeface="+mn-lt"/>
                <a:cs typeface="+mn-lt"/>
              </a:rPr>
              <a:t> carte </a:t>
            </a:r>
            <a:r>
              <a:rPr lang="en-GB" sz="1250" err="1">
                <a:ea typeface="+mn-lt"/>
                <a:cs typeface="+mn-lt"/>
              </a:rPr>
              <a:t>transfrontalière</a:t>
            </a:r>
            <a:r>
              <a:rPr lang="en-GB" sz="1250">
                <a:ea typeface="+mn-lt"/>
                <a:cs typeface="+mn-lt"/>
              </a:rPr>
              <a:t> des infrastructures de haut </a:t>
            </a:r>
            <a:r>
              <a:rPr lang="en-GB" sz="1250" err="1">
                <a:ea typeface="+mn-lt"/>
                <a:cs typeface="+mn-lt"/>
              </a:rPr>
              <a:t>débit</a:t>
            </a:r>
            <a:r>
              <a:rPr lang="en-GB" sz="1250">
                <a:ea typeface="+mn-lt"/>
                <a:cs typeface="+mn-lt"/>
              </a:rPr>
              <a:t>. La consolidation des trois jeux de données a fait </a:t>
            </a:r>
            <a:r>
              <a:rPr lang="en-GB" sz="1250" err="1">
                <a:ea typeface="+mn-lt"/>
                <a:cs typeface="+mn-lt"/>
              </a:rPr>
              <a:t>apparaître</a:t>
            </a:r>
            <a:r>
              <a:rPr lang="en-GB" sz="1250">
                <a:ea typeface="+mn-lt"/>
                <a:cs typeface="+mn-lt"/>
              </a:rPr>
              <a:t> quatre obstacles </a:t>
            </a:r>
            <a:r>
              <a:rPr lang="en-GB" sz="1250" err="1">
                <a:ea typeface="+mn-lt"/>
                <a:cs typeface="+mn-lt"/>
              </a:rPr>
              <a:t>majeurs</a:t>
            </a:r>
            <a:r>
              <a:rPr lang="en-GB" sz="1250">
                <a:ea typeface="+mn-lt"/>
                <a:cs typeface="+mn-lt"/>
              </a:rPr>
              <a:t> : des </a:t>
            </a:r>
            <a:r>
              <a:rPr lang="en-GB" sz="1250" err="1">
                <a:ea typeface="+mn-lt"/>
                <a:cs typeface="+mn-lt"/>
              </a:rPr>
              <a:t>seuils</a:t>
            </a:r>
            <a:r>
              <a:rPr lang="en-GB" sz="1250">
                <a:ea typeface="+mn-lt"/>
                <a:cs typeface="+mn-lt"/>
              </a:rPr>
              <a:t> </a:t>
            </a:r>
            <a:r>
              <a:rPr lang="en-GB" sz="1250" err="1">
                <a:ea typeface="+mn-lt"/>
                <a:cs typeface="+mn-lt"/>
              </a:rPr>
              <a:t>nationaux</a:t>
            </a:r>
            <a:r>
              <a:rPr lang="en-GB" sz="1250">
                <a:ea typeface="+mn-lt"/>
                <a:cs typeface="+mn-lt"/>
              </a:rPr>
              <a:t> </a:t>
            </a:r>
            <a:r>
              <a:rPr lang="en-GB" sz="1250" err="1">
                <a:ea typeface="+mn-lt"/>
                <a:cs typeface="+mn-lt"/>
              </a:rPr>
              <a:t>différents</a:t>
            </a:r>
            <a:r>
              <a:rPr lang="en-GB" sz="1250">
                <a:ea typeface="+mn-lt"/>
                <a:cs typeface="+mn-lt"/>
              </a:rPr>
              <a:t> pour </a:t>
            </a:r>
            <a:r>
              <a:rPr lang="en-GB" sz="1250" err="1">
                <a:ea typeface="+mn-lt"/>
                <a:cs typeface="+mn-lt"/>
              </a:rPr>
              <a:t>définir</a:t>
            </a:r>
            <a:r>
              <a:rPr lang="en-GB" sz="1250">
                <a:ea typeface="+mn-lt"/>
                <a:cs typeface="+mn-lt"/>
              </a:rPr>
              <a:t> le haut </a:t>
            </a:r>
            <a:r>
              <a:rPr lang="en-GB" sz="1250" err="1">
                <a:ea typeface="+mn-lt"/>
                <a:cs typeface="+mn-lt"/>
              </a:rPr>
              <a:t>débit</a:t>
            </a:r>
            <a:r>
              <a:rPr lang="en-GB" sz="1250">
                <a:ea typeface="+mn-lt"/>
                <a:cs typeface="+mn-lt"/>
              </a:rPr>
              <a:t> (1 Mbit/s, 10 Mbit/s et la </a:t>
            </a:r>
            <a:r>
              <a:rPr lang="en-GB" sz="1250" err="1">
                <a:ea typeface="+mn-lt"/>
                <a:cs typeface="+mn-lt"/>
              </a:rPr>
              <a:t>référence</a:t>
            </a:r>
            <a:r>
              <a:rPr lang="en-GB" sz="1250">
                <a:ea typeface="+mn-lt"/>
                <a:cs typeface="+mn-lt"/>
              </a:rPr>
              <a:t> de </a:t>
            </a:r>
            <a:r>
              <a:rPr lang="en-GB" sz="1250" err="1">
                <a:ea typeface="+mn-lt"/>
                <a:cs typeface="+mn-lt"/>
              </a:rPr>
              <a:t>l’UIT</a:t>
            </a:r>
            <a:r>
              <a:rPr lang="en-GB" sz="1250">
                <a:ea typeface="+mn-lt"/>
                <a:cs typeface="+mn-lt"/>
              </a:rPr>
              <a:t> à 25/3 Mbit/s) ; des </a:t>
            </a:r>
            <a:r>
              <a:rPr lang="en-GB" sz="1250" err="1">
                <a:ea typeface="+mn-lt"/>
                <a:cs typeface="+mn-lt"/>
              </a:rPr>
              <a:t>incohérences</a:t>
            </a:r>
            <a:r>
              <a:rPr lang="en-GB" sz="1250">
                <a:ea typeface="+mn-lt"/>
                <a:cs typeface="+mn-lt"/>
              </a:rPr>
              <a:t> dans les noms des champs de </a:t>
            </a:r>
            <a:r>
              <a:rPr lang="en-GB" sz="1250" err="1">
                <a:ea typeface="+mn-lt"/>
                <a:cs typeface="+mn-lt"/>
              </a:rPr>
              <a:t>métadonnées</a:t>
            </a:r>
            <a:r>
              <a:rPr lang="en-GB" sz="1250">
                <a:ea typeface="+mn-lt"/>
                <a:cs typeface="+mn-lt"/>
              </a:rPr>
              <a:t>, les formats de date et les </a:t>
            </a:r>
            <a:r>
              <a:rPr lang="en-GB" sz="1250" err="1">
                <a:ea typeface="+mn-lt"/>
                <a:cs typeface="+mn-lt"/>
              </a:rPr>
              <a:t>définitions</a:t>
            </a:r>
            <a:r>
              <a:rPr lang="en-GB" sz="1250">
                <a:ea typeface="+mn-lt"/>
                <a:cs typeface="+mn-lt"/>
              </a:rPr>
              <a:t> des </a:t>
            </a:r>
            <a:r>
              <a:rPr lang="en-GB" sz="1250" err="1">
                <a:ea typeface="+mn-lt"/>
                <a:cs typeface="+mn-lt"/>
              </a:rPr>
              <a:t>attributs</a:t>
            </a:r>
            <a:r>
              <a:rPr lang="en-GB" sz="1250">
                <a:ea typeface="+mn-lt"/>
                <a:cs typeface="+mn-lt"/>
              </a:rPr>
              <a:t> ; des restrictions de licence </a:t>
            </a:r>
            <a:r>
              <a:rPr lang="en-GB" sz="1250" err="1">
                <a:ea typeface="+mn-lt"/>
                <a:cs typeface="+mn-lt"/>
              </a:rPr>
              <a:t>imposées</a:t>
            </a:r>
            <a:r>
              <a:rPr lang="en-GB" sz="1250">
                <a:ea typeface="+mn-lt"/>
                <a:cs typeface="+mn-lt"/>
              </a:rPr>
              <a:t> par le </a:t>
            </a:r>
            <a:r>
              <a:rPr lang="en-GB" sz="1250" err="1">
                <a:ea typeface="+mn-lt"/>
                <a:cs typeface="+mn-lt"/>
              </a:rPr>
              <a:t>fournisseur</a:t>
            </a:r>
            <a:r>
              <a:rPr lang="en-GB" sz="1250">
                <a:ea typeface="+mn-lt"/>
                <a:cs typeface="+mn-lt"/>
              </a:rPr>
              <a:t> du </a:t>
            </a:r>
            <a:r>
              <a:rPr lang="en-GB" sz="1250" err="1">
                <a:ea typeface="+mn-lt"/>
                <a:cs typeface="+mn-lt"/>
              </a:rPr>
              <a:t>système</a:t>
            </a:r>
            <a:r>
              <a:rPr lang="en-GB" sz="1250">
                <a:ea typeface="+mn-lt"/>
                <a:cs typeface="+mn-lt"/>
              </a:rPr>
              <a:t> propriétaire </a:t>
            </a:r>
            <a:r>
              <a:rPr lang="en-GB" sz="1250" err="1">
                <a:ea typeface="+mn-lt"/>
                <a:cs typeface="+mn-lt"/>
              </a:rPr>
              <a:t>pouvant</a:t>
            </a:r>
            <a:r>
              <a:rPr lang="en-GB" sz="1250">
                <a:ea typeface="+mn-lt"/>
                <a:cs typeface="+mn-lt"/>
              </a:rPr>
              <a:t> </a:t>
            </a:r>
            <a:r>
              <a:rPr lang="en-GB" sz="1250" err="1">
                <a:ea typeface="+mn-lt"/>
                <a:cs typeface="+mn-lt"/>
              </a:rPr>
              <a:t>interdire</a:t>
            </a:r>
            <a:r>
              <a:rPr lang="en-GB" sz="1250">
                <a:ea typeface="+mn-lt"/>
                <a:cs typeface="+mn-lt"/>
              </a:rPr>
              <a:t> </a:t>
            </a:r>
            <a:r>
              <a:rPr lang="en-GB" sz="1250" err="1">
                <a:ea typeface="+mn-lt"/>
                <a:cs typeface="+mn-lt"/>
              </a:rPr>
              <a:t>l’exportation</a:t>
            </a:r>
            <a:r>
              <a:rPr lang="en-GB" sz="1250">
                <a:ea typeface="+mn-lt"/>
                <a:cs typeface="+mn-lt"/>
              </a:rPr>
              <a:t> du </a:t>
            </a:r>
            <a:r>
              <a:rPr lang="en-GB" sz="1250" err="1">
                <a:ea typeface="+mn-lt"/>
                <a:cs typeface="+mn-lt"/>
              </a:rPr>
              <a:t>schéma</a:t>
            </a:r>
            <a:r>
              <a:rPr lang="en-GB" sz="1250">
                <a:ea typeface="+mn-lt"/>
                <a:cs typeface="+mn-lt"/>
              </a:rPr>
              <a:t> de données ; </a:t>
            </a:r>
            <a:r>
              <a:rPr lang="en-GB" sz="1250" err="1">
                <a:ea typeface="+mn-lt"/>
                <a:cs typeface="+mn-lt"/>
              </a:rPr>
              <a:t>ainsi</a:t>
            </a:r>
            <a:r>
              <a:rPr lang="en-GB" sz="1250">
                <a:ea typeface="+mn-lt"/>
                <a:cs typeface="+mn-lt"/>
              </a:rPr>
              <a:t> </a:t>
            </a:r>
            <a:r>
              <a:rPr lang="en-GB" sz="1250" err="1">
                <a:ea typeface="+mn-lt"/>
                <a:cs typeface="+mn-lt"/>
              </a:rPr>
              <a:t>qu’un</a:t>
            </a:r>
            <a:r>
              <a:rPr lang="en-GB" sz="1250">
                <a:ea typeface="+mn-lt"/>
                <a:cs typeface="+mn-lt"/>
              </a:rPr>
              <a:t> jeu de données national </a:t>
            </a:r>
            <a:r>
              <a:rPr lang="en-GB" sz="1250" err="1">
                <a:ea typeface="+mn-lt"/>
                <a:cs typeface="+mn-lt"/>
              </a:rPr>
              <a:t>contenant</a:t>
            </a:r>
            <a:r>
              <a:rPr lang="en-GB" sz="1250">
                <a:ea typeface="+mn-lt"/>
                <a:cs typeface="+mn-lt"/>
              </a:rPr>
              <a:t> des </a:t>
            </a:r>
            <a:r>
              <a:rPr lang="en-GB" sz="1250" err="1">
                <a:ea typeface="+mn-lt"/>
                <a:cs typeface="+mn-lt"/>
              </a:rPr>
              <a:t>informations</a:t>
            </a:r>
            <a:r>
              <a:rPr lang="en-GB" sz="1250">
                <a:ea typeface="+mn-lt"/>
                <a:cs typeface="+mn-lt"/>
              </a:rPr>
              <a:t> </a:t>
            </a:r>
            <a:r>
              <a:rPr lang="en-GB" sz="1250" err="1">
                <a:ea typeface="+mn-lt"/>
                <a:cs typeface="+mn-lt"/>
              </a:rPr>
              <a:t>commercialement</a:t>
            </a:r>
            <a:r>
              <a:rPr lang="en-GB" sz="1250">
                <a:ea typeface="+mn-lt"/>
                <a:cs typeface="+mn-lt"/>
              </a:rPr>
              <a:t> </a:t>
            </a:r>
            <a:r>
              <a:rPr lang="en-GB" sz="1250" err="1">
                <a:ea typeface="+mn-lt"/>
                <a:cs typeface="+mn-lt"/>
              </a:rPr>
              <a:t>sensibles</a:t>
            </a:r>
            <a:r>
              <a:rPr lang="en-GB" sz="1250">
                <a:ea typeface="+mn-lt"/>
                <a:cs typeface="+mn-lt"/>
              </a:rPr>
              <a:t> </a:t>
            </a:r>
            <a:r>
              <a:rPr lang="en-GB" sz="1250" err="1">
                <a:ea typeface="+mn-lt"/>
                <a:cs typeface="+mn-lt"/>
              </a:rPr>
              <a:t>fournies</a:t>
            </a:r>
            <a:r>
              <a:rPr lang="en-GB" sz="1250">
                <a:ea typeface="+mn-lt"/>
                <a:cs typeface="+mn-lt"/>
              </a:rPr>
              <a:t> par les </a:t>
            </a:r>
            <a:r>
              <a:rPr lang="en-GB" sz="1250" err="1">
                <a:ea typeface="+mn-lt"/>
                <a:cs typeface="+mn-lt"/>
              </a:rPr>
              <a:t>opérateurs</a:t>
            </a:r>
            <a:r>
              <a:rPr lang="en-GB" sz="1250">
                <a:ea typeface="+mn-lt"/>
                <a:cs typeface="+mn-lt"/>
              </a:rPr>
              <a:t> sous </a:t>
            </a:r>
            <a:r>
              <a:rPr lang="en-GB" sz="1250" err="1">
                <a:ea typeface="+mn-lt"/>
                <a:cs typeface="+mn-lt"/>
              </a:rPr>
              <a:t>couvert</a:t>
            </a:r>
            <a:r>
              <a:rPr lang="en-GB" sz="1250">
                <a:ea typeface="+mn-lt"/>
                <a:cs typeface="+mn-lt"/>
              </a:rPr>
              <a:t> de </a:t>
            </a:r>
            <a:r>
              <a:rPr lang="en-GB" sz="1250" err="1">
                <a:ea typeface="+mn-lt"/>
                <a:cs typeface="+mn-lt"/>
              </a:rPr>
              <a:t>confidentialité</a:t>
            </a:r>
            <a:r>
              <a:rPr lang="en-GB" sz="1250">
                <a:ea typeface="+mn-lt"/>
                <a:cs typeface="+mn-lt"/>
              </a:rPr>
              <a:t>.</a:t>
            </a:r>
            <a:endParaRPr lang="en-GB" sz="1250">
              <a:ea typeface="Calibri"/>
              <a:cs typeface="Calibri"/>
            </a:endParaRPr>
          </a:p>
          <a:p>
            <a:endParaRPr lang="en-GB" sz="1250">
              <a:ea typeface="+mn-lt"/>
              <a:cs typeface="+mn-lt"/>
            </a:endParaRPr>
          </a:p>
          <a:p>
            <a:r>
              <a:rPr lang="en-GB" sz="1250">
                <a:ea typeface="+mn-lt"/>
                <a:cs typeface="+mn-lt"/>
              </a:rPr>
              <a:t>Le </a:t>
            </a:r>
            <a:r>
              <a:rPr lang="en-GB" sz="1250" err="1">
                <a:ea typeface="+mn-lt"/>
                <a:cs typeface="+mn-lt"/>
              </a:rPr>
              <a:t>secrétariat</a:t>
            </a:r>
            <a:r>
              <a:rPr lang="en-GB" sz="1250">
                <a:ea typeface="+mn-lt"/>
                <a:cs typeface="+mn-lt"/>
              </a:rPr>
              <a:t> </a:t>
            </a:r>
            <a:r>
              <a:rPr lang="en-GB" sz="1250" err="1">
                <a:ea typeface="+mn-lt"/>
                <a:cs typeface="+mn-lt"/>
              </a:rPr>
              <a:t>régional</a:t>
            </a:r>
            <a:r>
              <a:rPr lang="en-GB" sz="1250">
                <a:ea typeface="+mn-lt"/>
                <a:cs typeface="+mn-lt"/>
              </a:rPr>
              <a:t> a fait </a:t>
            </a:r>
            <a:r>
              <a:rPr lang="en-GB" sz="1250" err="1">
                <a:ea typeface="+mn-lt"/>
                <a:cs typeface="+mn-lt"/>
              </a:rPr>
              <a:t>remonter</a:t>
            </a:r>
            <a:r>
              <a:rPr lang="en-GB" sz="1250">
                <a:ea typeface="+mn-lt"/>
                <a:cs typeface="+mn-lt"/>
              </a:rPr>
              <a:t> la question au plus haut </a:t>
            </a:r>
            <a:r>
              <a:rPr lang="en-GB" sz="1250" err="1">
                <a:ea typeface="+mn-lt"/>
                <a:cs typeface="+mn-lt"/>
              </a:rPr>
              <a:t>niveau</a:t>
            </a:r>
            <a:r>
              <a:rPr lang="en-GB" sz="1250">
                <a:ea typeface="+mn-lt"/>
                <a:cs typeface="+mn-lt"/>
              </a:rPr>
              <a:t>, </a:t>
            </a:r>
            <a:r>
              <a:rPr lang="en-GB" sz="1250" err="1">
                <a:ea typeface="+mn-lt"/>
                <a:cs typeface="+mn-lt"/>
              </a:rPr>
              <a:t>invoquant</a:t>
            </a:r>
            <a:r>
              <a:rPr lang="en-GB" sz="1250">
                <a:ea typeface="+mn-lt"/>
                <a:cs typeface="+mn-lt"/>
              </a:rPr>
              <a:t> la </a:t>
            </a:r>
            <a:r>
              <a:rPr lang="en-GB" sz="1250" err="1">
                <a:ea typeface="+mn-lt"/>
                <a:cs typeface="+mn-lt"/>
              </a:rPr>
              <a:t>confiance</a:t>
            </a:r>
            <a:r>
              <a:rPr lang="en-GB" sz="1250">
                <a:ea typeface="+mn-lt"/>
                <a:cs typeface="+mn-lt"/>
              </a:rPr>
              <a:t> des </a:t>
            </a:r>
            <a:r>
              <a:rPr lang="en-GB" sz="1250" err="1">
                <a:ea typeface="+mn-lt"/>
                <a:cs typeface="+mn-lt"/>
              </a:rPr>
              <a:t>bailleurs</a:t>
            </a:r>
            <a:r>
              <a:rPr lang="en-GB" sz="1250">
                <a:ea typeface="+mn-lt"/>
                <a:cs typeface="+mn-lt"/>
              </a:rPr>
              <a:t> de fonds et les </a:t>
            </a:r>
            <a:r>
              <a:rPr lang="en-GB" sz="1250" err="1">
                <a:ea typeface="+mn-lt"/>
                <a:cs typeface="+mn-lt"/>
              </a:rPr>
              <a:t>financements</a:t>
            </a:r>
            <a:r>
              <a:rPr lang="en-GB" sz="1250">
                <a:ea typeface="+mn-lt"/>
                <a:cs typeface="+mn-lt"/>
              </a:rPr>
              <a:t> </a:t>
            </a:r>
            <a:r>
              <a:rPr lang="en-GB" sz="1250" err="1">
                <a:ea typeface="+mn-lt"/>
                <a:cs typeface="+mn-lt"/>
              </a:rPr>
              <a:t>futurs</a:t>
            </a:r>
            <a:r>
              <a:rPr lang="en-GB" sz="1250">
                <a:ea typeface="+mn-lt"/>
                <a:cs typeface="+mn-lt"/>
              </a:rPr>
              <a:t>. </a:t>
            </a:r>
            <a:r>
              <a:rPr lang="en-GB" sz="1250" err="1">
                <a:ea typeface="+mn-lt"/>
                <a:cs typeface="+mn-lt"/>
              </a:rPr>
              <a:t>L’équipe</a:t>
            </a:r>
            <a:r>
              <a:rPr lang="en-GB" sz="1250">
                <a:ea typeface="+mn-lt"/>
                <a:cs typeface="+mn-lt"/>
              </a:rPr>
              <a:t> du </a:t>
            </a:r>
            <a:r>
              <a:rPr lang="en-GB" sz="1250" err="1">
                <a:ea typeface="+mn-lt"/>
                <a:cs typeface="+mn-lt"/>
              </a:rPr>
              <a:t>projet</a:t>
            </a:r>
            <a:r>
              <a:rPr lang="en-GB" sz="1250">
                <a:ea typeface="+mn-lt"/>
                <a:cs typeface="+mn-lt"/>
              </a:rPr>
              <a:t> ITU Africa-BB-Maps a </a:t>
            </a:r>
            <a:r>
              <a:rPr lang="en-GB" sz="1250" err="1">
                <a:ea typeface="+mn-lt"/>
                <a:cs typeface="+mn-lt"/>
              </a:rPr>
              <a:t>été</a:t>
            </a:r>
            <a:r>
              <a:rPr lang="en-GB" sz="1250">
                <a:ea typeface="+mn-lt"/>
                <a:cs typeface="+mn-lt"/>
              </a:rPr>
              <a:t> </a:t>
            </a:r>
            <a:r>
              <a:rPr lang="en-GB" sz="1250" err="1">
                <a:ea typeface="+mn-lt"/>
                <a:cs typeface="+mn-lt"/>
              </a:rPr>
              <a:t>invitée</a:t>
            </a:r>
            <a:r>
              <a:rPr lang="en-GB" sz="1250">
                <a:ea typeface="+mn-lt"/>
                <a:cs typeface="+mn-lt"/>
              </a:rPr>
              <a:t> à </a:t>
            </a:r>
            <a:r>
              <a:rPr lang="en-GB" sz="1250" err="1">
                <a:ea typeface="+mn-lt"/>
                <a:cs typeface="+mn-lt"/>
              </a:rPr>
              <a:t>jouer</a:t>
            </a:r>
            <a:r>
              <a:rPr lang="en-GB" sz="1250">
                <a:ea typeface="+mn-lt"/>
                <a:cs typeface="+mn-lt"/>
              </a:rPr>
              <a:t> un </a:t>
            </a:r>
            <a:r>
              <a:rPr lang="en-GB" sz="1250" err="1">
                <a:ea typeface="+mn-lt"/>
                <a:cs typeface="+mn-lt"/>
              </a:rPr>
              <a:t>rôle</a:t>
            </a:r>
            <a:r>
              <a:rPr lang="en-GB" sz="1250">
                <a:ea typeface="+mn-lt"/>
                <a:cs typeface="+mn-lt"/>
              </a:rPr>
              <a:t> de facilitation, </a:t>
            </a:r>
            <a:r>
              <a:rPr lang="en-GB" sz="1250" err="1">
                <a:ea typeface="+mn-lt"/>
                <a:cs typeface="+mn-lt"/>
              </a:rPr>
              <a:t>mais</a:t>
            </a:r>
            <a:r>
              <a:rPr lang="en-GB" sz="1250">
                <a:ea typeface="+mn-lt"/>
                <a:cs typeface="+mn-lt"/>
              </a:rPr>
              <a:t> </a:t>
            </a:r>
            <a:r>
              <a:rPr lang="en-GB" sz="1250" err="1">
                <a:ea typeface="+mn-lt"/>
                <a:cs typeface="+mn-lt"/>
              </a:rPr>
              <a:t>elle</a:t>
            </a:r>
            <a:r>
              <a:rPr lang="en-GB" sz="1250">
                <a:ea typeface="+mn-lt"/>
                <a:cs typeface="+mn-lt"/>
              </a:rPr>
              <a:t> ne dispose </a:t>
            </a:r>
            <a:r>
              <a:rPr lang="en-GB" sz="1250" err="1">
                <a:ea typeface="+mn-lt"/>
                <a:cs typeface="+mn-lt"/>
              </a:rPr>
              <a:t>d’aucune</a:t>
            </a:r>
            <a:r>
              <a:rPr lang="en-GB" sz="1250">
                <a:ea typeface="+mn-lt"/>
                <a:cs typeface="+mn-lt"/>
              </a:rPr>
              <a:t> </a:t>
            </a:r>
            <a:r>
              <a:rPr lang="en-GB" sz="1250" err="1">
                <a:ea typeface="+mn-lt"/>
                <a:cs typeface="+mn-lt"/>
              </a:rPr>
              <a:t>autorité</a:t>
            </a:r>
            <a:r>
              <a:rPr lang="en-GB" sz="1250">
                <a:ea typeface="+mn-lt"/>
                <a:cs typeface="+mn-lt"/>
              </a:rPr>
              <a:t> </a:t>
            </a:r>
            <a:r>
              <a:rPr lang="en-GB" sz="1250" err="1">
                <a:ea typeface="+mn-lt"/>
                <a:cs typeface="+mn-lt"/>
              </a:rPr>
              <a:t>contraignante</a:t>
            </a:r>
            <a:r>
              <a:rPr lang="en-GB" sz="1250">
                <a:ea typeface="+mn-lt"/>
                <a:cs typeface="+mn-lt"/>
              </a:rPr>
              <a:t> sur les trois </a:t>
            </a:r>
            <a:r>
              <a:rPr lang="en-GB" sz="1250" err="1">
                <a:ea typeface="+mn-lt"/>
                <a:cs typeface="+mn-lt"/>
              </a:rPr>
              <a:t>Autorités</a:t>
            </a:r>
            <a:r>
              <a:rPr lang="en-GB" sz="1250">
                <a:ea typeface="+mn-lt"/>
                <a:cs typeface="+mn-lt"/>
              </a:rPr>
              <a:t> </a:t>
            </a:r>
            <a:r>
              <a:rPr lang="en-GB" sz="1250" err="1">
                <a:ea typeface="+mn-lt"/>
                <a:cs typeface="+mn-lt"/>
              </a:rPr>
              <a:t>Nationales</a:t>
            </a:r>
            <a:r>
              <a:rPr lang="en-GB" sz="1250">
                <a:ea typeface="+mn-lt"/>
                <a:cs typeface="+mn-lt"/>
              </a:rPr>
              <a:t> de </a:t>
            </a:r>
            <a:r>
              <a:rPr lang="en-GB" sz="1250" err="1">
                <a:ea typeface="+mn-lt"/>
                <a:cs typeface="+mn-lt"/>
              </a:rPr>
              <a:t>Régulation</a:t>
            </a:r>
            <a:r>
              <a:rPr lang="en-GB" sz="1250">
                <a:ea typeface="+mn-lt"/>
                <a:cs typeface="+mn-lt"/>
              </a:rPr>
              <a:t> (ANR).</a:t>
            </a:r>
            <a:endParaRPr lang="en-GB" sz="1250">
              <a:ea typeface="Calibri"/>
              <a:cs typeface="Calibri"/>
            </a:endParaRPr>
          </a:p>
          <a:p>
            <a:pPr algn="l"/>
            <a:endParaRPr lang="en-GB" sz="1250">
              <a:ea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SIMULATION 3  |  DAY 2, AFTERNOON  |  POLICY QUESTIONS</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Metadata Standards and Cross-Border Interoperability</a:t>
            </a:r>
            <a:endParaRPr lang="en-US" sz="3000"/>
          </a:p>
        </p:txBody>
      </p:sp>
      <p:sp>
        <p:nvSpPr>
          <p:cNvPr id="4" name="Text 2"/>
          <p:cNvSpPr/>
          <p:nvPr/>
        </p:nvSpPr>
        <p:spPr>
          <a:xfrm>
            <a:off x="548640" y="1627632"/>
            <a:ext cx="10972800" cy="365760"/>
          </a:xfrm>
          <a:prstGeom prst="rect">
            <a:avLst/>
          </a:prstGeom>
          <a:noFill/>
          <a:ln/>
        </p:spPr>
        <p:txBody>
          <a:bodyPr wrap="square" rtlCol="0" anchor="t"/>
          <a:lstStyle/>
          <a:p>
            <a:pPr marL="0" indent="0">
              <a:lnSpc>
                <a:spcPct val="125000"/>
              </a:lnSpc>
              <a:buNone/>
            </a:pPr>
            <a:r>
              <a:rPr lang="en-US" sz="1300" i="1">
                <a:solidFill>
                  <a:srgbClr val="57564F"/>
                </a:solidFill>
                <a:latin typeface="Calibri" pitchFamily="34" charset="0"/>
                <a:ea typeface="Calibri" pitchFamily="34" charset="-122"/>
                <a:cs typeface="Calibri" pitchFamily="34" charset="-120"/>
              </a:rPr>
              <a:t>Each group works through these questions from the perspective of its assigned role.</a:t>
            </a:r>
            <a:endParaRPr lang="en-US" sz="1300"/>
          </a:p>
        </p:txBody>
      </p:sp>
      <p:sp>
        <p:nvSpPr>
          <p:cNvPr id="5" name="Shape 3"/>
          <p:cNvSpPr/>
          <p:nvPr/>
        </p:nvSpPr>
        <p:spPr>
          <a:xfrm>
            <a:off x="548640" y="2194560"/>
            <a:ext cx="11091672" cy="4160520"/>
          </a:xfrm>
          <a:prstGeom prst="rect">
            <a:avLst/>
          </a:prstGeom>
          <a:solidFill>
            <a:srgbClr val="FFFFFF"/>
          </a:solidFill>
          <a:ln w="12700">
            <a:solidFill>
              <a:srgbClr val="D4D1CA"/>
            </a:solidFill>
            <a:prstDash val="solid"/>
          </a:ln>
        </p:spPr>
        <p:txBody>
          <a:bodyPr/>
          <a:lstStyle/>
          <a:p>
            <a:endParaRPr lang="en-US"/>
          </a:p>
        </p:txBody>
      </p:sp>
      <p:sp>
        <p:nvSpPr>
          <p:cNvPr id="6" name="Text 4"/>
          <p:cNvSpPr/>
          <p:nvPr/>
        </p:nvSpPr>
        <p:spPr>
          <a:xfrm>
            <a:off x="946309" y="2312194"/>
            <a:ext cx="10177272" cy="274320"/>
          </a:xfrm>
          <a:prstGeom prst="rect">
            <a:avLst/>
          </a:prstGeom>
          <a:noFill/>
          <a:ln/>
        </p:spPr>
        <p:txBody>
          <a:bodyPr wrap="square" rtlCol="0" anchor="ctr"/>
          <a:lstStyle/>
          <a:p>
            <a:pPr marL="0" indent="0">
              <a:buNone/>
            </a:pPr>
            <a:r>
              <a:rPr lang="en-US" sz="1600" b="1" kern="0" spc="300">
                <a:solidFill>
                  <a:srgbClr val="0C4E54"/>
                </a:solidFill>
                <a:latin typeface="Calibri" pitchFamily="34" charset="0"/>
                <a:ea typeface="Calibri" pitchFamily="34" charset="-122"/>
                <a:cs typeface="Calibri" pitchFamily="34" charset="-120"/>
              </a:rPr>
              <a:t>POLICY QUESTIONS</a:t>
            </a:r>
            <a:endParaRPr lang="en-US" sz="1600"/>
          </a:p>
        </p:txBody>
      </p:sp>
      <p:sp>
        <p:nvSpPr>
          <p:cNvPr id="7" name="Text 5"/>
          <p:cNvSpPr/>
          <p:nvPr/>
        </p:nvSpPr>
        <p:spPr>
          <a:xfrm>
            <a:off x="789861" y="2584847"/>
            <a:ext cx="4918044" cy="3063240"/>
          </a:xfrm>
          <a:prstGeom prst="rect">
            <a:avLst/>
          </a:prstGeom>
          <a:noFill/>
          <a:ln/>
        </p:spPr>
        <p:txBody>
          <a:bodyPr wrap="square" rtlCol="0" anchor="t"/>
          <a:lstStyle/>
          <a:p>
            <a:pPr marL="342900" indent="-342900">
              <a:lnSpc>
                <a:spcPct val="135000"/>
              </a:lnSpc>
              <a:spcAft>
                <a:spcPts val="1000"/>
              </a:spcAft>
              <a:buSzPct val="100000"/>
              <a:buFont typeface="+mj-lt"/>
              <a:buAutoNum type="arabicPeriod"/>
            </a:pPr>
            <a:r>
              <a:rPr lang="en-US" sz="1400">
                <a:solidFill>
                  <a:srgbClr val="28251D"/>
                </a:solidFill>
                <a:latin typeface="Calibri" pitchFamily="34" charset="0"/>
                <a:ea typeface="Calibri" pitchFamily="34" charset="-122"/>
                <a:cs typeface="Calibri" pitchFamily="34" charset="-120"/>
              </a:rPr>
              <a:t>What minimum metadata harmonization steps can your NRA implement within 30 days without compromising legal obligations or data integrity?</a:t>
            </a:r>
            <a:endParaRPr lang="en-US" sz="1400"/>
          </a:p>
          <a:p>
            <a:pPr marL="342900" indent="-342900">
              <a:lnSpc>
                <a:spcPct val="135000"/>
              </a:lnSpc>
              <a:spcAft>
                <a:spcPts val="1000"/>
              </a:spcAft>
              <a:buSzPct val="100000"/>
              <a:buFont typeface="+mj-lt"/>
              <a:buAutoNum type="arabicPeriod"/>
            </a:pPr>
            <a:r>
              <a:rPr lang="en-US" sz="1400">
                <a:solidFill>
                  <a:srgbClr val="28251D"/>
                </a:solidFill>
                <a:latin typeface="Calibri" pitchFamily="34" charset="0"/>
                <a:ea typeface="Calibri" pitchFamily="34" charset="-122"/>
                <a:cs typeface="Calibri" pitchFamily="34" charset="-120"/>
              </a:rPr>
              <a:t>How should your NRA handle the tension between operator data confidentiality and the regional data-sharing mandate?</a:t>
            </a:r>
            <a:endParaRPr lang="en-US" sz="1400"/>
          </a:p>
          <a:p>
            <a:pPr marL="342900" indent="-342900">
              <a:lnSpc>
                <a:spcPct val="135000"/>
              </a:lnSpc>
              <a:spcAft>
                <a:spcPts val="1000"/>
              </a:spcAft>
              <a:buSzPct val="100000"/>
              <a:buFont typeface="+mj-lt"/>
              <a:buAutoNum type="arabicPeriod"/>
            </a:pPr>
            <a:r>
              <a:rPr lang="en-US" sz="1400">
                <a:solidFill>
                  <a:srgbClr val="28251D"/>
                </a:solidFill>
                <a:latin typeface="Calibri" pitchFamily="34" charset="0"/>
                <a:ea typeface="Calibri" pitchFamily="34" charset="-122"/>
                <a:cs typeface="Calibri" pitchFamily="34" charset="-120"/>
              </a:rPr>
              <a:t>What is the regulatory and legal risk of contributing data collected under a different legal basis to a regional portal, and how can it be mitigated?</a:t>
            </a:r>
            <a:endParaRPr lang="en-US" sz="1400"/>
          </a:p>
          <a:p>
            <a:pPr marL="342900" indent="-342900">
              <a:lnSpc>
                <a:spcPct val="135000"/>
              </a:lnSpc>
              <a:spcAft>
                <a:spcPts val="1000"/>
              </a:spcAft>
              <a:buSzPct val="100000"/>
              <a:buFont typeface="+mj-lt"/>
              <a:buAutoNum type="arabicPeriod"/>
            </a:pPr>
            <a:r>
              <a:rPr lang="en-US" sz="1400">
                <a:solidFill>
                  <a:srgbClr val="28251D"/>
                </a:solidFill>
                <a:latin typeface="Calibri" pitchFamily="34" charset="0"/>
                <a:ea typeface="Calibri" pitchFamily="34" charset="-122"/>
                <a:cs typeface="Calibri" pitchFamily="34" charset="-120"/>
              </a:rPr>
              <a:t>When a regional deadline conflicts with responsible data governance, how should your NRA manage expectations — and what role should ITU play in that communication?</a:t>
            </a:r>
            <a:endParaRPr lang="en-US" sz="1400"/>
          </a:p>
        </p:txBody>
      </p:sp>
      <p:sp>
        <p:nvSpPr>
          <p:cNvPr id="8" name="Text 6"/>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9" name="Text 7"/>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9</a:t>
            </a:r>
            <a:endParaRPr lang="en-US" sz="900"/>
          </a:p>
        </p:txBody>
      </p:sp>
      <p:pic>
        <p:nvPicPr>
          <p:cNvPr id="11" name="Picture 10" descr="A blue logo with a black background&#10;&#10;AI-generated content may be incorrect.">
            <a:extLst>
              <a:ext uri="{FF2B5EF4-FFF2-40B4-BE49-F238E27FC236}">
                <a16:creationId xmlns:a16="http://schemas.microsoft.com/office/drawing/2014/main" id="{0BFA7A5C-2D91-1CE8-3EF9-1FA06891836B}"/>
              </a:ext>
            </a:extLst>
          </p:cNvPr>
          <p:cNvPicPr>
            <a:picLocks noChangeAspect="1"/>
          </p:cNvPicPr>
          <p:nvPr/>
        </p:nvPicPr>
        <p:blipFill>
          <a:blip r:embed="rId3"/>
          <a:srcRect b="513"/>
          <a:stretch>
            <a:fillRect/>
          </a:stretch>
        </p:blipFill>
        <p:spPr>
          <a:xfrm>
            <a:off x="8354575" y="77350"/>
            <a:ext cx="3838575" cy="1032901"/>
          </a:xfrm>
          <a:prstGeom prst="rect">
            <a:avLst/>
          </a:prstGeom>
        </p:spPr>
      </p:pic>
      <p:sp>
        <p:nvSpPr>
          <p:cNvPr id="10" name="TextBox 9">
            <a:extLst>
              <a:ext uri="{FF2B5EF4-FFF2-40B4-BE49-F238E27FC236}">
                <a16:creationId xmlns:a16="http://schemas.microsoft.com/office/drawing/2014/main" id="{D5BB426B-E71B-9A9D-2C13-65ADE96864C5}"/>
              </a:ext>
            </a:extLst>
          </p:cNvPr>
          <p:cNvSpPr txBox="1"/>
          <p:nvPr/>
        </p:nvSpPr>
        <p:spPr>
          <a:xfrm>
            <a:off x="6036468" y="2208609"/>
            <a:ext cx="5405437" cy="4562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AutoNum type="arabicPeriod"/>
            </a:pPr>
            <a:r>
              <a:rPr lang="en-GB" sz="1300" err="1">
                <a:ea typeface="+mn-lt"/>
                <a:cs typeface="+mn-lt"/>
              </a:rPr>
              <a:t>Quelles</a:t>
            </a:r>
            <a:r>
              <a:rPr lang="en-GB" sz="1300">
                <a:ea typeface="+mn-lt"/>
                <a:cs typeface="+mn-lt"/>
              </a:rPr>
              <a:t> </a:t>
            </a:r>
            <a:r>
              <a:rPr lang="en-GB" sz="1300" err="1">
                <a:ea typeface="+mn-lt"/>
                <a:cs typeface="+mn-lt"/>
              </a:rPr>
              <a:t>mesures</a:t>
            </a:r>
            <a:r>
              <a:rPr lang="en-GB" sz="1300">
                <a:ea typeface="+mn-lt"/>
                <a:cs typeface="+mn-lt"/>
              </a:rPr>
              <a:t> </a:t>
            </a:r>
            <a:r>
              <a:rPr lang="en-GB" sz="1300" err="1">
                <a:ea typeface="+mn-lt"/>
                <a:cs typeface="+mn-lt"/>
              </a:rPr>
              <a:t>minimales</a:t>
            </a:r>
            <a:r>
              <a:rPr lang="en-GB" sz="1300">
                <a:ea typeface="+mn-lt"/>
                <a:cs typeface="+mn-lt"/>
              </a:rPr>
              <a:t> </a:t>
            </a:r>
            <a:r>
              <a:rPr lang="en-GB" sz="1300" err="1">
                <a:ea typeface="+mn-lt"/>
                <a:cs typeface="+mn-lt"/>
              </a:rPr>
              <a:t>d’harmonisation</a:t>
            </a:r>
            <a:r>
              <a:rPr lang="en-GB" sz="1300">
                <a:ea typeface="+mn-lt"/>
                <a:cs typeface="+mn-lt"/>
              </a:rPr>
              <a:t> des </a:t>
            </a:r>
            <a:r>
              <a:rPr lang="en-GB" sz="1300" err="1">
                <a:ea typeface="+mn-lt"/>
                <a:cs typeface="+mn-lt"/>
              </a:rPr>
              <a:t>métadonnées</a:t>
            </a:r>
            <a:r>
              <a:rPr lang="en-GB" sz="1300">
                <a:ea typeface="+mn-lt"/>
                <a:cs typeface="+mn-lt"/>
              </a:rPr>
              <a:t> </a:t>
            </a:r>
            <a:r>
              <a:rPr lang="en-GB" sz="1300" err="1">
                <a:ea typeface="+mn-lt"/>
                <a:cs typeface="+mn-lt"/>
              </a:rPr>
              <a:t>votre</a:t>
            </a:r>
            <a:r>
              <a:rPr lang="en-GB" sz="1300">
                <a:ea typeface="+mn-lt"/>
                <a:cs typeface="+mn-lt"/>
              </a:rPr>
              <a:t> Autorité Nationale de </a:t>
            </a:r>
            <a:r>
              <a:rPr lang="en-GB" sz="1300" err="1">
                <a:ea typeface="+mn-lt"/>
                <a:cs typeface="+mn-lt"/>
              </a:rPr>
              <a:t>Régulation</a:t>
            </a:r>
            <a:r>
              <a:rPr lang="en-GB" sz="1300">
                <a:ea typeface="+mn-lt"/>
                <a:cs typeface="+mn-lt"/>
              </a:rPr>
              <a:t> (ANR) </a:t>
            </a:r>
            <a:r>
              <a:rPr lang="en-GB" sz="1300" err="1">
                <a:ea typeface="+mn-lt"/>
                <a:cs typeface="+mn-lt"/>
              </a:rPr>
              <a:t>peut-elle</a:t>
            </a:r>
            <a:r>
              <a:rPr lang="en-GB" sz="1300">
                <a:ea typeface="+mn-lt"/>
                <a:cs typeface="+mn-lt"/>
              </a:rPr>
              <a:t> </a:t>
            </a:r>
            <a:r>
              <a:rPr lang="en-GB" sz="1300" err="1">
                <a:ea typeface="+mn-lt"/>
                <a:cs typeface="+mn-lt"/>
              </a:rPr>
              <a:t>mettre</a:t>
            </a:r>
            <a:r>
              <a:rPr lang="en-GB" sz="1300">
                <a:ea typeface="+mn-lt"/>
                <a:cs typeface="+mn-lt"/>
              </a:rPr>
              <a:t> </a:t>
            </a:r>
            <a:r>
              <a:rPr lang="en-GB" sz="1300" err="1">
                <a:ea typeface="+mn-lt"/>
                <a:cs typeface="+mn-lt"/>
              </a:rPr>
              <a:t>en</a:t>
            </a:r>
            <a:r>
              <a:rPr lang="en-GB" sz="1300">
                <a:ea typeface="+mn-lt"/>
                <a:cs typeface="+mn-lt"/>
              </a:rPr>
              <a:t> </a:t>
            </a:r>
            <a:r>
              <a:rPr lang="en-GB" sz="1300" err="1">
                <a:ea typeface="+mn-lt"/>
                <a:cs typeface="+mn-lt"/>
              </a:rPr>
              <a:t>œuvre</a:t>
            </a:r>
            <a:r>
              <a:rPr lang="en-GB" sz="1300">
                <a:ea typeface="+mn-lt"/>
                <a:cs typeface="+mn-lt"/>
              </a:rPr>
              <a:t> dans un </a:t>
            </a:r>
            <a:r>
              <a:rPr lang="en-GB" sz="1300" err="1">
                <a:ea typeface="+mn-lt"/>
                <a:cs typeface="+mn-lt"/>
              </a:rPr>
              <a:t>délai</a:t>
            </a:r>
            <a:r>
              <a:rPr lang="en-GB" sz="1300">
                <a:ea typeface="+mn-lt"/>
                <a:cs typeface="+mn-lt"/>
              </a:rPr>
              <a:t> de 30 </a:t>
            </a:r>
            <a:r>
              <a:rPr lang="en-GB" sz="1300" err="1">
                <a:ea typeface="+mn-lt"/>
                <a:cs typeface="+mn-lt"/>
              </a:rPr>
              <a:t>jours</a:t>
            </a:r>
            <a:r>
              <a:rPr lang="en-GB" sz="1300">
                <a:ea typeface="+mn-lt"/>
                <a:cs typeface="+mn-lt"/>
              </a:rPr>
              <a:t> sans </a:t>
            </a:r>
            <a:r>
              <a:rPr lang="en-GB" sz="1300" err="1">
                <a:ea typeface="+mn-lt"/>
                <a:cs typeface="+mn-lt"/>
              </a:rPr>
              <a:t>compromettre</a:t>
            </a:r>
            <a:r>
              <a:rPr lang="en-GB" sz="1300">
                <a:ea typeface="+mn-lt"/>
                <a:cs typeface="+mn-lt"/>
              </a:rPr>
              <a:t> les obligations </a:t>
            </a:r>
            <a:r>
              <a:rPr lang="en-GB" sz="1300" err="1">
                <a:ea typeface="+mn-lt"/>
                <a:cs typeface="+mn-lt"/>
              </a:rPr>
              <a:t>juridiques</a:t>
            </a:r>
            <a:r>
              <a:rPr lang="en-GB" sz="1300">
                <a:ea typeface="+mn-lt"/>
                <a:cs typeface="+mn-lt"/>
              </a:rPr>
              <a:t> </a:t>
            </a:r>
            <a:r>
              <a:rPr lang="en-GB" sz="1300" err="1">
                <a:ea typeface="+mn-lt"/>
                <a:cs typeface="+mn-lt"/>
              </a:rPr>
              <a:t>ni</a:t>
            </a:r>
            <a:r>
              <a:rPr lang="en-GB" sz="1300">
                <a:ea typeface="+mn-lt"/>
                <a:cs typeface="+mn-lt"/>
              </a:rPr>
              <a:t> </a:t>
            </a:r>
            <a:r>
              <a:rPr lang="en-GB" sz="1300" err="1">
                <a:ea typeface="+mn-lt"/>
                <a:cs typeface="+mn-lt"/>
              </a:rPr>
              <a:t>l’intégrité</a:t>
            </a:r>
            <a:r>
              <a:rPr lang="en-GB" sz="1300">
                <a:ea typeface="+mn-lt"/>
                <a:cs typeface="+mn-lt"/>
              </a:rPr>
              <a:t> des données ?</a:t>
            </a:r>
            <a:endParaRPr lang="en-US" sz="1300">
              <a:ea typeface="Calibri"/>
              <a:cs typeface="Calibri"/>
            </a:endParaRPr>
          </a:p>
          <a:p>
            <a:pPr marL="342900" indent="-342900">
              <a:lnSpc>
                <a:spcPct val="150000"/>
              </a:lnSpc>
              <a:buAutoNum type="arabicPeriod"/>
            </a:pPr>
            <a:r>
              <a:rPr lang="en-GB" sz="1300">
                <a:ea typeface="+mn-lt"/>
                <a:cs typeface="+mn-lt"/>
              </a:rPr>
              <a:t>Comment </a:t>
            </a:r>
            <a:r>
              <a:rPr lang="en-GB" sz="1300" err="1">
                <a:ea typeface="+mn-lt"/>
                <a:cs typeface="+mn-lt"/>
              </a:rPr>
              <a:t>votre</a:t>
            </a:r>
            <a:r>
              <a:rPr lang="en-GB" sz="1300">
                <a:ea typeface="+mn-lt"/>
                <a:cs typeface="+mn-lt"/>
              </a:rPr>
              <a:t> ANR </a:t>
            </a:r>
            <a:r>
              <a:rPr lang="en-GB" sz="1300" err="1">
                <a:ea typeface="+mn-lt"/>
                <a:cs typeface="+mn-lt"/>
              </a:rPr>
              <a:t>devrait-elle</a:t>
            </a:r>
            <a:r>
              <a:rPr lang="en-GB" sz="1300">
                <a:ea typeface="+mn-lt"/>
                <a:cs typeface="+mn-lt"/>
              </a:rPr>
              <a:t> </a:t>
            </a:r>
            <a:r>
              <a:rPr lang="en-GB" sz="1300" err="1">
                <a:ea typeface="+mn-lt"/>
                <a:cs typeface="+mn-lt"/>
              </a:rPr>
              <a:t>gérer</a:t>
            </a:r>
            <a:r>
              <a:rPr lang="en-GB" sz="1300">
                <a:ea typeface="+mn-lt"/>
                <a:cs typeface="+mn-lt"/>
              </a:rPr>
              <a:t> la tension entre la </a:t>
            </a:r>
            <a:r>
              <a:rPr lang="en-GB" sz="1300" err="1">
                <a:ea typeface="+mn-lt"/>
                <a:cs typeface="+mn-lt"/>
              </a:rPr>
              <a:t>confidentialité</a:t>
            </a:r>
            <a:r>
              <a:rPr lang="en-GB" sz="1300">
                <a:ea typeface="+mn-lt"/>
                <a:cs typeface="+mn-lt"/>
              </a:rPr>
              <a:t> des données </a:t>
            </a:r>
            <a:r>
              <a:rPr lang="en-GB" sz="1300" err="1">
                <a:ea typeface="+mn-lt"/>
                <a:cs typeface="+mn-lt"/>
              </a:rPr>
              <a:t>fournies</a:t>
            </a:r>
            <a:r>
              <a:rPr lang="en-GB" sz="1300">
                <a:ea typeface="+mn-lt"/>
                <a:cs typeface="+mn-lt"/>
              </a:rPr>
              <a:t> par les </a:t>
            </a:r>
            <a:r>
              <a:rPr lang="en-GB" sz="1300" err="1">
                <a:ea typeface="+mn-lt"/>
                <a:cs typeface="+mn-lt"/>
              </a:rPr>
              <a:t>opérateurs</a:t>
            </a:r>
            <a:r>
              <a:rPr lang="en-GB" sz="1300">
                <a:ea typeface="+mn-lt"/>
                <a:cs typeface="+mn-lt"/>
              </a:rPr>
              <a:t> et </a:t>
            </a:r>
            <a:r>
              <a:rPr lang="en-GB" sz="1300" err="1">
                <a:ea typeface="+mn-lt"/>
                <a:cs typeface="+mn-lt"/>
              </a:rPr>
              <a:t>l’obligation</a:t>
            </a:r>
            <a:r>
              <a:rPr lang="en-GB" sz="1300">
                <a:ea typeface="+mn-lt"/>
                <a:cs typeface="+mn-lt"/>
              </a:rPr>
              <a:t> de partage des données au </a:t>
            </a:r>
            <a:r>
              <a:rPr lang="en-GB" sz="1300" err="1">
                <a:ea typeface="+mn-lt"/>
                <a:cs typeface="+mn-lt"/>
              </a:rPr>
              <a:t>niveau</a:t>
            </a:r>
            <a:r>
              <a:rPr lang="en-GB" sz="1300">
                <a:ea typeface="+mn-lt"/>
                <a:cs typeface="+mn-lt"/>
              </a:rPr>
              <a:t> </a:t>
            </a:r>
            <a:r>
              <a:rPr lang="en-GB" sz="1300" err="1">
                <a:ea typeface="+mn-lt"/>
                <a:cs typeface="+mn-lt"/>
              </a:rPr>
              <a:t>régional</a:t>
            </a:r>
            <a:r>
              <a:rPr lang="en-GB" sz="1300">
                <a:ea typeface="+mn-lt"/>
                <a:cs typeface="+mn-lt"/>
              </a:rPr>
              <a:t> ?</a:t>
            </a:r>
            <a:endParaRPr lang="en-GB" sz="1300">
              <a:ea typeface="Calibri"/>
              <a:cs typeface="Calibri"/>
            </a:endParaRPr>
          </a:p>
          <a:p>
            <a:pPr marL="342900" indent="-342900">
              <a:lnSpc>
                <a:spcPct val="150000"/>
              </a:lnSpc>
              <a:buAutoNum type="arabicPeriod"/>
            </a:pPr>
            <a:r>
              <a:rPr lang="en-GB" sz="1300">
                <a:ea typeface="+mn-lt"/>
                <a:cs typeface="+mn-lt"/>
              </a:rPr>
              <a:t>Quels </a:t>
            </a:r>
            <a:r>
              <a:rPr lang="en-GB" sz="1300" err="1">
                <a:ea typeface="+mn-lt"/>
                <a:cs typeface="+mn-lt"/>
              </a:rPr>
              <a:t>sont</a:t>
            </a:r>
            <a:r>
              <a:rPr lang="en-GB" sz="1300">
                <a:ea typeface="+mn-lt"/>
                <a:cs typeface="+mn-lt"/>
              </a:rPr>
              <a:t> les </a:t>
            </a:r>
            <a:r>
              <a:rPr lang="en-GB" sz="1300" err="1">
                <a:ea typeface="+mn-lt"/>
                <a:cs typeface="+mn-lt"/>
              </a:rPr>
              <a:t>risques</a:t>
            </a:r>
            <a:r>
              <a:rPr lang="en-GB" sz="1300">
                <a:ea typeface="+mn-lt"/>
                <a:cs typeface="+mn-lt"/>
              </a:rPr>
              <a:t> </a:t>
            </a:r>
            <a:r>
              <a:rPr lang="en-GB" sz="1300" err="1">
                <a:ea typeface="+mn-lt"/>
                <a:cs typeface="+mn-lt"/>
              </a:rPr>
              <a:t>réglementaires</a:t>
            </a:r>
            <a:r>
              <a:rPr lang="en-GB" sz="1300">
                <a:ea typeface="+mn-lt"/>
                <a:cs typeface="+mn-lt"/>
              </a:rPr>
              <a:t> et </a:t>
            </a:r>
            <a:r>
              <a:rPr lang="en-GB" sz="1300" err="1">
                <a:ea typeface="+mn-lt"/>
                <a:cs typeface="+mn-lt"/>
              </a:rPr>
              <a:t>juridiques</a:t>
            </a:r>
            <a:r>
              <a:rPr lang="en-GB" sz="1300">
                <a:ea typeface="+mn-lt"/>
                <a:cs typeface="+mn-lt"/>
              </a:rPr>
              <a:t> </a:t>
            </a:r>
            <a:r>
              <a:rPr lang="en-GB" sz="1300" err="1">
                <a:ea typeface="+mn-lt"/>
                <a:cs typeface="+mn-lt"/>
              </a:rPr>
              <a:t>liés</a:t>
            </a:r>
            <a:r>
              <a:rPr lang="en-GB" sz="1300">
                <a:ea typeface="+mn-lt"/>
                <a:cs typeface="+mn-lt"/>
              </a:rPr>
              <a:t> à la contribution, à un </a:t>
            </a:r>
            <a:r>
              <a:rPr lang="en-GB" sz="1300" err="1">
                <a:ea typeface="+mn-lt"/>
                <a:cs typeface="+mn-lt"/>
              </a:rPr>
              <a:t>portail</a:t>
            </a:r>
            <a:r>
              <a:rPr lang="en-GB" sz="1300">
                <a:ea typeface="+mn-lt"/>
                <a:cs typeface="+mn-lt"/>
              </a:rPr>
              <a:t> </a:t>
            </a:r>
            <a:r>
              <a:rPr lang="en-GB" sz="1300" err="1">
                <a:ea typeface="+mn-lt"/>
                <a:cs typeface="+mn-lt"/>
              </a:rPr>
              <a:t>régional</a:t>
            </a:r>
            <a:r>
              <a:rPr lang="en-GB" sz="1300">
                <a:ea typeface="+mn-lt"/>
                <a:cs typeface="+mn-lt"/>
              </a:rPr>
              <a:t>, de données </a:t>
            </a:r>
            <a:r>
              <a:rPr lang="en-GB" sz="1300" err="1">
                <a:ea typeface="+mn-lt"/>
                <a:cs typeface="+mn-lt"/>
              </a:rPr>
              <a:t>collectées</a:t>
            </a:r>
            <a:r>
              <a:rPr lang="en-GB" sz="1300">
                <a:ea typeface="+mn-lt"/>
                <a:cs typeface="+mn-lt"/>
              </a:rPr>
              <a:t> sur la base d’un </a:t>
            </a:r>
            <a:r>
              <a:rPr lang="en-GB" sz="1300" err="1">
                <a:ea typeface="+mn-lt"/>
                <a:cs typeface="+mn-lt"/>
              </a:rPr>
              <a:t>fondement</a:t>
            </a:r>
            <a:r>
              <a:rPr lang="en-GB" sz="1300">
                <a:ea typeface="+mn-lt"/>
                <a:cs typeface="+mn-lt"/>
              </a:rPr>
              <a:t> </a:t>
            </a:r>
            <a:r>
              <a:rPr lang="en-GB" sz="1300" err="1">
                <a:ea typeface="+mn-lt"/>
                <a:cs typeface="+mn-lt"/>
              </a:rPr>
              <a:t>juridique</a:t>
            </a:r>
            <a:r>
              <a:rPr lang="en-GB" sz="1300">
                <a:ea typeface="+mn-lt"/>
                <a:cs typeface="+mn-lt"/>
              </a:rPr>
              <a:t> </a:t>
            </a:r>
            <a:r>
              <a:rPr lang="en-GB" sz="1300" err="1">
                <a:ea typeface="+mn-lt"/>
                <a:cs typeface="+mn-lt"/>
              </a:rPr>
              <a:t>différent</a:t>
            </a:r>
            <a:r>
              <a:rPr lang="en-GB" sz="1300">
                <a:ea typeface="+mn-lt"/>
                <a:cs typeface="+mn-lt"/>
              </a:rPr>
              <a:t>, et comment </a:t>
            </a:r>
            <a:r>
              <a:rPr lang="en-GB" sz="1300" err="1">
                <a:ea typeface="+mn-lt"/>
                <a:cs typeface="+mn-lt"/>
              </a:rPr>
              <a:t>ces</a:t>
            </a:r>
            <a:r>
              <a:rPr lang="en-GB" sz="1300">
                <a:ea typeface="+mn-lt"/>
                <a:cs typeface="+mn-lt"/>
              </a:rPr>
              <a:t> </a:t>
            </a:r>
            <a:r>
              <a:rPr lang="en-GB" sz="1300" err="1">
                <a:ea typeface="+mn-lt"/>
                <a:cs typeface="+mn-lt"/>
              </a:rPr>
              <a:t>risques</a:t>
            </a:r>
            <a:r>
              <a:rPr lang="en-GB" sz="1300">
                <a:ea typeface="+mn-lt"/>
                <a:cs typeface="+mn-lt"/>
              </a:rPr>
              <a:t> </a:t>
            </a:r>
            <a:r>
              <a:rPr lang="en-GB" sz="1300" err="1">
                <a:ea typeface="+mn-lt"/>
                <a:cs typeface="+mn-lt"/>
              </a:rPr>
              <a:t>peuvent-ils</a:t>
            </a:r>
            <a:r>
              <a:rPr lang="en-GB" sz="1300">
                <a:ea typeface="+mn-lt"/>
                <a:cs typeface="+mn-lt"/>
              </a:rPr>
              <a:t> </a:t>
            </a:r>
            <a:r>
              <a:rPr lang="en-GB" sz="1300" err="1">
                <a:ea typeface="+mn-lt"/>
                <a:cs typeface="+mn-lt"/>
              </a:rPr>
              <a:t>être</a:t>
            </a:r>
            <a:r>
              <a:rPr lang="en-GB" sz="1300">
                <a:ea typeface="+mn-lt"/>
                <a:cs typeface="+mn-lt"/>
              </a:rPr>
              <a:t> </a:t>
            </a:r>
            <a:r>
              <a:rPr lang="en-GB" sz="1300" err="1">
                <a:ea typeface="+mn-lt"/>
                <a:cs typeface="+mn-lt"/>
              </a:rPr>
              <a:t>atténués</a:t>
            </a:r>
            <a:r>
              <a:rPr lang="en-GB" sz="1300">
                <a:ea typeface="+mn-lt"/>
                <a:cs typeface="+mn-lt"/>
              </a:rPr>
              <a:t> ?</a:t>
            </a:r>
            <a:endParaRPr lang="en-GB" sz="1300">
              <a:ea typeface="Calibri"/>
              <a:cs typeface="Calibri"/>
            </a:endParaRPr>
          </a:p>
          <a:p>
            <a:pPr marL="342900" indent="-342900">
              <a:lnSpc>
                <a:spcPct val="150000"/>
              </a:lnSpc>
              <a:buAutoNum type="arabicPeriod"/>
            </a:pPr>
            <a:r>
              <a:rPr lang="en-GB" sz="1300" err="1">
                <a:ea typeface="+mn-lt"/>
                <a:cs typeface="+mn-lt"/>
              </a:rPr>
              <a:t>Lorsqu’une</a:t>
            </a:r>
            <a:r>
              <a:rPr lang="en-GB" sz="1300">
                <a:ea typeface="+mn-lt"/>
                <a:cs typeface="+mn-lt"/>
              </a:rPr>
              <a:t> </a:t>
            </a:r>
            <a:r>
              <a:rPr lang="en-GB" sz="1300" err="1">
                <a:ea typeface="+mn-lt"/>
                <a:cs typeface="+mn-lt"/>
              </a:rPr>
              <a:t>échéance</a:t>
            </a:r>
            <a:r>
              <a:rPr lang="en-GB" sz="1300">
                <a:ea typeface="+mn-lt"/>
                <a:cs typeface="+mn-lt"/>
              </a:rPr>
              <a:t> </a:t>
            </a:r>
            <a:r>
              <a:rPr lang="en-GB" sz="1300" err="1">
                <a:ea typeface="+mn-lt"/>
                <a:cs typeface="+mn-lt"/>
              </a:rPr>
              <a:t>régionale</a:t>
            </a:r>
            <a:r>
              <a:rPr lang="en-GB" sz="1300">
                <a:ea typeface="+mn-lt"/>
                <a:cs typeface="+mn-lt"/>
              </a:rPr>
              <a:t> entre </a:t>
            </a:r>
            <a:r>
              <a:rPr lang="en-GB" sz="1300" err="1">
                <a:ea typeface="+mn-lt"/>
                <a:cs typeface="+mn-lt"/>
              </a:rPr>
              <a:t>en</a:t>
            </a:r>
            <a:r>
              <a:rPr lang="en-GB" sz="1300">
                <a:ea typeface="+mn-lt"/>
                <a:cs typeface="+mn-lt"/>
              </a:rPr>
              <a:t> </a:t>
            </a:r>
            <a:r>
              <a:rPr lang="en-GB" sz="1300" err="1">
                <a:ea typeface="+mn-lt"/>
                <a:cs typeface="+mn-lt"/>
              </a:rPr>
              <a:t>conflit</a:t>
            </a:r>
            <a:r>
              <a:rPr lang="en-GB" sz="1300">
                <a:ea typeface="+mn-lt"/>
                <a:cs typeface="+mn-lt"/>
              </a:rPr>
              <a:t> avec les principes </a:t>
            </a:r>
            <a:r>
              <a:rPr lang="en-GB" sz="1300" err="1">
                <a:ea typeface="+mn-lt"/>
                <a:cs typeface="+mn-lt"/>
              </a:rPr>
              <a:t>d’une</a:t>
            </a:r>
            <a:r>
              <a:rPr lang="en-GB" sz="1300">
                <a:ea typeface="+mn-lt"/>
                <a:cs typeface="+mn-lt"/>
              </a:rPr>
              <a:t> </a:t>
            </a:r>
            <a:r>
              <a:rPr lang="en-GB" sz="1300" err="1">
                <a:ea typeface="+mn-lt"/>
                <a:cs typeface="+mn-lt"/>
              </a:rPr>
              <a:t>gouvernance</a:t>
            </a:r>
            <a:r>
              <a:rPr lang="en-GB" sz="1300">
                <a:ea typeface="+mn-lt"/>
                <a:cs typeface="+mn-lt"/>
              </a:rPr>
              <a:t> </a:t>
            </a:r>
            <a:r>
              <a:rPr lang="en-GB" sz="1300" err="1">
                <a:ea typeface="+mn-lt"/>
                <a:cs typeface="+mn-lt"/>
              </a:rPr>
              <a:t>responsable</a:t>
            </a:r>
            <a:r>
              <a:rPr lang="en-GB" sz="1300">
                <a:ea typeface="+mn-lt"/>
                <a:cs typeface="+mn-lt"/>
              </a:rPr>
              <a:t> des données, comment </a:t>
            </a:r>
            <a:r>
              <a:rPr lang="en-GB" sz="1300" err="1">
                <a:ea typeface="+mn-lt"/>
                <a:cs typeface="+mn-lt"/>
              </a:rPr>
              <a:t>votre</a:t>
            </a:r>
            <a:r>
              <a:rPr lang="en-GB" sz="1300">
                <a:ea typeface="+mn-lt"/>
                <a:cs typeface="+mn-lt"/>
              </a:rPr>
              <a:t> ANR </a:t>
            </a:r>
            <a:r>
              <a:rPr lang="en-GB" sz="1300" err="1">
                <a:ea typeface="+mn-lt"/>
                <a:cs typeface="+mn-lt"/>
              </a:rPr>
              <a:t>devrait-elle</a:t>
            </a:r>
            <a:r>
              <a:rPr lang="en-GB" sz="1300">
                <a:ea typeface="+mn-lt"/>
                <a:cs typeface="+mn-lt"/>
              </a:rPr>
              <a:t> </a:t>
            </a:r>
            <a:r>
              <a:rPr lang="en-GB" sz="1300" err="1">
                <a:ea typeface="+mn-lt"/>
                <a:cs typeface="+mn-lt"/>
              </a:rPr>
              <a:t>gérer</a:t>
            </a:r>
            <a:r>
              <a:rPr lang="en-GB" sz="1300">
                <a:ea typeface="+mn-lt"/>
                <a:cs typeface="+mn-lt"/>
              </a:rPr>
              <a:t> les </a:t>
            </a:r>
            <a:r>
              <a:rPr lang="en-GB" sz="1300" err="1">
                <a:ea typeface="+mn-lt"/>
                <a:cs typeface="+mn-lt"/>
              </a:rPr>
              <a:t>attentes</a:t>
            </a:r>
            <a:r>
              <a:rPr lang="en-GB" sz="1300">
                <a:ea typeface="+mn-lt"/>
                <a:cs typeface="+mn-lt"/>
              </a:rPr>
              <a:t> des parties </a:t>
            </a:r>
            <a:r>
              <a:rPr lang="en-GB" sz="1300" err="1">
                <a:ea typeface="+mn-lt"/>
                <a:cs typeface="+mn-lt"/>
              </a:rPr>
              <a:t>prenantes</a:t>
            </a:r>
            <a:r>
              <a:rPr lang="en-GB" sz="1300">
                <a:ea typeface="+mn-lt"/>
                <a:cs typeface="+mn-lt"/>
              </a:rPr>
              <a:t>, et </a:t>
            </a:r>
            <a:r>
              <a:rPr lang="en-GB" sz="1300" err="1">
                <a:ea typeface="+mn-lt"/>
                <a:cs typeface="+mn-lt"/>
              </a:rPr>
              <a:t>quel</a:t>
            </a:r>
            <a:r>
              <a:rPr lang="en-GB" sz="1300">
                <a:ea typeface="+mn-lt"/>
                <a:cs typeface="+mn-lt"/>
              </a:rPr>
              <a:t> </a:t>
            </a:r>
            <a:r>
              <a:rPr lang="en-GB" sz="1300" err="1">
                <a:ea typeface="+mn-lt"/>
                <a:cs typeface="+mn-lt"/>
              </a:rPr>
              <a:t>rôle</a:t>
            </a:r>
            <a:r>
              <a:rPr lang="en-GB" sz="1300">
                <a:ea typeface="+mn-lt"/>
                <a:cs typeface="+mn-lt"/>
              </a:rPr>
              <a:t> </a:t>
            </a:r>
            <a:r>
              <a:rPr lang="en-GB" sz="1300" err="1">
                <a:ea typeface="+mn-lt"/>
                <a:cs typeface="+mn-lt"/>
              </a:rPr>
              <a:t>l’UIT</a:t>
            </a:r>
            <a:r>
              <a:rPr lang="en-GB" sz="1300">
                <a:ea typeface="+mn-lt"/>
                <a:cs typeface="+mn-lt"/>
              </a:rPr>
              <a:t> </a:t>
            </a:r>
            <a:r>
              <a:rPr lang="en-GB" sz="1300" err="1">
                <a:ea typeface="+mn-lt"/>
                <a:cs typeface="+mn-lt"/>
              </a:rPr>
              <a:t>devrait-elle</a:t>
            </a:r>
            <a:r>
              <a:rPr lang="en-GB" sz="1300">
                <a:ea typeface="+mn-lt"/>
                <a:cs typeface="+mn-lt"/>
              </a:rPr>
              <a:t> </a:t>
            </a:r>
            <a:r>
              <a:rPr lang="en-GB" sz="1300" err="1">
                <a:ea typeface="+mn-lt"/>
                <a:cs typeface="+mn-lt"/>
              </a:rPr>
              <a:t>jouer</a:t>
            </a:r>
            <a:r>
              <a:rPr lang="en-GB" sz="1300">
                <a:ea typeface="+mn-lt"/>
                <a:cs typeface="+mn-lt"/>
              </a:rPr>
              <a:t> dans </a:t>
            </a:r>
            <a:r>
              <a:rPr lang="en-GB" sz="1300" err="1">
                <a:ea typeface="+mn-lt"/>
                <a:cs typeface="+mn-lt"/>
              </a:rPr>
              <a:t>cette</a:t>
            </a:r>
            <a:r>
              <a:rPr lang="en-GB" sz="1300">
                <a:ea typeface="+mn-lt"/>
                <a:cs typeface="+mn-lt"/>
              </a:rPr>
              <a:t> communication ?</a:t>
            </a:r>
            <a:endParaRPr lang="en-GB" sz="1300">
              <a:ea typeface="Calibri"/>
              <a:cs typeface="Calibri"/>
            </a:endParaRPr>
          </a:p>
          <a:p>
            <a:pPr marL="342900" indent="-342900" algn="l">
              <a:lnSpc>
                <a:spcPct val="150000"/>
              </a:lnSpc>
              <a:buAutoNum type="arabicPeriod"/>
            </a:pPr>
            <a:endParaRPr lang="en-GB" sz="1300">
              <a:ea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DEEBF7"/>
        </a:solidFill>
        <a:effectLst/>
      </p:bgPr>
    </p:bg>
    <p:spTree>
      <p:nvGrpSpPr>
        <p:cNvPr id="1" name=""/>
        <p:cNvGrpSpPr/>
        <p:nvPr/>
      </p:nvGrpSpPr>
      <p:grpSpPr>
        <a:xfrm>
          <a:off x="0" y="0"/>
          <a:ext cx="0" cy="0"/>
          <a:chOff x="0" y="0"/>
          <a:chExt cx="0" cy="0"/>
        </a:xfrm>
      </p:grpSpPr>
      <p:sp>
        <p:nvSpPr>
          <p:cNvPr id="2" name="Text 0"/>
          <p:cNvSpPr/>
          <p:nvPr/>
        </p:nvSpPr>
        <p:spPr>
          <a:xfrm>
            <a:off x="548640" y="457200"/>
            <a:ext cx="10972800" cy="274320"/>
          </a:xfrm>
          <a:prstGeom prst="rect">
            <a:avLst/>
          </a:prstGeom>
          <a:noFill/>
          <a:ln/>
        </p:spPr>
        <p:txBody>
          <a:bodyPr wrap="square" rtlCol="0" anchor="ctr"/>
          <a:lstStyle/>
          <a:p>
            <a:pPr marL="0" indent="0">
              <a:buNone/>
            </a:pPr>
            <a:r>
              <a:rPr lang="en-US" sz="1100" b="1" kern="0" spc="300">
                <a:solidFill>
                  <a:srgbClr val="0C4E54"/>
                </a:solidFill>
                <a:latin typeface="Calibri" pitchFamily="34" charset="0"/>
                <a:ea typeface="Calibri" pitchFamily="34" charset="-122"/>
                <a:cs typeface="Calibri" pitchFamily="34" charset="-120"/>
              </a:rPr>
              <a:t>JURY CHALLENGE  |  SIMULATION 3</a:t>
            </a:r>
            <a:endParaRPr lang="en-US" sz="1100"/>
          </a:p>
        </p:txBody>
      </p:sp>
      <p:sp>
        <p:nvSpPr>
          <p:cNvPr id="3" name="Text 1"/>
          <p:cNvSpPr/>
          <p:nvPr/>
        </p:nvSpPr>
        <p:spPr>
          <a:xfrm>
            <a:off x="548640" y="777240"/>
            <a:ext cx="10972800" cy="777240"/>
          </a:xfrm>
          <a:prstGeom prst="rect">
            <a:avLst/>
          </a:prstGeom>
          <a:noFill/>
          <a:ln/>
        </p:spPr>
        <p:txBody>
          <a:bodyPr wrap="square" rtlCol="0" anchor="ctr"/>
          <a:lstStyle/>
          <a:p>
            <a:pPr marL="0" indent="0">
              <a:buNone/>
            </a:pPr>
            <a:r>
              <a:rPr lang="en-US" sz="3000" b="1">
                <a:solidFill>
                  <a:srgbClr val="28251D"/>
                </a:solidFill>
                <a:latin typeface="Calibri" pitchFamily="34" charset="0"/>
                <a:ea typeface="Calibri" pitchFamily="34" charset="-122"/>
                <a:cs typeface="Calibri" pitchFamily="34" charset="-120"/>
              </a:rPr>
              <a:t>Donor Ultimatum and Leaked-MOU Story</a:t>
            </a:r>
            <a:endParaRPr lang="en-US" sz="3000"/>
          </a:p>
        </p:txBody>
      </p:sp>
      <p:sp>
        <p:nvSpPr>
          <p:cNvPr id="4" name="Text 2"/>
          <p:cNvSpPr/>
          <p:nvPr/>
        </p:nvSpPr>
        <p:spPr>
          <a:xfrm>
            <a:off x="548640" y="1600200"/>
            <a:ext cx="10972800" cy="320040"/>
          </a:xfrm>
          <a:prstGeom prst="rect">
            <a:avLst/>
          </a:prstGeom>
          <a:noFill/>
          <a:ln/>
        </p:spPr>
        <p:txBody>
          <a:bodyPr wrap="square" rtlCol="0" anchor="t"/>
          <a:lstStyle/>
          <a:p>
            <a:pPr marL="0" indent="0">
              <a:buNone/>
            </a:pPr>
            <a:r>
              <a:rPr lang="en-US" sz="1200" i="1">
                <a:solidFill>
                  <a:srgbClr val="57564F"/>
                </a:solidFill>
                <a:latin typeface="Calibri" pitchFamily="34" charset="0"/>
                <a:ea typeface="Calibri" pitchFamily="34" charset="-122"/>
                <a:cs typeface="Calibri" pitchFamily="34" charset="-120"/>
              </a:rPr>
              <a:t>Delivered in writing to all three groups at the 20–25 minute mark. Groups have 15 minutes to revise.</a:t>
            </a:r>
            <a:endParaRPr lang="en-US" sz="1200"/>
          </a:p>
        </p:txBody>
      </p:sp>
      <p:sp>
        <p:nvSpPr>
          <p:cNvPr id="5" name="Shape 3"/>
          <p:cNvSpPr/>
          <p:nvPr/>
        </p:nvSpPr>
        <p:spPr>
          <a:xfrm>
            <a:off x="548640" y="2011680"/>
            <a:ext cx="11091672" cy="2468880"/>
          </a:xfrm>
          <a:prstGeom prst="rect">
            <a:avLst/>
          </a:prstGeom>
          <a:solidFill>
            <a:srgbClr val="FFFFFF"/>
          </a:solidFill>
          <a:ln w="12700">
            <a:solidFill>
              <a:srgbClr val="D4D1CA"/>
            </a:solidFill>
            <a:prstDash val="solid"/>
          </a:ln>
        </p:spPr>
        <p:txBody>
          <a:bodyPr/>
          <a:lstStyle/>
          <a:p>
            <a:endParaRPr lang="en-US"/>
          </a:p>
        </p:txBody>
      </p:sp>
      <p:sp>
        <p:nvSpPr>
          <p:cNvPr id="6" name="Text 4"/>
          <p:cNvSpPr/>
          <p:nvPr/>
        </p:nvSpPr>
        <p:spPr>
          <a:xfrm>
            <a:off x="1005840" y="2286000"/>
            <a:ext cx="10177272"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THE DISRUPTION</a:t>
            </a:r>
            <a:endParaRPr lang="en-US" sz="1200"/>
          </a:p>
        </p:txBody>
      </p:sp>
      <p:sp>
        <p:nvSpPr>
          <p:cNvPr id="7" name="Text 5"/>
          <p:cNvSpPr/>
          <p:nvPr/>
        </p:nvSpPr>
        <p:spPr>
          <a:xfrm>
            <a:off x="1005840" y="2651760"/>
            <a:ext cx="10177272" cy="1600200"/>
          </a:xfrm>
          <a:prstGeom prst="rect">
            <a:avLst/>
          </a:prstGeom>
          <a:noFill/>
          <a:ln/>
        </p:spPr>
        <p:txBody>
          <a:bodyPr wrap="square" rtlCol="0" anchor="t"/>
          <a:lstStyle/>
          <a:p>
            <a:pPr marL="0" indent="0">
              <a:lnSpc>
                <a:spcPct val="130000"/>
              </a:lnSpc>
              <a:buNone/>
            </a:pPr>
            <a:r>
              <a:rPr lang="en-US" sz="1100">
                <a:solidFill>
                  <a:srgbClr val="28251D"/>
                </a:solidFill>
                <a:latin typeface="Calibri" pitchFamily="34" charset="0"/>
                <a:ea typeface="Calibri" pitchFamily="34" charset="-122"/>
                <a:cs typeface="Calibri" pitchFamily="34" charset="-120"/>
              </a:rPr>
              <a:t>The regional body’s secretariat convenes an emergency call. Two new developments emerge simultaneously.</a:t>
            </a:r>
            <a:endParaRPr lang="en-US" sz="1100"/>
          </a:p>
          <a:p>
            <a:pPr marL="0" indent="0">
              <a:lnSpc>
                <a:spcPct val="130000"/>
              </a:lnSpc>
              <a:buNone/>
            </a:pPr>
            <a:endParaRPr lang="en-US" sz="1100"/>
          </a:p>
          <a:p>
            <a:pPr marL="0" indent="0">
              <a:lnSpc>
                <a:spcPct val="130000"/>
              </a:lnSpc>
              <a:buNone/>
            </a:pPr>
            <a:r>
              <a:rPr lang="en-US" sz="1100">
                <a:solidFill>
                  <a:srgbClr val="28251D"/>
                </a:solidFill>
                <a:latin typeface="Calibri" pitchFamily="34" charset="0"/>
                <a:ea typeface="Calibri" pitchFamily="34" charset="-122"/>
                <a:cs typeface="Calibri" pitchFamily="34" charset="-120"/>
              </a:rPr>
              <a:t>First, an international donor that co-funds two of the three national broadband mapping systems states that if a consolidated regional dataset is not produced within 30 days, it will initiate a review of its funding commitments to those two countries. The donor frames this as a contractual compliance matter, not a negotiation.</a:t>
            </a:r>
            <a:endParaRPr lang="en-US" sz="1100"/>
          </a:p>
          <a:p>
            <a:pPr marL="0" indent="0">
              <a:lnSpc>
                <a:spcPct val="130000"/>
              </a:lnSpc>
              <a:buNone/>
            </a:pPr>
            <a:endParaRPr lang="en-US" sz="1100"/>
          </a:p>
          <a:p>
            <a:pPr marL="0" indent="0">
              <a:lnSpc>
                <a:spcPct val="130000"/>
              </a:lnSpc>
              <a:buNone/>
            </a:pPr>
            <a:r>
              <a:rPr lang="en-US" sz="1100">
                <a:solidFill>
                  <a:srgbClr val="28251D"/>
                </a:solidFill>
                <a:latin typeface="Calibri" pitchFamily="34" charset="0"/>
                <a:ea typeface="Calibri" pitchFamily="34" charset="-122"/>
                <a:cs typeface="Calibri" pitchFamily="34" charset="-120"/>
              </a:rPr>
              <a:t>Second, a journalist publishes a story based on a leaked internal document reporting that the three NRAs failed to disclose their metadata incompatibilities to the regional body when they signed the data-sharing MOU six months ago. The story implies the NRAs knew the datasets were incompatible and agreed to share them anyway.</a:t>
            </a:r>
            <a:endParaRPr lang="en-US" sz="1100"/>
          </a:p>
        </p:txBody>
      </p:sp>
      <p:sp>
        <p:nvSpPr>
          <p:cNvPr id="8" name="Shape 6"/>
          <p:cNvSpPr/>
          <p:nvPr/>
        </p:nvSpPr>
        <p:spPr>
          <a:xfrm>
            <a:off x="548640" y="4663440"/>
            <a:ext cx="11091672" cy="1691640"/>
          </a:xfrm>
          <a:prstGeom prst="rect">
            <a:avLst/>
          </a:prstGeom>
          <a:solidFill>
            <a:srgbClr val="E3EDEE"/>
          </a:solidFill>
          <a:ln w="12700">
            <a:solidFill>
              <a:srgbClr val="0C4E54"/>
            </a:solidFill>
            <a:prstDash val="solid"/>
          </a:ln>
        </p:spPr>
        <p:txBody>
          <a:bodyPr/>
          <a:lstStyle/>
          <a:p>
            <a:endParaRPr lang="en-US"/>
          </a:p>
        </p:txBody>
      </p:sp>
      <p:sp>
        <p:nvSpPr>
          <p:cNvPr id="9" name="Text 7"/>
          <p:cNvSpPr/>
          <p:nvPr/>
        </p:nvSpPr>
        <p:spPr>
          <a:xfrm>
            <a:off x="1005840" y="4846320"/>
            <a:ext cx="10177272" cy="274320"/>
          </a:xfrm>
          <a:prstGeom prst="rect">
            <a:avLst/>
          </a:prstGeom>
          <a:noFill/>
          <a:ln/>
        </p:spPr>
        <p:txBody>
          <a:bodyPr wrap="square" rtlCol="0" anchor="ctr"/>
          <a:lstStyle/>
          <a:p>
            <a:pPr marL="0" indent="0">
              <a:buNone/>
            </a:pPr>
            <a:r>
              <a:rPr lang="en-US" sz="1200" b="1" kern="0" spc="300">
                <a:solidFill>
                  <a:srgbClr val="0C4E54"/>
                </a:solidFill>
                <a:latin typeface="Calibri" pitchFamily="34" charset="0"/>
                <a:ea typeface="Calibri" pitchFamily="34" charset="-122"/>
                <a:cs typeface="Calibri" pitchFamily="34" charset="-120"/>
              </a:rPr>
              <a:t>EACH GROUP MUST NOW ADDRESS</a:t>
            </a:r>
            <a:endParaRPr lang="en-US" sz="1200"/>
          </a:p>
        </p:txBody>
      </p:sp>
      <p:sp>
        <p:nvSpPr>
          <p:cNvPr id="10" name="Text 8"/>
          <p:cNvSpPr/>
          <p:nvPr/>
        </p:nvSpPr>
        <p:spPr>
          <a:xfrm>
            <a:off x="1188720" y="5212080"/>
            <a:ext cx="9811512" cy="960120"/>
          </a:xfrm>
          <a:prstGeom prst="rect">
            <a:avLst/>
          </a:prstGeom>
          <a:noFill/>
          <a:ln/>
        </p:spPr>
        <p:txBody>
          <a:bodyPr wrap="square" rtlCol="0" anchor="t"/>
          <a:lstStyle/>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Does the donor’s 30-day ultimatum change what you can commit to?</a:t>
            </a:r>
            <a:endParaRPr lang="en-US" sz="1200"/>
          </a:p>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How should your NRA respond publicly to the journalist’s story, given what you knew at signing?</a:t>
            </a:r>
            <a:endParaRPr lang="en-US" sz="1200"/>
          </a:p>
          <a:p>
            <a:pPr marL="342900" indent="-342900">
              <a:lnSpc>
                <a:spcPct val="125000"/>
              </a:lnSpc>
              <a:spcAft>
                <a:spcPts val="400"/>
              </a:spcAft>
              <a:buSzPct val="100000"/>
              <a:buFont typeface="+mj-lt"/>
              <a:buAutoNum type="arabicPeriod"/>
            </a:pPr>
            <a:r>
              <a:rPr lang="en-US" sz="1200">
                <a:solidFill>
                  <a:srgbClr val="28251D"/>
                </a:solidFill>
                <a:latin typeface="Calibri" pitchFamily="34" charset="0"/>
                <a:ea typeface="Calibri" pitchFamily="34" charset="-122"/>
                <a:cs typeface="Calibri" pitchFamily="34" charset="-120"/>
              </a:rPr>
              <a:t>Does ITU’s facilitation role change when donor funding is directly threatened?</a:t>
            </a:r>
            <a:endParaRPr lang="en-US" sz="1200"/>
          </a:p>
        </p:txBody>
      </p:sp>
      <p:sp>
        <p:nvSpPr>
          <p:cNvPr id="11" name="Text 9"/>
          <p:cNvSpPr/>
          <p:nvPr/>
        </p:nvSpPr>
        <p:spPr>
          <a:xfrm>
            <a:off x="548640" y="6492240"/>
            <a:ext cx="8229600" cy="274320"/>
          </a:xfrm>
          <a:prstGeom prst="rect">
            <a:avLst/>
          </a:prstGeom>
          <a:noFill/>
          <a:ln/>
        </p:spPr>
        <p:txBody>
          <a:bodyPr wrap="square" rtlCol="0" anchor="ctr"/>
          <a:lstStyle/>
          <a:p>
            <a:pPr marL="0" indent="0">
              <a:buNone/>
            </a:pPr>
            <a:r>
              <a:rPr lang="en-US" sz="900">
                <a:solidFill>
                  <a:srgbClr val="57564F"/>
                </a:solidFill>
                <a:latin typeface="Calibri" pitchFamily="34" charset="0"/>
                <a:ea typeface="Calibri" pitchFamily="34" charset="-122"/>
                <a:cs typeface="Calibri" pitchFamily="34" charset="-120"/>
              </a:rPr>
              <a:t>Africa-BB-Maps Policy Simulation Workshop  |  Internal Workshop Materials</a:t>
            </a:r>
            <a:endParaRPr lang="en-US" sz="900"/>
          </a:p>
        </p:txBody>
      </p:sp>
      <p:sp>
        <p:nvSpPr>
          <p:cNvPr id="12" name="Text 10"/>
          <p:cNvSpPr/>
          <p:nvPr/>
        </p:nvSpPr>
        <p:spPr>
          <a:xfrm>
            <a:off x="10515600" y="6492240"/>
            <a:ext cx="1188720" cy="274320"/>
          </a:xfrm>
          <a:prstGeom prst="rect">
            <a:avLst/>
          </a:prstGeom>
          <a:noFill/>
          <a:ln/>
        </p:spPr>
        <p:txBody>
          <a:bodyPr wrap="square" rtlCol="0" anchor="ctr"/>
          <a:lstStyle/>
          <a:p>
            <a:pPr marL="0" indent="0" algn="r">
              <a:buNone/>
            </a:pPr>
            <a:r>
              <a:rPr lang="en-US" sz="900">
                <a:solidFill>
                  <a:srgbClr val="57564F"/>
                </a:solidFill>
                <a:latin typeface="Calibri" pitchFamily="34" charset="0"/>
                <a:ea typeface="Calibri" pitchFamily="34" charset="-122"/>
                <a:cs typeface="Calibri" pitchFamily="34" charset="-120"/>
              </a:rPr>
              <a:t>12</a:t>
            </a:r>
            <a:endParaRPr lang="en-US" sz="900"/>
          </a:p>
        </p:txBody>
      </p:sp>
      <p:pic>
        <p:nvPicPr>
          <p:cNvPr id="14" name="Picture 13" descr="A blue logo with a black background&#10;&#10;AI-generated content may be incorrect.">
            <a:extLst>
              <a:ext uri="{FF2B5EF4-FFF2-40B4-BE49-F238E27FC236}">
                <a16:creationId xmlns:a16="http://schemas.microsoft.com/office/drawing/2014/main" id="{D5823F31-0884-684F-7BD4-8AFF92961765}"/>
              </a:ext>
            </a:extLst>
          </p:cNvPr>
          <p:cNvPicPr>
            <a:picLocks noChangeAspect="1"/>
          </p:cNvPicPr>
          <p:nvPr/>
        </p:nvPicPr>
        <p:blipFill>
          <a:blip r:embed="rId3"/>
          <a:srcRect b="513"/>
          <a:stretch>
            <a:fillRect/>
          </a:stretch>
        </p:blipFill>
        <p:spPr>
          <a:xfrm>
            <a:off x="8354575" y="77350"/>
            <a:ext cx="3838575" cy="10329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E61AAD99A901438D9BC061B6D8E5BF" ma:contentTypeVersion="14" ma:contentTypeDescription="Create a new document." ma:contentTypeScope="" ma:versionID="9d740ef723292676fe77110ed7435939">
  <xsd:schema xmlns:xsd="http://www.w3.org/2001/XMLSchema" xmlns:xs="http://www.w3.org/2001/XMLSchema" xmlns:p="http://schemas.microsoft.com/office/2006/metadata/properties" xmlns:ns2="7bbce149-ba0e-4c7d-b138-75737535ebd3" xmlns:ns3="fc530d05-483b-4fd2-bcc9-ba5292dbeb46" targetNamespace="http://schemas.microsoft.com/office/2006/metadata/properties" ma:root="true" ma:fieldsID="05b405f1d50fa3d0ffbd2c0505e6d3c5" ns2:_="" ns3:_="">
    <xsd:import namespace="7bbce149-ba0e-4c7d-b138-75737535ebd3"/>
    <xsd:import namespace="fc530d05-483b-4fd2-bcc9-ba5292dbeb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ce149-ba0e-4c7d-b138-75737535eb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e895586-ec57-4162-862b-45953123501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530d05-483b-4fd2-bcc9-ba5292dbeb4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8acb3cf-98de-4629-8fbd-c125b4222ba9}" ma:internalName="TaxCatchAll" ma:showField="CatchAllData" ma:web="fc530d05-483b-4fd2-bcc9-ba5292dbeb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bbce149-ba0e-4c7d-b138-75737535ebd3">
      <Terms xmlns="http://schemas.microsoft.com/office/infopath/2007/PartnerControls"/>
    </lcf76f155ced4ddcb4097134ff3c332f>
    <TaxCatchAll xmlns="fc530d05-483b-4fd2-bcc9-ba5292dbeb4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01B900-A484-425F-A517-EC2BC09A6484}">
  <ds:schemaRefs>
    <ds:schemaRef ds:uri="7bbce149-ba0e-4c7d-b138-75737535ebd3"/>
    <ds:schemaRef ds:uri="fc530d05-483b-4fd2-bcc9-ba5292dbeb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275BE0B-C13C-45A8-A960-FBEF46C2F850}">
  <ds:schemaRefs>
    <ds:schemaRef ds:uri="7bbce149-ba0e-4c7d-b138-75737535ebd3"/>
    <ds:schemaRef ds:uri="fc530d05-483b-4fd2-bcc9-ba5292dbeb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99FB3D0-64F3-40E9-AEEF-35B926D3B1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16</Slides>
  <Notes>16</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Africa-BB-Maps Policy Simulation Workshop</dc:title>
  <dc:subject>PptxGenJS Presentation</dc:subject>
  <dc:creator>PptxGenJS</dc:creator>
  <cp:revision>1</cp:revision>
  <dcterms:created xsi:type="dcterms:W3CDTF">2026-05-15T04:23:12Z</dcterms:created>
  <dcterms:modified xsi:type="dcterms:W3CDTF">2026-06-03T15:50:21Z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0x010100D1E61AAD99A901438D9BC061B6D8E5BF</vt:lpwstr>
  </property>
  <property fmtid="{D5CDD505-2E9C-101B-9397-08002B2CF9AE}" pid="3" name="MediaServiceImageTags">
    <vt:lpwstr/>
  </property>
</Properties>
</file>