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Envoyez cette présentation à vos membres avec le projet. Elle explique ce qu’est OUTPUT/2, la question pour vos membres et comment les réponses parviennent à Bruxelles.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Bruxelles n’est pas seulement une formation : c’est là que les trois groupes deviennent une Communauté de pratique régionale et s’accordent sur trois textes courts. Les réponses de vos membres en novembre, et la position commune que votre CdP adopte au plus tard le 26 novembre, sont la base de ces textes.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L’ensemble minimal de données que les onze pays décriraient de la même manière. Aujourd’hui chaque pays mesure la couverture différemment : les cartes ne sont pas comparables et les projets transfrontaliers ne peuvent pas être évalués.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membre range les douze types de données du projet dans trois cases : communs à tous, facultatifs ou seulement nationaux.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Communs, facultatifs, nationaux : trois cases. Chaque membre y range les douze types de données et répond individuellement, par écrit, à la présidence de sa CdP, avec elind.sulmina@itu.int et danajon.kamason@itu.int en copie, objet « Réponses CdPR, [autorité], CdP [groupe]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 le schéma de gauche à droite. 1 : le 6 novembre, l’UIT envoie les projets d’OUTPUT/1 et d’OUTPUT/3, ainsi que l’OUTPUT/2 d’ici le 9 novembre, et cette présentation aux trois CdP et à leurs associations régionales. 2 : dès le 9 novembre, chaque association informe ses ARN, par un court appel ou par écrit, et fixe la date des réponses. 3 : chaque ARN répond individuellement à la présidence de sa CdP, avec elind.sulmina@itu.int et danajon.kamason@itu.int en copie, objet « Réponses CdPR, [autorité], CdP [groupe] ». 4 : au plus tard le 26 novembre, chaque association régionale réunit les membres de sa CdP, qui adoptent une position commune fondée sur les besoins de l’ensemble de ses membres, et la présidence l’envoie à l’UIT, objet « Position CdPR, CdP [groupe] ». 5 : le 27 novembre, l’UIT fusionne les trois positions en 24 heures et publie les projets consolidés. 6 : à Bruxelles, du 30 novembre au 3 décembre, trois jours d’échanges et adoption par consensus le jeudi 3 décembre.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Remerciez vos membres et confirmez la date à laquelle ils envoient leurs réponses à la présidence, avec l’UIT en copie, pour que la position commune de votre CdP parvienne à l’UIT au plus tard le 26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B2545"/>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80120"/>
            <a:ext cx="10566400" cy="447030"/>
          </a:xfrm>
          <a:prstGeom prst="rect">
            <a:avLst/>
          </a:prstGeom>
          <a:noFill/>
          <a:ln/>
        </p:spPr>
        <p:txBody>
          <a:bodyPr wrap="square" lIns="0" tIns="0" rIns="0" bIns="0" rtlCol="0" anchor="t"/>
          <a:lstStyle>
            <a:lvl1pPr algn="l" indent="0" marL="0">
              <a:lnSpc>
                <a:spcPct val="115000"/>
              </a:lnSpc>
              <a:buNone/>
              <a:defRPr lang="en-US" sz="3200" dirty="0">
                <a:solidFill>
                  <a:srgbClr val="F4F7FB"/>
                </a:solidFill>
                <a:latin typeface="Arial" pitchFamily="34" charset="0"/>
                <a:ea typeface="Arial" pitchFamily="34" charset="-122"/>
                <a:cs typeface="Arial" pitchFamily="34" charset="-120"/>
              </a:defRPr>
            </a:lvl1pPr>
          </a:lstStyle>
          <a:p>
            <a:pPr algn="l" indent="0" marL="0">
              <a:lnSpc>
                <a:spcPct val="115000"/>
              </a:lnSpc>
              <a:buNone/>
            </a:pPr>
            <a:endParaRPr lang="en-US" sz="3200" dirty="0">
              <a:latin typeface="Arial" charset="0"/>
              <a:ea typeface="Arial" charset="0"/>
              <a:cs typeface="Arial" charset="0"/>
            </a:endParaRPr>
          </a:p>
        </p:txBody>
      </p:sp>
      <p:sp>
        <p:nvSpPr>
          <p:cNvPr id="3" name="Text Placeholder 2"/>
          <p:cNvSpPr/>
          <p:nvPr>
            <p:ph idx="101" type="body"/>
          </p:nvPr>
        </p:nvSpPr>
        <p:spPr>
          <a:xfrm>
            <a:off x="812800" y="2031950"/>
            <a:ext cx="10566400" cy="4013250"/>
          </a:xfrm>
          <a:prstGeom prst="rect">
            <a:avLst/>
          </a:prstGeom>
          <a:noFill/>
          <a:ln/>
        </p:spPr>
        <p:txBody>
          <a:bodyPr wrap="square" lIns="0" tIns="0" rIns="0" bIns="0" rtlCol="0" anchor="t"/>
          <a:lstStyle>
            <a:lvl1pPr algn="l" indent="0" marL="0">
              <a:lnSpc>
                <a:spcPct val="140000"/>
              </a:lnSpc>
              <a:buNone/>
              <a:defRPr lang="en-US" sz="1600" dirty="0">
                <a:solidFill>
                  <a:srgbClr val="F4F7FB"/>
                </a:solidFill>
                <a:latin typeface="Arial" pitchFamily="34" charset="0"/>
                <a:ea typeface="Arial" pitchFamily="34" charset="-122"/>
                <a:cs typeface="Arial" pitchFamily="34" charset="-120"/>
              </a:defRPr>
            </a:lvl1pPr>
          </a:lstStyle>
          <a:p>
            <a:pPr algn="l" indent="0" marL="0">
              <a:lnSpc>
                <a:spcPct val="140000"/>
              </a:lnSpc>
              <a:buNone/>
            </a:pPr>
            <a:endParaRPr lang="en-US" sz="1600" dirty="0">
              <a:latin typeface="Arial" charset="0"/>
              <a:ea typeface="Arial" charset="0"/>
              <a:cs typeface="Arial"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2.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pic>
        <p:nvPicPr>
          <p:cNvPr id="3" name="Image 0" descr="Africa Broadband Maps et UIT">    </p:cNvPr>
          <p:cNvPicPr>
            <a:picLocks noChangeAspect="1"/>
          </p:cNvPicPr>
          <p:nvPr/>
        </p:nvPicPr>
        <p:blipFill>
          <a:blip r:embed="rId1"/>
          <a:srcRect l="-131" r="-131" t="0" b="0"/>
          <a:stretch/>
        </p:blipFill>
        <p:spPr>
          <a:xfrm>
            <a:off x="812800" y="1069429"/>
            <a:ext cx="2413000" cy="698500"/>
          </a:xfrm>
          <a:prstGeom prst="rect">
            <a:avLst/>
          </a:prstGeom>
        </p:spPr>
      </p:pic>
      <p:sp>
        <p:nvSpPr>
          <p:cNvPr id="4" name="Text 1"/>
          <p:cNvSpPr/>
          <p:nvPr/>
        </p:nvSpPr>
        <p:spPr>
          <a:xfrm>
            <a:off x="812800" y="1971129"/>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spc="200" kern="0" dirty="0">
                <a:solidFill>
                  <a:srgbClr val="7FD3F4"/>
                </a:solidFill>
                <a:latin typeface="Arial" pitchFamily="34" charset="0"/>
                <a:ea typeface="Arial" pitchFamily="34" charset="-122"/>
                <a:cs typeface="Arial" pitchFamily="34" charset="-120"/>
              </a:rPr>
              <a:t>COMMUNAUTÉ DE PRATIQUE RÉGIONALE | EXAMINÉ LE MARDI 1ER DÉCEMBRE</a:t>
            </a:r>
            <a:endParaRPr lang="en-US" sz="1400" dirty="0">
              <a:latin typeface="Arial" charset="0"/>
              <a:ea typeface="Arial" charset="0"/>
              <a:cs typeface="Arial" charset="0"/>
            </a:endParaRPr>
          </a:p>
        </p:txBody>
      </p:sp>
      <p:sp>
        <p:nvSpPr>
          <p:cNvPr id="5" name="Text 2"/>
          <p:cNvSpPr/>
          <p:nvPr>
            <p:ph type="title"/>
          </p:nvPr>
        </p:nvSpPr>
        <p:spPr>
          <a:xfrm>
            <a:off x="812800" y="242322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i="0" dirty="0">
                <a:solidFill>
                  <a:srgbClr val="F5CF00"/>
                </a:solidFill>
                <a:latin typeface="Arial" pitchFamily="34" charset="0"/>
                <a:ea typeface="Arial" pitchFamily="34" charset="-122"/>
                <a:cs typeface="Arial" pitchFamily="34" charset="-120"/>
              </a:rPr>
              <a:t>OUTPUT/2</a:t>
            </a:r>
            <a:endParaRPr lang="en-US" sz="6000" dirty="0">
              <a:latin typeface="Arial" charset="0"/>
              <a:ea typeface="Arial" charset="0"/>
              <a:cs typeface="Arial" charset="0"/>
            </a:endParaRPr>
          </a:p>
        </p:txBody>
      </p:sp>
      <p:sp>
        <p:nvSpPr>
          <p:cNvPr id="6" name="Text 3"/>
          <p:cNvSpPr/>
          <p:nvPr/>
        </p:nvSpPr>
        <p:spPr>
          <a:xfrm>
            <a:off x="812800" y="3388420"/>
            <a:ext cx="9810750" cy="1031180"/>
          </a:xfrm>
          <a:prstGeom prst="rect">
            <a:avLst/>
          </a:prstGeom>
          <a:noFill/>
          <a:ln/>
        </p:spPr>
        <p:txBody>
          <a:bodyPr wrap="square" lIns="0" tIns="0" rIns="0" bIns="0" rtlCol="0" anchor="t">
            <a:normAutofit/>
          </a:bodyPr>
          <a:lstStyle/>
          <a:p>
            <a:pPr algn="l" indent="0" marL="0">
              <a:lnSpc>
                <a:spcPts val="3960"/>
              </a:lnSpc>
              <a:buNone/>
            </a:pPr>
            <a:r>
              <a:rPr lang="en-US" sz="3600" b="1" dirty="0">
                <a:solidFill>
                  <a:srgbClr val="F4F7FB"/>
                </a:solidFill>
                <a:latin typeface="Arial" pitchFamily="34" charset="0"/>
                <a:ea typeface="Arial" pitchFamily="34" charset="-122"/>
                <a:cs typeface="Arial" pitchFamily="34" charset="-120"/>
              </a:rPr>
              <a:t>Cadre commun de normes de données et de partage</a:t>
            </a:r>
            <a:endParaRPr lang="en-US" sz="3600" dirty="0">
              <a:latin typeface="Arial" charset="0"/>
              <a:ea typeface="Arial" charset="0"/>
              <a:cs typeface="Arial" charset="0"/>
            </a:endParaRPr>
          </a:p>
        </p:txBody>
      </p:sp>
      <p:sp>
        <p:nvSpPr>
          <p:cNvPr id="7" name="Text 4"/>
          <p:cNvSpPr/>
          <p:nvPr/>
        </p:nvSpPr>
        <p:spPr>
          <a:xfrm>
            <a:off x="812800" y="4597400"/>
            <a:ext cx="9156700" cy="629841"/>
          </a:xfrm>
          <a:prstGeom prst="rect">
            <a:avLst/>
          </a:prstGeom>
          <a:noFill/>
          <a:ln/>
        </p:spPr>
        <p:txBody>
          <a:bodyPr wrap="square" lIns="0" tIns="0" rIns="0" bIns="0" rtlCol="0" anchor="t">
            <a:normAutofit/>
          </a:bodyPr>
          <a:lstStyle/>
          <a:p>
            <a:pPr algn="l" indent="0" marL="0">
              <a:lnSpc>
                <a:spcPts val="2380"/>
              </a:lnSpc>
              <a:buNone/>
            </a:pPr>
            <a:r>
              <a:rPr lang="en-US" sz="1700" dirty="0">
                <a:solidFill>
                  <a:srgbClr val="CFE3F5"/>
                </a:solidFill>
                <a:latin typeface="Arial" pitchFamily="34" charset="0"/>
                <a:ea typeface="Arial" pitchFamily="34" charset="-122"/>
                <a:cs typeface="Arial" pitchFamily="34" charset="-120"/>
              </a:rPr>
              <a:t>Le projet pour les membres de la CdP, la question à laquelle ils répondent, et comment chaque CdP envoie une position commune à l’UIT au plus tard le 26 novembre.</a:t>
            </a:r>
            <a:endParaRPr lang="en-US" sz="1700" dirty="0">
              <a:latin typeface="Arial" charset="0"/>
              <a:ea typeface="Arial" charset="0"/>
              <a:cs typeface="Arial" charset="0"/>
            </a:endParaRPr>
          </a:p>
        </p:txBody>
      </p:sp>
      <p:sp>
        <p:nvSpPr>
          <p:cNvPr id="8" name="Text 5"/>
          <p:cNvSpPr/>
          <p:nvPr/>
        </p:nvSpPr>
        <p:spPr>
          <a:xfrm>
            <a:off x="812800" y="5405041"/>
            <a:ext cx="2093664" cy="383530"/>
          </a:xfrm>
          <a:prstGeom prst="roundRect">
            <a:avLst>
              <a:gd name="adj" fmla="val 50000"/>
            </a:avLst>
          </a:prstGeom>
          <a:solidFill>
            <a:srgbClr val="8E1B1B"/>
          </a:solidFill>
          <a:ln/>
        </p:spPr>
        <p:txBody>
          <a:bodyPr wrap="none" lIns="0" tIns="0" rIns="0" bIns="0" rtlCol="0" anchor="ctr">
            <a:normAutofit/>
          </a:bodyPr>
          <a:lstStyle/>
          <a:p>
            <a:pPr algn="ctr" indent="0" marL="0">
              <a:lnSpc>
                <a:spcPts val="1820"/>
              </a:lnSpc>
              <a:buNone/>
            </a:pPr>
            <a:r>
              <a:rPr lang="en-US" sz="1300" b="1" dirty="0">
                <a:solidFill>
                  <a:srgbClr val="FFFFFF"/>
                </a:solidFill>
                <a:latin typeface="Arial" pitchFamily="34" charset="0"/>
                <a:ea typeface="Arial" pitchFamily="34" charset="-122"/>
                <a:cs typeface="Arial" pitchFamily="34" charset="-120"/>
              </a:rPr>
              <a:t>CdP Afrique de l’Ouest</a:t>
            </a:r>
            <a:endParaRPr lang="en-US" sz="1300" dirty="0">
              <a:latin typeface="Arial" charset="0"/>
              <a:ea typeface="Arial" charset="0"/>
              <a:cs typeface="Arial" charset="0"/>
            </a:endParaRPr>
          </a:p>
        </p:txBody>
      </p:sp>
      <p:sp>
        <p:nvSpPr>
          <p:cNvPr id="9" name="Text 6"/>
          <p:cNvSpPr/>
          <p:nvPr/>
        </p:nvSpPr>
        <p:spPr>
          <a:xfrm>
            <a:off x="3008064" y="5405041"/>
            <a:ext cx="1882725" cy="383530"/>
          </a:xfrm>
          <a:prstGeom prst="roundRect">
            <a:avLst>
              <a:gd name="adj" fmla="val 50000"/>
            </a:avLst>
          </a:prstGeom>
          <a:solidFill>
            <a:srgbClr val="F5CF0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de l’Est</a:t>
            </a:r>
            <a:endParaRPr lang="en-US" sz="1300" dirty="0">
              <a:latin typeface="Arial" charset="0"/>
              <a:ea typeface="Arial" charset="0"/>
              <a:cs typeface="Arial" charset="0"/>
            </a:endParaRPr>
          </a:p>
        </p:txBody>
      </p:sp>
      <p:sp>
        <p:nvSpPr>
          <p:cNvPr id="10" name="Text 7"/>
          <p:cNvSpPr/>
          <p:nvPr/>
        </p:nvSpPr>
        <p:spPr>
          <a:xfrm>
            <a:off x="4992390" y="5405041"/>
            <a:ext cx="1928713" cy="383530"/>
          </a:xfrm>
          <a:prstGeom prst="roundRect">
            <a:avLst>
              <a:gd name="adj" fmla="val 50000"/>
            </a:avLst>
          </a:prstGeom>
          <a:solidFill>
            <a:srgbClr val="6E9FD0"/>
          </a:solidFill>
          <a:ln/>
        </p:spPr>
        <p:txBody>
          <a:bodyPr wrap="none" lIns="0" tIns="0" rIns="0" bIns="0" rtlCol="0" anchor="ctr">
            <a:normAutofit/>
          </a:bodyPr>
          <a:lstStyle/>
          <a:p>
            <a:pPr algn="ctr" indent="0" marL="0">
              <a:lnSpc>
                <a:spcPts val="1820"/>
              </a:lnSpc>
              <a:buNone/>
            </a:pPr>
            <a:r>
              <a:rPr lang="en-US" sz="1300" b="1" dirty="0">
                <a:solidFill>
                  <a:srgbClr val="0B2545"/>
                </a:solidFill>
                <a:latin typeface="Arial" pitchFamily="34" charset="0"/>
                <a:ea typeface="Arial" pitchFamily="34" charset="-122"/>
                <a:cs typeface="Arial" pitchFamily="34" charset="-120"/>
              </a:rPr>
              <a:t>CdP Afrique australe</a:t>
            </a:r>
            <a:endParaRPr lang="en-US" sz="1300" dirty="0">
              <a:latin typeface="Arial" charset="0"/>
              <a:ea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BRUXELLES, 30 NOVEMBRE AU 3 DÉCEMBRE 2026</a:t>
            </a:r>
            <a:endParaRPr lang="en-US" sz="1200" dirty="0">
              <a:latin typeface="Arial" charset="0"/>
              <a:ea typeface="Arial" charset="0"/>
              <a:cs typeface="Arial" charset="0"/>
            </a:endParaRPr>
          </a:p>
        </p:txBody>
      </p:sp>
      <p:sp>
        <p:nvSpPr>
          <p:cNvPr id="3" name="Text 1"/>
          <p:cNvSpPr/>
          <p:nvPr>
            <p:ph type="title"/>
          </p:nvPr>
        </p:nvSpPr>
        <p:spPr>
          <a:xfrm>
            <a:off x="812800" y="13309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Une norme et une Communauté de pratique</a:t>
            </a:r>
            <a:endParaRPr lang="en-US" sz="3200" dirty="0">
              <a:latin typeface="Arial" charset="0"/>
              <a:ea typeface="Arial" charset="0"/>
              <a:cs typeface="Arial" charset="0"/>
            </a:endParaRPr>
          </a:p>
        </p:txBody>
      </p:sp>
      <p:sp>
        <p:nvSpPr>
          <p:cNvPr id="4" name="Text 2"/>
          <p:cNvSpPr/>
          <p:nvPr/>
        </p:nvSpPr>
        <p:spPr>
          <a:xfrm>
            <a:off x="812800" y="2557711"/>
            <a:ext cx="1397000" cy="647700"/>
          </a:xfrm>
          <a:prstGeom prst="roundRect">
            <a:avLst>
              <a:gd name="adj" fmla="val 50000"/>
            </a:avLst>
          </a:prstGeom>
          <a:solidFill>
            <a:srgbClr val="8E1B1B"/>
          </a:solidFill>
          <a:ln/>
        </p:spPr>
        <p:txBody>
          <a:bodyPr wrap="square" lIns="108348" tIns="95648" rIns="108348" bIns="70248" rtlCol="0" anchor="t">
            <a:normAutofit/>
          </a:bodyPr>
          <a:lstStyle/>
          <a:p>
            <a:pPr algn="ctr" indent="0" marL="0">
              <a:lnSpc>
                <a:spcPts val="2100"/>
              </a:lnSpc>
              <a:buNone/>
            </a:pPr>
            <a:r>
              <a:rPr lang="en-US" sz="1500" b="1" dirty="0">
                <a:solidFill>
                  <a:srgbClr val="FFFFFF"/>
                </a:solidFill>
                <a:latin typeface="Arial" pitchFamily="34" charset="0"/>
                <a:ea typeface="Arial" pitchFamily="34" charset="-122"/>
                <a:cs typeface="Arial" pitchFamily="34" charset="-120"/>
              </a:rPr>
              <a:t>WATRA</a:t>
            </a:r>
            <a:endParaRPr lang="en-US" sz="1500" dirty="0">
              <a:latin typeface="Arial" charset="0"/>
              <a:ea typeface="Arial" charset="0"/>
              <a:cs typeface="Arial" charset="0"/>
            </a:endParaRPr>
          </a:p>
        </p:txBody>
      </p:sp>
      <p:sp>
        <p:nvSpPr>
          <p:cNvPr id="5" name="Text 3"/>
          <p:cNvSpPr/>
          <p:nvPr/>
        </p:nvSpPr>
        <p:spPr>
          <a:xfrm>
            <a:off x="812800" y="3332411"/>
            <a:ext cx="1397000" cy="647700"/>
          </a:xfrm>
          <a:prstGeom prst="roundRect">
            <a:avLst>
              <a:gd name="adj" fmla="val 50000"/>
            </a:avLst>
          </a:prstGeom>
          <a:solidFill>
            <a:srgbClr val="F5CF0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EACO</a:t>
            </a:r>
            <a:endParaRPr lang="en-US" sz="1500" dirty="0">
              <a:latin typeface="Arial" charset="0"/>
              <a:ea typeface="Arial" charset="0"/>
              <a:cs typeface="Arial" charset="0"/>
            </a:endParaRPr>
          </a:p>
        </p:txBody>
      </p:sp>
      <p:sp>
        <p:nvSpPr>
          <p:cNvPr id="6" name="Text 4"/>
          <p:cNvSpPr/>
          <p:nvPr/>
        </p:nvSpPr>
        <p:spPr>
          <a:xfrm>
            <a:off x="812800" y="4107111"/>
            <a:ext cx="1397000" cy="647700"/>
          </a:xfrm>
          <a:prstGeom prst="roundRect">
            <a:avLst>
              <a:gd name="adj" fmla="val 50000"/>
            </a:avLst>
          </a:prstGeom>
          <a:solidFill>
            <a:srgbClr val="6E9FD0"/>
          </a:solidFill>
          <a:ln/>
        </p:spPr>
        <p:txBody>
          <a:bodyPr wrap="square" lIns="108348" tIns="95648" rIns="108348" bIns="70248" rtlCol="0" anchor="t">
            <a:normAutofit/>
          </a:bodyPr>
          <a:lstStyle/>
          <a:p>
            <a:pPr algn="ctr" indent="0" marL="0">
              <a:lnSpc>
                <a:spcPts val="2100"/>
              </a:lnSpc>
              <a:buNone/>
            </a:pPr>
            <a:r>
              <a:rPr lang="en-US" sz="1500" b="1" dirty="0">
                <a:solidFill>
                  <a:srgbClr val="0B2545"/>
                </a:solidFill>
                <a:latin typeface="Arial" pitchFamily="34" charset="0"/>
                <a:ea typeface="Arial" pitchFamily="34" charset="-122"/>
                <a:cs typeface="Arial" pitchFamily="34" charset="-120"/>
              </a:rPr>
              <a:t>CRASA</a:t>
            </a:r>
            <a:endParaRPr lang="en-US" sz="1500" dirty="0">
              <a:latin typeface="Arial" charset="0"/>
              <a:ea typeface="Arial" charset="0"/>
              <a:cs typeface="Arial" charset="0"/>
            </a:endParaRPr>
          </a:p>
        </p:txBody>
      </p:sp>
      <p:pic>
        <p:nvPicPr>
          <p:cNvPr id="7" name="Image 0" descr="arrow-right">    </p:cNvPr>
          <p:cNvPicPr>
            <a:picLocks noChangeAspect="1"/>
          </p:cNvPicPr>
          <p:nvPr/>
        </p:nvPicPr>
        <p:blipFill>
          <a:blip r:embed="rId1"/>
          <a:srcRect l="0" r="0" t="0" b="0"/>
          <a:stretch/>
        </p:blipFill>
        <p:spPr>
          <a:xfrm>
            <a:off x="2362200" y="3465761"/>
            <a:ext cx="762000" cy="381000"/>
          </a:xfrm>
          <a:prstGeom prst="rect">
            <a:avLst/>
          </a:prstGeom>
        </p:spPr>
      </p:pic>
      <p:sp>
        <p:nvSpPr>
          <p:cNvPr id="8" name="Text 5"/>
          <p:cNvSpPr/>
          <p:nvPr/>
        </p:nvSpPr>
        <p:spPr>
          <a:xfrm>
            <a:off x="3276600" y="2536180"/>
            <a:ext cx="2095500" cy="2240161"/>
          </a:xfrm>
          <a:custGeom>
            <a:avLst/>
            <a:gdLst/>
            <a:ahLst/>
            <a:cxnLst/>
            <a:rect l="l" t="t" r="r" b="b"/>
            <a:pathLst>
              <a:path w="2095500" h="2240161">
                <a:moveTo>
                  <a:pt x="1047750" y="0"/>
                </a:moveTo>
                <a:lnTo>
                  <a:pt x="1047750" y="0"/>
                </a:lnTo>
                <a:arcTo hR="1047750" wR="1047750" stAng="16200000" swAng="5400000"/>
                <a:lnTo>
                  <a:pt x="2095500" y="1192411"/>
                </a:lnTo>
                <a:arcTo hR="1047750" wR="1047750" stAng="0" swAng="5400000"/>
                <a:lnTo>
                  <a:pt x="1047750" y="2240161"/>
                </a:lnTo>
                <a:arcTo hR="1047750" wR="1047750" stAng="5400000" swAng="5400000"/>
                <a:lnTo>
                  <a:pt x="0" y="1047750"/>
                </a:lnTo>
                <a:arcTo hR="1047750" wR="1047750" stAng="10800000" swAng="5400000"/>
                <a:close/>
              </a:path>
            </a:pathLst>
          </a:custGeom>
          <a:solidFill>
            <a:srgbClr val="D4AF79"/>
          </a:solidFill>
          <a:ln/>
        </p:spPr>
        <p:txBody>
          <a:bodyPr wrap="square" lIns="164783" tIns="571500" rIns="164783" bIns="546100" rtlCol="0" anchor="t">
            <a:normAutofit/>
          </a:bodyPr>
          <a:lstStyle/>
          <a:p>
            <a:pPr algn="ctr" indent="0" marL="0">
              <a:lnSpc>
                <a:spcPts val="2160"/>
              </a:lnSpc>
              <a:buNone/>
            </a:pPr>
            <a:r>
              <a:rPr lang="en-US" sz="1800" b="1" dirty="0">
                <a:solidFill>
                  <a:srgbClr val="0B2545"/>
                </a:solidFill>
                <a:latin typeface="Arial" pitchFamily="34" charset="0"/>
                <a:ea typeface="Arial" pitchFamily="34" charset="-122"/>
                <a:cs typeface="Arial" pitchFamily="34" charset="-120"/>
              </a:rPr>
              <a:t>Une Communauté de pratique régionale</a:t>
            </a:r>
            <a:endParaRPr lang="en-US" sz="1800" dirty="0">
              <a:latin typeface="Arial" charset="0"/>
              <a:ea typeface="Arial" charset="0"/>
              <a:cs typeface="Arial" charset="0"/>
            </a:endParaRPr>
          </a:p>
        </p:txBody>
      </p:sp>
      <p:sp>
        <p:nvSpPr>
          <p:cNvPr id="9" name="Text 6"/>
          <p:cNvSpPr/>
          <p:nvPr/>
        </p:nvSpPr>
        <p:spPr>
          <a:xfrm>
            <a:off x="5778500" y="2082750"/>
            <a:ext cx="576872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B6B82"/>
                </a:solidFill>
                <a:latin typeface="Arial" pitchFamily="34" charset="0"/>
                <a:ea typeface="Arial" pitchFamily="34" charset="-122"/>
                <a:cs typeface="Arial" pitchFamily="34" charset="-120"/>
              </a:rPr>
              <a:t>RÉSULTATS ATTENDUS</a:t>
            </a:r>
            <a:endParaRPr lang="en-US" sz="1200" dirty="0">
              <a:latin typeface="Arial" charset="0"/>
              <a:ea typeface="Arial" charset="0"/>
              <a:cs typeface="Arial" charset="0"/>
            </a:endParaRPr>
          </a:p>
        </p:txBody>
      </p:sp>
      <p:sp>
        <p:nvSpPr>
          <p:cNvPr id="10" name="Text 7"/>
          <p:cNvSpPr/>
          <p:nvPr/>
        </p:nvSpPr>
        <p:spPr>
          <a:xfrm>
            <a:off x="5781675" y="24262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1.</a:t>
            </a:r>
            <a:r>
              <a:rPr lang="en-US" sz="1500" dirty="0">
                <a:solidFill>
                  <a:srgbClr val="0B2545"/>
                </a:solidFill>
                <a:latin typeface="Arial" pitchFamily="34" charset="0"/>
                <a:ea typeface="Arial" pitchFamily="34" charset="-122"/>
                <a:cs typeface="Arial" pitchFamily="34" charset="-120"/>
              </a:rPr>
              <a:t> Accord sur une norme de données commune et une approche de partage des données</a:t>
            </a:r>
            <a:endParaRPr lang="en-US" sz="1500" dirty="0">
              <a:latin typeface="Arial" charset="0"/>
              <a:ea typeface="Arial" charset="0"/>
              <a:cs typeface="Arial" charset="0"/>
            </a:endParaRPr>
          </a:p>
        </p:txBody>
      </p:sp>
      <p:sp>
        <p:nvSpPr>
          <p:cNvPr id="11" name="Text 8"/>
          <p:cNvSpPr/>
          <p:nvPr/>
        </p:nvSpPr>
        <p:spPr>
          <a:xfrm>
            <a:off x="5781675" y="34041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2.</a:t>
            </a:r>
            <a:r>
              <a:rPr lang="en-US" sz="1500" dirty="0">
                <a:solidFill>
                  <a:srgbClr val="0B2545"/>
                </a:solidFill>
                <a:latin typeface="Arial" pitchFamily="34" charset="0"/>
                <a:ea typeface="Arial" pitchFamily="34" charset="-122"/>
                <a:cs typeface="Arial" pitchFamily="34" charset="-120"/>
              </a:rPr>
              <a:t> Une seule Communauté de pratique régionale à la place des trois groupes sous-régionaux</a:t>
            </a:r>
            <a:endParaRPr lang="en-US" sz="1500" dirty="0">
              <a:latin typeface="Arial" charset="0"/>
              <a:ea typeface="Arial" charset="0"/>
              <a:cs typeface="Arial" charset="0"/>
            </a:endParaRPr>
          </a:p>
        </p:txBody>
      </p:sp>
      <p:sp>
        <p:nvSpPr>
          <p:cNvPr id="12" name="Text 9"/>
          <p:cNvSpPr/>
          <p:nvPr/>
        </p:nvSpPr>
        <p:spPr>
          <a:xfrm>
            <a:off x="5781675" y="4382046"/>
            <a:ext cx="5594350" cy="844550"/>
          </a:xfrm>
          <a:prstGeom prst="roundRect">
            <a:avLst>
              <a:gd name="adj" fmla="val 11654"/>
            </a:avLst>
          </a:prstGeom>
          <a:solidFill>
            <a:srgbClr val="FFFFFF"/>
          </a:solidFill>
          <a:ln w="6350">
            <a:solidFill>
              <a:srgbClr val="E3EAF3"/>
            </a:solidFill>
            <a:prstDash val="solid"/>
          </a:ln>
        </p:spPr>
        <p:txBody>
          <a:bodyPr wrap="square" lIns="152147" tIns="126747" rIns="0" bIns="101347" rtlCol="0" anchor="t">
            <a:normAutofit/>
          </a:bodyPr>
          <a:lstStyle/>
          <a:p>
            <a:pPr algn="l" indent="0" marL="0">
              <a:lnSpc>
                <a:spcPts val="2100"/>
              </a:lnSpc>
              <a:buNone/>
            </a:pPr>
            <a:r>
              <a:rPr lang="en-US" sz="1500" b="1" dirty="0">
                <a:solidFill>
                  <a:srgbClr val="0B2545"/>
                </a:solidFill>
                <a:latin typeface="Arial" pitchFamily="34" charset="0"/>
                <a:ea typeface="Arial" pitchFamily="34" charset="-122"/>
                <a:cs typeface="Arial" pitchFamily="34" charset="-120"/>
              </a:rPr>
              <a:t>3.</a:t>
            </a:r>
            <a:r>
              <a:rPr lang="en-US" sz="1500" dirty="0">
                <a:solidFill>
                  <a:srgbClr val="0B2545"/>
                </a:solidFill>
                <a:latin typeface="Arial" pitchFamily="34" charset="0"/>
                <a:ea typeface="Arial" pitchFamily="34" charset="-122"/>
                <a:cs typeface="Arial" pitchFamily="34" charset="-120"/>
              </a:rPr>
              <a:t> Un premier pas vers la préparation à l’investissement ; planification des investissements en 2027-2028</a:t>
            </a:r>
            <a:endParaRPr lang="en-US" sz="1500" dirty="0">
              <a:latin typeface="Arial" charset="0"/>
              <a:ea typeface="Arial" charset="0"/>
              <a:cs typeface="Arial" charset="0"/>
            </a:endParaRPr>
          </a:p>
        </p:txBody>
      </p:sp>
      <p:pic>
        <p:nvPicPr>
          <p:cNvPr id="13" name="Image 1"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
        <p:nvSpPr>
          <p:cNvPr id="14" name="Text 1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2</a:t>
            </a:r>
            <a:endParaRPr lang="en-US" sz="1200" dirty="0">
              <a:latin typeface="Arial" charset="0"/>
              <a:ea typeface="Arial" charset="0"/>
              <a:cs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BFB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OUTPUT/2 | EXAMINÉ LE MARDI 1ER DÉCEMBRE</a:t>
            </a:r>
            <a:endParaRPr lang="en-US" sz="1200" dirty="0">
              <a:latin typeface="Arial" charset="0"/>
              <a:ea typeface="Arial" charset="0"/>
              <a:cs typeface="Arial" charset="0"/>
            </a:endParaRPr>
          </a:p>
        </p:txBody>
      </p:sp>
      <p:sp>
        <p:nvSpPr>
          <p:cNvPr id="3" name="Text 1"/>
          <p:cNvSpPr/>
          <p:nvPr>
            <p:ph type="title"/>
          </p:nvPr>
        </p:nvSpPr>
        <p:spPr>
          <a:xfrm>
            <a:off x="812800" y="12801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Cadre commun de normes de données et de partage</a:t>
            </a:r>
            <a:endParaRPr lang="en-US" sz="3200" dirty="0">
              <a:latin typeface="Arial" charset="0"/>
              <a:ea typeface="Arial" charset="0"/>
              <a:cs typeface="Arial" charset="0"/>
            </a:endParaRPr>
          </a:p>
        </p:txBody>
      </p:sp>
      <p:sp>
        <p:nvSpPr>
          <p:cNvPr id="4" name="Text 2"/>
          <p:cNvSpPr/>
          <p:nvPr/>
        </p:nvSpPr>
        <p:spPr>
          <a:xfrm>
            <a:off x="812800" y="19811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DE QUOI S’AGIT-IL</a:t>
            </a:r>
            <a:endParaRPr lang="en-US" sz="1200" dirty="0">
              <a:latin typeface="Arial" charset="0"/>
              <a:ea typeface="Arial" charset="0"/>
              <a:cs typeface="Arial" charset="0"/>
            </a:endParaRPr>
          </a:p>
        </p:txBody>
      </p:sp>
      <p:sp>
        <p:nvSpPr>
          <p:cNvPr id="5" name="Text 3"/>
          <p:cNvSpPr/>
          <p:nvPr/>
        </p:nvSpPr>
        <p:spPr>
          <a:xfrm>
            <a:off x="812800" y="2245271"/>
            <a:ext cx="5310886"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L’ensemble minimal de données que les onze pays décriraient de la même manière.</a:t>
            </a:r>
            <a:endParaRPr lang="en-US" sz="1500" dirty="0">
              <a:latin typeface="Arial" charset="0"/>
              <a:ea typeface="Arial" charset="0"/>
              <a:cs typeface="Arial" charset="0"/>
            </a:endParaRPr>
          </a:p>
        </p:txBody>
      </p:sp>
      <p:sp>
        <p:nvSpPr>
          <p:cNvPr id="6" name="Text 4"/>
          <p:cNvSpPr/>
          <p:nvPr/>
        </p:nvSpPr>
        <p:spPr>
          <a:xfrm>
            <a:off x="812800" y="300092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B82"/>
                </a:solidFill>
                <a:latin typeface="Arial" pitchFamily="34" charset="0"/>
                <a:ea typeface="Arial" pitchFamily="34" charset="-122"/>
                <a:cs typeface="Arial" pitchFamily="34" charset="-120"/>
              </a:rPr>
              <a:t>POURQUOI C’EST IMPORTANT</a:t>
            </a:r>
            <a:endParaRPr lang="en-US" sz="1200" dirty="0">
              <a:latin typeface="Arial" charset="0"/>
              <a:ea typeface="Arial" charset="0"/>
              <a:cs typeface="Arial" charset="0"/>
            </a:endParaRPr>
          </a:p>
        </p:txBody>
      </p:sp>
      <p:sp>
        <p:nvSpPr>
          <p:cNvPr id="7" name="Text 5"/>
          <p:cNvSpPr/>
          <p:nvPr/>
        </p:nvSpPr>
        <p:spPr>
          <a:xfrm>
            <a:off x="812800" y="3265041"/>
            <a:ext cx="5310886" cy="8540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16233A"/>
                </a:solidFill>
                <a:latin typeface="Arial" pitchFamily="34" charset="0"/>
                <a:ea typeface="Arial" pitchFamily="34" charset="-122"/>
                <a:cs typeface="Arial" pitchFamily="34" charset="-120"/>
              </a:rPr>
              <a:t>Aujourd’hui chaque pays mesure la couverture différemment : les cartes ne sont pas comparables et les projets transfrontaliers ne peuvent pas être évalués.</a:t>
            </a:r>
            <a:endParaRPr lang="en-US" sz="1500" dirty="0">
              <a:latin typeface="Arial" charset="0"/>
              <a:ea typeface="Arial" charset="0"/>
              <a:cs typeface="Arial" charset="0"/>
            </a:endParaRPr>
          </a:p>
        </p:txBody>
      </p:sp>
      <p:sp>
        <p:nvSpPr>
          <p:cNvPr id="8" name="Shape 6"/>
          <p:cNvSpPr/>
          <p:nvPr/>
        </p:nvSpPr>
        <p:spPr>
          <a:xfrm>
            <a:off x="6223000" y="1981150"/>
            <a:ext cx="5156200" cy="2877641"/>
          </a:xfrm>
          <a:prstGeom prst="roundRect">
            <a:avLst>
              <a:gd name="adj" fmla="val 4413"/>
            </a:avLst>
          </a:prstGeom>
          <a:solidFill>
            <a:srgbClr val="4F7A9A"/>
          </a:solidFill>
          <a:ln/>
        </p:spPr>
      </p:sp>
      <p:sp>
        <p:nvSpPr>
          <p:cNvPr id="9" name="Text 7"/>
          <p:cNvSpPr/>
          <p:nvPr/>
        </p:nvSpPr>
        <p:spPr>
          <a:xfrm>
            <a:off x="6477000" y="2235150"/>
            <a:ext cx="478764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D8E6F2"/>
                </a:solidFill>
                <a:latin typeface="Arial" pitchFamily="34" charset="0"/>
                <a:ea typeface="Arial" pitchFamily="34" charset="-122"/>
                <a:cs typeface="Arial" pitchFamily="34" charset="-120"/>
              </a:rPr>
              <a:t>À BRUXELLES</a:t>
            </a:r>
            <a:endParaRPr lang="en-US" sz="1200" dirty="0">
              <a:latin typeface="Arial" charset="0"/>
              <a:ea typeface="Arial" charset="0"/>
              <a:cs typeface="Arial" charset="0"/>
            </a:endParaRPr>
          </a:p>
        </p:txBody>
      </p:sp>
      <p:sp>
        <p:nvSpPr>
          <p:cNvPr id="10" name="Text 8"/>
          <p:cNvSpPr/>
          <p:nvPr/>
        </p:nvSpPr>
        <p:spPr>
          <a:xfrm>
            <a:off x="6477000" y="2550071"/>
            <a:ext cx="4787646"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FFFFF"/>
                </a:solidFill>
                <a:latin typeface="Arial" pitchFamily="34" charset="0"/>
                <a:ea typeface="Arial" pitchFamily="34" charset="-122"/>
                <a:cs typeface="Arial" pitchFamily="34" charset="-120"/>
              </a:rPr>
              <a:t>Jour 2, mardi 1er décembre</a:t>
            </a:r>
            <a:endParaRPr lang="en-US" sz="1500" dirty="0">
              <a:latin typeface="Arial" charset="0"/>
              <a:ea typeface="Arial" charset="0"/>
              <a:cs typeface="Arial" charset="0"/>
            </a:endParaRPr>
          </a:p>
        </p:txBody>
      </p:sp>
      <p:sp>
        <p:nvSpPr>
          <p:cNvPr id="11" name="Text 9"/>
          <p:cNvSpPr/>
          <p:nvPr/>
        </p:nvSpPr>
        <p:spPr>
          <a:xfrm>
            <a:off x="6477000" y="2918371"/>
            <a:ext cx="4787646" cy="311150"/>
          </a:xfrm>
          <a:prstGeom prst="rect">
            <a:avLst/>
          </a:prstGeom>
          <a:noFill/>
          <a:ln/>
        </p:spPr>
        <p:txBody>
          <a:bodyPr wrap="square" lIns="0" tIns="0" rIns="0" bIns="0" rtlCol="0" anchor="t">
            <a:normAutofit/>
          </a:bodyPr>
          <a:lstStyle/>
          <a:p>
            <a:pPr algn="l" indent="0" marL="0">
              <a:lnSpc>
                <a:spcPts val="2250"/>
              </a:lnSpc>
              <a:buNone/>
            </a:pPr>
            <a:r>
              <a:rPr lang="en-US" sz="1800" b="1" dirty="0">
                <a:solidFill>
                  <a:srgbClr val="FFFFFF"/>
                </a:solidFill>
                <a:latin typeface="Arial" pitchFamily="34" charset="0"/>
                <a:ea typeface="Arial" pitchFamily="34" charset="-122"/>
                <a:cs typeface="Arial" pitchFamily="34" charset="-120"/>
              </a:rPr>
              <a:t>Une norme de données commune</a:t>
            </a:r>
            <a:endParaRPr lang="en-US" sz="1800" dirty="0">
              <a:latin typeface="Arial" charset="0"/>
              <a:ea typeface="Arial" charset="0"/>
              <a:cs typeface="Arial" charset="0"/>
            </a:endParaRPr>
          </a:p>
        </p:txBody>
      </p:sp>
      <p:sp>
        <p:nvSpPr>
          <p:cNvPr id="12" name="Text 10"/>
          <p:cNvSpPr/>
          <p:nvPr/>
        </p:nvSpPr>
        <p:spPr>
          <a:xfrm>
            <a:off x="6477000" y="3305721"/>
            <a:ext cx="4787646" cy="54094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E6EEF6"/>
                </a:solidFill>
                <a:latin typeface="Arial" pitchFamily="34" charset="0"/>
                <a:ea typeface="Arial" pitchFamily="34" charset="-122"/>
                <a:cs typeface="Arial" pitchFamily="34" charset="-120"/>
              </a:rPr>
              <a:t>S’accorder sur les éléments obligatoires, optionnels ou nationaux.</a:t>
            </a:r>
            <a:endParaRPr lang="en-US" sz="1400" dirty="0">
              <a:latin typeface="Arial" charset="0"/>
              <a:ea typeface="Arial" charset="0"/>
              <a:cs typeface="Arial" charset="0"/>
            </a:endParaRPr>
          </a:p>
        </p:txBody>
      </p:sp>
      <p:sp>
        <p:nvSpPr>
          <p:cNvPr id="13" name="Text 11"/>
          <p:cNvSpPr/>
          <p:nvPr/>
        </p:nvSpPr>
        <p:spPr>
          <a:xfrm>
            <a:off x="6477000" y="3922861"/>
            <a:ext cx="4648200" cy="681930"/>
          </a:xfrm>
          <a:prstGeom prst="roundRect">
            <a:avLst>
              <a:gd name="adj" fmla="val 11174"/>
            </a:avLst>
          </a:prstGeom>
          <a:solidFill>
            <a:srgbClr val="3E6584"/>
          </a:solidFill>
          <a:ln/>
        </p:spPr>
        <p:txBody>
          <a:bodyPr wrap="square" lIns="104682" tIns="79282" rIns="0" bIns="53882" rtlCol="0" anchor="t">
            <a:normAutofit/>
          </a:bodyPr>
          <a:lstStyle/>
          <a:p>
            <a:pPr algn="l" indent="0" marL="0">
              <a:lnSpc>
                <a:spcPts val="1885"/>
              </a:lnSpc>
              <a:buNone/>
            </a:pPr>
            <a:r>
              <a:rPr lang="en-US" sz="1300" dirty="0">
                <a:solidFill>
                  <a:srgbClr val="FFFFFF"/>
                </a:solidFill>
                <a:latin typeface="Arial" pitchFamily="34" charset="0"/>
                <a:ea typeface="Arial" pitchFamily="34" charset="-122"/>
                <a:cs typeface="Arial" pitchFamily="34" charset="-120"/>
              </a:rPr>
              <a:t>Adopté avec les deux autres résultats le jeudi 3 décembre, par consensus.</a:t>
            </a:r>
            <a:endParaRPr lang="en-US" sz="1300" dirty="0">
              <a:latin typeface="Arial" charset="0"/>
              <a:ea typeface="Arial" charset="0"/>
              <a:cs typeface="Arial" charset="0"/>
            </a:endParaRPr>
          </a:p>
        </p:txBody>
      </p:sp>
      <p:pic>
        <p:nvPicPr>
          <p:cNvPr id="14"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3</a:t>
            </a:r>
            <a:endParaRPr lang="en-US" sz="1200" dirty="0">
              <a:latin typeface="Arial" charset="0"/>
              <a:ea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OUTPUT/2 EN UNE IMAGE</a:t>
            </a:r>
            <a:endParaRPr lang="en-US" sz="1200" dirty="0">
              <a:latin typeface="Arial" charset="0"/>
              <a:ea typeface="Arial" charset="0"/>
              <a:cs typeface="Arial" charset="0"/>
            </a:endParaRPr>
          </a:p>
        </p:txBody>
      </p:sp>
      <p:sp>
        <p:nvSpPr>
          <p:cNvPr id="3" name="Text 1"/>
          <p:cNvSpPr/>
          <p:nvPr>
            <p:ph type="title"/>
          </p:nvPr>
        </p:nvSpPr>
        <p:spPr>
          <a:xfrm>
            <a:off x="812800" y="1229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0B2545"/>
                </a:solidFill>
                <a:latin typeface="Arial" pitchFamily="34" charset="0"/>
                <a:ea typeface="Arial" pitchFamily="34" charset="-122"/>
                <a:cs typeface="Arial" pitchFamily="34" charset="-120"/>
              </a:rPr>
              <a:t>Douze types de données, trois cases</a:t>
            </a:r>
            <a:endParaRPr lang="en-US" sz="3200" dirty="0">
              <a:latin typeface="Arial" charset="0"/>
              <a:ea typeface="Arial" charset="0"/>
              <a:cs typeface="Arial" charset="0"/>
            </a:endParaRPr>
          </a:p>
        </p:txBody>
      </p:sp>
      <p:sp>
        <p:nvSpPr>
          <p:cNvPr id="4" name="Shape 2"/>
          <p:cNvSpPr/>
          <p:nvPr/>
        </p:nvSpPr>
        <p:spPr>
          <a:xfrm>
            <a:off x="815975" y="1882725"/>
            <a:ext cx="10560050" cy="3841750"/>
          </a:xfrm>
          <a:prstGeom prst="roundRect">
            <a:avLst>
              <a:gd name="adj" fmla="val 3223"/>
            </a:avLst>
          </a:prstGeom>
          <a:solidFill>
            <a:srgbClr val="FFFFFF"/>
          </a:solidFill>
          <a:ln w="6350">
            <a:solidFill>
              <a:srgbClr val="E3EAF3"/>
            </a:solidFill>
            <a:prstDash val="solid"/>
          </a:ln>
        </p:spPr>
      </p:sp>
      <p:pic>
        <p:nvPicPr>
          <p:cNvPr id="5" name="Image 0" descr="Chaque membre range les douze types de données du projet dans trois cases : communs à tous, facultatifs ou seulement nationaux.">    </p:cNvPr>
          <p:cNvPicPr>
            <a:picLocks noChangeAspect="1"/>
          </p:cNvPicPr>
          <p:nvPr/>
        </p:nvPicPr>
        <p:blipFill>
          <a:blip r:embed="rId1"/>
          <a:srcRect l="-5" r="-5" t="0" b="0"/>
          <a:stretch/>
        </p:blipFill>
        <p:spPr>
          <a:xfrm>
            <a:off x="1495425" y="2038300"/>
            <a:ext cx="9201150" cy="3530600"/>
          </a:xfrm>
          <a:prstGeom prst="rect">
            <a:avLst/>
          </a:prstGeom>
        </p:spPr>
      </p:pic>
      <p:pic>
        <p:nvPicPr>
          <p:cNvPr id="6" name="Image 1" descr="Africa Broadband Maps et UIT">    </p:cNvPr>
          <p:cNvPicPr>
            <a:picLocks noChangeAspect="1"/>
          </p:cNvPicPr>
          <p:nvPr/>
        </p:nvPicPr>
        <p:blipFill>
          <a:blip r:embed="rId2"/>
          <a:srcRect l="-233" r="-233" t="0" b="0"/>
          <a:stretch/>
        </p:blipFill>
        <p:spPr>
          <a:xfrm>
            <a:off x="812800" y="6223000"/>
            <a:ext cx="1143000" cy="330200"/>
          </a:xfrm>
          <a:prstGeom prst="rect">
            <a:avLst/>
          </a:prstGeom>
        </p:spPr>
      </p:pic>
      <p:sp>
        <p:nvSpPr>
          <p:cNvPr id="7" name="Text 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4</a:t>
            </a:r>
            <a:endParaRPr lang="en-US" sz="1200" dirty="0">
              <a:latin typeface="Arial" charset="0"/>
              <a:ea typeface="Arial" charset="0"/>
              <a:cs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POUR VOS MEMBRES, RÉPONSES À LA DATE FIXÉE PAR VOTRE PRÉSIDENCE</a:t>
            </a:r>
            <a:endParaRPr lang="en-US" sz="1200" dirty="0">
              <a:latin typeface="Arial" charset="0"/>
              <a:ea typeface="Arial" charset="0"/>
              <a:cs typeface="Arial" charset="0"/>
            </a:endParaRPr>
          </a:p>
        </p:txBody>
      </p:sp>
      <p:sp>
        <p:nvSpPr>
          <p:cNvPr id="3" name="Text 1"/>
          <p:cNvSpPr/>
          <p:nvPr>
            <p:ph type="title"/>
          </p:nvPr>
        </p:nvSpPr>
        <p:spPr>
          <a:xfrm>
            <a:off x="812800" y="12547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Une question pour vos membres</a:t>
            </a:r>
            <a:endParaRPr lang="en-US" sz="3200" dirty="0">
              <a:latin typeface="Arial" charset="0"/>
              <a:ea typeface="Arial" charset="0"/>
              <a:cs typeface="Arial" charset="0"/>
            </a:endParaRPr>
          </a:p>
        </p:txBody>
      </p:sp>
      <p:sp>
        <p:nvSpPr>
          <p:cNvPr id="4" name="Shape 2"/>
          <p:cNvSpPr/>
          <p:nvPr/>
        </p:nvSpPr>
        <p:spPr>
          <a:xfrm>
            <a:off x="812800" y="1930350"/>
            <a:ext cx="10566400" cy="2117030"/>
          </a:xfrm>
          <a:prstGeom prst="roundRect">
            <a:avLst>
              <a:gd name="adj" fmla="val 5999"/>
            </a:avLst>
          </a:prstGeom>
          <a:solidFill>
            <a:srgbClr val="16355E"/>
          </a:solidFill>
          <a:ln/>
        </p:spPr>
      </p:sp>
      <p:sp>
        <p:nvSpPr>
          <p:cNvPr id="5" name="Text 3"/>
          <p:cNvSpPr/>
          <p:nvPr/>
        </p:nvSpPr>
        <p:spPr>
          <a:xfrm>
            <a:off x="1117600" y="2235150"/>
            <a:ext cx="10255504" cy="274290"/>
          </a:xfrm>
          <a:prstGeom prst="rect">
            <a:avLst/>
          </a:prstGeom>
          <a:noFill/>
          <a:ln/>
        </p:spPr>
        <p:txBody>
          <a:bodyPr wrap="square" lIns="0" tIns="0" rIns="0" bIns="0" rtlCol="0" anchor="t">
            <a:normAutofit/>
          </a:bodyPr>
          <a:lstStyle/>
          <a:p>
            <a:pPr algn="l" indent="0" marL="0">
              <a:lnSpc>
                <a:spcPts val="1960"/>
              </a:lnSpc>
              <a:buNone/>
            </a:pPr>
            <a:r>
              <a:rPr lang="en-US" sz="1400" b="1" spc="100" kern="0" dirty="0">
                <a:solidFill>
                  <a:srgbClr val="7FD3F4"/>
                </a:solidFill>
                <a:latin typeface="Arial" pitchFamily="34" charset="0"/>
                <a:ea typeface="Arial" pitchFamily="34" charset="-122"/>
                <a:cs typeface="Arial" pitchFamily="34" charset="-120"/>
              </a:rPr>
              <a:t>DONNÉES COMMUNES</a:t>
            </a:r>
            <a:endParaRPr lang="en-US" sz="1400" dirty="0">
              <a:latin typeface="Arial" charset="0"/>
              <a:ea typeface="Arial" charset="0"/>
              <a:cs typeface="Arial" charset="0"/>
            </a:endParaRPr>
          </a:p>
        </p:txBody>
      </p:sp>
      <p:sp>
        <p:nvSpPr>
          <p:cNvPr id="6" name="Text 4"/>
          <p:cNvSpPr/>
          <p:nvPr/>
        </p:nvSpPr>
        <p:spPr>
          <a:xfrm>
            <a:off x="1117600" y="2611041"/>
            <a:ext cx="10255504" cy="1156940"/>
          </a:xfrm>
          <a:prstGeom prst="rect">
            <a:avLst/>
          </a:prstGeom>
          <a:noFill/>
          <a:ln/>
        </p:spPr>
        <p:txBody>
          <a:bodyPr wrap="square" lIns="0" tIns="0" rIns="0" bIns="0" rtlCol="0" anchor="t">
            <a:normAutofit/>
          </a:bodyPr>
          <a:lstStyle/>
          <a:p>
            <a:pPr algn="l" indent="0" marL="0">
              <a:lnSpc>
                <a:spcPts val="2970"/>
              </a:lnSpc>
              <a:buNone/>
            </a:pPr>
            <a:r>
              <a:rPr lang="en-US" sz="2200" b="1" dirty="0">
                <a:solidFill>
                  <a:srgbClr val="F4F7FB"/>
                </a:solidFill>
                <a:latin typeface="Arial" pitchFamily="34" charset="0"/>
                <a:ea typeface="Arial" pitchFamily="34" charset="-122"/>
                <a:cs typeface="Arial" pitchFamily="34" charset="-120"/>
              </a:rPr>
              <a:t>Pour les douze types de données du projet (tracés de fibre, sites mobiles, couverture, écoles connectées, etc.), lesquels devraient être communs à tous les pays, facultatifs ou seulement nationaux ?</a:t>
            </a:r>
            <a:endParaRPr lang="en-US" sz="2200" dirty="0">
              <a:latin typeface="Arial" charset="0"/>
              <a:ea typeface="Arial" charset="0"/>
              <a:cs typeface="Arial" charset="0"/>
            </a:endParaRPr>
          </a:p>
        </p:txBody>
      </p:sp>
      <p:sp>
        <p:nvSpPr>
          <p:cNvPr id="7" name="Text 5"/>
          <p:cNvSpPr/>
          <p:nvPr/>
        </p:nvSpPr>
        <p:spPr>
          <a:xfrm>
            <a:off x="815975" y="4279156"/>
            <a:ext cx="5200650" cy="1071761"/>
          </a:xfrm>
          <a:prstGeom prst="roundRect">
            <a:avLst>
              <a:gd name="adj" fmla="val 9183"/>
            </a:avLst>
          </a:prstGeom>
          <a:solidFill>
            <a:srgbClr val="12304F"/>
          </a:solidFill>
          <a:ln w="6350">
            <a:solidFill>
              <a:srgbClr val="2A4A70"/>
            </a:solidFill>
            <a:prstDash val="solid"/>
          </a:ln>
        </p:spPr>
        <p:txBody>
          <a:bodyPr wrap="square" lIns="152147" tIns="126747" rIns="6986" bIns="101347" rtlCol="0" anchor="t">
            <a:normAutofit/>
          </a:bodyPr>
          <a:lstStyle/>
          <a:p>
            <a:pPr algn="l" indent="0" marL="0">
              <a:lnSpc>
                <a:spcPts val="2030"/>
              </a:lnSpc>
              <a:buNone/>
            </a:pPr>
            <a:r>
              <a:rPr lang="en-US" sz="1400" dirty="0">
                <a:solidFill>
                  <a:srgbClr val="CFE3F5"/>
                </a:solidFill>
                <a:latin typeface="Arial" pitchFamily="34" charset="0"/>
                <a:ea typeface="Arial" pitchFamily="34" charset="-122"/>
                <a:cs typeface="Arial" pitchFamily="34" charset="-120"/>
              </a:rPr>
              <a:t>En cas de désaccord entre les membres, la position de la CdP mentionne les deux avis.</a:t>
            </a:r>
            <a:endParaRPr lang="en-US" sz="1400" dirty="0">
              <a:latin typeface="Arial" charset="0"/>
              <a:ea typeface="Arial" charset="0"/>
              <a:cs typeface="Arial" charset="0"/>
            </a:endParaRPr>
          </a:p>
        </p:txBody>
      </p:sp>
      <p:sp>
        <p:nvSpPr>
          <p:cNvPr id="8" name="Text 6"/>
          <p:cNvSpPr/>
          <p:nvPr/>
        </p:nvSpPr>
        <p:spPr>
          <a:xfrm>
            <a:off x="6172200" y="4275981"/>
            <a:ext cx="5207000" cy="1078111"/>
          </a:xfrm>
          <a:prstGeom prst="roundRect">
            <a:avLst>
              <a:gd name="adj" fmla="val 9424"/>
            </a:avLst>
          </a:prstGeom>
          <a:solidFill>
            <a:srgbClr val="F5CF00"/>
          </a:solidFill>
          <a:ln/>
        </p:spPr>
        <p:txBody>
          <a:bodyPr wrap="square" lIns="148042" tIns="122642" rIns="2500" bIns="97242" rtlCol="0" anchor="t">
            <a:normAutofit/>
          </a:bodyPr>
          <a:lstStyle/>
          <a:p>
            <a:pPr algn="l" indent="0" marL="0">
              <a:lnSpc>
                <a:spcPts val="2030"/>
              </a:lnSpc>
              <a:buNone/>
            </a:pPr>
            <a:r>
              <a:rPr lang="en-US" sz="1400" b="1" dirty="0">
                <a:solidFill>
                  <a:srgbClr val="0B2545"/>
                </a:solidFill>
                <a:latin typeface="Arial" pitchFamily="34" charset="0"/>
                <a:ea typeface="Arial" pitchFamily="34" charset="-122"/>
                <a:cs typeface="Arial" pitchFamily="34" charset="-120"/>
              </a:rPr>
              <a:t>Aucun chiffre national n’est demandé.</a:t>
            </a:r>
            <a:r>
              <a:rPr lang="en-US" sz="1400" dirty="0">
                <a:solidFill>
                  <a:srgbClr val="0B2545"/>
                </a:solidFill>
                <a:latin typeface="Arial" pitchFamily="34" charset="0"/>
                <a:ea typeface="Arial" pitchFamily="34" charset="-122"/>
                <a:cs typeface="Arial" pitchFamily="34" charset="-120"/>
              </a:rPr>
              <a:t> Répondez à partir de votre expérience et pour la région : aucun pays n’est mis en avant.</a:t>
            </a:r>
            <a:endParaRPr lang="en-US" sz="1400" dirty="0">
              <a:latin typeface="Arial" charset="0"/>
              <a:ea typeface="Arial" charset="0"/>
              <a:cs typeface="Arial" charset="0"/>
            </a:endParaRPr>
          </a:p>
        </p:txBody>
      </p:sp>
      <p:pic>
        <p:nvPicPr>
          <p:cNvPr id="9"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
        <p:nvSpPr>
          <p:cNvPr id="10" name="Text 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9FB3CC"/>
                </a:solidFill>
                <a:latin typeface="Arial" pitchFamily="34" charset="0"/>
                <a:ea typeface="Arial" pitchFamily="34" charset="-122"/>
                <a:cs typeface="Arial" pitchFamily="34" charset="-120"/>
              </a:rPr>
              <a:t>5</a:t>
            </a:r>
            <a:endParaRPr lang="en-US" sz="1200" dirty="0">
              <a:latin typeface="Arial" charset="0"/>
              <a:ea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7FB"/>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072B5"/>
                </a:solidFill>
                <a:latin typeface="Arial" pitchFamily="34" charset="0"/>
                <a:ea typeface="Arial" pitchFamily="34" charset="-122"/>
                <a:cs typeface="Arial" pitchFamily="34" charset="-120"/>
              </a:rPr>
              <a:t>D’ICI À BRUXELLES</a:t>
            </a:r>
            <a:endParaRPr lang="en-US" sz="1200" dirty="0">
              <a:latin typeface="Arial" charset="0"/>
              <a:ea typeface="Arial" charset="0"/>
              <a:cs typeface="Arial" charset="0"/>
            </a:endParaRPr>
          </a:p>
        </p:txBody>
      </p:sp>
      <p:sp>
        <p:nvSpPr>
          <p:cNvPr id="3" name="Text 1"/>
          <p:cNvSpPr/>
          <p:nvPr>
            <p:ph type="title"/>
          </p:nvPr>
        </p:nvSpPr>
        <p:spPr>
          <a:xfrm>
            <a:off x="812800" y="1178520"/>
            <a:ext cx="10883392" cy="863600"/>
          </a:xfrm>
          <a:prstGeom prst="rect">
            <a:avLst/>
          </a:prstGeom>
          <a:noFill/>
          <a:ln/>
        </p:spPr>
        <p:txBody>
          <a:bodyPr wrap="square" lIns="0" tIns="0" rIns="0" bIns="0" rtlCol="0" anchor="t">
            <a:normAutofit/>
          </a:bodyPr>
          <a:lstStyle/>
          <a:p>
            <a:pPr algn="l" indent="0" marL="0">
              <a:lnSpc>
                <a:spcPts val="3300"/>
              </a:lnSpc>
              <a:buNone/>
            </a:pPr>
            <a:r>
              <a:rPr lang="en-US" sz="3000" b="1" i="0" dirty="0">
                <a:solidFill>
                  <a:srgbClr val="0B2545"/>
                </a:solidFill>
                <a:latin typeface="Arial" pitchFamily="34" charset="0"/>
                <a:ea typeface="Arial" pitchFamily="34" charset="-122"/>
                <a:cs typeface="Arial" pitchFamily="34" charset="-120"/>
              </a:rPr>
              <a:t>Comment les réponses parviennent aux textes adoptés à Bruxelles</a:t>
            </a:r>
            <a:endParaRPr lang="en-US" sz="3000" dirty="0">
              <a:latin typeface="Arial" charset="0"/>
              <a:ea typeface="Arial" charset="0"/>
              <a:cs typeface="Arial" charset="0"/>
            </a:endParaRPr>
          </a:p>
        </p:txBody>
      </p:sp>
      <p:sp>
        <p:nvSpPr>
          <p:cNvPr id="4" name="Shape 2"/>
          <p:cNvSpPr/>
          <p:nvPr/>
        </p:nvSpPr>
        <p:spPr>
          <a:xfrm>
            <a:off x="819150" y="2546350"/>
            <a:ext cx="1485900" cy="2273300"/>
          </a:xfrm>
          <a:prstGeom prst="roundRect">
            <a:avLst>
              <a:gd name="adj" fmla="val 6410"/>
            </a:avLst>
          </a:prstGeom>
          <a:solidFill>
            <a:srgbClr val="FFFFFF"/>
          </a:solidFill>
          <a:ln w="12700">
            <a:solidFill>
              <a:srgbClr val="0072B5"/>
            </a:solidFill>
            <a:prstDash val="solid"/>
          </a:ln>
        </p:spPr>
      </p:sp>
      <p:sp>
        <p:nvSpPr>
          <p:cNvPr id="5" name="Text 3"/>
          <p:cNvSpPr/>
          <p:nvPr/>
        </p:nvSpPr>
        <p:spPr>
          <a:xfrm>
            <a:off x="1435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1</a:t>
            </a:r>
            <a:endParaRPr lang="en-US" sz="1100" dirty="0">
              <a:latin typeface="Arial" charset="0"/>
              <a:ea typeface="Arial" charset="0"/>
              <a:cs typeface="Arial" charset="0"/>
            </a:endParaRPr>
          </a:p>
        </p:txBody>
      </p:sp>
      <p:sp>
        <p:nvSpPr>
          <p:cNvPr id="6" name="Text 4"/>
          <p:cNvSpPr/>
          <p:nvPr/>
        </p:nvSpPr>
        <p:spPr>
          <a:xfrm>
            <a:off x="1304632" y="2997200"/>
            <a:ext cx="51488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6 nov.</a:t>
            </a:r>
            <a:endParaRPr lang="en-US" sz="1200" dirty="0">
              <a:latin typeface="Arial" charset="0"/>
              <a:ea typeface="Arial" charset="0"/>
              <a:cs typeface="Arial" charset="0"/>
            </a:endParaRPr>
          </a:p>
        </p:txBody>
      </p:sp>
      <p:sp>
        <p:nvSpPr>
          <p:cNvPr id="7" name="Text 5"/>
          <p:cNvSpPr/>
          <p:nvPr/>
        </p:nvSpPr>
        <p:spPr>
          <a:xfrm>
            <a:off x="1390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8" name="Text 6"/>
          <p:cNvSpPr/>
          <p:nvPr/>
        </p:nvSpPr>
        <p:spPr>
          <a:xfrm>
            <a:off x="914400" y="3586411"/>
            <a:ext cx="1295400" cy="96822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envoie OUTPUT/1 et OUTPUT/3 (OUTPUT/2 d’ici le 9 nov.) et cette présentation</a:t>
            </a:r>
            <a:endParaRPr lang="en-US" sz="1100" dirty="0">
              <a:latin typeface="Arial" charset="0"/>
              <a:ea typeface="Arial" charset="0"/>
              <a:cs typeface="Arial" charset="0"/>
            </a:endParaRPr>
          </a:p>
        </p:txBody>
      </p:sp>
      <p:sp>
        <p:nvSpPr>
          <p:cNvPr id="9" name="Shape 7"/>
          <p:cNvSpPr/>
          <p:nvPr/>
        </p:nvSpPr>
        <p:spPr>
          <a:xfrm>
            <a:off x="2628900" y="2546350"/>
            <a:ext cx="1485900" cy="2273300"/>
          </a:xfrm>
          <a:prstGeom prst="roundRect">
            <a:avLst>
              <a:gd name="adj" fmla="val 6410"/>
            </a:avLst>
          </a:prstGeom>
          <a:solidFill>
            <a:srgbClr val="FFF8D6"/>
          </a:solidFill>
          <a:ln w="12700">
            <a:solidFill>
              <a:srgbClr val="B08F00"/>
            </a:solidFill>
            <a:prstDash val="solid"/>
          </a:ln>
        </p:spPr>
      </p:sp>
      <p:sp>
        <p:nvSpPr>
          <p:cNvPr id="10" name="Text 8"/>
          <p:cNvSpPr/>
          <p:nvPr/>
        </p:nvSpPr>
        <p:spPr>
          <a:xfrm>
            <a:off x="3244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B08F00"/>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2</a:t>
            </a:r>
            <a:endParaRPr lang="en-US" sz="1100" dirty="0">
              <a:latin typeface="Arial" charset="0"/>
              <a:ea typeface="Arial" charset="0"/>
              <a:cs typeface="Arial" charset="0"/>
            </a:endParaRPr>
          </a:p>
        </p:txBody>
      </p:sp>
      <p:sp>
        <p:nvSpPr>
          <p:cNvPr id="11" name="Text 9"/>
          <p:cNvSpPr/>
          <p:nvPr/>
        </p:nvSpPr>
        <p:spPr>
          <a:xfrm>
            <a:off x="2819579" y="2997200"/>
            <a:ext cx="11045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8A6F00"/>
                </a:solidFill>
                <a:latin typeface="Arial" pitchFamily="34" charset="0"/>
                <a:ea typeface="Arial" pitchFamily="34" charset="-122"/>
                <a:cs typeface="Arial" pitchFamily="34" charset="-120"/>
              </a:rPr>
              <a:t>Dès le 9 nov.</a:t>
            </a:r>
            <a:endParaRPr lang="en-US" sz="1200" dirty="0">
              <a:latin typeface="Arial" charset="0"/>
              <a:ea typeface="Arial" charset="0"/>
              <a:cs typeface="Arial" charset="0"/>
            </a:endParaRPr>
          </a:p>
        </p:txBody>
      </p:sp>
      <p:sp>
        <p:nvSpPr>
          <p:cNvPr id="12" name="Text 10"/>
          <p:cNvSpPr/>
          <p:nvPr/>
        </p:nvSpPr>
        <p:spPr>
          <a:xfrm>
            <a:off x="2707838" y="3274020"/>
            <a:ext cx="132802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Associations</a:t>
            </a:r>
            <a:endParaRPr lang="en-US" sz="1400" dirty="0">
              <a:latin typeface="Arial" charset="0"/>
              <a:ea typeface="Arial" charset="0"/>
              <a:cs typeface="Arial" charset="0"/>
            </a:endParaRPr>
          </a:p>
        </p:txBody>
      </p:sp>
      <p:sp>
        <p:nvSpPr>
          <p:cNvPr id="13" name="Text 11"/>
          <p:cNvSpPr/>
          <p:nvPr/>
        </p:nvSpPr>
        <p:spPr>
          <a:xfrm>
            <a:off x="2724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informent leurs ARN, par appel ou par écrit, et fixent la date des réponses</a:t>
            </a:r>
            <a:endParaRPr lang="en-US" sz="1100" dirty="0">
              <a:latin typeface="Arial" charset="0"/>
              <a:ea typeface="Arial" charset="0"/>
              <a:cs typeface="Arial" charset="0"/>
            </a:endParaRPr>
          </a:p>
        </p:txBody>
      </p:sp>
      <p:sp>
        <p:nvSpPr>
          <p:cNvPr id="14" name="Shape 12"/>
          <p:cNvSpPr/>
          <p:nvPr/>
        </p:nvSpPr>
        <p:spPr>
          <a:xfrm>
            <a:off x="4438650" y="2546350"/>
            <a:ext cx="1485900" cy="2273300"/>
          </a:xfrm>
          <a:prstGeom prst="roundRect">
            <a:avLst>
              <a:gd name="adj" fmla="val 6410"/>
            </a:avLst>
          </a:prstGeom>
          <a:solidFill>
            <a:srgbClr val="E6F1E9"/>
          </a:solidFill>
          <a:ln w="12700">
            <a:solidFill>
              <a:srgbClr val="2F7D4F"/>
            </a:solidFill>
            <a:prstDash val="solid"/>
          </a:ln>
        </p:spPr>
      </p:sp>
      <p:sp>
        <p:nvSpPr>
          <p:cNvPr id="15" name="Text 13"/>
          <p:cNvSpPr/>
          <p:nvPr/>
        </p:nvSpPr>
        <p:spPr>
          <a:xfrm>
            <a:off x="50546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2F7D4F"/>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3</a:t>
            </a:r>
            <a:endParaRPr lang="en-US" sz="1100" dirty="0">
              <a:latin typeface="Arial" charset="0"/>
              <a:ea typeface="Arial" charset="0"/>
              <a:cs typeface="Arial" charset="0"/>
            </a:endParaRPr>
          </a:p>
        </p:txBody>
      </p:sp>
      <p:sp>
        <p:nvSpPr>
          <p:cNvPr id="16" name="Text 14"/>
          <p:cNvSpPr/>
          <p:nvPr/>
        </p:nvSpPr>
        <p:spPr>
          <a:xfrm>
            <a:off x="4566642" y="2997200"/>
            <a:ext cx="1229916"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2F7D4F"/>
                </a:solidFill>
                <a:latin typeface="Arial" pitchFamily="34" charset="0"/>
                <a:ea typeface="Arial" pitchFamily="34" charset="-122"/>
                <a:cs typeface="Arial" pitchFamily="34" charset="-120"/>
              </a:rPr>
              <a:t>À la date fixée</a:t>
            </a:r>
            <a:endParaRPr lang="en-US" sz="1200" dirty="0">
              <a:latin typeface="Arial" charset="0"/>
              <a:ea typeface="Arial" charset="0"/>
              <a:cs typeface="Arial" charset="0"/>
            </a:endParaRPr>
          </a:p>
        </p:txBody>
      </p:sp>
      <p:sp>
        <p:nvSpPr>
          <p:cNvPr id="17" name="Text 15"/>
          <p:cNvSpPr/>
          <p:nvPr/>
        </p:nvSpPr>
        <p:spPr>
          <a:xfrm>
            <a:off x="4950445" y="3274020"/>
            <a:ext cx="462260"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ARN</a:t>
            </a:r>
            <a:endParaRPr lang="en-US" sz="1400" dirty="0">
              <a:latin typeface="Arial" charset="0"/>
              <a:ea typeface="Arial" charset="0"/>
              <a:cs typeface="Arial" charset="0"/>
            </a:endParaRPr>
          </a:p>
        </p:txBody>
      </p:sp>
      <p:sp>
        <p:nvSpPr>
          <p:cNvPr id="18" name="Text 16"/>
          <p:cNvSpPr/>
          <p:nvPr/>
        </p:nvSpPr>
        <p:spPr>
          <a:xfrm>
            <a:off x="4533900" y="3586411"/>
            <a:ext cx="1295400" cy="591096"/>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chacune répond à la présidence de sa CdP, UIT en copie</a:t>
            </a:r>
            <a:endParaRPr lang="en-US" sz="1100" dirty="0">
              <a:latin typeface="Arial" charset="0"/>
              <a:ea typeface="Arial" charset="0"/>
              <a:cs typeface="Arial" charset="0"/>
            </a:endParaRPr>
          </a:p>
        </p:txBody>
      </p:sp>
      <p:sp>
        <p:nvSpPr>
          <p:cNvPr id="19" name="Shape 17"/>
          <p:cNvSpPr/>
          <p:nvPr/>
        </p:nvSpPr>
        <p:spPr>
          <a:xfrm>
            <a:off x="6257925" y="2555875"/>
            <a:ext cx="1466850" cy="2254250"/>
          </a:xfrm>
          <a:prstGeom prst="roundRect">
            <a:avLst>
              <a:gd name="adj" fmla="val 5844"/>
            </a:avLst>
          </a:prstGeom>
          <a:solidFill>
            <a:srgbClr val="FFFFFF"/>
          </a:solidFill>
          <a:ln w="31750">
            <a:solidFill>
              <a:srgbClr val="0B2545"/>
            </a:solidFill>
            <a:prstDash val="solid"/>
          </a:ln>
        </p:spPr>
      </p:sp>
      <p:sp>
        <p:nvSpPr>
          <p:cNvPr id="20" name="Text 18"/>
          <p:cNvSpPr/>
          <p:nvPr/>
        </p:nvSpPr>
        <p:spPr>
          <a:xfrm>
            <a:off x="68643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B254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4</a:t>
            </a:r>
            <a:endParaRPr lang="en-US" sz="1100" dirty="0">
              <a:latin typeface="Arial" charset="0"/>
              <a:ea typeface="Arial" charset="0"/>
              <a:cs typeface="Arial" charset="0"/>
            </a:endParaRPr>
          </a:p>
        </p:txBody>
      </p:sp>
      <p:sp>
        <p:nvSpPr>
          <p:cNvPr id="21" name="Text 19"/>
          <p:cNvSpPr/>
          <p:nvPr/>
        </p:nvSpPr>
        <p:spPr>
          <a:xfrm>
            <a:off x="6343650" y="2997200"/>
            <a:ext cx="1295400" cy="437207"/>
          </a:xfrm>
          <a:prstGeom prst="rect">
            <a:avLst/>
          </a:prstGeom>
          <a:noFill/>
          <a:ln/>
        </p:spPr>
        <p:txBody>
          <a:bodyPr wrap="square" lIns="0" tIns="0" rIns="0" bIns="0" rtlCol="0" anchor="t">
            <a:normAutofit/>
          </a:bodyPr>
          <a:lstStyle/>
          <a:p>
            <a:pPr algn="ctr" indent="0" marL="0">
              <a:lnSpc>
                <a:spcPts val="1633"/>
              </a:lnSpc>
              <a:buNone/>
            </a:pPr>
            <a:r>
              <a:rPr lang="en-US" sz="1166" b="1" dirty="0">
                <a:solidFill>
                  <a:srgbClr val="0B2545"/>
                </a:solidFill>
                <a:latin typeface="Arial" pitchFamily="34" charset="0"/>
                <a:ea typeface="Arial" pitchFamily="34" charset="-122"/>
                <a:cs typeface="Arial" pitchFamily="34" charset="-120"/>
              </a:rPr>
              <a:t>Au plus tard le 26 nov.</a:t>
            </a:r>
            <a:endParaRPr lang="en-US" sz="1166" dirty="0">
              <a:latin typeface="Arial" charset="0"/>
              <a:ea typeface="Arial" charset="0"/>
              <a:cs typeface="Arial" charset="0"/>
            </a:endParaRPr>
          </a:p>
        </p:txBody>
      </p:sp>
      <p:sp>
        <p:nvSpPr>
          <p:cNvPr id="22" name="Text 20"/>
          <p:cNvSpPr/>
          <p:nvPr/>
        </p:nvSpPr>
        <p:spPr>
          <a:xfrm>
            <a:off x="6369015" y="3472507"/>
            <a:ext cx="1244620" cy="265609"/>
          </a:xfrm>
          <a:prstGeom prst="rect">
            <a:avLst/>
          </a:prstGeom>
          <a:noFill/>
          <a:ln/>
        </p:spPr>
        <p:txBody>
          <a:bodyPr wrap="square" lIns="0" tIns="0" rIns="0" bIns="0" rtlCol="0" anchor="t">
            <a:normAutofit/>
          </a:bodyPr>
          <a:lstStyle/>
          <a:p>
            <a:pPr algn="ctr" indent="0" marL="0">
              <a:lnSpc>
                <a:spcPts val="1923"/>
              </a:lnSpc>
              <a:buNone/>
            </a:pPr>
            <a:r>
              <a:rPr lang="en-US" sz="1374" b="1" dirty="0">
                <a:solidFill>
                  <a:srgbClr val="0B2545"/>
                </a:solidFill>
                <a:latin typeface="Arial" pitchFamily="34" charset="0"/>
                <a:ea typeface="Arial" pitchFamily="34" charset="-122"/>
                <a:cs typeface="Arial" pitchFamily="34" charset="-120"/>
              </a:rPr>
              <a:t>Chaque CdP</a:t>
            </a:r>
            <a:endParaRPr lang="en-US" sz="1374" dirty="0">
              <a:latin typeface="Arial" charset="0"/>
              <a:ea typeface="Arial" charset="0"/>
              <a:cs typeface="Arial" charset="0"/>
            </a:endParaRPr>
          </a:p>
        </p:txBody>
      </p:sp>
      <p:sp>
        <p:nvSpPr>
          <p:cNvPr id="23" name="Text 21"/>
          <p:cNvSpPr/>
          <p:nvPr/>
        </p:nvSpPr>
        <p:spPr>
          <a:xfrm>
            <a:off x="6343650" y="3776216"/>
            <a:ext cx="1295400" cy="935484"/>
          </a:xfrm>
          <a:prstGeom prst="rect">
            <a:avLst/>
          </a:prstGeom>
          <a:noFill/>
          <a:ln/>
        </p:spPr>
        <p:txBody>
          <a:bodyPr wrap="square" lIns="0" tIns="0" rIns="0" bIns="0" rtlCol="0" anchor="t">
            <a:normAutofit/>
          </a:bodyPr>
          <a:lstStyle/>
          <a:p>
            <a:pPr algn="ctr" indent="0" marL="0">
              <a:lnSpc>
                <a:spcPts val="1434"/>
              </a:lnSpc>
              <a:buNone/>
            </a:pPr>
            <a:r>
              <a:rPr lang="en-US" sz="1062" dirty="0">
                <a:solidFill>
                  <a:srgbClr val="3A4A62"/>
                </a:solidFill>
                <a:latin typeface="Arial" pitchFamily="34" charset="0"/>
                <a:ea typeface="Arial" pitchFamily="34" charset="-122"/>
                <a:cs typeface="Arial" pitchFamily="34" charset="-120"/>
              </a:rPr>
              <a:t>se réunit et adopte une position commune ; la présidence l’envoie à l’UIT</a:t>
            </a:r>
            <a:endParaRPr lang="en-US" sz="1062" dirty="0">
              <a:latin typeface="Arial" charset="0"/>
              <a:ea typeface="Arial" charset="0"/>
              <a:cs typeface="Arial" charset="0"/>
            </a:endParaRPr>
          </a:p>
        </p:txBody>
      </p:sp>
      <p:sp>
        <p:nvSpPr>
          <p:cNvPr id="24" name="Shape 22"/>
          <p:cNvSpPr/>
          <p:nvPr/>
        </p:nvSpPr>
        <p:spPr>
          <a:xfrm>
            <a:off x="8058150" y="2546350"/>
            <a:ext cx="1485900" cy="2273300"/>
          </a:xfrm>
          <a:prstGeom prst="roundRect">
            <a:avLst>
              <a:gd name="adj" fmla="val 6410"/>
            </a:avLst>
          </a:prstGeom>
          <a:solidFill>
            <a:srgbClr val="FFFFFF"/>
          </a:solidFill>
          <a:ln w="12700">
            <a:solidFill>
              <a:srgbClr val="0072B5"/>
            </a:solidFill>
            <a:prstDash val="solid"/>
          </a:ln>
        </p:spPr>
      </p:sp>
      <p:sp>
        <p:nvSpPr>
          <p:cNvPr id="25" name="Text 23"/>
          <p:cNvSpPr/>
          <p:nvPr/>
        </p:nvSpPr>
        <p:spPr>
          <a:xfrm>
            <a:off x="867410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0072B5"/>
          </a:solidFill>
          <a:ln/>
        </p:spPr>
        <p:txBody>
          <a:bodyPr wrap="square" lIns="0" tIns="0" rIns="0" bIns="0" rtlCol="0" anchor="t">
            <a:normAutofit/>
          </a:bodyPr>
          <a:lstStyle/>
          <a:p>
            <a:pPr algn="ctr" indent="0" marL="0">
              <a:lnSpc>
                <a:spcPts val="2002"/>
              </a:lnSpc>
              <a:buNone/>
            </a:pPr>
            <a:r>
              <a:rPr lang="en-US" sz="1100" b="1" dirty="0">
                <a:solidFill>
                  <a:srgbClr val="FFFFFF"/>
                </a:solidFill>
                <a:latin typeface="Arial" pitchFamily="34" charset="0"/>
                <a:ea typeface="Arial" pitchFamily="34" charset="-122"/>
                <a:cs typeface="Arial" pitchFamily="34" charset="-120"/>
              </a:rPr>
              <a:t>5</a:t>
            </a:r>
            <a:endParaRPr lang="en-US" sz="1100" dirty="0">
              <a:latin typeface="Arial" charset="0"/>
              <a:ea typeface="Arial" charset="0"/>
              <a:cs typeface="Arial" charset="0"/>
            </a:endParaRPr>
          </a:p>
        </p:txBody>
      </p:sp>
      <p:sp>
        <p:nvSpPr>
          <p:cNvPr id="26" name="Text 24"/>
          <p:cNvSpPr/>
          <p:nvPr/>
        </p:nvSpPr>
        <p:spPr>
          <a:xfrm>
            <a:off x="8492788" y="2997200"/>
            <a:ext cx="616625"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072B5"/>
                </a:solidFill>
                <a:latin typeface="Arial" pitchFamily="34" charset="0"/>
                <a:ea typeface="Arial" pitchFamily="34" charset="-122"/>
                <a:cs typeface="Arial" pitchFamily="34" charset="-120"/>
              </a:rPr>
              <a:t>27 nov.</a:t>
            </a:r>
            <a:endParaRPr lang="en-US" sz="1200" dirty="0">
              <a:latin typeface="Arial" charset="0"/>
              <a:ea typeface="Arial" charset="0"/>
              <a:cs typeface="Arial" charset="0"/>
            </a:endParaRPr>
          </a:p>
        </p:txBody>
      </p:sp>
      <p:sp>
        <p:nvSpPr>
          <p:cNvPr id="27" name="Text 25"/>
          <p:cNvSpPr/>
          <p:nvPr/>
        </p:nvSpPr>
        <p:spPr>
          <a:xfrm>
            <a:off x="8629233" y="3274020"/>
            <a:ext cx="343733"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0B2545"/>
                </a:solidFill>
                <a:latin typeface="Arial" pitchFamily="34" charset="0"/>
                <a:ea typeface="Arial" pitchFamily="34" charset="-122"/>
                <a:cs typeface="Arial" pitchFamily="34" charset="-120"/>
              </a:rPr>
              <a:t>UIT</a:t>
            </a:r>
            <a:endParaRPr lang="en-US" sz="1400" dirty="0">
              <a:latin typeface="Arial" charset="0"/>
              <a:ea typeface="Arial" charset="0"/>
              <a:cs typeface="Arial" charset="0"/>
            </a:endParaRPr>
          </a:p>
        </p:txBody>
      </p:sp>
      <p:sp>
        <p:nvSpPr>
          <p:cNvPr id="28" name="Text 26"/>
          <p:cNvSpPr/>
          <p:nvPr/>
        </p:nvSpPr>
        <p:spPr>
          <a:xfrm>
            <a:off x="815340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3A4A62"/>
                </a:solidFill>
                <a:latin typeface="Arial" pitchFamily="34" charset="0"/>
                <a:ea typeface="Arial" pitchFamily="34" charset="-122"/>
                <a:cs typeface="Arial" pitchFamily="34" charset="-120"/>
              </a:rPr>
              <a:t>fusionne les trois positions et publie les projets consolidés</a:t>
            </a:r>
            <a:endParaRPr lang="en-US" sz="1100" dirty="0">
              <a:latin typeface="Arial" charset="0"/>
              <a:ea typeface="Arial" charset="0"/>
              <a:cs typeface="Arial" charset="0"/>
            </a:endParaRPr>
          </a:p>
        </p:txBody>
      </p:sp>
      <p:sp>
        <p:nvSpPr>
          <p:cNvPr id="29" name="Shape 27"/>
          <p:cNvSpPr/>
          <p:nvPr/>
        </p:nvSpPr>
        <p:spPr>
          <a:xfrm>
            <a:off x="9867900" y="2546350"/>
            <a:ext cx="1485900" cy="2273300"/>
          </a:xfrm>
          <a:prstGeom prst="roundRect">
            <a:avLst>
              <a:gd name="adj" fmla="val 6410"/>
            </a:avLst>
          </a:prstGeom>
          <a:solidFill>
            <a:srgbClr val="0B2545"/>
          </a:solidFill>
          <a:ln w="12700">
            <a:solidFill>
              <a:srgbClr val="0B2545"/>
            </a:solidFill>
            <a:prstDash val="solid"/>
          </a:ln>
        </p:spPr>
      </p:sp>
      <p:sp>
        <p:nvSpPr>
          <p:cNvPr id="30" name="Text 28"/>
          <p:cNvSpPr/>
          <p:nvPr/>
        </p:nvSpPr>
        <p:spPr>
          <a:xfrm>
            <a:off x="10483850" y="2679700"/>
            <a:ext cx="254000" cy="254000"/>
          </a:xfrm>
          <a:custGeom>
            <a:avLst/>
            <a:gdLst/>
            <a:ahLst/>
            <a:cxnLst/>
            <a:rect l="l" t="t" r="r" b="b"/>
            <a:pathLst>
              <a:path w="254000" h="254000">
                <a:moveTo>
                  <a:pt x="127000" y="0"/>
                </a:moveTo>
                <a:lnTo>
                  <a:pt x="127000" y="0"/>
                </a:lnTo>
                <a:arcTo hR="127000" wR="127000" stAng="16200000" swAng="5400000"/>
                <a:lnTo>
                  <a:pt x="254000" y="127000"/>
                </a:lnTo>
                <a:arcTo hR="127000" wR="127000" stAng="0" swAng="5400000"/>
                <a:lnTo>
                  <a:pt x="127000" y="254000"/>
                </a:lnTo>
                <a:arcTo hR="127000" wR="127000" stAng="5400000" swAng="5400000"/>
                <a:lnTo>
                  <a:pt x="0" y="127000"/>
                </a:lnTo>
                <a:arcTo hR="127000" wR="127000" stAng="10800000" swAng="5400000"/>
                <a:close/>
              </a:path>
            </a:pathLst>
          </a:custGeom>
          <a:solidFill>
            <a:srgbClr val="F4F7FB"/>
          </a:solidFill>
          <a:ln/>
        </p:spPr>
        <p:txBody>
          <a:bodyPr wrap="square" lIns="0" tIns="0" rIns="0" bIns="0" rtlCol="0" anchor="t">
            <a:normAutofit/>
          </a:bodyPr>
          <a:lstStyle/>
          <a:p>
            <a:pPr algn="ctr" indent="0" marL="0">
              <a:lnSpc>
                <a:spcPts val="2002"/>
              </a:lnSpc>
              <a:buNone/>
            </a:pPr>
            <a:r>
              <a:rPr lang="en-US" sz="1100" b="1" dirty="0">
                <a:solidFill>
                  <a:srgbClr val="0B2545"/>
                </a:solidFill>
                <a:latin typeface="Arial" pitchFamily="34" charset="0"/>
                <a:ea typeface="Arial" pitchFamily="34" charset="-122"/>
                <a:cs typeface="Arial" pitchFamily="34" charset="-120"/>
              </a:rPr>
              <a:t>6</a:t>
            </a:r>
            <a:endParaRPr lang="en-US" sz="1100" dirty="0">
              <a:latin typeface="Arial" charset="0"/>
              <a:ea typeface="Arial" charset="0"/>
              <a:cs typeface="Arial" charset="0"/>
            </a:endParaRPr>
          </a:p>
        </p:txBody>
      </p:sp>
      <p:sp>
        <p:nvSpPr>
          <p:cNvPr id="31" name="Text 29"/>
          <p:cNvSpPr/>
          <p:nvPr/>
        </p:nvSpPr>
        <p:spPr>
          <a:xfrm>
            <a:off x="9885764" y="2997200"/>
            <a:ext cx="1450122"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7FD3F4"/>
                </a:solidFill>
                <a:latin typeface="Arial" pitchFamily="34" charset="0"/>
                <a:ea typeface="Arial" pitchFamily="34" charset="-122"/>
                <a:cs typeface="Arial" pitchFamily="34" charset="-120"/>
              </a:rPr>
              <a:t>30 nov. au 3 déc.</a:t>
            </a:r>
            <a:endParaRPr lang="en-US" sz="1200" dirty="0">
              <a:latin typeface="Arial" charset="0"/>
              <a:ea typeface="Arial" charset="0"/>
              <a:cs typeface="Arial" charset="0"/>
            </a:endParaRPr>
          </a:p>
        </p:txBody>
      </p:sp>
      <p:sp>
        <p:nvSpPr>
          <p:cNvPr id="32" name="Text 30"/>
          <p:cNvSpPr/>
          <p:nvPr/>
        </p:nvSpPr>
        <p:spPr>
          <a:xfrm>
            <a:off x="10130497" y="3274020"/>
            <a:ext cx="960656" cy="274290"/>
          </a:xfrm>
          <a:prstGeom prst="rect">
            <a:avLst/>
          </a:prstGeom>
          <a:noFill/>
          <a:ln/>
        </p:spPr>
        <p:txBody>
          <a:bodyPr wrap="square" lIns="0" tIns="0" rIns="0" bIns="0" rtlCol="0" anchor="t">
            <a:normAutofit/>
          </a:bodyPr>
          <a:lstStyle/>
          <a:p>
            <a:pPr algn="ctr" indent="0" marL="0">
              <a:lnSpc>
                <a:spcPts val="1960"/>
              </a:lnSpc>
              <a:buNone/>
            </a:pPr>
            <a:r>
              <a:rPr lang="en-US" sz="1400" b="1" dirty="0">
                <a:solidFill>
                  <a:srgbClr val="F4F7FB"/>
                </a:solidFill>
                <a:latin typeface="Arial" pitchFamily="34" charset="0"/>
                <a:ea typeface="Arial" pitchFamily="34" charset="-122"/>
                <a:cs typeface="Arial" pitchFamily="34" charset="-120"/>
              </a:rPr>
              <a:t>Bruxelles</a:t>
            </a:r>
            <a:endParaRPr lang="en-US" sz="1400" dirty="0">
              <a:latin typeface="Arial" charset="0"/>
              <a:ea typeface="Arial" charset="0"/>
              <a:cs typeface="Arial" charset="0"/>
            </a:endParaRPr>
          </a:p>
        </p:txBody>
      </p:sp>
      <p:sp>
        <p:nvSpPr>
          <p:cNvPr id="33" name="Text 31"/>
          <p:cNvSpPr/>
          <p:nvPr/>
        </p:nvSpPr>
        <p:spPr>
          <a:xfrm>
            <a:off x="9963150" y="3586411"/>
            <a:ext cx="1295400" cy="779661"/>
          </a:xfrm>
          <a:prstGeom prst="rect">
            <a:avLst/>
          </a:prstGeom>
          <a:noFill/>
          <a:ln/>
        </p:spPr>
        <p:txBody>
          <a:bodyPr wrap="square" lIns="0" tIns="0" rIns="0" bIns="0" rtlCol="0" anchor="t">
            <a:normAutofit/>
          </a:bodyPr>
          <a:lstStyle/>
          <a:p>
            <a:pPr algn="ctr" indent="0" marL="0">
              <a:lnSpc>
                <a:spcPts val="1485"/>
              </a:lnSpc>
              <a:buNone/>
            </a:pPr>
            <a:r>
              <a:rPr lang="en-US" sz="1100" dirty="0">
                <a:solidFill>
                  <a:srgbClr val="CFE3F5"/>
                </a:solidFill>
                <a:latin typeface="Arial" pitchFamily="34" charset="0"/>
                <a:ea typeface="Arial" pitchFamily="34" charset="-122"/>
                <a:cs typeface="Arial" pitchFamily="34" charset="-120"/>
              </a:rPr>
              <a:t>trois jours d’échanges, adoption par consensus le 3 déc.</a:t>
            </a:r>
            <a:endParaRPr lang="en-US" sz="1100" dirty="0">
              <a:latin typeface="Arial" charset="0"/>
              <a:ea typeface="Arial" charset="0"/>
              <a:cs typeface="Arial" charset="0"/>
            </a:endParaRPr>
          </a:p>
        </p:txBody>
      </p:sp>
      <p:pic>
        <p:nvPicPr>
          <p:cNvPr id="34" name="Image 0" descr="connector">    </p:cNvPr>
          <p:cNvPicPr>
            <a:picLocks noChangeAspect="1"/>
          </p:cNvPicPr>
          <p:nvPr/>
        </p:nvPicPr>
        <p:blipFill>
          <a:blip r:embed="rId1"/>
          <a:srcRect l="0" r="0" t="0" b="0"/>
          <a:stretch/>
        </p:blipFill>
        <p:spPr>
          <a:xfrm>
            <a:off x="2260600" y="2743200"/>
            <a:ext cx="412750" cy="101600"/>
          </a:xfrm>
          <a:prstGeom prst="rect">
            <a:avLst/>
          </a:prstGeom>
        </p:spPr>
      </p:pic>
      <p:sp>
        <p:nvSpPr>
          <p:cNvPr id="35" name="Text 32"/>
          <p:cNvSpPr/>
          <p:nvPr/>
        </p:nvSpPr>
        <p:spPr>
          <a:xfrm>
            <a:off x="1714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a:t>
            </a:r>
            <a:endParaRPr lang="en-US" sz="1100" dirty="0">
              <a:latin typeface="Arial" charset="0"/>
              <a:ea typeface="Arial" charset="0"/>
              <a:cs typeface="Arial" charset="0"/>
            </a:endParaRPr>
          </a:p>
        </p:txBody>
      </p:sp>
      <p:pic>
        <p:nvPicPr>
          <p:cNvPr id="36" name="Image 1" descr="connector">    </p:cNvPr>
          <p:cNvPicPr>
            <a:picLocks noChangeAspect="1"/>
          </p:cNvPicPr>
          <p:nvPr/>
        </p:nvPicPr>
        <p:blipFill>
          <a:blip r:embed="rId2"/>
          <a:srcRect l="0" r="0" t="0" b="0"/>
          <a:stretch/>
        </p:blipFill>
        <p:spPr>
          <a:xfrm>
            <a:off x="4070350" y="2743200"/>
            <a:ext cx="412750" cy="101600"/>
          </a:xfrm>
          <a:prstGeom prst="rect">
            <a:avLst/>
          </a:prstGeom>
        </p:spPr>
      </p:pic>
      <p:sp>
        <p:nvSpPr>
          <p:cNvPr id="37" name="Text 33"/>
          <p:cNvSpPr/>
          <p:nvPr/>
        </p:nvSpPr>
        <p:spPr>
          <a:xfrm>
            <a:off x="35242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8A6F00"/>
                </a:solidFill>
                <a:latin typeface="Arial" pitchFamily="34" charset="0"/>
                <a:ea typeface="Arial" pitchFamily="34" charset="-122"/>
                <a:cs typeface="Arial" pitchFamily="34" charset="-120"/>
              </a:rPr>
              <a:t>Information</a:t>
            </a:r>
            <a:endParaRPr lang="en-US" sz="1100" dirty="0">
              <a:latin typeface="Arial" charset="0"/>
              <a:ea typeface="Arial" charset="0"/>
              <a:cs typeface="Arial" charset="0"/>
            </a:endParaRPr>
          </a:p>
        </p:txBody>
      </p:sp>
      <p:pic>
        <p:nvPicPr>
          <p:cNvPr id="38" name="Image 2" descr="connector">    </p:cNvPr>
          <p:cNvPicPr>
            <a:picLocks noChangeAspect="1"/>
          </p:cNvPicPr>
          <p:nvPr/>
        </p:nvPicPr>
        <p:blipFill>
          <a:blip r:embed="rId3"/>
          <a:srcRect l="0" r="0" t="0" b="0"/>
          <a:stretch/>
        </p:blipFill>
        <p:spPr>
          <a:xfrm>
            <a:off x="5880100" y="2743200"/>
            <a:ext cx="412750" cy="101600"/>
          </a:xfrm>
          <a:prstGeom prst="rect">
            <a:avLst/>
          </a:prstGeom>
        </p:spPr>
      </p:pic>
      <p:sp>
        <p:nvSpPr>
          <p:cNvPr id="39" name="Text 34"/>
          <p:cNvSpPr/>
          <p:nvPr/>
        </p:nvSpPr>
        <p:spPr>
          <a:xfrm>
            <a:off x="5238750" y="2159000"/>
            <a:ext cx="17018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2F7D4F"/>
                </a:solidFill>
                <a:latin typeface="Arial" pitchFamily="34" charset="0"/>
                <a:ea typeface="Arial" pitchFamily="34" charset="-122"/>
                <a:cs typeface="Arial" pitchFamily="34" charset="-120"/>
              </a:rPr>
              <a:t>Réponses, UIT en copie</a:t>
            </a:r>
            <a:endParaRPr lang="en-US" sz="1100" dirty="0">
              <a:latin typeface="Arial" charset="0"/>
              <a:ea typeface="Arial" charset="0"/>
              <a:cs typeface="Arial" charset="0"/>
            </a:endParaRPr>
          </a:p>
        </p:txBody>
      </p:sp>
      <p:pic>
        <p:nvPicPr>
          <p:cNvPr id="40" name="Image 3" descr="connector">    </p:cNvPr>
          <p:cNvPicPr>
            <a:picLocks noChangeAspect="1"/>
          </p:cNvPicPr>
          <p:nvPr/>
        </p:nvPicPr>
        <p:blipFill>
          <a:blip r:embed="rId4"/>
          <a:srcRect l="0" r="0" t="0" b="0"/>
          <a:stretch/>
        </p:blipFill>
        <p:spPr>
          <a:xfrm>
            <a:off x="7632700" y="2686050"/>
            <a:ext cx="527050" cy="215900"/>
          </a:xfrm>
          <a:prstGeom prst="rect">
            <a:avLst/>
          </a:prstGeom>
        </p:spPr>
      </p:pic>
      <p:sp>
        <p:nvSpPr>
          <p:cNvPr id="41" name="Text 35"/>
          <p:cNvSpPr/>
          <p:nvPr/>
        </p:nvSpPr>
        <p:spPr>
          <a:xfrm>
            <a:off x="714375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B2545"/>
                </a:solidFill>
                <a:latin typeface="Arial" pitchFamily="34" charset="0"/>
                <a:ea typeface="Arial" pitchFamily="34" charset="-122"/>
                <a:cs typeface="Arial" pitchFamily="34" charset="-120"/>
              </a:rPr>
              <a:t>Une position</a:t>
            </a:r>
            <a:endParaRPr lang="en-US" sz="1100" dirty="0">
              <a:latin typeface="Arial" charset="0"/>
              <a:ea typeface="Arial" charset="0"/>
              <a:cs typeface="Arial" charset="0"/>
            </a:endParaRPr>
          </a:p>
        </p:txBody>
      </p:sp>
      <p:pic>
        <p:nvPicPr>
          <p:cNvPr id="42" name="Image 4" descr="connector">    </p:cNvPr>
          <p:cNvPicPr>
            <a:picLocks noChangeAspect="1"/>
          </p:cNvPicPr>
          <p:nvPr/>
        </p:nvPicPr>
        <p:blipFill>
          <a:blip r:embed="rId5"/>
          <a:srcRect l="0" r="0" t="0" b="0"/>
          <a:stretch/>
        </p:blipFill>
        <p:spPr>
          <a:xfrm>
            <a:off x="9499600" y="2743200"/>
            <a:ext cx="412750" cy="101600"/>
          </a:xfrm>
          <a:prstGeom prst="rect">
            <a:avLst/>
          </a:prstGeom>
        </p:spPr>
      </p:pic>
      <p:sp>
        <p:nvSpPr>
          <p:cNvPr id="43" name="Text 36"/>
          <p:cNvSpPr/>
          <p:nvPr/>
        </p:nvSpPr>
        <p:spPr>
          <a:xfrm>
            <a:off x="8953500" y="2159000"/>
            <a:ext cx="1511300" cy="220960"/>
          </a:xfrm>
          <a:prstGeom prst="rect">
            <a:avLst/>
          </a:prstGeom>
          <a:noFill/>
          <a:ln/>
        </p:spPr>
        <p:txBody>
          <a:bodyPr wrap="square" lIns="0" tIns="0" rIns="0" bIns="0" rtlCol="0" anchor="t">
            <a:normAutofit/>
          </a:bodyPr>
          <a:lstStyle/>
          <a:p>
            <a:pPr algn="ctr" indent="0" marL="0">
              <a:lnSpc>
                <a:spcPts val="1540"/>
              </a:lnSpc>
              <a:buNone/>
            </a:pPr>
            <a:r>
              <a:rPr lang="en-US" sz="1100" b="1" dirty="0">
                <a:solidFill>
                  <a:srgbClr val="0072B5"/>
                </a:solidFill>
                <a:latin typeface="Arial" pitchFamily="34" charset="0"/>
                <a:ea typeface="Arial" pitchFamily="34" charset="-122"/>
                <a:cs typeface="Arial" pitchFamily="34" charset="-120"/>
              </a:rPr>
              <a:t>Projets consolidés</a:t>
            </a:r>
            <a:endParaRPr lang="en-US" sz="1100" dirty="0">
              <a:latin typeface="Arial" charset="0"/>
              <a:ea typeface="Arial" charset="0"/>
              <a:cs typeface="Arial" charset="0"/>
            </a:endParaRPr>
          </a:p>
        </p:txBody>
      </p:sp>
      <p:sp>
        <p:nvSpPr>
          <p:cNvPr id="44" name="Shape 37"/>
          <p:cNvSpPr/>
          <p:nvPr/>
        </p:nvSpPr>
        <p:spPr>
          <a:xfrm>
            <a:off x="2622550" y="4953000"/>
            <a:ext cx="5118100" cy="152400"/>
          </a:xfrm>
          <a:custGeom>
            <a:avLst/>
            <a:gdLst/>
            <a:ahLst/>
            <a:cxnLst/>
            <a:rect l="l" t="t" r="r" b="b"/>
            <a:pathLst>
              <a:path w="5118100" h="152400">
                <a:moveTo>
                  <a:pt x="5099050" y="0"/>
                </a:moveTo>
                <a:lnTo>
                  <a:pt x="5118100" y="0"/>
                </a:lnTo>
                <a:lnTo>
                  <a:pt x="5118100" y="76200"/>
                </a:lnTo>
                <a:arcTo hR="76200" wR="76200" stAng="0" swAng="5400000"/>
                <a:lnTo>
                  <a:pt x="76200" y="152400"/>
                </a:lnTo>
                <a:arcTo hR="76200" wR="76200" stAng="5400000" swAng="5400000"/>
                <a:lnTo>
                  <a:pt x="0" y="0"/>
                </a:lnTo>
                <a:lnTo>
                  <a:pt x="19050" y="0"/>
                </a:lnTo>
                <a:lnTo>
                  <a:pt x="19050" y="76200"/>
                </a:lnTo>
                <a:arcTo hR="57150" wR="57150" stAng="10800000" swAng="-5400000"/>
                <a:lnTo>
                  <a:pt x="5041900" y="133350"/>
                </a:lnTo>
                <a:arcTo hR="57150" wR="57150" stAng="5400000" swAng="-5400000"/>
                <a:lnTo>
                  <a:pt x="5099050" y="0"/>
                </a:lnTo>
                <a:close/>
              </a:path>
            </a:pathLst>
          </a:custGeom>
          <a:solidFill>
            <a:srgbClr val="5B6B82"/>
          </a:solidFill>
          <a:ln/>
        </p:spPr>
      </p:sp>
      <p:sp>
        <p:nvSpPr>
          <p:cNvPr id="45" name="Text 38"/>
          <p:cNvSpPr/>
          <p:nvPr/>
        </p:nvSpPr>
        <p:spPr>
          <a:xfrm>
            <a:off x="2545779" y="5181600"/>
            <a:ext cx="5271643"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Jusqu’au 26 novembre</a:t>
            </a:r>
            <a:endParaRPr lang="en-US" sz="1200" dirty="0">
              <a:latin typeface="Arial" charset="0"/>
              <a:ea typeface="Arial" charset="0"/>
              <a:cs typeface="Arial" charset="0"/>
            </a:endParaRPr>
          </a:p>
        </p:txBody>
      </p:sp>
      <p:sp>
        <p:nvSpPr>
          <p:cNvPr id="46" name="Shape 39"/>
          <p:cNvSpPr/>
          <p:nvPr/>
        </p:nvSpPr>
        <p:spPr>
          <a:xfrm>
            <a:off x="805180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7" name="Text 40"/>
          <p:cNvSpPr/>
          <p:nvPr/>
        </p:nvSpPr>
        <p:spPr>
          <a:xfrm>
            <a:off x="802640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24 heures</a:t>
            </a:r>
            <a:endParaRPr lang="en-US" sz="1200" dirty="0">
              <a:latin typeface="Arial" charset="0"/>
              <a:ea typeface="Arial" charset="0"/>
              <a:cs typeface="Arial" charset="0"/>
            </a:endParaRPr>
          </a:p>
        </p:txBody>
      </p:sp>
      <p:sp>
        <p:nvSpPr>
          <p:cNvPr id="48" name="Shape 41"/>
          <p:cNvSpPr/>
          <p:nvPr/>
        </p:nvSpPr>
        <p:spPr>
          <a:xfrm>
            <a:off x="9861550" y="4953000"/>
            <a:ext cx="1498600" cy="152400"/>
          </a:xfrm>
          <a:custGeom>
            <a:avLst/>
            <a:gdLst/>
            <a:ahLst/>
            <a:cxnLst/>
            <a:rect l="l" t="t" r="r" b="b"/>
            <a:pathLst>
              <a:path w="1498600" h="152400">
                <a:moveTo>
                  <a:pt x="1479550" y="0"/>
                </a:moveTo>
                <a:lnTo>
                  <a:pt x="1498600" y="0"/>
                </a:lnTo>
                <a:lnTo>
                  <a:pt x="1498600" y="76200"/>
                </a:lnTo>
                <a:arcTo hR="76200" wR="76200" stAng="0" swAng="5400000"/>
                <a:lnTo>
                  <a:pt x="76200" y="152400"/>
                </a:lnTo>
                <a:arcTo hR="76200" wR="76200" stAng="5400000" swAng="5400000"/>
                <a:lnTo>
                  <a:pt x="0" y="0"/>
                </a:lnTo>
                <a:lnTo>
                  <a:pt x="19050" y="0"/>
                </a:lnTo>
                <a:lnTo>
                  <a:pt x="19050" y="76200"/>
                </a:lnTo>
                <a:arcTo hR="57150" wR="57150" stAng="10800000" swAng="-5400000"/>
                <a:lnTo>
                  <a:pt x="1422400" y="133350"/>
                </a:lnTo>
                <a:arcTo hR="57150" wR="57150" stAng="5400000" swAng="-5400000"/>
                <a:lnTo>
                  <a:pt x="1479550" y="0"/>
                </a:lnTo>
                <a:close/>
              </a:path>
            </a:pathLst>
          </a:custGeom>
          <a:solidFill>
            <a:srgbClr val="5B6B82"/>
          </a:solidFill>
          <a:ln/>
        </p:spPr>
      </p:sp>
      <p:sp>
        <p:nvSpPr>
          <p:cNvPr id="49" name="Text 42"/>
          <p:cNvSpPr/>
          <p:nvPr/>
        </p:nvSpPr>
        <p:spPr>
          <a:xfrm>
            <a:off x="9836150" y="5181600"/>
            <a:ext cx="1549400" cy="238720"/>
          </a:xfrm>
          <a:prstGeom prst="rect">
            <a:avLst/>
          </a:prstGeom>
          <a:noFill/>
          <a:ln/>
        </p:spPr>
        <p:txBody>
          <a:bodyPr wrap="square" lIns="0" tIns="0" rIns="0" bIns="0" rtlCol="0" anchor="t">
            <a:normAutofit/>
          </a:bodyPr>
          <a:lstStyle/>
          <a:p>
            <a:pPr algn="ctr" indent="0" marL="0">
              <a:lnSpc>
                <a:spcPts val="1680"/>
              </a:lnSpc>
              <a:buNone/>
            </a:pPr>
            <a:r>
              <a:rPr lang="en-US" sz="1200" b="1" dirty="0">
                <a:solidFill>
                  <a:srgbClr val="0B2545"/>
                </a:solidFill>
                <a:latin typeface="Arial" pitchFamily="34" charset="0"/>
                <a:ea typeface="Arial" pitchFamily="34" charset="-122"/>
                <a:cs typeface="Arial" pitchFamily="34" charset="-120"/>
              </a:rPr>
              <a:t>3 jours d’échanges</a:t>
            </a:r>
            <a:endParaRPr lang="en-US" sz="1200" dirty="0">
              <a:latin typeface="Arial" charset="0"/>
              <a:ea typeface="Arial" charset="0"/>
              <a:cs typeface="Arial" charset="0"/>
            </a:endParaRPr>
          </a:p>
        </p:txBody>
      </p:sp>
      <p:pic>
        <p:nvPicPr>
          <p:cNvPr id="50" name="Image 5" descr="connector">    </p:cNvPr>
          <p:cNvPicPr>
            <a:picLocks noChangeAspect="1"/>
          </p:cNvPicPr>
          <p:nvPr/>
        </p:nvPicPr>
        <p:blipFill>
          <a:blip r:embed="rId6"/>
          <a:srcRect l="0" r="0" t="0" b="0"/>
          <a:stretch/>
        </p:blipFill>
        <p:spPr>
          <a:xfrm>
            <a:off x="2279600" y="5727700"/>
            <a:ext cx="355600" cy="101600"/>
          </a:xfrm>
          <a:prstGeom prst="rect">
            <a:avLst/>
          </a:prstGeom>
        </p:spPr>
      </p:pic>
      <p:sp>
        <p:nvSpPr>
          <p:cNvPr id="51" name="Text 43"/>
          <p:cNvSpPr/>
          <p:nvPr/>
        </p:nvSpPr>
        <p:spPr>
          <a:xfrm>
            <a:off x="2813000" y="5680720"/>
            <a:ext cx="275878"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UIT</a:t>
            </a:r>
            <a:endParaRPr lang="en-US" sz="1100" dirty="0">
              <a:latin typeface="Arial" charset="0"/>
              <a:ea typeface="Arial" charset="0"/>
              <a:cs typeface="Arial" charset="0"/>
            </a:endParaRPr>
          </a:p>
        </p:txBody>
      </p:sp>
      <p:pic>
        <p:nvPicPr>
          <p:cNvPr id="52" name="Image 6" descr="connector">    </p:cNvPr>
          <p:cNvPicPr>
            <a:picLocks noChangeAspect="1"/>
          </p:cNvPicPr>
          <p:nvPr/>
        </p:nvPicPr>
        <p:blipFill>
          <a:blip r:embed="rId7"/>
          <a:srcRect l="0" r="0" t="0" b="0"/>
          <a:stretch/>
        </p:blipFill>
        <p:spPr>
          <a:xfrm>
            <a:off x="3215878" y="5727700"/>
            <a:ext cx="355600" cy="101600"/>
          </a:xfrm>
          <a:prstGeom prst="rect">
            <a:avLst/>
          </a:prstGeom>
        </p:spPr>
      </p:pic>
      <p:sp>
        <p:nvSpPr>
          <p:cNvPr id="53" name="Text 44"/>
          <p:cNvSpPr/>
          <p:nvPr/>
        </p:nvSpPr>
        <p:spPr>
          <a:xfrm>
            <a:off x="3749278" y="5680720"/>
            <a:ext cx="1630015"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associations régionales</a:t>
            </a:r>
            <a:endParaRPr lang="en-US" sz="1100" dirty="0">
              <a:latin typeface="Arial" charset="0"/>
              <a:ea typeface="Arial" charset="0"/>
              <a:cs typeface="Arial" charset="0"/>
            </a:endParaRPr>
          </a:p>
        </p:txBody>
      </p:sp>
      <p:pic>
        <p:nvPicPr>
          <p:cNvPr id="54" name="Image 7" descr="connector">    </p:cNvPr>
          <p:cNvPicPr>
            <a:picLocks noChangeAspect="1"/>
          </p:cNvPicPr>
          <p:nvPr/>
        </p:nvPicPr>
        <p:blipFill>
          <a:blip r:embed="rId8"/>
          <a:srcRect l="0" r="0" t="0" b="0"/>
          <a:stretch/>
        </p:blipFill>
        <p:spPr>
          <a:xfrm>
            <a:off x="5379293" y="5727700"/>
            <a:ext cx="355600" cy="101600"/>
          </a:xfrm>
          <a:prstGeom prst="rect">
            <a:avLst/>
          </a:prstGeom>
        </p:spPr>
      </p:pic>
      <p:sp>
        <p:nvSpPr>
          <p:cNvPr id="55" name="Text 45"/>
          <p:cNvSpPr/>
          <p:nvPr/>
        </p:nvSpPr>
        <p:spPr>
          <a:xfrm>
            <a:off x="5912693" y="5680720"/>
            <a:ext cx="2142480"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réponses individuelles des ARN</a:t>
            </a:r>
            <a:endParaRPr lang="en-US" sz="1100" dirty="0">
              <a:latin typeface="Arial" charset="0"/>
              <a:ea typeface="Arial" charset="0"/>
              <a:cs typeface="Arial" charset="0"/>
            </a:endParaRPr>
          </a:p>
        </p:txBody>
      </p:sp>
      <p:pic>
        <p:nvPicPr>
          <p:cNvPr id="56" name="Image 8" descr="connector">    </p:cNvPr>
          <p:cNvPicPr>
            <a:picLocks noChangeAspect="1"/>
          </p:cNvPicPr>
          <p:nvPr/>
        </p:nvPicPr>
        <p:blipFill>
          <a:blip r:embed="rId9"/>
          <a:srcRect l="0" r="0" t="0" b="0"/>
          <a:stretch/>
        </p:blipFill>
        <p:spPr>
          <a:xfrm>
            <a:off x="8055173" y="5670550"/>
            <a:ext cx="355600" cy="215900"/>
          </a:xfrm>
          <a:prstGeom prst="rect">
            <a:avLst/>
          </a:prstGeom>
        </p:spPr>
      </p:pic>
      <p:sp>
        <p:nvSpPr>
          <p:cNvPr id="57" name="Text 46"/>
          <p:cNvSpPr/>
          <p:nvPr/>
        </p:nvSpPr>
        <p:spPr>
          <a:xfrm>
            <a:off x="8588573" y="5680720"/>
            <a:ext cx="1565672" cy="220960"/>
          </a:xfrm>
          <a:prstGeom prst="rect">
            <a:avLst/>
          </a:prstGeom>
          <a:noFill/>
          <a:ln/>
        </p:spPr>
        <p:txBody>
          <a:bodyPr wrap="square" lIns="0" tIns="0" rIns="0" bIns="0" rtlCol="0" anchor="t">
            <a:normAutofit/>
          </a:bodyPr>
          <a:lstStyle/>
          <a:p>
            <a:pPr algn="l" indent="0" marL="0">
              <a:lnSpc>
                <a:spcPts val="1540"/>
              </a:lnSpc>
              <a:buNone/>
            </a:pPr>
            <a:r>
              <a:rPr lang="en-US" sz="1100" dirty="0">
                <a:solidFill>
                  <a:srgbClr val="3A4A62"/>
                </a:solidFill>
                <a:latin typeface="Arial" pitchFamily="34" charset="0"/>
                <a:ea typeface="Arial" pitchFamily="34" charset="-122"/>
                <a:cs typeface="Arial" pitchFamily="34" charset="-120"/>
              </a:rPr>
              <a:t>une position par CdP</a:t>
            </a:r>
            <a:endParaRPr lang="en-US" sz="1100" dirty="0">
              <a:latin typeface="Arial" charset="0"/>
              <a:ea typeface="Arial" charset="0"/>
              <a:cs typeface="Arial" charset="0"/>
            </a:endParaRPr>
          </a:p>
        </p:txBody>
      </p:sp>
      <p:pic>
        <p:nvPicPr>
          <p:cNvPr id="58" name="Image 9" descr="Africa Broadband Maps et UIT">    </p:cNvPr>
          <p:cNvPicPr>
            <a:picLocks noChangeAspect="1"/>
          </p:cNvPicPr>
          <p:nvPr/>
        </p:nvPicPr>
        <p:blipFill>
          <a:blip r:embed="rId10"/>
          <a:srcRect l="-233" r="-233" t="0" b="0"/>
          <a:stretch/>
        </p:blipFill>
        <p:spPr>
          <a:xfrm>
            <a:off x="812800" y="6223000"/>
            <a:ext cx="1143000" cy="330200"/>
          </a:xfrm>
          <a:prstGeom prst="rect">
            <a:avLst/>
          </a:prstGeom>
        </p:spPr>
      </p:pic>
      <p:sp>
        <p:nvSpPr>
          <p:cNvPr id="59" name="Text 4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B82"/>
                </a:solidFill>
                <a:latin typeface="Arial" pitchFamily="34" charset="0"/>
                <a:ea typeface="Arial" pitchFamily="34" charset="-122"/>
                <a:cs typeface="Arial" pitchFamily="34" charset="-120"/>
              </a:rPr>
              <a:t>6</a:t>
            </a:r>
            <a:endParaRPr lang="en-US" sz="1200" dirty="0">
              <a:latin typeface="Arial" charset="0"/>
              <a:ea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545"/>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0B2545"/>
              </a:gs>
              <a:gs pos="55000">
                <a:srgbClr val="005E94"/>
              </a:gs>
              <a:gs pos="100000">
                <a:srgbClr val="009EDB"/>
              </a:gs>
            </a:gsLst>
            <a:lin ang="2700000" scaled="0"/>
          </a:gra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7FD3F4"/>
                </a:solidFill>
                <a:latin typeface="Arial" pitchFamily="34" charset="0"/>
                <a:ea typeface="Arial" pitchFamily="34" charset="-122"/>
                <a:cs typeface="Arial" pitchFamily="34" charset="-120"/>
              </a:rPr>
              <a:t>TOUT EST EN LIGNE</a:t>
            </a:r>
            <a:endParaRPr lang="en-US" sz="1200" dirty="0">
              <a:latin typeface="Arial" charset="0"/>
              <a:ea typeface="Arial" charset="0"/>
              <a:cs typeface="Arial" charset="0"/>
            </a:endParaRPr>
          </a:p>
        </p:txBody>
      </p:sp>
      <p:sp>
        <p:nvSpPr>
          <p:cNvPr id="4" name="Text 2"/>
          <p:cNvSpPr/>
          <p:nvPr>
            <p:ph type="title"/>
          </p:nvPr>
        </p:nvSpPr>
        <p:spPr>
          <a:xfrm>
            <a:off x="812800" y="13055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i="0" dirty="0">
                <a:solidFill>
                  <a:srgbClr val="F4F7FB"/>
                </a:solidFill>
                <a:latin typeface="Arial" pitchFamily="34" charset="0"/>
                <a:ea typeface="Arial" pitchFamily="34" charset="-122"/>
                <a:cs typeface="Arial" pitchFamily="34" charset="-120"/>
              </a:rPr>
              <a:t>africabbmaps.itu.int/recop-fr</a:t>
            </a:r>
            <a:endParaRPr lang="en-US" sz="3200" dirty="0">
              <a:latin typeface="Arial" charset="0"/>
              <a:ea typeface="Arial" charset="0"/>
              <a:cs typeface="Arial" charset="0"/>
            </a:endParaRPr>
          </a:p>
        </p:txBody>
      </p:sp>
      <p:sp>
        <p:nvSpPr>
          <p:cNvPr id="5" name="Text 3"/>
          <p:cNvSpPr/>
          <p:nvPr/>
        </p:nvSpPr>
        <p:spPr>
          <a:xfrm>
            <a:off x="8128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LE PROJET OUTPUT/2</a:t>
            </a:r>
            <a:endParaRPr lang="en-US" sz="1200" dirty="0">
              <a:latin typeface="Arial" charset="0"/>
              <a:ea typeface="Arial" charset="0"/>
              <a:cs typeface="Arial" charset="0"/>
            </a:endParaRPr>
          </a:p>
        </p:txBody>
      </p:sp>
      <p:sp>
        <p:nvSpPr>
          <p:cNvPr id="6" name="Text 4"/>
          <p:cNvSpPr/>
          <p:nvPr/>
        </p:nvSpPr>
        <p:spPr>
          <a:xfrm>
            <a:off x="812800" y="2321471"/>
            <a:ext cx="5310886" cy="596900"/>
          </a:xfrm>
          <a:prstGeom prst="rect">
            <a:avLst/>
          </a:prstGeom>
          <a:noFill/>
          <a:ln/>
        </p:spPr>
        <p:txBody>
          <a:bodyPr wrap="square" lIns="0" tIns="0" rIns="0" bIns="0" rtlCol="0" anchor="t">
            <a:normAutofit/>
          </a:bodyPr>
          <a:lstStyle/>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Le projet est publié sur la page Documents d’ici le 9 novembre.</a:t>
            </a:r>
            <a:endParaRPr lang="en-US" sz="1500" dirty="0">
              <a:latin typeface="Arial" charset="0"/>
              <a:ea typeface="Arial" charset="0"/>
              <a:cs typeface="Arial" charset="0"/>
            </a:endParaRPr>
          </a:p>
        </p:txBody>
      </p:sp>
      <p:sp>
        <p:nvSpPr>
          <p:cNvPr id="7" name="Text 5"/>
          <p:cNvSpPr/>
          <p:nvPr/>
        </p:nvSpPr>
        <p:spPr>
          <a:xfrm>
            <a:off x="812800" y="3070771"/>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SUR LE SITE, EN ANGLAIS ET EN FRANÇAIS</a:t>
            </a:r>
            <a:endParaRPr lang="en-US" sz="1200" dirty="0">
              <a:latin typeface="Arial" charset="0"/>
              <a:ea typeface="Arial" charset="0"/>
              <a:cs typeface="Arial" charset="0"/>
            </a:endParaRPr>
          </a:p>
        </p:txBody>
      </p:sp>
      <p:sp>
        <p:nvSpPr>
          <p:cNvPr id="8" name="Text 6"/>
          <p:cNvSpPr/>
          <p:nvPr/>
        </p:nvSpPr>
        <p:spPr>
          <a:xfrm>
            <a:off x="812800" y="3360291"/>
            <a:ext cx="5310886" cy="13589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Contribuer en 6 étapes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Documents : les trois projets de résultats et, à partir du 27 novembre, les projets consolidés</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Bruxelles : ordre du jour des jours 1 à 4</a:t>
            </a:r>
            <a:endParaRPr lang="en-US" sz="1400" dirty="0">
              <a:latin typeface="Arial" charset="0"/>
              <a:ea typeface="Arial" charset="0"/>
              <a:cs typeface="Arial" charset="0"/>
            </a:endParaRPr>
          </a:p>
          <a:p>
            <a:pPr algn="l" indent="0" marL="0">
              <a:lnSpc>
                <a:spcPts val="2100"/>
              </a:lnSpc>
              <a:buNone/>
            </a:pPr>
            <a:r>
              <a:rPr lang="en-US" sz="1400" dirty="0">
                <a:solidFill>
                  <a:srgbClr val="F4F7FB"/>
                </a:solidFill>
                <a:latin typeface="Arial" pitchFamily="34" charset="0"/>
                <a:ea typeface="Arial" pitchFamily="34" charset="-122"/>
                <a:cs typeface="Arial" pitchFamily="34" charset="-120"/>
              </a:rPr>
              <a:t>La page et les contacts de votre CdP</a:t>
            </a:r>
            <a:endParaRPr lang="en-US" sz="1400" dirty="0">
              <a:latin typeface="Arial" charset="0"/>
              <a:ea typeface="Arial" charset="0"/>
              <a:cs typeface="Arial" charset="0"/>
            </a:endParaRPr>
          </a:p>
        </p:txBody>
      </p:sp>
      <p:sp>
        <p:nvSpPr>
          <p:cNvPr id="9" name="Text 7"/>
          <p:cNvSpPr/>
          <p:nvPr/>
        </p:nvSpPr>
        <p:spPr>
          <a:xfrm>
            <a:off x="6223000" y="2031950"/>
            <a:ext cx="531088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7FD3F4"/>
                </a:solidFill>
                <a:latin typeface="Arial" pitchFamily="34" charset="0"/>
                <a:ea typeface="Arial" pitchFamily="34" charset="-122"/>
                <a:cs typeface="Arial" pitchFamily="34" charset="-120"/>
              </a:rPr>
              <a:t>SECRÉTARIAT, UIT</a:t>
            </a:r>
            <a:endParaRPr lang="en-US" sz="1200" dirty="0">
              <a:latin typeface="Arial" charset="0"/>
              <a:ea typeface="Arial" charset="0"/>
              <a:cs typeface="Arial" charset="0"/>
            </a:endParaRPr>
          </a:p>
        </p:txBody>
      </p:sp>
      <p:sp>
        <p:nvSpPr>
          <p:cNvPr id="10" name="Text 8"/>
          <p:cNvSpPr/>
          <p:nvPr/>
        </p:nvSpPr>
        <p:spPr>
          <a:xfrm>
            <a:off x="6223000" y="2321471"/>
            <a:ext cx="5310886" cy="2025650"/>
          </a:xfrm>
          <a:prstGeom prst="rect">
            <a:avLst/>
          </a:prstGeom>
          <a:noFill/>
          <a:ln/>
        </p:spPr>
        <p:txBody>
          <a:bodyPr wrap="square" lIns="0" tIns="0" rIns="0" bIns="0" rtlCol="0" anchor="t">
            <a:normAutofit/>
          </a:bodyPr>
          <a:lstStyle/>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Dana Jon Kamason</a:t>
            </a:r>
            <a:r>
              <a:rPr lang="en-US" sz="1500" dirty="0">
                <a:solidFill>
                  <a:srgbClr val="F4F7FB"/>
                </a:solidFill>
                <a:latin typeface="Arial" pitchFamily="34" charset="0"/>
                <a:ea typeface="Arial" pitchFamily="34" charset="-122"/>
                <a:cs typeface="Arial" pitchFamily="34" charset="-120"/>
              </a:rPr>
              <a:t>, Cheffe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danajon.kamason@itu.int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Elind Sulmina</a:t>
            </a:r>
            <a:r>
              <a:rPr lang="en-US" sz="1500" dirty="0">
                <a:solidFill>
                  <a:srgbClr val="F4F7FB"/>
                </a:solidFill>
                <a:latin typeface="Arial" pitchFamily="34" charset="0"/>
                <a:ea typeface="Arial" pitchFamily="34" charset="-122"/>
                <a:cs typeface="Arial" pitchFamily="34" charset="-120"/>
              </a:rPr>
              <a:t>, Chargé de projet</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elind.sulmina@itu.int</a:t>
            </a:r>
            <a:endParaRPr lang="en-US" sz="1500" dirty="0">
              <a:latin typeface="Arial" charset="0"/>
              <a:ea typeface="Arial" charset="0"/>
              <a:cs typeface="Arial" charset="0"/>
            </a:endParaRPr>
          </a:p>
          <a:p>
            <a:pPr algn="l" indent="0" marL="0">
              <a:lnSpc>
                <a:spcPts val="2250"/>
              </a:lnSpc>
              <a:buNone/>
            </a:pPr>
            <a:r>
              <a:rPr lang="en-US" sz="1500" b="1" dirty="0">
                <a:solidFill>
                  <a:srgbClr val="F4F7FB"/>
                </a:solidFill>
                <a:latin typeface="Arial" pitchFamily="34" charset="0"/>
                <a:ea typeface="Arial" pitchFamily="34" charset="-122"/>
                <a:cs typeface="Arial" pitchFamily="34" charset="-120"/>
              </a:rPr>
              <a:t>Patricia Schlageter</a:t>
            </a:r>
            <a:r>
              <a:rPr lang="en-US" sz="1500" dirty="0">
                <a:solidFill>
                  <a:srgbClr val="F4F7FB"/>
                </a:solidFill>
                <a:latin typeface="Arial" pitchFamily="34" charset="0"/>
                <a:ea typeface="Arial" pitchFamily="34" charset="-122"/>
                <a:cs typeface="Arial" pitchFamily="34" charset="-120"/>
              </a:rPr>
              <a:t>, Coordinatrice capacités et connaissances</a:t>
            </a:r>
            <a:endParaRPr lang="en-US" sz="1500" dirty="0">
              <a:latin typeface="Arial" charset="0"/>
              <a:ea typeface="Arial" charset="0"/>
              <a:cs typeface="Arial" charset="0"/>
            </a:endParaRPr>
          </a:p>
          <a:p>
            <a:pPr algn="l" indent="0" marL="0">
              <a:lnSpc>
                <a:spcPts val="2250"/>
              </a:lnSpc>
              <a:buNone/>
            </a:pPr>
            <a:r>
              <a:rPr lang="en-US" sz="1500" dirty="0">
                <a:solidFill>
                  <a:srgbClr val="F4F7FB"/>
                </a:solidFill>
                <a:latin typeface="Arial" pitchFamily="34" charset="0"/>
                <a:ea typeface="Arial" pitchFamily="34" charset="-122"/>
                <a:cs typeface="Arial" pitchFamily="34" charset="-120"/>
              </a:rPr>
              <a:t>patricia.schlageter@itu.int</a:t>
            </a:r>
            <a:endParaRPr lang="en-US" sz="1500" dirty="0">
              <a:latin typeface="Arial" charset="0"/>
              <a:ea typeface="Arial" charset="0"/>
              <a:cs typeface="Arial" charset="0"/>
            </a:endParaRPr>
          </a:p>
        </p:txBody>
      </p:sp>
      <p:pic>
        <p:nvPicPr>
          <p:cNvPr id="11" name="Image 0" descr="Africa Broadband Maps et UIT">    </p:cNvPr>
          <p:cNvPicPr>
            <a:picLocks noChangeAspect="1"/>
          </p:cNvPicPr>
          <p:nvPr/>
        </p:nvPicPr>
        <p:blipFill>
          <a:blip r:embed="rId1"/>
          <a:srcRect l="-233" r="-233" t="0" b="0"/>
          <a:stretch/>
        </p:blipFill>
        <p:spPr>
          <a:xfrm>
            <a:off x="812800" y="6223000"/>
            <a:ext cx="1143000" cy="330200"/>
          </a:xfrm>
          <a:prstGeom prst="rect">
            <a:avLst/>
          </a:prstGeom>
        </p:spPr>
      </p:pic>
    </p:spTree>
  </p:cSld>
  <p:clrMapOvr>
    <a:masterClrMapping/>
  </p:clrMapOvr>
</p:sld>
</file>

<file path=ppt/theme/theme1.xml><?xml version="1.0" encoding="utf-8"?>
<a:theme xmlns:a="http://schemas.openxmlformats.org/drawingml/2006/main" name="CdPR OUTPUT/2 Normes communes de données">
  <a:themeElements>
    <a:clrScheme name="CdPR OUTPUT/2 Normes communes de données">
      <a:dk1>
        <a:srgbClr val="0B2545"/>
      </a:dk1>
      <a:lt1>
        <a:srgbClr val="F4F7FB"/>
      </a:lt1>
      <a:dk2>
        <a:srgbClr val="223A57"/>
      </a:dk2>
      <a:lt2>
        <a:srgbClr val="BAC3CE"/>
      </a:lt2>
      <a:accent1>
        <a:srgbClr val="0072B5"/>
      </a:accent1>
      <a:accent2>
        <a:srgbClr val="3A4A62"/>
      </a:accent2>
      <a:accent3>
        <a:srgbClr val="7FD3F4"/>
      </a:accent3>
      <a:accent4>
        <a:srgbClr val="5B6B82"/>
      </a:accent4>
      <a:accent5>
        <a:srgbClr val="F5CF00"/>
      </a:accent5>
      <a:accent6>
        <a:srgbClr val="2F7D4F"/>
      </a:accent6>
      <a:hlink>
        <a:srgbClr val="0563C1"/>
      </a:hlink>
      <a:folHlink>
        <a:srgbClr val="954F72"/>
      </a:folHlink>
    </a:clrScheme>
    <a:fontScheme name="CdPR OUTPUT/2 Normes communes de donnée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CdPR OUTPUT/2 Normes communes de données</dc:title>
  <dc:subject/>
  <dc:creator/>
  <cp:lastModifiedBy/>
  <cp:revision>1</cp:revision>
  <dcterms:created xsi:type="dcterms:W3CDTF">2026-11-06T14:52:03Z</dcterms:created>
  <dcterms:modified xsi:type="dcterms:W3CDTF">2026-11-06T14:52:03Z</dcterms:modified>
</cp:coreProperties>
</file>