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Envoyez cette présentation à vos membres avec le projet. Elle explique ce qu’est OUTPUT/3, la question pour vos membres et comment les réponses parviennent à Bruxelles.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Bruxelles n’est pas seulement une formation : c’est là que les trois groupes deviennent une Communauté de pratique régionale et s’accordent sur trois textes courts. Les réponses de vos membres en novembre, et la position commune que votre CdP adopte au plus tard le 26 novembre, sont la base de ces textes.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règles de la Communauté (objet, membres, présidences et rotation, méthodes de travail, calendrier) et son plan pour 2027-2028. Elle assure la poursuite des travaux après la fin du programme en 2028, sous la conduite de la région plutôt que de l’UIT.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2026, les régulateurs travaillent en trois groupes sous-régionaux. À partir de 2027, ils travaillent en une seule Communauté de pratique régionale, selon la Charte.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la partie la plus ouverte. Les membres indiquent comment la Communauté devrait travailler et ce qui compte le plus. Chaque membre répond individuellement, par écrit, à la présidence de sa CdP, avec elind.sulmina@itu.int et danajon.kamason@itu.int en copie, objet « Réponses CdPR, [autorité], CdP [groupe]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Lisez le schéma de gauche à droite. 1 : le 6 novembre, l’UIT envoie les projets d’OUTPUT/1 et d’OUTPUT/3, ainsi que l’OUTPUT/2 d’ici le 9 novembre, et cette présentation aux trois CdP et à leurs associations régionales. 2 : dès le 9 novembre, chaque association informe ses ARN, par un court appel ou par écrit, et fixe la date des réponses. 3 : chaque ARN répond individuellement à la présidence de sa CdP, avec elind.sulmina@itu.int et danajon.kamason@itu.int en copie, objet « Réponses CdPR, [autorité], CdP [groupe] ». 4 : au plus tard le 26 novembre, chaque association régionale réunit les membres de sa CdP, qui adoptent une position commune fondée sur les besoins de l’ensemble de ses membres, et la présidence l’envoie à l’UIT, objet « Position CdPR, CdP [groupe] ». 5 : le 27 novembre, l’UIT fusionne les trois positions en 24 heures et publie les projets consolidés. 6 : à Bruxelles, du 30 novembre au 3 décembre, trois jours d’échanges et adoption par consensus le jeudi 3 décembre.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Remerciez vos membres et confirmez la date à laquelle ils envoient leurs réponses à la présidence, avec l’UIT en copie, pour que la position commune de votre CdP parvienne à l’UIT au plus tard le 26 novembre.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0B2545"/>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280120"/>
            <a:ext cx="10566400" cy="447030"/>
          </a:xfrm>
          <a:prstGeom prst="rect">
            <a:avLst/>
          </a:prstGeom>
          <a:noFill/>
          <a:ln/>
        </p:spPr>
        <p:txBody>
          <a:bodyPr wrap="square" lIns="0" tIns="0" rIns="0" bIns="0" rtlCol="0" anchor="t"/>
          <a:lstStyle>
            <a:lvl1pPr algn="l" indent="0" marL="0">
              <a:lnSpc>
                <a:spcPct val="115000"/>
              </a:lnSpc>
              <a:buNone/>
              <a:defRPr lang="en-US" sz="3200" dirty="0">
                <a:solidFill>
                  <a:srgbClr val="F4F7FB"/>
                </a:solidFill>
                <a:latin typeface="Arial" pitchFamily="34" charset="0"/>
                <a:ea typeface="Arial" pitchFamily="34" charset="-122"/>
                <a:cs typeface="Arial" pitchFamily="34" charset="-120"/>
              </a:defRPr>
            </a:lvl1pPr>
          </a:lstStyle>
          <a:p>
            <a:pPr algn="l" indent="0" marL="0">
              <a:lnSpc>
                <a:spcPct val="115000"/>
              </a:lnSpc>
              <a:buNone/>
            </a:pPr>
            <a:endParaRPr lang="en-US" sz="3200" dirty="0">
              <a:latin typeface="Arial" charset="0"/>
              <a:ea typeface="Arial" charset="0"/>
              <a:cs typeface="Arial" charset="0"/>
            </a:endParaRPr>
          </a:p>
        </p:txBody>
      </p:sp>
      <p:sp>
        <p:nvSpPr>
          <p:cNvPr id="3" name="Text Placeholder 2"/>
          <p:cNvSpPr/>
          <p:nvPr>
            <p:ph idx="101" type="body"/>
          </p:nvPr>
        </p:nvSpPr>
        <p:spPr>
          <a:xfrm>
            <a:off x="812800" y="2031950"/>
            <a:ext cx="10566400" cy="4013250"/>
          </a:xfrm>
          <a:prstGeom prst="rect">
            <a:avLst/>
          </a:prstGeom>
          <a:noFill/>
          <a:ln/>
        </p:spPr>
        <p:txBody>
          <a:bodyPr wrap="square" lIns="0" tIns="0" rIns="0" bIns="0" rtlCol="0" anchor="t"/>
          <a:lstStyle>
            <a:lvl1pPr algn="l" indent="0" marL="0">
              <a:lnSpc>
                <a:spcPct val="140000"/>
              </a:lnSpc>
              <a:buNone/>
              <a:defRPr lang="en-US" sz="1600" dirty="0">
                <a:solidFill>
                  <a:srgbClr val="F4F7FB"/>
                </a:solidFill>
                <a:latin typeface="Arial" pitchFamily="34" charset="0"/>
                <a:ea typeface="Arial" pitchFamily="34" charset="-122"/>
                <a:cs typeface="Arial" pitchFamily="34" charset="-120"/>
              </a:defRPr>
            </a:lvl1pPr>
          </a:lstStyle>
          <a:p>
            <a:pPr algn="l" indent="0" marL="0">
              <a:lnSpc>
                <a:spcPct val="140000"/>
              </a:lnSpc>
              <a:buNone/>
            </a:pPr>
            <a:endParaRPr lang="en-US" sz="1600" dirty="0">
              <a:latin typeface="Arial" charset="0"/>
              <a:ea typeface="Arial" charset="0"/>
              <a:cs typeface="Arial"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B2545"/>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280120"/>
            <a:ext cx="10566400" cy="447030"/>
          </a:xfrm>
          <a:prstGeom prst="rect">
            <a:avLst/>
          </a:prstGeom>
          <a:noFill/>
          <a:ln/>
        </p:spPr>
        <p:txBody>
          <a:bodyPr wrap="square" lIns="0" tIns="0" rIns="0" bIns="0" rtlCol="0" anchor="t"/>
          <a:lstStyle>
            <a:lvl1pPr algn="l" indent="0" marL="0">
              <a:lnSpc>
                <a:spcPct val="115000"/>
              </a:lnSpc>
              <a:buNone/>
              <a:defRPr lang="en-US" sz="3200" dirty="0">
                <a:solidFill>
                  <a:srgbClr val="F4F7FB"/>
                </a:solidFill>
                <a:latin typeface="Arial" pitchFamily="34" charset="0"/>
                <a:ea typeface="Arial" pitchFamily="34" charset="-122"/>
                <a:cs typeface="Arial" pitchFamily="34" charset="-120"/>
              </a:defRPr>
            </a:lvl1pPr>
          </a:lstStyle>
          <a:p>
            <a:pPr algn="l" indent="0" marL="0">
              <a:lnSpc>
                <a:spcPct val="115000"/>
              </a:lnSpc>
              <a:buNone/>
            </a:pPr>
            <a:endParaRPr lang="en-US" sz="3200" dirty="0">
              <a:latin typeface="Arial" charset="0"/>
              <a:ea typeface="Arial" charset="0"/>
              <a:cs typeface="Arial" charset="0"/>
            </a:endParaRPr>
          </a:p>
        </p:txBody>
      </p:sp>
      <p:sp>
        <p:nvSpPr>
          <p:cNvPr id="3" name="Text Placeholder 2"/>
          <p:cNvSpPr/>
          <p:nvPr>
            <p:ph idx="101" type="body"/>
          </p:nvPr>
        </p:nvSpPr>
        <p:spPr>
          <a:xfrm>
            <a:off x="812800" y="2031950"/>
            <a:ext cx="10566400" cy="4013250"/>
          </a:xfrm>
          <a:prstGeom prst="rect">
            <a:avLst/>
          </a:prstGeom>
          <a:noFill/>
          <a:ln/>
        </p:spPr>
        <p:txBody>
          <a:bodyPr wrap="square" lIns="0" tIns="0" rIns="0" bIns="0" rtlCol="0" anchor="t"/>
          <a:lstStyle>
            <a:lvl1pPr algn="l" indent="0" marL="0">
              <a:lnSpc>
                <a:spcPct val="140000"/>
              </a:lnSpc>
              <a:buNone/>
              <a:defRPr lang="en-US" sz="1600" dirty="0">
                <a:solidFill>
                  <a:srgbClr val="F4F7FB"/>
                </a:solidFill>
                <a:latin typeface="Arial" pitchFamily="34" charset="0"/>
                <a:ea typeface="Arial" pitchFamily="34" charset="-122"/>
                <a:cs typeface="Arial" pitchFamily="34" charset="-120"/>
              </a:defRPr>
            </a:lvl1pPr>
          </a:lstStyle>
          <a:p>
            <a:pPr algn="l" indent="0" marL="0">
              <a:lnSpc>
                <a:spcPct val="140000"/>
              </a:lnSpc>
              <a:buNone/>
            </a:pPr>
            <a:endParaRPr lang="en-US" sz="1600" dirty="0">
              <a:latin typeface="Arial" charset="0"/>
              <a:ea typeface="Arial" charset="0"/>
              <a:cs typeface="Arial" charset="0"/>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2.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image" Target="../media/image-6-10.png"/><Relationship Id="rId11" Type="http://schemas.openxmlformats.org/officeDocument/2006/relationships/slideLayout" Target="../slideLayouts/slideLayout2.xml"/><Relationship Id="rId1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africabbmaps.itu.int/wp-content/uploads/2026/11/Africa-BB-Maps_D3_Charte_Programme_de_travail_CdPR_INPUT_v0.3_FR.docx" TargetMode="External"/><Relationship Id="rId2" Type="http://schemas.openxmlformats.org/officeDocument/2006/relationships/image" Target="../media/image-7-1.png"/><Relationship Id="rId3" Type="http://schemas.openxmlformats.org/officeDocument/2006/relationships/slideLayout" Target="../slideLayouts/slideLayout2.xml"/><Relationship Id="rId4"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545"/>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0B2545"/>
              </a:gs>
              <a:gs pos="55000">
                <a:srgbClr val="005E94"/>
              </a:gs>
              <a:gs pos="100000">
                <a:srgbClr val="009EDB"/>
              </a:gs>
            </a:gsLst>
            <a:lin ang="2700000" scaled="0"/>
          </a:gradFill>
          <a:ln/>
        </p:spPr>
      </p:sp>
      <p:pic>
        <p:nvPicPr>
          <p:cNvPr id="3" name="Image 0" descr="Africa Broadband Maps et UIT">    </p:cNvPr>
          <p:cNvPicPr>
            <a:picLocks noChangeAspect="1"/>
          </p:cNvPicPr>
          <p:nvPr/>
        </p:nvPicPr>
        <p:blipFill>
          <a:blip r:embed="rId1"/>
          <a:srcRect l="-131" r="-131" t="0" b="0"/>
          <a:stretch/>
        </p:blipFill>
        <p:spPr>
          <a:xfrm>
            <a:off x="812800" y="1320850"/>
            <a:ext cx="2413000" cy="698500"/>
          </a:xfrm>
          <a:prstGeom prst="rect">
            <a:avLst/>
          </a:prstGeom>
        </p:spPr>
      </p:pic>
      <p:sp>
        <p:nvSpPr>
          <p:cNvPr id="4" name="Text 1"/>
          <p:cNvSpPr/>
          <p:nvPr/>
        </p:nvSpPr>
        <p:spPr>
          <a:xfrm>
            <a:off x="812800" y="2222550"/>
            <a:ext cx="10883392" cy="274290"/>
          </a:xfrm>
          <a:prstGeom prst="rect">
            <a:avLst/>
          </a:prstGeom>
          <a:noFill/>
          <a:ln/>
        </p:spPr>
        <p:txBody>
          <a:bodyPr wrap="square" lIns="0" tIns="0" rIns="0" bIns="0" rtlCol="0" anchor="t">
            <a:normAutofit/>
          </a:bodyPr>
          <a:lstStyle/>
          <a:p>
            <a:pPr algn="l" indent="0" marL="0">
              <a:lnSpc>
                <a:spcPts val="1960"/>
              </a:lnSpc>
              <a:buNone/>
            </a:pPr>
            <a:r>
              <a:rPr lang="en-US" sz="1400" b="1" spc="200" kern="0" dirty="0">
                <a:solidFill>
                  <a:srgbClr val="7FD3F4"/>
                </a:solidFill>
                <a:latin typeface="Arial" pitchFamily="34" charset="0"/>
                <a:ea typeface="Arial" pitchFamily="34" charset="-122"/>
                <a:cs typeface="Arial" pitchFamily="34" charset="-120"/>
              </a:rPr>
              <a:t>COMMUNAUTÉ DE PRATIQUE RÉGIONALE | EXAMINÉ LE MERCREDI 2 DÉCEMBRE</a:t>
            </a:r>
            <a:endParaRPr lang="en-US" sz="1400" dirty="0">
              <a:latin typeface="Arial" charset="0"/>
              <a:ea typeface="Arial" charset="0"/>
              <a:cs typeface="Arial" charset="0"/>
            </a:endParaRPr>
          </a:p>
        </p:txBody>
      </p:sp>
      <p:sp>
        <p:nvSpPr>
          <p:cNvPr id="5" name="Text 2"/>
          <p:cNvSpPr/>
          <p:nvPr>
            <p:ph type="title"/>
          </p:nvPr>
        </p:nvSpPr>
        <p:spPr>
          <a:xfrm>
            <a:off x="812800" y="2674640"/>
            <a:ext cx="10883392" cy="787400"/>
          </a:xfrm>
          <a:prstGeom prst="rect">
            <a:avLst/>
          </a:prstGeom>
          <a:noFill/>
          <a:ln/>
        </p:spPr>
        <p:txBody>
          <a:bodyPr wrap="square" lIns="0" tIns="0" rIns="0" bIns="0" rtlCol="0" anchor="t">
            <a:normAutofit/>
          </a:bodyPr>
          <a:lstStyle/>
          <a:p>
            <a:pPr algn="l" indent="0" marL="0">
              <a:lnSpc>
                <a:spcPts val="6000"/>
              </a:lnSpc>
              <a:buNone/>
            </a:pPr>
            <a:r>
              <a:rPr lang="en-US" sz="6000" b="1" i="0" dirty="0">
                <a:solidFill>
                  <a:srgbClr val="F5CF00"/>
                </a:solidFill>
                <a:latin typeface="Arial" pitchFamily="34" charset="0"/>
                <a:ea typeface="Arial" pitchFamily="34" charset="-122"/>
                <a:cs typeface="Arial" pitchFamily="34" charset="-120"/>
              </a:rPr>
              <a:t>OUTPUT/3</a:t>
            </a:r>
            <a:endParaRPr lang="en-US" sz="6000" dirty="0">
              <a:latin typeface="Arial" charset="0"/>
              <a:ea typeface="Arial" charset="0"/>
              <a:cs typeface="Arial" charset="0"/>
            </a:endParaRPr>
          </a:p>
        </p:txBody>
      </p:sp>
      <p:sp>
        <p:nvSpPr>
          <p:cNvPr id="6" name="Text 3"/>
          <p:cNvSpPr/>
          <p:nvPr/>
        </p:nvSpPr>
        <p:spPr>
          <a:xfrm>
            <a:off x="812800" y="3639840"/>
            <a:ext cx="9810750" cy="528290"/>
          </a:xfrm>
          <a:prstGeom prst="rect">
            <a:avLst/>
          </a:prstGeom>
          <a:noFill/>
          <a:ln/>
        </p:spPr>
        <p:txBody>
          <a:bodyPr wrap="square" lIns="0" tIns="0" rIns="0" bIns="0" rtlCol="0" anchor="t">
            <a:normAutofit/>
          </a:bodyPr>
          <a:lstStyle/>
          <a:p>
            <a:pPr algn="l" indent="0" marL="0">
              <a:lnSpc>
                <a:spcPts val="3960"/>
              </a:lnSpc>
              <a:buNone/>
            </a:pPr>
            <a:r>
              <a:rPr lang="en-US" sz="3600" b="1" dirty="0">
                <a:solidFill>
                  <a:srgbClr val="F4F7FB"/>
                </a:solidFill>
                <a:latin typeface="Arial" pitchFamily="34" charset="0"/>
                <a:ea typeface="Arial" pitchFamily="34" charset="-122"/>
                <a:cs typeface="Arial" pitchFamily="34" charset="-120"/>
              </a:rPr>
              <a:t>Charte et programme de travail 2027-2028</a:t>
            </a:r>
            <a:endParaRPr lang="en-US" sz="3600" dirty="0">
              <a:latin typeface="Arial" charset="0"/>
              <a:ea typeface="Arial" charset="0"/>
              <a:cs typeface="Arial" charset="0"/>
            </a:endParaRPr>
          </a:p>
        </p:txBody>
      </p:sp>
      <p:sp>
        <p:nvSpPr>
          <p:cNvPr id="7" name="Text 4"/>
          <p:cNvSpPr/>
          <p:nvPr/>
        </p:nvSpPr>
        <p:spPr>
          <a:xfrm>
            <a:off x="812800" y="4345930"/>
            <a:ext cx="9156700" cy="629841"/>
          </a:xfrm>
          <a:prstGeom prst="rect">
            <a:avLst/>
          </a:prstGeom>
          <a:noFill/>
          <a:ln/>
        </p:spPr>
        <p:txBody>
          <a:bodyPr wrap="square" lIns="0" tIns="0" rIns="0" bIns="0" rtlCol="0" anchor="t">
            <a:normAutofit/>
          </a:bodyPr>
          <a:lstStyle/>
          <a:p>
            <a:pPr algn="l" indent="0" marL="0">
              <a:lnSpc>
                <a:spcPts val="2380"/>
              </a:lnSpc>
              <a:buNone/>
            </a:pPr>
            <a:r>
              <a:rPr lang="en-US" sz="1700" dirty="0">
                <a:solidFill>
                  <a:srgbClr val="CFE3F5"/>
                </a:solidFill>
                <a:latin typeface="Arial" pitchFamily="34" charset="0"/>
                <a:ea typeface="Arial" pitchFamily="34" charset="-122"/>
                <a:cs typeface="Arial" pitchFamily="34" charset="-120"/>
              </a:rPr>
              <a:t>Le projet pour les membres de la CdP, les questions auxquelles ils répondent, et comment chaque CdP envoie une position commune à l’UIT au plus tard le 26 novembre.</a:t>
            </a:r>
            <a:endParaRPr lang="en-US" sz="1700" dirty="0">
              <a:latin typeface="Arial" charset="0"/>
              <a:ea typeface="Arial" charset="0"/>
              <a:cs typeface="Arial" charset="0"/>
            </a:endParaRPr>
          </a:p>
        </p:txBody>
      </p:sp>
      <p:sp>
        <p:nvSpPr>
          <p:cNvPr id="8" name="Text 5"/>
          <p:cNvSpPr/>
          <p:nvPr/>
        </p:nvSpPr>
        <p:spPr>
          <a:xfrm>
            <a:off x="812800" y="5153571"/>
            <a:ext cx="2093664" cy="383530"/>
          </a:xfrm>
          <a:prstGeom prst="roundRect">
            <a:avLst>
              <a:gd name="adj" fmla="val 50000"/>
            </a:avLst>
          </a:prstGeom>
          <a:solidFill>
            <a:srgbClr val="8E1B1B"/>
          </a:solidFill>
          <a:ln/>
        </p:spPr>
        <p:txBody>
          <a:bodyPr wrap="none" lIns="0" tIns="0" rIns="0" bIns="0" rtlCol="0" anchor="ctr">
            <a:normAutofit/>
          </a:bodyPr>
          <a:lstStyle/>
          <a:p>
            <a:pPr algn="ctr" indent="0" marL="0">
              <a:lnSpc>
                <a:spcPts val="1820"/>
              </a:lnSpc>
              <a:buNone/>
            </a:pPr>
            <a:r>
              <a:rPr lang="en-US" sz="1300" b="1" dirty="0">
                <a:solidFill>
                  <a:srgbClr val="FFFFFF"/>
                </a:solidFill>
                <a:latin typeface="Arial" pitchFamily="34" charset="0"/>
                <a:ea typeface="Arial" pitchFamily="34" charset="-122"/>
                <a:cs typeface="Arial" pitchFamily="34" charset="-120"/>
              </a:rPr>
              <a:t>CdP Afrique de l’Ouest</a:t>
            </a:r>
            <a:endParaRPr lang="en-US" sz="1300" dirty="0">
              <a:latin typeface="Arial" charset="0"/>
              <a:ea typeface="Arial" charset="0"/>
              <a:cs typeface="Arial" charset="0"/>
            </a:endParaRPr>
          </a:p>
        </p:txBody>
      </p:sp>
      <p:sp>
        <p:nvSpPr>
          <p:cNvPr id="9" name="Text 6"/>
          <p:cNvSpPr/>
          <p:nvPr/>
        </p:nvSpPr>
        <p:spPr>
          <a:xfrm>
            <a:off x="3008064" y="5153571"/>
            <a:ext cx="1882725" cy="383530"/>
          </a:xfrm>
          <a:prstGeom prst="roundRect">
            <a:avLst>
              <a:gd name="adj" fmla="val 50000"/>
            </a:avLst>
          </a:prstGeom>
          <a:solidFill>
            <a:srgbClr val="F5CF00"/>
          </a:solidFill>
          <a:ln/>
        </p:spPr>
        <p:txBody>
          <a:bodyPr wrap="none" lIns="0" tIns="0" rIns="0" bIns="0" rtlCol="0" anchor="ctr">
            <a:normAutofit/>
          </a:bodyPr>
          <a:lstStyle/>
          <a:p>
            <a:pPr algn="ctr" indent="0" marL="0">
              <a:lnSpc>
                <a:spcPts val="1820"/>
              </a:lnSpc>
              <a:buNone/>
            </a:pPr>
            <a:r>
              <a:rPr lang="en-US" sz="1300" b="1" dirty="0">
                <a:solidFill>
                  <a:srgbClr val="0B2545"/>
                </a:solidFill>
                <a:latin typeface="Arial" pitchFamily="34" charset="0"/>
                <a:ea typeface="Arial" pitchFamily="34" charset="-122"/>
                <a:cs typeface="Arial" pitchFamily="34" charset="-120"/>
              </a:rPr>
              <a:t>CdP Afrique de l’Est</a:t>
            </a:r>
            <a:endParaRPr lang="en-US" sz="1300" dirty="0">
              <a:latin typeface="Arial" charset="0"/>
              <a:ea typeface="Arial" charset="0"/>
              <a:cs typeface="Arial" charset="0"/>
            </a:endParaRPr>
          </a:p>
        </p:txBody>
      </p:sp>
      <p:sp>
        <p:nvSpPr>
          <p:cNvPr id="10" name="Text 7"/>
          <p:cNvSpPr/>
          <p:nvPr/>
        </p:nvSpPr>
        <p:spPr>
          <a:xfrm>
            <a:off x="4992390" y="5153571"/>
            <a:ext cx="1928713" cy="383530"/>
          </a:xfrm>
          <a:prstGeom prst="roundRect">
            <a:avLst>
              <a:gd name="adj" fmla="val 50000"/>
            </a:avLst>
          </a:prstGeom>
          <a:solidFill>
            <a:srgbClr val="6E9FD0"/>
          </a:solidFill>
          <a:ln/>
        </p:spPr>
        <p:txBody>
          <a:bodyPr wrap="none" lIns="0" tIns="0" rIns="0" bIns="0" rtlCol="0" anchor="ctr">
            <a:normAutofit/>
          </a:bodyPr>
          <a:lstStyle/>
          <a:p>
            <a:pPr algn="ctr" indent="0" marL="0">
              <a:lnSpc>
                <a:spcPts val="1820"/>
              </a:lnSpc>
              <a:buNone/>
            </a:pPr>
            <a:r>
              <a:rPr lang="en-US" sz="1300" b="1" dirty="0">
                <a:solidFill>
                  <a:srgbClr val="0B2545"/>
                </a:solidFill>
                <a:latin typeface="Arial" pitchFamily="34" charset="0"/>
                <a:ea typeface="Arial" pitchFamily="34" charset="-122"/>
                <a:cs typeface="Arial" pitchFamily="34" charset="-120"/>
              </a:rPr>
              <a:t>CdP Afrique australe</a:t>
            </a:r>
            <a:endParaRPr lang="en-US" sz="1300" dirty="0">
              <a:latin typeface="Arial" charset="0"/>
              <a:ea typeface="Arial" charset="0"/>
              <a:cs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BRUXELLES, 30 NOVEMBRE AU 3 DÉCEMBRE 2026</a:t>
            </a:r>
            <a:endParaRPr lang="en-US" sz="1200" dirty="0">
              <a:latin typeface="Arial" charset="0"/>
              <a:ea typeface="Arial" charset="0"/>
              <a:cs typeface="Arial" charset="0"/>
            </a:endParaRPr>
          </a:p>
        </p:txBody>
      </p:sp>
      <p:sp>
        <p:nvSpPr>
          <p:cNvPr id="3" name="Text 1"/>
          <p:cNvSpPr/>
          <p:nvPr>
            <p:ph type="title"/>
          </p:nvPr>
        </p:nvSpPr>
        <p:spPr>
          <a:xfrm>
            <a:off x="812800" y="13309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Une norme et une Communauté de pratique</a:t>
            </a:r>
            <a:endParaRPr lang="en-US" sz="3200" dirty="0">
              <a:latin typeface="Arial" charset="0"/>
              <a:ea typeface="Arial" charset="0"/>
              <a:cs typeface="Arial" charset="0"/>
            </a:endParaRPr>
          </a:p>
        </p:txBody>
      </p:sp>
      <p:sp>
        <p:nvSpPr>
          <p:cNvPr id="4" name="Text 2"/>
          <p:cNvSpPr/>
          <p:nvPr/>
        </p:nvSpPr>
        <p:spPr>
          <a:xfrm>
            <a:off x="812800" y="2557711"/>
            <a:ext cx="1397000" cy="647700"/>
          </a:xfrm>
          <a:prstGeom prst="roundRect">
            <a:avLst>
              <a:gd name="adj" fmla="val 50000"/>
            </a:avLst>
          </a:prstGeom>
          <a:solidFill>
            <a:srgbClr val="8E1B1B"/>
          </a:solidFill>
          <a:ln/>
        </p:spPr>
        <p:txBody>
          <a:bodyPr wrap="square" lIns="108348" tIns="95648" rIns="108348" bIns="70248" rtlCol="0" anchor="t">
            <a:normAutofit/>
          </a:bodyPr>
          <a:lstStyle/>
          <a:p>
            <a:pPr algn="ctr" indent="0" marL="0">
              <a:lnSpc>
                <a:spcPts val="2100"/>
              </a:lnSpc>
              <a:buNone/>
            </a:pPr>
            <a:r>
              <a:rPr lang="en-US" sz="1500" b="1" dirty="0">
                <a:solidFill>
                  <a:srgbClr val="FFFFFF"/>
                </a:solidFill>
                <a:latin typeface="Arial" pitchFamily="34" charset="0"/>
                <a:ea typeface="Arial" pitchFamily="34" charset="-122"/>
                <a:cs typeface="Arial" pitchFamily="34" charset="-120"/>
              </a:rPr>
              <a:t>WATRA</a:t>
            </a:r>
            <a:endParaRPr lang="en-US" sz="1500" dirty="0">
              <a:latin typeface="Arial" charset="0"/>
              <a:ea typeface="Arial" charset="0"/>
              <a:cs typeface="Arial" charset="0"/>
            </a:endParaRPr>
          </a:p>
        </p:txBody>
      </p:sp>
      <p:sp>
        <p:nvSpPr>
          <p:cNvPr id="5" name="Text 3"/>
          <p:cNvSpPr/>
          <p:nvPr/>
        </p:nvSpPr>
        <p:spPr>
          <a:xfrm>
            <a:off x="812800" y="3332411"/>
            <a:ext cx="1397000" cy="647700"/>
          </a:xfrm>
          <a:prstGeom prst="roundRect">
            <a:avLst>
              <a:gd name="adj" fmla="val 50000"/>
            </a:avLst>
          </a:prstGeom>
          <a:solidFill>
            <a:srgbClr val="F5CF00"/>
          </a:solidFill>
          <a:ln/>
        </p:spPr>
        <p:txBody>
          <a:bodyPr wrap="square" lIns="108348" tIns="95648" rIns="108348" bIns="70248" rtlCol="0" anchor="t">
            <a:normAutofit/>
          </a:bodyPr>
          <a:lstStyle/>
          <a:p>
            <a:pPr algn="ctr" indent="0" marL="0">
              <a:lnSpc>
                <a:spcPts val="2100"/>
              </a:lnSpc>
              <a:buNone/>
            </a:pPr>
            <a:r>
              <a:rPr lang="en-US" sz="1500" b="1" dirty="0">
                <a:solidFill>
                  <a:srgbClr val="0B2545"/>
                </a:solidFill>
                <a:latin typeface="Arial" pitchFamily="34" charset="0"/>
                <a:ea typeface="Arial" pitchFamily="34" charset="-122"/>
                <a:cs typeface="Arial" pitchFamily="34" charset="-120"/>
              </a:rPr>
              <a:t>EACO</a:t>
            </a:r>
            <a:endParaRPr lang="en-US" sz="1500" dirty="0">
              <a:latin typeface="Arial" charset="0"/>
              <a:ea typeface="Arial" charset="0"/>
              <a:cs typeface="Arial" charset="0"/>
            </a:endParaRPr>
          </a:p>
        </p:txBody>
      </p:sp>
      <p:sp>
        <p:nvSpPr>
          <p:cNvPr id="6" name="Text 4"/>
          <p:cNvSpPr/>
          <p:nvPr/>
        </p:nvSpPr>
        <p:spPr>
          <a:xfrm>
            <a:off x="812800" y="4107111"/>
            <a:ext cx="1397000" cy="647700"/>
          </a:xfrm>
          <a:prstGeom prst="roundRect">
            <a:avLst>
              <a:gd name="adj" fmla="val 50000"/>
            </a:avLst>
          </a:prstGeom>
          <a:solidFill>
            <a:srgbClr val="6E9FD0"/>
          </a:solidFill>
          <a:ln/>
        </p:spPr>
        <p:txBody>
          <a:bodyPr wrap="square" lIns="108348" tIns="95648" rIns="108348" bIns="70248" rtlCol="0" anchor="t">
            <a:normAutofit/>
          </a:bodyPr>
          <a:lstStyle/>
          <a:p>
            <a:pPr algn="ctr" indent="0" marL="0">
              <a:lnSpc>
                <a:spcPts val="2100"/>
              </a:lnSpc>
              <a:buNone/>
            </a:pPr>
            <a:r>
              <a:rPr lang="en-US" sz="1500" b="1" dirty="0">
                <a:solidFill>
                  <a:srgbClr val="0B2545"/>
                </a:solidFill>
                <a:latin typeface="Arial" pitchFamily="34" charset="0"/>
                <a:ea typeface="Arial" pitchFamily="34" charset="-122"/>
                <a:cs typeface="Arial" pitchFamily="34" charset="-120"/>
              </a:rPr>
              <a:t>CRASA</a:t>
            </a:r>
            <a:endParaRPr lang="en-US" sz="1500" dirty="0">
              <a:latin typeface="Arial" charset="0"/>
              <a:ea typeface="Arial" charset="0"/>
              <a:cs typeface="Arial" charset="0"/>
            </a:endParaRPr>
          </a:p>
        </p:txBody>
      </p:sp>
      <p:pic>
        <p:nvPicPr>
          <p:cNvPr id="7" name="Image 0" descr="arrow-right">    </p:cNvPr>
          <p:cNvPicPr>
            <a:picLocks noChangeAspect="1"/>
          </p:cNvPicPr>
          <p:nvPr/>
        </p:nvPicPr>
        <p:blipFill>
          <a:blip r:embed="rId1"/>
          <a:srcRect l="0" r="0" t="0" b="0"/>
          <a:stretch/>
        </p:blipFill>
        <p:spPr>
          <a:xfrm>
            <a:off x="2362200" y="3465761"/>
            <a:ext cx="762000" cy="381000"/>
          </a:xfrm>
          <a:prstGeom prst="rect">
            <a:avLst/>
          </a:prstGeom>
        </p:spPr>
      </p:pic>
      <p:sp>
        <p:nvSpPr>
          <p:cNvPr id="8" name="Text 5"/>
          <p:cNvSpPr/>
          <p:nvPr/>
        </p:nvSpPr>
        <p:spPr>
          <a:xfrm>
            <a:off x="3276600" y="2536180"/>
            <a:ext cx="2095500" cy="2240161"/>
          </a:xfrm>
          <a:custGeom>
            <a:avLst/>
            <a:gdLst/>
            <a:ahLst/>
            <a:cxnLst/>
            <a:rect l="l" t="t" r="r" b="b"/>
            <a:pathLst>
              <a:path w="2095500" h="2240161">
                <a:moveTo>
                  <a:pt x="1047750" y="0"/>
                </a:moveTo>
                <a:lnTo>
                  <a:pt x="1047750" y="0"/>
                </a:lnTo>
                <a:arcTo hR="1047750" wR="1047750" stAng="16200000" swAng="5400000"/>
                <a:lnTo>
                  <a:pt x="2095500" y="1192411"/>
                </a:lnTo>
                <a:arcTo hR="1047750" wR="1047750" stAng="0" swAng="5400000"/>
                <a:lnTo>
                  <a:pt x="1047750" y="2240161"/>
                </a:lnTo>
                <a:arcTo hR="1047750" wR="1047750" stAng="5400000" swAng="5400000"/>
                <a:lnTo>
                  <a:pt x="0" y="1047750"/>
                </a:lnTo>
                <a:arcTo hR="1047750" wR="1047750" stAng="10800000" swAng="5400000"/>
                <a:close/>
              </a:path>
            </a:pathLst>
          </a:custGeom>
          <a:solidFill>
            <a:srgbClr val="D4AF79"/>
          </a:solidFill>
          <a:ln/>
        </p:spPr>
        <p:txBody>
          <a:bodyPr wrap="square" lIns="164783" tIns="571500" rIns="164783" bIns="546100" rtlCol="0" anchor="t">
            <a:normAutofit/>
          </a:bodyPr>
          <a:lstStyle/>
          <a:p>
            <a:pPr algn="ctr" indent="0" marL="0">
              <a:lnSpc>
                <a:spcPts val="2160"/>
              </a:lnSpc>
              <a:buNone/>
            </a:pPr>
            <a:r>
              <a:rPr lang="en-US" sz="1800" b="1" dirty="0">
                <a:solidFill>
                  <a:srgbClr val="0B2545"/>
                </a:solidFill>
                <a:latin typeface="Arial" pitchFamily="34" charset="0"/>
                <a:ea typeface="Arial" pitchFamily="34" charset="-122"/>
                <a:cs typeface="Arial" pitchFamily="34" charset="-120"/>
              </a:rPr>
              <a:t>Une Communauté de pratique régionale</a:t>
            </a:r>
            <a:endParaRPr lang="en-US" sz="1800" dirty="0">
              <a:latin typeface="Arial" charset="0"/>
              <a:ea typeface="Arial" charset="0"/>
              <a:cs typeface="Arial" charset="0"/>
            </a:endParaRPr>
          </a:p>
        </p:txBody>
      </p:sp>
      <p:sp>
        <p:nvSpPr>
          <p:cNvPr id="9" name="Text 6"/>
          <p:cNvSpPr/>
          <p:nvPr/>
        </p:nvSpPr>
        <p:spPr>
          <a:xfrm>
            <a:off x="5778500" y="2082750"/>
            <a:ext cx="5768721"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B6B82"/>
                </a:solidFill>
                <a:latin typeface="Arial" pitchFamily="34" charset="0"/>
                <a:ea typeface="Arial" pitchFamily="34" charset="-122"/>
                <a:cs typeface="Arial" pitchFamily="34" charset="-120"/>
              </a:rPr>
              <a:t>RÉSULTATS ATTENDUS</a:t>
            </a:r>
            <a:endParaRPr lang="en-US" sz="1200" dirty="0">
              <a:latin typeface="Arial" charset="0"/>
              <a:ea typeface="Arial" charset="0"/>
              <a:cs typeface="Arial" charset="0"/>
            </a:endParaRPr>
          </a:p>
        </p:txBody>
      </p:sp>
      <p:sp>
        <p:nvSpPr>
          <p:cNvPr id="10" name="Text 7"/>
          <p:cNvSpPr/>
          <p:nvPr/>
        </p:nvSpPr>
        <p:spPr>
          <a:xfrm>
            <a:off x="5781675" y="2426246"/>
            <a:ext cx="5594350" cy="844550"/>
          </a:xfrm>
          <a:prstGeom prst="roundRect">
            <a:avLst>
              <a:gd name="adj" fmla="val 11654"/>
            </a:avLst>
          </a:prstGeom>
          <a:solidFill>
            <a:srgbClr val="FFFFFF"/>
          </a:solidFill>
          <a:ln w="6350">
            <a:solidFill>
              <a:srgbClr val="E3EAF3"/>
            </a:solidFill>
            <a:prstDash val="solid"/>
          </a:ln>
        </p:spPr>
        <p:txBody>
          <a:bodyPr wrap="square" lIns="152147" tIns="126747" rIns="0" bIns="101347" rtlCol="0" anchor="t">
            <a:normAutofit/>
          </a:bodyPr>
          <a:lstStyle/>
          <a:p>
            <a:pPr algn="l" indent="0" marL="0">
              <a:lnSpc>
                <a:spcPts val="2100"/>
              </a:lnSpc>
              <a:buNone/>
            </a:pPr>
            <a:r>
              <a:rPr lang="en-US" sz="1500" b="1" dirty="0">
                <a:solidFill>
                  <a:srgbClr val="0B2545"/>
                </a:solidFill>
                <a:latin typeface="Arial" pitchFamily="34" charset="0"/>
                <a:ea typeface="Arial" pitchFamily="34" charset="-122"/>
                <a:cs typeface="Arial" pitchFamily="34" charset="-120"/>
              </a:rPr>
              <a:t>1.</a:t>
            </a:r>
            <a:r>
              <a:rPr lang="en-US" sz="1500" dirty="0">
                <a:solidFill>
                  <a:srgbClr val="0B2545"/>
                </a:solidFill>
                <a:latin typeface="Arial" pitchFamily="34" charset="0"/>
                <a:ea typeface="Arial" pitchFamily="34" charset="-122"/>
                <a:cs typeface="Arial" pitchFamily="34" charset="-120"/>
              </a:rPr>
              <a:t> Accord sur une norme de données commune et une approche de partage des données</a:t>
            </a:r>
            <a:endParaRPr lang="en-US" sz="1500" dirty="0">
              <a:latin typeface="Arial" charset="0"/>
              <a:ea typeface="Arial" charset="0"/>
              <a:cs typeface="Arial" charset="0"/>
            </a:endParaRPr>
          </a:p>
        </p:txBody>
      </p:sp>
      <p:sp>
        <p:nvSpPr>
          <p:cNvPr id="11" name="Text 8"/>
          <p:cNvSpPr/>
          <p:nvPr/>
        </p:nvSpPr>
        <p:spPr>
          <a:xfrm>
            <a:off x="5781675" y="3404146"/>
            <a:ext cx="5594350" cy="844550"/>
          </a:xfrm>
          <a:prstGeom prst="roundRect">
            <a:avLst>
              <a:gd name="adj" fmla="val 11654"/>
            </a:avLst>
          </a:prstGeom>
          <a:solidFill>
            <a:srgbClr val="FFFFFF"/>
          </a:solidFill>
          <a:ln w="6350">
            <a:solidFill>
              <a:srgbClr val="E3EAF3"/>
            </a:solidFill>
            <a:prstDash val="solid"/>
          </a:ln>
        </p:spPr>
        <p:txBody>
          <a:bodyPr wrap="square" lIns="152147" tIns="126747" rIns="0" bIns="101347" rtlCol="0" anchor="t">
            <a:normAutofit/>
          </a:bodyPr>
          <a:lstStyle/>
          <a:p>
            <a:pPr algn="l" indent="0" marL="0">
              <a:lnSpc>
                <a:spcPts val="2100"/>
              </a:lnSpc>
              <a:buNone/>
            </a:pPr>
            <a:r>
              <a:rPr lang="en-US" sz="1500" b="1" dirty="0">
                <a:solidFill>
                  <a:srgbClr val="0B2545"/>
                </a:solidFill>
                <a:latin typeface="Arial" pitchFamily="34" charset="0"/>
                <a:ea typeface="Arial" pitchFamily="34" charset="-122"/>
                <a:cs typeface="Arial" pitchFamily="34" charset="-120"/>
              </a:rPr>
              <a:t>2.</a:t>
            </a:r>
            <a:r>
              <a:rPr lang="en-US" sz="1500" dirty="0">
                <a:solidFill>
                  <a:srgbClr val="0B2545"/>
                </a:solidFill>
                <a:latin typeface="Arial" pitchFamily="34" charset="0"/>
                <a:ea typeface="Arial" pitchFamily="34" charset="-122"/>
                <a:cs typeface="Arial" pitchFamily="34" charset="-120"/>
              </a:rPr>
              <a:t> Une seule Communauté de pratique régionale à la place des trois groupes sous-régionaux</a:t>
            </a:r>
            <a:endParaRPr lang="en-US" sz="1500" dirty="0">
              <a:latin typeface="Arial" charset="0"/>
              <a:ea typeface="Arial" charset="0"/>
              <a:cs typeface="Arial" charset="0"/>
            </a:endParaRPr>
          </a:p>
        </p:txBody>
      </p:sp>
      <p:sp>
        <p:nvSpPr>
          <p:cNvPr id="12" name="Text 9"/>
          <p:cNvSpPr/>
          <p:nvPr/>
        </p:nvSpPr>
        <p:spPr>
          <a:xfrm>
            <a:off x="5781675" y="4382046"/>
            <a:ext cx="5594350" cy="844550"/>
          </a:xfrm>
          <a:prstGeom prst="roundRect">
            <a:avLst>
              <a:gd name="adj" fmla="val 11654"/>
            </a:avLst>
          </a:prstGeom>
          <a:solidFill>
            <a:srgbClr val="FFFFFF"/>
          </a:solidFill>
          <a:ln w="6350">
            <a:solidFill>
              <a:srgbClr val="E3EAF3"/>
            </a:solidFill>
            <a:prstDash val="solid"/>
          </a:ln>
        </p:spPr>
        <p:txBody>
          <a:bodyPr wrap="square" lIns="152147" tIns="126747" rIns="0" bIns="101347" rtlCol="0" anchor="t">
            <a:normAutofit/>
          </a:bodyPr>
          <a:lstStyle/>
          <a:p>
            <a:pPr algn="l" indent="0" marL="0">
              <a:lnSpc>
                <a:spcPts val="2100"/>
              </a:lnSpc>
              <a:buNone/>
            </a:pPr>
            <a:r>
              <a:rPr lang="en-US" sz="1500" b="1" dirty="0">
                <a:solidFill>
                  <a:srgbClr val="0B2545"/>
                </a:solidFill>
                <a:latin typeface="Arial" pitchFamily="34" charset="0"/>
                <a:ea typeface="Arial" pitchFamily="34" charset="-122"/>
                <a:cs typeface="Arial" pitchFamily="34" charset="-120"/>
              </a:rPr>
              <a:t>3.</a:t>
            </a:r>
            <a:r>
              <a:rPr lang="en-US" sz="1500" dirty="0">
                <a:solidFill>
                  <a:srgbClr val="0B2545"/>
                </a:solidFill>
                <a:latin typeface="Arial" pitchFamily="34" charset="0"/>
                <a:ea typeface="Arial" pitchFamily="34" charset="-122"/>
                <a:cs typeface="Arial" pitchFamily="34" charset="-120"/>
              </a:rPr>
              <a:t> Un premier pas vers la préparation à l’investissement ; planification des investissements en 2027-2028</a:t>
            </a:r>
            <a:endParaRPr lang="en-US" sz="1500" dirty="0">
              <a:latin typeface="Arial" charset="0"/>
              <a:ea typeface="Arial" charset="0"/>
              <a:cs typeface="Arial" charset="0"/>
            </a:endParaRPr>
          </a:p>
        </p:txBody>
      </p:sp>
      <p:pic>
        <p:nvPicPr>
          <p:cNvPr id="13" name="Image 1" descr="Africa Broadband Maps et UIT">    </p:cNvPr>
          <p:cNvPicPr>
            <a:picLocks noChangeAspect="1"/>
          </p:cNvPicPr>
          <p:nvPr/>
        </p:nvPicPr>
        <p:blipFill>
          <a:blip r:embed="rId2"/>
          <a:srcRect l="-233" r="-233" t="0" b="0"/>
          <a:stretch/>
        </p:blipFill>
        <p:spPr>
          <a:xfrm>
            <a:off x="812800" y="6223000"/>
            <a:ext cx="1143000" cy="330200"/>
          </a:xfrm>
          <a:prstGeom prst="rect">
            <a:avLst/>
          </a:prstGeom>
        </p:spPr>
      </p:pic>
      <p:sp>
        <p:nvSpPr>
          <p:cNvPr id="14" name="Text 1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2</a:t>
            </a:r>
            <a:endParaRPr lang="en-US" sz="1200" dirty="0">
              <a:latin typeface="Arial" charset="0"/>
              <a:ea typeface="Arial" charset="0"/>
              <a:cs typeface="Arial"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BFB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OUTPUT/3 | EXAMINÉ LE MERCREDI 2 DÉCEMBRE</a:t>
            </a:r>
            <a:endParaRPr lang="en-US" sz="1200" dirty="0">
              <a:latin typeface="Arial" charset="0"/>
              <a:ea typeface="Arial" charset="0"/>
              <a:cs typeface="Arial" charset="0"/>
            </a:endParaRPr>
          </a:p>
        </p:txBody>
      </p:sp>
      <p:sp>
        <p:nvSpPr>
          <p:cNvPr id="3" name="Text 1"/>
          <p:cNvSpPr/>
          <p:nvPr>
            <p:ph type="title"/>
          </p:nvPr>
        </p:nvSpPr>
        <p:spPr>
          <a:xfrm>
            <a:off x="812800" y="12801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Charte et programme de travail 2027-2028</a:t>
            </a:r>
            <a:endParaRPr lang="en-US" sz="3200" dirty="0">
              <a:latin typeface="Arial" charset="0"/>
              <a:ea typeface="Arial" charset="0"/>
              <a:cs typeface="Arial" charset="0"/>
            </a:endParaRPr>
          </a:p>
        </p:txBody>
      </p:sp>
      <p:sp>
        <p:nvSpPr>
          <p:cNvPr id="4" name="Text 2"/>
          <p:cNvSpPr/>
          <p:nvPr/>
        </p:nvSpPr>
        <p:spPr>
          <a:xfrm>
            <a:off x="812800" y="1981150"/>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B6B82"/>
                </a:solidFill>
                <a:latin typeface="Arial" pitchFamily="34" charset="0"/>
                <a:ea typeface="Arial" pitchFamily="34" charset="-122"/>
                <a:cs typeface="Arial" pitchFamily="34" charset="-120"/>
              </a:rPr>
              <a:t>DE QUOI S’AGIT-IL</a:t>
            </a:r>
            <a:endParaRPr lang="en-US" sz="1200" dirty="0">
              <a:latin typeface="Arial" charset="0"/>
              <a:ea typeface="Arial" charset="0"/>
              <a:cs typeface="Arial" charset="0"/>
            </a:endParaRPr>
          </a:p>
        </p:txBody>
      </p:sp>
      <p:sp>
        <p:nvSpPr>
          <p:cNvPr id="5" name="Text 3"/>
          <p:cNvSpPr/>
          <p:nvPr/>
        </p:nvSpPr>
        <p:spPr>
          <a:xfrm>
            <a:off x="812800" y="2245271"/>
            <a:ext cx="5310886" cy="85407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6233A"/>
                </a:solidFill>
                <a:latin typeface="Arial" pitchFamily="34" charset="0"/>
                <a:ea typeface="Arial" pitchFamily="34" charset="-122"/>
                <a:cs typeface="Arial" pitchFamily="34" charset="-120"/>
              </a:rPr>
              <a:t>Les règles de la Communauté (objet, membres, présidences et rotation, méthodes de travail, calendrier) et son plan pour 2027-2028.</a:t>
            </a:r>
            <a:endParaRPr lang="en-US" sz="1500" dirty="0">
              <a:latin typeface="Arial" charset="0"/>
              <a:ea typeface="Arial" charset="0"/>
              <a:cs typeface="Arial" charset="0"/>
            </a:endParaRPr>
          </a:p>
        </p:txBody>
      </p:sp>
      <p:sp>
        <p:nvSpPr>
          <p:cNvPr id="6" name="Text 4"/>
          <p:cNvSpPr/>
          <p:nvPr/>
        </p:nvSpPr>
        <p:spPr>
          <a:xfrm>
            <a:off x="812800" y="3277146"/>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B6B82"/>
                </a:solidFill>
                <a:latin typeface="Arial" pitchFamily="34" charset="0"/>
                <a:ea typeface="Arial" pitchFamily="34" charset="-122"/>
                <a:cs typeface="Arial" pitchFamily="34" charset="-120"/>
              </a:rPr>
              <a:t>POURQUOI C’EST IMPORTANT</a:t>
            </a:r>
            <a:endParaRPr lang="en-US" sz="1200" dirty="0">
              <a:latin typeface="Arial" charset="0"/>
              <a:ea typeface="Arial" charset="0"/>
              <a:cs typeface="Arial" charset="0"/>
            </a:endParaRPr>
          </a:p>
        </p:txBody>
      </p:sp>
      <p:sp>
        <p:nvSpPr>
          <p:cNvPr id="7" name="Text 5"/>
          <p:cNvSpPr/>
          <p:nvPr/>
        </p:nvSpPr>
        <p:spPr>
          <a:xfrm>
            <a:off x="812800" y="3541266"/>
            <a:ext cx="5310886" cy="85407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6233A"/>
                </a:solidFill>
                <a:latin typeface="Arial" pitchFamily="34" charset="0"/>
                <a:ea typeface="Arial" pitchFamily="34" charset="-122"/>
                <a:cs typeface="Arial" pitchFamily="34" charset="-120"/>
              </a:rPr>
              <a:t>Elle assure la poursuite des travaux après la fin du programme en 2028, sous la conduite de la région plutôt que de l’UIT.</a:t>
            </a:r>
            <a:endParaRPr lang="en-US" sz="1500" dirty="0">
              <a:latin typeface="Arial" charset="0"/>
              <a:ea typeface="Arial" charset="0"/>
              <a:cs typeface="Arial" charset="0"/>
            </a:endParaRPr>
          </a:p>
        </p:txBody>
      </p:sp>
      <p:sp>
        <p:nvSpPr>
          <p:cNvPr id="8" name="Shape 6"/>
          <p:cNvSpPr/>
          <p:nvPr/>
        </p:nvSpPr>
        <p:spPr>
          <a:xfrm>
            <a:off x="6223000" y="1981150"/>
            <a:ext cx="5156200" cy="2877641"/>
          </a:xfrm>
          <a:prstGeom prst="roundRect">
            <a:avLst>
              <a:gd name="adj" fmla="val 4413"/>
            </a:avLst>
          </a:prstGeom>
          <a:solidFill>
            <a:srgbClr val="4F7A9A"/>
          </a:solidFill>
          <a:ln/>
        </p:spPr>
      </p:sp>
      <p:sp>
        <p:nvSpPr>
          <p:cNvPr id="9" name="Text 7"/>
          <p:cNvSpPr/>
          <p:nvPr/>
        </p:nvSpPr>
        <p:spPr>
          <a:xfrm>
            <a:off x="6477000" y="2235150"/>
            <a:ext cx="478764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D8E6F2"/>
                </a:solidFill>
                <a:latin typeface="Arial" pitchFamily="34" charset="0"/>
                <a:ea typeface="Arial" pitchFamily="34" charset="-122"/>
                <a:cs typeface="Arial" pitchFamily="34" charset="-120"/>
              </a:rPr>
              <a:t>À BRUXELLES</a:t>
            </a:r>
            <a:endParaRPr lang="en-US" sz="1200" dirty="0">
              <a:latin typeface="Arial" charset="0"/>
              <a:ea typeface="Arial" charset="0"/>
              <a:cs typeface="Arial" charset="0"/>
            </a:endParaRPr>
          </a:p>
        </p:txBody>
      </p:sp>
      <p:sp>
        <p:nvSpPr>
          <p:cNvPr id="10" name="Text 8"/>
          <p:cNvSpPr/>
          <p:nvPr/>
        </p:nvSpPr>
        <p:spPr>
          <a:xfrm>
            <a:off x="6477000" y="2550071"/>
            <a:ext cx="4787646"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FFFFFF"/>
                </a:solidFill>
                <a:latin typeface="Arial" pitchFamily="34" charset="0"/>
                <a:ea typeface="Arial" pitchFamily="34" charset="-122"/>
                <a:cs typeface="Arial" pitchFamily="34" charset="-120"/>
              </a:rPr>
              <a:t>Jour 3, mercredi 2 décembre</a:t>
            </a:r>
            <a:endParaRPr lang="en-US" sz="1500" dirty="0">
              <a:latin typeface="Arial" charset="0"/>
              <a:ea typeface="Arial" charset="0"/>
              <a:cs typeface="Arial" charset="0"/>
            </a:endParaRPr>
          </a:p>
        </p:txBody>
      </p:sp>
      <p:sp>
        <p:nvSpPr>
          <p:cNvPr id="11" name="Text 9"/>
          <p:cNvSpPr/>
          <p:nvPr/>
        </p:nvSpPr>
        <p:spPr>
          <a:xfrm>
            <a:off x="6477000" y="2918371"/>
            <a:ext cx="4787646" cy="311150"/>
          </a:xfrm>
          <a:prstGeom prst="rect">
            <a:avLst/>
          </a:prstGeom>
          <a:noFill/>
          <a:ln/>
        </p:spPr>
        <p:txBody>
          <a:bodyPr wrap="square" lIns="0" tIns="0" rIns="0" bIns="0" rtlCol="0" anchor="t">
            <a:normAutofit/>
          </a:bodyPr>
          <a:lstStyle/>
          <a:p>
            <a:pPr algn="l" indent="0" marL="0">
              <a:lnSpc>
                <a:spcPts val="2250"/>
              </a:lnSpc>
              <a:buNone/>
            </a:pPr>
            <a:r>
              <a:rPr lang="en-US" sz="1800" b="1" dirty="0">
                <a:solidFill>
                  <a:srgbClr val="FFFFFF"/>
                </a:solidFill>
                <a:latin typeface="Arial" pitchFamily="34" charset="0"/>
                <a:ea typeface="Arial" pitchFamily="34" charset="-122"/>
                <a:cs typeface="Arial" pitchFamily="34" charset="-120"/>
              </a:rPr>
              <a:t>Une Communauté de pratique régionale</a:t>
            </a:r>
            <a:endParaRPr lang="en-US" sz="1800" dirty="0">
              <a:latin typeface="Arial" charset="0"/>
              <a:ea typeface="Arial" charset="0"/>
              <a:cs typeface="Arial" charset="0"/>
            </a:endParaRPr>
          </a:p>
        </p:txBody>
      </p:sp>
      <p:sp>
        <p:nvSpPr>
          <p:cNvPr id="12" name="Text 10"/>
          <p:cNvSpPr/>
          <p:nvPr/>
        </p:nvSpPr>
        <p:spPr>
          <a:xfrm>
            <a:off x="6477000" y="3305721"/>
            <a:ext cx="4787646"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E6EEF6"/>
                </a:solidFill>
                <a:latin typeface="Arial" pitchFamily="34" charset="0"/>
                <a:ea typeface="Arial" pitchFamily="34" charset="-122"/>
                <a:cs typeface="Arial" pitchFamily="34" charset="-120"/>
              </a:rPr>
              <a:t>Concevoir son cadre et co-rédiger le programme de travail 2027-2028.</a:t>
            </a:r>
            <a:endParaRPr lang="en-US" sz="1400" dirty="0">
              <a:latin typeface="Arial" charset="0"/>
              <a:ea typeface="Arial" charset="0"/>
              <a:cs typeface="Arial" charset="0"/>
            </a:endParaRPr>
          </a:p>
        </p:txBody>
      </p:sp>
      <p:sp>
        <p:nvSpPr>
          <p:cNvPr id="13" name="Text 11"/>
          <p:cNvSpPr/>
          <p:nvPr/>
        </p:nvSpPr>
        <p:spPr>
          <a:xfrm>
            <a:off x="6477000" y="3922861"/>
            <a:ext cx="4648200" cy="681930"/>
          </a:xfrm>
          <a:prstGeom prst="roundRect">
            <a:avLst>
              <a:gd name="adj" fmla="val 11174"/>
            </a:avLst>
          </a:prstGeom>
          <a:solidFill>
            <a:srgbClr val="3E6584"/>
          </a:solidFill>
          <a:ln/>
        </p:spPr>
        <p:txBody>
          <a:bodyPr wrap="square" lIns="104682" tIns="79282" rIns="0" bIns="53882" rtlCol="0" anchor="t">
            <a:normAutofit/>
          </a:bodyPr>
          <a:lstStyle/>
          <a:p>
            <a:pPr algn="l" indent="0" marL="0">
              <a:lnSpc>
                <a:spcPts val="1885"/>
              </a:lnSpc>
              <a:buNone/>
            </a:pPr>
            <a:r>
              <a:rPr lang="en-US" sz="1300" dirty="0">
                <a:solidFill>
                  <a:srgbClr val="FFFFFF"/>
                </a:solidFill>
                <a:latin typeface="Arial" pitchFamily="34" charset="0"/>
                <a:ea typeface="Arial" pitchFamily="34" charset="-122"/>
                <a:cs typeface="Arial" pitchFamily="34" charset="-120"/>
              </a:rPr>
              <a:t>Adopté avec les deux autres résultats le jeudi 3 décembre, par consensus.</a:t>
            </a:r>
            <a:endParaRPr lang="en-US" sz="1300" dirty="0">
              <a:latin typeface="Arial" charset="0"/>
              <a:ea typeface="Arial" charset="0"/>
              <a:cs typeface="Arial" charset="0"/>
            </a:endParaRPr>
          </a:p>
        </p:txBody>
      </p:sp>
      <p:pic>
        <p:nvPicPr>
          <p:cNvPr id="14" name="Image 0" descr="Africa Broadband Maps et UIT">    </p:cNvPr>
          <p:cNvPicPr>
            <a:picLocks noChangeAspect="1"/>
          </p:cNvPicPr>
          <p:nvPr/>
        </p:nvPicPr>
        <p:blipFill>
          <a:blip r:embed="rId1"/>
          <a:srcRect l="-233" r="-233" t="0" b="0"/>
          <a:stretch/>
        </p:blipFill>
        <p:spPr>
          <a:xfrm>
            <a:off x="812800" y="6223000"/>
            <a:ext cx="1143000" cy="330200"/>
          </a:xfrm>
          <a:prstGeom prst="rect">
            <a:avLst/>
          </a:prstGeom>
        </p:spPr>
      </p:pic>
      <p:sp>
        <p:nvSpPr>
          <p:cNvPr id="15" name="Text 12"/>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3</a:t>
            </a:r>
            <a:endParaRPr lang="en-US" sz="1200" dirty="0">
              <a:latin typeface="Arial" charset="0"/>
              <a:ea typeface="Arial" charset="0"/>
              <a:cs typeface="Arial"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OUTPUT/3 EN UNE IMAGE</a:t>
            </a:r>
            <a:endParaRPr lang="en-US" sz="1200" dirty="0">
              <a:latin typeface="Arial" charset="0"/>
              <a:ea typeface="Arial" charset="0"/>
              <a:cs typeface="Arial" charset="0"/>
            </a:endParaRPr>
          </a:p>
        </p:txBody>
      </p:sp>
      <p:sp>
        <p:nvSpPr>
          <p:cNvPr id="3" name="Text 1"/>
          <p:cNvSpPr/>
          <p:nvPr>
            <p:ph type="title"/>
          </p:nvPr>
        </p:nvSpPr>
        <p:spPr>
          <a:xfrm>
            <a:off x="812800" y="12293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De trois groupes à une Communauté</a:t>
            </a:r>
            <a:endParaRPr lang="en-US" sz="3200" dirty="0">
              <a:latin typeface="Arial" charset="0"/>
              <a:ea typeface="Arial" charset="0"/>
              <a:cs typeface="Arial" charset="0"/>
            </a:endParaRPr>
          </a:p>
        </p:txBody>
      </p:sp>
      <p:sp>
        <p:nvSpPr>
          <p:cNvPr id="4" name="Shape 2"/>
          <p:cNvSpPr/>
          <p:nvPr/>
        </p:nvSpPr>
        <p:spPr>
          <a:xfrm>
            <a:off x="815975" y="1882725"/>
            <a:ext cx="10560050" cy="3841750"/>
          </a:xfrm>
          <a:prstGeom prst="roundRect">
            <a:avLst>
              <a:gd name="adj" fmla="val 3223"/>
            </a:avLst>
          </a:prstGeom>
          <a:solidFill>
            <a:srgbClr val="FFFFFF"/>
          </a:solidFill>
          <a:ln w="6350">
            <a:solidFill>
              <a:srgbClr val="E3EAF3"/>
            </a:solidFill>
            <a:prstDash val="solid"/>
          </a:ln>
        </p:spPr>
      </p:sp>
      <p:pic>
        <p:nvPicPr>
          <p:cNvPr id="5" name="Image 0" descr="En 2026, les régulateurs travaillent en trois groupes sous-régionaux. À partir de 2027, ils travaillent en une seule Communauté de pratique régionale, selon la Charte.">    </p:cNvPr>
          <p:cNvPicPr>
            <a:picLocks noChangeAspect="1"/>
          </p:cNvPicPr>
          <p:nvPr/>
        </p:nvPicPr>
        <p:blipFill>
          <a:blip r:embed="rId1"/>
          <a:srcRect l="0" r="0" t="-18" b="-18"/>
          <a:stretch/>
        </p:blipFill>
        <p:spPr>
          <a:xfrm>
            <a:off x="1054100" y="2038300"/>
            <a:ext cx="10083800" cy="3530600"/>
          </a:xfrm>
          <a:prstGeom prst="rect">
            <a:avLst/>
          </a:prstGeom>
        </p:spPr>
      </p:pic>
      <p:pic>
        <p:nvPicPr>
          <p:cNvPr id="6" name="Image 1" descr="Africa Broadband Maps et UIT">    </p:cNvPr>
          <p:cNvPicPr>
            <a:picLocks noChangeAspect="1"/>
          </p:cNvPicPr>
          <p:nvPr/>
        </p:nvPicPr>
        <p:blipFill>
          <a:blip r:embed="rId2"/>
          <a:srcRect l="-233" r="-233" t="0" b="0"/>
          <a:stretch/>
        </p:blipFill>
        <p:spPr>
          <a:xfrm>
            <a:off x="812800" y="6223000"/>
            <a:ext cx="1143000" cy="330200"/>
          </a:xfrm>
          <a:prstGeom prst="rect">
            <a:avLst/>
          </a:prstGeom>
        </p:spPr>
      </p:pic>
      <p:sp>
        <p:nvSpPr>
          <p:cNvPr id="7" name="Text 3"/>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4</a:t>
            </a:r>
            <a:endParaRPr lang="en-US" sz="1200" dirty="0">
              <a:latin typeface="Arial" charset="0"/>
              <a:ea typeface="Arial" charset="0"/>
              <a:cs typeface="Arial"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2545"/>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7FD3F4"/>
                </a:solidFill>
                <a:latin typeface="Arial" pitchFamily="34" charset="0"/>
                <a:ea typeface="Arial" pitchFamily="34" charset="-122"/>
                <a:cs typeface="Arial" pitchFamily="34" charset="-120"/>
              </a:rPr>
              <a:t>POUR VOS MEMBRES, RÉPONSES À LA DATE FIXÉE PAR VOTRE PRÉSIDENCE</a:t>
            </a:r>
            <a:endParaRPr lang="en-US" sz="1200" dirty="0">
              <a:latin typeface="Arial" charset="0"/>
              <a:ea typeface="Arial" charset="0"/>
              <a:cs typeface="Arial" charset="0"/>
            </a:endParaRPr>
          </a:p>
        </p:txBody>
      </p:sp>
      <p:sp>
        <p:nvSpPr>
          <p:cNvPr id="3" name="Text 1"/>
          <p:cNvSpPr/>
          <p:nvPr>
            <p:ph type="title"/>
          </p:nvPr>
        </p:nvSpPr>
        <p:spPr>
          <a:xfrm>
            <a:off x="812800" y="12547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F4F7FB"/>
                </a:solidFill>
                <a:latin typeface="Arial" pitchFamily="34" charset="0"/>
                <a:ea typeface="Arial" pitchFamily="34" charset="-122"/>
                <a:cs typeface="Arial" pitchFamily="34" charset="-120"/>
              </a:rPr>
              <a:t>Trois questions pour vos membres</a:t>
            </a:r>
            <a:endParaRPr lang="en-US" sz="3200" dirty="0">
              <a:latin typeface="Arial" charset="0"/>
              <a:ea typeface="Arial" charset="0"/>
              <a:cs typeface="Arial" charset="0"/>
            </a:endParaRPr>
          </a:p>
        </p:txBody>
      </p:sp>
      <p:sp>
        <p:nvSpPr>
          <p:cNvPr id="4" name="Shape 2"/>
          <p:cNvSpPr/>
          <p:nvPr/>
        </p:nvSpPr>
        <p:spPr>
          <a:xfrm>
            <a:off x="812800" y="1930350"/>
            <a:ext cx="3420517" cy="2212231"/>
          </a:xfrm>
          <a:prstGeom prst="roundRect">
            <a:avLst>
              <a:gd name="adj" fmla="val 5741"/>
            </a:avLst>
          </a:prstGeom>
          <a:solidFill>
            <a:srgbClr val="16355E"/>
          </a:solidFill>
          <a:ln/>
        </p:spPr>
      </p:sp>
      <p:sp>
        <p:nvSpPr>
          <p:cNvPr id="5" name="Text 3"/>
          <p:cNvSpPr/>
          <p:nvPr/>
        </p:nvSpPr>
        <p:spPr>
          <a:xfrm>
            <a:off x="1041400" y="2158950"/>
            <a:ext cx="3052216"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7FD3F4"/>
                </a:solidFill>
                <a:latin typeface="Arial" pitchFamily="34" charset="0"/>
                <a:ea typeface="Arial" pitchFamily="34" charset="-122"/>
                <a:cs typeface="Arial" pitchFamily="34" charset="-120"/>
              </a:rPr>
              <a:t>1. TRAVAILLER ENSEMBLE</a:t>
            </a:r>
            <a:endParaRPr lang="en-US" sz="1300" dirty="0">
              <a:latin typeface="Arial" charset="0"/>
              <a:ea typeface="Arial" charset="0"/>
              <a:cs typeface="Arial" charset="0"/>
            </a:endParaRPr>
          </a:p>
        </p:txBody>
      </p:sp>
      <p:sp>
        <p:nvSpPr>
          <p:cNvPr id="6" name="Text 4"/>
          <p:cNvSpPr/>
          <p:nvPr/>
        </p:nvSpPr>
        <p:spPr>
          <a:xfrm>
            <a:off x="1041400" y="2491680"/>
            <a:ext cx="3052216" cy="1447701"/>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4F7FB"/>
                </a:solidFill>
                <a:latin typeface="Arial" pitchFamily="34" charset="0"/>
                <a:ea typeface="Arial" pitchFamily="34" charset="-122"/>
                <a:cs typeface="Arial" pitchFamily="34" charset="-120"/>
              </a:rPr>
              <a:t>À quelle fréquence la Communauté doit-elle se réunir, comment la présidence doit-elle tourner, et comment prendre les décisions ?</a:t>
            </a:r>
            <a:endParaRPr lang="en-US" sz="1600" dirty="0">
              <a:latin typeface="Arial" charset="0"/>
              <a:ea typeface="Arial" charset="0"/>
              <a:cs typeface="Arial" charset="0"/>
            </a:endParaRPr>
          </a:p>
        </p:txBody>
      </p:sp>
      <p:sp>
        <p:nvSpPr>
          <p:cNvPr id="7" name="Shape 5"/>
          <p:cNvSpPr/>
          <p:nvPr/>
        </p:nvSpPr>
        <p:spPr>
          <a:xfrm>
            <a:off x="4385717" y="1930350"/>
            <a:ext cx="3420517" cy="2212231"/>
          </a:xfrm>
          <a:prstGeom prst="roundRect">
            <a:avLst>
              <a:gd name="adj" fmla="val 5741"/>
            </a:avLst>
          </a:prstGeom>
          <a:solidFill>
            <a:srgbClr val="16355E"/>
          </a:solidFill>
          <a:ln/>
        </p:spPr>
      </p:sp>
      <p:sp>
        <p:nvSpPr>
          <p:cNvPr id="8" name="Text 6"/>
          <p:cNvSpPr/>
          <p:nvPr/>
        </p:nvSpPr>
        <p:spPr>
          <a:xfrm>
            <a:off x="4614317" y="2158950"/>
            <a:ext cx="3052216"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7FD3F4"/>
                </a:solidFill>
                <a:latin typeface="Arial" pitchFamily="34" charset="0"/>
                <a:ea typeface="Arial" pitchFamily="34" charset="-122"/>
                <a:cs typeface="Arial" pitchFamily="34" charset="-120"/>
              </a:rPr>
              <a:t>2. PRIORITÉS</a:t>
            </a:r>
            <a:endParaRPr lang="en-US" sz="1300" dirty="0">
              <a:latin typeface="Arial" charset="0"/>
              <a:ea typeface="Arial" charset="0"/>
              <a:cs typeface="Arial" charset="0"/>
            </a:endParaRPr>
          </a:p>
        </p:txBody>
      </p:sp>
      <p:sp>
        <p:nvSpPr>
          <p:cNvPr id="9" name="Text 7"/>
          <p:cNvSpPr/>
          <p:nvPr/>
        </p:nvSpPr>
        <p:spPr>
          <a:xfrm>
            <a:off x="4614317" y="2491680"/>
            <a:ext cx="3052216" cy="87878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4F7FB"/>
                </a:solidFill>
                <a:latin typeface="Arial" pitchFamily="34" charset="0"/>
                <a:ea typeface="Arial" pitchFamily="34" charset="-122"/>
                <a:cs typeface="Arial" pitchFamily="34" charset="-120"/>
              </a:rPr>
              <a:t>Sur quoi la Communauté doit-elle travailler en premier en 2027 ?</a:t>
            </a:r>
            <a:endParaRPr lang="en-US" sz="1600" dirty="0">
              <a:latin typeface="Arial" charset="0"/>
              <a:ea typeface="Arial" charset="0"/>
              <a:cs typeface="Arial" charset="0"/>
            </a:endParaRPr>
          </a:p>
        </p:txBody>
      </p:sp>
      <p:sp>
        <p:nvSpPr>
          <p:cNvPr id="10" name="Shape 8"/>
          <p:cNvSpPr/>
          <p:nvPr/>
        </p:nvSpPr>
        <p:spPr>
          <a:xfrm>
            <a:off x="7958634" y="1930350"/>
            <a:ext cx="3420566" cy="2212231"/>
          </a:xfrm>
          <a:prstGeom prst="roundRect">
            <a:avLst>
              <a:gd name="adj" fmla="val 5741"/>
            </a:avLst>
          </a:prstGeom>
          <a:solidFill>
            <a:srgbClr val="16355E"/>
          </a:solidFill>
          <a:ln/>
        </p:spPr>
      </p:sp>
      <p:sp>
        <p:nvSpPr>
          <p:cNvPr id="11" name="Text 9"/>
          <p:cNvSpPr/>
          <p:nvPr/>
        </p:nvSpPr>
        <p:spPr>
          <a:xfrm>
            <a:off x="8187234" y="2158950"/>
            <a:ext cx="3052267"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7FD3F4"/>
                </a:solidFill>
                <a:latin typeface="Arial" pitchFamily="34" charset="0"/>
                <a:ea typeface="Arial" pitchFamily="34" charset="-122"/>
                <a:cs typeface="Arial" pitchFamily="34" charset="-120"/>
              </a:rPr>
              <a:t>3. APRÈS 2028</a:t>
            </a:r>
            <a:endParaRPr lang="en-US" sz="1300" dirty="0">
              <a:latin typeface="Arial" charset="0"/>
              <a:ea typeface="Arial" charset="0"/>
              <a:cs typeface="Arial" charset="0"/>
            </a:endParaRPr>
          </a:p>
        </p:txBody>
      </p:sp>
      <p:sp>
        <p:nvSpPr>
          <p:cNvPr id="12" name="Text 10"/>
          <p:cNvSpPr/>
          <p:nvPr/>
        </p:nvSpPr>
        <p:spPr>
          <a:xfrm>
            <a:off x="8187234" y="2491680"/>
            <a:ext cx="3052267" cy="1163241"/>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4F7FB"/>
                </a:solidFill>
                <a:latin typeface="Arial" pitchFamily="34" charset="0"/>
                <a:ea typeface="Arial" pitchFamily="34" charset="-122"/>
                <a:cs typeface="Arial" pitchFamily="34" charset="-120"/>
              </a:rPr>
              <a:t>Qui devrait accueillir le secrétariat à la fin du programme, et avec quelles ressources ?</a:t>
            </a:r>
            <a:endParaRPr lang="en-US" sz="1600" dirty="0">
              <a:latin typeface="Arial" charset="0"/>
              <a:ea typeface="Arial" charset="0"/>
              <a:cs typeface="Arial" charset="0"/>
            </a:endParaRPr>
          </a:p>
        </p:txBody>
      </p:sp>
      <p:sp>
        <p:nvSpPr>
          <p:cNvPr id="13" name="Text 11"/>
          <p:cNvSpPr/>
          <p:nvPr/>
        </p:nvSpPr>
        <p:spPr>
          <a:xfrm>
            <a:off x="815975" y="4374356"/>
            <a:ext cx="5200650" cy="1071761"/>
          </a:xfrm>
          <a:prstGeom prst="roundRect">
            <a:avLst>
              <a:gd name="adj" fmla="val 9183"/>
            </a:avLst>
          </a:prstGeom>
          <a:solidFill>
            <a:srgbClr val="12304F"/>
          </a:solidFill>
          <a:ln w="6350">
            <a:solidFill>
              <a:srgbClr val="2A4A70"/>
            </a:solidFill>
            <a:prstDash val="solid"/>
          </a:ln>
        </p:spPr>
        <p:txBody>
          <a:bodyPr wrap="square" lIns="152147" tIns="126747" rIns="6986" bIns="101347" rtlCol="0" anchor="t">
            <a:normAutofit/>
          </a:bodyPr>
          <a:lstStyle/>
          <a:p>
            <a:pPr algn="l" indent="0" marL="0">
              <a:lnSpc>
                <a:spcPts val="2030"/>
              </a:lnSpc>
              <a:buNone/>
            </a:pPr>
            <a:r>
              <a:rPr lang="en-US" sz="1400" dirty="0">
                <a:solidFill>
                  <a:srgbClr val="CFE3F5"/>
                </a:solidFill>
                <a:latin typeface="Arial" pitchFamily="34" charset="0"/>
                <a:ea typeface="Arial" pitchFamily="34" charset="-122"/>
                <a:cs typeface="Arial" pitchFamily="34" charset="-120"/>
              </a:rPr>
              <a:t>Aucun document à remplir : l’UIT révise le projet de Charte et de programme de travail à partir des positions des trois CdP.</a:t>
            </a:r>
            <a:endParaRPr lang="en-US" sz="1400" dirty="0">
              <a:latin typeface="Arial" charset="0"/>
              <a:ea typeface="Arial" charset="0"/>
              <a:cs typeface="Arial" charset="0"/>
            </a:endParaRPr>
          </a:p>
        </p:txBody>
      </p:sp>
      <p:sp>
        <p:nvSpPr>
          <p:cNvPr id="14" name="Text 12"/>
          <p:cNvSpPr/>
          <p:nvPr/>
        </p:nvSpPr>
        <p:spPr>
          <a:xfrm>
            <a:off x="6172200" y="4371181"/>
            <a:ext cx="5207000" cy="1078111"/>
          </a:xfrm>
          <a:prstGeom prst="roundRect">
            <a:avLst>
              <a:gd name="adj" fmla="val 9424"/>
            </a:avLst>
          </a:prstGeom>
          <a:solidFill>
            <a:srgbClr val="F5CF00"/>
          </a:solidFill>
          <a:ln/>
        </p:spPr>
        <p:txBody>
          <a:bodyPr wrap="square" lIns="148042" tIns="122642" rIns="2500" bIns="97242" rtlCol="0" anchor="t">
            <a:normAutofit/>
          </a:bodyPr>
          <a:lstStyle/>
          <a:p>
            <a:pPr algn="l" indent="0" marL="0">
              <a:lnSpc>
                <a:spcPts val="2030"/>
              </a:lnSpc>
              <a:buNone/>
            </a:pPr>
            <a:r>
              <a:rPr lang="en-US" sz="1400" b="1" dirty="0">
                <a:solidFill>
                  <a:srgbClr val="0B2545"/>
                </a:solidFill>
                <a:latin typeface="Arial" pitchFamily="34" charset="0"/>
                <a:ea typeface="Arial" pitchFamily="34" charset="-122"/>
                <a:cs typeface="Arial" pitchFamily="34" charset="-120"/>
              </a:rPr>
              <a:t>Aucun chiffre national n’est demandé.</a:t>
            </a:r>
            <a:r>
              <a:rPr lang="en-US" sz="1400" dirty="0">
                <a:solidFill>
                  <a:srgbClr val="0B2545"/>
                </a:solidFill>
                <a:latin typeface="Arial" pitchFamily="34" charset="0"/>
                <a:ea typeface="Arial" pitchFamily="34" charset="-122"/>
                <a:cs typeface="Arial" pitchFamily="34" charset="-120"/>
              </a:rPr>
              <a:t> Répondez à partir de votre expérience et pour la région : aucun pays n’est mis en avant.</a:t>
            </a:r>
            <a:endParaRPr lang="en-US" sz="1400" dirty="0">
              <a:latin typeface="Arial" charset="0"/>
              <a:ea typeface="Arial" charset="0"/>
              <a:cs typeface="Arial" charset="0"/>
            </a:endParaRPr>
          </a:p>
        </p:txBody>
      </p:sp>
      <p:pic>
        <p:nvPicPr>
          <p:cNvPr id="15" name="Image 0" descr="Africa Broadband Maps et UIT">    </p:cNvPr>
          <p:cNvPicPr>
            <a:picLocks noChangeAspect="1"/>
          </p:cNvPicPr>
          <p:nvPr/>
        </p:nvPicPr>
        <p:blipFill>
          <a:blip r:embed="rId1"/>
          <a:srcRect l="-233" r="-233" t="0" b="0"/>
          <a:stretch/>
        </p:blipFill>
        <p:spPr>
          <a:xfrm>
            <a:off x="812800" y="6223000"/>
            <a:ext cx="1143000" cy="330200"/>
          </a:xfrm>
          <a:prstGeom prst="rect">
            <a:avLst/>
          </a:prstGeom>
        </p:spPr>
      </p:pic>
      <p:sp>
        <p:nvSpPr>
          <p:cNvPr id="16" name="Text 13"/>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9FB3CC"/>
                </a:solidFill>
                <a:latin typeface="Arial" pitchFamily="34" charset="0"/>
                <a:ea typeface="Arial" pitchFamily="34" charset="-122"/>
                <a:cs typeface="Arial" pitchFamily="34" charset="-120"/>
              </a:rPr>
              <a:t>5</a:t>
            </a:r>
            <a:endParaRPr lang="en-US" sz="1200" dirty="0">
              <a:latin typeface="Arial" charset="0"/>
              <a:ea typeface="Arial" charset="0"/>
              <a:cs typeface="Arial"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D’ICI À BRUXELLES</a:t>
            </a:r>
            <a:endParaRPr lang="en-US" sz="1200" dirty="0">
              <a:latin typeface="Arial" charset="0"/>
              <a:ea typeface="Arial" charset="0"/>
              <a:cs typeface="Arial" charset="0"/>
            </a:endParaRPr>
          </a:p>
        </p:txBody>
      </p:sp>
      <p:sp>
        <p:nvSpPr>
          <p:cNvPr id="3" name="Text 1"/>
          <p:cNvSpPr/>
          <p:nvPr>
            <p:ph type="title"/>
          </p:nvPr>
        </p:nvSpPr>
        <p:spPr>
          <a:xfrm>
            <a:off x="812800" y="1178520"/>
            <a:ext cx="10883392" cy="863600"/>
          </a:xfrm>
          <a:prstGeom prst="rect">
            <a:avLst/>
          </a:prstGeom>
          <a:noFill/>
          <a:ln/>
        </p:spPr>
        <p:txBody>
          <a:bodyPr wrap="square" lIns="0" tIns="0" rIns="0" bIns="0" rtlCol="0" anchor="t">
            <a:normAutofit/>
          </a:bodyPr>
          <a:lstStyle/>
          <a:p>
            <a:pPr algn="l" indent="0" marL="0">
              <a:lnSpc>
                <a:spcPts val="3300"/>
              </a:lnSpc>
              <a:buNone/>
            </a:pPr>
            <a:r>
              <a:rPr lang="en-US" sz="3000" b="1" i="0" dirty="0">
                <a:solidFill>
                  <a:srgbClr val="0B2545"/>
                </a:solidFill>
                <a:latin typeface="Arial" pitchFamily="34" charset="0"/>
                <a:ea typeface="Arial" pitchFamily="34" charset="-122"/>
                <a:cs typeface="Arial" pitchFamily="34" charset="-120"/>
              </a:rPr>
              <a:t>Comment les réponses parviennent aux textes adoptés à Bruxelles</a:t>
            </a:r>
            <a:endParaRPr lang="en-US" sz="3000" dirty="0">
              <a:latin typeface="Arial" charset="0"/>
              <a:ea typeface="Arial" charset="0"/>
              <a:cs typeface="Arial" charset="0"/>
            </a:endParaRPr>
          </a:p>
        </p:txBody>
      </p:sp>
      <p:sp>
        <p:nvSpPr>
          <p:cNvPr id="4" name="Shape 2"/>
          <p:cNvSpPr/>
          <p:nvPr/>
        </p:nvSpPr>
        <p:spPr>
          <a:xfrm>
            <a:off x="819150" y="2546350"/>
            <a:ext cx="1485900" cy="2273300"/>
          </a:xfrm>
          <a:prstGeom prst="roundRect">
            <a:avLst>
              <a:gd name="adj" fmla="val 6410"/>
            </a:avLst>
          </a:prstGeom>
          <a:solidFill>
            <a:srgbClr val="FFFFFF"/>
          </a:solidFill>
          <a:ln w="12700">
            <a:solidFill>
              <a:srgbClr val="0072B5"/>
            </a:solidFill>
            <a:prstDash val="solid"/>
          </a:ln>
        </p:spPr>
      </p:sp>
      <p:sp>
        <p:nvSpPr>
          <p:cNvPr id="5" name="Text 3"/>
          <p:cNvSpPr/>
          <p:nvPr/>
        </p:nvSpPr>
        <p:spPr>
          <a:xfrm>
            <a:off x="143510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0072B5"/>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1</a:t>
            </a:r>
            <a:endParaRPr lang="en-US" sz="1100" dirty="0">
              <a:latin typeface="Arial" charset="0"/>
              <a:ea typeface="Arial" charset="0"/>
              <a:cs typeface="Arial" charset="0"/>
            </a:endParaRPr>
          </a:p>
        </p:txBody>
      </p:sp>
      <p:sp>
        <p:nvSpPr>
          <p:cNvPr id="6" name="Text 4"/>
          <p:cNvSpPr/>
          <p:nvPr/>
        </p:nvSpPr>
        <p:spPr>
          <a:xfrm>
            <a:off x="1304632" y="2997200"/>
            <a:ext cx="514886"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072B5"/>
                </a:solidFill>
                <a:latin typeface="Arial" pitchFamily="34" charset="0"/>
                <a:ea typeface="Arial" pitchFamily="34" charset="-122"/>
                <a:cs typeface="Arial" pitchFamily="34" charset="-120"/>
              </a:rPr>
              <a:t>6 nov.</a:t>
            </a:r>
            <a:endParaRPr lang="en-US" sz="1200" dirty="0">
              <a:latin typeface="Arial" charset="0"/>
              <a:ea typeface="Arial" charset="0"/>
              <a:cs typeface="Arial" charset="0"/>
            </a:endParaRPr>
          </a:p>
        </p:txBody>
      </p:sp>
      <p:sp>
        <p:nvSpPr>
          <p:cNvPr id="7" name="Text 5"/>
          <p:cNvSpPr/>
          <p:nvPr/>
        </p:nvSpPr>
        <p:spPr>
          <a:xfrm>
            <a:off x="1390233" y="3274020"/>
            <a:ext cx="34373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UIT</a:t>
            </a:r>
            <a:endParaRPr lang="en-US" sz="1400" dirty="0">
              <a:latin typeface="Arial" charset="0"/>
              <a:ea typeface="Arial" charset="0"/>
              <a:cs typeface="Arial" charset="0"/>
            </a:endParaRPr>
          </a:p>
        </p:txBody>
      </p:sp>
      <p:sp>
        <p:nvSpPr>
          <p:cNvPr id="8" name="Text 6"/>
          <p:cNvSpPr/>
          <p:nvPr/>
        </p:nvSpPr>
        <p:spPr>
          <a:xfrm>
            <a:off x="914400" y="3586411"/>
            <a:ext cx="1295400" cy="968226"/>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envoie OUTPUT/1 et OUTPUT/3 (OUTPUT/2 d’ici le 9 nov.) et cette présentation</a:t>
            </a:r>
            <a:endParaRPr lang="en-US" sz="1100" dirty="0">
              <a:latin typeface="Arial" charset="0"/>
              <a:ea typeface="Arial" charset="0"/>
              <a:cs typeface="Arial" charset="0"/>
            </a:endParaRPr>
          </a:p>
        </p:txBody>
      </p:sp>
      <p:sp>
        <p:nvSpPr>
          <p:cNvPr id="9" name="Shape 7"/>
          <p:cNvSpPr/>
          <p:nvPr/>
        </p:nvSpPr>
        <p:spPr>
          <a:xfrm>
            <a:off x="2628900" y="2546350"/>
            <a:ext cx="1485900" cy="2273300"/>
          </a:xfrm>
          <a:prstGeom prst="roundRect">
            <a:avLst>
              <a:gd name="adj" fmla="val 6410"/>
            </a:avLst>
          </a:prstGeom>
          <a:solidFill>
            <a:srgbClr val="FFF8D6"/>
          </a:solidFill>
          <a:ln w="12700">
            <a:solidFill>
              <a:srgbClr val="B08F00"/>
            </a:solidFill>
            <a:prstDash val="solid"/>
          </a:ln>
        </p:spPr>
      </p:sp>
      <p:sp>
        <p:nvSpPr>
          <p:cNvPr id="10" name="Text 8"/>
          <p:cNvSpPr/>
          <p:nvPr/>
        </p:nvSpPr>
        <p:spPr>
          <a:xfrm>
            <a:off x="324485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B08F00"/>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2</a:t>
            </a:r>
            <a:endParaRPr lang="en-US" sz="1100" dirty="0">
              <a:latin typeface="Arial" charset="0"/>
              <a:ea typeface="Arial" charset="0"/>
              <a:cs typeface="Arial" charset="0"/>
            </a:endParaRPr>
          </a:p>
        </p:txBody>
      </p:sp>
      <p:sp>
        <p:nvSpPr>
          <p:cNvPr id="11" name="Text 9"/>
          <p:cNvSpPr/>
          <p:nvPr/>
        </p:nvSpPr>
        <p:spPr>
          <a:xfrm>
            <a:off x="2819579" y="2997200"/>
            <a:ext cx="1104543"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8A6F00"/>
                </a:solidFill>
                <a:latin typeface="Arial" pitchFamily="34" charset="0"/>
                <a:ea typeface="Arial" pitchFamily="34" charset="-122"/>
                <a:cs typeface="Arial" pitchFamily="34" charset="-120"/>
              </a:rPr>
              <a:t>Dès le 9 nov.</a:t>
            </a:r>
            <a:endParaRPr lang="en-US" sz="1200" dirty="0">
              <a:latin typeface="Arial" charset="0"/>
              <a:ea typeface="Arial" charset="0"/>
              <a:cs typeface="Arial" charset="0"/>
            </a:endParaRPr>
          </a:p>
        </p:txBody>
      </p:sp>
      <p:sp>
        <p:nvSpPr>
          <p:cNvPr id="12" name="Text 10"/>
          <p:cNvSpPr/>
          <p:nvPr/>
        </p:nvSpPr>
        <p:spPr>
          <a:xfrm>
            <a:off x="2707838" y="3274020"/>
            <a:ext cx="132802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Associations</a:t>
            </a:r>
            <a:endParaRPr lang="en-US" sz="1400" dirty="0">
              <a:latin typeface="Arial" charset="0"/>
              <a:ea typeface="Arial" charset="0"/>
              <a:cs typeface="Arial" charset="0"/>
            </a:endParaRPr>
          </a:p>
        </p:txBody>
      </p:sp>
      <p:sp>
        <p:nvSpPr>
          <p:cNvPr id="13" name="Text 11"/>
          <p:cNvSpPr/>
          <p:nvPr/>
        </p:nvSpPr>
        <p:spPr>
          <a:xfrm>
            <a:off x="272415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informent leurs ARN, par appel ou par écrit, et fixent la date des réponses</a:t>
            </a:r>
            <a:endParaRPr lang="en-US" sz="1100" dirty="0">
              <a:latin typeface="Arial" charset="0"/>
              <a:ea typeface="Arial" charset="0"/>
              <a:cs typeface="Arial" charset="0"/>
            </a:endParaRPr>
          </a:p>
        </p:txBody>
      </p:sp>
      <p:sp>
        <p:nvSpPr>
          <p:cNvPr id="14" name="Shape 12"/>
          <p:cNvSpPr/>
          <p:nvPr/>
        </p:nvSpPr>
        <p:spPr>
          <a:xfrm>
            <a:off x="4438650" y="2546350"/>
            <a:ext cx="1485900" cy="2273300"/>
          </a:xfrm>
          <a:prstGeom prst="roundRect">
            <a:avLst>
              <a:gd name="adj" fmla="val 6410"/>
            </a:avLst>
          </a:prstGeom>
          <a:solidFill>
            <a:srgbClr val="E6F1E9"/>
          </a:solidFill>
          <a:ln w="12700">
            <a:solidFill>
              <a:srgbClr val="2F7D4F"/>
            </a:solidFill>
            <a:prstDash val="solid"/>
          </a:ln>
        </p:spPr>
      </p:sp>
      <p:sp>
        <p:nvSpPr>
          <p:cNvPr id="15" name="Text 13"/>
          <p:cNvSpPr/>
          <p:nvPr/>
        </p:nvSpPr>
        <p:spPr>
          <a:xfrm>
            <a:off x="505460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2F7D4F"/>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3</a:t>
            </a:r>
            <a:endParaRPr lang="en-US" sz="1100" dirty="0">
              <a:latin typeface="Arial" charset="0"/>
              <a:ea typeface="Arial" charset="0"/>
              <a:cs typeface="Arial" charset="0"/>
            </a:endParaRPr>
          </a:p>
        </p:txBody>
      </p:sp>
      <p:sp>
        <p:nvSpPr>
          <p:cNvPr id="16" name="Text 14"/>
          <p:cNvSpPr/>
          <p:nvPr/>
        </p:nvSpPr>
        <p:spPr>
          <a:xfrm>
            <a:off x="4566642" y="2997200"/>
            <a:ext cx="1229916"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2F7D4F"/>
                </a:solidFill>
                <a:latin typeface="Arial" pitchFamily="34" charset="0"/>
                <a:ea typeface="Arial" pitchFamily="34" charset="-122"/>
                <a:cs typeface="Arial" pitchFamily="34" charset="-120"/>
              </a:rPr>
              <a:t>À la date fixée</a:t>
            </a:r>
            <a:endParaRPr lang="en-US" sz="1200" dirty="0">
              <a:latin typeface="Arial" charset="0"/>
              <a:ea typeface="Arial" charset="0"/>
              <a:cs typeface="Arial" charset="0"/>
            </a:endParaRPr>
          </a:p>
        </p:txBody>
      </p:sp>
      <p:sp>
        <p:nvSpPr>
          <p:cNvPr id="17" name="Text 15"/>
          <p:cNvSpPr/>
          <p:nvPr/>
        </p:nvSpPr>
        <p:spPr>
          <a:xfrm>
            <a:off x="4950445" y="3274020"/>
            <a:ext cx="462260"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ARN</a:t>
            </a:r>
            <a:endParaRPr lang="en-US" sz="1400" dirty="0">
              <a:latin typeface="Arial" charset="0"/>
              <a:ea typeface="Arial" charset="0"/>
              <a:cs typeface="Arial" charset="0"/>
            </a:endParaRPr>
          </a:p>
        </p:txBody>
      </p:sp>
      <p:sp>
        <p:nvSpPr>
          <p:cNvPr id="18" name="Text 16"/>
          <p:cNvSpPr/>
          <p:nvPr/>
        </p:nvSpPr>
        <p:spPr>
          <a:xfrm>
            <a:off x="4533900" y="3586411"/>
            <a:ext cx="1295400" cy="591096"/>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chacune répond à la présidence de sa CdP, UIT en copie</a:t>
            </a:r>
            <a:endParaRPr lang="en-US" sz="1100" dirty="0">
              <a:latin typeface="Arial" charset="0"/>
              <a:ea typeface="Arial" charset="0"/>
              <a:cs typeface="Arial" charset="0"/>
            </a:endParaRPr>
          </a:p>
        </p:txBody>
      </p:sp>
      <p:sp>
        <p:nvSpPr>
          <p:cNvPr id="19" name="Shape 17"/>
          <p:cNvSpPr/>
          <p:nvPr/>
        </p:nvSpPr>
        <p:spPr>
          <a:xfrm>
            <a:off x="6257925" y="2555875"/>
            <a:ext cx="1466850" cy="2254250"/>
          </a:xfrm>
          <a:prstGeom prst="roundRect">
            <a:avLst>
              <a:gd name="adj" fmla="val 5844"/>
            </a:avLst>
          </a:prstGeom>
          <a:solidFill>
            <a:srgbClr val="FFFFFF"/>
          </a:solidFill>
          <a:ln w="31750">
            <a:solidFill>
              <a:srgbClr val="0B2545"/>
            </a:solidFill>
            <a:prstDash val="solid"/>
          </a:ln>
        </p:spPr>
      </p:sp>
      <p:sp>
        <p:nvSpPr>
          <p:cNvPr id="20" name="Text 18"/>
          <p:cNvSpPr/>
          <p:nvPr/>
        </p:nvSpPr>
        <p:spPr>
          <a:xfrm>
            <a:off x="686435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0B2545"/>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4</a:t>
            </a:r>
            <a:endParaRPr lang="en-US" sz="1100" dirty="0">
              <a:latin typeface="Arial" charset="0"/>
              <a:ea typeface="Arial" charset="0"/>
              <a:cs typeface="Arial" charset="0"/>
            </a:endParaRPr>
          </a:p>
        </p:txBody>
      </p:sp>
      <p:sp>
        <p:nvSpPr>
          <p:cNvPr id="21" name="Text 19"/>
          <p:cNvSpPr/>
          <p:nvPr/>
        </p:nvSpPr>
        <p:spPr>
          <a:xfrm>
            <a:off x="6343650" y="2997200"/>
            <a:ext cx="1295400" cy="437207"/>
          </a:xfrm>
          <a:prstGeom prst="rect">
            <a:avLst/>
          </a:prstGeom>
          <a:noFill/>
          <a:ln/>
        </p:spPr>
        <p:txBody>
          <a:bodyPr wrap="square" lIns="0" tIns="0" rIns="0" bIns="0" rtlCol="0" anchor="t">
            <a:normAutofit/>
          </a:bodyPr>
          <a:lstStyle/>
          <a:p>
            <a:pPr algn="ctr" indent="0" marL="0">
              <a:lnSpc>
                <a:spcPts val="1633"/>
              </a:lnSpc>
              <a:buNone/>
            </a:pPr>
            <a:r>
              <a:rPr lang="en-US" sz="1166" b="1" dirty="0">
                <a:solidFill>
                  <a:srgbClr val="0B2545"/>
                </a:solidFill>
                <a:latin typeface="Arial" pitchFamily="34" charset="0"/>
                <a:ea typeface="Arial" pitchFamily="34" charset="-122"/>
                <a:cs typeface="Arial" pitchFamily="34" charset="-120"/>
              </a:rPr>
              <a:t>Au plus tard le 26 nov.</a:t>
            </a:r>
            <a:endParaRPr lang="en-US" sz="1166" dirty="0">
              <a:latin typeface="Arial" charset="0"/>
              <a:ea typeface="Arial" charset="0"/>
              <a:cs typeface="Arial" charset="0"/>
            </a:endParaRPr>
          </a:p>
        </p:txBody>
      </p:sp>
      <p:sp>
        <p:nvSpPr>
          <p:cNvPr id="22" name="Text 20"/>
          <p:cNvSpPr/>
          <p:nvPr/>
        </p:nvSpPr>
        <p:spPr>
          <a:xfrm>
            <a:off x="6369015" y="3472507"/>
            <a:ext cx="1244620" cy="265609"/>
          </a:xfrm>
          <a:prstGeom prst="rect">
            <a:avLst/>
          </a:prstGeom>
          <a:noFill/>
          <a:ln/>
        </p:spPr>
        <p:txBody>
          <a:bodyPr wrap="square" lIns="0" tIns="0" rIns="0" bIns="0" rtlCol="0" anchor="t">
            <a:normAutofit/>
          </a:bodyPr>
          <a:lstStyle/>
          <a:p>
            <a:pPr algn="ctr" indent="0" marL="0">
              <a:lnSpc>
                <a:spcPts val="1923"/>
              </a:lnSpc>
              <a:buNone/>
            </a:pPr>
            <a:r>
              <a:rPr lang="en-US" sz="1374" b="1" dirty="0">
                <a:solidFill>
                  <a:srgbClr val="0B2545"/>
                </a:solidFill>
                <a:latin typeface="Arial" pitchFamily="34" charset="0"/>
                <a:ea typeface="Arial" pitchFamily="34" charset="-122"/>
                <a:cs typeface="Arial" pitchFamily="34" charset="-120"/>
              </a:rPr>
              <a:t>Chaque CdP</a:t>
            </a:r>
            <a:endParaRPr lang="en-US" sz="1374" dirty="0">
              <a:latin typeface="Arial" charset="0"/>
              <a:ea typeface="Arial" charset="0"/>
              <a:cs typeface="Arial" charset="0"/>
            </a:endParaRPr>
          </a:p>
        </p:txBody>
      </p:sp>
      <p:sp>
        <p:nvSpPr>
          <p:cNvPr id="23" name="Text 21"/>
          <p:cNvSpPr/>
          <p:nvPr/>
        </p:nvSpPr>
        <p:spPr>
          <a:xfrm>
            <a:off x="6343650" y="3776216"/>
            <a:ext cx="1295400" cy="935484"/>
          </a:xfrm>
          <a:prstGeom prst="rect">
            <a:avLst/>
          </a:prstGeom>
          <a:noFill/>
          <a:ln/>
        </p:spPr>
        <p:txBody>
          <a:bodyPr wrap="square" lIns="0" tIns="0" rIns="0" bIns="0" rtlCol="0" anchor="t">
            <a:normAutofit/>
          </a:bodyPr>
          <a:lstStyle/>
          <a:p>
            <a:pPr algn="ctr" indent="0" marL="0">
              <a:lnSpc>
                <a:spcPts val="1434"/>
              </a:lnSpc>
              <a:buNone/>
            </a:pPr>
            <a:r>
              <a:rPr lang="en-US" sz="1062" dirty="0">
                <a:solidFill>
                  <a:srgbClr val="3A4A62"/>
                </a:solidFill>
                <a:latin typeface="Arial" pitchFamily="34" charset="0"/>
                <a:ea typeface="Arial" pitchFamily="34" charset="-122"/>
                <a:cs typeface="Arial" pitchFamily="34" charset="-120"/>
              </a:rPr>
              <a:t>se réunit et adopte une position commune ; la présidence l’envoie à l’UIT</a:t>
            </a:r>
            <a:endParaRPr lang="en-US" sz="1062" dirty="0">
              <a:latin typeface="Arial" charset="0"/>
              <a:ea typeface="Arial" charset="0"/>
              <a:cs typeface="Arial" charset="0"/>
            </a:endParaRPr>
          </a:p>
        </p:txBody>
      </p:sp>
      <p:sp>
        <p:nvSpPr>
          <p:cNvPr id="24" name="Shape 22"/>
          <p:cNvSpPr/>
          <p:nvPr/>
        </p:nvSpPr>
        <p:spPr>
          <a:xfrm>
            <a:off x="8058150" y="2546350"/>
            <a:ext cx="1485900" cy="2273300"/>
          </a:xfrm>
          <a:prstGeom prst="roundRect">
            <a:avLst>
              <a:gd name="adj" fmla="val 6410"/>
            </a:avLst>
          </a:prstGeom>
          <a:solidFill>
            <a:srgbClr val="FFFFFF"/>
          </a:solidFill>
          <a:ln w="12700">
            <a:solidFill>
              <a:srgbClr val="0072B5"/>
            </a:solidFill>
            <a:prstDash val="solid"/>
          </a:ln>
        </p:spPr>
      </p:sp>
      <p:sp>
        <p:nvSpPr>
          <p:cNvPr id="25" name="Text 23"/>
          <p:cNvSpPr/>
          <p:nvPr/>
        </p:nvSpPr>
        <p:spPr>
          <a:xfrm>
            <a:off x="867410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0072B5"/>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5</a:t>
            </a:r>
            <a:endParaRPr lang="en-US" sz="1100" dirty="0">
              <a:latin typeface="Arial" charset="0"/>
              <a:ea typeface="Arial" charset="0"/>
              <a:cs typeface="Arial" charset="0"/>
            </a:endParaRPr>
          </a:p>
        </p:txBody>
      </p:sp>
      <p:sp>
        <p:nvSpPr>
          <p:cNvPr id="26" name="Text 24"/>
          <p:cNvSpPr/>
          <p:nvPr/>
        </p:nvSpPr>
        <p:spPr>
          <a:xfrm>
            <a:off x="8492788" y="2997200"/>
            <a:ext cx="616625"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072B5"/>
                </a:solidFill>
                <a:latin typeface="Arial" pitchFamily="34" charset="0"/>
                <a:ea typeface="Arial" pitchFamily="34" charset="-122"/>
                <a:cs typeface="Arial" pitchFamily="34" charset="-120"/>
              </a:rPr>
              <a:t>27 nov.</a:t>
            </a:r>
            <a:endParaRPr lang="en-US" sz="1200" dirty="0">
              <a:latin typeface="Arial" charset="0"/>
              <a:ea typeface="Arial" charset="0"/>
              <a:cs typeface="Arial" charset="0"/>
            </a:endParaRPr>
          </a:p>
        </p:txBody>
      </p:sp>
      <p:sp>
        <p:nvSpPr>
          <p:cNvPr id="27" name="Text 25"/>
          <p:cNvSpPr/>
          <p:nvPr/>
        </p:nvSpPr>
        <p:spPr>
          <a:xfrm>
            <a:off x="8629233" y="3274020"/>
            <a:ext cx="34373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UIT</a:t>
            </a:r>
            <a:endParaRPr lang="en-US" sz="1400" dirty="0">
              <a:latin typeface="Arial" charset="0"/>
              <a:ea typeface="Arial" charset="0"/>
              <a:cs typeface="Arial" charset="0"/>
            </a:endParaRPr>
          </a:p>
        </p:txBody>
      </p:sp>
      <p:sp>
        <p:nvSpPr>
          <p:cNvPr id="28" name="Text 26"/>
          <p:cNvSpPr/>
          <p:nvPr/>
        </p:nvSpPr>
        <p:spPr>
          <a:xfrm>
            <a:off x="815340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fusionne les trois positions et publie les projets consolidés</a:t>
            </a:r>
            <a:endParaRPr lang="en-US" sz="1100" dirty="0">
              <a:latin typeface="Arial" charset="0"/>
              <a:ea typeface="Arial" charset="0"/>
              <a:cs typeface="Arial" charset="0"/>
            </a:endParaRPr>
          </a:p>
        </p:txBody>
      </p:sp>
      <p:sp>
        <p:nvSpPr>
          <p:cNvPr id="29" name="Shape 27"/>
          <p:cNvSpPr/>
          <p:nvPr/>
        </p:nvSpPr>
        <p:spPr>
          <a:xfrm>
            <a:off x="9867900" y="2546350"/>
            <a:ext cx="1485900" cy="2273300"/>
          </a:xfrm>
          <a:prstGeom prst="roundRect">
            <a:avLst>
              <a:gd name="adj" fmla="val 6410"/>
            </a:avLst>
          </a:prstGeom>
          <a:solidFill>
            <a:srgbClr val="0B2545"/>
          </a:solidFill>
          <a:ln w="12700">
            <a:solidFill>
              <a:srgbClr val="0B2545"/>
            </a:solidFill>
            <a:prstDash val="solid"/>
          </a:ln>
        </p:spPr>
      </p:sp>
      <p:sp>
        <p:nvSpPr>
          <p:cNvPr id="30" name="Text 28"/>
          <p:cNvSpPr/>
          <p:nvPr/>
        </p:nvSpPr>
        <p:spPr>
          <a:xfrm>
            <a:off x="1048385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F4F7FB"/>
          </a:solidFill>
          <a:ln/>
        </p:spPr>
        <p:txBody>
          <a:bodyPr wrap="square" lIns="0" tIns="0" rIns="0" bIns="0" rtlCol="0" anchor="t">
            <a:normAutofit/>
          </a:bodyPr>
          <a:lstStyle/>
          <a:p>
            <a:pPr algn="ctr" indent="0" marL="0">
              <a:lnSpc>
                <a:spcPts val="2002"/>
              </a:lnSpc>
              <a:buNone/>
            </a:pPr>
            <a:r>
              <a:rPr lang="en-US" sz="1100" b="1" dirty="0">
                <a:solidFill>
                  <a:srgbClr val="0B2545"/>
                </a:solidFill>
                <a:latin typeface="Arial" pitchFamily="34" charset="0"/>
                <a:ea typeface="Arial" pitchFamily="34" charset="-122"/>
                <a:cs typeface="Arial" pitchFamily="34" charset="-120"/>
              </a:rPr>
              <a:t>6</a:t>
            </a:r>
            <a:endParaRPr lang="en-US" sz="1100" dirty="0">
              <a:latin typeface="Arial" charset="0"/>
              <a:ea typeface="Arial" charset="0"/>
              <a:cs typeface="Arial" charset="0"/>
            </a:endParaRPr>
          </a:p>
        </p:txBody>
      </p:sp>
      <p:sp>
        <p:nvSpPr>
          <p:cNvPr id="31" name="Text 29"/>
          <p:cNvSpPr/>
          <p:nvPr/>
        </p:nvSpPr>
        <p:spPr>
          <a:xfrm>
            <a:off x="9885764" y="2997200"/>
            <a:ext cx="1450122"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7FD3F4"/>
                </a:solidFill>
                <a:latin typeface="Arial" pitchFamily="34" charset="0"/>
                <a:ea typeface="Arial" pitchFamily="34" charset="-122"/>
                <a:cs typeface="Arial" pitchFamily="34" charset="-120"/>
              </a:rPr>
              <a:t>30 nov. au 3 déc.</a:t>
            </a:r>
            <a:endParaRPr lang="en-US" sz="1200" dirty="0">
              <a:latin typeface="Arial" charset="0"/>
              <a:ea typeface="Arial" charset="0"/>
              <a:cs typeface="Arial" charset="0"/>
            </a:endParaRPr>
          </a:p>
        </p:txBody>
      </p:sp>
      <p:sp>
        <p:nvSpPr>
          <p:cNvPr id="32" name="Text 30"/>
          <p:cNvSpPr/>
          <p:nvPr/>
        </p:nvSpPr>
        <p:spPr>
          <a:xfrm>
            <a:off x="10130497" y="3274020"/>
            <a:ext cx="960656"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F4F7FB"/>
                </a:solidFill>
                <a:latin typeface="Arial" pitchFamily="34" charset="0"/>
                <a:ea typeface="Arial" pitchFamily="34" charset="-122"/>
                <a:cs typeface="Arial" pitchFamily="34" charset="-120"/>
              </a:rPr>
              <a:t>Bruxelles</a:t>
            </a:r>
            <a:endParaRPr lang="en-US" sz="1400" dirty="0">
              <a:latin typeface="Arial" charset="0"/>
              <a:ea typeface="Arial" charset="0"/>
              <a:cs typeface="Arial" charset="0"/>
            </a:endParaRPr>
          </a:p>
        </p:txBody>
      </p:sp>
      <p:sp>
        <p:nvSpPr>
          <p:cNvPr id="33" name="Text 31"/>
          <p:cNvSpPr/>
          <p:nvPr/>
        </p:nvSpPr>
        <p:spPr>
          <a:xfrm>
            <a:off x="996315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CFE3F5"/>
                </a:solidFill>
                <a:latin typeface="Arial" pitchFamily="34" charset="0"/>
                <a:ea typeface="Arial" pitchFamily="34" charset="-122"/>
                <a:cs typeface="Arial" pitchFamily="34" charset="-120"/>
              </a:rPr>
              <a:t>trois jours d’échanges, adoption par consensus le 3 déc.</a:t>
            </a:r>
            <a:endParaRPr lang="en-US" sz="1100" dirty="0">
              <a:latin typeface="Arial" charset="0"/>
              <a:ea typeface="Arial" charset="0"/>
              <a:cs typeface="Arial" charset="0"/>
            </a:endParaRPr>
          </a:p>
        </p:txBody>
      </p:sp>
      <p:pic>
        <p:nvPicPr>
          <p:cNvPr id="34" name="Image 0" descr="connector">    </p:cNvPr>
          <p:cNvPicPr>
            <a:picLocks noChangeAspect="1"/>
          </p:cNvPicPr>
          <p:nvPr/>
        </p:nvPicPr>
        <p:blipFill>
          <a:blip r:embed="rId1"/>
          <a:srcRect l="0" r="0" t="0" b="0"/>
          <a:stretch/>
        </p:blipFill>
        <p:spPr>
          <a:xfrm>
            <a:off x="2260600" y="2743200"/>
            <a:ext cx="412750" cy="101600"/>
          </a:xfrm>
          <a:prstGeom prst="rect">
            <a:avLst/>
          </a:prstGeom>
        </p:spPr>
      </p:pic>
      <p:sp>
        <p:nvSpPr>
          <p:cNvPr id="35" name="Text 32"/>
          <p:cNvSpPr/>
          <p:nvPr/>
        </p:nvSpPr>
        <p:spPr>
          <a:xfrm>
            <a:off x="1714500" y="2159000"/>
            <a:ext cx="1511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0072B5"/>
                </a:solidFill>
                <a:latin typeface="Arial" pitchFamily="34" charset="0"/>
                <a:ea typeface="Arial" pitchFamily="34" charset="-122"/>
                <a:cs typeface="Arial" pitchFamily="34" charset="-120"/>
              </a:rPr>
              <a:t>Projets</a:t>
            </a:r>
            <a:endParaRPr lang="en-US" sz="1100" dirty="0">
              <a:latin typeface="Arial" charset="0"/>
              <a:ea typeface="Arial" charset="0"/>
              <a:cs typeface="Arial" charset="0"/>
            </a:endParaRPr>
          </a:p>
        </p:txBody>
      </p:sp>
      <p:pic>
        <p:nvPicPr>
          <p:cNvPr id="36" name="Image 1" descr="connector">    </p:cNvPr>
          <p:cNvPicPr>
            <a:picLocks noChangeAspect="1"/>
          </p:cNvPicPr>
          <p:nvPr/>
        </p:nvPicPr>
        <p:blipFill>
          <a:blip r:embed="rId2"/>
          <a:srcRect l="0" r="0" t="0" b="0"/>
          <a:stretch/>
        </p:blipFill>
        <p:spPr>
          <a:xfrm>
            <a:off x="4070350" y="2743200"/>
            <a:ext cx="412750" cy="101600"/>
          </a:xfrm>
          <a:prstGeom prst="rect">
            <a:avLst/>
          </a:prstGeom>
        </p:spPr>
      </p:pic>
      <p:sp>
        <p:nvSpPr>
          <p:cNvPr id="37" name="Text 33"/>
          <p:cNvSpPr/>
          <p:nvPr/>
        </p:nvSpPr>
        <p:spPr>
          <a:xfrm>
            <a:off x="3524250" y="2159000"/>
            <a:ext cx="1511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8A6F00"/>
                </a:solidFill>
                <a:latin typeface="Arial" pitchFamily="34" charset="0"/>
                <a:ea typeface="Arial" pitchFamily="34" charset="-122"/>
                <a:cs typeface="Arial" pitchFamily="34" charset="-120"/>
              </a:rPr>
              <a:t>Information</a:t>
            </a:r>
            <a:endParaRPr lang="en-US" sz="1100" dirty="0">
              <a:latin typeface="Arial" charset="0"/>
              <a:ea typeface="Arial" charset="0"/>
              <a:cs typeface="Arial" charset="0"/>
            </a:endParaRPr>
          </a:p>
        </p:txBody>
      </p:sp>
      <p:pic>
        <p:nvPicPr>
          <p:cNvPr id="38" name="Image 2" descr="connector">    </p:cNvPr>
          <p:cNvPicPr>
            <a:picLocks noChangeAspect="1"/>
          </p:cNvPicPr>
          <p:nvPr/>
        </p:nvPicPr>
        <p:blipFill>
          <a:blip r:embed="rId3"/>
          <a:srcRect l="0" r="0" t="0" b="0"/>
          <a:stretch/>
        </p:blipFill>
        <p:spPr>
          <a:xfrm>
            <a:off x="5880100" y="2743200"/>
            <a:ext cx="412750" cy="101600"/>
          </a:xfrm>
          <a:prstGeom prst="rect">
            <a:avLst/>
          </a:prstGeom>
        </p:spPr>
      </p:pic>
      <p:sp>
        <p:nvSpPr>
          <p:cNvPr id="39" name="Text 34"/>
          <p:cNvSpPr/>
          <p:nvPr/>
        </p:nvSpPr>
        <p:spPr>
          <a:xfrm>
            <a:off x="5238750" y="2159000"/>
            <a:ext cx="17018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2F7D4F"/>
                </a:solidFill>
                <a:latin typeface="Arial" pitchFamily="34" charset="0"/>
                <a:ea typeface="Arial" pitchFamily="34" charset="-122"/>
                <a:cs typeface="Arial" pitchFamily="34" charset="-120"/>
              </a:rPr>
              <a:t>Réponses, UIT en copie</a:t>
            </a:r>
            <a:endParaRPr lang="en-US" sz="1100" dirty="0">
              <a:latin typeface="Arial" charset="0"/>
              <a:ea typeface="Arial" charset="0"/>
              <a:cs typeface="Arial" charset="0"/>
            </a:endParaRPr>
          </a:p>
        </p:txBody>
      </p:sp>
      <p:pic>
        <p:nvPicPr>
          <p:cNvPr id="40" name="Image 3" descr="connector">    </p:cNvPr>
          <p:cNvPicPr>
            <a:picLocks noChangeAspect="1"/>
          </p:cNvPicPr>
          <p:nvPr/>
        </p:nvPicPr>
        <p:blipFill>
          <a:blip r:embed="rId4"/>
          <a:srcRect l="0" r="0" t="0" b="0"/>
          <a:stretch/>
        </p:blipFill>
        <p:spPr>
          <a:xfrm>
            <a:off x="7632700" y="2686050"/>
            <a:ext cx="527050" cy="215900"/>
          </a:xfrm>
          <a:prstGeom prst="rect">
            <a:avLst/>
          </a:prstGeom>
        </p:spPr>
      </p:pic>
      <p:sp>
        <p:nvSpPr>
          <p:cNvPr id="41" name="Text 35"/>
          <p:cNvSpPr/>
          <p:nvPr/>
        </p:nvSpPr>
        <p:spPr>
          <a:xfrm>
            <a:off x="7143750" y="2159000"/>
            <a:ext cx="1511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0B2545"/>
                </a:solidFill>
                <a:latin typeface="Arial" pitchFamily="34" charset="0"/>
                <a:ea typeface="Arial" pitchFamily="34" charset="-122"/>
                <a:cs typeface="Arial" pitchFamily="34" charset="-120"/>
              </a:rPr>
              <a:t>Une position</a:t>
            </a:r>
            <a:endParaRPr lang="en-US" sz="1100" dirty="0">
              <a:latin typeface="Arial" charset="0"/>
              <a:ea typeface="Arial" charset="0"/>
              <a:cs typeface="Arial" charset="0"/>
            </a:endParaRPr>
          </a:p>
        </p:txBody>
      </p:sp>
      <p:pic>
        <p:nvPicPr>
          <p:cNvPr id="42" name="Image 4" descr="connector">    </p:cNvPr>
          <p:cNvPicPr>
            <a:picLocks noChangeAspect="1"/>
          </p:cNvPicPr>
          <p:nvPr/>
        </p:nvPicPr>
        <p:blipFill>
          <a:blip r:embed="rId5"/>
          <a:srcRect l="0" r="0" t="0" b="0"/>
          <a:stretch/>
        </p:blipFill>
        <p:spPr>
          <a:xfrm>
            <a:off x="9499600" y="2743200"/>
            <a:ext cx="412750" cy="101600"/>
          </a:xfrm>
          <a:prstGeom prst="rect">
            <a:avLst/>
          </a:prstGeom>
        </p:spPr>
      </p:pic>
      <p:sp>
        <p:nvSpPr>
          <p:cNvPr id="43" name="Text 36"/>
          <p:cNvSpPr/>
          <p:nvPr/>
        </p:nvSpPr>
        <p:spPr>
          <a:xfrm>
            <a:off x="8953500" y="2159000"/>
            <a:ext cx="1511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0072B5"/>
                </a:solidFill>
                <a:latin typeface="Arial" pitchFamily="34" charset="0"/>
                <a:ea typeface="Arial" pitchFamily="34" charset="-122"/>
                <a:cs typeface="Arial" pitchFamily="34" charset="-120"/>
              </a:rPr>
              <a:t>Projets consolidés</a:t>
            </a:r>
            <a:endParaRPr lang="en-US" sz="1100" dirty="0">
              <a:latin typeface="Arial" charset="0"/>
              <a:ea typeface="Arial" charset="0"/>
              <a:cs typeface="Arial" charset="0"/>
            </a:endParaRPr>
          </a:p>
        </p:txBody>
      </p:sp>
      <p:sp>
        <p:nvSpPr>
          <p:cNvPr id="44" name="Shape 37"/>
          <p:cNvSpPr/>
          <p:nvPr/>
        </p:nvSpPr>
        <p:spPr>
          <a:xfrm>
            <a:off x="2622550" y="4953000"/>
            <a:ext cx="5118100" cy="152400"/>
          </a:xfrm>
          <a:custGeom>
            <a:avLst/>
            <a:gdLst/>
            <a:ahLst/>
            <a:cxnLst/>
            <a:rect l="l" t="t" r="r" b="b"/>
            <a:pathLst>
              <a:path w="5118100" h="152400">
                <a:moveTo>
                  <a:pt x="5099050" y="0"/>
                </a:moveTo>
                <a:lnTo>
                  <a:pt x="5118100" y="0"/>
                </a:lnTo>
                <a:lnTo>
                  <a:pt x="5118100" y="76200"/>
                </a:lnTo>
                <a:arcTo hR="76200" wR="76200" stAng="0" swAng="5400000"/>
                <a:lnTo>
                  <a:pt x="76200" y="152400"/>
                </a:lnTo>
                <a:arcTo hR="76200" wR="76200" stAng="5400000" swAng="5400000"/>
                <a:lnTo>
                  <a:pt x="0" y="0"/>
                </a:lnTo>
                <a:lnTo>
                  <a:pt x="19050" y="0"/>
                </a:lnTo>
                <a:lnTo>
                  <a:pt x="19050" y="76200"/>
                </a:lnTo>
                <a:arcTo hR="57150" wR="57150" stAng="10800000" swAng="-5400000"/>
                <a:lnTo>
                  <a:pt x="5041900" y="133350"/>
                </a:lnTo>
                <a:arcTo hR="57150" wR="57150" stAng="5400000" swAng="-5400000"/>
                <a:lnTo>
                  <a:pt x="5099050" y="0"/>
                </a:lnTo>
                <a:close/>
              </a:path>
            </a:pathLst>
          </a:custGeom>
          <a:solidFill>
            <a:srgbClr val="5B6B82"/>
          </a:solidFill>
          <a:ln/>
        </p:spPr>
      </p:sp>
      <p:sp>
        <p:nvSpPr>
          <p:cNvPr id="45" name="Text 38"/>
          <p:cNvSpPr/>
          <p:nvPr/>
        </p:nvSpPr>
        <p:spPr>
          <a:xfrm>
            <a:off x="2545779" y="5181600"/>
            <a:ext cx="5271643"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Jusqu’au 26 novembre</a:t>
            </a:r>
            <a:endParaRPr lang="en-US" sz="1200" dirty="0">
              <a:latin typeface="Arial" charset="0"/>
              <a:ea typeface="Arial" charset="0"/>
              <a:cs typeface="Arial" charset="0"/>
            </a:endParaRPr>
          </a:p>
        </p:txBody>
      </p:sp>
      <p:sp>
        <p:nvSpPr>
          <p:cNvPr id="46" name="Shape 39"/>
          <p:cNvSpPr/>
          <p:nvPr/>
        </p:nvSpPr>
        <p:spPr>
          <a:xfrm>
            <a:off x="8051800" y="4953000"/>
            <a:ext cx="1498600" cy="152400"/>
          </a:xfrm>
          <a:custGeom>
            <a:avLst/>
            <a:gdLst/>
            <a:ahLst/>
            <a:cxnLst/>
            <a:rect l="l" t="t" r="r" b="b"/>
            <a:pathLst>
              <a:path w="1498600" h="152400">
                <a:moveTo>
                  <a:pt x="1479550" y="0"/>
                </a:moveTo>
                <a:lnTo>
                  <a:pt x="1498600" y="0"/>
                </a:lnTo>
                <a:lnTo>
                  <a:pt x="1498600" y="76200"/>
                </a:lnTo>
                <a:arcTo hR="76200" wR="76200" stAng="0" swAng="5400000"/>
                <a:lnTo>
                  <a:pt x="76200" y="152400"/>
                </a:lnTo>
                <a:arcTo hR="76200" wR="76200" stAng="5400000" swAng="5400000"/>
                <a:lnTo>
                  <a:pt x="0" y="0"/>
                </a:lnTo>
                <a:lnTo>
                  <a:pt x="19050" y="0"/>
                </a:lnTo>
                <a:lnTo>
                  <a:pt x="19050" y="76200"/>
                </a:lnTo>
                <a:arcTo hR="57150" wR="57150" stAng="10800000" swAng="-5400000"/>
                <a:lnTo>
                  <a:pt x="1422400" y="133350"/>
                </a:lnTo>
                <a:arcTo hR="57150" wR="57150" stAng="5400000" swAng="-5400000"/>
                <a:lnTo>
                  <a:pt x="1479550" y="0"/>
                </a:lnTo>
                <a:close/>
              </a:path>
            </a:pathLst>
          </a:custGeom>
          <a:solidFill>
            <a:srgbClr val="5B6B82"/>
          </a:solidFill>
          <a:ln/>
        </p:spPr>
      </p:sp>
      <p:sp>
        <p:nvSpPr>
          <p:cNvPr id="47" name="Text 40"/>
          <p:cNvSpPr/>
          <p:nvPr/>
        </p:nvSpPr>
        <p:spPr>
          <a:xfrm>
            <a:off x="8026400" y="5181600"/>
            <a:ext cx="15494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24 heures</a:t>
            </a:r>
            <a:endParaRPr lang="en-US" sz="1200" dirty="0">
              <a:latin typeface="Arial" charset="0"/>
              <a:ea typeface="Arial" charset="0"/>
              <a:cs typeface="Arial" charset="0"/>
            </a:endParaRPr>
          </a:p>
        </p:txBody>
      </p:sp>
      <p:sp>
        <p:nvSpPr>
          <p:cNvPr id="48" name="Shape 41"/>
          <p:cNvSpPr/>
          <p:nvPr/>
        </p:nvSpPr>
        <p:spPr>
          <a:xfrm>
            <a:off x="9861550" y="4953000"/>
            <a:ext cx="1498600" cy="152400"/>
          </a:xfrm>
          <a:custGeom>
            <a:avLst/>
            <a:gdLst/>
            <a:ahLst/>
            <a:cxnLst/>
            <a:rect l="l" t="t" r="r" b="b"/>
            <a:pathLst>
              <a:path w="1498600" h="152400">
                <a:moveTo>
                  <a:pt x="1479550" y="0"/>
                </a:moveTo>
                <a:lnTo>
                  <a:pt x="1498600" y="0"/>
                </a:lnTo>
                <a:lnTo>
                  <a:pt x="1498600" y="76200"/>
                </a:lnTo>
                <a:arcTo hR="76200" wR="76200" stAng="0" swAng="5400000"/>
                <a:lnTo>
                  <a:pt x="76200" y="152400"/>
                </a:lnTo>
                <a:arcTo hR="76200" wR="76200" stAng="5400000" swAng="5400000"/>
                <a:lnTo>
                  <a:pt x="0" y="0"/>
                </a:lnTo>
                <a:lnTo>
                  <a:pt x="19050" y="0"/>
                </a:lnTo>
                <a:lnTo>
                  <a:pt x="19050" y="76200"/>
                </a:lnTo>
                <a:arcTo hR="57150" wR="57150" stAng="10800000" swAng="-5400000"/>
                <a:lnTo>
                  <a:pt x="1422400" y="133350"/>
                </a:lnTo>
                <a:arcTo hR="57150" wR="57150" stAng="5400000" swAng="-5400000"/>
                <a:lnTo>
                  <a:pt x="1479550" y="0"/>
                </a:lnTo>
                <a:close/>
              </a:path>
            </a:pathLst>
          </a:custGeom>
          <a:solidFill>
            <a:srgbClr val="5B6B82"/>
          </a:solidFill>
          <a:ln/>
        </p:spPr>
      </p:sp>
      <p:sp>
        <p:nvSpPr>
          <p:cNvPr id="49" name="Text 42"/>
          <p:cNvSpPr/>
          <p:nvPr/>
        </p:nvSpPr>
        <p:spPr>
          <a:xfrm>
            <a:off x="9836150" y="5181600"/>
            <a:ext cx="15494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3 jours d’échanges</a:t>
            </a:r>
            <a:endParaRPr lang="en-US" sz="1200" dirty="0">
              <a:latin typeface="Arial" charset="0"/>
              <a:ea typeface="Arial" charset="0"/>
              <a:cs typeface="Arial" charset="0"/>
            </a:endParaRPr>
          </a:p>
        </p:txBody>
      </p:sp>
      <p:pic>
        <p:nvPicPr>
          <p:cNvPr id="50" name="Image 5" descr="connector">    </p:cNvPr>
          <p:cNvPicPr>
            <a:picLocks noChangeAspect="1"/>
          </p:cNvPicPr>
          <p:nvPr/>
        </p:nvPicPr>
        <p:blipFill>
          <a:blip r:embed="rId6"/>
          <a:srcRect l="0" r="0" t="0" b="0"/>
          <a:stretch/>
        </p:blipFill>
        <p:spPr>
          <a:xfrm>
            <a:off x="2279600" y="5727700"/>
            <a:ext cx="355600" cy="101600"/>
          </a:xfrm>
          <a:prstGeom prst="rect">
            <a:avLst/>
          </a:prstGeom>
        </p:spPr>
      </p:pic>
      <p:sp>
        <p:nvSpPr>
          <p:cNvPr id="51" name="Text 43"/>
          <p:cNvSpPr/>
          <p:nvPr/>
        </p:nvSpPr>
        <p:spPr>
          <a:xfrm>
            <a:off x="2813000" y="5680720"/>
            <a:ext cx="275878"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UIT</a:t>
            </a:r>
            <a:endParaRPr lang="en-US" sz="1100" dirty="0">
              <a:latin typeface="Arial" charset="0"/>
              <a:ea typeface="Arial" charset="0"/>
              <a:cs typeface="Arial" charset="0"/>
            </a:endParaRPr>
          </a:p>
        </p:txBody>
      </p:sp>
      <p:pic>
        <p:nvPicPr>
          <p:cNvPr id="52" name="Image 6" descr="connector">    </p:cNvPr>
          <p:cNvPicPr>
            <a:picLocks noChangeAspect="1"/>
          </p:cNvPicPr>
          <p:nvPr/>
        </p:nvPicPr>
        <p:blipFill>
          <a:blip r:embed="rId7"/>
          <a:srcRect l="0" r="0" t="0" b="0"/>
          <a:stretch/>
        </p:blipFill>
        <p:spPr>
          <a:xfrm>
            <a:off x="3215878" y="5727700"/>
            <a:ext cx="355600" cy="101600"/>
          </a:xfrm>
          <a:prstGeom prst="rect">
            <a:avLst/>
          </a:prstGeom>
        </p:spPr>
      </p:pic>
      <p:sp>
        <p:nvSpPr>
          <p:cNvPr id="53" name="Text 44"/>
          <p:cNvSpPr/>
          <p:nvPr/>
        </p:nvSpPr>
        <p:spPr>
          <a:xfrm>
            <a:off x="3749278" y="5680720"/>
            <a:ext cx="1630015"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associations régionales</a:t>
            </a:r>
            <a:endParaRPr lang="en-US" sz="1100" dirty="0">
              <a:latin typeface="Arial" charset="0"/>
              <a:ea typeface="Arial" charset="0"/>
              <a:cs typeface="Arial" charset="0"/>
            </a:endParaRPr>
          </a:p>
        </p:txBody>
      </p:sp>
      <p:pic>
        <p:nvPicPr>
          <p:cNvPr id="54" name="Image 7" descr="connector">    </p:cNvPr>
          <p:cNvPicPr>
            <a:picLocks noChangeAspect="1"/>
          </p:cNvPicPr>
          <p:nvPr/>
        </p:nvPicPr>
        <p:blipFill>
          <a:blip r:embed="rId8"/>
          <a:srcRect l="0" r="0" t="0" b="0"/>
          <a:stretch/>
        </p:blipFill>
        <p:spPr>
          <a:xfrm>
            <a:off x="5379293" y="5727700"/>
            <a:ext cx="355600" cy="101600"/>
          </a:xfrm>
          <a:prstGeom prst="rect">
            <a:avLst/>
          </a:prstGeom>
        </p:spPr>
      </p:pic>
      <p:sp>
        <p:nvSpPr>
          <p:cNvPr id="55" name="Text 45"/>
          <p:cNvSpPr/>
          <p:nvPr/>
        </p:nvSpPr>
        <p:spPr>
          <a:xfrm>
            <a:off x="5912693" y="5680720"/>
            <a:ext cx="2142480"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réponses individuelles des ARN</a:t>
            </a:r>
            <a:endParaRPr lang="en-US" sz="1100" dirty="0">
              <a:latin typeface="Arial" charset="0"/>
              <a:ea typeface="Arial" charset="0"/>
              <a:cs typeface="Arial" charset="0"/>
            </a:endParaRPr>
          </a:p>
        </p:txBody>
      </p:sp>
      <p:pic>
        <p:nvPicPr>
          <p:cNvPr id="56" name="Image 8" descr="connector">    </p:cNvPr>
          <p:cNvPicPr>
            <a:picLocks noChangeAspect="1"/>
          </p:cNvPicPr>
          <p:nvPr/>
        </p:nvPicPr>
        <p:blipFill>
          <a:blip r:embed="rId9"/>
          <a:srcRect l="0" r="0" t="0" b="0"/>
          <a:stretch/>
        </p:blipFill>
        <p:spPr>
          <a:xfrm>
            <a:off x="8055173" y="5670550"/>
            <a:ext cx="355600" cy="215900"/>
          </a:xfrm>
          <a:prstGeom prst="rect">
            <a:avLst/>
          </a:prstGeom>
        </p:spPr>
      </p:pic>
      <p:sp>
        <p:nvSpPr>
          <p:cNvPr id="57" name="Text 46"/>
          <p:cNvSpPr/>
          <p:nvPr/>
        </p:nvSpPr>
        <p:spPr>
          <a:xfrm>
            <a:off x="8588573" y="5680720"/>
            <a:ext cx="1565672"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une position par CdP</a:t>
            </a:r>
            <a:endParaRPr lang="en-US" sz="1100" dirty="0">
              <a:latin typeface="Arial" charset="0"/>
              <a:ea typeface="Arial" charset="0"/>
              <a:cs typeface="Arial" charset="0"/>
            </a:endParaRPr>
          </a:p>
        </p:txBody>
      </p:sp>
      <p:pic>
        <p:nvPicPr>
          <p:cNvPr id="58" name="Image 9" descr="Africa Broadband Maps et UIT">    </p:cNvPr>
          <p:cNvPicPr>
            <a:picLocks noChangeAspect="1"/>
          </p:cNvPicPr>
          <p:nvPr/>
        </p:nvPicPr>
        <p:blipFill>
          <a:blip r:embed="rId10"/>
          <a:srcRect l="-233" r="-233" t="0" b="0"/>
          <a:stretch/>
        </p:blipFill>
        <p:spPr>
          <a:xfrm>
            <a:off x="812800" y="6223000"/>
            <a:ext cx="1143000" cy="330200"/>
          </a:xfrm>
          <a:prstGeom prst="rect">
            <a:avLst/>
          </a:prstGeom>
        </p:spPr>
      </p:pic>
      <p:sp>
        <p:nvSpPr>
          <p:cNvPr id="59" name="Text 4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6</a:t>
            </a:r>
            <a:endParaRPr lang="en-US" sz="1200" dirty="0">
              <a:latin typeface="Arial" charset="0"/>
              <a:ea typeface="Arial" charset="0"/>
              <a:cs typeface="Arial"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2545"/>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0B2545"/>
              </a:gs>
              <a:gs pos="55000">
                <a:srgbClr val="005E94"/>
              </a:gs>
              <a:gs pos="100000">
                <a:srgbClr val="009EDB"/>
              </a:gs>
            </a:gsLst>
            <a:lin ang="2700000" scaled="0"/>
          </a:gra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7FD3F4"/>
                </a:solidFill>
                <a:latin typeface="Arial" pitchFamily="34" charset="0"/>
                <a:ea typeface="Arial" pitchFamily="34" charset="-122"/>
                <a:cs typeface="Arial" pitchFamily="34" charset="-120"/>
              </a:rPr>
              <a:t>TOUT EST EN LIGNE</a:t>
            </a:r>
            <a:endParaRPr lang="en-US" sz="1200" dirty="0">
              <a:latin typeface="Arial" charset="0"/>
              <a:ea typeface="Arial" charset="0"/>
              <a:cs typeface="Arial" charset="0"/>
            </a:endParaRPr>
          </a:p>
        </p:txBody>
      </p:sp>
      <p:sp>
        <p:nvSpPr>
          <p:cNvPr id="4" name="Text 2"/>
          <p:cNvSpPr/>
          <p:nvPr>
            <p:ph type="title"/>
          </p:nvPr>
        </p:nvSpPr>
        <p:spPr>
          <a:xfrm>
            <a:off x="812800" y="13055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F4F7FB"/>
                </a:solidFill>
                <a:latin typeface="Arial" pitchFamily="34" charset="0"/>
                <a:ea typeface="Arial" pitchFamily="34" charset="-122"/>
                <a:cs typeface="Arial" pitchFamily="34" charset="-120"/>
              </a:rPr>
              <a:t>africabbmaps.itu.int/recop-fr</a:t>
            </a:r>
            <a:endParaRPr lang="en-US" sz="3200" dirty="0">
              <a:latin typeface="Arial" charset="0"/>
              <a:ea typeface="Arial" charset="0"/>
              <a:cs typeface="Arial" charset="0"/>
            </a:endParaRPr>
          </a:p>
        </p:txBody>
      </p:sp>
      <p:sp>
        <p:nvSpPr>
          <p:cNvPr id="5" name="Text 3"/>
          <p:cNvSpPr/>
          <p:nvPr/>
        </p:nvSpPr>
        <p:spPr>
          <a:xfrm>
            <a:off x="812800" y="2031950"/>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7FD3F4"/>
                </a:solidFill>
                <a:latin typeface="Arial" pitchFamily="34" charset="0"/>
                <a:ea typeface="Arial" pitchFamily="34" charset="-122"/>
                <a:cs typeface="Arial" pitchFamily="34" charset="-120"/>
              </a:rPr>
              <a:t>LE PROJET OUTPUT/3</a:t>
            </a:r>
            <a:endParaRPr lang="en-US" sz="1200" dirty="0">
              <a:latin typeface="Arial" charset="0"/>
              <a:ea typeface="Arial" charset="0"/>
              <a:cs typeface="Arial" charset="0"/>
            </a:endParaRPr>
          </a:p>
        </p:txBody>
      </p:sp>
      <p:sp>
        <p:nvSpPr>
          <p:cNvPr id="6" name="Text 4"/>
          <p:cNvSpPr/>
          <p:nvPr/>
        </p:nvSpPr>
        <p:spPr>
          <a:xfrm>
            <a:off x="812800" y="2321471"/>
            <a:ext cx="5310886" cy="311150"/>
          </a:xfrm>
          <a:prstGeom prst="rect">
            <a:avLst/>
          </a:prstGeom>
          <a:noFill/>
          <a:ln/>
        </p:spPr>
        <p:txBody>
          <a:bodyPr wrap="square" lIns="0" tIns="0" rIns="0" bIns="0" rtlCol="0" anchor="t">
            <a:normAutofit/>
          </a:bodyPr>
          <a:lstStyle/>
          <a:p>
            <a:pPr algn="l" indent="0" marL="0">
              <a:lnSpc>
                <a:spcPts val="2250"/>
              </a:lnSpc>
              <a:buNone/>
            </a:pPr>
            <a:r>
              <a:rPr lang="en-US" sz="1500" u="sng" dirty="0">
                <a:solidFill>
                  <a:srgbClr val="F4F7FB"/>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Charte et programme de travail, v0.3 (Word)</a:t>
            </a:r>
            <a:endParaRPr lang="en-US" sz="1500" dirty="0">
              <a:latin typeface="Arial" charset="0"/>
              <a:ea typeface="Arial" charset="0"/>
              <a:cs typeface="Arial" charset="0"/>
            </a:endParaRPr>
          </a:p>
        </p:txBody>
      </p:sp>
      <p:sp>
        <p:nvSpPr>
          <p:cNvPr id="7" name="Text 5"/>
          <p:cNvSpPr/>
          <p:nvPr/>
        </p:nvSpPr>
        <p:spPr>
          <a:xfrm>
            <a:off x="812800" y="2785021"/>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7FD3F4"/>
                </a:solidFill>
                <a:latin typeface="Arial" pitchFamily="34" charset="0"/>
                <a:ea typeface="Arial" pitchFamily="34" charset="-122"/>
                <a:cs typeface="Arial" pitchFamily="34" charset="-120"/>
              </a:rPr>
              <a:t>SUR LE SITE, EN ANGLAIS ET EN FRANÇAIS</a:t>
            </a:r>
            <a:endParaRPr lang="en-US" sz="1200" dirty="0">
              <a:latin typeface="Arial" charset="0"/>
              <a:ea typeface="Arial" charset="0"/>
              <a:cs typeface="Arial" charset="0"/>
            </a:endParaRPr>
          </a:p>
        </p:txBody>
      </p:sp>
      <p:sp>
        <p:nvSpPr>
          <p:cNvPr id="8" name="Text 6"/>
          <p:cNvSpPr/>
          <p:nvPr/>
        </p:nvSpPr>
        <p:spPr>
          <a:xfrm>
            <a:off x="812800" y="3074541"/>
            <a:ext cx="5310886" cy="13589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F4F7FB"/>
                </a:solidFill>
                <a:latin typeface="Arial" pitchFamily="34" charset="0"/>
                <a:ea typeface="Arial" pitchFamily="34" charset="-122"/>
                <a:cs typeface="Arial" pitchFamily="34" charset="-120"/>
              </a:rPr>
              <a:t>Contribuer en 6 étapes</a:t>
            </a:r>
            <a:endParaRPr lang="en-US" sz="1400" dirty="0">
              <a:latin typeface="Arial" charset="0"/>
              <a:ea typeface="Arial" charset="0"/>
              <a:cs typeface="Arial" charset="0"/>
            </a:endParaRPr>
          </a:p>
          <a:p>
            <a:pPr algn="l" indent="0" marL="0">
              <a:lnSpc>
                <a:spcPts val="2100"/>
              </a:lnSpc>
              <a:buNone/>
            </a:pPr>
            <a:r>
              <a:rPr lang="en-US" sz="1400" dirty="0">
                <a:solidFill>
                  <a:srgbClr val="F4F7FB"/>
                </a:solidFill>
                <a:latin typeface="Arial" pitchFamily="34" charset="0"/>
                <a:ea typeface="Arial" pitchFamily="34" charset="-122"/>
                <a:cs typeface="Arial" pitchFamily="34" charset="-120"/>
              </a:rPr>
              <a:t>Documents : les trois projets de résultats et, à partir du 27 novembre, les projets consolidés</a:t>
            </a:r>
            <a:endParaRPr lang="en-US" sz="1400" dirty="0">
              <a:latin typeface="Arial" charset="0"/>
              <a:ea typeface="Arial" charset="0"/>
              <a:cs typeface="Arial" charset="0"/>
            </a:endParaRPr>
          </a:p>
          <a:p>
            <a:pPr algn="l" indent="0" marL="0">
              <a:lnSpc>
                <a:spcPts val="2100"/>
              </a:lnSpc>
              <a:buNone/>
            </a:pPr>
            <a:r>
              <a:rPr lang="en-US" sz="1400" dirty="0">
                <a:solidFill>
                  <a:srgbClr val="F4F7FB"/>
                </a:solidFill>
                <a:latin typeface="Arial" pitchFamily="34" charset="0"/>
                <a:ea typeface="Arial" pitchFamily="34" charset="-122"/>
                <a:cs typeface="Arial" pitchFamily="34" charset="-120"/>
              </a:rPr>
              <a:t>Bruxelles : ordre du jour des jours 1 à 4</a:t>
            </a:r>
            <a:endParaRPr lang="en-US" sz="1400" dirty="0">
              <a:latin typeface="Arial" charset="0"/>
              <a:ea typeface="Arial" charset="0"/>
              <a:cs typeface="Arial" charset="0"/>
            </a:endParaRPr>
          </a:p>
          <a:p>
            <a:pPr algn="l" indent="0" marL="0">
              <a:lnSpc>
                <a:spcPts val="2100"/>
              </a:lnSpc>
              <a:buNone/>
            </a:pPr>
            <a:r>
              <a:rPr lang="en-US" sz="1400" dirty="0">
                <a:solidFill>
                  <a:srgbClr val="F4F7FB"/>
                </a:solidFill>
                <a:latin typeface="Arial" pitchFamily="34" charset="0"/>
                <a:ea typeface="Arial" pitchFamily="34" charset="-122"/>
                <a:cs typeface="Arial" pitchFamily="34" charset="-120"/>
              </a:rPr>
              <a:t>La page et les contacts de votre CdP</a:t>
            </a:r>
            <a:endParaRPr lang="en-US" sz="1400" dirty="0">
              <a:latin typeface="Arial" charset="0"/>
              <a:ea typeface="Arial" charset="0"/>
              <a:cs typeface="Arial" charset="0"/>
            </a:endParaRPr>
          </a:p>
        </p:txBody>
      </p:sp>
      <p:sp>
        <p:nvSpPr>
          <p:cNvPr id="9" name="Text 7"/>
          <p:cNvSpPr/>
          <p:nvPr/>
        </p:nvSpPr>
        <p:spPr>
          <a:xfrm>
            <a:off x="6223000" y="2031950"/>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7FD3F4"/>
                </a:solidFill>
                <a:latin typeface="Arial" pitchFamily="34" charset="0"/>
                <a:ea typeface="Arial" pitchFamily="34" charset="-122"/>
                <a:cs typeface="Arial" pitchFamily="34" charset="-120"/>
              </a:rPr>
              <a:t>SECRÉTARIAT, UIT</a:t>
            </a:r>
            <a:endParaRPr lang="en-US" sz="1200" dirty="0">
              <a:latin typeface="Arial" charset="0"/>
              <a:ea typeface="Arial" charset="0"/>
              <a:cs typeface="Arial" charset="0"/>
            </a:endParaRPr>
          </a:p>
        </p:txBody>
      </p:sp>
      <p:sp>
        <p:nvSpPr>
          <p:cNvPr id="10" name="Text 8"/>
          <p:cNvSpPr/>
          <p:nvPr/>
        </p:nvSpPr>
        <p:spPr>
          <a:xfrm>
            <a:off x="6223000" y="2321471"/>
            <a:ext cx="5310886" cy="2025650"/>
          </a:xfrm>
          <a:prstGeom prst="rect">
            <a:avLst/>
          </a:prstGeom>
          <a:noFill/>
          <a:ln/>
        </p:spPr>
        <p:txBody>
          <a:bodyPr wrap="square" lIns="0" tIns="0" rIns="0" bIns="0" rtlCol="0" anchor="t">
            <a:normAutofit/>
          </a:bodyPr>
          <a:lstStyle/>
          <a:p>
            <a:pPr algn="l" indent="0" marL="0">
              <a:lnSpc>
                <a:spcPts val="2250"/>
              </a:lnSpc>
              <a:buNone/>
            </a:pPr>
            <a:r>
              <a:rPr lang="en-US" sz="1500" b="1" dirty="0">
                <a:solidFill>
                  <a:srgbClr val="F4F7FB"/>
                </a:solidFill>
                <a:latin typeface="Arial" pitchFamily="34" charset="0"/>
                <a:ea typeface="Arial" pitchFamily="34" charset="-122"/>
                <a:cs typeface="Arial" pitchFamily="34" charset="-120"/>
              </a:rPr>
              <a:t>Dana Jon Kamason</a:t>
            </a:r>
            <a:r>
              <a:rPr lang="en-US" sz="1500" dirty="0">
                <a:solidFill>
                  <a:srgbClr val="F4F7FB"/>
                </a:solidFill>
                <a:latin typeface="Arial" pitchFamily="34" charset="0"/>
                <a:ea typeface="Arial" pitchFamily="34" charset="-122"/>
                <a:cs typeface="Arial" pitchFamily="34" charset="-120"/>
              </a:rPr>
              <a:t>, Cheffe de projet</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danajon.kamason@itu.int</a:t>
            </a:r>
            <a:endParaRPr lang="en-US" sz="1500" dirty="0">
              <a:latin typeface="Arial" charset="0"/>
              <a:ea typeface="Arial" charset="0"/>
              <a:cs typeface="Arial" charset="0"/>
            </a:endParaRPr>
          </a:p>
          <a:p>
            <a:pPr algn="l" indent="0" marL="0">
              <a:lnSpc>
                <a:spcPts val="2250"/>
              </a:lnSpc>
              <a:buNone/>
            </a:pPr>
            <a:r>
              <a:rPr lang="en-US" sz="1500" b="1" dirty="0">
                <a:solidFill>
                  <a:srgbClr val="F4F7FB"/>
                </a:solidFill>
                <a:latin typeface="Arial" pitchFamily="34" charset="0"/>
                <a:ea typeface="Arial" pitchFamily="34" charset="-122"/>
                <a:cs typeface="Arial" pitchFamily="34" charset="-120"/>
              </a:rPr>
              <a:t>Elind Sulmina</a:t>
            </a:r>
            <a:r>
              <a:rPr lang="en-US" sz="1500" dirty="0">
                <a:solidFill>
                  <a:srgbClr val="F4F7FB"/>
                </a:solidFill>
                <a:latin typeface="Arial" pitchFamily="34" charset="0"/>
                <a:ea typeface="Arial" pitchFamily="34" charset="-122"/>
                <a:cs typeface="Arial" pitchFamily="34" charset="-120"/>
              </a:rPr>
              <a:t>, Chargé de projet</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elind.sulmina@itu.int</a:t>
            </a:r>
            <a:endParaRPr lang="en-US" sz="1500" dirty="0">
              <a:latin typeface="Arial" charset="0"/>
              <a:ea typeface="Arial" charset="0"/>
              <a:cs typeface="Arial" charset="0"/>
            </a:endParaRPr>
          </a:p>
          <a:p>
            <a:pPr algn="l" indent="0" marL="0">
              <a:lnSpc>
                <a:spcPts val="2250"/>
              </a:lnSpc>
              <a:buNone/>
            </a:pPr>
            <a:r>
              <a:rPr lang="en-US" sz="1500" b="1" dirty="0">
                <a:solidFill>
                  <a:srgbClr val="F4F7FB"/>
                </a:solidFill>
                <a:latin typeface="Arial" pitchFamily="34" charset="0"/>
                <a:ea typeface="Arial" pitchFamily="34" charset="-122"/>
                <a:cs typeface="Arial" pitchFamily="34" charset="-120"/>
              </a:rPr>
              <a:t>Patricia Schlageter</a:t>
            </a:r>
            <a:r>
              <a:rPr lang="en-US" sz="1500" dirty="0">
                <a:solidFill>
                  <a:srgbClr val="F4F7FB"/>
                </a:solidFill>
                <a:latin typeface="Arial" pitchFamily="34" charset="0"/>
                <a:ea typeface="Arial" pitchFamily="34" charset="-122"/>
                <a:cs typeface="Arial" pitchFamily="34" charset="-120"/>
              </a:rPr>
              <a:t>, Coordinatrice capacités et connaissances</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patricia.schlageter@itu.int</a:t>
            </a:r>
            <a:endParaRPr lang="en-US" sz="1500" dirty="0">
              <a:latin typeface="Arial" charset="0"/>
              <a:ea typeface="Arial" charset="0"/>
              <a:cs typeface="Arial" charset="0"/>
            </a:endParaRPr>
          </a:p>
        </p:txBody>
      </p:sp>
      <p:pic>
        <p:nvPicPr>
          <p:cNvPr id="11" name="Image 0" descr="Africa Broadband Maps et UIT">    </p:cNvPr>
          <p:cNvPicPr>
            <a:picLocks noChangeAspect="1"/>
          </p:cNvPicPr>
          <p:nvPr/>
        </p:nvPicPr>
        <p:blipFill>
          <a:blip r:embed="rId2"/>
          <a:srcRect l="-233" r="-233" t="0" b="0"/>
          <a:stretch/>
        </p:blipFill>
        <p:spPr>
          <a:xfrm>
            <a:off x="812800" y="6223000"/>
            <a:ext cx="1143000" cy="330200"/>
          </a:xfrm>
          <a:prstGeom prst="rect">
            <a:avLst/>
          </a:prstGeom>
        </p:spPr>
      </p:pic>
    </p:spTree>
  </p:cSld>
  <p:clrMapOvr>
    <a:masterClrMapping/>
  </p:clrMapOvr>
</p:sld>
</file>

<file path=ppt/theme/theme1.xml><?xml version="1.0" encoding="utf-8"?>
<a:theme xmlns:a="http://schemas.openxmlformats.org/drawingml/2006/main" name="CdPR OUTPUT/3 Charte et programme de travail">
  <a:themeElements>
    <a:clrScheme name="CdPR OUTPUT/3 Charte et programme de travail">
      <a:dk1>
        <a:srgbClr val="0B2545"/>
      </a:dk1>
      <a:lt1>
        <a:srgbClr val="F4F7FB"/>
      </a:lt1>
      <a:dk2>
        <a:srgbClr val="223A57"/>
      </a:dk2>
      <a:lt2>
        <a:srgbClr val="BAC3CE"/>
      </a:lt2>
      <a:accent1>
        <a:srgbClr val="0072B5"/>
      </a:accent1>
      <a:accent2>
        <a:srgbClr val="7FD3F4"/>
      </a:accent2>
      <a:accent3>
        <a:srgbClr val="3A4A62"/>
      </a:accent3>
      <a:accent4>
        <a:srgbClr val="5B6B82"/>
      </a:accent4>
      <a:accent5>
        <a:srgbClr val="F5CF00"/>
      </a:accent5>
      <a:accent6>
        <a:srgbClr val="16355E"/>
      </a:accent6>
      <a:hlink>
        <a:srgbClr val="0563C1"/>
      </a:hlink>
      <a:folHlink>
        <a:srgbClr val="954F72"/>
      </a:folHlink>
    </a:clrScheme>
    <a:fontScheme name="CdPR OUTPUT/3 Charte et programme de travail">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CdPR OUTPUT/3 Charte et programme de travail</dc:title>
  <dc:subject/>
  <dc:creator/>
  <cp:lastModifiedBy/>
  <cp:revision>1</cp:revision>
  <dcterms:created xsi:type="dcterms:W3CDTF">2026-11-06T14:50:26Z</dcterms:created>
  <dcterms:modified xsi:type="dcterms:W3CDTF">2026-11-06T14:50:26Z</dcterms:modified>
</cp:coreProperties>
</file>