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Envoyez cette présentation à vos membres avec les projets dès le 9 novembre, ou utilisez-la lors d’un court appel si vous choisissez d’en organiser un. Les diapositives 2 à 7 expliquent l’objet et les trois résultats ; la diapositive 8 contient les cinq questions pour vos membres ; les diapositives 9 et 10 expliquent la suite et ce que la présidence envoie à l’UIT au plus tard le 26 novembre.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problème en une phrase : les cartes existent, mais elles ne parlent pas la même langue et ne peuvent donc pas soutenir l’investissement régional. La Communauté est le forum de la région pour y remédier, et elle continue après la fin du programme.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Bruxelles n’est pas seulement une formation : c’est là que les trois groupes deviennent une Communauté de pratique régionale et s’accordent sur trois textes courts. Les réponses de vos membres en novembre, et la position commune que votre CdP adopte au plus tard le 26 novembre, sont la base de ces textes.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L’ordre du jour complet, avec les horaires, est sur la page Bruxelles du site. Les exercices de lundi et mardi utilisent des pays et des chiffres fictifs, pour que chacun puisse parler librement de problèmes réels.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projet d’orientations est sur la page Documents. Aucun chiffre national n’est demandé : chaque membre donne une image générale des données existantes dans la sous-région et de ce qui manque.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 optionnel, national : trois cases. Chaque membre y range les douze types de données. En cas de désaccord entre les membres, la position de la CdP mentionne les deux avis.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la partie la plus ouverte. Les membres indiquent comment la Communauté devrait travailler et ce qui compte le plus. L’UIT intègre les positions des trois CdP dans un projet unique de Charte et de programme de travail, publié avec les projets consolidés le 27 novembre.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Envoyez cette diapositive à vos membres avec les projets, ou présentez-la lors d’un court appel. Chaque membre répond individuellement, par écrit, à la présidence, avec l’UIT en copie (elind.sulmina@itu.int, danajon.kamason@itu.int), objet « Réponses CdPR, [autorité], CdP [groupe]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Lisez le schéma de gauche à droite. 1 : le 6 novembre, l’UIT envoie les projets d’OUTPUT/1 et d’OUTPUT/3, ainsi que l’OUTPUT/2 d’ici le 9 novembre, et cette présentation aux trois CdP et à leurs associations régionales. 2 : dès le 9 novembre, chaque association informe ses ARN, par un court appel ou par écrit, et fixe la date des réponses. 3 : chaque ARN répond individuellement à la présidence de sa CdP, avec elind.sulmina@itu.int et danajon.kamason@itu.int en copie, objet « Réponses CdPR, [autorité], CdP [groupe] ». 4 : au plus tard le 26 novembre, chaque association régionale réunit les membres de sa CdP, qui adoptent une position commune fondée sur les besoins de l’ensemble de ses membres, et la présidence l’envoie à l’UIT, objet « Position CdPR, CdP [groupe] ». 5 : le 27 novembre, l’UIT fusionne les trois positions en 24 heures et publie les projets consolidés. 6 : à Bruxelles, du 30 novembre au 3 décembre, trois jours d’échanges et adoption par consensus le jeudi 3 décembre.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L’UIT peut participer à un appel avec vos membres pour répondre aux questions si la présidence le souhaite. Pour toute autre question, écrivez au secrétariat.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Remerciez vos membres et confirmez la date à laquelle ils envoient leurs réponses à la présidence, avec l’UIT en copie, pour que la position commune de votre CdP parvienne à l’UIT au plus tard le 26 novembre.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4F7FB"/>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330920"/>
            <a:ext cx="10566400" cy="447030"/>
          </a:xfrm>
          <a:prstGeom prst="rect">
            <a:avLst/>
          </a:prstGeom>
          <a:noFill/>
          <a:ln/>
        </p:spPr>
        <p:txBody>
          <a:bodyPr wrap="square" lIns="0" tIns="0" rIns="0" bIns="0" rtlCol="0" anchor="t"/>
          <a:lstStyle>
            <a:lvl1pPr algn="l" indent="0" marL="0">
              <a:lnSpc>
                <a:spcPct val="115000"/>
              </a:lnSpc>
              <a:buNone/>
              <a:defRPr lang="en-US" sz="3200" dirty="0">
                <a:solidFill>
                  <a:srgbClr val="0B2545"/>
                </a:solidFill>
                <a:latin typeface="Arial" pitchFamily="34" charset="0"/>
                <a:ea typeface="Arial" pitchFamily="34" charset="-122"/>
                <a:cs typeface="Arial" pitchFamily="34" charset="-120"/>
              </a:defRPr>
            </a:lvl1pPr>
          </a:lstStyle>
          <a:p>
            <a:pPr algn="l" indent="0" marL="0">
              <a:lnSpc>
                <a:spcPct val="115000"/>
              </a:lnSpc>
              <a:buNone/>
            </a:pPr>
            <a:endParaRPr lang="en-US" sz="3200" dirty="0">
              <a:latin typeface="Arial" charset="0"/>
              <a:ea typeface="Arial" charset="0"/>
              <a:cs typeface="Arial" charset="0"/>
            </a:endParaRPr>
          </a:p>
        </p:txBody>
      </p:sp>
      <p:sp>
        <p:nvSpPr>
          <p:cNvPr id="3" name="Text Placeholder 2"/>
          <p:cNvSpPr/>
          <p:nvPr>
            <p:ph idx="101" type="body"/>
          </p:nvPr>
        </p:nvSpPr>
        <p:spPr>
          <a:xfrm>
            <a:off x="812800" y="2082750"/>
            <a:ext cx="10566400" cy="3962450"/>
          </a:xfrm>
          <a:prstGeom prst="rect">
            <a:avLst/>
          </a:prstGeom>
          <a:noFill/>
          <a:ln/>
        </p:spPr>
        <p:txBody>
          <a:bodyPr wrap="square" lIns="0" tIns="0" rIns="0" bIns="0" rtlCol="0" anchor="t"/>
          <a:lstStyle>
            <a:lvl1pPr algn="l" indent="0" marL="0">
              <a:lnSpc>
                <a:spcPct val="140000"/>
              </a:lnSpc>
              <a:buNone/>
              <a:defRPr lang="en-US" sz="1600" dirty="0">
                <a:solidFill>
                  <a:srgbClr val="0B2545"/>
                </a:solidFill>
                <a:latin typeface="Arial" pitchFamily="34" charset="0"/>
                <a:ea typeface="Arial" pitchFamily="34" charset="-122"/>
                <a:cs typeface="Arial" pitchFamily="34" charset="-120"/>
              </a:defRPr>
            </a:lvl1pPr>
          </a:lstStyle>
          <a:p>
            <a:pPr algn="l" indent="0" marL="0">
              <a:lnSpc>
                <a:spcPct val="140000"/>
              </a:lnSpc>
              <a:buNone/>
            </a:pPr>
            <a:endParaRPr lang="en-US" sz="1600" dirty="0">
              <a:latin typeface="Arial" charset="0"/>
              <a:ea typeface="Arial" charset="0"/>
              <a:cs typeface="Arial"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F7FB"/>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330920"/>
            <a:ext cx="10566400" cy="447030"/>
          </a:xfrm>
          <a:prstGeom prst="rect">
            <a:avLst/>
          </a:prstGeom>
          <a:noFill/>
          <a:ln/>
        </p:spPr>
        <p:txBody>
          <a:bodyPr wrap="square" lIns="0" tIns="0" rIns="0" bIns="0" rtlCol="0" anchor="t"/>
          <a:lstStyle>
            <a:lvl1pPr algn="l" indent="0" marL="0">
              <a:lnSpc>
                <a:spcPct val="115000"/>
              </a:lnSpc>
              <a:buNone/>
              <a:defRPr lang="en-US" sz="3200" dirty="0">
                <a:solidFill>
                  <a:srgbClr val="0B2545"/>
                </a:solidFill>
                <a:latin typeface="Arial" pitchFamily="34" charset="0"/>
                <a:ea typeface="Arial" pitchFamily="34" charset="-122"/>
                <a:cs typeface="Arial" pitchFamily="34" charset="-120"/>
              </a:defRPr>
            </a:lvl1pPr>
          </a:lstStyle>
          <a:p>
            <a:pPr algn="l" indent="0" marL="0">
              <a:lnSpc>
                <a:spcPct val="115000"/>
              </a:lnSpc>
              <a:buNone/>
            </a:pPr>
            <a:endParaRPr lang="en-US" sz="3200" dirty="0">
              <a:latin typeface="Arial" charset="0"/>
              <a:ea typeface="Arial" charset="0"/>
              <a:cs typeface="Arial" charset="0"/>
            </a:endParaRPr>
          </a:p>
        </p:txBody>
      </p:sp>
      <p:sp>
        <p:nvSpPr>
          <p:cNvPr id="3" name="Text Placeholder 2"/>
          <p:cNvSpPr/>
          <p:nvPr>
            <p:ph idx="101" type="body"/>
          </p:nvPr>
        </p:nvSpPr>
        <p:spPr>
          <a:xfrm>
            <a:off x="812800" y="2082750"/>
            <a:ext cx="10566400" cy="3962450"/>
          </a:xfrm>
          <a:prstGeom prst="rect">
            <a:avLst/>
          </a:prstGeom>
          <a:noFill/>
          <a:ln/>
        </p:spPr>
        <p:txBody>
          <a:bodyPr wrap="square" lIns="0" tIns="0" rIns="0" bIns="0" rtlCol="0" anchor="t"/>
          <a:lstStyle>
            <a:lvl1pPr algn="l" indent="0" marL="0">
              <a:lnSpc>
                <a:spcPct val="140000"/>
              </a:lnSpc>
              <a:buNone/>
              <a:defRPr lang="en-US" sz="1600" dirty="0">
                <a:solidFill>
                  <a:srgbClr val="0B2545"/>
                </a:solidFill>
                <a:latin typeface="Arial" pitchFamily="34" charset="0"/>
                <a:ea typeface="Arial" pitchFamily="34" charset="-122"/>
                <a:cs typeface="Arial" pitchFamily="34" charset="-120"/>
              </a:defRPr>
            </a:lvl1pPr>
          </a:lstStyle>
          <a:p>
            <a:pPr algn="l" indent="0" marL="0">
              <a:lnSpc>
                <a:spcPct val="140000"/>
              </a:lnSpc>
              <a:buNone/>
            </a:pPr>
            <a:endParaRPr lang="en-US" sz="1600" dirty="0">
              <a:latin typeface="Arial" charset="0"/>
              <a:ea typeface="Arial" charset="0"/>
              <a:cs typeface="Arial"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image" Target="../media/image-9-10.png"/><Relationship Id="rId11" Type="http://schemas.openxmlformats.org/officeDocument/2006/relationships/slideLayout" Target="../slideLayouts/slideLayout2.xml"/><Relationship Id="rId1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545"/>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0B2545"/>
              </a:gs>
              <a:gs pos="55000">
                <a:srgbClr val="005E94"/>
              </a:gs>
              <a:gs pos="100000">
                <a:srgbClr val="009EDB"/>
              </a:gs>
            </a:gsLst>
            <a:lin ang="2700000" scaled="0"/>
          </a:gradFill>
          <a:ln/>
        </p:spPr>
      </p:sp>
      <p:pic>
        <p:nvPicPr>
          <p:cNvPr id="3" name="Image 0" descr="Africa Broadband Maps et UIT">    </p:cNvPr>
          <p:cNvPicPr>
            <a:picLocks noChangeAspect="1"/>
          </p:cNvPicPr>
          <p:nvPr/>
        </p:nvPicPr>
        <p:blipFill>
          <a:blip r:embed="rId1"/>
          <a:srcRect l="-10187" r="-10187" t="0" b="0"/>
          <a:stretch/>
        </p:blipFill>
        <p:spPr>
          <a:xfrm>
            <a:off x="812800" y="812800"/>
            <a:ext cx="2667000" cy="643037"/>
          </a:xfrm>
          <a:prstGeom prst="rect">
            <a:avLst/>
          </a:prstGeom>
        </p:spPr>
      </p:pic>
      <p:sp>
        <p:nvSpPr>
          <p:cNvPr id="4" name="Text 1"/>
          <p:cNvSpPr/>
          <p:nvPr/>
        </p:nvSpPr>
        <p:spPr>
          <a:xfrm>
            <a:off x="812800" y="1709837"/>
            <a:ext cx="10883392" cy="231973"/>
          </a:xfrm>
          <a:prstGeom prst="rect">
            <a:avLst/>
          </a:prstGeom>
          <a:noFill/>
          <a:ln/>
        </p:spPr>
        <p:txBody>
          <a:bodyPr wrap="square" lIns="0" tIns="0" rIns="0" bIns="0" rtlCol="0" anchor="t">
            <a:normAutofit/>
          </a:bodyPr>
          <a:lstStyle/>
          <a:p>
            <a:pPr algn="l" indent="0" marL="0">
              <a:lnSpc>
                <a:spcPts val="1672"/>
              </a:lnSpc>
              <a:buNone/>
            </a:pPr>
            <a:r>
              <a:rPr lang="en-US" sz="1194" b="1" spc="200" kern="0" dirty="0">
                <a:solidFill>
                  <a:srgbClr val="7FD3F4"/>
                </a:solidFill>
                <a:latin typeface="Arial" pitchFamily="34" charset="0"/>
                <a:ea typeface="Arial" pitchFamily="34" charset="-122"/>
                <a:cs typeface="Arial" pitchFamily="34" charset="-120"/>
              </a:rPr>
              <a:t>AFRICA-BB-MAPS | BRUXELLES, 30 NOVEMBRE AU 3 DÉCEMBRE 2026</a:t>
            </a:r>
            <a:endParaRPr lang="en-US" sz="1194" dirty="0">
              <a:latin typeface="Arial" charset="0"/>
              <a:ea typeface="Arial" charset="0"/>
              <a:cs typeface="Arial" charset="0"/>
            </a:endParaRPr>
          </a:p>
        </p:txBody>
      </p:sp>
      <p:sp>
        <p:nvSpPr>
          <p:cNvPr id="5" name="Text 2"/>
          <p:cNvSpPr/>
          <p:nvPr>
            <p:ph type="title"/>
          </p:nvPr>
        </p:nvSpPr>
        <p:spPr>
          <a:xfrm>
            <a:off x="812800" y="2170410"/>
            <a:ext cx="10883392" cy="2504629"/>
          </a:xfrm>
          <a:prstGeom prst="rect">
            <a:avLst/>
          </a:prstGeom>
          <a:noFill/>
          <a:ln/>
        </p:spPr>
        <p:txBody>
          <a:bodyPr wrap="square" lIns="0" tIns="0" rIns="0" bIns="0" rtlCol="0" anchor="t">
            <a:normAutofit/>
          </a:bodyPr>
          <a:lstStyle/>
          <a:p>
            <a:pPr algn="l" indent="0" marL="0">
              <a:lnSpc>
                <a:spcPts val="5329"/>
              </a:lnSpc>
              <a:buNone/>
            </a:pPr>
            <a:r>
              <a:rPr lang="en-US" sz="5075" b="1" i="0" dirty="0">
                <a:solidFill>
                  <a:srgbClr val="F4F7FB"/>
                </a:solidFill>
                <a:latin typeface="Arial" pitchFamily="34" charset="0"/>
                <a:ea typeface="Arial" pitchFamily="34" charset="-122"/>
                <a:cs typeface="Arial" pitchFamily="34" charset="-120"/>
              </a:rPr>
              <a:t>Communauté de pratique régionale</a:t>
            </a:r>
            <a:endParaRPr lang="en-US" sz="5075" dirty="0">
              <a:latin typeface="Arial" charset="0"/>
              <a:ea typeface="Arial" charset="0"/>
              <a:cs typeface="Arial" charset="0"/>
            </a:endParaRPr>
          </a:p>
          <a:p>
            <a:pPr algn="l" indent="0" marL="0">
              <a:lnSpc>
                <a:spcPts val="5329"/>
              </a:lnSpc>
              <a:buNone/>
            </a:pPr>
            <a:r>
              <a:rPr lang="en-US" sz="5075" b="1" i="0" dirty="0">
                <a:solidFill>
                  <a:srgbClr val="F4F7FB"/>
                </a:solidFill>
                <a:latin typeface="Arial" pitchFamily="34" charset="0"/>
                <a:ea typeface="Arial" pitchFamily="34" charset="-122"/>
                <a:cs typeface="Arial" pitchFamily="34" charset="-120"/>
              </a:rPr>
              <a:t>Présentation pour les présidences</a:t>
            </a:r>
            <a:endParaRPr lang="en-US" sz="5075" dirty="0">
              <a:latin typeface="Arial" charset="0"/>
              <a:ea typeface="Arial" charset="0"/>
              <a:cs typeface="Arial" charset="0"/>
            </a:endParaRPr>
          </a:p>
        </p:txBody>
      </p:sp>
      <p:sp>
        <p:nvSpPr>
          <p:cNvPr id="6" name="Text 3"/>
          <p:cNvSpPr/>
          <p:nvPr/>
        </p:nvSpPr>
        <p:spPr>
          <a:xfrm>
            <a:off x="812800" y="4903639"/>
            <a:ext cx="8502650" cy="594618"/>
          </a:xfrm>
          <a:prstGeom prst="rect">
            <a:avLst/>
          </a:prstGeom>
          <a:noFill/>
          <a:ln/>
        </p:spPr>
        <p:txBody>
          <a:bodyPr wrap="square" lIns="0" tIns="0" rIns="0" bIns="0" rtlCol="0" anchor="t">
            <a:normAutofit/>
          </a:bodyPr>
          <a:lstStyle/>
          <a:p>
            <a:pPr algn="l" indent="0" marL="0">
              <a:lnSpc>
                <a:spcPts val="2261"/>
              </a:lnSpc>
              <a:buNone/>
            </a:pPr>
            <a:r>
              <a:rPr lang="en-US" sz="1675" dirty="0">
                <a:solidFill>
                  <a:srgbClr val="CFE3F5"/>
                </a:solidFill>
                <a:latin typeface="Arial" pitchFamily="34" charset="0"/>
                <a:ea typeface="Arial" pitchFamily="34" charset="-122"/>
                <a:cs typeface="Arial" pitchFamily="34" charset="-120"/>
              </a:rPr>
              <a:t>L’objet de Bruxelles, les trois projets de résultats, et comment votre CdP envoie une position commune au plus tard le 26 novembre.</a:t>
            </a:r>
            <a:endParaRPr lang="en-US" sz="1675" dirty="0">
              <a:latin typeface="Arial" charset="0"/>
              <a:ea typeface="Arial" charset="0"/>
              <a:cs typeface="Arial" charset="0"/>
            </a:endParaRPr>
          </a:p>
        </p:txBody>
      </p:sp>
      <p:sp>
        <p:nvSpPr>
          <p:cNvPr id="7" name="Shape 4"/>
          <p:cNvSpPr/>
          <p:nvPr/>
        </p:nvSpPr>
        <p:spPr>
          <a:xfrm>
            <a:off x="812800" y="5726857"/>
            <a:ext cx="2093664" cy="318343"/>
          </a:xfrm>
          <a:prstGeom prst="roundRect">
            <a:avLst>
              <a:gd name="adj" fmla="val 50000"/>
            </a:avLst>
          </a:prstGeom>
          <a:solidFill>
            <a:srgbClr val="8E1B1B"/>
          </a:solidFill>
          <a:ln/>
        </p:spPr>
      </p:sp>
      <p:sp>
        <p:nvSpPr>
          <p:cNvPr id="8" name="Text 5"/>
          <p:cNvSpPr/>
          <p:nvPr/>
        </p:nvSpPr>
        <p:spPr>
          <a:xfrm>
            <a:off x="965200" y="5803057"/>
            <a:ext cx="1842530" cy="191343"/>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FFFFFF"/>
                </a:solidFill>
                <a:latin typeface="Arial" pitchFamily="34" charset="0"/>
                <a:ea typeface="Arial" pitchFamily="34" charset="-122"/>
                <a:cs typeface="Arial" pitchFamily="34" charset="-120"/>
              </a:rPr>
              <a:t>CdP Afrique de l’Ouest</a:t>
            </a:r>
            <a:endParaRPr lang="en-US" sz="1300" dirty="0">
              <a:latin typeface="Arial" charset="0"/>
              <a:ea typeface="Arial" charset="0"/>
              <a:cs typeface="Arial" charset="0"/>
            </a:endParaRPr>
          </a:p>
        </p:txBody>
      </p:sp>
      <p:sp>
        <p:nvSpPr>
          <p:cNvPr id="9" name="Shape 6"/>
          <p:cNvSpPr/>
          <p:nvPr/>
        </p:nvSpPr>
        <p:spPr>
          <a:xfrm>
            <a:off x="3008064" y="5726857"/>
            <a:ext cx="1882725" cy="318343"/>
          </a:xfrm>
          <a:prstGeom prst="roundRect">
            <a:avLst>
              <a:gd name="adj" fmla="val 50000"/>
            </a:avLst>
          </a:prstGeom>
          <a:solidFill>
            <a:srgbClr val="F5CF00"/>
          </a:solidFill>
          <a:ln/>
        </p:spPr>
      </p:sp>
      <p:sp>
        <p:nvSpPr>
          <p:cNvPr id="10" name="Text 7"/>
          <p:cNvSpPr/>
          <p:nvPr/>
        </p:nvSpPr>
        <p:spPr>
          <a:xfrm>
            <a:off x="3160464" y="5803057"/>
            <a:ext cx="1628725" cy="191343"/>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0B2545"/>
                </a:solidFill>
                <a:latin typeface="Arial" pitchFamily="34" charset="0"/>
                <a:ea typeface="Arial" pitchFamily="34" charset="-122"/>
                <a:cs typeface="Arial" pitchFamily="34" charset="-120"/>
              </a:rPr>
              <a:t>CdP Afrique de l’Est</a:t>
            </a:r>
            <a:endParaRPr lang="en-US" sz="1300" dirty="0">
              <a:latin typeface="Arial" charset="0"/>
              <a:ea typeface="Arial" charset="0"/>
              <a:cs typeface="Arial" charset="0"/>
            </a:endParaRPr>
          </a:p>
        </p:txBody>
      </p:sp>
      <p:sp>
        <p:nvSpPr>
          <p:cNvPr id="11" name="Shape 8"/>
          <p:cNvSpPr/>
          <p:nvPr/>
        </p:nvSpPr>
        <p:spPr>
          <a:xfrm>
            <a:off x="4992390" y="5726857"/>
            <a:ext cx="1928713" cy="318343"/>
          </a:xfrm>
          <a:prstGeom prst="roundRect">
            <a:avLst>
              <a:gd name="adj" fmla="val 50000"/>
            </a:avLst>
          </a:prstGeom>
          <a:solidFill>
            <a:srgbClr val="6E9FD0"/>
          </a:solidFill>
          <a:ln/>
        </p:spPr>
      </p:sp>
      <p:sp>
        <p:nvSpPr>
          <p:cNvPr id="12" name="Text 9"/>
          <p:cNvSpPr/>
          <p:nvPr/>
        </p:nvSpPr>
        <p:spPr>
          <a:xfrm>
            <a:off x="5144790" y="5803057"/>
            <a:ext cx="1674713" cy="191343"/>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0B2545"/>
                </a:solidFill>
                <a:latin typeface="Arial" pitchFamily="34" charset="0"/>
                <a:ea typeface="Arial" pitchFamily="34" charset="-122"/>
                <a:cs typeface="Arial" pitchFamily="34" charset="-120"/>
              </a:rPr>
              <a:t>CdP Afrique australe</a:t>
            </a:r>
            <a:endParaRPr lang="en-US" sz="1300" dirty="0">
              <a:latin typeface="Arial" charset="0"/>
              <a:ea typeface="Arial" charset="0"/>
              <a:cs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196850"/>
          </a:xfrm>
          <a:prstGeom prst="rect">
            <a:avLst/>
          </a:prstGeom>
          <a:noFill/>
          <a:ln/>
        </p:spPr>
        <p:txBody>
          <a:bodyPr wrap="square" lIns="0" tIns="0" rIns="0" bIns="0" rtlCol="0" anchor="t">
            <a:normAutofit/>
          </a:bodyPr>
          <a:lstStyle/>
          <a:p>
            <a:pPr algn="l" indent="0" marL="0">
              <a:lnSpc>
                <a:spcPts val="1370"/>
              </a:lnSpc>
              <a:buNone/>
            </a:pPr>
            <a:r>
              <a:rPr lang="en-US" sz="979" b="1" spc="150" kern="0" dirty="0">
                <a:solidFill>
                  <a:srgbClr val="0072B5"/>
                </a:solidFill>
                <a:latin typeface="Arial" pitchFamily="34" charset="0"/>
                <a:ea typeface="Arial" pitchFamily="34" charset="-122"/>
                <a:cs typeface="Arial" pitchFamily="34" charset="-120"/>
              </a:rPr>
              <a:t>POURQUOI CETTE COMMUNAUTÉ EXISTE</a:t>
            </a:r>
            <a:endParaRPr lang="en-US" sz="979" dirty="0">
              <a:latin typeface="Arial" charset="0"/>
              <a:ea typeface="Arial" charset="0"/>
              <a:cs typeface="Arial" charset="0"/>
            </a:endParaRPr>
          </a:p>
        </p:txBody>
      </p:sp>
      <p:sp>
        <p:nvSpPr>
          <p:cNvPr id="3" name="Text 1"/>
          <p:cNvSpPr/>
          <p:nvPr>
            <p:ph type="title"/>
          </p:nvPr>
        </p:nvSpPr>
        <p:spPr>
          <a:xfrm>
            <a:off x="812800" y="1289050"/>
            <a:ext cx="10883392" cy="744041"/>
          </a:xfrm>
          <a:prstGeom prst="rect">
            <a:avLst/>
          </a:prstGeom>
          <a:noFill/>
          <a:ln/>
        </p:spPr>
        <p:txBody>
          <a:bodyPr wrap="square" lIns="0" tIns="0" rIns="0" bIns="0" rtlCol="0" anchor="t">
            <a:normAutofit/>
          </a:bodyPr>
          <a:lstStyle/>
          <a:p>
            <a:pPr algn="l" indent="0" marL="0">
              <a:lnSpc>
                <a:spcPts val="2827"/>
              </a:lnSpc>
              <a:buNone/>
            </a:pPr>
            <a:r>
              <a:rPr lang="en-US" sz="2570" b="1" i="0" dirty="0">
                <a:solidFill>
                  <a:srgbClr val="0B2545"/>
                </a:solidFill>
                <a:latin typeface="Arial" pitchFamily="34" charset="0"/>
                <a:ea typeface="Arial" pitchFamily="34" charset="-122"/>
                <a:cs typeface="Arial" pitchFamily="34" charset="-120"/>
              </a:rPr>
              <a:t>Onze pays cartographient le haut débit de onze manières différentes</a:t>
            </a:r>
            <a:endParaRPr lang="en-US" sz="2570" dirty="0">
              <a:latin typeface="Arial" charset="0"/>
              <a:ea typeface="Arial" charset="0"/>
              <a:cs typeface="Arial" charset="0"/>
            </a:endParaRPr>
          </a:p>
        </p:txBody>
      </p:sp>
      <p:sp>
        <p:nvSpPr>
          <p:cNvPr id="4" name="Shape 2"/>
          <p:cNvSpPr/>
          <p:nvPr/>
        </p:nvSpPr>
        <p:spPr>
          <a:xfrm>
            <a:off x="815975" y="2315666"/>
            <a:ext cx="3380284" cy="2152352"/>
          </a:xfrm>
          <a:prstGeom prst="roundRect">
            <a:avLst>
              <a:gd name="adj" fmla="val 5753"/>
            </a:avLst>
          </a:prstGeom>
          <a:solidFill>
            <a:srgbClr val="FFFFFF"/>
          </a:solidFill>
          <a:ln w="6350">
            <a:solidFill>
              <a:srgbClr val="E3EAF3"/>
            </a:solidFill>
            <a:prstDash val="solid"/>
          </a:ln>
        </p:spPr>
      </p:sp>
      <p:sp>
        <p:nvSpPr>
          <p:cNvPr id="5" name="Text 3"/>
          <p:cNvSpPr/>
          <p:nvPr/>
        </p:nvSpPr>
        <p:spPr>
          <a:xfrm>
            <a:off x="1073150" y="2572841"/>
            <a:ext cx="2951912" cy="564307"/>
          </a:xfrm>
          <a:prstGeom prst="rect">
            <a:avLst/>
          </a:prstGeom>
          <a:noFill/>
          <a:ln/>
        </p:spPr>
        <p:txBody>
          <a:bodyPr wrap="square" lIns="0" tIns="0" rIns="0" bIns="0" rtlCol="0" anchor="t">
            <a:normAutofit/>
          </a:bodyPr>
          <a:lstStyle/>
          <a:p>
            <a:pPr algn="l" indent="0" marL="0">
              <a:lnSpc>
                <a:spcPts val="4268"/>
              </a:lnSpc>
              <a:buNone/>
            </a:pPr>
            <a:r>
              <a:rPr lang="en-US" sz="3049" b="1" dirty="0">
                <a:solidFill>
                  <a:srgbClr val="0072B5"/>
                </a:solidFill>
                <a:latin typeface="Arial" pitchFamily="34" charset="0"/>
                <a:ea typeface="Arial" pitchFamily="34" charset="-122"/>
                <a:cs typeface="Arial" pitchFamily="34" charset="-120"/>
              </a:rPr>
              <a:t>1</a:t>
            </a:r>
            <a:endParaRPr lang="en-US" sz="3049" dirty="0">
              <a:latin typeface="Arial" charset="0"/>
              <a:ea typeface="Arial" charset="0"/>
              <a:cs typeface="Arial" charset="0"/>
            </a:endParaRPr>
          </a:p>
        </p:txBody>
      </p:sp>
      <p:sp>
        <p:nvSpPr>
          <p:cNvPr id="6" name="Text 4"/>
          <p:cNvSpPr/>
          <p:nvPr/>
        </p:nvSpPr>
        <p:spPr>
          <a:xfrm>
            <a:off x="1073150" y="3213348"/>
            <a:ext cx="2951912" cy="487214"/>
          </a:xfrm>
          <a:prstGeom prst="rect">
            <a:avLst/>
          </a:prstGeom>
          <a:noFill/>
          <a:ln/>
        </p:spPr>
        <p:txBody>
          <a:bodyPr wrap="square" lIns="0" tIns="0" rIns="0" bIns="0" rtlCol="0" anchor="t">
            <a:normAutofit/>
          </a:bodyPr>
          <a:lstStyle/>
          <a:p>
            <a:pPr algn="l" indent="0" marL="0">
              <a:lnSpc>
                <a:spcPts val="1836"/>
              </a:lnSpc>
              <a:buNone/>
            </a:pPr>
            <a:r>
              <a:rPr lang="en-US" sz="1530" b="1" dirty="0">
                <a:solidFill>
                  <a:srgbClr val="0B2545"/>
                </a:solidFill>
                <a:latin typeface="Arial" pitchFamily="34" charset="0"/>
                <a:ea typeface="Arial" pitchFamily="34" charset="-122"/>
                <a:cs typeface="Arial" pitchFamily="34" charset="-120"/>
              </a:rPr>
              <a:t>Les cartes ne sont pas comparables</a:t>
            </a:r>
            <a:endParaRPr lang="en-US" sz="1530" dirty="0">
              <a:latin typeface="Arial" charset="0"/>
              <a:ea typeface="Arial" charset="0"/>
              <a:cs typeface="Arial" charset="0"/>
            </a:endParaRPr>
          </a:p>
        </p:txBody>
      </p:sp>
      <p:sp>
        <p:nvSpPr>
          <p:cNvPr id="7" name="Text 5"/>
          <p:cNvSpPr/>
          <p:nvPr/>
        </p:nvSpPr>
        <p:spPr>
          <a:xfrm>
            <a:off x="1073150" y="3776762"/>
            <a:ext cx="2951912" cy="459482"/>
          </a:xfrm>
          <a:prstGeom prst="rect">
            <a:avLst/>
          </a:prstGeom>
          <a:noFill/>
          <a:ln/>
        </p:spPr>
        <p:txBody>
          <a:bodyPr wrap="square" lIns="0" tIns="0" rIns="0" bIns="0" rtlCol="0" anchor="t">
            <a:normAutofit/>
          </a:bodyPr>
          <a:lstStyle/>
          <a:p>
            <a:pPr algn="l" indent="0" marL="0">
              <a:lnSpc>
                <a:spcPts val="1706"/>
              </a:lnSpc>
              <a:buNone/>
            </a:pPr>
            <a:r>
              <a:rPr lang="en-US" sz="1177" dirty="0">
                <a:solidFill>
                  <a:srgbClr val="3A4A62"/>
                </a:solidFill>
                <a:latin typeface="Arial" pitchFamily="34" charset="0"/>
                <a:ea typeface="Arial" pitchFamily="34" charset="-122"/>
                <a:cs typeface="Arial" pitchFamily="34" charset="-120"/>
              </a:rPr>
              <a:t>Chaque pays utilise ses propres données, définitions et méthodes.</a:t>
            </a:r>
            <a:endParaRPr lang="en-US" sz="1177" dirty="0">
              <a:latin typeface="Arial" charset="0"/>
              <a:ea typeface="Arial" charset="0"/>
              <a:cs typeface="Arial" charset="0"/>
            </a:endParaRPr>
          </a:p>
        </p:txBody>
      </p:sp>
      <p:sp>
        <p:nvSpPr>
          <p:cNvPr id="8" name="Shape 6"/>
          <p:cNvSpPr/>
          <p:nvPr/>
        </p:nvSpPr>
        <p:spPr>
          <a:xfrm>
            <a:off x="4405809" y="2315666"/>
            <a:ext cx="3380333" cy="2152352"/>
          </a:xfrm>
          <a:prstGeom prst="roundRect">
            <a:avLst>
              <a:gd name="adj" fmla="val 5753"/>
            </a:avLst>
          </a:prstGeom>
          <a:solidFill>
            <a:srgbClr val="FFFFFF"/>
          </a:solidFill>
          <a:ln w="6350">
            <a:solidFill>
              <a:srgbClr val="E3EAF3"/>
            </a:solidFill>
            <a:prstDash val="solid"/>
          </a:ln>
        </p:spPr>
      </p:sp>
      <p:sp>
        <p:nvSpPr>
          <p:cNvPr id="9" name="Text 7"/>
          <p:cNvSpPr/>
          <p:nvPr/>
        </p:nvSpPr>
        <p:spPr>
          <a:xfrm>
            <a:off x="4662984" y="2572841"/>
            <a:ext cx="2951963" cy="493514"/>
          </a:xfrm>
          <a:prstGeom prst="rect">
            <a:avLst/>
          </a:prstGeom>
          <a:noFill/>
          <a:ln/>
        </p:spPr>
        <p:txBody>
          <a:bodyPr wrap="square" lIns="0" tIns="0" rIns="0" bIns="0" rtlCol="0" anchor="t">
            <a:normAutofit/>
          </a:bodyPr>
          <a:lstStyle/>
          <a:p>
            <a:pPr algn="l" indent="0" marL="0">
              <a:lnSpc>
                <a:spcPts val="3717"/>
              </a:lnSpc>
              <a:buNone/>
            </a:pPr>
            <a:r>
              <a:rPr lang="en-US" sz="2655" b="1" dirty="0">
                <a:solidFill>
                  <a:srgbClr val="0072B5"/>
                </a:solidFill>
                <a:latin typeface="Arial" pitchFamily="34" charset="0"/>
                <a:ea typeface="Arial" pitchFamily="34" charset="-122"/>
                <a:cs typeface="Arial" pitchFamily="34" charset="-120"/>
              </a:rPr>
              <a:t>2</a:t>
            </a:r>
            <a:endParaRPr lang="en-US" sz="2655" dirty="0">
              <a:latin typeface="Arial" charset="0"/>
              <a:ea typeface="Arial" charset="0"/>
              <a:cs typeface="Arial" charset="0"/>
            </a:endParaRPr>
          </a:p>
        </p:txBody>
      </p:sp>
      <p:sp>
        <p:nvSpPr>
          <p:cNvPr id="10" name="Text 8"/>
          <p:cNvSpPr/>
          <p:nvPr/>
        </p:nvSpPr>
        <p:spPr>
          <a:xfrm>
            <a:off x="4662984" y="3142555"/>
            <a:ext cx="2951963" cy="426541"/>
          </a:xfrm>
          <a:prstGeom prst="rect">
            <a:avLst/>
          </a:prstGeom>
          <a:noFill/>
          <a:ln/>
        </p:spPr>
        <p:txBody>
          <a:bodyPr wrap="square" lIns="0" tIns="0" rIns="0" bIns="0" rtlCol="0" anchor="t">
            <a:normAutofit/>
          </a:bodyPr>
          <a:lstStyle/>
          <a:p>
            <a:pPr algn="l" indent="0" marL="0">
              <a:lnSpc>
                <a:spcPts val="1586"/>
              </a:lnSpc>
              <a:buNone/>
            </a:pPr>
            <a:r>
              <a:rPr lang="en-US" sz="1322" b="1" dirty="0">
                <a:solidFill>
                  <a:srgbClr val="0B2545"/>
                </a:solidFill>
                <a:latin typeface="Arial" pitchFamily="34" charset="0"/>
                <a:ea typeface="Arial" pitchFamily="34" charset="-122"/>
                <a:cs typeface="Arial" pitchFamily="34" charset="-120"/>
              </a:rPr>
              <a:t>Les lacunes frontalières restent invisibles</a:t>
            </a:r>
            <a:endParaRPr lang="en-US" sz="1322" dirty="0">
              <a:latin typeface="Arial" charset="0"/>
              <a:ea typeface="Arial" charset="0"/>
              <a:cs typeface="Arial" charset="0"/>
            </a:endParaRPr>
          </a:p>
        </p:txBody>
      </p:sp>
      <p:sp>
        <p:nvSpPr>
          <p:cNvPr id="11" name="Text 9"/>
          <p:cNvSpPr/>
          <p:nvPr/>
        </p:nvSpPr>
        <p:spPr>
          <a:xfrm>
            <a:off x="4662984" y="3645297"/>
            <a:ext cx="2951963" cy="590947"/>
          </a:xfrm>
          <a:prstGeom prst="rect">
            <a:avLst/>
          </a:prstGeom>
          <a:noFill/>
          <a:ln/>
        </p:spPr>
        <p:txBody>
          <a:bodyPr wrap="square" lIns="0" tIns="0" rIns="0" bIns="0" rtlCol="0" anchor="t">
            <a:normAutofit/>
          </a:bodyPr>
          <a:lstStyle/>
          <a:p>
            <a:pPr algn="l" indent="0" marL="0">
              <a:lnSpc>
                <a:spcPts val="1827"/>
              </a:lnSpc>
              <a:buNone/>
            </a:pPr>
            <a:r>
              <a:rPr lang="en-US" sz="1260" dirty="0">
                <a:solidFill>
                  <a:srgbClr val="3A4A62"/>
                </a:solidFill>
                <a:latin typeface="Arial" pitchFamily="34" charset="0"/>
                <a:ea typeface="Arial" pitchFamily="34" charset="-122"/>
                <a:cs typeface="Arial" pitchFamily="34" charset="-120"/>
              </a:rPr>
              <a:t>Les corridors transfrontaliers ne peuvent pas être évalués comme un seul projet.</a:t>
            </a:r>
            <a:endParaRPr lang="en-US" sz="1260" dirty="0">
              <a:latin typeface="Arial" charset="0"/>
              <a:ea typeface="Arial" charset="0"/>
              <a:cs typeface="Arial" charset="0"/>
            </a:endParaRPr>
          </a:p>
        </p:txBody>
      </p:sp>
      <p:sp>
        <p:nvSpPr>
          <p:cNvPr id="12" name="Shape 10"/>
          <p:cNvSpPr/>
          <p:nvPr/>
        </p:nvSpPr>
        <p:spPr>
          <a:xfrm>
            <a:off x="7995692" y="2315666"/>
            <a:ext cx="3380284" cy="2152352"/>
          </a:xfrm>
          <a:prstGeom prst="roundRect">
            <a:avLst>
              <a:gd name="adj" fmla="val 5753"/>
            </a:avLst>
          </a:prstGeom>
          <a:solidFill>
            <a:srgbClr val="FFFFFF"/>
          </a:solidFill>
          <a:ln w="6350">
            <a:solidFill>
              <a:srgbClr val="E3EAF3"/>
            </a:solidFill>
            <a:prstDash val="solid"/>
          </a:ln>
        </p:spPr>
      </p:sp>
      <p:sp>
        <p:nvSpPr>
          <p:cNvPr id="13" name="Text 11"/>
          <p:cNvSpPr/>
          <p:nvPr/>
        </p:nvSpPr>
        <p:spPr>
          <a:xfrm>
            <a:off x="8252867" y="2572841"/>
            <a:ext cx="2951912" cy="493514"/>
          </a:xfrm>
          <a:prstGeom prst="rect">
            <a:avLst/>
          </a:prstGeom>
          <a:noFill/>
          <a:ln/>
        </p:spPr>
        <p:txBody>
          <a:bodyPr wrap="square" lIns="0" tIns="0" rIns="0" bIns="0" rtlCol="0" anchor="t">
            <a:normAutofit/>
          </a:bodyPr>
          <a:lstStyle/>
          <a:p>
            <a:pPr algn="l" indent="0" marL="0">
              <a:lnSpc>
                <a:spcPts val="3717"/>
              </a:lnSpc>
              <a:buNone/>
            </a:pPr>
            <a:r>
              <a:rPr lang="en-US" sz="2655" b="1" dirty="0">
                <a:solidFill>
                  <a:srgbClr val="0072B5"/>
                </a:solidFill>
                <a:latin typeface="Arial" pitchFamily="34" charset="0"/>
                <a:ea typeface="Arial" pitchFamily="34" charset="-122"/>
                <a:cs typeface="Arial" pitchFamily="34" charset="-120"/>
              </a:rPr>
              <a:t>3</a:t>
            </a:r>
            <a:endParaRPr lang="en-US" sz="2655" dirty="0">
              <a:latin typeface="Arial" charset="0"/>
              <a:ea typeface="Arial" charset="0"/>
              <a:cs typeface="Arial" charset="0"/>
            </a:endParaRPr>
          </a:p>
        </p:txBody>
      </p:sp>
      <p:sp>
        <p:nvSpPr>
          <p:cNvPr id="14" name="Text 12"/>
          <p:cNvSpPr/>
          <p:nvPr/>
        </p:nvSpPr>
        <p:spPr>
          <a:xfrm>
            <a:off x="8252867" y="3142555"/>
            <a:ext cx="2951912" cy="426541"/>
          </a:xfrm>
          <a:prstGeom prst="rect">
            <a:avLst/>
          </a:prstGeom>
          <a:noFill/>
          <a:ln/>
        </p:spPr>
        <p:txBody>
          <a:bodyPr wrap="square" lIns="0" tIns="0" rIns="0" bIns="0" rtlCol="0" anchor="t">
            <a:normAutofit/>
          </a:bodyPr>
          <a:lstStyle/>
          <a:p>
            <a:pPr algn="l" indent="0" marL="0">
              <a:lnSpc>
                <a:spcPts val="1586"/>
              </a:lnSpc>
              <a:buNone/>
            </a:pPr>
            <a:r>
              <a:rPr lang="en-US" sz="1322" b="1" dirty="0">
                <a:solidFill>
                  <a:srgbClr val="0B2545"/>
                </a:solidFill>
                <a:latin typeface="Arial" pitchFamily="34" charset="0"/>
                <a:ea typeface="Arial" pitchFamily="34" charset="-122"/>
                <a:cs typeface="Arial" pitchFamily="34" charset="-120"/>
              </a:rPr>
              <a:t>Les investisseurs manquent d’éléments</a:t>
            </a:r>
            <a:endParaRPr lang="en-US" sz="1322" dirty="0">
              <a:latin typeface="Arial" charset="0"/>
              <a:ea typeface="Arial" charset="0"/>
              <a:cs typeface="Arial" charset="0"/>
            </a:endParaRPr>
          </a:p>
        </p:txBody>
      </p:sp>
      <p:sp>
        <p:nvSpPr>
          <p:cNvPr id="15" name="Text 13"/>
          <p:cNvSpPr/>
          <p:nvPr/>
        </p:nvSpPr>
        <p:spPr>
          <a:xfrm>
            <a:off x="8252867" y="3645297"/>
            <a:ext cx="2951912" cy="590947"/>
          </a:xfrm>
          <a:prstGeom prst="rect">
            <a:avLst/>
          </a:prstGeom>
          <a:noFill/>
          <a:ln/>
        </p:spPr>
        <p:txBody>
          <a:bodyPr wrap="square" lIns="0" tIns="0" rIns="0" bIns="0" rtlCol="0" anchor="t">
            <a:normAutofit/>
          </a:bodyPr>
          <a:lstStyle/>
          <a:p>
            <a:pPr algn="l" indent="0" marL="0">
              <a:lnSpc>
                <a:spcPts val="1948"/>
              </a:lnSpc>
              <a:buNone/>
            </a:pPr>
            <a:r>
              <a:rPr lang="en-US" sz="1343" dirty="0">
                <a:solidFill>
                  <a:srgbClr val="3A4A62"/>
                </a:solidFill>
                <a:latin typeface="Arial" pitchFamily="34" charset="0"/>
                <a:ea typeface="Arial" pitchFamily="34" charset="-122"/>
                <a:cs typeface="Arial" pitchFamily="34" charset="-120"/>
              </a:rPr>
              <a:t>Le financement va là où le dossier est clair, pas là où se trouve le besoin.</a:t>
            </a:r>
            <a:endParaRPr lang="en-US" sz="1343" dirty="0">
              <a:latin typeface="Arial" charset="0"/>
              <a:ea typeface="Arial" charset="0"/>
              <a:cs typeface="Arial" charset="0"/>
            </a:endParaRPr>
          </a:p>
        </p:txBody>
      </p:sp>
      <p:sp>
        <p:nvSpPr>
          <p:cNvPr id="16" name="Text 14"/>
          <p:cNvSpPr/>
          <p:nvPr/>
        </p:nvSpPr>
        <p:spPr>
          <a:xfrm>
            <a:off x="812800" y="4775994"/>
            <a:ext cx="10566400" cy="1066006"/>
          </a:xfrm>
          <a:prstGeom prst="roundRect">
            <a:avLst>
              <a:gd name="adj" fmla="val 9531"/>
            </a:avLst>
          </a:prstGeom>
          <a:solidFill>
            <a:srgbClr val="E0F3FB"/>
          </a:solidFill>
          <a:ln/>
        </p:spPr>
        <p:txBody>
          <a:bodyPr wrap="square" lIns="198842" tIns="148042" rIns="0" bIns="122642" rtlCol="0" anchor="t">
            <a:normAutofit/>
          </a:bodyPr>
          <a:lstStyle/>
          <a:p>
            <a:pPr algn="l" indent="0" marL="0">
              <a:lnSpc>
                <a:spcPts val="2204"/>
              </a:lnSpc>
              <a:buNone/>
            </a:pPr>
            <a:r>
              <a:rPr lang="en-US" sz="1520" b="1" dirty="0">
                <a:solidFill>
                  <a:srgbClr val="0B2545"/>
                </a:solidFill>
                <a:latin typeface="Arial" pitchFamily="34" charset="0"/>
                <a:ea typeface="Arial" pitchFamily="34" charset="-122"/>
                <a:cs typeface="Arial" pitchFamily="34" charset="-120"/>
              </a:rPr>
              <a:t>La Communauté de pratique régionale</a:t>
            </a:r>
            <a:r>
              <a:rPr lang="en-US" sz="1520" dirty="0">
                <a:solidFill>
                  <a:srgbClr val="0B2545"/>
                </a:solidFill>
                <a:latin typeface="Arial" pitchFamily="34" charset="0"/>
                <a:ea typeface="Arial" pitchFamily="34" charset="-122"/>
                <a:cs typeface="Arial" pitchFamily="34" charset="-120"/>
              </a:rPr>
              <a:t> est le lieu où les régulateurs et leurs associations régionales s’accordent sur des normes communes, transforment les cartes en décisions d’investissement et poursuivent le travail après 2028.</a:t>
            </a:r>
            <a:endParaRPr lang="en-US" sz="1520" dirty="0">
              <a:latin typeface="Arial" charset="0"/>
              <a:ea typeface="Arial" charset="0"/>
              <a:cs typeface="Arial" charset="0"/>
            </a:endParaRPr>
          </a:p>
        </p:txBody>
      </p:sp>
      <p:pic>
        <p:nvPicPr>
          <p:cNvPr id="17" name="Image 0" descr="Africa Broadband Maps et UIT">    </p:cNvPr>
          <p:cNvPicPr>
            <a:picLocks noChangeAspect="1"/>
          </p:cNvPicPr>
          <p:nvPr/>
        </p:nvPicPr>
        <p:blipFill>
          <a:blip r:embed="rId1"/>
          <a:srcRect l="-233" r="-233" t="0" b="0"/>
          <a:stretch/>
        </p:blipFill>
        <p:spPr>
          <a:xfrm>
            <a:off x="812800" y="6223000"/>
            <a:ext cx="1143000" cy="330200"/>
          </a:xfrm>
          <a:prstGeom prst="rect">
            <a:avLst/>
          </a:prstGeom>
        </p:spPr>
      </p:pic>
      <p:sp>
        <p:nvSpPr>
          <p:cNvPr id="18" name="Text 15"/>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2</a:t>
            </a:r>
            <a:endParaRPr lang="en-US" sz="1200" dirty="0">
              <a:latin typeface="Arial" charset="0"/>
              <a:ea typeface="Arial" charset="0"/>
              <a:cs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BRUXELLES, 30 NOVEMBRE AU 3 DÉCEMBRE 2026</a:t>
            </a:r>
            <a:endParaRPr lang="en-US" sz="1200" dirty="0">
              <a:latin typeface="Arial" charset="0"/>
              <a:ea typeface="Arial" charset="0"/>
              <a:cs typeface="Arial" charset="0"/>
            </a:endParaRPr>
          </a:p>
        </p:txBody>
      </p:sp>
      <p:sp>
        <p:nvSpPr>
          <p:cNvPr id="3" name="Text 1"/>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Une norme et une Communauté de pratique</a:t>
            </a:r>
            <a:endParaRPr lang="en-US" sz="3200" dirty="0">
              <a:latin typeface="Arial" charset="0"/>
              <a:ea typeface="Arial" charset="0"/>
              <a:cs typeface="Arial" charset="0"/>
            </a:endParaRPr>
          </a:p>
        </p:txBody>
      </p:sp>
      <p:sp>
        <p:nvSpPr>
          <p:cNvPr id="4" name="Text 2"/>
          <p:cNvSpPr/>
          <p:nvPr/>
        </p:nvSpPr>
        <p:spPr>
          <a:xfrm>
            <a:off x="812800" y="2557711"/>
            <a:ext cx="1397000" cy="647700"/>
          </a:xfrm>
          <a:prstGeom prst="roundRect">
            <a:avLst>
              <a:gd name="adj" fmla="val 50000"/>
            </a:avLst>
          </a:prstGeom>
          <a:solidFill>
            <a:srgbClr val="8E1B1B"/>
          </a:solidFill>
          <a:ln/>
        </p:spPr>
        <p:txBody>
          <a:bodyPr wrap="square" lIns="108348" tIns="95648" rIns="108348" bIns="70248" rtlCol="0" anchor="t">
            <a:normAutofit/>
          </a:bodyPr>
          <a:lstStyle/>
          <a:p>
            <a:pPr algn="ctr" indent="0" marL="0">
              <a:lnSpc>
                <a:spcPts val="2100"/>
              </a:lnSpc>
              <a:buNone/>
            </a:pPr>
            <a:r>
              <a:rPr lang="en-US" sz="1500" b="1" dirty="0">
                <a:solidFill>
                  <a:srgbClr val="FFFFFF"/>
                </a:solidFill>
                <a:latin typeface="Arial" pitchFamily="34" charset="0"/>
                <a:ea typeface="Arial" pitchFamily="34" charset="-122"/>
                <a:cs typeface="Arial" pitchFamily="34" charset="-120"/>
              </a:rPr>
              <a:t>WATRA</a:t>
            </a:r>
            <a:endParaRPr lang="en-US" sz="1500" dirty="0">
              <a:latin typeface="Arial" charset="0"/>
              <a:ea typeface="Arial" charset="0"/>
              <a:cs typeface="Arial" charset="0"/>
            </a:endParaRPr>
          </a:p>
        </p:txBody>
      </p:sp>
      <p:sp>
        <p:nvSpPr>
          <p:cNvPr id="5" name="Text 3"/>
          <p:cNvSpPr/>
          <p:nvPr/>
        </p:nvSpPr>
        <p:spPr>
          <a:xfrm>
            <a:off x="812800" y="3332411"/>
            <a:ext cx="1397000" cy="647700"/>
          </a:xfrm>
          <a:prstGeom prst="roundRect">
            <a:avLst>
              <a:gd name="adj" fmla="val 50000"/>
            </a:avLst>
          </a:prstGeom>
          <a:solidFill>
            <a:srgbClr val="F5CF00"/>
          </a:solidFill>
          <a:ln/>
        </p:spPr>
        <p:txBody>
          <a:bodyPr wrap="square" lIns="108348" tIns="95648" rIns="108348" bIns="70248" rtlCol="0" anchor="t">
            <a:normAutofit/>
          </a:bodyPr>
          <a:lstStyle/>
          <a:p>
            <a:pPr algn="ctr" indent="0" marL="0">
              <a:lnSpc>
                <a:spcPts val="2100"/>
              </a:lnSpc>
              <a:buNone/>
            </a:pPr>
            <a:r>
              <a:rPr lang="en-US" sz="1500" b="1" dirty="0">
                <a:solidFill>
                  <a:srgbClr val="0B2545"/>
                </a:solidFill>
                <a:latin typeface="Arial" pitchFamily="34" charset="0"/>
                <a:ea typeface="Arial" pitchFamily="34" charset="-122"/>
                <a:cs typeface="Arial" pitchFamily="34" charset="-120"/>
              </a:rPr>
              <a:t>EACO</a:t>
            </a:r>
            <a:endParaRPr lang="en-US" sz="1500" dirty="0">
              <a:latin typeface="Arial" charset="0"/>
              <a:ea typeface="Arial" charset="0"/>
              <a:cs typeface="Arial" charset="0"/>
            </a:endParaRPr>
          </a:p>
        </p:txBody>
      </p:sp>
      <p:sp>
        <p:nvSpPr>
          <p:cNvPr id="6" name="Text 4"/>
          <p:cNvSpPr/>
          <p:nvPr/>
        </p:nvSpPr>
        <p:spPr>
          <a:xfrm>
            <a:off x="812800" y="4107111"/>
            <a:ext cx="1397000" cy="647700"/>
          </a:xfrm>
          <a:prstGeom prst="roundRect">
            <a:avLst>
              <a:gd name="adj" fmla="val 50000"/>
            </a:avLst>
          </a:prstGeom>
          <a:solidFill>
            <a:srgbClr val="6E9FD0"/>
          </a:solidFill>
          <a:ln/>
        </p:spPr>
        <p:txBody>
          <a:bodyPr wrap="square" lIns="108348" tIns="95648" rIns="108348" bIns="70248" rtlCol="0" anchor="t">
            <a:normAutofit/>
          </a:bodyPr>
          <a:lstStyle/>
          <a:p>
            <a:pPr algn="ctr" indent="0" marL="0">
              <a:lnSpc>
                <a:spcPts val="2100"/>
              </a:lnSpc>
              <a:buNone/>
            </a:pPr>
            <a:r>
              <a:rPr lang="en-US" sz="1500" b="1" dirty="0">
                <a:solidFill>
                  <a:srgbClr val="0B2545"/>
                </a:solidFill>
                <a:latin typeface="Arial" pitchFamily="34" charset="0"/>
                <a:ea typeface="Arial" pitchFamily="34" charset="-122"/>
                <a:cs typeface="Arial" pitchFamily="34" charset="-120"/>
              </a:rPr>
              <a:t>CRASA</a:t>
            </a:r>
            <a:endParaRPr lang="en-US" sz="1500" dirty="0">
              <a:latin typeface="Arial" charset="0"/>
              <a:ea typeface="Arial" charset="0"/>
              <a:cs typeface="Arial" charset="0"/>
            </a:endParaRPr>
          </a:p>
        </p:txBody>
      </p:sp>
      <p:pic>
        <p:nvPicPr>
          <p:cNvPr id="7" name="Image 0" descr="arrow-right">    </p:cNvPr>
          <p:cNvPicPr>
            <a:picLocks noChangeAspect="1"/>
          </p:cNvPicPr>
          <p:nvPr/>
        </p:nvPicPr>
        <p:blipFill>
          <a:blip r:embed="rId1"/>
          <a:srcRect l="0" r="0" t="0" b="0"/>
          <a:stretch/>
        </p:blipFill>
        <p:spPr>
          <a:xfrm>
            <a:off x="2362200" y="3465761"/>
            <a:ext cx="762000" cy="381000"/>
          </a:xfrm>
          <a:prstGeom prst="rect">
            <a:avLst/>
          </a:prstGeom>
        </p:spPr>
      </p:pic>
      <p:sp>
        <p:nvSpPr>
          <p:cNvPr id="8" name="Text 5"/>
          <p:cNvSpPr/>
          <p:nvPr/>
        </p:nvSpPr>
        <p:spPr>
          <a:xfrm>
            <a:off x="3276600" y="2536180"/>
            <a:ext cx="2095500" cy="2240161"/>
          </a:xfrm>
          <a:custGeom>
            <a:avLst/>
            <a:gdLst/>
            <a:ahLst/>
            <a:cxnLst/>
            <a:rect l="l" t="t" r="r" b="b"/>
            <a:pathLst>
              <a:path w="2095500" h="2240161">
                <a:moveTo>
                  <a:pt x="1047750" y="0"/>
                </a:moveTo>
                <a:lnTo>
                  <a:pt x="1047750" y="0"/>
                </a:lnTo>
                <a:arcTo hR="1047750" wR="1047750" stAng="16200000" swAng="5400000"/>
                <a:lnTo>
                  <a:pt x="2095500" y="1192411"/>
                </a:lnTo>
                <a:arcTo hR="1047750" wR="1047750" stAng="0" swAng="5400000"/>
                <a:lnTo>
                  <a:pt x="1047750" y="2240161"/>
                </a:lnTo>
                <a:arcTo hR="1047750" wR="1047750" stAng="5400000" swAng="5400000"/>
                <a:lnTo>
                  <a:pt x="0" y="1047750"/>
                </a:lnTo>
                <a:arcTo hR="1047750" wR="1047750" stAng="10800000" swAng="5400000"/>
                <a:close/>
              </a:path>
            </a:pathLst>
          </a:custGeom>
          <a:solidFill>
            <a:srgbClr val="D4AF79"/>
          </a:solidFill>
          <a:ln/>
        </p:spPr>
        <p:txBody>
          <a:bodyPr wrap="square" lIns="164783" tIns="571500" rIns="164783" bIns="546100" rtlCol="0" anchor="t">
            <a:normAutofit/>
          </a:bodyPr>
          <a:lstStyle/>
          <a:p>
            <a:pPr algn="ctr" indent="0" marL="0">
              <a:lnSpc>
                <a:spcPts val="2160"/>
              </a:lnSpc>
              <a:buNone/>
            </a:pPr>
            <a:r>
              <a:rPr lang="en-US" sz="1800" b="1" dirty="0">
                <a:solidFill>
                  <a:srgbClr val="0B2545"/>
                </a:solidFill>
                <a:latin typeface="Arial" pitchFamily="34" charset="0"/>
                <a:ea typeface="Arial" pitchFamily="34" charset="-122"/>
                <a:cs typeface="Arial" pitchFamily="34" charset="-120"/>
              </a:rPr>
              <a:t>Une Communauté de pratique régionale</a:t>
            </a:r>
            <a:endParaRPr lang="en-US" sz="1800" dirty="0">
              <a:latin typeface="Arial" charset="0"/>
              <a:ea typeface="Arial" charset="0"/>
              <a:cs typeface="Arial" charset="0"/>
            </a:endParaRPr>
          </a:p>
        </p:txBody>
      </p:sp>
      <p:sp>
        <p:nvSpPr>
          <p:cNvPr id="9" name="Text 6"/>
          <p:cNvSpPr/>
          <p:nvPr/>
        </p:nvSpPr>
        <p:spPr>
          <a:xfrm>
            <a:off x="5778500" y="2082750"/>
            <a:ext cx="5768721"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B6B82"/>
                </a:solidFill>
                <a:latin typeface="Arial" pitchFamily="34" charset="0"/>
                <a:ea typeface="Arial" pitchFamily="34" charset="-122"/>
                <a:cs typeface="Arial" pitchFamily="34" charset="-120"/>
              </a:rPr>
              <a:t>RÉSULTATS ATTENDUS</a:t>
            </a:r>
            <a:endParaRPr lang="en-US" sz="1200" dirty="0">
              <a:latin typeface="Arial" charset="0"/>
              <a:ea typeface="Arial" charset="0"/>
              <a:cs typeface="Arial" charset="0"/>
            </a:endParaRPr>
          </a:p>
        </p:txBody>
      </p:sp>
      <p:sp>
        <p:nvSpPr>
          <p:cNvPr id="10" name="Text 7"/>
          <p:cNvSpPr/>
          <p:nvPr/>
        </p:nvSpPr>
        <p:spPr>
          <a:xfrm>
            <a:off x="5781675" y="24262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1.</a:t>
            </a:r>
            <a:r>
              <a:rPr lang="en-US" sz="1500" dirty="0">
                <a:solidFill>
                  <a:srgbClr val="0B2545"/>
                </a:solidFill>
                <a:latin typeface="Arial" pitchFamily="34" charset="0"/>
                <a:ea typeface="Arial" pitchFamily="34" charset="-122"/>
                <a:cs typeface="Arial" pitchFamily="34" charset="-120"/>
              </a:rPr>
              <a:t> Accord sur une norme de données commune et une approche de partage des données</a:t>
            </a:r>
            <a:endParaRPr lang="en-US" sz="1500" dirty="0">
              <a:latin typeface="Arial" charset="0"/>
              <a:ea typeface="Arial" charset="0"/>
              <a:cs typeface="Arial" charset="0"/>
            </a:endParaRPr>
          </a:p>
        </p:txBody>
      </p:sp>
      <p:sp>
        <p:nvSpPr>
          <p:cNvPr id="11" name="Text 8"/>
          <p:cNvSpPr/>
          <p:nvPr/>
        </p:nvSpPr>
        <p:spPr>
          <a:xfrm>
            <a:off x="5781675" y="34041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2.</a:t>
            </a:r>
            <a:r>
              <a:rPr lang="en-US" sz="1500" dirty="0">
                <a:solidFill>
                  <a:srgbClr val="0B2545"/>
                </a:solidFill>
                <a:latin typeface="Arial" pitchFamily="34" charset="0"/>
                <a:ea typeface="Arial" pitchFamily="34" charset="-122"/>
                <a:cs typeface="Arial" pitchFamily="34" charset="-120"/>
              </a:rPr>
              <a:t> Une seule Communauté de pratique régionale à la place des trois groupes sous-régionaux</a:t>
            </a:r>
            <a:endParaRPr lang="en-US" sz="1500" dirty="0">
              <a:latin typeface="Arial" charset="0"/>
              <a:ea typeface="Arial" charset="0"/>
              <a:cs typeface="Arial" charset="0"/>
            </a:endParaRPr>
          </a:p>
        </p:txBody>
      </p:sp>
      <p:sp>
        <p:nvSpPr>
          <p:cNvPr id="12" name="Text 9"/>
          <p:cNvSpPr/>
          <p:nvPr/>
        </p:nvSpPr>
        <p:spPr>
          <a:xfrm>
            <a:off x="5781675" y="43820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3.</a:t>
            </a:r>
            <a:r>
              <a:rPr lang="en-US" sz="1500" dirty="0">
                <a:solidFill>
                  <a:srgbClr val="0B2545"/>
                </a:solidFill>
                <a:latin typeface="Arial" pitchFamily="34" charset="0"/>
                <a:ea typeface="Arial" pitchFamily="34" charset="-122"/>
                <a:cs typeface="Arial" pitchFamily="34" charset="-120"/>
              </a:rPr>
              <a:t> Un premier pas vers la préparation à l’investissement ; planification des investissements en 2027-2028</a:t>
            </a:r>
            <a:endParaRPr lang="en-US" sz="1500" dirty="0">
              <a:latin typeface="Arial" charset="0"/>
              <a:ea typeface="Arial" charset="0"/>
              <a:cs typeface="Arial" charset="0"/>
            </a:endParaRPr>
          </a:p>
        </p:txBody>
      </p:sp>
      <p:pic>
        <p:nvPicPr>
          <p:cNvPr id="13" name="Image 1" descr="Africa Broadband Maps et UIT">    </p:cNvPr>
          <p:cNvPicPr>
            <a:picLocks noChangeAspect="1"/>
          </p:cNvPicPr>
          <p:nvPr/>
        </p:nvPicPr>
        <p:blipFill>
          <a:blip r:embed="rId2"/>
          <a:srcRect l="-233" r="-233" t="0" b="0"/>
          <a:stretch/>
        </p:blipFill>
        <p:spPr>
          <a:xfrm>
            <a:off x="812800" y="6223000"/>
            <a:ext cx="1143000" cy="330200"/>
          </a:xfrm>
          <a:prstGeom prst="rect">
            <a:avLst/>
          </a:prstGeom>
        </p:spPr>
      </p:pic>
      <p:sp>
        <p:nvSpPr>
          <p:cNvPr id="14" name="Text 1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3</a:t>
            </a:r>
            <a:endParaRPr lang="en-US" sz="1200" dirty="0">
              <a:latin typeface="Arial" charset="0"/>
              <a:ea typeface="Arial" charset="0"/>
              <a:cs typeface="Arial"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LES QUATRE JOURS</a:t>
            </a:r>
            <a:endParaRPr lang="en-US" sz="1200" dirty="0">
              <a:latin typeface="Arial" charset="0"/>
              <a:ea typeface="Arial" charset="0"/>
              <a:cs typeface="Arial" charset="0"/>
            </a:endParaRPr>
          </a:p>
        </p:txBody>
      </p:sp>
      <p:sp>
        <p:nvSpPr>
          <p:cNvPr id="3" name="Text 1"/>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Un objectif par jour</a:t>
            </a:r>
            <a:endParaRPr lang="en-US" sz="3200" dirty="0">
              <a:latin typeface="Arial" charset="0"/>
              <a:ea typeface="Arial" charset="0"/>
              <a:cs typeface="Arial" charset="0"/>
            </a:endParaRPr>
          </a:p>
        </p:txBody>
      </p:sp>
      <p:sp>
        <p:nvSpPr>
          <p:cNvPr id="4" name="Shape 2"/>
          <p:cNvSpPr/>
          <p:nvPr/>
        </p:nvSpPr>
        <p:spPr>
          <a:xfrm>
            <a:off x="812800" y="2082750"/>
            <a:ext cx="2546350" cy="3092301"/>
          </a:xfrm>
          <a:prstGeom prst="roundRect">
            <a:avLst>
              <a:gd name="adj" fmla="val 3990"/>
            </a:avLst>
          </a:prstGeom>
          <a:solidFill>
            <a:srgbClr val="4F7A9A"/>
          </a:solidFill>
          <a:ln/>
        </p:spPr>
      </p:sp>
      <p:sp>
        <p:nvSpPr>
          <p:cNvPr id="5" name="Text 3"/>
          <p:cNvSpPr/>
          <p:nvPr/>
        </p:nvSpPr>
        <p:spPr>
          <a:xfrm>
            <a:off x="1041400" y="2311350"/>
            <a:ext cx="2151825"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FFFFFF"/>
                </a:solidFill>
                <a:latin typeface="Arial" pitchFamily="34" charset="0"/>
                <a:ea typeface="Arial" pitchFamily="34" charset="-122"/>
                <a:cs typeface="Arial" pitchFamily="34" charset="-120"/>
              </a:rPr>
              <a:t>Jour 1</a:t>
            </a:r>
            <a:endParaRPr lang="en-US" sz="2200" dirty="0">
              <a:latin typeface="Arial" charset="0"/>
              <a:ea typeface="Arial" charset="0"/>
              <a:cs typeface="Arial" charset="0"/>
            </a:endParaRPr>
          </a:p>
        </p:txBody>
      </p:sp>
      <p:sp>
        <p:nvSpPr>
          <p:cNvPr id="6" name="Text 4"/>
          <p:cNvSpPr/>
          <p:nvPr/>
        </p:nvSpPr>
        <p:spPr>
          <a:xfrm>
            <a:off x="1041400" y="2778671"/>
            <a:ext cx="2151825"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D8E6F2"/>
                </a:solidFill>
                <a:latin typeface="Arial" pitchFamily="34" charset="0"/>
                <a:ea typeface="Arial" pitchFamily="34" charset="-122"/>
                <a:cs typeface="Arial" pitchFamily="34" charset="-120"/>
              </a:rPr>
              <a:t>LUN. 30 NOV.</a:t>
            </a:r>
            <a:endParaRPr lang="en-US" sz="1200" dirty="0">
              <a:latin typeface="Arial" charset="0"/>
              <a:ea typeface="Arial" charset="0"/>
              <a:cs typeface="Arial" charset="0"/>
            </a:endParaRPr>
          </a:p>
        </p:txBody>
      </p:sp>
      <p:sp>
        <p:nvSpPr>
          <p:cNvPr id="7" name="Text 5"/>
          <p:cNvSpPr/>
          <p:nvPr/>
        </p:nvSpPr>
        <p:spPr>
          <a:xfrm>
            <a:off x="1041400" y="3068191"/>
            <a:ext cx="2151825" cy="768350"/>
          </a:xfrm>
          <a:prstGeom prst="rect">
            <a:avLst/>
          </a:prstGeom>
          <a:noFill/>
          <a:ln/>
        </p:spPr>
        <p:txBody>
          <a:bodyPr wrap="square" lIns="0" tIns="0" rIns="0" bIns="0" rtlCol="0" anchor="t">
            <a:normAutofit/>
          </a:bodyPr>
          <a:lstStyle/>
          <a:p>
            <a:pPr algn="l" indent="0" marL="0">
              <a:lnSpc>
                <a:spcPts val="1950"/>
              </a:lnSpc>
              <a:buNone/>
            </a:pPr>
            <a:r>
              <a:rPr lang="en-US" sz="1500" b="1" dirty="0">
                <a:solidFill>
                  <a:srgbClr val="FFFFFF"/>
                </a:solidFill>
                <a:latin typeface="Arial" pitchFamily="34" charset="0"/>
                <a:ea typeface="Arial" pitchFamily="34" charset="-122"/>
                <a:cs typeface="Arial" pitchFamily="34" charset="-120"/>
              </a:rPr>
              <a:t>Données haut débit et préparation à l’investissement</a:t>
            </a:r>
            <a:endParaRPr lang="en-US" sz="1500" dirty="0">
              <a:latin typeface="Arial" charset="0"/>
              <a:ea typeface="Arial" charset="0"/>
              <a:cs typeface="Arial" charset="0"/>
            </a:endParaRPr>
          </a:p>
        </p:txBody>
      </p:sp>
      <p:sp>
        <p:nvSpPr>
          <p:cNvPr id="8" name="Text 6"/>
          <p:cNvSpPr/>
          <p:nvPr/>
        </p:nvSpPr>
        <p:spPr>
          <a:xfrm>
            <a:off x="1041400" y="3887341"/>
            <a:ext cx="2151825"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E6EEF6"/>
                </a:solidFill>
                <a:latin typeface="Arial" pitchFamily="34" charset="0"/>
                <a:ea typeface="Arial" pitchFamily="34" charset="-122"/>
                <a:cs typeface="Arial" pitchFamily="34" charset="-120"/>
              </a:rPr>
              <a:t>Simulation d’investissement sur un corridor devant un panel de bailleurs</a:t>
            </a:r>
            <a:endParaRPr lang="en-US" sz="1300" dirty="0">
              <a:latin typeface="Arial" charset="0"/>
              <a:ea typeface="Arial" charset="0"/>
              <a:cs typeface="Arial" charset="0"/>
            </a:endParaRPr>
          </a:p>
        </p:txBody>
      </p:sp>
      <p:sp>
        <p:nvSpPr>
          <p:cNvPr id="9" name="Text 7"/>
          <p:cNvSpPr/>
          <p:nvPr/>
        </p:nvSpPr>
        <p:spPr>
          <a:xfrm>
            <a:off x="1041400" y="4656931"/>
            <a:ext cx="2089150" cy="289520"/>
          </a:xfrm>
          <a:prstGeom prst="roundRect">
            <a:avLst>
              <a:gd name="adj" fmla="val 13160"/>
            </a:avLst>
          </a:prstGeom>
          <a:solidFill>
            <a:srgbClr val="6B92B0"/>
          </a:solidFill>
          <a:ln/>
        </p:spPr>
        <p:txBody>
          <a:bodyPr wrap="square" lIns="65041" tIns="26941" rIns="6938" bIns="1541" rtlCol="0" anchor="t">
            <a:normAutofit/>
          </a:bodyPr>
          <a:lstStyle/>
          <a:p>
            <a:pPr algn="l" indent="0" marL="0">
              <a:lnSpc>
                <a:spcPts val="1680"/>
              </a:lnSpc>
              <a:buNone/>
            </a:pPr>
            <a:r>
              <a:rPr lang="en-US" sz="1200" b="1" dirty="0">
                <a:solidFill>
                  <a:srgbClr val="FFFFFF"/>
                </a:solidFill>
                <a:latin typeface="Arial" pitchFamily="34" charset="0"/>
                <a:ea typeface="Arial" pitchFamily="34" charset="-122"/>
                <a:cs typeface="Arial" pitchFamily="34" charset="-120"/>
              </a:rPr>
              <a:t>OUTPUT/1</a:t>
            </a:r>
            <a:endParaRPr lang="en-US" sz="1200" dirty="0">
              <a:latin typeface="Arial" charset="0"/>
              <a:ea typeface="Arial" charset="0"/>
              <a:cs typeface="Arial" charset="0"/>
            </a:endParaRPr>
          </a:p>
        </p:txBody>
      </p:sp>
      <p:sp>
        <p:nvSpPr>
          <p:cNvPr id="10" name="Shape 8"/>
          <p:cNvSpPr/>
          <p:nvPr/>
        </p:nvSpPr>
        <p:spPr>
          <a:xfrm>
            <a:off x="3486150" y="2082750"/>
            <a:ext cx="2546350" cy="3092301"/>
          </a:xfrm>
          <a:prstGeom prst="roundRect">
            <a:avLst>
              <a:gd name="adj" fmla="val 3990"/>
            </a:avLst>
          </a:prstGeom>
          <a:solidFill>
            <a:srgbClr val="4F7A9A"/>
          </a:solidFill>
          <a:ln/>
        </p:spPr>
      </p:sp>
      <p:sp>
        <p:nvSpPr>
          <p:cNvPr id="11" name="Text 9"/>
          <p:cNvSpPr/>
          <p:nvPr/>
        </p:nvSpPr>
        <p:spPr>
          <a:xfrm>
            <a:off x="3714750" y="2311350"/>
            <a:ext cx="2151825"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FFFFFF"/>
                </a:solidFill>
                <a:latin typeface="Arial" pitchFamily="34" charset="0"/>
                <a:ea typeface="Arial" pitchFamily="34" charset="-122"/>
                <a:cs typeface="Arial" pitchFamily="34" charset="-120"/>
              </a:rPr>
              <a:t>Jour 2</a:t>
            </a:r>
            <a:endParaRPr lang="en-US" sz="2200" dirty="0">
              <a:latin typeface="Arial" charset="0"/>
              <a:ea typeface="Arial" charset="0"/>
              <a:cs typeface="Arial" charset="0"/>
            </a:endParaRPr>
          </a:p>
        </p:txBody>
      </p:sp>
      <p:sp>
        <p:nvSpPr>
          <p:cNvPr id="12" name="Text 10"/>
          <p:cNvSpPr/>
          <p:nvPr/>
        </p:nvSpPr>
        <p:spPr>
          <a:xfrm>
            <a:off x="3714750" y="2778671"/>
            <a:ext cx="2151825"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D8E6F2"/>
                </a:solidFill>
                <a:latin typeface="Arial" pitchFamily="34" charset="0"/>
                <a:ea typeface="Arial" pitchFamily="34" charset="-122"/>
                <a:cs typeface="Arial" pitchFamily="34" charset="-120"/>
              </a:rPr>
              <a:t>MAR. 1ER DÉC.</a:t>
            </a:r>
            <a:endParaRPr lang="en-US" sz="1200" dirty="0">
              <a:latin typeface="Arial" charset="0"/>
              <a:ea typeface="Arial" charset="0"/>
              <a:cs typeface="Arial" charset="0"/>
            </a:endParaRPr>
          </a:p>
        </p:txBody>
      </p:sp>
      <p:sp>
        <p:nvSpPr>
          <p:cNvPr id="13" name="Text 11"/>
          <p:cNvSpPr/>
          <p:nvPr/>
        </p:nvSpPr>
        <p:spPr>
          <a:xfrm>
            <a:off x="3714750" y="3068191"/>
            <a:ext cx="2151825" cy="520700"/>
          </a:xfrm>
          <a:prstGeom prst="rect">
            <a:avLst/>
          </a:prstGeom>
          <a:noFill/>
          <a:ln/>
        </p:spPr>
        <p:txBody>
          <a:bodyPr wrap="square" lIns="0" tIns="0" rIns="0" bIns="0" rtlCol="0" anchor="t">
            <a:normAutofit/>
          </a:bodyPr>
          <a:lstStyle/>
          <a:p>
            <a:pPr algn="l" indent="0" marL="0">
              <a:lnSpc>
                <a:spcPts val="1950"/>
              </a:lnSpc>
              <a:buNone/>
            </a:pPr>
            <a:r>
              <a:rPr lang="en-US" sz="1500" b="1" dirty="0">
                <a:solidFill>
                  <a:srgbClr val="FFFFFF"/>
                </a:solidFill>
                <a:latin typeface="Arial" pitchFamily="34" charset="0"/>
                <a:ea typeface="Arial" pitchFamily="34" charset="-122"/>
                <a:cs typeface="Arial" pitchFamily="34" charset="-120"/>
              </a:rPr>
              <a:t>Une norme de données commune</a:t>
            </a:r>
            <a:endParaRPr lang="en-US" sz="1500" dirty="0">
              <a:latin typeface="Arial" charset="0"/>
              <a:ea typeface="Arial" charset="0"/>
              <a:cs typeface="Arial" charset="0"/>
            </a:endParaRPr>
          </a:p>
        </p:txBody>
      </p:sp>
      <p:sp>
        <p:nvSpPr>
          <p:cNvPr id="14" name="Text 12"/>
          <p:cNvSpPr/>
          <p:nvPr/>
        </p:nvSpPr>
        <p:spPr>
          <a:xfrm>
            <a:off x="3714750" y="3639691"/>
            <a:ext cx="2151825"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E6EEF6"/>
                </a:solidFill>
                <a:latin typeface="Arial" pitchFamily="34" charset="0"/>
                <a:ea typeface="Arial" pitchFamily="34" charset="-122"/>
                <a:cs typeface="Arial" pitchFamily="34" charset="-120"/>
              </a:rPr>
              <a:t>S’accorder sur les éléments obligatoires, optionnels ou nationaux</a:t>
            </a:r>
            <a:endParaRPr lang="en-US" sz="1300" dirty="0">
              <a:latin typeface="Arial" charset="0"/>
              <a:ea typeface="Arial" charset="0"/>
              <a:cs typeface="Arial" charset="0"/>
            </a:endParaRPr>
          </a:p>
        </p:txBody>
      </p:sp>
      <p:sp>
        <p:nvSpPr>
          <p:cNvPr id="15" name="Text 13"/>
          <p:cNvSpPr/>
          <p:nvPr/>
        </p:nvSpPr>
        <p:spPr>
          <a:xfrm>
            <a:off x="3714750" y="4409281"/>
            <a:ext cx="2089150" cy="289520"/>
          </a:xfrm>
          <a:prstGeom prst="roundRect">
            <a:avLst>
              <a:gd name="adj" fmla="val 13160"/>
            </a:avLst>
          </a:prstGeom>
          <a:solidFill>
            <a:srgbClr val="6B92B0"/>
          </a:solidFill>
          <a:ln/>
        </p:spPr>
        <p:txBody>
          <a:bodyPr wrap="square" lIns="65041" tIns="26941" rIns="6938" bIns="1541" rtlCol="0" anchor="t">
            <a:normAutofit/>
          </a:bodyPr>
          <a:lstStyle/>
          <a:p>
            <a:pPr algn="l" indent="0" marL="0">
              <a:lnSpc>
                <a:spcPts val="1680"/>
              </a:lnSpc>
              <a:buNone/>
            </a:pPr>
            <a:r>
              <a:rPr lang="en-US" sz="1200" b="1" dirty="0">
                <a:solidFill>
                  <a:srgbClr val="FFFFFF"/>
                </a:solidFill>
                <a:latin typeface="Arial" pitchFamily="34" charset="0"/>
                <a:ea typeface="Arial" pitchFamily="34" charset="-122"/>
                <a:cs typeface="Arial" pitchFamily="34" charset="-120"/>
              </a:rPr>
              <a:t>OUTPUT/2</a:t>
            </a:r>
            <a:endParaRPr lang="en-US" sz="1200" dirty="0">
              <a:latin typeface="Arial" charset="0"/>
              <a:ea typeface="Arial" charset="0"/>
              <a:cs typeface="Arial" charset="0"/>
            </a:endParaRPr>
          </a:p>
        </p:txBody>
      </p:sp>
      <p:sp>
        <p:nvSpPr>
          <p:cNvPr id="16" name="Shape 14"/>
          <p:cNvSpPr/>
          <p:nvPr/>
        </p:nvSpPr>
        <p:spPr>
          <a:xfrm>
            <a:off x="6159500" y="2082750"/>
            <a:ext cx="2546350" cy="3092301"/>
          </a:xfrm>
          <a:prstGeom prst="roundRect">
            <a:avLst>
              <a:gd name="adj" fmla="val 3990"/>
            </a:avLst>
          </a:prstGeom>
          <a:solidFill>
            <a:srgbClr val="4F7A9A"/>
          </a:solidFill>
          <a:ln/>
        </p:spPr>
      </p:sp>
      <p:sp>
        <p:nvSpPr>
          <p:cNvPr id="17" name="Text 15"/>
          <p:cNvSpPr/>
          <p:nvPr/>
        </p:nvSpPr>
        <p:spPr>
          <a:xfrm>
            <a:off x="6388100" y="2311350"/>
            <a:ext cx="2151825"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FFFFFF"/>
                </a:solidFill>
                <a:latin typeface="Arial" pitchFamily="34" charset="0"/>
                <a:ea typeface="Arial" pitchFamily="34" charset="-122"/>
                <a:cs typeface="Arial" pitchFamily="34" charset="-120"/>
              </a:rPr>
              <a:t>Jour 3</a:t>
            </a:r>
            <a:endParaRPr lang="en-US" sz="2200" dirty="0">
              <a:latin typeface="Arial" charset="0"/>
              <a:ea typeface="Arial" charset="0"/>
              <a:cs typeface="Arial" charset="0"/>
            </a:endParaRPr>
          </a:p>
        </p:txBody>
      </p:sp>
      <p:sp>
        <p:nvSpPr>
          <p:cNvPr id="18" name="Text 16"/>
          <p:cNvSpPr/>
          <p:nvPr/>
        </p:nvSpPr>
        <p:spPr>
          <a:xfrm>
            <a:off x="6388100" y="2778671"/>
            <a:ext cx="2151825"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D8E6F2"/>
                </a:solidFill>
                <a:latin typeface="Arial" pitchFamily="34" charset="0"/>
                <a:ea typeface="Arial" pitchFamily="34" charset="-122"/>
                <a:cs typeface="Arial" pitchFamily="34" charset="-120"/>
              </a:rPr>
              <a:t>MER. 2 DÉC.</a:t>
            </a:r>
            <a:endParaRPr lang="en-US" sz="1200" dirty="0">
              <a:latin typeface="Arial" charset="0"/>
              <a:ea typeface="Arial" charset="0"/>
              <a:cs typeface="Arial" charset="0"/>
            </a:endParaRPr>
          </a:p>
        </p:txBody>
      </p:sp>
      <p:sp>
        <p:nvSpPr>
          <p:cNvPr id="19" name="Text 17"/>
          <p:cNvSpPr/>
          <p:nvPr/>
        </p:nvSpPr>
        <p:spPr>
          <a:xfrm>
            <a:off x="6388100" y="3068191"/>
            <a:ext cx="2151825" cy="520700"/>
          </a:xfrm>
          <a:prstGeom prst="rect">
            <a:avLst/>
          </a:prstGeom>
          <a:noFill/>
          <a:ln/>
        </p:spPr>
        <p:txBody>
          <a:bodyPr wrap="square" lIns="0" tIns="0" rIns="0" bIns="0" rtlCol="0" anchor="t">
            <a:normAutofit/>
          </a:bodyPr>
          <a:lstStyle/>
          <a:p>
            <a:pPr algn="l" indent="0" marL="0">
              <a:lnSpc>
                <a:spcPts val="1950"/>
              </a:lnSpc>
              <a:buNone/>
            </a:pPr>
            <a:r>
              <a:rPr lang="en-US" sz="1500" b="1" dirty="0">
                <a:solidFill>
                  <a:srgbClr val="FFFFFF"/>
                </a:solidFill>
                <a:latin typeface="Arial" pitchFamily="34" charset="0"/>
                <a:ea typeface="Arial" pitchFamily="34" charset="-122"/>
                <a:cs typeface="Arial" pitchFamily="34" charset="-120"/>
              </a:rPr>
              <a:t>Une Communauté de pratique régionale</a:t>
            </a:r>
            <a:endParaRPr lang="en-US" sz="1500" dirty="0">
              <a:latin typeface="Arial" charset="0"/>
              <a:ea typeface="Arial" charset="0"/>
              <a:cs typeface="Arial" charset="0"/>
            </a:endParaRPr>
          </a:p>
        </p:txBody>
      </p:sp>
      <p:sp>
        <p:nvSpPr>
          <p:cNvPr id="20" name="Text 18"/>
          <p:cNvSpPr/>
          <p:nvPr/>
        </p:nvSpPr>
        <p:spPr>
          <a:xfrm>
            <a:off x="6388100" y="3639691"/>
            <a:ext cx="2151825"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E6EEF6"/>
                </a:solidFill>
                <a:latin typeface="Arial" pitchFamily="34" charset="0"/>
                <a:ea typeface="Arial" pitchFamily="34" charset="-122"/>
                <a:cs typeface="Arial" pitchFamily="34" charset="-120"/>
              </a:rPr>
              <a:t>Concevoir son cadre et co-rédiger le programme de travail 2027-2028</a:t>
            </a:r>
            <a:endParaRPr lang="en-US" sz="1300" dirty="0">
              <a:latin typeface="Arial" charset="0"/>
              <a:ea typeface="Arial" charset="0"/>
              <a:cs typeface="Arial" charset="0"/>
            </a:endParaRPr>
          </a:p>
        </p:txBody>
      </p:sp>
      <p:sp>
        <p:nvSpPr>
          <p:cNvPr id="21" name="Text 19"/>
          <p:cNvSpPr/>
          <p:nvPr/>
        </p:nvSpPr>
        <p:spPr>
          <a:xfrm>
            <a:off x="6388100" y="4409281"/>
            <a:ext cx="2089150" cy="289520"/>
          </a:xfrm>
          <a:prstGeom prst="roundRect">
            <a:avLst>
              <a:gd name="adj" fmla="val 13160"/>
            </a:avLst>
          </a:prstGeom>
          <a:solidFill>
            <a:srgbClr val="6B92B0"/>
          </a:solidFill>
          <a:ln/>
        </p:spPr>
        <p:txBody>
          <a:bodyPr wrap="square" lIns="65041" tIns="26941" rIns="6938" bIns="1541" rtlCol="0" anchor="t">
            <a:normAutofit/>
          </a:bodyPr>
          <a:lstStyle/>
          <a:p>
            <a:pPr algn="l" indent="0" marL="0">
              <a:lnSpc>
                <a:spcPts val="1680"/>
              </a:lnSpc>
              <a:buNone/>
            </a:pPr>
            <a:r>
              <a:rPr lang="en-US" sz="1200" b="1" dirty="0">
                <a:solidFill>
                  <a:srgbClr val="FFFFFF"/>
                </a:solidFill>
                <a:latin typeface="Arial" pitchFamily="34" charset="0"/>
                <a:ea typeface="Arial" pitchFamily="34" charset="-122"/>
                <a:cs typeface="Arial" pitchFamily="34" charset="-120"/>
              </a:rPr>
              <a:t>OUTPUT/3</a:t>
            </a:r>
            <a:endParaRPr lang="en-US" sz="1200" dirty="0">
              <a:latin typeface="Arial" charset="0"/>
              <a:ea typeface="Arial" charset="0"/>
              <a:cs typeface="Arial" charset="0"/>
            </a:endParaRPr>
          </a:p>
        </p:txBody>
      </p:sp>
      <p:sp>
        <p:nvSpPr>
          <p:cNvPr id="22" name="Shape 20"/>
          <p:cNvSpPr/>
          <p:nvPr/>
        </p:nvSpPr>
        <p:spPr>
          <a:xfrm>
            <a:off x="8832850" y="2082750"/>
            <a:ext cx="2546350" cy="3092301"/>
          </a:xfrm>
          <a:prstGeom prst="roundRect">
            <a:avLst>
              <a:gd name="adj" fmla="val 3990"/>
            </a:avLst>
          </a:prstGeom>
          <a:solidFill>
            <a:srgbClr val="0B2545"/>
          </a:solidFill>
          <a:ln/>
        </p:spPr>
      </p:sp>
      <p:sp>
        <p:nvSpPr>
          <p:cNvPr id="23" name="Text 21"/>
          <p:cNvSpPr/>
          <p:nvPr/>
        </p:nvSpPr>
        <p:spPr>
          <a:xfrm>
            <a:off x="9061450" y="2311350"/>
            <a:ext cx="2151825"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FFFFFF"/>
                </a:solidFill>
                <a:latin typeface="Arial" pitchFamily="34" charset="0"/>
                <a:ea typeface="Arial" pitchFamily="34" charset="-122"/>
                <a:cs typeface="Arial" pitchFamily="34" charset="-120"/>
              </a:rPr>
              <a:t>Jour 4</a:t>
            </a:r>
            <a:endParaRPr lang="en-US" sz="2200" dirty="0">
              <a:latin typeface="Arial" charset="0"/>
              <a:ea typeface="Arial" charset="0"/>
              <a:cs typeface="Arial" charset="0"/>
            </a:endParaRPr>
          </a:p>
        </p:txBody>
      </p:sp>
      <p:sp>
        <p:nvSpPr>
          <p:cNvPr id="24" name="Text 22"/>
          <p:cNvSpPr/>
          <p:nvPr/>
        </p:nvSpPr>
        <p:spPr>
          <a:xfrm>
            <a:off x="9061450" y="2778671"/>
            <a:ext cx="2151825"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9CCE4"/>
                </a:solidFill>
                <a:latin typeface="Arial" pitchFamily="34" charset="0"/>
                <a:ea typeface="Arial" pitchFamily="34" charset="-122"/>
                <a:cs typeface="Arial" pitchFamily="34" charset="-120"/>
              </a:rPr>
              <a:t>JEU. 3 DÉC.</a:t>
            </a:r>
            <a:endParaRPr lang="en-US" sz="1200" dirty="0">
              <a:latin typeface="Arial" charset="0"/>
              <a:ea typeface="Arial" charset="0"/>
              <a:cs typeface="Arial" charset="0"/>
            </a:endParaRPr>
          </a:p>
        </p:txBody>
      </p:sp>
      <p:sp>
        <p:nvSpPr>
          <p:cNvPr id="25" name="Text 23"/>
          <p:cNvSpPr/>
          <p:nvPr/>
        </p:nvSpPr>
        <p:spPr>
          <a:xfrm>
            <a:off x="9061450" y="3068191"/>
            <a:ext cx="2317750" cy="273050"/>
          </a:xfrm>
          <a:prstGeom prst="rect">
            <a:avLst/>
          </a:prstGeom>
          <a:noFill/>
          <a:ln/>
        </p:spPr>
        <p:txBody>
          <a:bodyPr wrap="square" lIns="0" tIns="0" rIns="0" bIns="0" rtlCol="0" anchor="t">
            <a:normAutofit/>
          </a:bodyPr>
          <a:lstStyle/>
          <a:p>
            <a:pPr algn="l" indent="0" marL="0">
              <a:lnSpc>
                <a:spcPts val="1950"/>
              </a:lnSpc>
              <a:buNone/>
            </a:pPr>
            <a:r>
              <a:rPr lang="en-US" sz="1500" b="1" dirty="0">
                <a:solidFill>
                  <a:srgbClr val="FFFFFF"/>
                </a:solidFill>
                <a:latin typeface="Arial" pitchFamily="34" charset="0"/>
                <a:ea typeface="Arial" pitchFamily="34" charset="-122"/>
                <a:cs typeface="Arial" pitchFamily="34" charset="-120"/>
              </a:rPr>
              <a:t>Adoption des résultats</a:t>
            </a:r>
            <a:endParaRPr lang="en-US" sz="1500" dirty="0">
              <a:latin typeface="Arial" charset="0"/>
              <a:ea typeface="Arial" charset="0"/>
              <a:cs typeface="Arial" charset="0"/>
            </a:endParaRPr>
          </a:p>
        </p:txBody>
      </p:sp>
      <p:sp>
        <p:nvSpPr>
          <p:cNvPr id="26" name="Text 24"/>
          <p:cNvSpPr/>
          <p:nvPr/>
        </p:nvSpPr>
        <p:spPr>
          <a:xfrm>
            <a:off x="9061450" y="3392041"/>
            <a:ext cx="2151825"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D5E1EE"/>
                </a:solidFill>
                <a:latin typeface="Arial" pitchFamily="34" charset="0"/>
                <a:ea typeface="Arial" pitchFamily="34" charset="-122"/>
                <a:cs typeface="Arial" pitchFamily="34" charset="-120"/>
              </a:rPr>
              <a:t>Visite d’étude, adoption des trois résultats et prochaines étapes</a:t>
            </a:r>
            <a:endParaRPr lang="en-US" sz="1300" dirty="0">
              <a:latin typeface="Arial" charset="0"/>
              <a:ea typeface="Arial" charset="0"/>
              <a:cs typeface="Arial" charset="0"/>
            </a:endParaRPr>
          </a:p>
        </p:txBody>
      </p:sp>
      <p:sp>
        <p:nvSpPr>
          <p:cNvPr id="27" name="Text 25"/>
          <p:cNvSpPr/>
          <p:nvPr/>
        </p:nvSpPr>
        <p:spPr>
          <a:xfrm>
            <a:off x="9061450" y="4161631"/>
            <a:ext cx="2089150" cy="289520"/>
          </a:xfrm>
          <a:prstGeom prst="roundRect">
            <a:avLst>
              <a:gd name="adj" fmla="val 13160"/>
            </a:avLst>
          </a:prstGeom>
          <a:solidFill>
            <a:srgbClr val="2A4466"/>
          </a:solidFill>
          <a:ln/>
        </p:spPr>
        <p:txBody>
          <a:bodyPr wrap="square" lIns="65041" tIns="26941" rIns="6938" bIns="1541" rtlCol="0" anchor="t">
            <a:normAutofit/>
          </a:bodyPr>
          <a:lstStyle/>
          <a:p>
            <a:pPr algn="l" indent="0" marL="0">
              <a:lnSpc>
                <a:spcPts val="1680"/>
              </a:lnSpc>
              <a:buNone/>
            </a:pPr>
            <a:r>
              <a:rPr lang="en-US" sz="1200" b="1" dirty="0">
                <a:solidFill>
                  <a:srgbClr val="FFFFFF"/>
                </a:solidFill>
                <a:latin typeface="Arial" pitchFamily="34" charset="0"/>
                <a:ea typeface="Arial" pitchFamily="34" charset="-122"/>
                <a:cs typeface="Arial" pitchFamily="34" charset="-120"/>
              </a:rPr>
              <a:t>Les trois</a:t>
            </a:r>
            <a:endParaRPr lang="en-US" sz="1200" dirty="0">
              <a:latin typeface="Arial" charset="0"/>
              <a:ea typeface="Arial" charset="0"/>
              <a:cs typeface="Arial" charset="0"/>
            </a:endParaRPr>
          </a:p>
        </p:txBody>
      </p:sp>
      <p:pic>
        <p:nvPicPr>
          <p:cNvPr id="28" name="Image 0" descr="Africa Broadband Maps et UIT">    </p:cNvPr>
          <p:cNvPicPr>
            <a:picLocks noChangeAspect="1"/>
          </p:cNvPicPr>
          <p:nvPr/>
        </p:nvPicPr>
        <p:blipFill>
          <a:blip r:embed="rId1"/>
          <a:srcRect l="-233" r="-233" t="0" b="0"/>
          <a:stretch/>
        </p:blipFill>
        <p:spPr>
          <a:xfrm>
            <a:off x="812800" y="6223000"/>
            <a:ext cx="1143000" cy="330200"/>
          </a:xfrm>
          <a:prstGeom prst="rect">
            <a:avLst/>
          </a:prstGeom>
        </p:spPr>
      </p:pic>
      <p:sp>
        <p:nvSpPr>
          <p:cNvPr id="29" name="Text 26"/>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4</a:t>
            </a:r>
            <a:endParaRPr lang="en-US" sz="1200" dirty="0">
              <a:latin typeface="Arial" charset="0"/>
              <a:ea typeface="Arial" charset="0"/>
              <a:cs typeface="Arial"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BFB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OUTPUT/1 | EXAMINÉ LE LUNDI 30 NOVEMBRE</a:t>
            </a:r>
            <a:endParaRPr lang="en-US" sz="1200" dirty="0">
              <a:latin typeface="Arial" charset="0"/>
              <a:ea typeface="Arial" charset="0"/>
              <a:cs typeface="Arial" charset="0"/>
            </a:endParaRPr>
          </a:p>
        </p:txBody>
      </p:sp>
      <p:sp>
        <p:nvSpPr>
          <p:cNvPr id="3" name="Text 1"/>
          <p:cNvSpPr/>
          <p:nvPr>
            <p:ph type="title"/>
          </p:nvPr>
        </p:nvSpPr>
        <p:spPr>
          <a:xfrm>
            <a:off x="812800" y="1280120"/>
            <a:ext cx="10883392" cy="91946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Orientations sur la cartographie et la priorisation des investissements</a:t>
            </a:r>
            <a:endParaRPr lang="en-US" sz="3200" dirty="0">
              <a:latin typeface="Arial" charset="0"/>
              <a:ea typeface="Arial" charset="0"/>
              <a:cs typeface="Arial" charset="0"/>
            </a:endParaRPr>
          </a:p>
        </p:txBody>
      </p:sp>
      <p:sp>
        <p:nvSpPr>
          <p:cNvPr id="4" name="Text 2"/>
          <p:cNvSpPr/>
          <p:nvPr/>
        </p:nvSpPr>
        <p:spPr>
          <a:xfrm>
            <a:off x="812800" y="2428180"/>
            <a:ext cx="533704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DE QUOI S’AGIT-IL</a:t>
            </a:r>
            <a:endParaRPr lang="en-US" sz="1200" dirty="0">
              <a:latin typeface="Arial" charset="0"/>
              <a:ea typeface="Arial" charset="0"/>
              <a:cs typeface="Arial" charset="0"/>
            </a:endParaRPr>
          </a:p>
        </p:txBody>
      </p:sp>
      <p:sp>
        <p:nvSpPr>
          <p:cNvPr id="5" name="Text 3"/>
          <p:cNvSpPr/>
          <p:nvPr/>
        </p:nvSpPr>
        <p:spPr>
          <a:xfrm>
            <a:off x="812800" y="2692301"/>
            <a:ext cx="5337048" cy="577850"/>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Une manière commune d’utiliser les cartes pour identifier, classer et présenter les besoins d’investissement.</a:t>
            </a:r>
            <a:endParaRPr lang="en-US" sz="1500" dirty="0">
              <a:latin typeface="Arial" charset="0"/>
              <a:ea typeface="Arial" charset="0"/>
              <a:cs typeface="Arial" charset="0"/>
            </a:endParaRPr>
          </a:p>
        </p:txBody>
      </p:sp>
      <p:sp>
        <p:nvSpPr>
          <p:cNvPr id="6" name="Text 4"/>
          <p:cNvSpPr/>
          <p:nvPr/>
        </p:nvSpPr>
        <p:spPr>
          <a:xfrm>
            <a:off x="812800" y="3422551"/>
            <a:ext cx="533704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POURQUOI C’EST IMPORTANT</a:t>
            </a:r>
            <a:endParaRPr lang="en-US" sz="1200" dirty="0">
              <a:latin typeface="Arial" charset="0"/>
              <a:ea typeface="Arial" charset="0"/>
              <a:cs typeface="Arial" charset="0"/>
            </a:endParaRPr>
          </a:p>
        </p:txBody>
      </p:sp>
      <p:sp>
        <p:nvSpPr>
          <p:cNvPr id="7" name="Text 5"/>
          <p:cNvSpPr/>
          <p:nvPr/>
        </p:nvSpPr>
        <p:spPr>
          <a:xfrm>
            <a:off x="812800" y="3686671"/>
            <a:ext cx="5337048" cy="85407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Une carte n’aide les investisseurs que si elle répond à leurs questions : où la couverture manque, qui est concerné, ce qui existe déjà à proximité et ce que cela coûterait.</a:t>
            </a:r>
            <a:endParaRPr lang="en-US" sz="1500" dirty="0">
              <a:latin typeface="Arial" charset="0"/>
              <a:ea typeface="Arial" charset="0"/>
              <a:cs typeface="Arial" charset="0"/>
            </a:endParaRPr>
          </a:p>
        </p:txBody>
      </p:sp>
      <p:sp>
        <p:nvSpPr>
          <p:cNvPr id="8" name="Shape 6"/>
          <p:cNvSpPr/>
          <p:nvPr/>
        </p:nvSpPr>
        <p:spPr>
          <a:xfrm>
            <a:off x="6197600" y="2428180"/>
            <a:ext cx="5181600" cy="3090863"/>
          </a:xfrm>
          <a:prstGeom prst="roundRect">
            <a:avLst>
              <a:gd name="adj" fmla="val 4109"/>
            </a:avLst>
          </a:prstGeom>
          <a:solidFill>
            <a:srgbClr val="E0F3FB"/>
          </a:solidFill>
          <a:ln/>
        </p:spPr>
      </p:sp>
      <p:sp>
        <p:nvSpPr>
          <p:cNvPr id="9" name="Text 7"/>
          <p:cNvSpPr/>
          <p:nvPr/>
        </p:nvSpPr>
        <p:spPr>
          <a:xfrm>
            <a:off x="6451600" y="2682180"/>
            <a:ext cx="481380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072B5"/>
                </a:solidFill>
                <a:latin typeface="Arial" pitchFamily="34" charset="0"/>
                <a:ea typeface="Arial" pitchFamily="34" charset="-122"/>
                <a:cs typeface="Arial" pitchFamily="34" charset="-120"/>
              </a:rPr>
              <a:t>QUESTION POUR VOS MEMBRES</a:t>
            </a:r>
            <a:endParaRPr lang="en-US" sz="1200" dirty="0">
              <a:latin typeface="Arial" charset="0"/>
              <a:ea typeface="Arial" charset="0"/>
              <a:cs typeface="Arial" charset="0"/>
            </a:endParaRPr>
          </a:p>
        </p:txBody>
      </p:sp>
      <p:sp>
        <p:nvSpPr>
          <p:cNvPr id="10" name="Text 8"/>
          <p:cNvSpPr/>
          <p:nvPr/>
        </p:nvSpPr>
        <p:spPr>
          <a:xfrm>
            <a:off x="6451600" y="2997101"/>
            <a:ext cx="4813808" cy="1234281"/>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0B2545"/>
                </a:solidFill>
                <a:latin typeface="Arial" pitchFamily="34" charset="0"/>
                <a:ea typeface="Arial" pitchFamily="34" charset="-122"/>
                <a:cs typeface="Arial" pitchFamily="34" charset="-120"/>
              </a:rPr>
              <a:t>Lesquelles des données demandées par les institutions de financement sont généralement disponibles dans notre sous-région, et où sont les principales lacunes ?</a:t>
            </a:r>
            <a:endParaRPr lang="en-US" sz="1700" dirty="0">
              <a:latin typeface="Arial" charset="0"/>
              <a:ea typeface="Arial" charset="0"/>
              <a:cs typeface="Arial" charset="0"/>
            </a:endParaRPr>
          </a:p>
        </p:txBody>
      </p:sp>
      <p:sp>
        <p:nvSpPr>
          <p:cNvPr id="11" name="Text 9"/>
          <p:cNvSpPr/>
          <p:nvPr/>
        </p:nvSpPr>
        <p:spPr>
          <a:xfrm>
            <a:off x="6451600" y="4307582"/>
            <a:ext cx="4813808" cy="982861"/>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A4A62"/>
                </a:solidFill>
                <a:latin typeface="Arial" pitchFamily="34" charset="0"/>
                <a:ea typeface="Arial" pitchFamily="34" charset="-122"/>
                <a:cs typeface="Arial" pitchFamily="34" charset="-120"/>
              </a:rPr>
              <a:t>Ce dont les financeurs ont besoin est tiré de sources de référence (Broadband Investment Handbook de l’UE, ICT Infrastructure Business Planning Toolkit de l’UIT), et non demandé aux membres.</a:t>
            </a:r>
            <a:endParaRPr lang="en-US" sz="1300" dirty="0">
              <a:latin typeface="Arial" charset="0"/>
              <a:ea typeface="Arial" charset="0"/>
              <a:cs typeface="Arial" charset="0"/>
            </a:endParaRPr>
          </a:p>
        </p:txBody>
      </p:sp>
      <p:pic>
        <p:nvPicPr>
          <p:cNvPr id="12" name="Image 0" descr="Africa Broadband Maps et UIT">    </p:cNvPr>
          <p:cNvPicPr>
            <a:picLocks noChangeAspect="1"/>
          </p:cNvPicPr>
          <p:nvPr/>
        </p:nvPicPr>
        <p:blipFill>
          <a:blip r:embed="rId1"/>
          <a:srcRect l="-233" r="-233" t="0" b="0"/>
          <a:stretch/>
        </p:blipFill>
        <p:spPr>
          <a:xfrm>
            <a:off x="812800" y="6223000"/>
            <a:ext cx="1143000" cy="330200"/>
          </a:xfrm>
          <a:prstGeom prst="rect">
            <a:avLst/>
          </a:prstGeom>
        </p:spPr>
      </p:pic>
      <p:sp>
        <p:nvSpPr>
          <p:cNvPr id="13" name="Text 1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5</a:t>
            </a:r>
            <a:endParaRPr lang="en-US" sz="1200" dirty="0">
              <a:latin typeface="Arial" charset="0"/>
              <a:ea typeface="Arial" charset="0"/>
              <a:cs typeface="Arial"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BFB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OUTPUT/2 | EXAMINÉ LE MARDI 1ER DÉCEMBRE</a:t>
            </a:r>
            <a:endParaRPr lang="en-US" sz="1200" dirty="0">
              <a:latin typeface="Arial" charset="0"/>
              <a:ea typeface="Arial" charset="0"/>
              <a:cs typeface="Arial" charset="0"/>
            </a:endParaRPr>
          </a:p>
        </p:txBody>
      </p:sp>
      <p:sp>
        <p:nvSpPr>
          <p:cNvPr id="3" name="Text 1"/>
          <p:cNvSpPr/>
          <p:nvPr>
            <p:ph type="title"/>
          </p:nvPr>
        </p:nvSpPr>
        <p:spPr>
          <a:xfrm>
            <a:off x="812800" y="12801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Cadre commun de normes de données et de partage</a:t>
            </a:r>
            <a:endParaRPr lang="en-US" sz="3200" dirty="0">
              <a:latin typeface="Arial" charset="0"/>
              <a:ea typeface="Arial" charset="0"/>
              <a:cs typeface="Arial" charset="0"/>
            </a:endParaRPr>
          </a:p>
        </p:txBody>
      </p:sp>
      <p:sp>
        <p:nvSpPr>
          <p:cNvPr id="4" name="Text 2"/>
          <p:cNvSpPr/>
          <p:nvPr/>
        </p:nvSpPr>
        <p:spPr>
          <a:xfrm>
            <a:off x="812800" y="1981150"/>
            <a:ext cx="533704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DE QUOI S’AGIT-IL</a:t>
            </a:r>
            <a:endParaRPr lang="en-US" sz="1200" dirty="0">
              <a:latin typeface="Arial" charset="0"/>
              <a:ea typeface="Arial" charset="0"/>
              <a:cs typeface="Arial" charset="0"/>
            </a:endParaRPr>
          </a:p>
        </p:txBody>
      </p:sp>
      <p:sp>
        <p:nvSpPr>
          <p:cNvPr id="5" name="Text 3"/>
          <p:cNvSpPr/>
          <p:nvPr/>
        </p:nvSpPr>
        <p:spPr>
          <a:xfrm>
            <a:off x="812800" y="2245271"/>
            <a:ext cx="5337048" cy="577850"/>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L’ensemble minimal de données que les onze pays décriraient de la même manière.</a:t>
            </a:r>
            <a:endParaRPr lang="en-US" sz="1500" dirty="0">
              <a:latin typeface="Arial" charset="0"/>
              <a:ea typeface="Arial" charset="0"/>
              <a:cs typeface="Arial" charset="0"/>
            </a:endParaRPr>
          </a:p>
        </p:txBody>
      </p:sp>
      <p:sp>
        <p:nvSpPr>
          <p:cNvPr id="6" name="Text 4"/>
          <p:cNvSpPr/>
          <p:nvPr/>
        </p:nvSpPr>
        <p:spPr>
          <a:xfrm>
            <a:off x="812800" y="2975521"/>
            <a:ext cx="533704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POURQUOI C’EST IMPORTANT</a:t>
            </a:r>
            <a:endParaRPr lang="en-US" sz="1200" dirty="0">
              <a:latin typeface="Arial" charset="0"/>
              <a:ea typeface="Arial" charset="0"/>
              <a:cs typeface="Arial" charset="0"/>
            </a:endParaRPr>
          </a:p>
        </p:txBody>
      </p:sp>
      <p:sp>
        <p:nvSpPr>
          <p:cNvPr id="7" name="Text 5"/>
          <p:cNvSpPr/>
          <p:nvPr/>
        </p:nvSpPr>
        <p:spPr>
          <a:xfrm>
            <a:off x="812800" y="3239641"/>
            <a:ext cx="5337048" cy="85407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Aujourd’hui chaque pays mesure la couverture différemment : les cartes ne sont pas comparables et les projets transfrontaliers ne peuvent pas être évalués.</a:t>
            </a:r>
            <a:endParaRPr lang="en-US" sz="1500" dirty="0">
              <a:latin typeface="Arial" charset="0"/>
              <a:ea typeface="Arial" charset="0"/>
              <a:cs typeface="Arial" charset="0"/>
            </a:endParaRPr>
          </a:p>
        </p:txBody>
      </p:sp>
      <p:sp>
        <p:nvSpPr>
          <p:cNvPr id="8" name="Shape 6"/>
          <p:cNvSpPr/>
          <p:nvPr/>
        </p:nvSpPr>
        <p:spPr>
          <a:xfrm>
            <a:off x="6197600" y="1981150"/>
            <a:ext cx="5181600" cy="2674987"/>
          </a:xfrm>
          <a:prstGeom prst="roundRect">
            <a:avLst>
              <a:gd name="adj" fmla="val 4748"/>
            </a:avLst>
          </a:prstGeom>
          <a:solidFill>
            <a:srgbClr val="E0F3FB"/>
          </a:solidFill>
          <a:ln/>
        </p:spPr>
      </p:sp>
      <p:sp>
        <p:nvSpPr>
          <p:cNvPr id="9" name="Text 7"/>
          <p:cNvSpPr/>
          <p:nvPr/>
        </p:nvSpPr>
        <p:spPr>
          <a:xfrm>
            <a:off x="6451600" y="2235150"/>
            <a:ext cx="481380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072B5"/>
                </a:solidFill>
                <a:latin typeface="Arial" pitchFamily="34" charset="0"/>
                <a:ea typeface="Arial" pitchFamily="34" charset="-122"/>
                <a:cs typeface="Arial" pitchFamily="34" charset="-120"/>
              </a:rPr>
              <a:t>QUESTION POUR VOS MEMBRES</a:t>
            </a:r>
            <a:endParaRPr lang="en-US" sz="1200" dirty="0">
              <a:latin typeface="Arial" charset="0"/>
              <a:ea typeface="Arial" charset="0"/>
              <a:cs typeface="Arial" charset="0"/>
            </a:endParaRPr>
          </a:p>
        </p:txBody>
      </p:sp>
      <p:sp>
        <p:nvSpPr>
          <p:cNvPr id="10" name="Text 8"/>
          <p:cNvSpPr/>
          <p:nvPr/>
        </p:nvSpPr>
        <p:spPr>
          <a:xfrm>
            <a:off x="6451600" y="2550071"/>
            <a:ext cx="4813808" cy="1536502"/>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0B2545"/>
                </a:solidFill>
                <a:latin typeface="Arial" pitchFamily="34" charset="0"/>
                <a:ea typeface="Arial" pitchFamily="34" charset="-122"/>
                <a:cs typeface="Arial" pitchFamily="34" charset="-120"/>
              </a:rPr>
              <a:t>Pour les douze types de données du projet (tracés de fibre, sites mobiles, couverture, écoles connectées, etc.), lesquels devraient être communs à tous les pays, optionnels ou seulement nationaux ?</a:t>
            </a:r>
            <a:endParaRPr lang="en-US" sz="1700" dirty="0">
              <a:latin typeface="Arial" charset="0"/>
              <a:ea typeface="Arial" charset="0"/>
              <a:cs typeface="Arial" charset="0"/>
            </a:endParaRPr>
          </a:p>
        </p:txBody>
      </p:sp>
      <p:sp>
        <p:nvSpPr>
          <p:cNvPr id="11" name="Text 9"/>
          <p:cNvSpPr/>
          <p:nvPr/>
        </p:nvSpPr>
        <p:spPr>
          <a:xfrm>
            <a:off x="6451600" y="4162772"/>
            <a:ext cx="4927600"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A4A62"/>
                </a:solidFill>
                <a:latin typeface="Arial" pitchFamily="34" charset="0"/>
                <a:ea typeface="Arial" pitchFamily="34" charset="-122"/>
                <a:cs typeface="Arial" pitchFamily="34" charset="-120"/>
              </a:rPr>
              <a:t>Le projet est publié sur la page Documents d’ici le 9 novembre.</a:t>
            </a:r>
            <a:endParaRPr lang="en-US" sz="1300" dirty="0">
              <a:latin typeface="Arial" charset="0"/>
              <a:ea typeface="Arial" charset="0"/>
              <a:cs typeface="Arial" charset="0"/>
            </a:endParaRPr>
          </a:p>
        </p:txBody>
      </p:sp>
      <p:pic>
        <p:nvPicPr>
          <p:cNvPr id="12" name="Image 0" descr="Africa Broadband Maps et UIT">    </p:cNvPr>
          <p:cNvPicPr>
            <a:picLocks noChangeAspect="1"/>
          </p:cNvPicPr>
          <p:nvPr/>
        </p:nvPicPr>
        <p:blipFill>
          <a:blip r:embed="rId1"/>
          <a:srcRect l="-233" r="-233" t="0" b="0"/>
          <a:stretch/>
        </p:blipFill>
        <p:spPr>
          <a:xfrm>
            <a:off x="812800" y="6223000"/>
            <a:ext cx="1143000" cy="330200"/>
          </a:xfrm>
          <a:prstGeom prst="rect">
            <a:avLst/>
          </a:prstGeom>
        </p:spPr>
      </p:pic>
      <p:sp>
        <p:nvSpPr>
          <p:cNvPr id="13" name="Text 1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6</a:t>
            </a:r>
            <a:endParaRPr lang="en-US" sz="1200" dirty="0">
              <a:latin typeface="Arial" charset="0"/>
              <a:ea typeface="Arial" charset="0"/>
              <a:cs typeface="Arial"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BFB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OUTPUT/3 | EXAMINÉ LE MERCREDI 2 DÉCEMBRE</a:t>
            </a:r>
            <a:endParaRPr lang="en-US" sz="1200" dirty="0">
              <a:latin typeface="Arial" charset="0"/>
              <a:ea typeface="Arial" charset="0"/>
              <a:cs typeface="Arial" charset="0"/>
            </a:endParaRPr>
          </a:p>
        </p:txBody>
      </p:sp>
      <p:sp>
        <p:nvSpPr>
          <p:cNvPr id="3" name="Text 1"/>
          <p:cNvSpPr/>
          <p:nvPr>
            <p:ph type="title"/>
          </p:nvPr>
        </p:nvSpPr>
        <p:spPr>
          <a:xfrm>
            <a:off x="812800" y="12801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Charte et programme de travail 2027-2028</a:t>
            </a:r>
            <a:endParaRPr lang="en-US" sz="3200" dirty="0">
              <a:latin typeface="Arial" charset="0"/>
              <a:ea typeface="Arial" charset="0"/>
              <a:cs typeface="Arial" charset="0"/>
            </a:endParaRPr>
          </a:p>
        </p:txBody>
      </p:sp>
      <p:sp>
        <p:nvSpPr>
          <p:cNvPr id="4" name="Text 2"/>
          <p:cNvSpPr/>
          <p:nvPr/>
        </p:nvSpPr>
        <p:spPr>
          <a:xfrm>
            <a:off x="812800" y="1981150"/>
            <a:ext cx="533704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DE QUOI S’AGIT-IL</a:t>
            </a:r>
            <a:endParaRPr lang="en-US" sz="1200" dirty="0">
              <a:latin typeface="Arial" charset="0"/>
              <a:ea typeface="Arial" charset="0"/>
              <a:cs typeface="Arial" charset="0"/>
            </a:endParaRPr>
          </a:p>
        </p:txBody>
      </p:sp>
      <p:sp>
        <p:nvSpPr>
          <p:cNvPr id="5" name="Text 3"/>
          <p:cNvSpPr/>
          <p:nvPr/>
        </p:nvSpPr>
        <p:spPr>
          <a:xfrm>
            <a:off x="812800" y="2245271"/>
            <a:ext cx="5337048" cy="85407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Les règles de la Communauté (objet, membres, présidences et rotation, méthodes de travail, calendrier) et son plan pour 2027-2028.</a:t>
            </a:r>
            <a:endParaRPr lang="en-US" sz="1500" dirty="0">
              <a:latin typeface="Arial" charset="0"/>
              <a:ea typeface="Arial" charset="0"/>
              <a:cs typeface="Arial" charset="0"/>
            </a:endParaRPr>
          </a:p>
        </p:txBody>
      </p:sp>
      <p:sp>
        <p:nvSpPr>
          <p:cNvPr id="6" name="Text 4"/>
          <p:cNvSpPr/>
          <p:nvPr/>
        </p:nvSpPr>
        <p:spPr>
          <a:xfrm>
            <a:off x="812800" y="3251746"/>
            <a:ext cx="533704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POURQUOI C’EST IMPORTANT</a:t>
            </a:r>
            <a:endParaRPr lang="en-US" sz="1200" dirty="0">
              <a:latin typeface="Arial" charset="0"/>
              <a:ea typeface="Arial" charset="0"/>
              <a:cs typeface="Arial" charset="0"/>
            </a:endParaRPr>
          </a:p>
        </p:txBody>
      </p:sp>
      <p:sp>
        <p:nvSpPr>
          <p:cNvPr id="7" name="Text 5"/>
          <p:cNvSpPr/>
          <p:nvPr/>
        </p:nvSpPr>
        <p:spPr>
          <a:xfrm>
            <a:off x="812800" y="3515866"/>
            <a:ext cx="5337048" cy="85407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Elle assure la poursuite des travaux après la fin du programme en 2028, sous la conduite de la région plutôt que de l’UIT.</a:t>
            </a:r>
            <a:endParaRPr lang="en-US" sz="1500" dirty="0">
              <a:latin typeface="Arial" charset="0"/>
              <a:ea typeface="Arial" charset="0"/>
              <a:cs typeface="Arial" charset="0"/>
            </a:endParaRPr>
          </a:p>
        </p:txBody>
      </p:sp>
      <p:sp>
        <p:nvSpPr>
          <p:cNvPr id="8" name="Shape 6"/>
          <p:cNvSpPr/>
          <p:nvPr/>
        </p:nvSpPr>
        <p:spPr>
          <a:xfrm>
            <a:off x="6197600" y="1981150"/>
            <a:ext cx="5181600" cy="2363391"/>
          </a:xfrm>
          <a:prstGeom prst="roundRect">
            <a:avLst>
              <a:gd name="adj" fmla="val 5374"/>
            </a:avLst>
          </a:prstGeom>
          <a:solidFill>
            <a:srgbClr val="E0F3FB"/>
          </a:solidFill>
          <a:ln/>
        </p:spPr>
      </p:sp>
      <p:sp>
        <p:nvSpPr>
          <p:cNvPr id="9" name="Text 7"/>
          <p:cNvSpPr/>
          <p:nvPr/>
        </p:nvSpPr>
        <p:spPr>
          <a:xfrm>
            <a:off x="6451600" y="2235150"/>
            <a:ext cx="481380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072B5"/>
                </a:solidFill>
                <a:latin typeface="Arial" pitchFamily="34" charset="0"/>
                <a:ea typeface="Arial" pitchFamily="34" charset="-122"/>
                <a:cs typeface="Arial" pitchFamily="34" charset="-120"/>
              </a:rPr>
              <a:t>QUESTIONS POUR VOS MEMBRES</a:t>
            </a:r>
            <a:endParaRPr lang="en-US" sz="1200" dirty="0">
              <a:latin typeface="Arial" charset="0"/>
              <a:ea typeface="Arial" charset="0"/>
              <a:cs typeface="Arial" charset="0"/>
            </a:endParaRPr>
          </a:p>
        </p:txBody>
      </p:sp>
      <p:sp>
        <p:nvSpPr>
          <p:cNvPr id="10" name="Text 8"/>
          <p:cNvSpPr/>
          <p:nvPr/>
        </p:nvSpPr>
        <p:spPr>
          <a:xfrm>
            <a:off x="6451600" y="2550071"/>
            <a:ext cx="4813808" cy="629841"/>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0B2545"/>
                </a:solidFill>
                <a:latin typeface="Arial" pitchFamily="34" charset="0"/>
                <a:ea typeface="Arial" pitchFamily="34" charset="-122"/>
                <a:cs typeface="Arial" pitchFamily="34" charset="-120"/>
              </a:rPr>
              <a:t>Comment la Communauté doit-elle travailler ? Quelles priorités pour 2027 ?</a:t>
            </a:r>
            <a:endParaRPr lang="en-US" sz="1700" dirty="0">
              <a:latin typeface="Arial" charset="0"/>
              <a:ea typeface="Arial" charset="0"/>
              <a:cs typeface="Arial" charset="0"/>
            </a:endParaRPr>
          </a:p>
        </p:txBody>
      </p:sp>
      <p:sp>
        <p:nvSpPr>
          <p:cNvPr id="11" name="Text 9"/>
          <p:cNvSpPr/>
          <p:nvPr/>
        </p:nvSpPr>
        <p:spPr>
          <a:xfrm>
            <a:off x="6451600" y="3256111"/>
            <a:ext cx="4813808" cy="743496"/>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A4A62"/>
                </a:solidFill>
                <a:latin typeface="Arial" pitchFamily="34" charset="0"/>
                <a:ea typeface="Arial" pitchFamily="34" charset="-122"/>
                <a:cs typeface="Arial" pitchFamily="34" charset="-120"/>
              </a:rPr>
              <a:t>Aucun document à remplir : l’UIT révise le projet de Charte et de programme de travail à partir des positions des trois CdP, sur le modèle d’une charte de régulateurs existante.</a:t>
            </a:r>
            <a:endParaRPr lang="en-US" sz="1300" dirty="0">
              <a:latin typeface="Arial" charset="0"/>
              <a:ea typeface="Arial" charset="0"/>
              <a:cs typeface="Arial" charset="0"/>
            </a:endParaRPr>
          </a:p>
        </p:txBody>
      </p:sp>
      <p:pic>
        <p:nvPicPr>
          <p:cNvPr id="12" name="Image 0" descr="Africa Broadband Maps et UIT">    </p:cNvPr>
          <p:cNvPicPr>
            <a:picLocks noChangeAspect="1"/>
          </p:cNvPicPr>
          <p:nvPr/>
        </p:nvPicPr>
        <p:blipFill>
          <a:blip r:embed="rId1"/>
          <a:srcRect l="-233" r="-233" t="0" b="0"/>
          <a:stretch/>
        </p:blipFill>
        <p:spPr>
          <a:xfrm>
            <a:off x="812800" y="6223000"/>
            <a:ext cx="1143000" cy="330200"/>
          </a:xfrm>
          <a:prstGeom prst="rect">
            <a:avLst/>
          </a:prstGeom>
        </p:spPr>
      </p:pic>
      <p:sp>
        <p:nvSpPr>
          <p:cNvPr id="13" name="Text 1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7</a:t>
            </a:r>
            <a:endParaRPr lang="en-US" sz="1200" dirty="0">
              <a:latin typeface="Arial" charset="0"/>
              <a:ea typeface="Arial" charset="0"/>
              <a:cs typeface="Arial"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B2545"/>
        </a:solidFill>
      </p:bgPr>
    </p:bg>
    <p:spTree>
      <p:nvGrpSpPr>
        <p:cNvPr id="1" name=""/>
        <p:cNvGrpSpPr/>
        <p:nvPr/>
      </p:nvGrpSpPr>
      <p:grpSpPr>
        <a:xfrm>
          <a:off x="0" y="0"/>
          <a:ext cx="0" cy="0"/>
          <a:chOff x="0" y="0"/>
          <a:chExt cx="0" cy="0"/>
        </a:xfrm>
      </p:grpSpPr>
      <p:sp>
        <p:nvSpPr>
          <p:cNvPr id="2" name="Text 0"/>
          <p:cNvSpPr/>
          <p:nvPr/>
        </p:nvSpPr>
        <p:spPr>
          <a:xfrm>
            <a:off x="812800" y="812800"/>
            <a:ext cx="10883392" cy="232916"/>
          </a:xfrm>
          <a:prstGeom prst="rect">
            <a:avLst/>
          </a:prstGeom>
          <a:noFill/>
          <a:ln/>
        </p:spPr>
        <p:txBody>
          <a:bodyPr wrap="square" lIns="0" tIns="0" rIns="0" bIns="0" rtlCol="0" anchor="t">
            <a:normAutofit/>
          </a:bodyPr>
          <a:lstStyle/>
          <a:p>
            <a:pPr algn="l" indent="0" marL="0">
              <a:lnSpc>
                <a:spcPts val="1675"/>
              </a:lnSpc>
              <a:buNone/>
            </a:pPr>
            <a:r>
              <a:rPr lang="en-US" sz="1196" b="1" spc="150" kern="0" dirty="0">
                <a:solidFill>
                  <a:srgbClr val="7FD3F4"/>
                </a:solidFill>
                <a:latin typeface="Arial" pitchFamily="34" charset="0"/>
                <a:ea typeface="Arial" pitchFamily="34" charset="-122"/>
                <a:cs typeface="Arial" pitchFamily="34" charset="-120"/>
              </a:rPr>
              <a:t>POUR VOS MEMBRES, RÉPONSES À LA DATE QUE VOUS FIXEZ</a:t>
            </a:r>
            <a:endParaRPr lang="en-US" sz="1196" dirty="0">
              <a:latin typeface="Arial" charset="0"/>
              <a:ea typeface="Arial" charset="0"/>
              <a:cs typeface="Arial" charset="0"/>
            </a:endParaRPr>
          </a:p>
        </p:txBody>
      </p:sp>
      <p:sp>
        <p:nvSpPr>
          <p:cNvPr id="3" name="Text 1"/>
          <p:cNvSpPr/>
          <p:nvPr>
            <p:ph type="title"/>
          </p:nvPr>
        </p:nvSpPr>
        <p:spPr>
          <a:xfrm>
            <a:off x="812800" y="1274316"/>
            <a:ext cx="10883392" cy="460177"/>
          </a:xfrm>
          <a:prstGeom prst="rect">
            <a:avLst/>
          </a:prstGeom>
          <a:noFill/>
          <a:ln/>
        </p:spPr>
        <p:txBody>
          <a:bodyPr wrap="square" lIns="0" tIns="0" rIns="0" bIns="0" rtlCol="0" anchor="t">
            <a:normAutofit/>
          </a:bodyPr>
          <a:lstStyle/>
          <a:p>
            <a:pPr algn="l" indent="0" marL="0">
              <a:lnSpc>
                <a:spcPts val="3421"/>
              </a:lnSpc>
              <a:buNone/>
            </a:pPr>
            <a:r>
              <a:rPr lang="en-US" sz="3110" b="1" i="0" dirty="0">
                <a:solidFill>
                  <a:srgbClr val="F4F7FB"/>
                </a:solidFill>
                <a:latin typeface="Arial" pitchFamily="34" charset="0"/>
                <a:ea typeface="Arial" pitchFamily="34" charset="-122"/>
                <a:cs typeface="Arial" pitchFamily="34" charset="-120"/>
              </a:rPr>
              <a:t>Cinq questions pour vos membres</a:t>
            </a:r>
            <a:endParaRPr lang="en-US" sz="3110" dirty="0">
              <a:latin typeface="Arial" charset="0"/>
              <a:ea typeface="Arial" charset="0"/>
              <a:cs typeface="Arial" charset="0"/>
            </a:endParaRPr>
          </a:p>
        </p:txBody>
      </p:sp>
      <p:sp>
        <p:nvSpPr>
          <p:cNvPr id="4" name="Shape 2"/>
          <p:cNvSpPr/>
          <p:nvPr/>
        </p:nvSpPr>
        <p:spPr>
          <a:xfrm>
            <a:off x="812800" y="1963093"/>
            <a:ext cx="5219700" cy="1313507"/>
          </a:xfrm>
          <a:prstGeom prst="roundRect">
            <a:avLst>
              <a:gd name="adj" fmla="val 7735"/>
            </a:avLst>
          </a:prstGeom>
          <a:solidFill>
            <a:srgbClr val="16355E"/>
          </a:solidFill>
          <a:ln/>
        </p:spPr>
      </p:sp>
      <p:sp>
        <p:nvSpPr>
          <p:cNvPr id="5" name="Text 3"/>
          <p:cNvSpPr/>
          <p:nvPr/>
        </p:nvSpPr>
        <p:spPr>
          <a:xfrm>
            <a:off x="1016000" y="2140893"/>
            <a:ext cx="4957699" cy="983307"/>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7FD3F4"/>
                </a:solidFill>
                <a:latin typeface="Arial" pitchFamily="34" charset="0"/>
                <a:ea typeface="Arial" pitchFamily="34" charset="-122"/>
                <a:cs typeface="Arial" pitchFamily="34" charset="-120"/>
              </a:rPr>
              <a:t>1. Données d’investissement.</a:t>
            </a:r>
            <a:r>
              <a:rPr lang="en-US" sz="1500" dirty="0">
                <a:solidFill>
                  <a:srgbClr val="F4F7FB"/>
                </a:solidFill>
                <a:latin typeface="Arial" pitchFamily="34" charset="0"/>
                <a:ea typeface="Arial" pitchFamily="34" charset="-122"/>
                <a:cs typeface="Arial" pitchFamily="34" charset="-120"/>
              </a:rPr>
              <a:t> Quelles données demandées par les financeurs sont généralement disponibles dans notre sous-région, et où sont les lacunes ?</a:t>
            </a:r>
            <a:endParaRPr lang="en-US" sz="1500" dirty="0">
              <a:latin typeface="Arial" charset="0"/>
              <a:ea typeface="Arial" charset="0"/>
              <a:cs typeface="Arial" charset="0"/>
            </a:endParaRPr>
          </a:p>
        </p:txBody>
      </p:sp>
      <p:sp>
        <p:nvSpPr>
          <p:cNvPr id="6" name="Text 4"/>
          <p:cNvSpPr/>
          <p:nvPr/>
        </p:nvSpPr>
        <p:spPr>
          <a:xfrm>
            <a:off x="6159500" y="1963093"/>
            <a:ext cx="5219700" cy="1313507"/>
          </a:xfrm>
          <a:prstGeom prst="roundRect">
            <a:avLst>
              <a:gd name="adj" fmla="val 7735"/>
            </a:avLst>
          </a:prstGeom>
          <a:solidFill>
            <a:srgbClr val="16355E"/>
          </a:solidFill>
          <a:ln/>
        </p:spPr>
        <p:txBody>
          <a:bodyPr wrap="square" lIns="173442" tIns="148042" rIns="29043" bIns="122642" rtlCol="0" anchor="t">
            <a:normAutofit/>
          </a:bodyPr>
          <a:lstStyle/>
          <a:p>
            <a:pPr algn="l" indent="0" marL="0">
              <a:lnSpc>
                <a:spcPts val="2100"/>
              </a:lnSpc>
              <a:buNone/>
            </a:pPr>
            <a:r>
              <a:rPr lang="en-US" sz="1500" b="1" dirty="0">
                <a:solidFill>
                  <a:srgbClr val="7FD3F4"/>
                </a:solidFill>
                <a:latin typeface="Arial" pitchFamily="34" charset="0"/>
                <a:ea typeface="Arial" pitchFamily="34" charset="-122"/>
                <a:cs typeface="Arial" pitchFamily="34" charset="-120"/>
              </a:rPr>
              <a:t>2. Données communes.</a:t>
            </a:r>
            <a:r>
              <a:rPr lang="en-US" sz="1500" dirty="0">
                <a:solidFill>
                  <a:srgbClr val="F4F7FB"/>
                </a:solidFill>
                <a:latin typeface="Arial" pitchFamily="34" charset="0"/>
                <a:ea typeface="Arial" pitchFamily="34" charset="-122"/>
                <a:cs typeface="Arial" pitchFamily="34" charset="-120"/>
              </a:rPr>
              <a:t> Parmi les douze types de données, lesquels devraient être communs à tous, optionnels ou seulement nationaux ?</a:t>
            </a:r>
            <a:endParaRPr lang="en-US" sz="1500" dirty="0">
              <a:latin typeface="Arial" charset="0"/>
              <a:ea typeface="Arial" charset="0"/>
              <a:cs typeface="Arial" charset="0"/>
            </a:endParaRPr>
          </a:p>
        </p:txBody>
      </p:sp>
      <p:sp>
        <p:nvSpPr>
          <p:cNvPr id="7" name="Text 5"/>
          <p:cNvSpPr/>
          <p:nvPr/>
        </p:nvSpPr>
        <p:spPr>
          <a:xfrm>
            <a:off x="812800" y="3403600"/>
            <a:ext cx="5219700" cy="1155700"/>
          </a:xfrm>
          <a:prstGeom prst="roundRect">
            <a:avLst>
              <a:gd name="adj" fmla="val 8791"/>
            </a:avLst>
          </a:prstGeom>
          <a:solidFill>
            <a:srgbClr val="16355E"/>
          </a:solidFill>
          <a:ln/>
        </p:spPr>
        <p:txBody>
          <a:bodyPr wrap="square" lIns="173442" tIns="148042" rIns="29043" bIns="122642" rtlCol="0" anchor="t">
            <a:normAutofit/>
          </a:bodyPr>
          <a:lstStyle/>
          <a:p>
            <a:pPr algn="l" indent="0" marL="0">
              <a:lnSpc>
                <a:spcPts val="2100"/>
              </a:lnSpc>
              <a:buNone/>
            </a:pPr>
            <a:r>
              <a:rPr lang="en-US" sz="1500" b="1" dirty="0">
                <a:solidFill>
                  <a:srgbClr val="7FD3F4"/>
                </a:solidFill>
                <a:latin typeface="Arial" pitchFamily="34" charset="0"/>
                <a:ea typeface="Arial" pitchFamily="34" charset="-122"/>
                <a:cs typeface="Arial" pitchFamily="34" charset="-120"/>
              </a:rPr>
              <a:t>3. Travailler ensemble.</a:t>
            </a:r>
            <a:r>
              <a:rPr lang="en-US" sz="1500" dirty="0">
                <a:solidFill>
                  <a:srgbClr val="F4F7FB"/>
                </a:solidFill>
                <a:latin typeface="Arial" pitchFamily="34" charset="0"/>
                <a:ea typeface="Arial" pitchFamily="34" charset="-122"/>
                <a:cs typeface="Arial" pitchFamily="34" charset="-120"/>
              </a:rPr>
              <a:t> À quelle fréquence la Communauté doit-elle se réunir, comment la présidence doit-elle tourner, et comment prendre les décisions ?</a:t>
            </a:r>
            <a:endParaRPr lang="en-US" sz="1500" dirty="0">
              <a:latin typeface="Arial" charset="0"/>
              <a:ea typeface="Arial" charset="0"/>
              <a:cs typeface="Arial" charset="0"/>
            </a:endParaRPr>
          </a:p>
        </p:txBody>
      </p:sp>
      <p:sp>
        <p:nvSpPr>
          <p:cNvPr id="8" name="Text 6"/>
          <p:cNvSpPr/>
          <p:nvPr/>
        </p:nvSpPr>
        <p:spPr>
          <a:xfrm>
            <a:off x="6159500" y="3403600"/>
            <a:ext cx="5219700" cy="1155700"/>
          </a:xfrm>
          <a:prstGeom prst="roundRect">
            <a:avLst>
              <a:gd name="adj" fmla="val 8791"/>
            </a:avLst>
          </a:prstGeom>
          <a:solidFill>
            <a:srgbClr val="16355E"/>
          </a:solidFill>
          <a:ln/>
        </p:spPr>
        <p:txBody>
          <a:bodyPr wrap="square" lIns="173442" tIns="148042" rIns="29043" bIns="122642" rtlCol="0" anchor="t">
            <a:normAutofit/>
          </a:bodyPr>
          <a:lstStyle/>
          <a:p>
            <a:pPr algn="l" indent="0" marL="0">
              <a:lnSpc>
                <a:spcPts val="2100"/>
              </a:lnSpc>
              <a:buNone/>
            </a:pPr>
            <a:r>
              <a:rPr lang="en-US" sz="1500" b="1" dirty="0">
                <a:solidFill>
                  <a:srgbClr val="7FD3F4"/>
                </a:solidFill>
                <a:latin typeface="Arial" pitchFamily="34" charset="0"/>
                <a:ea typeface="Arial" pitchFamily="34" charset="-122"/>
                <a:cs typeface="Arial" pitchFamily="34" charset="-120"/>
              </a:rPr>
              <a:t>4. Priorités.</a:t>
            </a:r>
            <a:r>
              <a:rPr lang="en-US" sz="1500" dirty="0">
                <a:solidFill>
                  <a:srgbClr val="F4F7FB"/>
                </a:solidFill>
                <a:latin typeface="Arial" pitchFamily="34" charset="0"/>
                <a:ea typeface="Arial" pitchFamily="34" charset="-122"/>
                <a:cs typeface="Arial" pitchFamily="34" charset="-120"/>
              </a:rPr>
              <a:t> Sur quoi la Communauté doit-elle travailler en premier en 2027 ?</a:t>
            </a:r>
            <a:endParaRPr lang="en-US" sz="1500" dirty="0">
              <a:latin typeface="Arial" charset="0"/>
              <a:ea typeface="Arial" charset="0"/>
              <a:cs typeface="Arial" charset="0"/>
            </a:endParaRPr>
          </a:p>
        </p:txBody>
      </p:sp>
      <p:sp>
        <p:nvSpPr>
          <p:cNvPr id="9" name="Text 7"/>
          <p:cNvSpPr/>
          <p:nvPr/>
        </p:nvSpPr>
        <p:spPr>
          <a:xfrm>
            <a:off x="812800" y="4686300"/>
            <a:ext cx="5219700" cy="1155700"/>
          </a:xfrm>
          <a:prstGeom prst="roundRect">
            <a:avLst>
              <a:gd name="adj" fmla="val 8791"/>
            </a:avLst>
          </a:prstGeom>
          <a:solidFill>
            <a:srgbClr val="16355E"/>
          </a:solidFill>
          <a:ln/>
        </p:spPr>
        <p:txBody>
          <a:bodyPr wrap="square" lIns="173442" tIns="148042" rIns="29043" bIns="122642" rtlCol="0" anchor="t">
            <a:normAutofit/>
          </a:bodyPr>
          <a:lstStyle/>
          <a:p>
            <a:pPr algn="l" indent="0" marL="0">
              <a:lnSpc>
                <a:spcPts val="2100"/>
              </a:lnSpc>
              <a:buNone/>
            </a:pPr>
            <a:r>
              <a:rPr lang="en-US" sz="1500" b="1" dirty="0">
                <a:solidFill>
                  <a:srgbClr val="7FD3F4"/>
                </a:solidFill>
                <a:latin typeface="Arial" pitchFamily="34" charset="0"/>
                <a:ea typeface="Arial" pitchFamily="34" charset="-122"/>
                <a:cs typeface="Arial" pitchFamily="34" charset="-120"/>
              </a:rPr>
              <a:t>5. Après 2028.</a:t>
            </a:r>
            <a:r>
              <a:rPr lang="en-US" sz="1500" dirty="0">
                <a:solidFill>
                  <a:srgbClr val="F4F7FB"/>
                </a:solidFill>
                <a:latin typeface="Arial" pitchFamily="34" charset="0"/>
                <a:ea typeface="Arial" pitchFamily="34" charset="-122"/>
                <a:cs typeface="Arial" pitchFamily="34" charset="-120"/>
              </a:rPr>
              <a:t> Qui devrait accueillir le secrétariat à la fin du programme, et avec quelles ressources ?</a:t>
            </a:r>
            <a:endParaRPr lang="en-US" sz="1500" dirty="0">
              <a:latin typeface="Arial" charset="0"/>
              <a:ea typeface="Arial" charset="0"/>
              <a:cs typeface="Arial" charset="0"/>
            </a:endParaRPr>
          </a:p>
        </p:txBody>
      </p:sp>
      <p:sp>
        <p:nvSpPr>
          <p:cNvPr id="10" name="Text 8"/>
          <p:cNvSpPr/>
          <p:nvPr/>
        </p:nvSpPr>
        <p:spPr>
          <a:xfrm>
            <a:off x="6159500" y="4686300"/>
            <a:ext cx="5219700" cy="1155700"/>
          </a:xfrm>
          <a:prstGeom prst="roundRect">
            <a:avLst>
              <a:gd name="adj" fmla="val 8791"/>
            </a:avLst>
          </a:prstGeom>
          <a:solidFill>
            <a:srgbClr val="F5CF00"/>
          </a:solidFill>
          <a:ln/>
        </p:spPr>
        <p:txBody>
          <a:bodyPr wrap="square" lIns="173442" tIns="148042" rIns="29043" bIns="122642"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Aucun chiffre national n’est demandé.</a:t>
            </a:r>
            <a:r>
              <a:rPr lang="en-US" sz="1500" dirty="0">
                <a:solidFill>
                  <a:srgbClr val="0B2545"/>
                </a:solidFill>
                <a:latin typeface="Arial" pitchFamily="34" charset="0"/>
                <a:ea typeface="Arial" pitchFamily="34" charset="-122"/>
                <a:cs typeface="Arial" pitchFamily="34" charset="-120"/>
              </a:rPr>
              <a:t> Répondez à partir de votre expérience et pour la région : aucun pays n’est mis en avant.</a:t>
            </a:r>
            <a:endParaRPr lang="en-US" sz="1500" dirty="0">
              <a:latin typeface="Arial" charset="0"/>
              <a:ea typeface="Arial" charset="0"/>
              <a:cs typeface="Arial" charset="0"/>
            </a:endParaRPr>
          </a:p>
        </p:txBody>
      </p:sp>
      <p:pic>
        <p:nvPicPr>
          <p:cNvPr id="11" name="Image 0" descr="Africa Broadband Maps et UIT">    </p:cNvPr>
          <p:cNvPicPr>
            <a:picLocks noChangeAspect="1"/>
          </p:cNvPicPr>
          <p:nvPr/>
        </p:nvPicPr>
        <p:blipFill>
          <a:blip r:embed="rId1"/>
          <a:srcRect l="-233" r="-233" t="0" b="0"/>
          <a:stretch/>
        </p:blipFill>
        <p:spPr>
          <a:xfrm>
            <a:off x="812800" y="6223000"/>
            <a:ext cx="1143000" cy="330200"/>
          </a:xfrm>
          <a:prstGeom prst="rect">
            <a:avLst/>
          </a:prstGeom>
        </p:spPr>
      </p:pic>
      <p:sp>
        <p:nvSpPr>
          <p:cNvPr id="12" name="Text 9"/>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9FB3CC"/>
                </a:solidFill>
                <a:latin typeface="Arial" pitchFamily="34" charset="0"/>
                <a:ea typeface="Arial" pitchFamily="34" charset="-122"/>
                <a:cs typeface="Arial" pitchFamily="34" charset="-120"/>
              </a:rPr>
              <a:t>8</a:t>
            </a:r>
            <a:endParaRPr lang="en-US" sz="1200" dirty="0">
              <a:latin typeface="Arial" charset="0"/>
              <a:ea typeface="Arial" charset="0"/>
              <a:cs typeface="Arial"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D’ICI À BRUXELLES</a:t>
            </a:r>
            <a:endParaRPr lang="en-US" sz="1200" dirty="0">
              <a:latin typeface="Arial" charset="0"/>
              <a:ea typeface="Arial" charset="0"/>
              <a:cs typeface="Arial" charset="0"/>
            </a:endParaRPr>
          </a:p>
        </p:txBody>
      </p:sp>
      <p:sp>
        <p:nvSpPr>
          <p:cNvPr id="3" name="Text 1"/>
          <p:cNvSpPr/>
          <p:nvPr>
            <p:ph type="title"/>
          </p:nvPr>
        </p:nvSpPr>
        <p:spPr>
          <a:xfrm>
            <a:off x="812800" y="1178520"/>
            <a:ext cx="10883392" cy="863600"/>
          </a:xfrm>
          <a:prstGeom prst="rect">
            <a:avLst/>
          </a:prstGeom>
          <a:noFill/>
          <a:ln/>
        </p:spPr>
        <p:txBody>
          <a:bodyPr wrap="square" lIns="0" tIns="0" rIns="0" bIns="0" rtlCol="0" anchor="t">
            <a:normAutofit/>
          </a:bodyPr>
          <a:lstStyle/>
          <a:p>
            <a:pPr algn="l" indent="0" marL="0">
              <a:lnSpc>
                <a:spcPts val="3300"/>
              </a:lnSpc>
              <a:buNone/>
            </a:pPr>
            <a:r>
              <a:rPr lang="en-US" sz="3000" b="1" i="0" dirty="0">
                <a:solidFill>
                  <a:srgbClr val="0B2545"/>
                </a:solidFill>
                <a:latin typeface="Arial" pitchFamily="34" charset="0"/>
                <a:ea typeface="Arial" pitchFamily="34" charset="-122"/>
                <a:cs typeface="Arial" pitchFamily="34" charset="-120"/>
              </a:rPr>
              <a:t>Comment les réponses parviennent aux textes adoptés à Bruxelles</a:t>
            </a:r>
            <a:endParaRPr lang="en-US" sz="3000" dirty="0">
              <a:latin typeface="Arial" charset="0"/>
              <a:ea typeface="Arial" charset="0"/>
              <a:cs typeface="Arial" charset="0"/>
            </a:endParaRPr>
          </a:p>
        </p:txBody>
      </p:sp>
      <p:sp>
        <p:nvSpPr>
          <p:cNvPr id="4" name="Shape 2"/>
          <p:cNvSpPr/>
          <p:nvPr/>
        </p:nvSpPr>
        <p:spPr>
          <a:xfrm>
            <a:off x="819150" y="2546350"/>
            <a:ext cx="1485900" cy="2273300"/>
          </a:xfrm>
          <a:prstGeom prst="roundRect">
            <a:avLst>
              <a:gd name="adj" fmla="val 6410"/>
            </a:avLst>
          </a:prstGeom>
          <a:solidFill>
            <a:srgbClr val="FFFFFF"/>
          </a:solidFill>
          <a:ln w="12700">
            <a:solidFill>
              <a:srgbClr val="0072B5"/>
            </a:solidFill>
            <a:prstDash val="solid"/>
          </a:ln>
        </p:spPr>
      </p:sp>
      <p:sp>
        <p:nvSpPr>
          <p:cNvPr id="5" name="Text 3"/>
          <p:cNvSpPr/>
          <p:nvPr/>
        </p:nvSpPr>
        <p:spPr>
          <a:xfrm>
            <a:off x="14351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072B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1</a:t>
            </a:r>
            <a:endParaRPr lang="en-US" sz="1100" dirty="0">
              <a:latin typeface="Arial" charset="0"/>
              <a:ea typeface="Arial" charset="0"/>
              <a:cs typeface="Arial" charset="0"/>
            </a:endParaRPr>
          </a:p>
        </p:txBody>
      </p:sp>
      <p:sp>
        <p:nvSpPr>
          <p:cNvPr id="6" name="Text 4"/>
          <p:cNvSpPr/>
          <p:nvPr/>
        </p:nvSpPr>
        <p:spPr>
          <a:xfrm>
            <a:off x="1304632" y="2997200"/>
            <a:ext cx="514886"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072B5"/>
                </a:solidFill>
                <a:latin typeface="Arial" pitchFamily="34" charset="0"/>
                <a:ea typeface="Arial" pitchFamily="34" charset="-122"/>
                <a:cs typeface="Arial" pitchFamily="34" charset="-120"/>
              </a:rPr>
              <a:t>6 nov.</a:t>
            </a:r>
            <a:endParaRPr lang="en-US" sz="1200" dirty="0">
              <a:latin typeface="Arial" charset="0"/>
              <a:ea typeface="Arial" charset="0"/>
              <a:cs typeface="Arial" charset="0"/>
            </a:endParaRPr>
          </a:p>
        </p:txBody>
      </p:sp>
      <p:sp>
        <p:nvSpPr>
          <p:cNvPr id="7" name="Text 5"/>
          <p:cNvSpPr/>
          <p:nvPr/>
        </p:nvSpPr>
        <p:spPr>
          <a:xfrm>
            <a:off x="1390233" y="3274020"/>
            <a:ext cx="34373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UIT</a:t>
            </a:r>
            <a:endParaRPr lang="en-US" sz="1400" dirty="0">
              <a:latin typeface="Arial" charset="0"/>
              <a:ea typeface="Arial" charset="0"/>
              <a:cs typeface="Arial" charset="0"/>
            </a:endParaRPr>
          </a:p>
        </p:txBody>
      </p:sp>
      <p:sp>
        <p:nvSpPr>
          <p:cNvPr id="8" name="Text 6"/>
          <p:cNvSpPr/>
          <p:nvPr/>
        </p:nvSpPr>
        <p:spPr>
          <a:xfrm>
            <a:off x="914400" y="3586411"/>
            <a:ext cx="1295400" cy="968226"/>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envoie OUTPUT/1 et OUTPUT/3 (OUTPUT/2 d’ici le 9 nov.) et cette présentation</a:t>
            </a:r>
            <a:endParaRPr lang="en-US" sz="1100" dirty="0">
              <a:latin typeface="Arial" charset="0"/>
              <a:ea typeface="Arial" charset="0"/>
              <a:cs typeface="Arial" charset="0"/>
            </a:endParaRPr>
          </a:p>
        </p:txBody>
      </p:sp>
      <p:sp>
        <p:nvSpPr>
          <p:cNvPr id="9" name="Shape 7"/>
          <p:cNvSpPr/>
          <p:nvPr/>
        </p:nvSpPr>
        <p:spPr>
          <a:xfrm>
            <a:off x="2628900" y="2546350"/>
            <a:ext cx="1485900" cy="2273300"/>
          </a:xfrm>
          <a:prstGeom prst="roundRect">
            <a:avLst>
              <a:gd name="adj" fmla="val 6410"/>
            </a:avLst>
          </a:prstGeom>
          <a:solidFill>
            <a:srgbClr val="FFF8D6"/>
          </a:solidFill>
          <a:ln w="12700">
            <a:solidFill>
              <a:srgbClr val="B08F00"/>
            </a:solidFill>
            <a:prstDash val="solid"/>
          </a:ln>
        </p:spPr>
      </p:sp>
      <p:sp>
        <p:nvSpPr>
          <p:cNvPr id="10" name="Text 8"/>
          <p:cNvSpPr/>
          <p:nvPr/>
        </p:nvSpPr>
        <p:spPr>
          <a:xfrm>
            <a:off x="32448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B08F00"/>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2</a:t>
            </a:r>
            <a:endParaRPr lang="en-US" sz="1100" dirty="0">
              <a:latin typeface="Arial" charset="0"/>
              <a:ea typeface="Arial" charset="0"/>
              <a:cs typeface="Arial" charset="0"/>
            </a:endParaRPr>
          </a:p>
        </p:txBody>
      </p:sp>
      <p:sp>
        <p:nvSpPr>
          <p:cNvPr id="11" name="Text 9"/>
          <p:cNvSpPr/>
          <p:nvPr/>
        </p:nvSpPr>
        <p:spPr>
          <a:xfrm>
            <a:off x="2819579" y="2997200"/>
            <a:ext cx="1104543"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8A6F00"/>
                </a:solidFill>
                <a:latin typeface="Arial" pitchFamily="34" charset="0"/>
                <a:ea typeface="Arial" pitchFamily="34" charset="-122"/>
                <a:cs typeface="Arial" pitchFamily="34" charset="-120"/>
              </a:rPr>
              <a:t>Dès le 9 nov.</a:t>
            </a:r>
            <a:endParaRPr lang="en-US" sz="1200" dirty="0">
              <a:latin typeface="Arial" charset="0"/>
              <a:ea typeface="Arial" charset="0"/>
              <a:cs typeface="Arial" charset="0"/>
            </a:endParaRPr>
          </a:p>
        </p:txBody>
      </p:sp>
      <p:sp>
        <p:nvSpPr>
          <p:cNvPr id="12" name="Text 10"/>
          <p:cNvSpPr/>
          <p:nvPr/>
        </p:nvSpPr>
        <p:spPr>
          <a:xfrm>
            <a:off x="2707838" y="3274020"/>
            <a:ext cx="132802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Associations</a:t>
            </a:r>
            <a:endParaRPr lang="en-US" sz="1400" dirty="0">
              <a:latin typeface="Arial" charset="0"/>
              <a:ea typeface="Arial" charset="0"/>
              <a:cs typeface="Arial" charset="0"/>
            </a:endParaRPr>
          </a:p>
        </p:txBody>
      </p:sp>
      <p:sp>
        <p:nvSpPr>
          <p:cNvPr id="13" name="Text 11"/>
          <p:cNvSpPr/>
          <p:nvPr/>
        </p:nvSpPr>
        <p:spPr>
          <a:xfrm>
            <a:off x="272415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informent leurs ARN, par appel ou par écrit, et fixent la date des réponses</a:t>
            </a:r>
            <a:endParaRPr lang="en-US" sz="1100" dirty="0">
              <a:latin typeface="Arial" charset="0"/>
              <a:ea typeface="Arial" charset="0"/>
              <a:cs typeface="Arial" charset="0"/>
            </a:endParaRPr>
          </a:p>
        </p:txBody>
      </p:sp>
      <p:sp>
        <p:nvSpPr>
          <p:cNvPr id="14" name="Shape 12"/>
          <p:cNvSpPr/>
          <p:nvPr/>
        </p:nvSpPr>
        <p:spPr>
          <a:xfrm>
            <a:off x="4438650" y="2546350"/>
            <a:ext cx="1485900" cy="2273300"/>
          </a:xfrm>
          <a:prstGeom prst="roundRect">
            <a:avLst>
              <a:gd name="adj" fmla="val 6410"/>
            </a:avLst>
          </a:prstGeom>
          <a:solidFill>
            <a:srgbClr val="E6F1E9"/>
          </a:solidFill>
          <a:ln w="12700">
            <a:solidFill>
              <a:srgbClr val="2F7D4F"/>
            </a:solidFill>
            <a:prstDash val="solid"/>
          </a:ln>
        </p:spPr>
      </p:sp>
      <p:sp>
        <p:nvSpPr>
          <p:cNvPr id="15" name="Text 13"/>
          <p:cNvSpPr/>
          <p:nvPr/>
        </p:nvSpPr>
        <p:spPr>
          <a:xfrm>
            <a:off x="50546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2F7D4F"/>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3</a:t>
            </a:r>
            <a:endParaRPr lang="en-US" sz="1100" dirty="0">
              <a:latin typeface="Arial" charset="0"/>
              <a:ea typeface="Arial" charset="0"/>
              <a:cs typeface="Arial" charset="0"/>
            </a:endParaRPr>
          </a:p>
        </p:txBody>
      </p:sp>
      <p:sp>
        <p:nvSpPr>
          <p:cNvPr id="16" name="Text 14"/>
          <p:cNvSpPr/>
          <p:nvPr/>
        </p:nvSpPr>
        <p:spPr>
          <a:xfrm>
            <a:off x="4566642" y="2997200"/>
            <a:ext cx="1229916"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2F7D4F"/>
                </a:solidFill>
                <a:latin typeface="Arial" pitchFamily="34" charset="0"/>
                <a:ea typeface="Arial" pitchFamily="34" charset="-122"/>
                <a:cs typeface="Arial" pitchFamily="34" charset="-120"/>
              </a:rPr>
              <a:t>À la date fixée</a:t>
            </a:r>
            <a:endParaRPr lang="en-US" sz="1200" dirty="0">
              <a:latin typeface="Arial" charset="0"/>
              <a:ea typeface="Arial" charset="0"/>
              <a:cs typeface="Arial" charset="0"/>
            </a:endParaRPr>
          </a:p>
        </p:txBody>
      </p:sp>
      <p:sp>
        <p:nvSpPr>
          <p:cNvPr id="17" name="Text 15"/>
          <p:cNvSpPr/>
          <p:nvPr/>
        </p:nvSpPr>
        <p:spPr>
          <a:xfrm>
            <a:off x="4950445" y="3274020"/>
            <a:ext cx="46226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ARN</a:t>
            </a:r>
            <a:endParaRPr lang="en-US" sz="1400" dirty="0">
              <a:latin typeface="Arial" charset="0"/>
              <a:ea typeface="Arial" charset="0"/>
              <a:cs typeface="Arial" charset="0"/>
            </a:endParaRPr>
          </a:p>
        </p:txBody>
      </p:sp>
      <p:sp>
        <p:nvSpPr>
          <p:cNvPr id="18" name="Text 16"/>
          <p:cNvSpPr/>
          <p:nvPr/>
        </p:nvSpPr>
        <p:spPr>
          <a:xfrm>
            <a:off x="4533900" y="3586411"/>
            <a:ext cx="1295400" cy="591096"/>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chacune répond à la présidence de sa CdP, UIT en copie</a:t>
            </a:r>
            <a:endParaRPr lang="en-US" sz="1100" dirty="0">
              <a:latin typeface="Arial" charset="0"/>
              <a:ea typeface="Arial" charset="0"/>
              <a:cs typeface="Arial" charset="0"/>
            </a:endParaRPr>
          </a:p>
        </p:txBody>
      </p:sp>
      <p:sp>
        <p:nvSpPr>
          <p:cNvPr id="19" name="Shape 17"/>
          <p:cNvSpPr/>
          <p:nvPr/>
        </p:nvSpPr>
        <p:spPr>
          <a:xfrm>
            <a:off x="6257925" y="2555875"/>
            <a:ext cx="1466850" cy="2254250"/>
          </a:xfrm>
          <a:prstGeom prst="roundRect">
            <a:avLst>
              <a:gd name="adj" fmla="val 5844"/>
            </a:avLst>
          </a:prstGeom>
          <a:solidFill>
            <a:srgbClr val="FFFFFF"/>
          </a:solidFill>
          <a:ln w="31750">
            <a:solidFill>
              <a:srgbClr val="0B2545"/>
            </a:solidFill>
            <a:prstDash val="solid"/>
          </a:ln>
        </p:spPr>
      </p:sp>
      <p:sp>
        <p:nvSpPr>
          <p:cNvPr id="20" name="Text 18"/>
          <p:cNvSpPr/>
          <p:nvPr/>
        </p:nvSpPr>
        <p:spPr>
          <a:xfrm>
            <a:off x="68643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B254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4</a:t>
            </a:r>
            <a:endParaRPr lang="en-US" sz="1100" dirty="0">
              <a:latin typeface="Arial" charset="0"/>
              <a:ea typeface="Arial" charset="0"/>
              <a:cs typeface="Arial" charset="0"/>
            </a:endParaRPr>
          </a:p>
        </p:txBody>
      </p:sp>
      <p:sp>
        <p:nvSpPr>
          <p:cNvPr id="21" name="Text 19"/>
          <p:cNvSpPr/>
          <p:nvPr/>
        </p:nvSpPr>
        <p:spPr>
          <a:xfrm>
            <a:off x="6343650" y="2997200"/>
            <a:ext cx="1295400" cy="437207"/>
          </a:xfrm>
          <a:prstGeom prst="rect">
            <a:avLst/>
          </a:prstGeom>
          <a:noFill/>
          <a:ln/>
        </p:spPr>
        <p:txBody>
          <a:bodyPr wrap="square" lIns="0" tIns="0" rIns="0" bIns="0" rtlCol="0" anchor="t">
            <a:normAutofit/>
          </a:bodyPr>
          <a:lstStyle/>
          <a:p>
            <a:pPr algn="ctr" indent="0" marL="0">
              <a:lnSpc>
                <a:spcPts val="1633"/>
              </a:lnSpc>
              <a:buNone/>
            </a:pPr>
            <a:r>
              <a:rPr lang="en-US" sz="1166" b="1" dirty="0">
                <a:solidFill>
                  <a:srgbClr val="0B2545"/>
                </a:solidFill>
                <a:latin typeface="Arial" pitchFamily="34" charset="0"/>
                <a:ea typeface="Arial" pitchFamily="34" charset="-122"/>
                <a:cs typeface="Arial" pitchFamily="34" charset="-120"/>
              </a:rPr>
              <a:t>Au plus tard le 26 nov.</a:t>
            </a:r>
            <a:endParaRPr lang="en-US" sz="1166" dirty="0">
              <a:latin typeface="Arial" charset="0"/>
              <a:ea typeface="Arial" charset="0"/>
              <a:cs typeface="Arial" charset="0"/>
            </a:endParaRPr>
          </a:p>
        </p:txBody>
      </p:sp>
      <p:sp>
        <p:nvSpPr>
          <p:cNvPr id="22" name="Text 20"/>
          <p:cNvSpPr/>
          <p:nvPr/>
        </p:nvSpPr>
        <p:spPr>
          <a:xfrm>
            <a:off x="6369015" y="3472507"/>
            <a:ext cx="1244620" cy="265609"/>
          </a:xfrm>
          <a:prstGeom prst="rect">
            <a:avLst/>
          </a:prstGeom>
          <a:noFill/>
          <a:ln/>
        </p:spPr>
        <p:txBody>
          <a:bodyPr wrap="square" lIns="0" tIns="0" rIns="0" bIns="0" rtlCol="0" anchor="t">
            <a:normAutofit/>
          </a:bodyPr>
          <a:lstStyle/>
          <a:p>
            <a:pPr algn="ctr" indent="0" marL="0">
              <a:lnSpc>
                <a:spcPts val="1923"/>
              </a:lnSpc>
              <a:buNone/>
            </a:pPr>
            <a:r>
              <a:rPr lang="en-US" sz="1374" b="1" dirty="0">
                <a:solidFill>
                  <a:srgbClr val="0B2545"/>
                </a:solidFill>
                <a:latin typeface="Arial" pitchFamily="34" charset="0"/>
                <a:ea typeface="Arial" pitchFamily="34" charset="-122"/>
                <a:cs typeface="Arial" pitchFamily="34" charset="-120"/>
              </a:rPr>
              <a:t>Chaque CdP</a:t>
            </a:r>
            <a:endParaRPr lang="en-US" sz="1374" dirty="0">
              <a:latin typeface="Arial" charset="0"/>
              <a:ea typeface="Arial" charset="0"/>
              <a:cs typeface="Arial" charset="0"/>
            </a:endParaRPr>
          </a:p>
        </p:txBody>
      </p:sp>
      <p:sp>
        <p:nvSpPr>
          <p:cNvPr id="23" name="Text 21"/>
          <p:cNvSpPr/>
          <p:nvPr/>
        </p:nvSpPr>
        <p:spPr>
          <a:xfrm>
            <a:off x="6343650" y="3776216"/>
            <a:ext cx="1295400" cy="935484"/>
          </a:xfrm>
          <a:prstGeom prst="rect">
            <a:avLst/>
          </a:prstGeom>
          <a:noFill/>
          <a:ln/>
        </p:spPr>
        <p:txBody>
          <a:bodyPr wrap="square" lIns="0" tIns="0" rIns="0" bIns="0" rtlCol="0" anchor="t">
            <a:normAutofit/>
          </a:bodyPr>
          <a:lstStyle/>
          <a:p>
            <a:pPr algn="ctr" indent="0" marL="0">
              <a:lnSpc>
                <a:spcPts val="1434"/>
              </a:lnSpc>
              <a:buNone/>
            </a:pPr>
            <a:r>
              <a:rPr lang="en-US" sz="1062" dirty="0">
                <a:solidFill>
                  <a:srgbClr val="3A4A62"/>
                </a:solidFill>
                <a:latin typeface="Arial" pitchFamily="34" charset="0"/>
                <a:ea typeface="Arial" pitchFamily="34" charset="-122"/>
                <a:cs typeface="Arial" pitchFamily="34" charset="-120"/>
              </a:rPr>
              <a:t>se réunit et adopte une position commune ; la présidence l’envoie à l’UIT</a:t>
            </a:r>
            <a:endParaRPr lang="en-US" sz="1062" dirty="0">
              <a:latin typeface="Arial" charset="0"/>
              <a:ea typeface="Arial" charset="0"/>
              <a:cs typeface="Arial" charset="0"/>
            </a:endParaRPr>
          </a:p>
        </p:txBody>
      </p:sp>
      <p:sp>
        <p:nvSpPr>
          <p:cNvPr id="24" name="Shape 22"/>
          <p:cNvSpPr/>
          <p:nvPr/>
        </p:nvSpPr>
        <p:spPr>
          <a:xfrm>
            <a:off x="8058150" y="2546350"/>
            <a:ext cx="1485900" cy="2273300"/>
          </a:xfrm>
          <a:prstGeom prst="roundRect">
            <a:avLst>
              <a:gd name="adj" fmla="val 6410"/>
            </a:avLst>
          </a:prstGeom>
          <a:solidFill>
            <a:srgbClr val="FFFFFF"/>
          </a:solidFill>
          <a:ln w="12700">
            <a:solidFill>
              <a:srgbClr val="0072B5"/>
            </a:solidFill>
            <a:prstDash val="solid"/>
          </a:ln>
        </p:spPr>
      </p:sp>
      <p:sp>
        <p:nvSpPr>
          <p:cNvPr id="25" name="Text 23"/>
          <p:cNvSpPr/>
          <p:nvPr/>
        </p:nvSpPr>
        <p:spPr>
          <a:xfrm>
            <a:off x="86741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072B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5</a:t>
            </a:r>
            <a:endParaRPr lang="en-US" sz="1100" dirty="0">
              <a:latin typeface="Arial" charset="0"/>
              <a:ea typeface="Arial" charset="0"/>
              <a:cs typeface="Arial" charset="0"/>
            </a:endParaRPr>
          </a:p>
        </p:txBody>
      </p:sp>
      <p:sp>
        <p:nvSpPr>
          <p:cNvPr id="26" name="Text 24"/>
          <p:cNvSpPr/>
          <p:nvPr/>
        </p:nvSpPr>
        <p:spPr>
          <a:xfrm>
            <a:off x="8492788" y="2997200"/>
            <a:ext cx="616625"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072B5"/>
                </a:solidFill>
                <a:latin typeface="Arial" pitchFamily="34" charset="0"/>
                <a:ea typeface="Arial" pitchFamily="34" charset="-122"/>
                <a:cs typeface="Arial" pitchFamily="34" charset="-120"/>
              </a:rPr>
              <a:t>27 nov.</a:t>
            </a:r>
            <a:endParaRPr lang="en-US" sz="1200" dirty="0">
              <a:latin typeface="Arial" charset="0"/>
              <a:ea typeface="Arial" charset="0"/>
              <a:cs typeface="Arial" charset="0"/>
            </a:endParaRPr>
          </a:p>
        </p:txBody>
      </p:sp>
      <p:sp>
        <p:nvSpPr>
          <p:cNvPr id="27" name="Text 25"/>
          <p:cNvSpPr/>
          <p:nvPr/>
        </p:nvSpPr>
        <p:spPr>
          <a:xfrm>
            <a:off x="8629233" y="3274020"/>
            <a:ext cx="34373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UIT</a:t>
            </a:r>
            <a:endParaRPr lang="en-US" sz="1400" dirty="0">
              <a:latin typeface="Arial" charset="0"/>
              <a:ea typeface="Arial" charset="0"/>
              <a:cs typeface="Arial" charset="0"/>
            </a:endParaRPr>
          </a:p>
        </p:txBody>
      </p:sp>
      <p:sp>
        <p:nvSpPr>
          <p:cNvPr id="28" name="Text 26"/>
          <p:cNvSpPr/>
          <p:nvPr/>
        </p:nvSpPr>
        <p:spPr>
          <a:xfrm>
            <a:off x="815340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fusionne les trois positions et publie les projets consolidés</a:t>
            </a:r>
            <a:endParaRPr lang="en-US" sz="1100" dirty="0">
              <a:latin typeface="Arial" charset="0"/>
              <a:ea typeface="Arial" charset="0"/>
              <a:cs typeface="Arial" charset="0"/>
            </a:endParaRPr>
          </a:p>
        </p:txBody>
      </p:sp>
      <p:sp>
        <p:nvSpPr>
          <p:cNvPr id="29" name="Shape 27"/>
          <p:cNvSpPr/>
          <p:nvPr/>
        </p:nvSpPr>
        <p:spPr>
          <a:xfrm>
            <a:off x="9867900" y="2546350"/>
            <a:ext cx="1485900" cy="2273300"/>
          </a:xfrm>
          <a:prstGeom prst="roundRect">
            <a:avLst>
              <a:gd name="adj" fmla="val 6410"/>
            </a:avLst>
          </a:prstGeom>
          <a:solidFill>
            <a:srgbClr val="0B2545"/>
          </a:solidFill>
          <a:ln w="12700">
            <a:solidFill>
              <a:srgbClr val="0B2545"/>
            </a:solidFill>
            <a:prstDash val="solid"/>
          </a:ln>
        </p:spPr>
      </p:sp>
      <p:sp>
        <p:nvSpPr>
          <p:cNvPr id="30" name="Text 28"/>
          <p:cNvSpPr/>
          <p:nvPr/>
        </p:nvSpPr>
        <p:spPr>
          <a:xfrm>
            <a:off x="104838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F4F7FB"/>
          </a:solidFill>
          <a:ln/>
        </p:spPr>
        <p:txBody>
          <a:bodyPr wrap="square" lIns="0" tIns="0" rIns="0" bIns="0" rtlCol="0" anchor="t">
            <a:normAutofit/>
          </a:bodyPr>
          <a:lstStyle/>
          <a:p>
            <a:pPr algn="ctr" indent="0" marL="0">
              <a:lnSpc>
                <a:spcPts val="2002"/>
              </a:lnSpc>
              <a:buNone/>
            </a:pPr>
            <a:r>
              <a:rPr lang="en-US" sz="1100" b="1" dirty="0">
                <a:solidFill>
                  <a:srgbClr val="0B2545"/>
                </a:solidFill>
                <a:latin typeface="Arial" pitchFamily="34" charset="0"/>
                <a:ea typeface="Arial" pitchFamily="34" charset="-122"/>
                <a:cs typeface="Arial" pitchFamily="34" charset="-120"/>
              </a:rPr>
              <a:t>6</a:t>
            </a:r>
            <a:endParaRPr lang="en-US" sz="1100" dirty="0">
              <a:latin typeface="Arial" charset="0"/>
              <a:ea typeface="Arial" charset="0"/>
              <a:cs typeface="Arial" charset="0"/>
            </a:endParaRPr>
          </a:p>
        </p:txBody>
      </p:sp>
      <p:sp>
        <p:nvSpPr>
          <p:cNvPr id="31" name="Text 29"/>
          <p:cNvSpPr/>
          <p:nvPr/>
        </p:nvSpPr>
        <p:spPr>
          <a:xfrm>
            <a:off x="9885764" y="2997200"/>
            <a:ext cx="1450122"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7FD3F4"/>
                </a:solidFill>
                <a:latin typeface="Arial" pitchFamily="34" charset="0"/>
                <a:ea typeface="Arial" pitchFamily="34" charset="-122"/>
                <a:cs typeface="Arial" pitchFamily="34" charset="-120"/>
              </a:rPr>
              <a:t>30 nov. au 3 déc.</a:t>
            </a:r>
            <a:endParaRPr lang="en-US" sz="1200" dirty="0">
              <a:latin typeface="Arial" charset="0"/>
              <a:ea typeface="Arial" charset="0"/>
              <a:cs typeface="Arial" charset="0"/>
            </a:endParaRPr>
          </a:p>
        </p:txBody>
      </p:sp>
      <p:sp>
        <p:nvSpPr>
          <p:cNvPr id="32" name="Text 30"/>
          <p:cNvSpPr/>
          <p:nvPr/>
        </p:nvSpPr>
        <p:spPr>
          <a:xfrm>
            <a:off x="10130497" y="3274020"/>
            <a:ext cx="960656"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F4F7FB"/>
                </a:solidFill>
                <a:latin typeface="Arial" pitchFamily="34" charset="0"/>
                <a:ea typeface="Arial" pitchFamily="34" charset="-122"/>
                <a:cs typeface="Arial" pitchFamily="34" charset="-120"/>
              </a:rPr>
              <a:t>Bruxelles</a:t>
            </a:r>
            <a:endParaRPr lang="en-US" sz="1400" dirty="0">
              <a:latin typeface="Arial" charset="0"/>
              <a:ea typeface="Arial" charset="0"/>
              <a:cs typeface="Arial" charset="0"/>
            </a:endParaRPr>
          </a:p>
        </p:txBody>
      </p:sp>
      <p:sp>
        <p:nvSpPr>
          <p:cNvPr id="33" name="Text 31"/>
          <p:cNvSpPr/>
          <p:nvPr/>
        </p:nvSpPr>
        <p:spPr>
          <a:xfrm>
            <a:off x="996315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CFE3F5"/>
                </a:solidFill>
                <a:latin typeface="Arial" pitchFamily="34" charset="0"/>
                <a:ea typeface="Arial" pitchFamily="34" charset="-122"/>
                <a:cs typeface="Arial" pitchFamily="34" charset="-120"/>
              </a:rPr>
              <a:t>trois jours d’échanges, adoption par consensus le 3 déc.</a:t>
            </a:r>
            <a:endParaRPr lang="en-US" sz="1100" dirty="0">
              <a:latin typeface="Arial" charset="0"/>
              <a:ea typeface="Arial" charset="0"/>
              <a:cs typeface="Arial" charset="0"/>
            </a:endParaRPr>
          </a:p>
        </p:txBody>
      </p:sp>
      <p:pic>
        <p:nvPicPr>
          <p:cNvPr id="34" name="Image 0" descr="connector">    </p:cNvPr>
          <p:cNvPicPr>
            <a:picLocks noChangeAspect="1"/>
          </p:cNvPicPr>
          <p:nvPr/>
        </p:nvPicPr>
        <p:blipFill>
          <a:blip r:embed="rId1"/>
          <a:srcRect l="0" r="0" t="0" b="0"/>
          <a:stretch/>
        </p:blipFill>
        <p:spPr>
          <a:xfrm>
            <a:off x="2260600" y="2743200"/>
            <a:ext cx="412750" cy="101600"/>
          </a:xfrm>
          <a:prstGeom prst="rect">
            <a:avLst/>
          </a:prstGeom>
        </p:spPr>
      </p:pic>
      <p:sp>
        <p:nvSpPr>
          <p:cNvPr id="35" name="Text 32"/>
          <p:cNvSpPr/>
          <p:nvPr/>
        </p:nvSpPr>
        <p:spPr>
          <a:xfrm>
            <a:off x="1714500" y="2159000"/>
            <a:ext cx="1511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072B5"/>
                </a:solidFill>
                <a:latin typeface="Arial" pitchFamily="34" charset="0"/>
                <a:ea typeface="Arial" pitchFamily="34" charset="-122"/>
                <a:cs typeface="Arial" pitchFamily="34" charset="-120"/>
              </a:rPr>
              <a:t>Projets</a:t>
            </a:r>
            <a:endParaRPr lang="en-US" sz="1100" dirty="0">
              <a:latin typeface="Arial" charset="0"/>
              <a:ea typeface="Arial" charset="0"/>
              <a:cs typeface="Arial" charset="0"/>
            </a:endParaRPr>
          </a:p>
        </p:txBody>
      </p:sp>
      <p:pic>
        <p:nvPicPr>
          <p:cNvPr id="36" name="Image 1" descr="connector">    </p:cNvPr>
          <p:cNvPicPr>
            <a:picLocks noChangeAspect="1"/>
          </p:cNvPicPr>
          <p:nvPr/>
        </p:nvPicPr>
        <p:blipFill>
          <a:blip r:embed="rId2"/>
          <a:srcRect l="0" r="0" t="0" b="0"/>
          <a:stretch/>
        </p:blipFill>
        <p:spPr>
          <a:xfrm>
            <a:off x="4070350" y="2743200"/>
            <a:ext cx="412750" cy="101600"/>
          </a:xfrm>
          <a:prstGeom prst="rect">
            <a:avLst/>
          </a:prstGeom>
        </p:spPr>
      </p:pic>
      <p:sp>
        <p:nvSpPr>
          <p:cNvPr id="37" name="Text 33"/>
          <p:cNvSpPr/>
          <p:nvPr/>
        </p:nvSpPr>
        <p:spPr>
          <a:xfrm>
            <a:off x="3524250" y="2159000"/>
            <a:ext cx="1511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8A6F00"/>
                </a:solidFill>
                <a:latin typeface="Arial" pitchFamily="34" charset="0"/>
                <a:ea typeface="Arial" pitchFamily="34" charset="-122"/>
                <a:cs typeface="Arial" pitchFamily="34" charset="-120"/>
              </a:rPr>
              <a:t>Information</a:t>
            </a:r>
            <a:endParaRPr lang="en-US" sz="1100" dirty="0">
              <a:latin typeface="Arial" charset="0"/>
              <a:ea typeface="Arial" charset="0"/>
              <a:cs typeface="Arial" charset="0"/>
            </a:endParaRPr>
          </a:p>
        </p:txBody>
      </p:sp>
      <p:pic>
        <p:nvPicPr>
          <p:cNvPr id="38" name="Image 2" descr="connector">    </p:cNvPr>
          <p:cNvPicPr>
            <a:picLocks noChangeAspect="1"/>
          </p:cNvPicPr>
          <p:nvPr/>
        </p:nvPicPr>
        <p:blipFill>
          <a:blip r:embed="rId3"/>
          <a:srcRect l="0" r="0" t="0" b="0"/>
          <a:stretch/>
        </p:blipFill>
        <p:spPr>
          <a:xfrm>
            <a:off x="5880100" y="2743200"/>
            <a:ext cx="412750" cy="101600"/>
          </a:xfrm>
          <a:prstGeom prst="rect">
            <a:avLst/>
          </a:prstGeom>
        </p:spPr>
      </p:pic>
      <p:sp>
        <p:nvSpPr>
          <p:cNvPr id="39" name="Text 34"/>
          <p:cNvSpPr/>
          <p:nvPr/>
        </p:nvSpPr>
        <p:spPr>
          <a:xfrm>
            <a:off x="5238750" y="2159000"/>
            <a:ext cx="17018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2F7D4F"/>
                </a:solidFill>
                <a:latin typeface="Arial" pitchFamily="34" charset="0"/>
                <a:ea typeface="Arial" pitchFamily="34" charset="-122"/>
                <a:cs typeface="Arial" pitchFamily="34" charset="-120"/>
              </a:rPr>
              <a:t>Réponses, UIT en copie</a:t>
            </a:r>
            <a:endParaRPr lang="en-US" sz="1100" dirty="0">
              <a:latin typeface="Arial" charset="0"/>
              <a:ea typeface="Arial" charset="0"/>
              <a:cs typeface="Arial" charset="0"/>
            </a:endParaRPr>
          </a:p>
        </p:txBody>
      </p:sp>
      <p:pic>
        <p:nvPicPr>
          <p:cNvPr id="40" name="Image 3" descr="connector">    </p:cNvPr>
          <p:cNvPicPr>
            <a:picLocks noChangeAspect="1"/>
          </p:cNvPicPr>
          <p:nvPr/>
        </p:nvPicPr>
        <p:blipFill>
          <a:blip r:embed="rId4"/>
          <a:srcRect l="0" r="0" t="0" b="0"/>
          <a:stretch/>
        </p:blipFill>
        <p:spPr>
          <a:xfrm>
            <a:off x="7632700" y="2686050"/>
            <a:ext cx="527050" cy="215900"/>
          </a:xfrm>
          <a:prstGeom prst="rect">
            <a:avLst/>
          </a:prstGeom>
        </p:spPr>
      </p:pic>
      <p:sp>
        <p:nvSpPr>
          <p:cNvPr id="41" name="Text 35"/>
          <p:cNvSpPr/>
          <p:nvPr/>
        </p:nvSpPr>
        <p:spPr>
          <a:xfrm>
            <a:off x="7143750" y="2159000"/>
            <a:ext cx="1511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B2545"/>
                </a:solidFill>
                <a:latin typeface="Arial" pitchFamily="34" charset="0"/>
                <a:ea typeface="Arial" pitchFamily="34" charset="-122"/>
                <a:cs typeface="Arial" pitchFamily="34" charset="-120"/>
              </a:rPr>
              <a:t>Une position</a:t>
            </a:r>
            <a:endParaRPr lang="en-US" sz="1100" dirty="0">
              <a:latin typeface="Arial" charset="0"/>
              <a:ea typeface="Arial" charset="0"/>
              <a:cs typeface="Arial" charset="0"/>
            </a:endParaRPr>
          </a:p>
        </p:txBody>
      </p:sp>
      <p:pic>
        <p:nvPicPr>
          <p:cNvPr id="42" name="Image 4" descr="connector">    </p:cNvPr>
          <p:cNvPicPr>
            <a:picLocks noChangeAspect="1"/>
          </p:cNvPicPr>
          <p:nvPr/>
        </p:nvPicPr>
        <p:blipFill>
          <a:blip r:embed="rId5"/>
          <a:srcRect l="0" r="0" t="0" b="0"/>
          <a:stretch/>
        </p:blipFill>
        <p:spPr>
          <a:xfrm>
            <a:off x="9499600" y="2743200"/>
            <a:ext cx="412750" cy="101600"/>
          </a:xfrm>
          <a:prstGeom prst="rect">
            <a:avLst/>
          </a:prstGeom>
        </p:spPr>
      </p:pic>
      <p:sp>
        <p:nvSpPr>
          <p:cNvPr id="43" name="Text 36"/>
          <p:cNvSpPr/>
          <p:nvPr/>
        </p:nvSpPr>
        <p:spPr>
          <a:xfrm>
            <a:off x="8953500" y="2159000"/>
            <a:ext cx="1511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072B5"/>
                </a:solidFill>
                <a:latin typeface="Arial" pitchFamily="34" charset="0"/>
                <a:ea typeface="Arial" pitchFamily="34" charset="-122"/>
                <a:cs typeface="Arial" pitchFamily="34" charset="-120"/>
              </a:rPr>
              <a:t>Projets consolidés</a:t>
            </a:r>
            <a:endParaRPr lang="en-US" sz="1100" dirty="0">
              <a:latin typeface="Arial" charset="0"/>
              <a:ea typeface="Arial" charset="0"/>
              <a:cs typeface="Arial" charset="0"/>
            </a:endParaRPr>
          </a:p>
        </p:txBody>
      </p:sp>
      <p:sp>
        <p:nvSpPr>
          <p:cNvPr id="44" name="Shape 37"/>
          <p:cNvSpPr/>
          <p:nvPr/>
        </p:nvSpPr>
        <p:spPr>
          <a:xfrm>
            <a:off x="2622550" y="4953000"/>
            <a:ext cx="5118100" cy="152400"/>
          </a:xfrm>
          <a:custGeom>
            <a:avLst/>
            <a:gdLst/>
            <a:ahLst/>
            <a:cxnLst/>
            <a:rect l="l" t="t" r="r" b="b"/>
            <a:pathLst>
              <a:path w="5118100" h="152400">
                <a:moveTo>
                  <a:pt x="5099050" y="0"/>
                </a:moveTo>
                <a:lnTo>
                  <a:pt x="5118100" y="0"/>
                </a:lnTo>
                <a:lnTo>
                  <a:pt x="5118100" y="76200"/>
                </a:lnTo>
                <a:arcTo hR="76200" wR="76200" stAng="0" swAng="5400000"/>
                <a:lnTo>
                  <a:pt x="76200" y="152400"/>
                </a:lnTo>
                <a:arcTo hR="76200" wR="76200" stAng="5400000" swAng="5400000"/>
                <a:lnTo>
                  <a:pt x="0" y="0"/>
                </a:lnTo>
                <a:lnTo>
                  <a:pt x="19050" y="0"/>
                </a:lnTo>
                <a:lnTo>
                  <a:pt x="19050" y="76200"/>
                </a:lnTo>
                <a:arcTo hR="57150" wR="57150" stAng="10800000" swAng="-5400000"/>
                <a:lnTo>
                  <a:pt x="5041900" y="133350"/>
                </a:lnTo>
                <a:arcTo hR="57150" wR="57150" stAng="5400000" swAng="-5400000"/>
                <a:lnTo>
                  <a:pt x="5099050" y="0"/>
                </a:lnTo>
                <a:close/>
              </a:path>
            </a:pathLst>
          </a:custGeom>
          <a:solidFill>
            <a:srgbClr val="5B6B82"/>
          </a:solidFill>
          <a:ln/>
        </p:spPr>
      </p:sp>
      <p:sp>
        <p:nvSpPr>
          <p:cNvPr id="45" name="Text 38"/>
          <p:cNvSpPr/>
          <p:nvPr/>
        </p:nvSpPr>
        <p:spPr>
          <a:xfrm>
            <a:off x="2545779" y="5181600"/>
            <a:ext cx="5271643"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Jusqu’au 26 novembre</a:t>
            </a:r>
            <a:endParaRPr lang="en-US" sz="1200" dirty="0">
              <a:latin typeface="Arial" charset="0"/>
              <a:ea typeface="Arial" charset="0"/>
              <a:cs typeface="Arial" charset="0"/>
            </a:endParaRPr>
          </a:p>
        </p:txBody>
      </p:sp>
      <p:sp>
        <p:nvSpPr>
          <p:cNvPr id="46" name="Shape 39"/>
          <p:cNvSpPr/>
          <p:nvPr/>
        </p:nvSpPr>
        <p:spPr>
          <a:xfrm>
            <a:off x="8051800" y="4953000"/>
            <a:ext cx="1498600" cy="152400"/>
          </a:xfrm>
          <a:custGeom>
            <a:avLst/>
            <a:gdLst/>
            <a:ahLst/>
            <a:cxnLst/>
            <a:rect l="l" t="t" r="r" b="b"/>
            <a:pathLst>
              <a:path w="1498600" h="152400">
                <a:moveTo>
                  <a:pt x="1479550" y="0"/>
                </a:moveTo>
                <a:lnTo>
                  <a:pt x="1498600" y="0"/>
                </a:lnTo>
                <a:lnTo>
                  <a:pt x="1498600" y="76200"/>
                </a:lnTo>
                <a:arcTo hR="76200" wR="76200" stAng="0" swAng="5400000"/>
                <a:lnTo>
                  <a:pt x="76200" y="152400"/>
                </a:lnTo>
                <a:arcTo hR="76200" wR="76200" stAng="5400000" swAng="5400000"/>
                <a:lnTo>
                  <a:pt x="0" y="0"/>
                </a:lnTo>
                <a:lnTo>
                  <a:pt x="19050" y="0"/>
                </a:lnTo>
                <a:lnTo>
                  <a:pt x="19050" y="76200"/>
                </a:lnTo>
                <a:arcTo hR="57150" wR="57150" stAng="10800000" swAng="-5400000"/>
                <a:lnTo>
                  <a:pt x="1422400" y="133350"/>
                </a:lnTo>
                <a:arcTo hR="57150" wR="57150" stAng="5400000" swAng="-5400000"/>
                <a:lnTo>
                  <a:pt x="1479550" y="0"/>
                </a:lnTo>
                <a:close/>
              </a:path>
            </a:pathLst>
          </a:custGeom>
          <a:solidFill>
            <a:srgbClr val="5B6B82"/>
          </a:solidFill>
          <a:ln/>
        </p:spPr>
      </p:sp>
      <p:sp>
        <p:nvSpPr>
          <p:cNvPr id="47" name="Text 40"/>
          <p:cNvSpPr/>
          <p:nvPr/>
        </p:nvSpPr>
        <p:spPr>
          <a:xfrm>
            <a:off x="8026400" y="5181600"/>
            <a:ext cx="15494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24 heures</a:t>
            </a:r>
            <a:endParaRPr lang="en-US" sz="1200" dirty="0">
              <a:latin typeface="Arial" charset="0"/>
              <a:ea typeface="Arial" charset="0"/>
              <a:cs typeface="Arial" charset="0"/>
            </a:endParaRPr>
          </a:p>
        </p:txBody>
      </p:sp>
      <p:sp>
        <p:nvSpPr>
          <p:cNvPr id="48" name="Shape 41"/>
          <p:cNvSpPr/>
          <p:nvPr/>
        </p:nvSpPr>
        <p:spPr>
          <a:xfrm>
            <a:off x="9861550" y="4953000"/>
            <a:ext cx="1498600" cy="152400"/>
          </a:xfrm>
          <a:custGeom>
            <a:avLst/>
            <a:gdLst/>
            <a:ahLst/>
            <a:cxnLst/>
            <a:rect l="l" t="t" r="r" b="b"/>
            <a:pathLst>
              <a:path w="1498600" h="152400">
                <a:moveTo>
                  <a:pt x="1479550" y="0"/>
                </a:moveTo>
                <a:lnTo>
                  <a:pt x="1498600" y="0"/>
                </a:lnTo>
                <a:lnTo>
                  <a:pt x="1498600" y="76200"/>
                </a:lnTo>
                <a:arcTo hR="76200" wR="76200" stAng="0" swAng="5400000"/>
                <a:lnTo>
                  <a:pt x="76200" y="152400"/>
                </a:lnTo>
                <a:arcTo hR="76200" wR="76200" stAng="5400000" swAng="5400000"/>
                <a:lnTo>
                  <a:pt x="0" y="0"/>
                </a:lnTo>
                <a:lnTo>
                  <a:pt x="19050" y="0"/>
                </a:lnTo>
                <a:lnTo>
                  <a:pt x="19050" y="76200"/>
                </a:lnTo>
                <a:arcTo hR="57150" wR="57150" stAng="10800000" swAng="-5400000"/>
                <a:lnTo>
                  <a:pt x="1422400" y="133350"/>
                </a:lnTo>
                <a:arcTo hR="57150" wR="57150" stAng="5400000" swAng="-5400000"/>
                <a:lnTo>
                  <a:pt x="1479550" y="0"/>
                </a:lnTo>
                <a:close/>
              </a:path>
            </a:pathLst>
          </a:custGeom>
          <a:solidFill>
            <a:srgbClr val="5B6B82"/>
          </a:solidFill>
          <a:ln/>
        </p:spPr>
      </p:sp>
      <p:sp>
        <p:nvSpPr>
          <p:cNvPr id="49" name="Text 42"/>
          <p:cNvSpPr/>
          <p:nvPr/>
        </p:nvSpPr>
        <p:spPr>
          <a:xfrm>
            <a:off x="9836150" y="5181600"/>
            <a:ext cx="15494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3 jours d’échanges</a:t>
            </a:r>
            <a:endParaRPr lang="en-US" sz="1200" dirty="0">
              <a:latin typeface="Arial" charset="0"/>
              <a:ea typeface="Arial" charset="0"/>
              <a:cs typeface="Arial" charset="0"/>
            </a:endParaRPr>
          </a:p>
        </p:txBody>
      </p:sp>
      <p:pic>
        <p:nvPicPr>
          <p:cNvPr id="50" name="Image 5" descr="connector">    </p:cNvPr>
          <p:cNvPicPr>
            <a:picLocks noChangeAspect="1"/>
          </p:cNvPicPr>
          <p:nvPr/>
        </p:nvPicPr>
        <p:blipFill>
          <a:blip r:embed="rId6"/>
          <a:srcRect l="0" r="0" t="0" b="0"/>
          <a:stretch/>
        </p:blipFill>
        <p:spPr>
          <a:xfrm>
            <a:off x="2279600" y="5727700"/>
            <a:ext cx="355600" cy="101600"/>
          </a:xfrm>
          <a:prstGeom prst="rect">
            <a:avLst/>
          </a:prstGeom>
        </p:spPr>
      </p:pic>
      <p:sp>
        <p:nvSpPr>
          <p:cNvPr id="51" name="Text 43"/>
          <p:cNvSpPr/>
          <p:nvPr/>
        </p:nvSpPr>
        <p:spPr>
          <a:xfrm>
            <a:off x="2813000" y="5680720"/>
            <a:ext cx="275878"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UIT</a:t>
            </a:r>
            <a:endParaRPr lang="en-US" sz="1100" dirty="0">
              <a:latin typeface="Arial" charset="0"/>
              <a:ea typeface="Arial" charset="0"/>
              <a:cs typeface="Arial" charset="0"/>
            </a:endParaRPr>
          </a:p>
        </p:txBody>
      </p:sp>
      <p:pic>
        <p:nvPicPr>
          <p:cNvPr id="52" name="Image 6" descr="connector">    </p:cNvPr>
          <p:cNvPicPr>
            <a:picLocks noChangeAspect="1"/>
          </p:cNvPicPr>
          <p:nvPr/>
        </p:nvPicPr>
        <p:blipFill>
          <a:blip r:embed="rId7"/>
          <a:srcRect l="0" r="0" t="0" b="0"/>
          <a:stretch/>
        </p:blipFill>
        <p:spPr>
          <a:xfrm>
            <a:off x="3215878" y="5727700"/>
            <a:ext cx="355600" cy="101600"/>
          </a:xfrm>
          <a:prstGeom prst="rect">
            <a:avLst/>
          </a:prstGeom>
        </p:spPr>
      </p:pic>
      <p:sp>
        <p:nvSpPr>
          <p:cNvPr id="53" name="Text 44"/>
          <p:cNvSpPr/>
          <p:nvPr/>
        </p:nvSpPr>
        <p:spPr>
          <a:xfrm>
            <a:off x="3749278" y="5680720"/>
            <a:ext cx="1630015"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associations régionales</a:t>
            </a:r>
            <a:endParaRPr lang="en-US" sz="1100" dirty="0">
              <a:latin typeface="Arial" charset="0"/>
              <a:ea typeface="Arial" charset="0"/>
              <a:cs typeface="Arial" charset="0"/>
            </a:endParaRPr>
          </a:p>
        </p:txBody>
      </p:sp>
      <p:pic>
        <p:nvPicPr>
          <p:cNvPr id="54" name="Image 7" descr="connector">    </p:cNvPr>
          <p:cNvPicPr>
            <a:picLocks noChangeAspect="1"/>
          </p:cNvPicPr>
          <p:nvPr/>
        </p:nvPicPr>
        <p:blipFill>
          <a:blip r:embed="rId8"/>
          <a:srcRect l="0" r="0" t="0" b="0"/>
          <a:stretch/>
        </p:blipFill>
        <p:spPr>
          <a:xfrm>
            <a:off x="5379293" y="5727700"/>
            <a:ext cx="355600" cy="101600"/>
          </a:xfrm>
          <a:prstGeom prst="rect">
            <a:avLst/>
          </a:prstGeom>
        </p:spPr>
      </p:pic>
      <p:sp>
        <p:nvSpPr>
          <p:cNvPr id="55" name="Text 45"/>
          <p:cNvSpPr/>
          <p:nvPr/>
        </p:nvSpPr>
        <p:spPr>
          <a:xfrm>
            <a:off x="5912693" y="5680720"/>
            <a:ext cx="2142480"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réponses individuelles des ARN</a:t>
            </a:r>
            <a:endParaRPr lang="en-US" sz="1100" dirty="0">
              <a:latin typeface="Arial" charset="0"/>
              <a:ea typeface="Arial" charset="0"/>
              <a:cs typeface="Arial" charset="0"/>
            </a:endParaRPr>
          </a:p>
        </p:txBody>
      </p:sp>
      <p:pic>
        <p:nvPicPr>
          <p:cNvPr id="56" name="Image 8" descr="connector">    </p:cNvPr>
          <p:cNvPicPr>
            <a:picLocks noChangeAspect="1"/>
          </p:cNvPicPr>
          <p:nvPr/>
        </p:nvPicPr>
        <p:blipFill>
          <a:blip r:embed="rId9"/>
          <a:srcRect l="0" r="0" t="0" b="0"/>
          <a:stretch/>
        </p:blipFill>
        <p:spPr>
          <a:xfrm>
            <a:off x="8055173" y="5670550"/>
            <a:ext cx="355600" cy="215900"/>
          </a:xfrm>
          <a:prstGeom prst="rect">
            <a:avLst/>
          </a:prstGeom>
        </p:spPr>
      </p:pic>
      <p:sp>
        <p:nvSpPr>
          <p:cNvPr id="57" name="Text 46"/>
          <p:cNvSpPr/>
          <p:nvPr/>
        </p:nvSpPr>
        <p:spPr>
          <a:xfrm>
            <a:off x="8588573" y="5680720"/>
            <a:ext cx="1565672"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une position par CdP</a:t>
            </a:r>
            <a:endParaRPr lang="en-US" sz="1100" dirty="0">
              <a:latin typeface="Arial" charset="0"/>
              <a:ea typeface="Arial" charset="0"/>
              <a:cs typeface="Arial" charset="0"/>
            </a:endParaRPr>
          </a:p>
        </p:txBody>
      </p:sp>
      <p:pic>
        <p:nvPicPr>
          <p:cNvPr id="58" name="Image 9" descr="Africa Broadband Maps et UIT">    </p:cNvPr>
          <p:cNvPicPr>
            <a:picLocks noChangeAspect="1"/>
          </p:cNvPicPr>
          <p:nvPr/>
        </p:nvPicPr>
        <p:blipFill>
          <a:blip r:embed="rId10"/>
          <a:srcRect l="-233" r="-233" t="0" b="0"/>
          <a:stretch/>
        </p:blipFill>
        <p:spPr>
          <a:xfrm>
            <a:off x="812800" y="6223000"/>
            <a:ext cx="1143000" cy="330200"/>
          </a:xfrm>
          <a:prstGeom prst="rect">
            <a:avLst/>
          </a:prstGeom>
        </p:spPr>
      </p:pic>
      <p:sp>
        <p:nvSpPr>
          <p:cNvPr id="59" name="Text 4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9</a:t>
            </a:r>
            <a:endParaRPr lang="en-US" sz="1200" dirty="0">
              <a:latin typeface="Arial" charset="0"/>
              <a:ea typeface="Arial" charset="0"/>
              <a:cs typeface="Arial"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POUR LES PRÉSIDENCES</a:t>
            </a:r>
            <a:endParaRPr lang="en-US" sz="1200" dirty="0">
              <a:latin typeface="Arial" charset="0"/>
              <a:ea typeface="Arial" charset="0"/>
              <a:cs typeface="Arial" charset="0"/>
            </a:endParaRPr>
          </a:p>
        </p:txBody>
      </p:sp>
      <p:sp>
        <p:nvSpPr>
          <p:cNvPr id="3" name="Text 1"/>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Ce que fait la présidence</a:t>
            </a:r>
            <a:endParaRPr lang="en-US" sz="3200" dirty="0">
              <a:latin typeface="Arial" charset="0"/>
              <a:ea typeface="Arial" charset="0"/>
              <a:cs typeface="Arial" charset="0"/>
            </a:endParaRPr>
          </a:p>
        </p:txBody>
      </p:sp>
      <p:sp>
        <p:nvSpPr>
          <p:cNvPr id="4" name="Shape 2"/>
          <p:cNvSpPr/>
          <p:nvPr/>
        </p:nvSpPr>
        <p:spPr>
          <a:xfrm>
            <a:off x="815975" y="2085925"/>
            <a:ext cx="5175250" cy="2914352"/>
          </a:xfrm>
          <a:prstGeom prst="roundRect">
            <a:avLst>
              <a:gd name="adj" fmla="val 4249"/>
            </a:avLst>
          </a:prstGeom>
          <a:solidFill>
            <a:srgbClr val="FFFFFF"/>
          </a:solidFill>
          <a:ln w="6350">
            <a:solidFill>
              <a:srgbClr val="E3EAF3"/>
            </a:solidFill>
            <a:prstDash val="solid"/>
          </a:ln>
        </p:spPr>
      </p:sp>
      <p:sp>
        <p:nvSpPr>
          <p:cNvPr id="5" name="Text 3"/>
          <p:cNvSpPr/>
          <p:nvPr/>
        </p:nvSpPr>
        <p:spPr>
          <a:xfrm>
            <a:off x="1073150" y="2343100"/>
            <a:ext cx="4800727"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0B2545"/>
                </a:solidFill>
                <a:latin typeface="Arial" pitchFamily="34" charset="0"/>
                <a:ea typeface="Arial" pitchFamily="34" charset="-122"/>
                <a:cs typeface="Arial" pitchFamily="34" charset="-120"/>
              </a:rPr>
              <a:t>Informer vos membres</a:t>
            </a:r>
            <a:endParaRPr lang="en-US" sz="1800" dirty="0">
              <a:latin typeface="Arial" charset="0"/>
              <a:ea typeface="Arial" charset="0"/>
              <a:cs typeface="Arial" charset="0"/>
            </a:endParaRPr>
          </a:p>
        </p:txBody>
      </p:sp>
      <p:sp>
        <p:nvSpPr>
          <p:cNvPr id="6" name="Text 4"/>
          <p:cNvSpPr/>
          <p:nvPr/>
        </p:nvSpPr>
        <p:spPr>
          <a:xfrm>
            <a:off x="1073150" y="2718991"/>
            <a:ext cx="4800727"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3A4A62"/>
                </a:solidFill>
                <a:latin typeface="Arial" pitchFamily="34" charset="0"/>
                <a:ea typeface="Arial" pitchFamily="34" charset="-122"/>
                <a:cs typeface="Arial" pitchFamily="34" charset="-120"/>
              </a:rPr>
              <a:t>Dès le 9 novembre, envoyez les projets et les cinq questions à vos membres.</a:t>
            </a:r>
            <a:endParaRPr lang="en-US" sz="1400" dirty="0">
              <a:latin typeface="Arial" charset="0"/>
              <a:ea typeface="Arial" charset="0"/>
              <a:cs typeface="Arial" charset="0"/>
            </a:endParaRPr>
          </a:p>
        </p:txBody>
      </p:sp>
      <p:sp>
        <p:nvSpPr>
          <p:cNvPr id="7" name="Text 5"/>
          <p:cNvSpPr/>
          <p:nvPr/>
        </p:nvSpPr>
        <p:spPr>
          <a:xfrm>
            <a:off x="1073150" y="3336131"/>
            <a:ext cx="4800727"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3A4A62"/>
                </a:solidFill>
                <a:latin typeface="Arial" pitchFamily="34" charset="0"/>
                <a:ea typeface="Arial" pitchFamily="34" charset="-122"/>
                <a:cs typeface="Arial" pitchFamily="34" charset="-120"/>
              </a:rPr>
              <a:t>Choisissez un court appel ou un échange par écrit, et fixez la date des réponses.</a:t>
            </a:r>
            <a:endParaRPr lang="en-US" sz="1400" dirty="0">
              <a:latin typeface="Arial" charset="0"/>
              <a:ea typeface="Arial" charset="0"/>
              <a:cs typeface="Arial" charset="0"/>
            </a:endParaRPr>
          </a:p>
        </p:txBody>
      </p:sp>
      <p:sp>
        <p:nvSpPr>
          <p:cNvPr id="8" name="Text 6"/>
          <p:cNvSpPr/>
          <p:nvPr/>
        </p:nvSpPr>
        <p:spPr>
          <a:xfrm>
            <a:off x="1073150" y="3953272"/>
            <a:ext cx="4800727"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3A4A62"/>
                </a:solidFill>
                <a:latin typeface="Arial" pitchFamily="34" charset="0"/>
                <a:ea typeface="Arial" pitchFamily="34" charset="-122"/>
                <a:cs typeface="Arial" pitchFamily="34" charset="-120"/>
              </a:rPr>
              <a:t>Chaque membre vous répond individuellement, avec l’UIT en copie.</a:t>
            </a:r>
            <a:endParaRPr lang="en-US" sz="1400" dirty="0">
              <a:latin typeface="Arial" charset="0"/>
              <a:ea typeface="Arial" charset="0"/>
              <a:cs typeface="Arial" charset="0"/>
            </a:endParaRPr>
          </a:p>
        </p:txBody>
      </p:sp>
      <p:sp>
        <p:nvSpPr>
          <p:cNvPr id="9" name="Shape 7"/>
          <p:cNvSpPr/>
          <p:nvPr/>
        </p:nvSpPr>
        <p:spPr>
          <a:xfrm>
            <a:off x="6200775" y="2085925"/>
            <a:ext cx="5175250" cy="2914352"/>
          </a:xfrm>
          <a:prstGeom prst="roundRect">
            <a:avLst>
              <a:gd name="adj" fmla="val 4249"/>
            </a:avLst>
          </a:prstGeom>
          <a:solidFill>
            <a:srgbClr val="FFFFFF"/>
          </a:solidFill>
          <a:ln w="6350">
            <a:solidFill>
              <a:srgbClr val="E3EAF3"/>
            </a:solidFill>
            <a:prstDash val="solid"/>
          </a:ln>
        </p:spPr>
      </p:sp>
      <p:sp>
        <p:nvSpPr>
          <p:cNvPr id="10" name="Text 8"/>
          <p:cNvSpPr/>
          <p:nvPr/>
        </p:nvSpPr>
        <p:spPr>
          <a:xfrm>
            <a:off x="6457950" y="2343100"/>
            <a:ext cx="4800727" cy="57398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0B2545"/>
                </a:solidFill>
                <a:latin typeface="Arial" pitchFamily="34" charset="0"/>
                <a:ea typeface="Arial" pitchFamily="34" charset="-122"/>
                <a:cs typeface="Arial" pitchFamily="34" charset="-120"/>
              </a:rPr>
              <a:t>Une réunion de la CdP, une position commune au plus tard le 26 novembre</a:t>
            </a:r>
            <a:endParaRPr lang="en-US" sz="1800" dirty="0">
              <a:latin typeface="Arial" charset="0"/>
              <a:ea typeface="Arial" charset="0"/>
              <a:cs typeface="Arial" charset="0"/>
            </a:endParaRPr>
          </a:p>
        </p:txBody>
      </p:sp>
      <p:sp>
        <p:nvSpPr>
          <p:cNvPr id="11" name="Text 9"/>
          <p:cNvSpPr/>
          <p:nvPr/>
        </p:nvSpPr>
        <p:spPr>
          <a:xfrm>
            <a:off x="6457950" y="2993281"/>
            <a:ext cx="4800727" cy="79871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3A4A62"/>
                </a:solidFill>
                <a:latin typeface="Arial" pitchFamily="34" charset="0"/>
                <a:ea typeface="Arial" pitchFamily="34" charset="-122"/>
                <a:cs typeface="Arial" pitchFamily="34" charset="-120"/>
              </a:rPr>
              <a:t>Réunissez les membres de votre CdP, regroupez leurs réponses en une position fondée sur les besoins de tous, en signalant les divergences.</a:t>
            </a:r>
            <a:endParaRPr lang="en-US" sz="1400" dirty="0">
              <a:latin typeface="Arial" charset="0"/>
              <a:ea typeface="Arial" charset="0"/>
              <a:cs typeface="Arial" charset="0"/>
            </a:endParaRPr>
          </a:p>
        </p:txBody>
      </p:sp>
      <p:sp>
        <p:nvSpPr>
          <p:cNvPr id="12" name="Text 10"/>
          <p:cNvSpPr/>
          <p:nvPr/>
        </p:nvSpPr>
        <p:spPr>
          <a:xfrm>
            <a:off x="6457950" y="3868192"/>
            <a:ext cx="4800727"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3A4A62"/>
                </a:solidFill>
                <a:latin typeface="Arial" pitchFamily="34" charset="0"/>
                <a:ea typeface="Arial" pitchFamily="34" charset="-122"/>
                <a:cs typeface="Arial" pitchFamily="34" charset="-120"/>
              </a:rPr>
              <a:t>Envoyez-la à </a:t>
            </a:r>
            <a:r>
              <a:rPr lang="en-US" sz="1400" b="1" dirty="0">
                <a:solidFill>
                  <a:srgbClr val="0B2545"/>
                </a:solidFill>
                <a:latin typeface="Arial" pitchFamily="34" charset="0"/>
                <a:ea typeface="Arial" pitchFamily="34" charset="-122"/>
                <a:cs typeface="Arial" pitchFamily="34" charset="-120"/>
              </a:rPr>
              <a:t>elind.sulmina@itu.int</a:t>
            </a:r>
            <a:r>
              <a:rPr lang="en-US" sz="1400" dirty="0">
                <a:solidFill>
                  <a:srgbClr val="3A4A62"/>
                </a:solidFill>
                <a:latin typeface="Arial" pitchFamily="34" charset="0"/>
                <a:ea typeface="Arial" pitchFamily="34" charset="-122"/>
                <a:cs typeface="Arial" pitchFamily="34" charset="-120"/>
              </a:rPr>
              <a:t>, copie </a:t>
            </a:r>
            <a:r>
              <a:rPr lang="en-US" sz="1400" b="1" dirty="0">
                <a:solidFill>
                  <a:srgbClr val="0B2545"/>
                </a:solidFill>
                <a:latin typeface="Arial" pitchFamily="34" charset="0"/>
                <a:ea typeface="Arial" pitchFamily="34" charset="-122"/>
                <a:cs typeface="Arial" pitchFamily="34" charset="-120"/>
              </a:rPr>
              <a:t>danajon.kamason@itu.int</a:t>
            </a:r>
            <a:r>
              <a:rPr lang="en-US" sz="1400" dirty="0">
                <a:solidFill>
                  <a:srgbClr val="3A4A62"/>
                </a:solidFill>
                <a:latin typeface="Arial" pitchFamily="34" charset="0"/>
                <a:ea typeface="Arial" pitchFamily="34" charset="-122"/>
                <a:cs typeface="Arial" pitchFamily="34" charset="-120"/>
              </a:rPr>
              <a:t>.</a:t>
            </a:r>
            <a:endParaRPr lang="en-US" sz="1400" dirty="0">
              <a:latin typeface="Arial" charset="0"/>
              <a:ea typeface="Arial" charset="0"/>
              <a:cs typeface="Arial" charset="0"/>
            </a:endParaRPr>
          </a:p>
        </p:txBody>
      </p:sp>
      <p:sp>
        <p:nvSpPr>
          <p:cNvPr id="13" name="Text 11"/>
          <p:cNvSpPr/>
          <p:nvPr/>
        </p:nvSpPr>
        <p:spPr>
          <a:xfrm>
            <a:off x="6457950" y="4485332"/>
            <a:ext cx="4800727"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3A4A62"/>
                </a:solidFill>
                <a:latin typeface="Arial" pitchFamily="34" charset="0"/>
                <a:ea typeface="Arial" pitchFamily="34" charset="-122"/>
                <a:cs typeface="Arial" pitchFamily="34" charset="-120"/>
              </a:rPr>
              <a:t>Objet : </a:t>
            </a:r>
            <a:r>
              <a:rPr lang="en-US" sz="1400" b="1" dirty="0">
                <a:solidFill>
                  <a:srgbClr val="0B2545"/>
                </a:solidFill>
                <a:latin typeface="Arial" pitchFamily="34" charset="0"/>
                <a:ea typeface="Arial" pitchFamily="34" charset="-122"/>
                <a:cs typeface="Arial" pitchFamily="34" charset="-120"/>
              </a:rPr>
              <a:t>« Position CdPR, CdP [groupe] »</a:t>
            </a:r>
            <a:r>
              <a:rPr lang="en-US" sz="1400" dirty="0">
                <a:solidFill>
                  <a:srgbClr val="3A4A62"/>
                </a:solidFill>
                <a:latin typeface="Arial" pitchFamily="34" charset="0"/>
                <a:ea typeface="Arial" pitchFamily="34" charset="-122"/>
                <a:cs typeface="Arial" pitchFamily="34" charset="-120"/>
              </a:rPr>
              <a:t>.</a:t>
            </a:r>
            <a:endParaRPr lang="en-US" sz="1400" dirty="0">
              <a:latin typeface="Arial" charset="0"/>
              <a:ea typeface="Arial" charset="0"/>
              <a:cs typeface="Arial" charset="0"/>
            </a:endParaRPr>
          </a:p>
        </p:txBody>
      </p:sp>
      <p:pic>
        <p:nvPicPr>
          <p:cNvPr id="14" name="Image 0" descr="Africa Broadband Maps et UIT">    </p:cNvPr>
          <p:cNvPicPr>
            <a:picLocks noChangeAspect="1"/>
          </p:cNvPicPr>
          <p:nvPr/>
        </p:nvPicPr>
        <p:blipFill>
          <a:blip r:embed="rId1"/>
          <a:srcRect l="-233" r="-233" t="0" b="0"/>
          <a:stretch/>
        </p:blipFill>
        <p:spPr>
          <a:xfrm>
            <a:off x="812800" y="6223000"/>
            <a:ext cx="1143000" cy="330200"/>
          </a:xfrm>
          <a:prstGeom prst="rect">
            <a:avLst/>
          </a:prstGeom>
        </p:spPr>
      </p:pic>
      <p:sp>
        <p:nvSpPr>
          <p:cNvPr id="15" name="Text 12"/>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10</a:t>
            </a:r>
            <a:endParaRPr lang="en-US" sz="1200" dirty="0">
              <a:latin typeface="Arial" charset="0"/>
              <a:ea typeface="Arial" charset="0"/>
              <a:cs typeface="Arial"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B2545"/>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0B2545"/>
              </a:gs>
              <a:gs pos="55000">
                <a:srgbClr val="005E94"/>
              </a:gs>
              <a:gs pos="100000">
                <a:srgbClr val="009EDB"/>
              </a:gs>
            </a:gsLst>
            <a:lin ang="2700000" scaled="0"/>
          </a:gra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7FD3F4"/>
                </a:solidFill>
                <a:latin typeface="Arial" pitchFamily="34" charset="0"/>
                <a:ea typeface="Arial" pitchFamily="34" charset="-122"/>
                <a:cs typeface="Arial" pitchFamily="34" charset="-120"/>
              </a:rPr>
              <a:t>TOUT EST EN LIGNE</a:t>
            </a:r>
            <a:endParaRPr lang="en-US" sz="1200" dirty="0">
              <a:latin typeface="Arial" charset="0"/>
              <a:ea typeface="Arial" charset="0"/>
              <a:cs typeface="Arial" charset="0"/>
            </a:endParaRPr>
          </a:p>
        </p:txBody>
      </p:sp>
      <p:sp>
        <p:nvSpPr>
          <p:cNvPr id="4" name="Text 2"/>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4F7FB"/>
                </a:solidFill>
                <a:latin typeface="Arial" pitchFamily="34" charset="0"/>
                <a:ea typeface="Arial" pitchFamily="34" charset="-122"/>
                <a:cs typeface="Arial" pitchFamily="34" charset="-120"/>
              </a:rPr>
              <a:t>africabbmaps.itu.int/recop-fr</a:t>
            </a:r>
            <a:endParaRPr lang="en-US" sz="3200" dirty="0">
              <a:latin typeface="Arial" charset="0"/>
              <a:ea typeface="Arial" charset="0"/>
              <a:cs typeface="Arial" charset="0"/>
            </a:endParaRPr>
          </a:p>
        </p:txBody>
      </p:sp>
      <p:sp>
        <p:nvSpPr>
          <p:cNvPr id="5" name="Text 3"/>
          <p:cNvSpPr/>
          <p:nvPr/>
        </p:nvSpPr>
        <p:spPr>
          <a:xfrm>
            <a:off x="812800" y="2082750"/>
            <a:ext cx="533704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SUR LE SITE, EN ANGLAIS ET EN FRANÇAIS</a:t>
            </a:r>
            <a:endParaRPr lang="en-US" sz="1200" dirty="0">
              <a:latin typeface="Arial" charset="0"/>
              <a:ea typeface="Arial" charset="0"/>
              <a:cs typeface="Arial" charset="0"/>
            </a:endParaRPr>
          </a:p>
        </p:txBody>
      </p:sp>
      <p:sp>
        <p:nvSpPr>
          <p:cNvPr id="6" name="Text 4"/>
          <p:cNvSpPr/>
          <p:nvPr/>
        </p:nvSpPr>
        <p:spPr>
          <a:xfrm>
            <a:off x="812800" y="2384971"/>
            <a:ext cx="5337048" cy="1454150"/>
          </a:xfrm>
          <a:prstGeom prst="rect">
            <a:avLst/>
          </a:prstGeom>
          <a:noFill/>
          <a:ln/>
        </p:spPr>
        <p:txBody>
          <a:bodyPr wrap="square" lIns="0" tIns="0" rIns="0" bIns="0" rtlCol="0" anchor="t">
            <a:normAutofit/>
          </a:bodyPr>
          <a:lstStyle/>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Contribuer en 6 étapes</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Documents : les trois projets de résultats et, à partir du 27 novembre, les projets consolidés</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Bruxelles : ordre du jour des jours 1 à 4</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La page et les contacts de votre CdP</a:t>
            </a:r>
            <a:endParaRPr lang="en-US" sz="1500" dirty="0">
              <a:latin typeface="Arial" charset="0"/>
              <a:ea typeface="Arial" charset="0"/>
              <a:cs typeface="Arial" charset="0"/>
            </a:endParaRPr>
          </a:p>
        </p:txBody>
      </p:sp>
      <p:sp>
        <p:nvSpPr>
          <p:cNvPr id="7" name="Text 5"/>
          <p:cNvSpPr/>
          <p:nvPr/>
        </p:nvSpPr>
        <p:spPr>
          <a:xfrm>
            <a:off x="6197600" y="2082750"/>
            <a:ext cx="533704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SECRÉTARIAT, UIT</a:t>
            </a:r>
            <a:endParaRPr lang="en-US" sz="1200" dirty="0">
              <a:latin typeface="Arial" charset="0"/>
              <a:ea typeface="Arial" charset="0"/>
              <a:cs typeface="Arial" charset="0"/>
            </a:endParaRPr>
          </a:p>
        </p:txBody>
      </p:sp>
      <p:sp>
        <p:nvSpPr>
          <p:cNvPr id="8" name="Text 6"/>
          <p:cNvSpPr/>
          <p:nvPr/>
        </p:nvSpPr>
        <p:spPr>
          <a:xfrm>
            <a:off x="6197600" y="2384971"/>
            <a:ext cx="5337048" cy="2025650"/>
          </a:xfrm>
          <a:prstGeom prst="rect">
            <a:avLst/>
          </a:prstGeom>
          <a:noFill/>
          <a:ln/>
        </p:spPr>
        <p:txBody>
          <a:bodyPr wrap="square" lIns="0" tIns="0" rIns="0" bIns="0" rtlCol="0" anchor="t">
            <a:normAutofit/>
          </a:bodyPr>
          <a:lstStyle/>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Dana Jon Kamason</a:t>
            </a:r>
            <a:r>
              <a:rPr lang="en-US" sz="1500" dirty="0">
                <a:solidFill>
                  <a:srgbClr val="F4F7FB"/>
                </a:solidFill>
                <a:latin typeface="Arial" pitchFamily="34" charset="0"/>
                <a:ea typeface="Arial" pitchFamily="34" charset="-122"/>
                <a:cs typeface="Arial" pitchFamily="34" charset="-120"/>
              </a:rPr>
              <a:t>, Cheffe de projet</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danajon.kamason@itu.int</a:t>
            </a:r>
            <a:endParaRPr lang="en-US" sz="1500" dirty="0">
              <a:latin typeface="Arial" charset="0"/>
              <a:ea typeface="Arial" charset="0"/>
              <a:cs typeface="Arial" charset="0"/>
            </a:endParaRPr>
          </a:p>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Elind Sulmina</a:t>
            </a:r>
            <a:r>
              <a:rPr lang="en-US" sz="1500" dirty="0">
                <a:solidFill>
                  <a:srgbClr val="F4F7FB"/>
                </a:solidFill>
                <a:latin typeface="Arial" pitchFamily="34" charset="0"/>
                <a:ea typeface="Arial" pitchFamily="34" charset="-122"/>
                <a:cs typeface="Arial" pitchFamily="34" charset="-120"/>
              </a:rPr>
              <a:t>, Chargé de projet</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elind.sulmina@itu.int</a:t>
            </a:r>
            <a:endParaRPr lang="en-US" sz="1500" dirty="0">
              <a:latin typeface="Arial" charset="0"/>
              <a:ea typeface="Arial" charset="0"/>
              <a:cs typeface="Arial" charset="0"/>
            </a:endParaRPr>
          </a:p>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Patricia Schlageter</a:t>
            </a:r>
            <a:r>
              <a:rPr lang="en-US" sz="1500" dirty="0">
                <a:solidFill>
                  <a:srgbClr val="F4F7FB"/>
                </a:solidFill>
                <a:latin typeface="Arial" pitchFamily="34" charset="0"/>
                <a:ea typeface="Arial" pitchFamily="34" charset="-122"/>
                <a:cs typeface="Arial" pitchFamily="34" charset="-120"/>
              </a:rPr>
              <a:t>, Coordinatrice capacités et connaissances</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patricia.schlageter@itu.int</a:t>
            </a:r>
            <a:endParaRPr lang="en-US" sz="1500" dirty="0">
              <a:latin typeface="Arial" charset="0"/>
              <a:ea typeface="Arial" charset="0"/>
              <a:cs typeface="Arial" charset="0"/>
            </a:endParaRPr>
          </a:p>
        </p:txBody>
      </p:sp>
      <p:pic>
        <p:nvPicPr>
          <p:cNvPr id="9" name="Image 0" descr="Africa Broadband Maps et UIT">    </p:cNvPr>
          <p:cNvPicPr>
            <a:picLocks noChangeAspect="1"/>
          </p:cNvPicPr>
          <p:nvPr/>
        </p:nvPicPr>
        <p:blipFill>
          <a:blip r:embed="rId1"/>
          <a:srcRect l="-233" r="-233" t="0" b="0"/>
          <a:stretch/>
        </p:blipFill>
        <p:spPr>
          <a:xfrm>
            <a:off x="812800" y="6223000"/>
            <a:ext cx="1143000" cy="330200"/>
          </a:xfrm>
          <a:prstGeom prst="rect">
            <a:avLst/>
          </a:prstGeom>
        </p:spPr>
      </p:pic>
    </p:spTree>
  </p:cSld>
  <p:clrMapOvr>
    <a:masterClrMapping/>
  </p:clrMapOvr>
</p:sld>
</file>

<file path=ppt/theme/theme1.xml><?xml version="1.0" encoding="utf-8"?>
<a:theme xmlns:a="http://schemas.openxmlformats.org/drawingml/2006/main" name="CdPR Bruxelles, présentation pour les présidences">
  <a:themeElements>
    <a:clrScheme name="CdPR Bruxelles, présentation pour les présidences">
      <a:dk1>
        <a:srgbClr val="0B2545"/>
      </a:dk1>
      <a:lt1>
        <a:srgbClr val="F4F7FB"/>
      </a:lt1>
      <a:dk2>
        <a:srgbClr val="455A73"/>
      </a:dk2>
      <a:lt2>
        <a:srgbClr val="DDE2E9"/>
      </a:lt2>
      <a:accent1>
        <a:srgbClr val="3A4A62"/>
      </a:accent1>
      <a:accent2>
        <a:srgbClr val="0072B5"/>
      </a:accent2>
      <a:accent3>
        <a:srgbClr val="5B6B82"/>
      </a:accent3>
      <a:accent4>
        <a:srgbClr val="7FD3F4"/>
      </a:accent4>
      <a:accent5>
        <a:srgbClr val="16355E"/>
      </a:accent5>
      <a:accent6>
        <a:srgbClr val="F5CF00"/>
      </a:accent6>
      <a:hlink>
        <a:srgbClr val="0563C1"/>
      </a:hlink>
      <a:folHlink>
        <a:srgbClr val="954F72"/>
      </a:folHlink>
    </a:clrScheme>
    <a:fontScheme name="CdPR Bruxelles, présentation pour les présidence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CdPR Bruxelles, présentation pour les présidences</dc:title>
  <dc:subject/>
  <dc:creator/>
  <cp:lastModifiedBy/>
  <cp:revision>1</cp:revision>
  <dcterms:created xsi:type="dcterms:W3CDTF">2026-11-06T14:51:09Z</dcterms:created>
  <dcterms:modified xsi:type="dcterms:W3CDTF">2026-11-06T14:51:09Z</dcterms:modified>
</cp:coreProperties>
</file>