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this deck to your members with the drafts from 9 November, or use it in a short call if you choose to hold one. Slides 2 to 7 explain the purpose and the three outputs; slide 8 holds the five questions for your members; slides 9 and 10 explain what happens next and what the chair sends to ITU by 26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 in one sentence: the maps exist, but they do not speak the same language, so they cannot support regional investment. The Community is the region’s own forum to fix that, and it continues after the programme 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Brussels is not a training only: it is where the three groups become one Regional Community of Practice and agree three short texts. The answers your members send in November, and the common position your CoP agrees by 26 November, are what those texts are built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agenda, with times, is on the Brussels page of the website. The exercises on Monday and Tuesday use fictitious countries and figures, so everyone can speak freely about real problems.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draft guidance is on the Documents page. No country figures are needed: each member gives a general picture of what data exist in the sub-region and what is missing.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optional, national: three boxes. Each member sorts the twelve kinds of data into them. Where members do not agree, the CoP position notes both views.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open part. Members say how they want the Community to work and what matters most. ITU builds the three CoP positions into one draft Charter and Work Programme, published with the consolidated drafts on 27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Send this slide to your members with the drafts, or show it in a short call. Each member answers individually, in writing, to the chair, with ITU in copy (elind.sulmina@itu.int, danajon.kamason@itu.int), subject “ReCoP answers, [authority], [group] CoP”.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diagram from left to right. 1: on 6 November ITU sends the drafts of OUTPUT/1 and OUTPUT/3, with OUTPUT/2 by 9 November, and this presentation to the three CoPs and their regional associations. 2: from 9 November each association briefs its NRAs, by a short call or a written round, and sets the date for answers. 3: each NRA answers individually to its CoP chair, with elind.sulmina@itu.int and danajon.kamason@itu.int in copy, subject “ReCoP answers, [authority], [group] CoP”. 4: by 26 November each regional association holds a meeting of its CoP members, who agree one common position based on the needs of all its members, and the chair sends it to ITU, subject “ReCoP position, [group] CoP”. 5: on 27 November ITU merges the three positions within 24 hours and publishes the consolidated drafts. 6: in Brussels, from 30 November to 3 December, three days of discussion and adoption by consensus on Thursday 3 December.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ITU can join a call with your members to answer questions if the chair wishes. For any other question, write to the Secretariat.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your members and confirm the date by which they send their answers to you, with ITU in copy, so that your CoP’s common position reaches ITU by 26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4F7FB"/>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3309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0B2545"/>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82750"/>
            <a:ext cx="10566400" cy="3962450"/>
          </a:xfrm>
          <a:prstGeom prst="rect">
            <a:avLst/>
          </a:prstGeom>
          <a:noFill/>
          <a:ln/>
        </p:spPr>
        <p:txBody>
          <a:bodyPr wrap="square" lIns="0" tIns="0" rIns="0" bIns="0" rtlCol="0" anchor="t"/>
          <a:lstStyle>
            <a:lvl1pPr algn="l" indent="0" marL="0">
              <a:lnSpc>
                <a:spcPct val="140000"/>
              </a:lnSpc>
              <a:buNone/>
              <a:defRPr lang="en-US" sz="1600" dirty="0">
                <a:solidFill>
                  <a:srgbClr val="0B2545"/>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7FB"/>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3309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0B2545"/>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82750"/>
            <a:ext cx="10566400" cy="3962450"/>
          </a:xfrm>
          <a:prstGeom prst="rect">
            <a:avLst/>
          </a:prstGeom>
          <a:noFill/>
          <a:ln/>
        </p:spPr>
        <p:txBody>
          <a:bodyPr wrap="square" lIns="0" tIns="0" rIns="0" bIns="0" rtlCol="0" anchor="t"/>
          <a:lstStyle>
            <a:lvl1pPr algn="l" indent="0" marL="0">
              <a:lnSpc>
                <a:spcPct val="140000"/>
              </a:lnSpc>
              <a:buNone/>
              <a:defRPr lang="en-US" sz="1600" dirty="0">
                <a:solidFill>
                  <a:srgbClr val="0B2545"/>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slideLayout" Target="../slideLayouts/slideLayout2.xml"/><Relationship Id="rId1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pic>
        <p:nvPicPr>
          <p:cNvPr id="3" name="Image 0" descr="Africa Broadband Maps and ITU">    </p:cNvPr>
          <p:cNvPicPr>
            <a:picLocks noChangeAspect="1"/>
          </p:cNvPicPr>
          <p:nvPr/>
        </p:nvPicPr>
        <p:blipFill>
          <a:blip r:embed="rId1"/>
          <a:srcRect l="-1339" r="-1339" t="0" b="0"/>
          <a:stretch/>
        </p:blipFill>
        <p:spPr>
          <a:xfrm>
            <a:off x="812800" y="812800"/>
            <a:ext cx="2667000" cy="753864"/>
          </a:xfrm>
          <a:prstGeom prst="rect">
            <a:avLst/>
          </a:prstGeom>
        </p:spPr>
      </p:pic>
      <p:sp>
        <p:nvSpPr>
          <p:cNvPr id="4" name="Text 1"/>
          <p:cNvSpPr/>
          <p:nvPr/>
        </p:nvSpPr>
        <p:spPr>
          <a:xfrm>
            <a:off x="812800" y="1820664"/>
            <a:ext cx="10883392" cy="267543"/>
          </a:xfrm>
          <a:prstGeom prst="rect">
            <a:avLst/>
          </a:prstGeom>
          <a:noFill/>
          <a:ln/>
        </p:spPr>
        <p:txBody>
          <a:bodyPr wrap="square" lIns="0" tIns="0" rIns="0" bIns="0" rtlCol="0" anchor="t">
            <a:normAutofit/>
          </a:bodyPr>
          <a:lstStyle/>
          <a:p>
            <a:pPr algn="l" indent="0" marL="0">
              <a:lnSpc>
                <a:spcPts val="1923"/>
              </a:lnSpc>
              <a:buNone/>
            </a:pPr>
            <a:r>
              <a:rPr lang="en-US" sz="1374" b="1" spc="200" kern="0" dirty="0">
                <a:solidFill>
                  <a:srgbClr val="7FD3F4"/>
                </a:solidFill>
                <a:latin typeface="Arial" pitchFamily="34" charset="0"/>
                <a:ea typeface="Arial" pitchFamily="34" charset="-122"/>
                <a:cs typeface="Arial" pitchFamily="34" charset="-120"/>
              </a:rPr>
              <a:t>AFRICA-BB-MAPS | BRUSSELS, 30 NOVEMBER TO 3 DECEMBER 2026</a:t>
            </a:r>
            <a:endParaRPr lang="en-US" sz="1374" dirty="0">
              <a:latin typeface="Arial" charset="0"/>
              <a:ea typeface="Arial" charset="0"/>
              <a:cs typeface="Arial" charset="0"/>
            </a:endParaRPr>
          </a:p>
        </p:txBody>
      </p:sp>
      <p:sp>
        <p:nvSpPr>
          <p:cNvPr id="5" name="Text 2"/>
          <p:cNvSpPr/>
          <p:nvPr>
            <p:ph type="title"/>
          </p:nvPr>
        </p:nvSpPr>
        <p:spPr>
          <a:xfrm>
            <a:off x="812800" y="2316807"/>
            <a:ext cx="10883392" cy="2205236"/>
          </a:xfrm>
          <a:prstGeom prst="rect">
            <a:avLst/>
          </a:prstGeom>
          <a:noFill/>
          <a:ln/>
        </p:spPr>
        <p:txBody>
          <a:bodyPr wrap="square" lIns="0" tIns="0" rIns="0" bIns="0" rtlCol="0" anchor="t">
            <a:normAutofit/>
          </a:bodyPr>
          <a:lstStyle/>
          <a:p>
            <a:pPr algn="l" indent="0" marL="0">
              <a:lnSpc>
                <a:spcPts val="5715"/>
              </a:lnSpc>
              <a:buNone/>
            </a:pPr>
            <a:r>
              <a:rPr lang="en-US" sz="5443" b="1" i="0" dirty="0">
                <a:solidFill>
                  <a:srgbClr val="F4F7FB"/>
                </a:solidFill>
                <a:latin typeface="Arial" pitchFamily="34" charset="0"/>
                <a:ea typeface="Arial" pitchFamily="34" charset="-122"/>
                <a:cs typeface="Arial" pitchFamily="34" charset="-120"/>
              </a:rPr>
              <a:t>Regional Community of Practice</a:t>
            </a:r>
            <a:endParaRPr lang="en-US" sz="5443" dirty="0">
              <a:latin typeface="Arial" charset="0"/>
              <a:ea typeface="Arial" charset="0"/>
              <a:cs typeface="Arial" charset="0"/>
            </a:endParaRPr>
          </a:p>
          <a:p>
            <a:pPr algn="l" indent="0" marL="0">
              <a:lnSpc>
                <a:spcPts val="5715"/>
              </a:lnSpc>
              <a:buNone/>
            </a:pPr>
            <a:r>
              <a:rPr lang="en-US" sz="5443" b="1" i="0" dirty="0">
                <a:solidFill>
                  <a:srgbClr val="F4F7FB"/>
                </a:solidFill>
                <a:latin typeface="Arial" pitchFamily="34" charset="0"/>
                <a:ea typeface="Arial" pitchFamily="34" charset="-122"/>
                <a:cs typeface="Arial" pitchFamily="34" charset="-120"/>
              </a:rPr>
              <a:t>Briefing for the chairs</a:t>
            </a:r>
            <a:endParaRPr lang="en-US" sz="5443" dirty="0">
              <a:latin typeface="Arial" charset="0"/>
              <a:ea typeface="Arial" charset="0"/>
              <a:cs typeface="Arial" charset="0"/>
            </a:endParaRPr>
          </a:p>
        </p:txBody>
      </p:sp>
      <p:sp>
        <p:nvSpPr>
          <p:cNvPr id="6" name="Text 3"/>
          <p:cNvSpPr/>
          <p:nvPr/>
        </p:nvSpPr>
        <p:spPr>
          <a:xfrm>
            <a:off x="812800" y="4750643"/>
            <a:ext cx="8502650" cy="692745"/>
          </a:xfrm>
          <a:prstGeom prst="rect">
            <a:avLst/>
          </a:prstGeom>
          <a:noFill/>
          <a:ln/>
        </p:spPr>
        <p:txBody>
          <a:bodyPr wrap="square" lIns="0" tIns="0" rIns="0" bIns="0" rtlCol="0" anchor="t">
            <a:normAutofit/>
          </a:bodyPr>
          <a:lstStyle/>
          <a:p>
            <a:pPr algn="l" indent="0" marL="0">
              <a:lnSpc>
                <a:spcPts val="2633"/>
              </a:lnSpc>
              <a:buNone/>
            </a:pPr>
            <a:r>
              <a:rPr lang="en-US" sz="1950" dirty="0">
                <a:solidFill>
                  <a:srgbClr val="CFE3F5"/>
                </a:solidFill>
                <a:latin typeface="Arial" pitchFamily="34" charset="0"/>
                <a:ea typeface="Arial" pitchFamily="34" charset="-122"/>
                <a:cs typeface="Arial" pitchFamily="34" charset="-120"/>
              </a:rPr>
              <a:t>What Brussels is for, the three draft outputs, and how your CoP sends one common position by 26 November.</a:t>
            </a:r>
            <a:endParaRPr lang="en-US" sz="1950" dirty="0">
              <a:latin typeface="Arial" charset="0"/>
              <a:ea typeface="Arial" charset="0"/>
              <a:cs typeface="Arial" charset="0"/>
            </a:endParaRPr>
          </a:p>
        </p:txBody>
      </p:sp>
      <p:sp>
        <p:nvSpPr>
          <p:cNvPr id="7" name="Shape 4"/>
          <p:cNvSpPr/>
          <p:nvPr/>
        </p:nvSpPr>
        <p:spPr>
          <a:xfrm>
            <a:off x="812800" y="5671989"/>
            <a:ext cx="1580059" cy="373211"/>
          </a:xfrm>
          <a:prstGeom prst="roundRect">
            <a:avLst>
              <a:gd name="adj" fmla="val 50000"/>
            </a:avLst>
          </a:prstGeom>
          <a:solidFill>
            <a:srgbClr val="8E1B1B"/>
          </a:solidFill>
          <a:ln/>
        </p:spPr>
      </p:sp>
      <p:sp>
        <p:nvSpPr>
          <p:cNvPr id="8" name="Text 5"/>
          <p:cNvSpPr/>
          <p:nvPr/>
        </p:nvSpPr>
        <p:spPr>
          <a:xfrm>
            <a:off x="965200" y="5748189"/>
            <a:ext cx="1326059" cy="246211"/>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FFFFFF"/>
                </a:solidFill>
                <a:latin typeface="Arial" pitchFamily="34" charset="0"/>
                <a:ea typeface="Arial" pitchFamily="34" charset="-122"/>
                <a:cs typeface="Arial" pitchFamily="34" charset="-120"/>
              </a:rPr>
              <a:t>West Africa CoP</a:t>
            </a:r>
            <a:endParaRPr lang="en-US" sz="1300" dirty="0">
              <a:latin typeface="Arial" charset="0"/>
              <a:ea typeface="Arial" charset="0"/>
              <a:cs typeface="Arial" charset="0"/>
            </a:endParaRPr>
          </a:p>
        </p:txBody>
      </p:sp>
      <p:sp>
        <p:nvSpPr>
          <p:cNvPr id="9" name="Shape 6"/>
          <p:cNvSpPr/>
          <p:nvPr/>
        </p:nvSpPr>
        <p:spPr>
          <a:xfrm>
            <a:off x="2494459" y="5671989"/>
            <a:ext cx="1537345" cy="373211"/>
          </a:xfrm>
          <a:prstGeom prst="roundRect">
            <a:avLst>
              <a:gd name="adj" fmla="val 50000"/>
            </a:avLst>
          </a:prstGeom>
          <a:solidFill>
            <a:srgbClr val="F5CF00"/>
          </a:solidFill>
          <a:ln/>
        </p:spPr>
      </p:sp>
      <p:sp>
        <p:nvSpPr>
          <p:cNvPr id="10" name="Text 7"/>
          <p:cNvSpPr/>
          <p:nvPr/>
        </p:nvSpPr>
        <p:spPr>
          <a:xfrm>
            <a:off x="2646859" y="5748189"/>
            <a:ext cx="1283345" cy="246211"/>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0B2545"/>
                </a:solidFill>
                <a:latin typeface="Arial" pitchFamily="34" charset="0"/>
                <a:ea typeface="Arial" pitchFamily="34" charset="-122"/>
                <a:cs typeface="Arial" pitchFamily="34" charset="-120"/>
              </a:rPr>
              <a:t>East Africa CoP</a:t>
            </a:r>
            <a:endParaRPr lang="en-US" sz="1300" dirty="0">
              <a:latin typeface="Arial" charset="0"/>
              <a:ea typeface="Arial" charset="0"/>
              <a:cs typeface="Arial" charset="0"/>
            </a:endParaRPr>
          </a:p>
        </p:txBody>
      </p:sp>
      <p:sp>
        <p:nvSpPr>
          <p:cNvPr id="11" name="Shape 8"/>
          <p:cNvSpPr/>
          <p:nvPr/>
        </p:nvSpPr>
        <p:spPr>
          <a:xfrm>
            <a:off x="4133404" y="5671989"/>
            <a:ext cx="1913186" cy="373211"/>
          </a:xfrm>
          <a:prstGeom prst="roundRect">
            <a:avLst>
              <a:gd name="adj" fmla="val 50000"/>
            </a:avLst>
          </a:prstGeom>
          <a:solidFill>
            <a:srgbClr val="6E9FD0"/>
          </a:solidFill>
          <a:ln/>
        </p:spPr>
      </p:sp>
      <p:sp>
        <p:nvSpPr>
          <p:cNvPr id="12" name="Text 9"/>
          <p:cNvSpPr/>
          <p:nvPr/>
        </p:nvSpPr>
        <p:spPr>
          <a:xfrm>
            <a:off x="4285804" y="5748189"/>
            <a:ext cx="1659186" cy="246211"/>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0B2545"/>
                </a:solidFill>
                <a:latin typeface="Arial" pitchFamily="34" charset="0"/>
                <a:ea typeface="Arial" pitchFamily="34" charset="-122"/>
                <a:cs typeface="Arial" pitchFamily="34" charset="-120"/>
              </a:rPr>
              <a:t>Southern Africa CoP</a:t>
            </a:r>
            <a:endParaRPr lang="en-US" sz="1300" dirty="0">
              <a:latin typeface="Arial" charset="0"/>
              <a:ea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19819"/>
          </a:xfrm>
          <a:prstGeom prst="rect">
            <a:avLst/>
          </a:prstGeom>
          <a:noFill/>
          <a:ln/>
        </p:spPr>
        <p:txBody>
          <a:bodyPr wrap="square" lIns="0" tIns="0" rIns="0" bIns="0" rtlCol="0" anchor="t">
            <a:normAutofit/>
          </a:bodyPr>
          <a:lstStyle/>
          <a:p>
            <a:pPr algn="l" indent="0" marL="0">
              <a:lnSpc>
                <a:spcPts val="1570"/>
              </a:lnSpc>
              <a:buNone/>
            </a:pPr>
            <a:r>
              <a:rPr lang="en-US" sz="1121" b="1" spc="150" kern="0" dirty="0">
                <a:solidFill>
                  <a:srgbClr val="0072B5"/>
                </a:solidFill>
                <a:latin typeface="Arial" pitchFamily="34" charset="0"/>
                <a:ea typeface="Arial" pitchFamily="34" charset="-122"/>
                <a:cs typeface="Arial" pitchFamily="34" charset="-120"/>
              </a:rPr>
              <a:t>WHY THIS COMMUNITY EXISTS</a:t>
            </a:r>
            <a:endParaRPr lang="en-US" sz="1121" dirty="0">
              <a:latin typeface="Arial" charset="0"/>
              <a:ea typeface="Arial" charset="0"/>
              <a:cs typeface="Arial" charset="0"/>
            </a:endParaRPr>
          </a:p>
        </p:txBody>
      </p:sp>
      <p:sp>
        <p:nvSpPr>
          <p:cNvPr id="3" name="Text 1"/>
          <p:cNvSpPr/>
          <p:nvPr>
            <p:ph type="title"/>
          </p:nvPr>
        </p:nvSpPr>
        <p:spPr>
          <a:xfrm>
            <a:off x="812800" y="1312019"/>
            <a:ext cx="11379200" cy="840234"/>
          </a:xfrm>
          <a:prstGeom prst="rect">
            <a:avLst/>
          </a:prstGeom>
          <a:noFill/>
          <a:ln/>
        </p:spPr>
        <p:txBody>
          <a:bodyPr wrap="square" lIns="0" tIns="0" rIns="0" bIns="0" rtlCol="0" anchor="t">
            <a:normAutofit/>
          </a:bodyPr>
          <a:lstStyle/>
          <a:p>
            <a:pPr algn="l" indent="0" marL="0">
              <a:lnSpc>
                <a:spcPts val="3344"/>
              </a:lnSpc>
              <a:buNone/>
            </a:pPr>
            <a:r>
              <a:rPr lang="en-US" sz="3040" b="1" i="0" dirty="0">
                <a:solidFill>
                  <a:srgbClr val="0B2545"/>
                </a:solidFill>
                <a:latin typeface="Arial" pitchFamily="34" charset="0"/>
                <a:ea typeface="Arial" pitchFamily="34" charset="-122"/>
                <a:cs typeface="Arial" pitchFamily="34" charset="-120"/>
              </a:rPr>
              <a:t>Eleven countries map broadband in eleven different ways</a:t>
            </a:r>
            <a:endParaRPr lang="en-US" sz="3040" dirty="0">
              <a:latin typeface="Arial" charset="0"/>
              <a:ea typeface="Arial" charset="0"/>
              <a:cs typeface="Arial" charset="0"/>
            </a:endParaRPr>
          </a:p>
        </p:txBody>
      </p:sp>
      <p:sp>
        <p:nvSpPr>
          <p:cNvPr id="4" name="Shape 2"/>
          <p:cNvSpPr/>
          <p:nvPr/>
        </p:nvSpPr>
        <p:spPr>
          <a:xfrm>
            <a:off x="815975" y="2434828"/>
            <a:ext cx="3380284" cy="2206526"/>
          </a:xfrm>
          <a:prstGeom prst="roundRect">
            <a:avLst>
              <a:gd name="adj" fmla="val 5612"/>
            </a:avLst>
          </a:prstGeom>
          <a:solidFill>
            <a:srgbClr val="FFFFFF"/>
          </a:solidFill>
          <a:ln w="6350">
            <a:solidFill>
              <a:srgbClr val="E3EAF3"/>
            </a:solidFill>
            <a:prstDash val="solid"/>
          </a:ln>
        </p:spPr>
      </p:sp>
      <p:sp>
        <p:nvSpPr>
          <p:cNvPr id="5" name="Text 3"/>
          <p:cNvSpPr/>
          <p:nvPr/>
        </p:nvSpPr>
        <p:spPr>
          <a:xfrm>
            <a:off x="1073150" y="2692003"/>
            <a:ext cx="2951912" cy="584646"/>
          </a:xfrm>
          <a:prstGeom prst="rect">
            <a:avLst/>
          </a:prstGeom>
          <a:noFill/>
          <a:ln/>
        </p:spPr>
        <p:txBody>
          <a:bodyPr wrap="square" lIns="0" tIns="0" rIns="0" bIns="0" rtlCol="0" anchor="t">
            <a:normAutofit/>
          </a:bodyPr>
          <a:lstStyle/>
          <a:p>
            <a:pPr algn="l" indent="0" marL="0">
              <a:lnSpc>
                <a:spcPts val="4410"/>
              </a:lnSpc>
              <a:buNone/>
            </a:pPr>
            <a:r>
              <a:rPr lang="en-US" sz="3150" b="1" dirty="0">
                <a:solidFill>
                  <a:srgbClr val="0072B5"/>
                </a:solidFill>
                <a:latin typeface="Arial" pitchFamily="34" charset="0"/>
                <a:ea typeface="Arial" pitchFamily="34" charset="-122"/>
                <a:cs typeface="Arial" pitchFamily="34" charset="-120"/>
              </a:rPr>
              <a:t>1</a:t>
            </a:r>
            <a:endParaRPr lang="en-US" sz="3150" dirty="0">
              <a:latin typeface="Arial" charset="0"/>
              <a:ea typeface="Arial" charset="0"/>
              <a:cs typeface="Arial" charset="0"/>
            </a:endParaRPr>
          </a:p>
        </p:txBody>
      </p:sp>
      <p:sp>
        <p:nvSpPr>
          <p:cNvPr id="6" name="Text 4"/>
          <p:cNvSpPr/>
          <p:nvPr/>
        </p:nvSpPr>
        <p:spPr>
          <a:xfrm>
            <a:off x="1073150" y="3352850"/>
            <a:ext cx="3119934" cy="504676"/>
          </a:xfrm>
          <a:prstGeom prst="rect">
            <a:avLst/>
          </a:prstGeom>
          <a:noFill/>
          <a:ln/>
        </p:spPr>
        <p:txBody>
          <a:bodyPr wrap="square" lIns="0" tIns="0" rIns="0" bIns="0" rtlCol="0" anchor="t">
            <a:normAutofit/>
          </a:bodyPr>
          <a:lstStyle/>
          <a:p>
            <a:pPr algn="l" indent="0" marL="0">
              <a:lnSpc>
                <a:spcPts val="2147"/>
              </a:lnSpc>
              <a:buNone/>
            </a:pPr>
            <a:r>
              <a:rPr lang="en-US" sz="1789" b="1" dirty="0">
                <a:solidFill>
                  <a:srgbClr val="0B2545"/>
                </a:solidFill>
                <a:latin typeface="Arial" pitchFamily="34" charset="0"/>
                <a:ea typeface="Arial" pitchFamily="34" charset="-122"/>
                <a:cs typeface="Arial" pitchFamily="34" charset="-120"/>
              </a:rPr>
              <a:t>Maps cannot be compared</a:t>
            </a:r>
            <a:endParaRPr lang="en-US" sz="1789" dirty="0">
              <a:latin typeface="Arial" charset="0"/>
              <a:ea typeface="Arial" charset="0"/>
              <a:cs typeface="Arial" charset="0"/>
            </a:endParaRPr>
          </a:p>
        </p:txBody>
      </p:sp>
      <p:sp>
        <p:nvSpPr>
          <p:cNvPr id="7" name="Text 5"/>
          <p:cNvSpPr/>
          <p:nvPr/>
        </p:nvSpPr>
        <p:spPr>
          <a:xfrm>
            <a:off x="1073150" y="3933726"/>
            <a:ext cx="2951912" cy="475853"/>
          </a:xfrm>
          <a:prstGeom prst="rect">
            <a:avLst/>
          </a:prstGeom>
          <a:noFill/>
          <a:ln/>
        </p:spPr>
        <p:txBody>
          <a:bodyPr wrap="square" lIns="0" tIns="0" rIns="0" bIns="0" rtlCol="0" anchor="t">
            <a:normAutofit/>
          </a:bodyPr>
          <a:lstStyle/>
          <a:p>
            <a:pPr algn="l" indent="0" marL="0">
              <a:lnSpc>
                <a:spcPts val="1783"/>
              </a:lnSpc>
              <a:buNone/>
            </a:pPr>
            <a:r>
              <a:rPr lang="en-US" sz="1229" dirty="0">
                <a:solidFill>
                  <a:srgbClr val="3A4A62"/>
                </a:solidFill>
                <a:latin typeface="Arial" pitchFamily="34" charset="0"/>
                <a:ea typeface="Arial" pitchFamily="34" charset="-122"/>
                <a:cs typeface="Arial" pitchFamily="34" charset="-120"/>
              </a:rPr>
              <a:t>Each country uses its own data, definitions and methods.</a:t>
            </a:r>
            <a:endParaRPr lang="en-US" sz="1229" dirty="0">
              <a:latin typeface="Arial" charset="0"/>
              <a:ea typeface="Arial" charset="0"/>
              <a:cs typeface="Arial" charset="0"/>
            </a:endParaRPr>
          </a:p>
        </p:txBody>
      </p:sp>
      <p:sp>
        <p:nvSpPr>
          <p:cNvPr id="8" name="Shape 6"/>
          <p:cNvSpPr/>
          <p:nvPr/>
        </p:nvSpPr>
        <p:spPr>
          <a:xfrm>
            <a:off x="4405809" y="2434828"/>
            <a:ext cx="3380333" cy="2206526"/>
          </a:xfrm>
          <a:prstGeom prst="roundRect">
            <a:avLst>
              <a:gd name="adj" fmla="val 5612"/>
            </a:avLst>
          </a:prstGeom>
          <a:solidFill>
            <a:srgbClr val="FFFFFF"/>
          </a:solidFill>
          <a:ln w="6350">
            <a:solidFill>
              <a:srgbClr val="E3EAF3"/>
            </a:solidFill>
            <a:prstDash val="solid"/>
          </a:ln>
        </p:spPr>
      </p:sp>
      <p:sp>
        <p:nvSpPr>
          <p:cNvPr id="9" name="Text 7"/>
          <p:cNvSpPr/>
          <p:nvPr/>
        </p:nvSpPr>
        <p:spPr>
          <a:xfrm>
            <a:off x="4662984" y="2692003"/>
            <a:ext cx="2951963" cy="584646"/>
          </a:xfrm>
          <a:prstGeom prst="rect">
            <a:avLst/>
          </a:prstGeom>
          <a:noFill/>
          <a:ln/>
        </p:spPr>
        <p:txBody>
          <a:bodyPr wrap="square" lIns="0" tIns="0" rIns="0" bIns="0" rtlCol="0" anchor="t">
            <a:normAutofit/>
          </a:bodyPr>
          <a:lstStyle/>
          <a:p>
            <a:pPr algn="l" indent="0" marL="0">
              <a:lnSpc>
                <a:spcPts val="4410"/>
              </a:lnSpc>
              <a:buNone/>
            </a:pPr>
            <a:r>
              <a:rPr lang="en-US" sz="3150" b="1" dirty="0">
                <a:solidFill>
                  <a:srgbClr val="0072B5"/>
                </a:solidFill>
                <a:latin typeface="Arial" pitchFamily="34" charset="0"/>
                <a:ea typeface="Arial" pitchFamily="34" charset="-122"/>
                <a:cs typeface="Arial" pitchFamily="34" charset="-120"/>
              </a:rPr>
              <a:t>2</a:t>
            </a:r>
            <a:endParaRPr lang="en-US" sz="3150" dirty="0">
              <a:latin typeface="Arial" charset="0"/>
              <a:ea typeface="Arial" charset="0"/>
              <a:cs typeface="Arial" charset="0"/>
            </a:endParaRPr>
          </a:p>
        </p:txBody>
      </p:sp>
      <p:sp>
        <p:nvSpPr>
          <p:cNvPr id="10" name="Text 8"/>
          <p:cNvSpPr/>
          <p:nvPr/>
        </p:nvSpPr>
        <p:spPr>
          <a:xfrm>
            <a:off x="4662984" y="3352850"/>
            <a:ext cx="2951963" cy="504676"/>
          </a:xfrm>
          <a:prstGeom prst="rect">
            <a:avLst/>
          </a:prstGeom>
          <a:noFill/>
          <a:ln/>
        </p:spPr>
        <p:txBody>
          <a:bodyPr wrap="square" lIns="0" tIns="0" rIns="0" bIns="0" rtlCol="0" anchor="t">
            <a:normAutofit/>
          </a:bodyPr>
          <a:lstStyle/>
          <a:p>
            <a:pPr algn="l" indent="0" marL="0">
              <a:lnSpc>
                <a:spcPts val="1883"/>
              </a:lnSpc>
              <a:buNone/>
            </a:pPr>
            <a:r>
              <a:rPr lang="en-US" sz="1569" b="1" dirty="0">
                <a:solidFill>
                  <a:srgbClr val="0B2545"/>
                </a:solidFill>
                <a:latin typeface="Arial" pitchFamily="34" charset="0"/>
                <a:ea typeface="Arial" pitchFamily="34" charset="-122"/>
                <a:cs typeface="Arial" pitchFamily="34" charset="-120"/>
              </a:rPr>
              <a:t>Gaps along borders stay invisible</a:t>
            </a:r>
            <a:endParaRPr lang="en-US" sz="1569" dirty="0">
              <a:latin typeface="Arial" charset="0"/>
              <a:ea typeface="Arial" charset="0"/>
              <a:cs typeface="Arial" charset="0"/>
            </a:endParaRPr>
          </a:p>
        </p:txBody>
      </p:sp>
      <p:sp>
        <p:nvSpPr>
          <p:cNvPr id="11" name="Text 9"/>
          <p:cNvSpPr/>
          <p:nvPr/>
        </p:nvSpPr>
        <p:spPr>
          <a:xfrm>
            <a:off x="4662984" y="3933726"/>
            <a:ext cx="2951963" cy="475853"/>
          </a:xfrm>
          <a:prstGeom prst="rect">
            <a:avLst/>
          </a:prstGeom>
          <a:noFill/>
          <a:ln/>
        </p:spPr>
        <p:txBody>
          <a:bodyPr wrap="square" lIns="0" tIns="0" rIns="0" bIns="0" rtlCol="0" anchor="t">
            <a:normAutofit/>
          </a:bodyPr>
          <a:lstStyle/>
          <a:p>
            <a:pPr algn="l" indent="0" marL="0">
              <a:lnSpc>
                <a:spcPts val="1783"/>
              </a:lnSpc>
              <a:buNone/>
            </a:pPr>
            <a:r>
              <a:rPr lang="en-US" sz="1229" dirty="0">
                <a:solidFill>
                  <a:srgbClr val="3A4A62"/>
                </a:solidFill>
                <a:latin typeface="Arial" pitchFamily="34" charset="0"/>
                <a:ea typeface="Arial" pitchFamily="34" charset="-122"/>
                <a:cs typeface="Arial" pitchFamily="34" charset="-120"/>
              </a:rPr>
              <a:t>Cross-border corridors cannot be assessed as one project.</a:t>
            </a:r>
            <a:endParaRPr lang="en-US" sz="1229" dirty="0">
              <a:latin typeface="Arial" charset="0"/>
              <a:ea typeface="Arial" charset="0"/>
              <a:cs typeface="Arial" charset="0"/>
            </a:endParaRPr>
          </a:p>
        </p:txBody>
      </p:sp>
      <p:sp>
        <p:nvSpPr>
          <p:cNvPr id="12" name="Shape 10"/>
          <p:cNvSpPr/>
          <p:nvPr/>
        </p:nvSpPr>
        <p:spPr>
          <a:xfrm>
            <a:off x="7995692" y="2434828"/>
            <a:ext cx="3380284" cy="2206526"/>
          </a:xfrm>
          <a:prstGeom prst="roundRect">
            <a:avLst>
              <a:gd name="adj" fmla="val 5612"/>
            </a:avLst>
          </a:prstGeom>
          <a:solidFill>
            <a:srgbClr val="FFFFFF"/>
          </a:solidFill>
          <a:ln w="6350">
            <a:solidFill>
              <a:srgbClr val="E3EAF3"/>
            </a:solidFill>
            <a:prstDash val="solid"/>
          </a:ln>
        </p:spPr>
      </p:sp>
      <p:sp>
        <p:nvSpPr>
          <p:cNvPr id="13" name="Text 11"/>
          <p:cNvSpPr/>
          <p:nvPr/>
        </p:nvSpPr>
        <p:spPr>
          <a:xfrm>
            <a:off x="8252867" y="2692003"/>
            <a:ext cx="2951912" cy="665460"/>
          </a:xfrm>
          <a:prstGeom prst="rect">
            <a:avLst/>
          </a:prstGeom>
          <a:noFill/>
          <a:ln/>
        </p:spPr>
        <p:txBody>
          <a:bodyPr wrap="square" lIns="0" tIns="0" rIns="0" bIns="0" rtlCol="0" anchor="t">
            <a:normAutofit/>
          </a:bodyPr>
          <a:lstStyle/>
          <a:p>
            <a:pPr algn="l" indent="0" marL="0">
              <a:lnSpc>
                <a:spcPts val="5040"/>
              </a:lnSpc>
              <a:buNone/>
            </a:pPr>
            <a:r>
              <a:rPr lang="en-US" sz="3600" b="1" dirty="0">
                <a:solidFill>
                  <a:srgbClr val="0072B5"/>
                </a:solidFill>
                <a:latin typeface="Arial" pitchFamily="34" charset="0"/>
                <a:ea typeface="Arial" pitchFamily="34" charset="-122"/>
                <a:cs typeface="Arial" pitchFamily="34" charset="-120"/>
              </a:rPr>
              <a:t>3</a:t>
            </a:r>
            <a:endParaRPr lang="en-US" sz="3600" dirty="0">
              <a:latin typeface="Arial" charset="0"/>
              <a:ea typeface="Arial" charset="0"/>
              <a:cs typeface="Arial" charset="0"/>
            </a:endParaRPr>
          </a:p>
        </p:txBody>
      </p:sp>
      <p:sp>
        <p:nvSpPr>
          <p:cNvPr id="14" name="Text 12"/>
          <p:cNvSpPr/>
          <p:nvPr/>
        </p:nvSpPr>
        <p:spPr>
          <a:xfrm>
            <a:off x="8252867" y="3433663"/>
            <a:ext cx="295191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B2545"/>
                </a:solidFill>
                <a:latin typeface="Arial" pitchFamily="34" charset="0"/>
                <a:ea typeface="Arial" pitchFamily="34" charset="-122"/>
                <a:cs typeface="Arial" pitchFamily="34" charset="-120"/>
              </a:rPr>
              <a:t>Investors lack evidence</a:t>
            </a:r>
            <a:endParaRPr lang="en-US" sz="1800" dirty="0">
              <a:latin typeface="Arial" charset="0"/>
              <a:ea typeface="Arial" charset="0"/>
              <a:cs typeface="Arial" charset="0"/>
            </a:endParaRPr>
          </a:p>
        </p:txBody>
      </p:sp>
      <p:sp>
        <p:nvSpPr>
          <p:cNvPr id="15" name="Text 13"/>
          <p:cNvSpPr/>
          <p:nvPr/>
        </p:nvSpPr>
        <p:spPr>
          <a:xfrm>
            <a:off x="8252867" y="3809554"/>
            <a:ext cx="2951912"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Financing goes where the case is clear, not where the need is.</a:t>
            </a:r>
            <a:endParaRPr lang="en-US" sz="1400" dirty="0">
              <a:latin typeface="Arial" charset="0"/>
              <a:ea typeface="Arial" charset="0"/>
              <a:cs typeface="Arial" charset="0"/>
            </a:endParaRPr>
          </a:p>
        </p:txBody>
      </p:sp>
      <p:sp>
        <p:nvSpPr>
          <p:cNvPr id="16" name="Shape 14"/>
          <p:cNvSpPr/>
          <p:nvPr/>
        </p:nvSpPr>
        <p:spPr>
          <a:xfrm>
            <a:off x="812800" y="4949329"/>
            <a:ext cx="10566400" cy="892671"/>
          </a:xfrm>
          <a:prstGeom prst="roundRect">
            <a:avLst>
              <a:gd name="adj" fmla="val 11382"/>
            </a:avLst>
          </a:prstGeom>
          <a:solidFill>
            <a:srgbClr val="E0F3FB"/>
          </a:solidFill>
          <a:ln/>
        </p:spPr>
      </p:sp>
      <p:sp>
        <p:nvSpPr>
          <p:cNvPr id="17" name="Text 15"/>
          <p:cNvSpPr/>
          <p:nvPr/>
        </p:nvSpPr>
        <p:spPr>
          <a:xfrm>
            <a:off x="1041400" y="5127129"/>
            <a:ext cx="10412476" cy="562471"/>
          </a:xfrm>
          <a:prstGeom prst="rect">
            <a:avLst/>
          </a:prstGeom>
          <a:noFill/>
          <a:ln/>
        </p:spPr>
        <p:txBody>
          <a:bodyPr wrap="square" lIns="0" tIns="0" rIns="0" bIns="0" rtlCol="0" anchor="t">
            <a:normAutofit/>
          </a:bodyPr>
          <a:lstStyle/>
          <a:p>
            <a:pPr algn="l" indent="0" marL="0">
              <a:lnSpc>
                <a:spcPts val="2132"/>
              </a:lnSpc>
              <a:buNone/>
            </a:pPr>
            <a:r>
              <a:rPr lang="en-US" sz="1470" b="1" dirty="0">
                <a:solidFill>
                  <a:srgbClr val="0B2545"/>
                </a:solidFill>
                <a:latin typeface="Arial" pitchFamily="34" charset="0"/>
                <a:ea typeface="Arial" pitchFamily="34" charset="-122"/>
                <a:cs typeface="Arial" pitchFamily="34" charset="-120"/>
              </a:rPr>
              <a:t>The Regional Community of Practice</a:t>
            </a:r>
            <a:r>
              <a:rPr lang="en-US" sz="1470" dirty="0">
                <a:solidFill>
                  <a:srgbClr val="0B2545"/>
                </a:solidFill>
                <a:latin typeface="Arial" pitchFamily="34" charset="0"/>
                <a:ea typeface="Arial" pitchFamily="34" charset="-122"/>
                <a:cs typeface="Arial" pitchFamily="34" charset="-120"/>
              </a:rPr>
              <a:t> is where the regulators and their regional associations agree on common standards, turn maps into investment decisions, and carry the work forward after 2028.</a:t>
            </a:r>
            <a:endParaRPr lang="en-US" sz="1470" dirty="0">
              <a:latin typeface="Arial" charset="0"/>
              <a:ea typeface="Arial" charset="0"/>
              <a:cs typeface="Arial" charset="0"/>
            </a:endParaRPr>
          </a:p>
        </p:txBody>
      </p:sp>
      <p:pic>
        <p:nvPicPr>
          <p:cNvPr id="18"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9" name="Text 1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BRUSSELS, 30 NOVEMBER TO 3 DECEMBER 2026</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One standard and one Community of Practice</a:t>
            </a:r>
            <a:endParaRPr lang="en-US" sz="3200" dirty="0">
              <a:latin typeface="Arial" charset="0"/>
              <a:ea typeface="Arial" charset="0"/>
              <a:cs typeface="Arial" charset="0"/>
            </a:endParaRPr>
          </a:p>
        </p:txBody>
      </p:sp>
      <p:sp>
        <p:nvSpPr>
          <p:cNvPr id="4" name="Text 2"/>
          <p:cNvSpPr/>
          <p:nvPr/>
        </p:nvSpPr>
        <p:spPr>
          <a:xfrm>
            <a:off x="812800" y="2557711"/>
            <a:ext cx="1397000" cy="647700"/>
          </a:xfrm>
          <a:prstGeom prst="roundRect">
            <a:avLst>
              <a:gd name="adj" fmla="val 50000"/>
            </a:avLst>
          </a:prstGeom>
          <a:solidFill>
            <a:srgbClr val="8E1B1B"/>
          </a:solidFill>
          <a:ln/>
        </p:spPr>
        <p:txBody>
          <a:bodyPr wrap="square" lIns="108348" tIns="95648" rIns="108348" bIns="70248" rtlCol="0" anchor="t">
            <a:normAutofit/>
          </a:bodyPr>
          <a:lstStyle/>
          <a:p>
            <a:pPr algn="ctr" indent="0" marL="0">
              <a:lnSpc>
                <a:spcPts val="2100"/>
              </a:lnSpc>
              <a:buNone/>
            </a:pPr>
            <a:r>
              <a:rPr lang="en-US" sz="1500" b="1" dirty="0">
                <a:solidFill>
                  <a:srgbClr val="FFFFFF"/>
                </a:solidFill>
                <a:latin typeface="Arial" pitchFamily="34" charset="0"/>
                <a:ea typeface="Arial" pitchFamily="34" charset="-122"/>
                <a:cs typeface="Arial" pitchFamily="34" charset="-120"/>
              </a:rPr>
              <a:t>WATRA</a:t>
            </a:r>
            <a:endParaRPr lang="en-US" sz="1500" dirty="0">
              <a:latin typeface="Arial" charset="0"/>
              <a:ea typeface="Arial" charset="0"/>
              <a:cs typeface="Arial" charset="0"/>
            </a:endParaRPr>
          </a:p>
        </p:txBody>
      </p:sp>
      <p:sp>
        <p:nvSpPr>
          <p:cNvPr id="5" name="Text 3"/>
          <p:cNvSpPr/>
          <p:nvPr/>
        </p:nvSpPr>
        <p:spPr>
          <a:xfrm>
            <a:off x="812800" y="3332411"/>
            <a:ext cx="1397000" cy="647700"/>
          </a:xfrm>
          <a:prstGeom prst="roundRect">
            <a:avLst>
              <a:gd name="adj" fmla="val 50000"/>
            </a:avLst>
          </a:prstGeom>
          <a:solidFill>
            <a:srgbClr val="F5CF0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EACO</a:t>
            </a:r>
            <a:endParaRPr lang="en-US" sz="1500" dirty="0">
              <a:latin typeface="Arial" charset="0"/>
              <a:ea typeface="Arial" charset="0"/>
              <a:cs typeface="Arial" charset="0"/>
            </a:endParaRPr>
          </a:p>
        </p:txBody>
      </p:sp>
      <p:sp>
        <p:nvSpPr>
          <p:cNvPr id="6" name="Text 4"/>
          <p:cNvSpPr/>
          <p:nvPr/>
        </p:nvSpPr>
        <p:spPr>
          <a:xfrm>
            <a:off x="812800" y="4107111"/>
            <a:ext cx="1397000" cy="647700"/>
          </a:xfrm>
          <a:prstGeom prst="roundRect">
            <a:avLst>
              <a:gd name="adj" fmla="val 50000"/>
            </a:avLst>
          </a:prstGeom>
          <a:solidFill>
            <a:srgbClr val="6E9FD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CRASA</a:t>
            </a:r>
            <a:endParaRPr lang="en-US" sz="1500" dirty="0">
              <a:latin typeface="Arial" charset="0"/>
              <a:ea typeface="Arial" charset="0"/>
              <a:cs typeface="Arial" charset="0"/>
            </a:endParaRPr>
          </a:p>
        </p:txBody>
      </p:sp>
      <p:pic>
        <p:nvPicPr>
          <p:cNvPr id="7" name="Image 0" descr="arrow-right">    </p:cNvPr>
          <p:cNvPicPr>
            <a:picLocks noChangeAspect="1"/>
          </p:cNvPicPr>
          <p:nvPr/>
        </p:nvPicPr>
        <p:blipFill>
          <a:blip r:embed="rId1"/>
          <a:srcRect l="0" r="0" t="0" b="0"/>
          <a:stretch/>
        </p:blipFill>
        <p:spPr>
          <a:xfrm>
            <a:off x="2362200" y="3465761"/>
            <a:ext cx="762000" cy="381000"/>
          </a:xfrm>
          <a:prstGeom prst="rect">
            <a:avLst/>
          </a:prstGeom>
        </p:spPr>
      </p:pic>
      <p:sp>
        <p:nvSpPr>
          <p:cNvPr id="8" name="Text 5"/>
          <p:cNvSpPr/>
          <p:nvPr/>
        </p:nvSpPr>
        <p:spPr>
          <a:xfrm>
            <a:off x="3276600" y="2673300"/>
            <a:ext cx="2095500" cy="1965871"/>
          </a:xfrm>
          <a:custGeom>
            <a:avLst/>
            <a:gdLst/>
            <a:ahLst/>
            <a:cxnLst/>
            <a:rect l="l" t="t" r="r" b="b"/>
            <a:pathLst>
              <a:path w="2095500" h="1965871">
                <a:moveTo>
                  <a:pt x="982935" y="0"/>
                </a:moveTo>
                <a:lnTo>
                  <a:pt x="1112565" y="0"/>
                </a:lnTo>
                <a:arcTo hR="982935" wR="982935" stAng="16200000" swAng="5400000"/>
                <a:lnTo>
                  <a:pt x="2095500" y="982935"/>
                </a:lnTo>
                <a:arcTo hR="982935" wR="982935" stAng="0" swAng="5400000"/>
                <a:lnTo>
                  <a:pt x="982935" y="1965871"/>
                </a:lnTo>
                <a:arcTo hR="982935" wR="982935" stAng="5400000" swAng="5400000"/>
                <a:lnTo>
                  <a:pt x="0" y="982935"/>
                </a:lnTo>
                <a:arcTo hR="982935" wR="982935" stAng="10800000" swAng="5400000"/>
                <a:close/>
              </a:path>
            </a:pathLst>
          </a:custGeom>
          <a:solidFill>
            <a:srgbClr val="D4AF79"/>
          </a:solidFill>
          <a:ln/>
        </p:spPr>
        <p:txBody>
          <a:bodyPr wrap="square" lIns="164783" tIns="571500" rIns="164783" bIns="546100" rtlCol="0" anchor="t">
            <a:normAutofit/>
          </a:bodyPr>
          <a:lstStyle/>
          <a:p>
            <a:pPr algn="ctr" indent="0" marL="0">
              <a:lnSpc>
                <a:spcPts val="2160"/>
              </a:lnSpc>
              <a:buNone/>
            </a:pPr>
            <a:r>
              <a:rPr lang="en-US" sz="1800" b="1" dirty="0">
                <a:solidFill>
                  <a:srgbClr val="0B2545"/>
                </a:solidFill>
                <a:latin typeface="Arial" pitchFamily="34" charset="0"/>
                <a:ea typeface="Arial" pitchFamily="34" charset="-122"/>
                <a:cs typeface="Arial" pitchFamily="34" charset="-120"/>
              </a:rPr>
              <a:t>One Regional Community of Practice</a:t>
            </a:r>
            <a:endParaRPr lang="en-US" sz="1800" dirty="0">
              <a:latin typeface="Arial" charset="0"/>
              <a:ea typeface="Arial" charset="0"/>
              <a:cs typeface="Arial" charset="0"/>
            </a:endParaRPr>
          </a:p>
        </p:txBody>
      </p:sp>
      <p:sp>
        <p:nvSpPr>
          <p:cNvPr id="9" name="Text 6"/>
          <p:cNvSpPr/>
          <p:nvPr/>
        </p:nvSpPr>
        <p:spPr>
          <a:xfrm>
            <a:off x="5778500" y="2082750"/>
            <a:ext cx="576872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B6B82"/>
                </a:solidFill>
                <a:latin typeface="Arial" pitchFamily="34" charset="0"/>
                <a:ea typeface="Arial" pitchFamily="34" charset="-122"/>
                <a:cs typeface="Arial" pitchFamily="34" charset="-120"/>
              </a:rPr>
              <a:t>EXPECTED OUTCOMES</a:t>
            </a:r>
            <a:endParaRPr lang="en-US" sz="1200" dirty="0">
              <a:latin typeface="Arial" charset="0"/>
              <a:ea typeface="Arial" charset="0"/>
              <a:cs typeface="Arial" charset="0"/>
            </a:endParaRPr>
          </a:p>
        </p:txBody>
      </p:sp>
      <p:sp>
        <p:nvSpPr>
          <p:cNvPr id="10" name="Text 7"/>
          <p:cNvSpPr/>
          <p:nvPr/>
        </p:nvSpPr>
        <p:spPr>
          <a:xfrm>
            <a:off x="5781675" y="24262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1.</a:t>
            </a:r>
            <a:r>
              <a:rPr lang="en-US" sz="1500" dirty="0">
                <a:solidFill>
                  <a:srgbClr val="0B2545"/>
                </a:solidFill>
                <a:latin typeface="Arial" pitchFamily="34" charset="0"/>
                <a:ea typeface="Arial" pitchFamily="34" charset="-122"/>
                <a:cs typeface="Arial" pitchFamily="34" charset="-120"/>
              </a:rPr>
              <a:t> Agreement on a common data standard and data sharing approach</a:t>
            </a:r>
            <a:endParaRPr lang="en-US" sz="1500" dirty="0">
              <a:latin typeface="Arial" charset="0"/>
              <a:ea typeface="Arial" charset="0"/>
              <a:cs typeface="Arial" charset="0"/>
            </a:endParaRPr>
          </a:p>
        </p:txBody>
      </p:sp>
      <p:sp>
        <p:nvSpPr>
          <p:cNvPr id="11" name="Text 8"/>
          <p:cNvSpPr/>
          <p:nvPr/>
        </p:nvSpPr>
        <p:spPr>
          <a:xfrm>
            <a:off x="5781675" y="34041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2.</a:t>
            </a:r>
            <a:r>
              <a:rPr lang="en-US" sz="1500" dirty="0">
                <a:solidFill>
                  <a:srgbClr val="0B2545"/>
                </a:solidFill>
                <a:latin typeface="Arial" pitchFamily="34" charset="0"/>
                <a:ea typeface="Arial" pitchFamily="34" charset="-122"/>
                <a:cs typeface="Arial" pitchFamily="34" charset="-120"/>
              </a:rPr>
              <a:t> One Regional Community of Practice in place of three sub-regional groups</a:t>
            </a:r>
            <a:endParaRPr lang="en-US" sz="1500" dirty="0">
              <a:latin typeface="Arial" charset="0"/>
              <a:ea typeface="Arial" charset="0"/>
              <a:cs typeface="Arial" charset="0"/>
            </a:endParaRPr>
          </a:p>
        </p:txBody>
      </p:sp>
      <p:sp>
        <p:nvSpPr>
          <p:cNvPr id="12" name="Text 9"/>
          <p:cNvSpPr/>
          <p:nvPr/>
        </p:nvSpPr>
        <p:spPr>
          <a:xfrm>
            <a:off x="5781675" y="43820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3.</a:t>
            </a:r>
            <a:r>
              <a:rPr lang="en-US" sz="1500" dirty="0">
                <a:solidFill>
                  <a:srgbClr val="0B2545"/>
                </a:solidFill>
                <a:latin typeface="Arial" pitchFamily="34" charset="0"/>
                <a:ea typeface="Arial" pitchFamily="34" charset="-122"/>
                <a:cs typeface="Arial" pitchFamily="34" charset="-120"/>
              </a:rPr>
              <a:t> A start on investment readiness; investment planning in 2027-2028</a:t>
            </a:r>
            <a:endParaRPr lang="en-US" sz="1500" dirty="0">
              <a:latin typeface="Arial" charset="0"/>
              <a:ea typeface="Arial" charset="0"/>
              <a:cs typeface="Arial" charset="0"/>
            </a:endParaRPr>
          </a:p>
        </p:txBody>
      </p:sp>
      <p:pic>
        <p:nvPicPr>
          <p:cNvPr id="13" name="Image 1" descr="Africa Broadband Maps and ITU">    </p:cNvPr>
          <p:cNvPicPr>
            <a:picLocks noChangeAspect="1"/>
          </p:cNvPicPr>
          <p:nvPr/>
        </p:nvPicPr>
        <p:blipFill>
          <a:blip r:embed="rId2"/>
          <a:srcRect l="-233" r="-233" t="0" b="0"/>
          <a:stretch/>
        </p:blipFill>
        <p:spPr>
          <a:xfrm>
            <a:off x="812800" y="6223000"/>
            <a:ext cx="1143000" cy="330200"/>
          </a:xfrm>
          <a:prstGeom prst="rect">
            <a:avLst/>
          </a:prstGeom>
        </p:spPr>
      </p:pic>
      <p:sp>
        <p:nvSpPr>
          <p:cNvPr id="14"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THE FOUR DAYS</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One objective per day</a:t>
            </a:r>
            <a:endParaRPr lang="en-US" sz="3200" dirty="0">
              <a:latin typeface="Arial" charset="0"/>
              <a:ea typeface="Arial" charset="0"/>
              <a:cs typeface="Arial" charset="0"/>
            </a:endParaRPr>
          </a:p>
        </p:txBody>
      </p:sp>
      <p:sp>
        <p:nvSpPr>
          <p:cNvPr id="4" name="Shape 2"/>
          <p:cNvSpPr/>
          <p:nvPr/>
        </p:nvSpPr>
        <p:spPr>
          <a:xfrm>
            <a:off x="812800" y="2082750"/>
            <a:ext cx="2546350" cy="2844651"/>
          </a:xfrm>
          <a:prstGeom prst="roundRect">
            <a:avLst>
              <a:gd name="adj" fmla="val 3990"/>
            </a:avLst>
          </a:prstGeom>
          <a:solidFill>
            <a:srgbClr val="4F7A9A"/>
          </a:solidFill>
          <a:ln/>
        </p:spPr>
      </p:sp>
      <p:sp>
        <p:nvSpPr>
          <p:cNvPr id="5" name="Text 3"/>
          <p:cNvSpPr/>
          <p:nvPr/>
        </p:nvSpPr>
        <p:spPr>
          <a:xfrm>
            <a:off x="1041400" y="2311350"/>
            <a:ext cx="2151825"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FFFF"/>
                </a:solidFill>
                <a:latin typeface="Arial" pitchFamily="34" charset="0"/>
                <a:ea typeface="Arial" pitchFamily="34" charset="-122"/>
                <a:cs typeface="Arial" pitchFamily="34" charset="-120"/>
              </a:rPr>
              <a:t>Day 1</a:t>
            </a:r>
            <a:endParaRPr lang="en-US" sz="2200" dirty="0">
              <a:latin typeface="Arial" charset="0"/>
              <a:ea typeface="Arial" charset="0"/>
              <a:cs typeface="Arial" charset="0"/>
            </a:endParaRPr>
          </a:p>
        </p:txBody>
      </p:sp>
      <p:sp>
        <p:nvSpPr>
          <p:cNvPr id="6" name="Text 4"/>
          <p:cNvSpPr/>
          <p:nvPr/>
        </p:nvSpPr>
        <p:spPr>
          <a:xfrm>
            <a:off x="1041400" y="2778671"/>
            <a:ext cx="215182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MON 30 NOV</a:t>
            </a:r>
            <a:endParaRPr lang="en-US" sz="1200" dirty="0">
              <a:latin typeface="Arial" charset="0"/>
              <a:ea typeface="Arial" charset="0"/>
              <a:cs typeface="Arial" charset="0"/>
            </a:endParaRPr>
          </a:p>
        </p:txBody>
      </p:sp>
      <p:sp>
        <p:nvSpPr>
          <p:cNvPr id="7" name="Text 5"/>
          <p:cNvSpPr/>
          <p:nvPr/>
        </p:nvSpPr>
        <p:spPr>
          <a:xfrm>
            <a:off x="1041400" y="3068191"/>
            <a:ext cx="2151825" cy="52070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FFFFFF"/>
                </a:solidFill>
                <a:latin typeface="Arial" pitchFamily="34" charset="0"/>
                <a:ea typeface="Arial" pitchFamily="34" charset="-122"/>
                <a:cs typeface="Arial" pitchFamily="34" charset="-120"/>
              </a:rPr>
              <a:t>Broadband data and investment readiness</a:t>
            </a:r>
            <a:endParaRPr lang="en-US" sz="1500" dirty="0">
              <a:latin typeface="Arial" charset="0"/>
              <a:ea typeface="Arial" charset="0"/>
              <a:cs typeface="Arial" charset="0"/>
            </a:endParaRPr>
          </a:p>
        </p:txBody>
      </p:sp>
      <p:sp>
        <p:nvSpPr>
          <p:cNvPr id="8" name="Text 6"/>
          <p:cNvSpPr/>
          <p:nvPr/>
        </p:nvSpPr>
        <p:spPr>
          <a:xfrm>
            <a:off x="1041400" y="3639691"/>
            <a:ext cx="2151825"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E6EEF6"/>
                </a:solidFill>
                <a:latin typeface="Arial" pitchFamily="34" charset="0"/>
                <a:ea typeface="Arial" pitchFamily="34" charset="-122"/>
                <a:cs typeface="Arial" pitchFamily="34" charset="-120"/>
              </a:rPr>
              <a:t>Corridor investment simulation in front of a donor panel</a:t>
            </a:r>
            <a:endParaRPr lang="en-US" sz="1300" dirty="0">
              <a:latin typeface="Arial" charset="0"/>
              <a:ea typeface="Arial" charset="0"/>
              <a:cs typeface="Arial" charset="0"/>
            </a:endParaRPr>
          </a:p>
        </p:txBody>
      </p:sp>
      <p:sp>
        <p:nvSpPr>
          <p:cNvPr id="9" name="Text 7"/>
          <p:cNvSpPr/>
          <p:nvPr/>
        </p:nvSpPr>
        <p:spPr>
          <a:xfrm>
            <a:off x="1041400" y="4409281"/>
            <a:ext cx="2089150" cy="289520"/>
          </a:xfrm>
          <a:prstGeom prst="roundRect">
            <a:avLst>
              <a:gd name="adj" fmla="val 13160"/>
            </a:avLst>
          </a:prstGeom>
          <a:solidFill>
            <a:srgbClr val="6B92B0"/>
          </a:solidFill>
          <a:ln/>
        </p:spPr>
        <p:txBody>
          <a:bodyPr wrap="square" lIns="65041" tIns="26941" rIns="6938" bIns="1541" rtlCol="0" anchor="t">
            <a:normAutofit/>
          </a:bodyPr>
          <a:lstStyle/>
          <a:p>
            <a:pPr algn="l" indent="0" marL="0">
              <a:lnSpc>
                <a:spcPts val="1680"/>
              </a:lnSpc>
              <a:buNone/>
            </a:pPr>
            <a:r>
              <a:rPr lang="en-US" sz="1200" b="1" dirty="0">
                <a:solidFill>
                  <a:srgbClr val="FFFFFF"/>
                </a:solidFill>
                <a:latin typeface="Arial" pitchFamily="34" charset="0"/>
                <a:ea typeface="Arial" pitchFamily="34" charset="-122"/>
                <a:cs typeface="Arial" pitchFamily="34" charset="-120"/>
              </a:rPr>
              <a:t>OUTPUT/1</a:t>
            </a:r>
            <a:endParaRPr lang="en-US" sz="1200" dirty="0">
              <a:latin typeface="Arial" charset="0"/>
              <a:ea typeface="Arial" charset="0"/>
              <a:cs typeface="Arial" charset="0"/>
            </a:endParaRPr>
          </a:p>
        </p:txBody>
      </p:sp>
      <p:sp>
        <p:nvSpPr>
          <p:cNvPr id="10" name="Shape 8"/>
          <p:cNvSpPr/>
          <p:nvPr/>
        </p:nvSpPr>
        <p:spPr>
          <a:xfrm>
            <a:off x="3486150" y="2082750"/>
            <a:ext cx="2546350" cy="2844651"/>
          </a:xfrm>
          <a:prstGeom prst="roundRect">
            <a:avLst>
              <a:gd name="adj" fmla="val 3990"/>
            </a:avLst>
          </a:prstGeom>
          <a:solidFill>
            <a:srgbClr val="4F7A9A"/>
          </a:solidFill>
          <a:ln/>
        </p:spPr>
      </p:sp>
      <p:sp>
        <p:nvSpPr>
          <p:cNvPr id="11" name="Text 9"/>
          <p:cNvSpPr/>
          <p:nvPr/>
        </p:nvSpPr>
        <p:spPr>
          <a:xfrm>
            <a:off x="3714750" y="2311350"/>
            <a:ext cx="2151825"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FFFF"/>
                </a:solidFill>
                <a:latin typeface="Arial" pitchFamily="34" charset="0"/>
                <a:ea typeface="Arial" pitchFamily="34" charset="-122"/>
                <a:cs typeface="Arial" pitchFamily="34" charset="-120"/>
              </a:rPr>
              <a:t>Day 2</a:t>
            </a:r>
            <a:endParaRPr lang="en-US" sz="2200" dirty="0">
              <a:latin typeface="Arial" charset="0"/>
              <a:ea typeface="Arial" charset="0"/>
              <a:cs typeface="Arial" charset="0"/>
            </a:endParaRPr>
          </a:p>
        </p:txBody>
      </p:sp>
      <p:sp>
        <p:nvSpPr>
          <p:cNvPr id="12" name="Text 10"/>
          <p:cNvSpPr/>
          <p:nvPr/>
        </p:nvSpPr>
        <p:spPr>
          <a:xfrm>
            <a:off x="3714750" y="2778671"/>
            <a:ext cx="215182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TUE 1 DEC</a:t>
            </a:r>
            <a:endParaRPr lang="en-US" sz="1200" dirty="0">
              <a:latin typeface="Arial" charset="0"/>
              <a:ea typeface="Arial" charset="0"/>
              <a:cs typeface="Arial" charset="0"/>
            </a:endParaRPr>
          </a:p>
        </p:txBody>
      </p:sp>
      <p:sp>
        <p:nvSpPr>
          <p:cNvPr id="13" name="Text 11"/>
          <p:cNvSpPr/>
          <p:nvPr/>
        </p:nvSpPr>
        <p:spPr>
          <a:xfrm>
            <a:off x="3714750" y="3068191"/>
            <a:ext cx="2151825" cy="52070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FFFFFF"/>
                </a:solidFill>
                <a:latin typeface="Arial" pitchFamily="34" charset="0"/>
                <a:ea typeface="Arial" pitchFamily="34" charset="-122"/>
                <a:cs typeface="Arial" pitchFamily="34" charset="-120"/>
              </a:rPr>
              <a:t>A common data standard</a:t>
            </a:r>
            <a:endParaRPr lang="en-US" sz="1500" dirty="0">
              <a:latin typeface="Arial" charset="0"/>
              <a:ea typeface="Arial" charset="0"/>
              <a:cs typeface="Arial" charset="0"/>
            </a:endParaRPr>
          </a:p>
        </p:txBody>
      </p:sp>
      <p:sp>
        <p:nvSpPr>
          <p:cNvPr id="14" name="Text 12"/>
          <p:cNvSpPr/>
          <p:nvPr/>
        </p:nvSpPr>
        <p:spPr>
          <a:xfrm>
            <a:off x="3714750" y="3639691"/>
            <a:ext cx="2151825"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E6EEF6"/>
                </a:solidFill>
                <a:latin typeface="Arial" pitchFamily="34" charset="0"/>
                <a:ea typeface="Arial" pitchFamily="34" charset="-122"/>
                <a:cs typeface="Arial" pitchFamily="34" charset="-120"/>
              </a:rPr>
              <a:t>Agree which map features are mandatory, optional or national</a:t>
            </a:r>
            <a:endParaRPr lang="en-US" sz="1300" dirty="0">
              <a:latin typeface="Arial" charset="0"/>
              <a:ea typeface="Arial" charset="0"/>
              <a:cs typeface="Arial" charset="0"/>
            </a:endParaRPr>
          </a:p>
        </p:txBody>
      </p:sp>
      <p:sp>
        <p:nvSpPr>
          <p:cNvPr id="15" name="Text 13"/>
          <p:cNvSpPr/>
          <p:nvPr/>
        </p:nvSpPr>
        <p:spPr>
          <a:xfrm>
            <a:off x="3714750" y="4409281"/>
            <a:ext cx="2089150" cy="289520"/>
          </a:xfrm>
          <a:prstGeom prst="roundRect">
            <a:avLst>
              <a:gd name="adj" fmla="val 13160"/>
            </a:avLst>
          </a:prstGeom>
          <a:solidFill>
            <a:srgbClr val="6B92B0"/>
          </a:solidFill>
          <a:ln/>
        </p:spPr>
        <p:txBody>
          <a:bodyPr wrap="square" lIns="65041" tIns="26941" rIns="6938" bIns="1541" rtlCol="0" anchor="t">
            <a:normAutofit/>
          </a:bodyPr>
          <a:lstStyle/>
          <a:p>
            <a:pPr algn="l" indent="0" marL="0">
              <a:lnSpc>
                <a:spcPts val="1680"/>
              </a:lnSpc>
              <a:buNone/>
            </a:pPr>
            <a:r>
              <a:rPr lang="en-US" sz="1200" b="1" dirty="0">
                <a:solidFill>
                  <a:srgbClr val="FFFFFF"/>
                </a:solidFill>
                <a:latin typeface="Arial" pitchFamily="34" charset="0"/>
                <a:ea typeface="Arial" pitchFamily="34" charset="-122"/>
                <a:cs typeface="Arial" pitchFamily="34" charset="-120"/>
              </a:rPr>
              <a:t>OUTPUT/2</a:t>
            </a:r>
            <a:endParaRPr lang="en-US" sz="1200" dirty="0">
              <a:latin typeface="Arial" charset="0"/>
              <a:ea typeface="Arial" charset="0"/>
              <a:cs typeface="Arial" charset="0"/>
            </a:endParaRPr>
          </a:p>
        </p:txBody>
      </p:sp>
      <p:sp>
        <p:nvSpPr>
          <p:cNvPr id="16" name="Shape 14"/>
          <p:cNvSpPr/>
          <p:nvPr/>
        </p:nvSpPr>
        <p:spPr>
          <a:xfrm>
            <a:off x="6159500" y="2082750"/>
            <a:ext cx="2546350" cy="2844651"/>
          </a:xfrm>
          <a:prstGeom prst="roundRect">
            <a:avLst>
              <a:gd name="adj" fmla="val 3990"/>
            </a:avLst>
          </a:prstGeom>
          <a:solidFill>
            <a:srgbClr val="4F7A9A"/>
          </a:solidFill>
          <a:ln/>
        </p:spPr>
      </p:sp>
      <p:sp>
        <p:nvSpPr>
          <p:cNvPr id="17" name="Text 15"/>
          <p:cNvSpPr/>
          <p:nvPr/>
        </p:nvSpPr>
        <p:spPr>
          <a:xfrm>
            <a:off x="6388100" y="2311350"/>
            <a:ext cx="2151825"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FFFF"/>
                </a:solidFill>
                <a:latin typeface="Arial" pitchFamily="34" charset="0"/>
                <a:ea typeface="Arial" pitchFamily="34" charset="-122"/>
                <a:cs typeface="Arial" pitchFamily="34" charset="-120"/>
              </a:rPr>
              <a:t>Day 3</a:t>
            </a:r>
            <a:endParaRPr lang="en-US" sz="2200" dirty="0">
              <a:latin typeface="Arial" charset="0"/>
              <a:ea typeface="Arial" charset="0"/>
              <a:cs typeface="Arial" charset="0"/>
            </a:endParaRPr>
          </a:p>
        </p:txBody>
      </p:sp>
      <p:sp>
        <p:nvSpPr>
          <p:cNvPr id="18" name="Text 16"/>
          <p:cNvSpPr/>
          <p:nvPr/>
        </p:nvSpPr>
        <p:spPr>
          <a:xfrm>
            <a:off x="6388100" y="2778671"/>
            <a:ext cx="215182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WED 2 DEC</a:t>
            </a:r>
            <a:endParaRPr lang="en-US" sz="1200" dirty="0">
              <a:latin typeface="Arial" charset="0"/>
              <a:ea typeface="Arial" charset="0"/>
              <a:cs typeface="Arial" charset="0"/>
            </a:endParaRPr>
          </a:p>
        </p:txBody>
      </p:sp>
      <p:sp>
        <p:nvSpPr>
          <p:cNvPr id="19" name="Text 17"/>
          <p:cNvSpPr/>
          <p:nvPr/>
        </p:nvSpPr>
        <p:spPr>
          <a:xfrm>
            <a:off x="6388100" y="3068191"/>
            <a:ext cx="2151825" cy="52070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FFFFFF"/>
                </a:solidFill>
                <a:latin typeface="Arial" pitchFamily="34" charset="0"/>
                <a:ea typeface="Arial" pitchFamily="34" charset="-122"/>
                <a:cs typeface="Arial" pitchFamily="34" charset="-120"/>
              </a:rPr>
              <a:t>One Regional Community of Practice</a:t>
            </a:r>
            <a:endParaRPr lang="en-US" sz="1500" dirty="0">
              <a:latin typeface="Arial" charset="0"/>
              <a:ea typeface="Arial" charset="0"/>
              <a:cs typeface="Arial" charset="0"/>
            </a:endParaRPr>
          </a:p>
        </p:txBody>
      </p:sp>
      <p:sp>
        <p:nvSpPr>
          <p:cNvPr id="20" name="Text 18"/>
          <p:cNvSpPr/>
          <p:nvPr/>
        </p:nvSpPr>
        <p:spPr>
          <a:xfrm>
            <a:off x="6388100" y="3639691"/>
            <a:ext cx="2151825"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E6EEF6"/>
                </a:solidFill>
                <a:latin typeface="Arial" pitchFamily="34" charset="0"/>
                <a:ea typeface="Arial" pitchFamily="34" charset="-122"/>
                <a:cs typeface="Arial" pitchFamily="34" charset="-120"/>
              </a:rPr>
              <a:t>Design its framework and co-draft the Work Programme 2027-2028</a:t>
            </a:r>
            <a:endParaRPr lang="en-US" sz="1300" dirty="0">
              <a:latin typeface="Arial" charset="0"/>
              <a:ea typeface="Arial" charset="0"/>
              <a:cs typeface="Arial" charset="0"/>
            </a:endParaRPr>
          </a:p>
        </p:txBody>
      </p:sp>
      <p:sp>
        <p:nvSpPr>
          <p:cNvPr id="21" name="Text 19"/>
          <p:cNvSpPr/>
          <p:nvPr/>
        </p:nvSpPr>
        <p:spPr>
          <a:xfrm>
            <a:off x="6388100" y="4409281"/>
            <a:ext cx="2089150" cy="289520"/>
          </a:xfrm>
          <a:prstGeom prst="roundRect">
            <a:avLst>
              <a:gd name="adj" fmla="val 13160"/>
            </a:avLst>
          </a:prstGeom>
          <a:solidFill>
            <a:srgbClr val="6B92B0"/>
          </a:solidFill>
          <a:ln/>
        </p:spPr>
        <p:txBody>
          <a:bodyPr wrap="square" lIns="65041" tIns="26941" rIns="6938" bIns="1541" rtlCol="0" anchor="t">
            <a:normAutofit/>
          </a:bodyPr>
          <a:lstStyle/>
          <a:p>
            <a:pPr algn="l" indent="0" marL="0">
              <a:lnSpc>
                <a:spcPts val="1680"/>
              </a:lnSpc>
              <a:buNone/>
            </a:pPr>
            <a:r>
              <a:rPr lang="en-US" sz="1200" b="1" dirty="0">
                <a:solidFill>
                  <a:srgbClr val="FFFFFF"/>
                </a:solidFill>
                <a:latin typeface="Arial" pitchFamily="34" charset="0"/>
                <a:ea typeface="Arial" pitchFamily="34" charset="-122"/>
                <a:cs typeface="Arial" pitchFamily="34" charset="-120"/>
              </a:rPr>
              <a:t>OUTPUT/3</a:t>
            </a:r>
            <a:endParaRPr lang="en-US" sz="1200" dirty="0">
              <a:latin typeface="Arial" charset="0"/>
              <a:ea typeface="Arial" charset="0"/>
              <a:cs typeface="Arial" charset="0"/>
            </a:endParaRPr>
          </a:p>
        </p:txBody>
      </p:sp>
      <p:sp>
        <p:nvSpPr>
          <p:cNvPr id="22" name="Shape 20"/>
          <p:cNvSpPr/>
          <p:nvPr/>
        </p:nvSpPr>
        <p:spPr>
          <a:xfrm>
            <a:off x="8832850" y="2082750"/>
            <a:ext cx="2546350" cy="2844651"/>
          </a:xfrm>
          <a:prstGeom prst="roundRect">
            <a:avLst>
              <a:gd name="adj" fmla="val 3990"/>
            </a:avLst>
          </a:prstGeom>
          <a:solidFill>
            <a:srgbClr val="0B2545"/>
          </a:solidFill>
          <a:ln/>
        </p:spPr>
      </p:sp>
      <p:sp>
        <p:nvSpPr>
          <p:cNvPr id="23" name="Text 21"/>
          <p:cNvSpPr/>
          <p:nvPr/>
        </p:nvSpPr>
        <p:spPr>
          <a:xfrm>
            <a:off x="9061450" y="2311350"/>
            <a:ext cx="2151825"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FFFFFF"/>
                </a:solidFill>
                <a:latin typeface="Arial" pitchFamily="34" charset="0"/>
                <a:ea typeface="Arial" pitchFamily="34" charset="-122"/>
                <a:cs typeface="Arial" pitchFamily="34" charset="-120"/>
              </a:rPr>
              <a:t>Day 4</a:t>
            </a:r>
            <a:endParaRPr lang="en-US" sz="2200" dirty="0">
              <a:latin typeface="Arial" charset="0"/>
              <a:ea typeface="Arial" charset="0"/>
              <a:cs typeface="Arial" charset="0"/>
            </a:endParaRPr>
          </a:p>
        </p:txBody>
      </p:sp>
      <p:sp>
        <p:nvSpPr>
          <p:cNvPr id="24" name="Text 22"/>
          <p:cNvSpPr/>
          <p:nvPr/>
        </p:nvSpPr>
        <p:spPr>
          <a:xfrm>
            <a:off x="9061450" y="2778671"/>
            <a:ext cx="215182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9CCE4"/>
                </a:solidFill>
                <a:latin typeface="Arial" pitchFamily="34" charset="0"/>
                <a:ea typeface="Arial" pitchFamily="34" charset="-122"/>
                <a:cs typeface="Arial" pitchFamily="34" charset="-120"/>
              </a:rPr>
              <a:t>THU 3 DEC</a:t>
            </a:r>
            <a:endParaRPr lang="en-US" sz="1200" dirty="0">
              <a:latin typeface="Arial" charset="0"/>
              <a:ea typeface="Arial" charset="0"/>
              <a:cs typeface="Arial" charset="0"/>
            </a:endParaRPr>
          </a:p>
        </p:txBody>
      </p:sp>
      <p:sp>
        <p:nvSpPr>
          <p:cNvPr id="25" name="Text 23"/>
          <p:cNvSpPr/>
          <p:nvPr/>
        </p:nvSpPr>
        <p:spPr>
          <a:xfrm>
            <a:off x="9061450" y="3068191"/>
            <a:ext cx="2151825" cy="52070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FFFFFF"/>
                </a:solidFill>
                <a:latin typeface="Arial" pitchFamily="34" charset="0"/>
                <a:ea typeface="Arial" pitchFamily="34" charset="-122"/>
                <a:cs typeface="Arial" pitchFamily="34" charset="-120"/>
              </a:rPr>
              <a:t>Adoption of the outputs</a:t>
            </a:r>
            <a:endParaRPr lang="en-US" sz="1500" dirty="0">
              <a:latin typeface="Arial" charset="0"/>
              <a:ea typeface="Arial" charset="0"/>
              <a:cs typeface="Arial" charset="0"/>
            </a:endParaRPr>
          </a:p>
        </p:txBody>
      </p:sp>
      <p:sp>
        <p:nvSpPr>
          <p:cNvPr id="26" name="Text 24"/>
          <p:cNvSpPr/>
          <p:nvPr/>
        </p:nvSpPr>
        <p:spPr>
          <a:xfrm>
            <a:off x="9061450" y="3639691"/>
            <a:ext cx="2151825"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5E1EE"/>
                </a:solidFill>
                <a:latin typeface="Arial" pitchFamily="34" charset="0"/>
                <a:ea typeface="Arial" pitchFamily="34" charset="-122"/>
                <a:cs typeface="Arial" pitchFamily="34" charset="-120"/>
              </a:rPr>
              <a:t>Study visit, adoption of the three outputs and next steps</a:t>
            </a:r>
            <a:endParaRPr lang="en-US" sz="1300" dirty="0">
              <a:latin typeface="Arial" charset="0"/>
              <a:ea typeface="Arial" charset="0"/>
              <a:cs typeface="Arial" charset="0"/>
            </a:endParaRPr>
          </a:p>
        </p:txBody>
      </p:sp>
      <p:sp>
        <p:nvSpPr>
          <p:cNvPr id="27" name="Text 25"/>
          <p:cNvSpPr/>
          <p:nvPr/>
        </p:nvSpPr>
        <p:spPr>
          <a:xfrm>
            <a:off x="9061450" y="4178151"/>
            <a:ext cx="2089150" cy="289520"/>
          </a:xfrm>
          <a:prstGeom prst="roundRect">
            <a:avLst>
              <a:gd name="adj" fmla="val 13160"/>
            </a:avLst>
          </a:prstGeom>
          <a:solidFill>
            <a:srgbClr val="2A4466"/>
          </a:solidFill>
          <a:ln/>
        </p:spPr>
        <p:txBody>
          <a:bodyPr wrap="square" lIns="65041" tIns="26941" rIns="6938" bIns="1541" rtlCol="0" anchor="t">
            <a:normAutofit/>
          </a:bodyPr>
          <a:lstStyle/>
          <a:p>
            <a:pPr algn="l" indent="0" marL="0">
              <a:lnSpc>
                <a:spcPts val="1680"/>
              </a:lnSpc>
              <a:buNone/>
            </a:pPr>
            <a:r>
              <a:rPr lang="en-US" sz="1200" b="1" dirty="0">
                <a:solidFill>
                  <a:srgbClr val="FFFFFF"/>
                </a:solidFill>
                <a:latin typeface="Arial" pitchFamily="34" charset="0"/>
                <a:ea typeface="Arial" pitchFamily="34" charset="-122"/>
                <a:cs typeface="Arial" pitchFamily="34" charset="-120"/>
              </a:rPr>
              <a:t>All three</a:t>
            </a:r>
            <a:endParaRPr lang="en-US" sz="1200" dirty="0">
              <a:latin typeface="Arial" charset="0"/>
              <a:ea typeface="Arial" charset="0"/>
              <a:cs typeface="Arial" charset="0"/>
            </a:endParaRPr>
          </a:p>
        </p:txBody>
      </p:sp>
      <p:pic>
        <p:nvPicPr>
          <p:cNvPr id="28"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29" name="Text 2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4</a:t>
            </a:r>
            <a:endParaRPr lang="en-US" sz="1200" dirty="0">
              <a:latin typeface="Arial" charset="0"/>
              <a:ea typeface="Arial" charset="0"/>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OUTPUT/1 | DISCUSSED ON MONDAY 30 NOVEMBER</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Investment Mapping and Prioritisation Guidance</a:t>
            </a:r>
            <a:endParaRPr lang="en-US" sz="3200" dirty="0">
              <a:latin typeface="Arial" charset="0"/>
              <a:ea typeface="Arial" charset="0"/>
              <a:cs typeface="Arial" charset="0"/>
            </a:endParaRPr>
          </a:p>
        </p:txBody>
      </p:sp>
      <p:sp>
        <p:nvSpPr>
          <p:cNvPr id="4" name="Text 2"/>
          <p:cNvSpPr/>
          <p:nvPr/>
        </p:nvSpPr>
        <p:spPr>
          <a:xfrm>
            <a:off x="812800" y="1981150"/>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WHAT IT IS</a:t>
            </a:r>
            <a:endParaRPr lang="en-US" sz="1200" dirty="0">
              <a:latin typeface="Arial" charset="0"/>
              <a:ea typeface="Arial" charset="0"/>
              <a:cs typeface="Arial" charset="0"/>
            </a:endParaRPr>
          </a:p>
        </p:txBody>
      </p:sp>
      <p:sp>
        <p:nvSpPr>
          <p:cNvPr id="5" name="Text 3"/>
          <p:cNvSpPr/>
          <p:nvPr/>
        </p:nvSpPr>
        <p:spPr>
          <a:xfrm>
            <a:off x="812800" y="2245271"/>
            <a:ext cx="5337048"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A common way to use broadband maps to identify, rank and present investment needs.</a:t>
            </a:r>
            <a:endParaRPr lang="en-US" sz="1500" dirty="0">
              <a:latin typeface="Arial" charset="0"/>
              <a:ea typeface="Arial" charset="0"/>
              <a:cs typeface="Arial" charset="0"/>
            </a:endParaRPr>
          </a:p>
        </p:txBody>
      </p:sp>
      <p:sp>
        <p:nvSpPr>
          <p:cNvPr id="6" name="Text 4"/>
          <p:cNvSpPr/>
          <p:nvPr/>
        </p:nvSpPr>
        <p:spPr>
          <a:xfrm>
            <a:off x="812800" y="2975521"/>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WHY IT MATTERS</a:t>
            </a:r>
            <a:endParaRPr lang="en-US" sz="1200" dirty="0">
              <a:latin typeface="Arial" charset="0"/>
              <a:ea typeface="Arial" charset="0"/>
              <a:cs typeface="Arial" charset="0"/>
            </a:endParaRPr>
          </a:p>
        </p:txBody>
      </p:sp>
      <p:sp>
        <p:nvSpPr>
          <p:cNvPr id="7" name="Text 5"/>
          <p:cNvSpPr/>
          <p:nvPr/>
        </p:nvSpPr>
        <p:spPr>
          <a:xfrm>
            <a:off x="812800" y="3239641"/>
            <a:ext cx="5337048"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A map only helps investors if it answers their questions: where coverage is missing, who is affected, what already exists nearby and what it would cost.</a:t>
            </a:r>
            <a:endParaRPr lang="en-US" sz="1500" dirty="0">
              <a:latin typeface="Arial" charset="0"/>
              <a:ea typeface="Arial" charset="0"/>
              <a:cs typeface="Arial" charset="0"/>
            </a:endParaRPr>
          </a:p>
        </p:txBody>
      </p:sp>
      <p:sp>
        <p:nvSpPr>
          <p:cNvPr id="8" name="Shape 6"/>
          <p:cNvSpPr/>
          <p:nvPr/>
        </p:nvSpPr>
        <p:spPr>
          <a:xfrm>
            <a:off x="6197600" y="1981150"/>
            <a:ext cx="5181600" cy="2549277"/>
          </a:xfrm>
          <a:prstGeom prst="roundRect">
            <a:avLst>
              <a:gd name="adj" fmla="val 4982"/>
            </a:avLst>
          </a:prstGeom>
          <a:solidFill>
            <a:srgbClr val="E0F3FB"/>
          </a:solidFill>
          <a:ln/>
        </p:spPr>
      </p:sp>
      <p:sp>
        <p:nvSpPr>
          <p:cNvPr id="9" name="Text 7"/>
          <p:cNvSpPr/>
          <p:nvPr/>
        </p:nvSpPr>
        <p:spPr>
          <a:xfrm>
            <a:off x="6451600" y="2235150"/>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072B5"/>
                </a:solidFill>
                <a:latin typeface="Arial" pitchFamily="34" charset="0"/>
                <a:ea typeface="Arial" pitchFamily="34" charset="-122"/>
                <a:cs typeface="Arial" pitchFamily="34" charset="-120"/>
              </a:rPr>
              <a:t>QUESTION FOR YOUR MEMBERS</a:t>
            </a:r>
            <a:endParaRPr lang="en-US" sz="1200" dirty="0">
              <a:latin typeface="Arial" charset="0"/>
              <a:ea typeface="Arial" charset="0"/>
              <a:cs typeface="Arial" charset="0"/>
            </a:endParaRPr>
          </a:p>
        </p:txBody>
      </p:sp>
      <p:sp>
        <p:nvSpPr>
          <p:cNvPr id="10" name="Text 8"/>
          <p:cNvSpPr/>
          <p:nvPr/>
        </p:nvSpPr>
        <p:spPr>
          <a:xfrm>
            <a:off x="6451600" y="2550071"/>
            <a:ext cx="4813808" cy="93206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0B2545"/>
                </a:solidFill>
                <a:latin typeface="Arial" pitchFamily="34" charset="0"/>
                <a:ea typeface="Arial" pitchFamily="34" charset="-122"/>
                <a:cs typeface="Arial" pitchFamily="34" charset="-120"/>
              </a:rPr>
              <a:t>Which of the data that financing institutions ask for are generally available in our sub-region, and where are the main gaps?</a:t>
            </a:r>
            <a:endParaRPr lang="en-US" sz="1700" dirty="0">
              <a:latin typeface="Arial" charset="0"/>
              <a:ea typeface="Arial" charset="0"/>
              <a:cs typeface="Arial" charset="0"/>
            </a:endParaRPr>
          </a:p>
        </p:txBody>
      </p:sp>
      <p:sp>
        <p:nvSpPr>
          <p:cNvPr id="11" name="Text 9"/>
          <p:cNvSpPr/>
          <p:nvPr/>
        </p:nvSpPr>
        <p:spPr>
          <a:xfrm>
            <a:off x="6451600" y="3558332"/>
            <a:ext cx="4813808" cy="743496"/>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A4A62"/>
                </a:solidFill>
                <a:latin typeface="Arial" pitchFamily="34" charset="0"/>
                <a:ea typeface="Arial" pitchFamily="34" charset="-122"/>
                <a:cs typeface="Arial" pitchFamily="34" charset="-120"/>
              </a:rPr>
              <a:t>What financing institutions need is taken from reference sources (EU Broadband Investment Handbook, ITU ICT Infrastructure Business Planning Toolkit), not asked from you.</a:t>
            </a:r>
            <a:endParaRPr lang="en-US" sz="1300" dirty="0">
              <a:latin typeface="Arial" charset="0"/>
              <a:ea typeface="Arial" charset="0"/>
              <a:cs typeface="Arial" charset="0"/>
            </a:endParaRPr>
          </a:p>
        </p:txBody>
      </p:sp>
      <p:pic>
        <p:nvPicPr>
          <p:cNvPr id="12"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3"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OUTPUT/2 | DISCUSSED ON TUESDAY 1 DECEMBER</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91946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Common Data Standards and Data Sharing Framework</a:t>
            </a:r>
            <a:endParaRPr lang="en-US" sz="3200" dirty="0">
              <a:latin typeface="Arial" charset="0"/>
              <a:ea typeface="Arial" charset="0"/>
              <a:cs typeface="Arial" charset="0"/>
            </a:endParaRPr>
          </a:p>
        </p:txBody>
      </p:sp>
      <p:sp>
        <p:nvSpPr>
          <p:cNvPr id="4" name="Text 2"/>
          <p:cNvSpPr/>
          <p:nvPr/>
        </p:nvSpPr>
        <p:spPr>
          <a:xfrm>
            <a:off x="812800" y="2428180"/>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WHAT IT IS</a:t>
            </a:r>
            <a:endParaRPr lang="en-US" sz="1200" dirty="0">
              <a:latin typeface="Arial" charset="0"/>
              <a:ea typeface="Arial" charset="0"/>
              <a:cs typeface="Arial" charset="0"/>
            </a:endParaRPr>
          </a:p>
        </p:txBody>
      </p:sp>
      <p:sp>
        <p:nvSpPr>
          <p:cNvPr id="5" name="Text 3"/>
          <p:cNvSpPr/>
          <p:nvPr/>
        </p:nvSpPr>
        <p:spPr>
          <a:xfrm>
            <a:off x="812800" y="2692301"/>
            <a:ext cx="5337048"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The minimum set of broadband data that all eleven countries would describe in the same way.</a:t>
            </a:r>
            <a:endParaRPr lang="en-US" sz="1500" dirty="0">
              <a:latin typeface="Arial" charset="0"/>
              <a:ea typeface="Arial" charset="0"/>
              <a:cs typeface="Arial" charset="0"/>
            </a:endParaRPr>
          </a:p>
        </p:txBody>
      </p:sp>
      <p:sp>
        <p:nvSpPr>
          <p:cNvPr id="6" name="Text 4"/>
          <p:cNvSpPr/>
          <p:nvPr/>
        </p:nvSpPr>
        <p:spPr>
          <a:xfrm>
            <a:off x="812800" y="3422551"/>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WHY IT MATTERS</a:t>
            </a:r>
            <a:endParaRPr lang="en-US" sz="1200" dirty="0">
              <a:latin typeface="Arial" charset="0"/>
              <a:ea typeface="Arial" charset="0"/>
              <a:cs typeface="Arial" charset="0"/>
            </a:endParaRPr>
          </a:p>
        </p:txBody>
      </p:sp>
      <p:sp>
        <p:nvSpPr>
          <p:cNvPr id="7" name="Text 5"/>
          <p:cNvSpPr/>
          <p:nvPr/>
        </p:nvSpPr>
        <p:spPr>
          <a:xfrm>
            <a:off x="812800" y="3686671"/>
            <a:ext cx="5337048"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Today each country measures coverage differently, so maps cannot be compared and cross-border projects cannot be assessed.</a:t>
            </a:r>
            <a:endParaRPr lang="en-US" sz="1500" dirty="0">
              <a:latin typeface="Arial" charset="0"/>
              <a:ea typeface="Arial" charset="0"/>
              <a:cs typeface="Arial" charset="0"/>
            </a:endParaRPr>
          </a:p>
        </p:txBody>
      </p:sp>
      <p:sp>
        <p:nvSpPr>
          <p:cNvPr id="8" name="Shape 6"/>
          <p:cNvSpPr/>
          <p:nvPr/>
        </p:nvSpPr>
        <p:spPr>
          <a:xfrm>
            <a:off x="6197600" y="2428180"/>
            <a:ext cx="5181600" cy="2372767"/>
          </a:xfrm>
          <a:prstGeom prst="roundRect">
            <a:avLst>
              <a:gd name="adj" fmla="val 5352"/>
            </a:avLst>
          </a:prstGeom>
          <a:solidFill>
            <a:srgbClr val="E0F3FB"/>
          </a:solidFill>
          <a:ln/>
        </p:spPr>
      </p:sp>
      <p:sp>
        <p:nvSpPr>
          <p:cNvPr id="9" name="Text 7"/>
          <p:cNvSpPr/>
          <p:nvPr/>
        </p:nvSpPr>
        <p:spPr>
          <a:xfrm>
            <a:off x="6451600" y="2682180"/>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072B5"/>
                </a:solidFill>
                <a:latin typeface="Arial" pitchFamily="34" charset="0"/>
                <a:ea typeface="Arial" pitchFamily="34" charset="-122"/>
                <a:cs typeface="Arial" pitchFamily="34" charset="-120"/>
              </a:rPr>
              <a:t>QUESTION FOR YOUR MEMBERS</a:t>
            </a:r>
            <a:endParaRPr lang="en-US" sz="1200" dirty="0">
              <a:latin typeface="Arial" charset="0"/>
              <a:ea typeface="Arial" charset="0"/>
              <a:cs typeface="Arial" charset="0"/>
            </a:endParaRPr>
          </a:p>
        </p:txBody>
      </p:sp>
      <p:sp>
        <p:nvSpPr>
          <p:cNvPr id="10" name="Text 8"/>
          <p:cNvSpPr/>
          <p:nvPr/>
        </p:nvSpPr>
        <p:spPr>
          <a:xfrm>
            <a:off x="6451600" y="2997101"/>
            <a:ext cx="4813808" cy="123428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0B2545"/>
                </a:solidFill>
                <a:latin typeface="Arial" pitchFamily="34" charset="0"/>
                <a:ea typeface="Arial" pitchFamily="34" charset="-122"/>
                <a:cs typeface="Arial" pitchFamily="34" charset="-120"/>
              </a:rPr>
              <a:t>For the twelve kinds of data in the draft (fibre routes, mobile sites, coverage, schools connected, etc.), which should be common to all countries, optional, or national only?</a:t>
            </a:r>
            <a:endParaRPr lang="en-US" sz="1700" dirty="0">
              <a:latin typeface="Arial" charset="0"/>
              <a:ea typeface="Arial" charset="0"/>
              <a:cs typeface="Arial" charset="0"/>
            </a:endParaRPr>
          </a:p>
        </p:txBody>
      </p:sp>
      <p:sp>
        <p:nvSpPr>
          <p:cNvPr id="11" name="Text 9"/>
          <p:cNvSpPr/>
          <p:nvPr/>
        </p:nvSpPr>
        <p:spPr>
          <a:xfrm>
            <a:off x="6451600" y="4307582"/>
            <a:ext cx="4927600"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A4A62"/>
                </a:solidFill>
                <a:latin typeface="Arial" pitchFamily="34" charset="0"/>
                <a:ea typeface="Arial" pitchFamily="34" charset="-122"/>
                <a:cs typeface="Arial" pitchFamily="34" charset="-120"/>
              </a:rPr>
              <a:t>The draft is published on the Documents page by 9 November.</a:t>
            </a:r>
            <a:endParaRPr lang="en-US" sz="1300" dirty="0">
              <a:latin typeface="Arial" charset="0"/>
              <a:ea typeface="Arial" charset="0"/>
              <a:cs typeface="Arial" charset="0"/>
            </a:endParaRPr>
          </a:p>
        </p:txBody>
      </p:sp>
      <p:pic>
        <p:nvPicPr>
          <p:cNvPr id="12"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3"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OUTPUT/3 | DISCUSSED ON WEDNESDAY 2 DECEMBER</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Charter and Work Programme 2027-2028</a:t>
            </a:r>
            <a:endParaRPr lang="en-US" sz="3200" dirty="0">
              <a:latin typeface="Arial" charset="0"/>
              <a:ea typeface="Arial" charset="0"/>
              <a:cs typeface="Arial" charset="0"/>
            </a:endParaRPr>
          </a:p>
        </p:txBody>
      </p:sp>
      <p:sp>
        <p:nvSpPr>
          <p:cNvPr id="4" name="Text 2"/>
          <p:cNvSpPr/>
          <p:nvPr/>
        </p:nvSpPr>
        <p:spPr>
          <a:xfrm>
            <a:off x="812800" y="1981150"/>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WHAT IT IS</a:t>
            </a:r>
            <a:endParaRPr lang="en-US" sz="1200" dirty="0">
              <a:latin typeface="Arial" charset="0"/>
              <a:ea typeface="Arial" charset="0"/>
              <a:cs typeface="Arial" charset="0"/>
            </a:endParaRPr>
          </a:p>
        </p:txBody>
      </p:sp>
      <p:sp>
        <p:nvSpPr>
          <p:cNvPr id="5" name="Text 3"/>
          <p:cNvSpPr/>
          <p:nvPr/>
        </p:nvSpPr>
        <p:spPr>
          <a:xfrm>
            <a:off x="812800" y="2245271"/>
            <a:ext cx="5337048"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The rules of the Community (purpose, members, chairs and rotation, working methods, calendar) and its plan for 2027-2028.</a:t>
            </a:r>
            <a:endParaRPr lang="en-US" sz="1500" dirty="0">
              <a:latin typeface="Arial" charset="0"/>
              <a:ea typeface="Arial" charset="0"/>
              <a:cs typeface="Arial" charset="0"/>
            </a:endParaRPr>
          </a:p>
        </p:txBody>
      </p:sp>
      <p:sp>
        <p:nvSpPr>
          <p:cNvPr id="6" name="Text 4"/>
          <p:cNvSpPr/>
          <p:nvPr/>
        </p:nvSpPr>
        <p:spPr>
          <a:xfrm>
            <a:off x="812800" y="3251746"/>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WHY IT MATTERS</a:t>
            </a:r>
            <a:endParaRPr lang="en-US" sz="1200" dirty="0">
              <a:latin typeface="Arial" charset="0"/>
              <a:ea typeface="Arial" charset="0"/>
              <a:cs typeface="Arial" charset="0"/>
            </a:endParaRPr>
          </a:p>
        </p:txBody>
      </p:sp>
      <p:sp>
        <p:nvSpPr>
          <p:cNvPr id="7" name="Text 5"/>
          <p:cNvSpPr/>
          <p:nvPr/>
        </p:nvSpPr>
        <p:spPr>
          <a:xfrm>
            <a:off x="812800" y="3515866"/>
            <a:ext cx="5337048"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It keeps the work going after the programme ends in 2028, led by the region rather than by ITU.</a:t>
            </a:r>
            <a:endParaRPr lang="en-US" sz="1500" dirty="0">
              <a:latin typeface="Arial" charset="0"/>
              <a:ea typeface="Arial" charset="0"/>
              <a:cs typeface="Arial" charset="0"/>
            </a:endParaRPr>
          </a:p>
        </p:txBody>
      </p:sp>
      <p:sp>
        <p:nvSpPr>
          <p:cNvPr id="8" name="Shape 6"/>
          <p:cNvSpPr/>
          <p:nvPr/>
        </p:nvSpPr>
        <p:spPr>
          <a:xfrm>
            <a:off x="6197600" y="1981150"/>
            <a:ext cx="5181600" cy="2247057"/>
          </a:xfrm>
          <a:prstGeom prst="roundRect">
            <a:avLst>
              <a:gd name="adj" fmla="val 5652"/>
            </a:avLst>
          </a:prstGeom>
          <a:solidFill>
            <a:srgbClr val="E0F3FB"/>
          </a:solidFill>
          <a:ln/>
        </p:spPr>
      </p:sp>
      <p:sp>
        <p:nvSpPr>
          <p:cNvPr id="9" name="Text 7"/>
          <p:cNvSpPr/>
          <p:nvPr/>
        </p:nvSpPr>
        <p:spPr>
          <a:xfrm>
            <a:off x="6451600" y="2235150"/>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072B5"/>
                </a:solidFill>
                <a:latin typeface="Arial" pitchFamily="34" charset="0"/>
                <a:ea typeface="Arial" pitchFamily="34" charset="-122"/>
                <a:cs typeface="Arial" pitchFamily="34" charset="-120"/>
              </a:rPr>
              <a:t>QUESTIONS FOR YOUR MEMBERS</a:t>
            </a:r>
            <a:endParaRPr lang="en-US" sz="1200" dirty="0">
              <a:latin typeface="Arial" charset="0"/>
              <a:ea typeface="Arial" charset="0"/>
              <a:cs typeface="Arial" charset="0"/>
            </a:endParaRPr>
          </a:p>
        </p:txBody>
      </p:sp>
      <p:sp>
        <p:nvSpPr>
          <p:cNvPr id="10" name="Text 8"/>
          <p:cNvSpPr/>
          <p:nvPr/>
        </p:nvSpPr>
        <p:spPr>
          <a:xfrm>
            <a:off x="6451600" y="2550071"/>
            <a:ext cx="4813808" cy="629841"/>
          </a:xfrm>
          <a:prstGeom prst="rect">
            <a:avLst/>
          </a:prstGeom>
          <a:noFill/>
          <a:ln/>
        </p:spPr>
        <p:txBody>
          <a:bodyPr wrap="square" lIns="0" tIns="0" rIns="0" bIns="0" rtlCol="0" anchor="t">
            <a:normAutofit/>
          </a:bodyPr>
          <a:lstStyle/>
          <a:p>
            <a:pPr algn="l" indent="0" marL="0">
              <a:lnSpc>
                <a:spcPts val="2380"/>
              </a:lnSpc>
              <a:buNone/>
            </a:pPr>
            <a:r>
              <a:rPr lang="en-US" sz="1700" b="1" dirty="0">
                <a:solidFill>
                  <a:srgbClr val="0B2545"/>
                </a:solidFill>
                <a:latin typeface="Arial" pitchFamily="34" charset="0"/>
                <a:ea typeface="Arial" pitchFamily="34" charset="-122"/>
                <a:cs typeface="Arial" pitchFamily="34" charset="-120"/>
              </a:rPr>
              <a:t>How should the Community work together? What should it prioritise in 2027?</a:t>
            </a:r>
            <a:endParaRPr lang="en-US" sz="1700" dirty="0">
              <a:latin typeface="Arial" charset="0"/>
              <a:ea typeface="Arial" charset="0"/>
              <a:cs typeface="Arial" charset="0"/>
            </a:endParaRPr>
          </a:p>
        </p:txBody>
      </p:sp>
      <p:sp>
        <p:nvSpPr>
          <p:cNvPr id="11" name="Text 9"/>
          <p:cNvSpPr/>
          <p:nvPr/>
        </p:nvSpPr>
        <p:spPr>
          <a:xfrm>
            <a:off x="6451600" y="3256111"/>
            <a:ext cx="4813808" cy="743496"/>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A4A62"/>
                </a:solidFill>
                <a:latin typeface="Arial" pitchFamily="34" charset="0"/>
                <a:ea typeface="Arial" pitchFamily="34" charset="-122"/>
                <a:cs typeface="Arial" pitchFamily="34" charset="-120"/>
              </a:rPr>
              <a:t>No document to fill in: ITU revises the draft Charter and Work Programme from the positions of the three CoPs, using an existing regulators’ charter as a model.</a:t>
            </a:r>
            <a:endParaRPr lang="en-US" sz="1300" dirty="0">
              <a:latin typeface="Arial" charset="0"/>
              <a:ea typeface="Arial" charset="0"/>
              <a:cs typeface="Arial" charset="0"/>
            </a:endParaRPr>
          </a:p>
        </p:txBody>
      </p:sp>
      <p:pic>
        <p:nvPicPr>
          <p:cNvPr id="12"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3"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7</a:t>
            </a:r>
            <a:endParaRPr lang="en-US" sz="1200" dirty="0">
              <a:latin typeface="Arial" charset="0"/>
              <a:ea typeface="Arial" charset="0"/>
              <a:cs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FOR YOUR MEMBERS, TO ANSWER BY THE DATE YOU SET</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Five questions for your members</a:t>
            </a:r>
            <a:endParaRPr lang="en-US" sz="3200" dirty="0">
              <a:latin typeface="Arial" charset="0"/>
              <a:ea typeface="Arial" charset="0"/>
              <a:cs typeface="Arial" charset="0"/>
            </a:endParaRPr>
          </a:p>
        </p:txBody>
      </p:sp>
      <p:sp>
        <p:nvSpPr>
          <p:cNvPr id="4" name="Text 2"/>
          <p:cNvSpPr/>
          <p:nvPr/>
        </p:nvSpPr>
        <p:spPr>
          <a:xfrm>
            <a:off x="812800" y="1981150"/>
            <a:ext cx="5219700" cy="1155700"/>
          </a:xfrm>
          <a:prstGeom prst="roundRect">
            <a:avLst>
              <a:gd name="adj" fmla="val 8791"/>
            </a:avLst>
          </a:prstGeom>
          <a:solidFill>
            <a:srgbClr val="16355E"/>
          </a:solidFill>
          <a:ln/>
        </p:spPr>
        <p:txBody>
          <a:bodyPr wrap="square" lIns="173442" tIns="148042" rIns="29043" bIns="122642" rtlCol="0" anchor="t">
            <a:normAutofit/>
          </a:bodyPr>
          <a:lstStyle/>
          <a:p>
            <a:pPr algn="l" indent="0" marL="0">
              <a:lnSpc>
                <a:spcPts val="2100"/>
              </a:lnSpc>
              <a:buNone/>
            </a:pPr>
            <a:r>
              <a:rPr lang="en-US" sz="1500" b="1" dirty="0">
                <a:solidFill>
                  <a:srgbClr val="7FD3F4"/>
                </a:solidFill>
                <a:latin typeface="Arial" pitchFamily="34" charset="0"/>
                <a:ea typeface="Arial" pitchFamily="34" charset="-122"/>
                <a:cs typeface="Arial" pitchFamily="34" charset="-120"/>
              </a:rPr>
              <a:t>1. Investment data.</a:t>
            </a:r>
            <a:r>
              <a:rPr lang="en-US" sz="1500" dirty="0">
                <a:solidFill>
                  <a:srgbClr val="F4F7FB"/>
                </a:solidFill>
                <a:latin typeface="Arial" pitchFamily="34" charset="0"/>
                <a:ea typeface="Arial" pitchFamily="34" charset="-122"/>
                <a:cs typeface="Arial" pitchFamily="34" charset="-120"/>
              </a:rPr>
              <a:t> Which data asked for by financing institutions are generally available in our sub-region, and where are the gaps?</a:t>
            </a:r>
            <a:endParaRPr lang="en-US" sz="1500" dirty="0">
              <a:latin typeface="Arial" charset="0"/>
              <a:ea typeface="Arial" charset="0"/>
              <a:cs typeface="Arial" charset="0"/>
            </a:endParaRPr>
          </a:p>
        </p:txBody>
      </p:sp>
      <p:sp>
        <p:nvSpPr>
          <p:cNvPr id="5" name="Text 3"/>
          <p:cNvSpPr/>
          <p:nvPr/>
        </p:nvSpPr>
        <p:spPr>
          <a:xfrm>
            <a:off x="6159500" y="1981150"/>
            <a:ext cx="5219700" cy="1155700"/>
          </a:xfrm>
          <a:prstGeom prst="roundRect">
            <a:avLst>
              <a:gd name="adj" fmla="val 8791"/>
            </a:avLst>
          </a:prstGeom>
          <a:solidFill>
            <a:srgbClr val="16355E"/>
          </a:solidFill>
          <a:ln/>
        </p:spPr>
        <p:txBody>
          <a:bodyPr wrap="square" lIns="173442" tIns="148042" rIns="29043" bIns="122642" rtlCol="0" anchor="t">
            <a:normAutofit/>
          </a:bodyPr>
          <a:lstStyle/>
          <a:p>
            <a:pPr algn="l" indent="0" marL="0">
              <a:lnSpc>
                <a:spcPts val="2100"/>
              </a:lnSpc>
              <a:buNone/>
            </a:pPr>
            <a:r>
              <a:rPr lang="en-US" sz="1500" b="1" dirty="0">
                <a:solidFill>
                  <a:srgbClr val="7FD3F4"/>
                </a:solidFill>
                <a:latin typeface="Arial" pitchFamily="34" charset="0"/>
                <a:ea typeface="Arial" pitchFamily="34" charset="-122"/>
                <a:cs typeface="Arial" pitchFamily="34" charset="-120"/>
              </a:rPr>
              <a:t>2. Common data.</a:t>
            </a:r>
            <a:r>
              <a:rPr lang="en-US" sz="1500" dirty="0">
                <a:solidFill>
                  <a:srgbClr val="F4F7FB"/>
                </a:solidFill>
                <a:latin typeface="Arial" pitchFamily="34" charset="0"/>
                <a:ea typeface="Arial" pitchFamily="34" charset="-122"/>
                <a:cs typeface="Arial" pitchFamily="34" charset="-120"/>
              </a:rPr>
              <a:t> Of the twelve kinds of data, which should be common to all, optional, or national only?</a:t>
            </a:r>
            <a:endParaRPr lang="en-US" sz="1500" dirty="0">
              <a:latin typeface="Arial" charset="0"/>
              <a:ea typeface="Arial" charset="0"/>
              <a:cs typeface="Arial" charset="0"/>
            </a:endParaRPr>
          </a:p>
        </p:txBody>
      </p:sp>
      <p:sp>
        <p:nvSpPr>
          <p:cNvPr id="6" name="Text 4"/>
          <p:cNvSpPr/>
          <p:nvPr/>
        </p:nvSpPr>
        <p:spPr>
          <a:xfrm>
            <a:off x="812800" y="3263850"/>
            <a:ext cx="5219700" cy="1155700"/>
          </a:xfrm>
          <a:prstGeom prst="roundRect">
            <a:avLst>
              <a:gd name="adj" fmla="val 8791"/>
            </a:avLst>
          </a:prstGeom>
          <a:solidFill>
            <a:srgbClr val="16355E"/>
          </a:solidFill>
          <a:ln/>
        </p:spPr>
        <p:txBody>
          <a:bodyPr wrap="square" lIns="173442" tIns="148042" rIns="29043" bIns="122642" rtlCol="0" anchor="t">
            <a:normAutofit/>
          </a:bodyPr>
          <a:lstStyle/>
          <a:p>
            <a:pPr algn="l" indent="0" marL="0">
              <a:lnSpc>
                <a:spcPts val="2100"/>
              </a:lnSpc>
              <a:buNone/>
            </a:pPr>
            <a:r>
              <a:rPr lang="en-US" sz="1500" b="1" dirty="0">
                <a:solidFill>
                  <a:srgbClr val="7FD3F4"/>
                </a:solidFill>
                <a:latin typeface="Arial" pitchFamily="34" charset="0"/>
                <a:ea typeface="Arial" pitchFamily="34" charset="-122"/>
                <a:cs typeface="Arial" pitchFamily="34" charset="-120"/>
              </a:rPr>
              <a:t>3. Working together.</a:t>
            </a:r>
            <a:r>
              <a:rPr lang="en-US" sz="1500" dirty="0">
                <a:solidFill>
                  <a:srgbClr val="F4F7FB"/>
                </a:solidFill>
                <a:latin typeface="Arial" pitchFamily="34" charset="0"/>
                <a:ea typeface="Arial" pitchFamily="34" charset="-122"/>
                <a:cs typeface="Arial" pitchFamily="34" charset="-120"/>
              </a:rPr>
              <a:t> How often should the Community meet, how should the chair rotate, and how should decisions be taken?</a:t>
            </a:r>
            <a:endParaRPr lang="en-US" sz="1500" dirty="0">
              <a:latin typeface="Arial" charset="0"/>
              <a:ea typeface="Arial" charset="0"/>
              <a:cs typeface="Arial" charset="0"/>
            </a:endParaRPr>
          </a:p>
        </p:txBody>
      </p:sp>
      <p:sp>
        <p:nvSpPr>
          <p:cNvPr id="7" name="Text 5"/>
          <p:cNvSpPr/>
          <p:nvPr/>
        </p:nvSpPr>
        <p:spPr>
          <a:xfrm>
            <a:off x="6159500" y="3263850"/>
            <a:ext cx="5219700" cy="1155700"/>
          </a:xfrm>
          <a:prstGeom prst="roundRect">
            <a:avLst>
              <a:gd name="adj" fmla="val 8791"/>
            </a:avLst>
          </a:prstGeom>
          <a:solidFill>
            <a:srgbClr val="16355E"/>
          </a:solidFill>
          <a:ln/>
        </p:spPr>
        <p:txBody>
          <a:bodyPr wrap="square" lIns="173442" tIns="148042" rIns="29043" bIns="122642" rtlCol="0" anchor="t">
            <a:normAutofit/>
          </a:bodyPr>
          <a:lstStyle/>
          <a:p>
            <a:pPr algn="l" indent="0" marL="0">
              <a:lnSpc>
                <a:spcPts val="2100"/>
              </a:lnSpc>
              <a:buNone/>
            </a:pPr>
            <a:r>
              <a:rPr lang="en-US" sz="1500" b="1" dirty="0">
                <a:solidFill>
                  <a:srgbClr val="7FD3F4"/>
                </a:solidFill>
                <a:latin typeface="Arial" pitchFamily="34" charset="0"/>
                <a:ea typeface="Arial" pitchFamily="34" charset="-122"/>
                <a:cs typeface="Arial" pitchFamily="34" charset="-120"/>
              </a:rPr>
              <a:t>4. Priorities.</a:t>
            </a:r>
            <a:r>
              <a:rPr lang="en-US" sz="1500" dirty="0">
                <a:solidFill>
                  <a:srgbClr val="F4F7FB"/>
                </a:solidFill>
                <a:latin typeface="Arial" pitchFamily="34" charset="0"/>
                <a:ea typeface="Arial" pitchFamily="34" charset="-122"/>
                <a:cs typeface="Arial" pitchFamily="34" charset="-120"/>
              </a:rPr>
              <a:t> What should the Community work on first in 2027?</a:t>
            </a:r>
            <a:endParaRPr lang="en-US" sz="1500" dirty="0">
              <a:latin typeface="Arial" charset="0"/>
              <a:ea typeface="Arial" charset="0"/>
              <a:cs typeface="Arial" charset="0"/>
            </a:endParaRPr>
          </a:p>
        </p:txBody>
      </p:sp>
      <p:sp>
        <p:nvSpPr>
          <p:cNvPr id="8" name="Text 6"/>
          <p:cNvSpPr/>
          <p:nvPr/>
        </p:nvSpPr>
        <p:spPr>
          <a:xfrm>
            <a:off x="812800" y="4546550"/>
            <a:ext cx="5219700" cy="889000"/>
          </a:xfrm>
          <a:prstGeom prst="roundRect">
            <a:avLst>
              <a:gd name="adj" fmla="val 11429"/>
            </a:avLst>
          </a:prstGeom>
          <a:solidFill>
            <a:srgbClr val="16355E"/>
          </a:solidFill>
          <a:ln/>
        </p:spPr>
        <p:txBody>
          <a:bodyPr wrap="square" lIns="173442" tIns="148042" rIns="29043" bIns="122642" rtlCol="0" anchor="t">
            <a:normAutofit/>
          </a:bodyPr>
          <a:lstStyle/>
          <a:p>
            <a:pPr algn="l" indent="0" marL="0">
              <a:lnSpc>
                <a:spcPts val="2100"/>
              </a:lnSpc>
              <a:buNone/>
            </a:pPr>
            <a:r>
              <a:rPr lang="en-US" sz="1500" b="1" dirty="0">
                <a:solidFill>
                  <a:srgbClr val="7FD3F4"/>
                </a:solidFill>
                <a:latin typeface="Arial" pitchFamily="34" charset="0"/>
                <a:ea typeface="Arial" pitchFamily="34" charset="-122"/>
                <a:cs typeface="Arial" pitchFamily="34" charset="-120"/>
              </a:rPr>
              <a:t>5. After 2028.</a:t>
            </a:r>
            <a:r>
              <a:rPr lang="en-US" sz="1500" dirty="0">
                <a:solidFill>
                  <a:srgbClr val="F4F7FB"/>
                </a:solidFill>
                <a:latin typeface="Arial" pitchFamily="34" charset="0"/>
                <a:ea typeface="Arial" pitchFamily="34" charset="-122"/>
                <a:cs typeface="Arial" pitchFamily="34" charset="-120"/>
              </a:rPr>
              <a:t> Who should host the Secretariat when the programme ends, and with which resources?</a:t>
            </a:r>
            <a:endParaRPr lang="en-US" sz="1500" dirty="0">
              <a:latin typeface="Arial" charset="0"/>
              <a:ea typeface="Arial" charset="0"/>
              <a:cs typeface="Arial" charset="0"/>
            </a:endParaRPr>
          </a:p>
        </p:txBody>
      </p:sp>
      <p:sp>
        <p:nvSpPr>
          <p:cNvPr id="9" name="Text 7"/>
          <p:cNvSpPr/>
          <p:nvPr/>
        </p:nvSpPr>
        <p:spPr>
          <a:xfrm>
            <a:off x="6159500" y="4546550"/>
            <a:ext cx="5219700" cy="889000"/>
          </a:xfrm>
          <a:prstGeom prst="roundRect">
            <a:avLst>
              <a:gd name="adj" fmla="val 11429"/>
            </a:avLst>
          </a:prstGeom>
          <a:solidFill>
            <a:srgbClr val="F5CF00"/>
          </a:solidFill>
          <a:ln/>
        </p:spPr>
        <p:txBody>
          <a:bodyPr wrap="square" lIns="173442" tIns="148042" rIns="29043" bIns="122642"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No country figures are needed.</a:t>
            </a:r>
            <a:r>
              <a:rPr lang="en-US" sz="1500" dirty="0">
                <a:solidFill>
                  <a:srgbClr val="0B2545"/>
                </a:solidFill>
                <a:latin typeface="Arial" pitchFamily="34" charset="0"/>
                <a:ea typeface="Arial" pitchFamily="34" charset="-122"/>
                <a:cs typeface="Arial" pitchFamily="34" charset="-120"/>
              </a:rPr>
              <a:t> Answer from experience and for the region: no country is singled out.</a:t>
            </a:r>
            <a:endParaRPr lang="en-US" sz="1500" dirty="0">
              <a:latin typeface="Arial" charset="0"/>
              <a:ea typeface="Arial" charset="0"/>
              <a:cs typeface="Arial" charset="0"/>
            </a:endParaRPr>
          </a:p>
        </p:txBody>
      </p:sp>
      <p:pic>
        <p:nvPicPr>
          <p:cNvPr id="10"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1" name="Text 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FB3CC"/>
                </a:solidFill>
                <a:latin typeface="Arial" pitchFamily="34" charset="0"/>
                <a:ea typeface="Arial" pitchFamily="34" charset="-122"/>
                <a:cs typeface="Arial" pitchFamily="34" charset="-120"/>
              </a:rPr>
              <a:t>8</a:t>
            </a:r>
            <a:endParaRPr lang="en-US" sz="1200" dirty="0">
              <a:latin typeface="Arial" charset="0"/>
              <a:ea typeface="Arial" charset="0"/>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FROM NOW TO BRUSSELS</a:t>
            </a:r>
            <a:endParaRPr lang="en-US" sz="1200" dirty="0">
              <a:latin typeface="Arial" charset="0"/>
              <a:ea typeface="Arial" charset="0"/>
              <a:cs typeface="Arial" charset="0"/>
            </a:endParaRPr>
          </a:p>
        </p:txBody>
      </p:sp>
      <p:sp>
        <p:nvSpPr>
          <p:cNvPr id="3" name="Text 1"/>
          <p:cNvSpPr/>
          <p:nvPr>
            <p:ph type="title"/>
          </p:nvPr>
        </p:nvSpPr>
        <p:spPr>
          <a:xfrm>
            <a:off x="812800" y="1178520"/>
            <a:ext cx="10883392" cy="444500"/>
          </a:xfrm>
          <a:prstGeom prst="rect">
            <a:avLst/>
          </a:prstGeom>
          <a:noFill/>
          <a:ln/>
        </p:spPr>
        <p:txBody>
          <a:bodyPr wrap="square" lIns="0" tIns="0" rIns="0" bIns="0" rtlCol="0" anchor="t">
            <a:normAutofit/>
          </a:bodyPr>
          <a:lstStyle/>
          <a:p>
            <a:pPr algn="l" indent="0" marL="0">
              <a:lnSpc>
                <a:spcPts val="3300"/>
              </a:lnSpc>
              <a:buNone/>
            </a:pPr>
            <a:r>
              <a:rPr lang="en-US" sz="3000" b="1" i="0" dirty="0">
                <a:solidFill>
                  <a:srgbClr val="0B2545"/>
                </a:solidFill>
                <a:latin typeface="Arial" pitchFamily="34" charset="0"/>
                <a:ea typeface="Arial" pitchFamily="34" charset="-122"/>
                <a:cs typeface="Arial" pitchFamily="34" charset="-120"/>
              </a:rPr>
              <a:t>How the answers reach the texts adopted in Brussels</a:t>
            </a:r>
            <a:endParaRPr lang="en-US" sz="3000" dirty="0">
              <a:latin typeface="Arial" charset="0"/>
              <a:ea typeface="Arial" charset="0"/>
              <a:cs typeface="Arial" charset="0"/>
            </a:endParaRPr>
          </a:p>
        </p:txBody>
      </p:sp>
      <p:sp>
        <p:nvSpPr>
          <p:cNvPr id="4" name="Shape 2"/>
          <p:cNvSpPr/>
          <p:nvPr/>
        </p:nvSpPr>
        <p:spPr>
          <a:xfrm>
            <a:off x="819150" y="2546350"/>
            <a:ext cx="1485900" cy="2273300"/>
          </a:xfrm>
          <a:prstGeom prst="roundRect">
            <a:avLst>
              <a:gd name="adj" fmla="val 6410"/>
            </a:avLst>
          </a:prstGeom>
          <a:solidFill>
            <a:srgbClr val="FFFFFF"/>
          </a:solidFill>
          <a:ln w="12700">
            <a:solidFill>
              <a:srgbClr val="0072B5"/>
            </a:solidFill>
            <a:prstDash val="solid"/>
          </a:ln>
        </p:spPr>
      </p:sp>
      <p:sp>
        <p:nvSpPr>
          <p:cNvPr id="5" name="Text 3"/>
          <p:cNvSpPr/>
          <p:nvPr/>
        </p:nvSpPr>
        <p:spPr>
          <a:xfrm>
            <a:off x="1435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1</a:t>
            </a:r>
            <a:endParaRPr lang="en-US" sz="1100" dirty="0">
              <a:latin typeface="Arial" charset="0"/>
              <a:ea typeface="Arial" charset="0"/>
              <a:cs typeface="Arial" charset="0"/>
            </a:endParaRPr>
          </a:p>
        </p:txBody>
      </p:sp>
      <p:sp>
        <p:nvSpPr>
          <p:cNvPr id="6" name="Text 4"/>
          <p:cNvSpPr/>
          <p:nvPr/>
        </p:nvSpPr>
        <p:spPr>
          <a:xfrm>
            <a:off x="1313081" y="2997200"/>
            <a:ext cx="498038"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6 Nov</a:t>
            </a:r>
            <a:endParaRPr lang="en-US" sz="1200" dirty="0">
              <a:latin typeface="Arial" charset="0"/>
              <a:ea typeface="Arial" charset="0"/>
              <a:cs typeface="Arial" charset="0"/>
            </a:endParaRPr>
          </a:p>
        </p:txBody>
      </p:sp>
      <p:sp>
        <p:nvSpPr>
          <p:cNvPr id="7" name="Text 5"/>
          <p:cNvSpPr/>
          <p:nvPr/>
        </p:nvSpPr>
        <p:spPr>
          <a:xfrm>
            <a:off x="1390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ITU</a:t>
            </a:r>
            <a:endParaRPr lang="en-US" sz="1400" dirty="0">
              <a:latin typeface="Arial" charset="0"/>
              <a:ea typeface="Arial" charset="0"/>
              <a:cs typeface="Arial" charset="0"/>
            </a:endParaRPr>
          </a:p>
        </p:txBody>
      </p:sp>
      <p:sp>
        <p:nvSpPr>
          <p:cNvPr id="8" name="Text 6"/>
          <p:cNvSpPr/>
          <p:nvPr/>
        </p:nvSpPr>
        <p:spPr>
          <a:xfrm>
            <a:off x="91440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sends OUTPUT/1 and OUTPUT/3 (OUTPUT/2 by 9 Nov) and this presentation</a:t>
            </a:r>
            <a:endParaRPr lang="en-US" sz="1100" dirty="0">
              <a:latin typeface="Arial" charset="0"/>
              <a:ea typeface="Arial" charset="0"/>
              <a:cs typeface="Arial" charset="0"/>
            </a:endParaRPr>
          </a:p>
        </p:txBody>
      </p:sp>
      <p:sp>
        <p:nvSpPr>
          <p:cNvPr id="9" name="Shape 7"/>
          <p:cNvSpPr/>
          <p:nvPr/>
        </p:nvSpPr>
        <p:spPr>
          <a:xfrm>
            <a:off x="2628900" y="2546350"/>
            <a:ext cx="1485900" cy="2273300"/>
          </a:xfrm>
          <a:prstGeom prst="roundRect">
            <a:avLst>
              <a:gd name="adj" fmla="val 6410"/>
            </a:avLst>
          </a:prstGeom>
          <a:solidFill>
            <a:srgbClr val="FFF8D6"/>
          </a:solidFill>
          <a:ln w="12700">
            <a:solidFill>
              <a:srgbClr val="B08F00"/>
            </a:solidFill>
            <a:prstDash val="solid"/>
          </a:ln>
        </p:spPr>
      </p:sp>
      <p:sp>
        <p:nvSpPr>
          <p:cNvPr id="10" name="Text 8"/>
          <p:cNvSpPr/>
          <p:nvPr/>
        </p:nvSpPr>
        <p:spPr>
          <a:xfrm>
            <a:off x="3244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B08F00"/>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2</a:t>
            </a:r>
            <a:endParaRPr lang="en-US" sz="1100" dirty="0">
              <a:latin typeface="Arial" charset="0"/>
              <a:ea typeface="Arial" charset="0"/>
              <a:cs typeface="Arial" charset="0"/>
            </a:endParaRPr>
          </a:p>
        </p:txBody>
      </p:sp>
      <p:sp>
        <p:nvSpPr>
          <p:cNvPr id="11" name="Text 9"/>
          <p:cNvSpPr/>
          <p:nvPr/>
        </p:nvSpPr>
        <p:spPr>
          <a:xfrm>
            <a:off x="2868816" y="2997200"/>
            <a:ext cx="1006019"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8A6F00"/>
                </a:solidFill>
                <a:latin typeface="Arial" pitchFamily="34" charset="0"/>
                <a:ea typeface="Arial" pitchFamily="34" charset="-122"/>
                <a:cs typeface="Arial" pitchFamily="34" charset="-120"/>
              </a:rPr>
              <a:t>From 9 Nov</a:t>
            </a:r>
            <a:endParaRPr lang="en-US" sz="1200" dirty="0">
              <a:latin typeface="Arial" charset="0"/>
              <a:ea typeface="Arial" charset="0"/>
              <a:cs typeface="Arial" charset="0"/>
            </a:endParaRPr>
          </a:p>
        </p:txBody>
      </p:sp>
      <p:sp>
        <p:nvSpPr>
          <p:cNvPr id="12" name="Text 10"/>
          <p:cNvSpPr/>
          <p:nvPr/>
        </p:nvSpPr>
        <p:spPr>
          <a:xfrm>
            <a:off x="2707838" y="3274020"/>
            <a:ext cx="132802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Associations</a:t>
            </a:r>
            <a:endParaRPr lang="en-US" sz="1400" dirty="0">
              <a:latin typeface="Arial" charset="0"/>
              <a:ea typeface="Arial" charset="0"/>
              <a:cs typeface="Arial" charset="0"/>
            </a:endParaRPr>
          </a:p>
        </p:txBody>
      </p:sp>
      <p:sp>
        <p:nvSpPr>
          <p:cNvPr id="13" name="Text 11"/>
          <p:cNvSpPr/>
          <p:nvPr/>
        </p:nvSpPr>
        <p:spPr>
          <a:xfrm>
            <a:off x="2724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brief their NRAs, by call or in writing, and set the date for answers</a:t>
            </a:r>
            <a:endParaRPr lang="en-US" sz="1100" dirty="0">
              <a:latin typeface="Arial" charset="0"/>
              <a:ea typeface="Arial" charset="0"/>
              <a:cs typeface="Arial" charset="0"/>
            </a:endParaRPr>
          </a:p>
        </p:txBody>
      </p:sp>
      <p:sp>
        <p:nvSpPr>
          <p:cNvPr id="14" name="Shape 12"/>
          <p:cNvSpPr/>
          <p:nvPr/>
        </p:nvSpPr>
        <p:spPr>
          <a:xfrm>
            <a:off x="4438650" y="2546350"/>
            <a:ext cx="1485900" cy="2273300"/>
          </a:xfrm>
          <a:prstGeom prst="roundRect">
            <a:avLst>
              <a:gd name="adj" fmla="val 6410"/>
            </a:avLst>
          </a:prstGeom>
          <a:solidFill>
            <a:srgbClr val="E6F1E9"/>
          </a:solidFill>
          <a:ln w="12700">
            <a:solidFill>
              <a:srgbClr val="2F7D4F"/>
            </a:solidFill>
            <a:prstDash val="solid"/>
          </a:ln>
        </p:spPr>
      </p:sp>
      <p:sp>
        <p:nvSpPr>
          <p:cNvPr id="15" name="Text 13"/>
          <p:cNvSpPr/>
          <p:nvPr/>
        </p:nvSpPr>
        <p:spPr>
          <a:xfrm>
            <a:off x="50546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2F7D4F"/>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3</a:t>
            </a:r>
            <a:endParaRPr lang="en-US" sz="1100" dirty="0">
              <a:latin typeface="Arial" charset="0"/>
              <a:ea typeface="Arial" charset="0"/>
              <a:cs typeface="Arial" charset="0"/>
            </a:endParaRPr>
          </a:p>
        </p:txBody>
      </p:sp>
      <p:sp>
        <p:nvSpPr>
          <p:cNvPr id="16" name="Text 14"/>
          <p:cNvSpPr/>
          <p:nvPr/>
        </p:nvSpPr>
        <p:spPr>
          <a:xfrm>
            <a:off x="4531162" y="2997200"/>
            <a:ext cx="1300877"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2F7D4F"/>
                </a:solidFill>
                <a:latin typeface="Arial" pitchFamily="34" charset="0"/>
                <a:ea typeface="Arial" pitchFamily="34" charset="-122"/>
                <a:cs typeface="Arial" pitchFamily="34" charset="-120"/>
              </a:rPr>
              <a:t>By the date set</a:t>
            </a:r>
            <a:endParaRPr lang="en-US" sz="1200" dirty="0">
              <a:latin typeface="Arial" charset="0"/>
              <a:ea typeface="Arial" charset="0"/>
              <a:cs typeface="Arial" charset="0"/>
            </a:endParaRPr>
          </a:p>
        </p:txBody>
      </p:sp>
      <p:sp>
        <p:nvSpPr>
          <p:cNvPr id="17" name="Text 15"/>
          <p:cNvSpPr/>
          <p:nvPr/>
        </p:nvSpPr>
        <p:spPr>
          <a:xfrm>
            <a:off x="4891147" y="3274020"/>
            <a:ext cx="580906"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NRAs</a:t>
            </a:r>
            <a:endParaRPr lang="en-US" sz="1400" dirty="0">
              <a:latin typeface="Arial" charset="0"/>
              <a:ea typeface="Arial" charset="0"/>
              <a:cs typeface="Arial" charset="0"/>
            </a:endParaRPr>
          </a:p>
        </p:txBody>
      </p:sp>
      <p:sp>
        <p:nvSpPr>
          <p:cNvPr id="18" name="Text 16"/>
          <p:cNvSpPr/>
          <p:nvPr/>
        </p:nvSpPr>
        <p:spPr>
          <a:xfrm>
            <a:off x="45339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each answers individually to its CoP chair, ITU in copy</a:t>
            </a:r>
            <a:endParaRPr lang="en-US" sz="1100" dirty="0">
              <a:latin typeface="Arial" charset="0"/>
              <a:ea typeface="Arial" charset="0"/>
              <a:cs typeface="Arial" charset="0"/>
            </a:endParaRPr>
          </a:p>
        </p:txBody>
      </p:sp>
      <p:sp>
        <p:nvSpPr>
          <p:cNvPr id="19" name="Shape 17"/>
          <p:cNvSpPr/>
          <p:nvPr/>
        </p:nvSpPr>
        <p:spPr>
          <a:xfrm>
            <a:off x="6257925" y="2555875"/>
            <a:ext cx="1466850" cy="2254250"/>
          </a:xfrm>
          <a:prstGeom prst="roundRect">
            <a:avLst>
              <a:gd name="adj" fmla="val 5844"/>
            </a:avLst>
          </a:prstGeom>
          <a:solidFill>
            <a:srgbClr val="FFFFFF"/>
          </a:solidFill>
          <a:ln w="31750">
            <a:solidFill>
              <a:srgbClr val="0B2545"/>
            </a:solidFill>
            <a:prstDash val="solid"/>
          </a:ln>
        </p:spPr>
      </p:sp>
      <p:sp>
        <p:nvSpPr>
          <p:cNvPr id="20" name="Text 18"/>
          <p:cNvSpPr/>
          <p:nvPr/>
        </p:nvSpPr>
        <p:spPr>
          <a:xfrm>
            <a:off x="68643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B254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4</a:t>
            </a:r>
            <a:endParaRPr lang="en-US" sz="1100" dirty="0">
              <a:latin typeface="Arial" charset="0"/>
              <a:ea typeface="Arial" charset="0"/>
              <a:cs typeface="Arial" charset="0"/>
            </a:endParaRPr>
          </a:p>
        </p:txBody>
      </p:sp>
      <p:sp>
        <p:nvSpPr>
          <p:cNvPr id="21" name="Text 19"/>
          <p:cNvSpPr/>
          <p:nvPr/>
        </p:nvSpPr>
        <p:spPr>
          <a:xfrm>
            <a:off x="6549157" y="2997200"/>
            <a:ext cx="884337"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By 26 Nov</a:t>
            </a:r>
            <a:endParaRPr lang="en-US" sz="1200" dirty="0">
              <a:latin typeface="Arial" charset="0"/>
              <a:ea typeface="Arial" charset="0"/>
              <a:cs typeface="Arial" charset="0"/>
            </a:endParaRPr>
          </a:p>
        </p:txBody>
      </p:sp>
      <p:sp>
        <p:nvSpPr>
          <p:cNvPr id="22" name="Text 20"/>
          <p:cNvSpPr/>
          <p:nvPr/>
        </p:nvSpPr>
        <p:spPr>
          <a:xfrm>
            <a:off x="6493371" y="3274020"/>
            <a:ext cx="995958"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Each CoP</a:t>
            </a:r>
            <a:endParaRPr lang="en-US" sz="1400" dirty="0">
              <a:latin typeface="Arial" charset="0"/>
              <a:ea typeface="Arial" charset="0"/>
              <a:cs typeface="Arial" charset="0"/>
            </a:endParaRPr>
          </a:p>
        </p:txBody>
      </p:sp>
      <p:sp>
        <p:nvSpPr>
          <p:cNvPr id="23" name="Text 21"/>
          <p:cNvSpPr/>
          <p:nvPr/>
        </p:nvSpPr>
        <p:spPr>
          <a:xfrm>
            <a:off x="63436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meets and agrees one common position; the chair sends it to ITU</a:t>
            </a:r>
            <a:endParaRPr lang="en-US" sz="1100" dirty="0">
              <a:latin typeface="Arial" charset="0"/>
              <a:ea typeface="Arial" charset="0"/>
              <a:cs typeface="Arial" charset="0"/>
            </a:endParaRPr>
          </a:p>
        </p:txBody>
      </p:sp>
      <p:sp>
        <p:nvSpPr>
          <p:cNvPr id="24" name="Shape 22"/>
          <p:cNvSpPr/>
          <p:nvPr/>
        </p:nvSpPr>
        <p:spPr>
          <a:xfrm>
            <a:off x="8058150" y="2546350"/>
            <a:ext cx="1485900" cy="2273300"/>
          </a:xfrm>
          <a:prstGeom prst="roundRect">
            <a:avLst>
              <a:gd name="adj" fmla="val 6410"/>
            </a:avLst>
          </a:prstGeom>
          <a:solidFill>
            <a:srgbClr val="FFFFFF"/>
          </a:solidFill>
          <a:ln w="12700">
            <a:solidFill>
              <a:srgbClr val="0072B5"/>
            </a:solidFill>
            <a:prstDash val="solid"/>
          </a:ln>
        </p:spPr>
      </p:sp>
      <p:sp>
        <p:nvSpPr>
          <p:cNvPr id="25" name="Text 23"/>
          <p:cNvSpPr/>
          <p:nvPr/>
        </p:nvSpPr>
        <p:spPr>
          <a:xfrm>
            <a:off x="8674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5</a:t>
            </a:r>
            <a:endParaRPr lang="en-US" sz="1100" dirty="0">
              <a:latin typeface="Arial" charset="0"/>
              <a:ea typeface="Arial" charset="0"/>
              <a:cs typeface="Arial" charset="0"/>
            </a:endParaRPr>
          </a:p>
        </p:txBody>
      </p:sp>
      <p:sp>
        <p:nvSpPr>
          <p:cNvPr id="26" name="Text 24"/>
          <p:cNvSpPr/>
          <p:nvPr/>
        </p:nvSpPr>
        <p:spPr>
          <a:xfrm>
            <a:off x="8501241" y="2997200"/>
            <a:ext cx="599718"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27 Nov</a:t>
            </a:r>
            <a:endParaRPr lang="en-US" sz="1200" dirty="0">
              <a:latin typeface="Arial" charset="0"/>
              <a:ea typeface="Arial" charset="0"/>
              <a:cs typeface="Arial" charset="0"/>
            </a:endParaRPr>
          </a:p>
        </p:txBody>
      </p:sp>
      <p:sp>
        <p:nvSpPr>
          <p:cNvPr id="27" name="Text 25"/>
          <p:cNvSpPr/>
          <p:nvPr/>
        </p:nvSpPr>
        <p:spPr>
          <a:xfrm>
            <a:off x="8629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ITU</a:t>
            </a:r>
            <a:endParaRPr lang="en-US" sz="1400" dirty="0">
              <a:latin typeface="Arial" charset="0"/>
              <a:ea typeface="Arial" charset="0"/>
              <a:cs typeface="Arial" charset="0"/>
            </a:endParaRPr>
          </a:p>
        </p:txBody>
      </p:sp>
      <p:sp>
        <p:nvSpPr>
          <p:cNvPr id="28" name="Text 26"/>
          <p:cNvSpPr/>
          <p:nvPr/>
        </p:nvSpPr>
        <p:spPr>
          <a:xfrm>
            <a:off x="81534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merges the three positions and publishes the consolidated drafts</a:t>
            </a:r>
            <a:endParaRPr lang="en-US" sz="1100" dirty="0">
              <a:latin typeface="Arial" charset="0"/>
              <a:ea typeface="Arial" charset="0"/>
              <a:cs typeface="Arial" charset="0"/>
            </a:endParaRPr>
          </a:p>
        </p:txBody>
      </p:sp>
      <p:sp>
        <p:nvSpPr>
          <p:cNvPr id="29" name="Shape 27"/>
          <p:cNvSpPr/>
          <p:nvPr/>
        </p:nvSpPr>
        <p:spPr>
          <a:xfrm>
            <a:off x="9867900" y="2546350"/>
            <a:ext cx="1485900" cy="2273300"/>
          </a:xfrm>
          <a:prstGeom prst="roundRect">
            <a:avLst>
              <a:gd name="adj" fmla="val 6410"/>
            </a:avLst>
          </a:prstGeom>
          <a:solidFill>
            <a:srgbClr val="0B2545"/>
          </a:solidFill>
          <a:ln w="12700">
            <a:solidFill>
              <a:srgbClr val="0B2545"/>
            </a:solidFill>
            <a:prstDash val="solid"/>
          </a:ln>
        </p:spPr>
      </p:sp>
      <p:sp>
        <p:nvSpPr>
          <p:cNvPr id="30" name="Text 28"/>
          <p:cNvSpPr/>
          <p:nvPr/>
        </p:nvSpPr>
        <p:spPr>
          <a:xfrm>
            <a:off x="10483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F4F7FB"/>
          </a:solidFill>
          <a:ln/>
        </p:spPr>
        <p:txBody>
          <a:bodyPr wrap="square" lIns="0" tIns="0" rIns="0" bIns="0" rtlCol="0" anchor="t">
            <a:normAutofit/>
          </a:bodyPr>
          <a:lstStyle/>
          <a:p>
            <a:pPr algn="ctr" indent="0" marL="0">
              <a:lnSpc>
                <a:spcPts val="2002"/>
              </a:lnSpc>
              <a:buNone/>
            </a:pPr>
            <a:r>
              <a:rPr lang="en-US" sz="1100" b="1" dirty="0">
                <a:solidFill>
                  <a:srgbClr val="0B2545"/>
                </a:solidFill>
                <a:latin typeface="Arial" pitchFamily="34" charset="0"/>
                <a:ea typeface="Arial" pitchFamily="34" charset="-122"/>
                <a:cs typeface="Arial" pitchFamily="34" charset="-120"/>
              </a:rPr>
              <a:t>6</a:t>
            </a:r>
            <a:endParaRPr lang="en-US" sz="1100" dirty="0">
              <a:latin typeface="Arial" charset="0"/>
              <a:ea typeface="Arial" charset="0"/>
              <a:cs typeface="Arial" charset="0"/>
            </a:endParaRPr>
          </a:p>
        </p:txBody>
      </p:sp>
      <p:sp>
        <p:nvSpPr>
          <p:cNvPr id="31" name="Text 29"/>
          <p:cNvSpPr/>
          <p:nvPr/>
        </p:nvSpPr>
        <p:spPr>
          <a:xfrm>
            <a:off x="9929872" y="2997200"/>
            <a:ext cx="136195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7FD3F4"/>
                </a:solidFill>
                <a:latin typeface="Arial" pitchFamily="34" charset="0"/>
                <a:ea typeface="Arial" pitchFamily="34" charset="-122"/>
                <a:cs typeface="Arial" pitchFamily="34" charset="-120"/>
              </a:rPr>
              <a:t>30 Nov to 3 Dec</a:t>
            </a:r>
            <a:endParaRPr lang="en-US" sz="1200" dirty="0">
              <a:latin typeface="Arial" charset="0"/>
              <a:ea typeface="Arial" charset="0"/>
              <a:cs typeface="Arial" charset="0"/>
            </a:endParaRPr>
          </a:p>
        </p:txBody>
      </p:sp>
      <p:sp>
        <p:nvSpPr>
          <p:cNvPr id="32" name="Text 30"/>
          <p:cNvSpPr/>
          <p:nvPr/>
        </p:nvSpPr>
        <p:spPr>
          <a:xfrm>
            <a:off x="10160144" y="3274020"/>
            <a:ext cx="90136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F4F7FB"/>
                </a:solidFill>
                <a:latin typeface="Arial" pitchFamily="34" charset="0"/>
                <a:ea typeface="Arial" pitchFamily="34" charset="-122"/>
                <a:cs typeface="Arial" pitchFamily="34" charset="-120"/>
              </a:rPr>
              <a:t>Brussels</a:t>
            </a:r>
            <a:endParaRPr lang="en-US" sz="1400" dirty="0">
              <a:latin typeface="Arial" charset="0"/>
              <a:ea typeface="Arial" charset="0"/>
              <a:cs typeface="Arial" charset="0"/>
            </a:endParaRPr>
          </a:p>
        </p:txBody>
      </p:sp>
      <p:sp>
        <p:nvSpPr>
          <p:cNvPr id="33" name="Text 31"/>
          <p:cNvSpPr/>
          <p:nvPr/>
        </p:nvSpPr>
        <p:spPr>
          <a:xfrm>
            <a:off x="996315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CFE3F5"/>
                </a:solidFill>
                <a:latin typeface="Arial" pitchFamily="34" charset="0"/>
                <a:ea typeface="Arial" pitchFamily="34" charset="-122"/>
                <a:cs typeface="Arial" pitchFamily="34" charset="-120"/>
              </a:rPr>
              <a:t>three days of discussion, adoption by consensus on Thursday 3 Dec</a:t>
            </a:r>
            <a:endParaRPr lang="en-US" sz="1100" dirty="0">
              <a:latin typeface="Arial" charset="0"/>
              <a:ea typeface="Arial" charset="0"/>
              <a:cs typeface="Arial" charset="0"/>
            </a:endParaRPr>
          </a:p>
        </p:txBody>
      </p:sp>
      <p:pic>
        <p:nvPicPr>
          <p:cNvPr id="34" name="Image 0" descr="connector">    </p:cNvPr>
          <p:cNvPicPr>
            <a:picLocks noChangeAspect="1"/>
          </p:cNvPicPr>
          <p:nvPr/>
        </p:nvPicPr>
        <p:blipFill>
          <a:blip r:embed="rId1"/>
          <a:srcRect l="0" r="0" t="0" b="0"/>
          <a:stretch/>
        </p:blipFill>
        <p:spPr>
          <a:xfrm>
            <a:off x="2260600" y="2743200"/>
            <a:ext cx="412750" cy="101600"/>
          </a:xfrm>
          <a:prstGeom prst="rect">
            <a:avLst/>
          </a:prstGeom>
        </p:spPr>
      </p:pic>
      <p:sp>
        <p:nvSpPr>
          <p:cNvPr id="35" name="Text 32"/>
          <p:cNvSpPr/>
          <p:nvPr/>
        </p:nvSpPr>
        <p:spPr>
          <a:xfrm>
            <a:off x="177800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Drafts</a:t>
            </a:r>
            <a:endParaRPr lang="en-US" sz="1100" dirty="0">
              <a:latin typeface="Arial" charset="0"/>
              <a:ea typeface="Arial" charset="0"/>
              <a:cs typeface="Arial" charset="0"/>
            </a:endParaRPr>
          </a:p>
        </p:txBody>
      </p:sp>
      <p:pic>
        <p:nvPicPr>
          <p:cNvPr id="36" name="Image 1" descr="connector">    </p:cNvPr>
          <p:cNvPicPr>
            <a:picLocks noChangeAspect="1"/>
          </p:cNvPicPr>
          <p:nvPr/>
        </p:nvPicPr>
        <p:blipFill>
          <a:blip r:embed="rId2"/>
          <a:srcRect l="0" r="0" t="0" b="0"/>
          <a:stretch/>
        </p:blipFill>
        <p:spPr>
          <a:xfrm>
            <a:off x="4070350" y="2743200"/>
            <a:ext cx="412750" cy="101600"/>
          </a:xfrm>
          <a:prstGeom prst="rect">
            <a:avLst/>
          </a:prstGeom>
        </p:spPr>
      </p:pic>
      <p:sp>
        <p:nvSpPr>
          <p:cNvPr id="37" name="Text 33"/>
          <p:cNvSpPr/>
          <p:nvPr/>
        </p:nvSpPr>
        <p:spPr>
          <a:xfrm>
            <a:off x="358775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8A6F00"/>
                </a:solidFill>
                <a:latin typeface="Arial" pitchFamily="34" charset="0"/>
                <a:ea typeface="Arial" pitchFamily="34" charset="-122"/>
                <a:cs typeface="Arial" pitchFamily="34" charset="-120"/>
              </a:rPr>
              <a:t>Briefing</a:t>
            </a:r>
            <a:endParaRPr lang="en-US" sz="1100" dirty="0">
              <a:latin typeface="Arial" charset="0"/>
              <a:ea typeface="Arial" charset="0"/>
              <a:cs typeface="Arial" charset="0"/>
            </a:endParaRPr>
          </a:p>
        </p:txBody>
      </p:sp>
      <p:pic>
        <p:nvPicPr>
          <p:cNvPr id="38" name="Image 2" descr="connector">    </p:cNvPr>
          <p:cNvPicPr>
            <a:picLocks noChangeAspect="1"/>
          </p:cNvPicPr>
          <p:nvPr/>
        </p:nvPicPr>
        <p:blipFill>
          <a:blip r:embed="rId3"/>
          <a:srcRect l="0" r="0" t="0" b="0"/>
          <a:stretch/>
        </p:blipFill>
        <p:spPr>
          <a:xfrm>
            <a:off x="5880100" y="2743200"/>
            <a:ext cx="412750" cy="101600"/>
          </a:xfrm>
          <a:prstGeom prst="rect">
            <a:avLst/>
          </a:prstGeom>
        </p:spPr>
      </p:pic>
      <p:sp>
        <p:nvSpPr>
          <p:cNvPr id="39" name="Text 34"/>
          <p:cNvSpPr/>
          <p:nvPr/>
        </p:nvSpPr>
        <p:spPr>
          <a:xfrm>
            <a:off x="539750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2F7D4F"/>
                </a:solidFill>
                <a:latin typeface="Arial" pitchFamily="34" charset="0"/>
                <a:ea typeface="Arial" pitchFamily="34" charset="-122"/>
                <a:cs typeface="Arial" pitchFamily="34" charset="-120"/>
              </a:rPr>
              <a:t>Answers, ITU cc</a:t>
            </a:r>
            <a:endParaRPr lang="en-US" sz="1100" dirty="0">
              <a:latin typeface="Arial" charset="0"/>
              <a:ea typeface="Arial" charset="0"/>
              <a:cs typeface="Arial" charset="0"/>
            </a:endParaRPr>
          </a:p>
        </p:txBody>
      </p:sp>
      <p:pic>
        <p:nvPicPr>
          <p:cNvPr id="40" name="Image 3" descr="connector">    </p:cNvPr>
          <p:cNvPicPr>
            <a:picLocks noChangeAspect="1"/>
          </p:cNvPicPr>
          <p:nvPr/>
        </p:nvPicPr>
        <p:blipFill>
          <a:blip r:embed="rId4"/>
          <a:srcRect l="0" r="0" t="0" b="0"/>
          <a:stretch/>
        </p:blipFill>
        <p:spPr>
          <a:xfrm>
            <a:off x="7632700" y="2686050"/>
            <a:ext cx="527050" cy="215900"/>
          </a:xfrm>
          <a:prstGeom prst="rect">
            <a:avLst/>
          </a:prstGeom>
        </p:spPr>
      </p:pic>
      <p:sp>
        <p:nvSpPr>
          <p:cNvPr id="41" name="Text 35"/>
          <p:cNvSpPr/>
          <p:nvPr/>
        </p:nvSpPr>
        <p:spPr>
          <a:xfrm>
            <a:off x="7207250" y="2159000"/>
            <a:ext cx="1384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B2545"/>
                </a:solidFill>
                <a:latin typeface="Arial" pitchFamily="34" charset="0"/>
                <a:ea typeface="Arial" pitchFamily="34" charset="-122"/>
                <a:cs typeface="Arial" pitchFamily="34" charset="-120"/>
              </a:rPr>
              <a:t>One position</a:t>
            </a:r>
            <a:endParaRPr lang="en-US" sz="1100" dirty="0">
              <a:latin typeface="Arial" charset="0"/>
              <a:ea typeface="Arial" charset="0"/>
              <a:cs typeface="Arial" charset="0"/>
            </a:endParaRPr>
          </a:p>
        </p:txBody>
      </p:sp>
      <p:pic>
        <p:nvPicPr>
          <p:cNvPr id="42" name="Image 4" descr="connector">    </p:cNvPr>
          <p:cNvPicPr>
            <a:picLocks noChangeAspect="1"/>
          </p:cNvPicPr>
          <p:nvPr/>
        </p:nvPicPr>
        <p:blipFill>
          <a:blip r:embed="rId5"/>
          <a:srcRect l="0" r="0" t="0" b="0"/>
          <a:stretch/>
        </p:blipFill>
        <p:spPr>
          <a:xfrm>
            <a:off x="9499600" y="2743200"/>
            <a:ext cx="412750" cy="101600"/>
          </a:xfrm>
          <a:prstGeom prst="rect">
            <a:avLst/>
          </a:prstGeom>
        </p:spPr>
      </p:pic>
      <p:sp>
        <p:nvSpPr>
          <p:cNvPr id="43" name="Text 36"/>
          <p:cNvSpPr/>
          <p:nvPr/>
        </p:nvSpPr>
        <p:spPr>
          <a:xfrm>
            <a:off x="8953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Consolidated drafts</a:t>
            </a:r>
            <a:endParaRPr lang="en-US" sz="1100" dirty="0">
              <a:latin typeface="Arial" charset="0"/>
              <a:ea typeface="Arial" charset="0"/>
              <a:cs typeface="Arial" charset="0"/>
            </a:endParaRPr>
          </a:p>
        </p:txBody>
      </p:sp>
      <p:sp>
        <p:nvSpPr>
          <p:cNvPr id="44" name="Shape 37"/>
          <p:cNvSpPr/>
          <p:nvPr/>
        </p:nvSpPr>
        <p:spPr>
          <a:xfrm>
            <a:off x="2622550" y="4953000"/>
            <a:ext cx="5118100" cy="152400"/>
          </a:xfrm>
          <a:custGeom>
            <a:avLst/>
            <a:gdLst/>
            <a:ahLst/>
            <a:cxnLst/>
            <a:rect l="l" t="t" r="r" b="b"/>
            <a:pathLst>
              <a:path w="5118100" h="152400">
                <a:moveTo>
                  <a:pt x="5099050" y="0"/>
                </a:moveTo>
                <a:lnTo>
                  <a:pt x="5118100" y="0"/>
                </a:lnTo>
                <a:lnTo>
                  <a:pt x="5118100" y="76200"/>
                </a:lnTo>
                <a:arcTo hR="76200" wR="76200" stAng="0" swAng="5400000"/>
                <a:lnTo>
                  <a:pt x="76200" y="152400"/>
                </a:lnTo>
                <a:arcTo hR="76200" wR="76200" stAng="5400000" swAng="5400000"/>
                <a:lnTo>
                  <a:pt x="0" y="0"/>
                </a:lnTo>
                <a:lnTo>
                  <a:pt x="19050" y="0"/>
                </a:lnTo>
                <a:lnTo>
                  <a:pt x="19050" y="76200"/>
                </a:lnTo>
                <a:arcTo hR="57150" wR="57150" stAng="10800000" swAng="-5400000"/>
                <a:lnTo>
                  <a:pt x="5041900" y="133350"/>
                </a:lnTo>
                <a:arcTo hR="57150" wR="57150" stAng="5400000" swAng="-5400000"/>
                <a:lnTo>
                  <a:pt x="5099050" y="0"/>
                </a:lnTo>
                <a:close/>
              </a:path>
            </a:pathLst>
          </a:custGeom>
          <a:solidFill>
            <a:srgbClr val="5B6B82"/>
          </a:solidFill>
          <a:ln/>
        </p:spPr>
      </p:sp>
      <p:sp>
        <p:nvSpPr>
          <p:cNvPr id="45" name="Text 38"/>
          <p:cNvSpPr/>
          <p:nvPr/>
        </p:nvSpPr>
        <p:spPr>
          <a:xfrm>
            <a:off x="2545779" y="5181600"/>
            <a:ext cx="52716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Until 26 November</a:t>
            </a:r>
            <a:endParaRPr lang="en-US" sz="1200" dirty="0">
              <a:latin typeface="Arial" charset="0"/>
              <a:ea typeface="Arial" charset="0"/>
              <a:cs typeface="Arial" charset="0"/>
            </a:endParaRPr>
          </a:p>
        </p:txBody>
      </p:sp>
      <p:sp>
        <p:nvSpPr>
          <p:cNvPr id="46" name="Shape 39"/>
          <p:cNvSpPr/>
          <p:nvPr/>
        </p:nvSpPr>
        <p:spPr>
          <a:xfrm>
            <a:off x="805180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7" name="Text 40"/>
          <p:cNvSpPr/>
          <p:nvPr/>
        </p:nvSpPr>
        <p:spPr>
          <a:xfrm>
            <a:off x="802640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24 hours</a:t>
            </a:r>
            <a:endParaRPr lang="en-US" sz="1200" dirty="0">
              <a:latin typeface="Arial" charset="0"/>
              <a:ea typeface="Arial" charset="0"/>
              <a:cs typeface="Arial" charset="0"/>
            </a:endParaRPr>
          </a:p>
        </p:txBody>
      </p:sp>
      <p:sp>
        <p:nvSpPr>
          <p:cNvPr id="48" name="Shape 41"/>
          <p:cNvSpPr/>
          <p:nvPr/>
        </p:nvSpPr>
        <p:spPr>
          <a:xfrm>
            <a:off x="986155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9" name="Text 42"/>
          <p:cNvSpPr/>
          <p:nvPr/>
        </p:nvSpPr>
        <p:spPr>
          <a:xfrm>
            <a:off x="983615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3 days to discuss</a:t>
            </a:r>
            <a:endParaRPr lang="en-US" sz="1200" dirty="0">
              <a:latin typeface="Arial" charset="0"/>
              <a:ea typeface="Arial" charset="0"/>
              <a:cs typeface="Arial" charset="0"/>
            </a:endParaRPr>
          </a:p>
        </p:txBody>
      </p:sp>
      <p:pic>
        <p:nvPicPr>
          <p:cNvPr id="50" name="Image 5" descr="connector">    </p:cNvPr>
          <p:cNvPicPr>
            <a:picLocks noChangeAspect="1"/>
          </p:cNvPicPr>
          <p:nvPr/>
        </p:nvPicPr>
        <p:blipFill>
          <a:blip r:embed="rId6"/>
          <a:srcRect l="0" r="0" t="0" b="0"/>
          <a:stretch/>
        </p:blipFill>
        <p:spPr>
          <a:xfrm>
            <a:off x="2550220" y="5727700"/>
            <a:ext cx="355600" cy="101600"/>
          </a:xfrm>
          <a:prstGeom prst="rect">
            <a:avLst/>
          </a:prstGeom>
        </p:spPr>
      </p:pic>
      <p:sp>
        <p:nvSpPr>
          <p:cNvPr id="51" name="Text 43"/>
          <p:cNvSpPr/>
          <p:nvPr/>
        </p:nvSpPr>
        <p:spPr>
          <a:xfrm>
            <a:off x="3083620" y="5680720"/>
            <a:ext cx="275878"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ITU</a:t>
            </a:r>
            <a:endParaRPr lang="en-US" sz="1100" dirty="0">
              <a:latin typeface="Arial" charset="0"/>
              <a:ea typeface="Arial" charset="0"/>
              <a:cs typeface="Arial" charset="0"/>
            </a:endParaRPr>
          </a:p>
        </p:txBody>
      </p:sp>
      <p:pic>
        <p:nvPicPr>
          <p:cNvPr id="52" name="Image 6" descr="connector">    </p:cNvPr>
          <p:cNvPicPr>
            <a:picLocks noChangeAspect="1"/>
          </p:cNvPicPr>
          <p:nvPr/>
        </p:nvPicPr>
        <p:blipFill>
          <a:blip r:embed="rId7"/>
          <a:srcRect l="0" r="0" t="0" b="0"/>
          <a:stretch/>
        </p:blipFill>
        <p:spPr>
          <a:xfrm>
            <a:off x="3486497" y="5727700"/>
            <a:ext cx="355600" cy="101600"/>
          </a:xfrm>
          <a:prstGeom prst="rect">
            <a:avLst/>
          </a:prstGeom>
        </p:spPr>
      </p:pic>
      <p:sp>
        <p:nvSpPr>
          <p:cNvPr id="53" name="Text 44"/>
          <p:cNvSpPr/>
          <p:nvPr/>
        </p:nvSpPr>
        <p:spPr>
          <a:xfrm>
            <a:off x="4019897" y="5680720"/>
            <a:ext cx="1482477"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regional associations</a:t>
            </a:r>
            <a:endParaRPr lang="en-US" sz="1100" dirty="0">
              <a:latin typeface="Arial" charset="0"/>
              <a:ea typeface="Arial" charset="0"/>
              <a:cs typeface="Arial" charset="0"/>
            </a:endParaRPr>
          </a:p>
        </p:txBody>
      </p:sp>
      <p:pic>
        <p:nvPicPr>
          <p:cNvPr id="54" name="Image 7" descr="connector">    </p:cNvPr>
          <p:cNvPicPr>
            <a:picLocks noChangeAspect="1"/>
          </p:cNvPicPr>
          <p:nvPr/>
        </p:nvPicPr>
        <p:blipFill>
          <a:blip r:embed="rId8"/>
          <a:srcRect l="0" r="0" t="0" b="0"/>
          <a:stretch/>
        </p:blipFill>
        <p:spPr>
          <a:xfrm>
            <a:off x="5502374" y="5727700"/>
            <a:ext cx="355600" cy="101600"/>
          </a:xfrm>
          <a:prstGeom prst="rect">
            <a:avLst/>
          </a:prstGeom>
        </p:spPr>
      </p:pic>
      <p:sp>
        <p:nvSpPr>
          <p:cNvPr id="55" name="Text 45"/>
          <p:cNvSpPr/>
          <p:nvPr/>
        </p:nvSpPr>
        <p:spPr>
          <a:xfrm>
            <a:off x="6035774" y="5680720"/>
            <a:ext cx="1748780"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NRAs’ individual answers</a:t>
            </a:r>
            <a:endParaRPr lang="en-US" sz="1100" dirty="0">
              <a:latin typeface="Arial" charset="0"/>
              <a:ea typeface="Arial" charset="0"/>
              <a:cs typeface="Arial" charset="0"/>
            </a:endParaRPr>
          </a:p>
        </p:txBody>
      </p:sp>
      <p:pic>
        <p:nvPicPr>
          <p:cNvPr id="56" name="Image 8" descr="connector">    </p:cNvPr>
          <p:cNvPicPr>
            <a:picLocks noChangeAspect="1"/>
          </p:cNvPicPr>
          <p:nvPr/>
        </p:nvPicPr>
        <p:blipFill>
          <a:blip r:embed="rId9"/>
          <a:srcRect l="0" r="0" t="0" b="0"/>
          <a:stretch/>
        </p:blipFill>
        <p:spPr>
          <a:xfrm>
            <a:off x="7784554" y="5670550"/>
            <a:ext cx="355600" cy="215900"/>
          </a:xfrm>
          <a:prstGeom prst="rect">
            <a:avLst/>
          </a:prstGeom>
        </p:spPr>
      </p:pic>
      <p:sp>
        <p:nvSpPr>
          <p:cNvPr id="57" name="Text 46"/>
          <p:cNvSpPr/>
          <p:nvPr/>
        </p:nvSpPr>
        <p:spPr>
          <a:xfrm>
            <a:off x="8317954" y="5680720"/>
            <a:ext cx="1565672"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one position per CoP</a:t>
            </a:r>
            <a:endParaRPr lang="en-US" sz="1100" dirty="0">
              <a:latin typeface="Arial" charset="0"/>
              <a:ea typeface="Arial" charset="0"/>
              <a:cs typeface="Arial" charset="0"/>
            </a:endParaRPr>
          </a:p>
        </p:txBody>
      </p:sp>
      <p:pic>
        <p:nvPicPr>
          <p:cNvPr id="58" name="Image 9" descr="Africa Broadband Maps and ITU">    </p:cNvPr>
          <p:cNvPicPr>
            <a:picLocks noChangeAspect="1"/>
          </p:cNvPicPr>
          <p:nvPr/>
        </p:nvPicPr>
        <p:blipFill>
          <a:blip r:embed="rId10"/>
          <a:srcRect l="-233" r="-233" t="0" b="0"/>
          <a:stretch/>
        </p:blipFill>
        <p:spPr>
          <a:xfrm>
            <a:off x="812800" y="6223000"/>
            <a:ext cx="1143000" cy="330200"/>
          </a:xfrm>
          <a:prstGeom prst="rect">
            <a:avLst/>
          </a:prstGeom>
        </p:spPr>
      </p:pic>
      <p:sp>
        <p:nvSpPr>
          <p:cNvPr id="59" name="Text 4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9</a:t>
            </a:r>
            <a:endParaRPr lang="en-US" sz="1200" dirty="0">
              <a:latin typeface="Arial" charset="0"/>
              <a:ea typeface="Arial" charset="0"/>
              <a:cs typeface="Arial"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FOR THE CHAIRS</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What the chair does</a:t>
            </a:r>
            <a:endParaRPr lang="en-US" sz="3200" dirty="0">
              <a:latin typeface="Arial" charset="0"/>
              <a:ea typeface="Arial" charset="0"/>
              <a:cs typeface="Arial" charset="0"/>
            </a:endParaRPr>
          </a:p>
        </p:txBody>
      </p:sp>
      <p:sp>
        <p:nvSpPr>
          <p:cNvPr id="4" name="Shape 2"/>
          <p:cNvSpPr/>
          <p:nvPr/>
        </p:nvSpPr>
        <p:spPr>
          <a:xfrm>
            <a:off x="815975" y="2085925"/>
            <a:ext cx="5175250" cy="2914352"/>
          </a:xfrm>
          <a:prstGeom prst="roundRect">
            <a:avLst>
              <a:gd name="adj" fmla="val 4249"/>
            </a:avLst>
          </a:prstGeom>
          <a:solidFill>
            <a:srgbClr val="FFFFFF"/>
          </a:solidFill>
          <a:ln w="6350">
            <a:solidFill>
              <a:srgbClr val="E3EAF3"/>
            </a:solidFill>
            <a:prstDash val="solid"/>
          </a:ln>
        </p:spPr>
      </p:sp>
      <p:sp>
        <p:nvSpPr>
          <p:cNvPr id="5" name="Text 3"/>
          <p:cNvSpPr/>
          <p:nvPr/>
        </p:nvSpPr>
        <p:spPr>
          <a:xfrm>
            <a:off x="1073150" y="2343100"/>
            <a:ext cx="4800727"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B2545"/>
                </a:solidFill>
                <a:latin typeface="Arial" pitchFamily="34" charset="0"/>
                <a:ea typeface="Arial" pitchFamily="34" charset="-122"/>
                <a:cs typeface="Arial" pitchFamily="34" charset="-120"/>
              </a:rPr>
              <a:t>Brief your members</a:t>
            </a:r>
            <a:endParaRPr lang="en-US" sz="1800" dirty="0">
              <a:latin typeface="Arial" charset="0"/>
              <a:ea typeface="Arial" charset="0"/>
              <a:cs typeface="Arial" charset="0"/>
            </a:endParaRPr>
          </a:p>
        </p:txBody>
      </p:sp>
      <p:sp>
        <p:nvSpPr>
          <p:cNvPr id="6" name="Text 4"/>
          <p:cNvSpPr/>
          <p:nvPr/>
        </p:nvSpPr>
        <p:spPr>
          <a:xfrm>
            <a:off x="1073150" y="2718991"/>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From 9 November, send the drafts and the five questions to your members.</a:t>
            </a:r>
            <a:endParaRPr lang="en-US" sz="1400" dirty="0">
              <a:latin typeface="Arial" charset="0"/>
              <a:ea typeface="Arial" charset="0"/>
              <a:cs typeface="Arial" charset="0"/>
            </a:endParaRPr>
          </a:p>
        </p:txBody>
      </p:sp>
      <p:sp>
        <p:nvSpPr>
          <p:cNvPr id="7" name="Text 5"/>
          <p:cNvSpPr/>
          <p:nvPr/>
        </p:nvSpPr>
        <p:spPr>
          <a:xfrm>
            <a:off x="1073150" y="3336131"/>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Choose a short call or a written round, and set the date for answers.</a:t>
            </a:r>
            <a:endParaRPr lang="en-US" sz="1400" dirty="0">
              <a:latin typeface="Arial" charset="0"/>
              <a:ea typeface="Arial" charset="0"/>
              <a:cs typeface="Arial" charset="0"/>
            </a:endParaRPr>
          </a:p>
        </p:txBody>
      </p:sp>
      <p:sp>
        <p:nvSpPr>
          <p:cNvPr id="8" name="Text 6"/>
          <p:cNvSpPr/>
          <p:nvPr/>
        </p:nvSpPr>
        <p:spPr>
          <a:xfrm>
            <a:off x="1073150" y="3953272"/>
            <a:ext cx="4800727"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Members answer individually to you, with ITU in copy.</a:t>
            </a:r>
            <a:endParaRPr lang="en-US" sz="1400" dirty="0">
              <a:latin typeface="Arial" charset="0"/>
              <a:ea typeface="Arial" charset="0"/>
              <a:cs typeface="Arial" charset="0"/>
            </a:endParaRPr>
          </a:p>
        </p:txBody>
      </p:sp>
      <p:sp>
        <p:nvSpPr>
          <p:cNvPr id="9" name="Shape 7"/>
          <p:cNvSpPr/>
          <p:nvPr/>
        </p:nvSpPr>
        <p:spPr>
          <a:xfrm>
            <a:off x="6200775" y="2085925"/>
            <a:ext cx="5175250" cy="2914352"/>
          </a:xfrm>
          <a:prstGeom prst="roundRect">
            <a:avLst>
              <a:gd name="adj" fmla="val 4249"/>
            </a:avLst>
          </a:prstGeom>
          <a:solidFill>
            <a:srgbClr val="FFFFFF"/>
          </a:solidFill>
          <a:ln w="6350">
            <a:solidFill>
              <a:srgbClr val="E3EAF3"/>
            </a:solidFill>
            <a:prstDash val="solid"/>
          </a:ln>
        </p:spPr>
      </p:sp>
      <p:sp>
        <p:nvSpPr>
          <p:cNvPr id="10" name="Text 8"/>
          <p:cNvSpPr/>
          <p:nvPr/>
        </p:nvSpPr>
        <p:spPr>
          <a:xfrm>
            <a:off x="6457950" y="2343100"/>
            <a:ext cx="4800727" cy="57398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0B2545"/>
                </a:solidFill>
                <a:latin typeface="Arial" pitchFamily="34" charset="0"/>
                <a:ea typeface="Arial" pitchFamily="34" charset="-122"/>
                <a:cs typeface="Arial" pitchFamily="34" charset="-120"/>
              </a:rPr>
              <a:t>A CoP meeting, one common position by 26 November</a:t>
            </a:r>
            <a:endParaRPr lang="en-US" sz="1800" dirty="0">
              <a:latin typeface="Arial" charset="0"/>
              <a:ea typeface="Arial" charset="0"/>
              <a:cs typeface="Arial" charset="0"/>
            </a:endParaRPr>
          </a:p>
        </p:txBody>
      </p:sp>
      <p:sp>
        <p:nvSpPr>
          <p:cNvPr id="11" name="Text 9"/>
          <p:cNvSpPr/>
          <p:nvPr/>
        </p:nvSpPr>
        <p:spPr>
          <a:xfrm>
            <a:off x="6457950" y="2993281"/>
            <a:ext cx="4800727"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Hold a meeting of your CoP members, merge their answers into one position based on the needs of all, and note where views differ.</a:t>
            </a:r>
            <a:endParaRPr lang="en-US" sz="1400" dirty="0">
              <a:latin typeface="Arial" charset="0"/>
              <a:ea typeface="Arial" charset="0"/>
              <a:cs typeface="Arial" charset="0"/>
            </a:endParaRPr>
          </a:p>
        </p:txBody>
      </p:sp>
      <p:sp>
        <p:nvSpPr>
          <p:cNvPr id="12" name="Text 10"/>
          <p:cNvSpPr/>
          <p:nvPr/>
        </p:nvSpPr>
        <p:spPr>
          <a:xfrm>
            <a:off x="6457950" y="3868192"/>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Send it to </a:t>
            </a:r>
            <a:r>
              <a:rPr lang="en-US" sz="1400" b="1" dirty="0">
                <a:solidFill>
                  <a:srgbClr val="0B2545"/>
                </a:solidFill>
                <a:latin typeface="Arial" pitchFamily="34" charset="0"/>
                <a:ea typeface="Arial" pitchFamily="34" charset="-122"/>
                <a:cs typeface="Arial" pitchFamily="34" charset="-120"/>
              </a:rPr>
              <a:t>elind.sulmina@itu.int</a:t>
            </a:r>
            <a:r>
              <a:rPr lang="en-US" sz="1400" dirty="0">
                <a:solidFill>
                  <a:srgbClr val="3A4A62"/>
                </a:solidFill>
                <a:latin typeface="Arial" pitchFamily="34" charset="0"/>
                <a:ea typeface="Arial" pitchFamily="34" charset="-122"/>
                <a:cs typeface="Arial" pitchFamily="34" charset="-120"/>
              </a:rPr>
              <a:t>, copy </a:t>
            </a:r>
            <a:r>
              <a:rPr lang="en-US" sz="1400" b="1" dirty="0">
                <a:solidFill>
                  <a:srgbClr val="0B2545"/>
                </a:solidFill>
                <a:latin typeface="Arial" pitchFamily="34" charset="0"/>
                <a:ea typeface="Arial" pitchFamily="34" charset="-122"/>
                <a:cs typeface="Arial" pitchFamily="34" charset="-120"/>
              </a:rPr>
              <a:t>danajon.kamason@itu.int</a:t>
            </a:r>
            <a:r>
              <a:rPr lang="en-US" sz="1400" dirty="0">
                <a:solidFill>
                  <a:srgbClr val="3A4A62"/>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p:txBody>
      </p:sp>
      <p:sp>
        <p:nvSpPr>
          <p:cNvPr id="13" name="Text 11"/>
          <p:cNvSpPr/>
          <p:nvPr/>
        </p:nvSpPr>
        <p:spPr>
          <a:xfrm>
            <a:off x="6457950" y="4485332"/>
            <a:ext cx="4800727" cy="283170"/>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A4A62"/>
                </a:solidFill>
                <a:latin typeface="Arial" pitchFamily="34" charset="0"/>
                <a:ea typeface="Arial" pitchFamily="34" charset="-122"/>
                <a:cs typeface="Arial" pitchFamily="34" charset="-120"/>
              </a:rPr>
              <a:t>Subject: </a:t>
            </a:r>
            <a:r>
              <a:rPr lang="en-US" sz="1400" b="1" dirty="0">
                <a:solidFill>
                  <a:srgbClr val="0B2545"/>
                </a:solidFill>
                <a:latin typeface="Arial" pitchFamily="34" charset="0"/>
                <a:ea typeface="Arial" pitchFamily="34" charset="-122"/>
                <a:cs typeface="Arial" pitchFamily="34" charset="-120"/>
              </a:rPr>
              <a:t>“ReCoP position, [group] CoP”</a:t>
            </a:r>
            <a:r>
              <a:rPr lang="en-US" sz="1400" dirty="0">
                <a:solidFill>
                  <a:srgbClr val="3A4A62"/>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p:txBody>
      </p:sp>
      <p:pic>
        <p:nvPicPr>
          <p:cNvPr id="14"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10</a:t>
            </a:r>
            <a:endParaRPr lang="en-US" sz="1200" dirty="0">
              <a:latin typeface="Arial" charset="0"/>
              <a:ea typeface="Arial" charset="0"/>
              <a:cs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EVERYTHING ONLINE</a:t>
            </a:r>
            <a:endParaRPr lang="en-US" sz="1200" dirty="0">
              <a:latin typeface="Arial" charset="0"/>
              <a:ea typeface="Arial" charset="0"/>
              <a:cs typeface="Arial" charset="0"/>
            </a:endParaRPr>
          </a:p>
        </p:txBody>
      </p:sp>
      <p:sp>
        <p:nvSpPr>
          <p:cNvPr id="4" name="Text 2"/>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africabbmaps.itu.int/recop</a:t>
            </a:r>
            <a:endParaRPr lang="en-US" sz="3200" dirty="0">
              <a:latin typeface="Arial" charset="0"/>
              <a:ea typeface="Arial" charset="0"/>
              <a:cs typeface="Arial" charset="0"/>
            </a:endParaRPr>
          </a:p>
        </p:txBody>
      </p:sp>
      <p:sp>
        <p:nvSpPr>
          <p:cNvPr id="5" name="Text 3"/>
          <p:cNvSpPr/>
          <p:nvPr/>
        </p:nvSpPr>
        <p:spPr>
          <a:xfrm>
            <a:off x="812800" y="2082750"/>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ON THE WEBSITE, IN ENGLISH AND FRENCH</a:t>
            </a:r>
            <a:endParaRPr lang="en-US" sz="1200" dirty="0">
              <a:latin typeface="Arial" charset="0"/>
              <a:ea typeface="Arial" charset="0"/>
              <a:cs typeface="Arial" charset="0"/>
            </a:endParaRPr>
          </a:p>
        </p:txBody>
      </p:sp>
      <p:sp>
        <p:nvSpPr>
          <p:cNvPr id="6" name="Text 4"/>
          <p:cNvSpPr/>
          <p:nvPr/>
        </p:nvSpPr>
        <p:spPr>
          <a:xfrm>
            <a:off x="812800" y="2384971"/>
            <a:ext cx="5337048" cy="145415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Contribute in 6 steps</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Documents: the three draft outputs and, from 27 November, the consolidated drafts</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Brussels: agenda for Days 1 to 4</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Your CoP’s page and contacts</a:t>
            </a:r>
            <a:endParaRPr lang="en-US" sz="1500" dirty="0">
              <a:latin typeface="Arial" charset="0"/>
              <a:ea typeface="Arial" charset="0"/>
              <a:cs typeface="Arial" charset="0"/>
            </a:endParaRPr>
          </a:p>
        </p:txBody>
      </p:sp>
      <p:sp>
        <p:nvSpPr>
          <p:cNvPr id="7" name="Text 5"/>
          <p:cNvSpPr/>
          <p:nvPr/>
        </p:nvSpPr>
        <p:spPr>
          <a:xfrm>
            <a:off x="6197600" y="2082750"/>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SECRETARIAT, ITU</a:t>
            </a:r>
            <a:endParaRPr lang="en-US" sz="1200" dirty="0">
              <a:latin typeface="Arial" charset="0"/>
              <a:ea typeface="Arial" charset="0"/>
              <a:cs typeface="Arial" charset="0"/>
            </a:endParaRPr>
          </a:p>
        </p:txBody>
      </p:sp>
      <p:sp>
        <p:nvSpPr>
          <p:cNvPr id="8" name="Text 6"/>
          <p:cNvSpPr/>
          <p:nvPr/>
        </p:nvSpPr>
        <p:spPr>
          <a:xfrm>
            <a:off x="6197600" y="2384971"/>
            <a:ext cx="5337048" cy="173990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Dana Jon Kamason</a:t>
            </a:r>
            <a:r>
              <a:rPr lang="en-US" sz="1500" dirty="0">
                <a:solidFill>
                  <a:srgbClr val="F4F7FB"/>
                </a:solidFill>
                <a:latin typeface="Arial" pitchFamily="34" charset="0"/>
                <a:ea typeface="Arial" pitchFamily="34" charset="-122"/>
                <a:cs typeface="Arial" pitchFamily="34" charset="-120"/>
              </a:rPr>
              <a:t>, Project Manager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danajon.kamason@itu.int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Elind Sulmina</a:t>
            </a:r>
            <a:r>
              <a:rPr lang="en-US" sz="1500" dirty="0">
                <a:solidFill>
                  <a:srgbClr val="F4F7FB"/>
                </a:solidFill>
                <a:latin typeface="Arial" pitchFamily="34" charset="0"/>
                <a:ea typeface="Arial" pitchFamily="34" charset="-122"/>
                <a:cs typeface="Arial" pitchFamily="34" charset="-120"/>
              </a:rPr>
              <a:t>, Project Officer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elind.sulmina@itu.int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Patricia Schlageter</a:t>
            </a:r>
            <a:r>
              <a:rPr lang="en-US" sz="1500" dirty="0">
                <a:solidFill>
                  <a:srgbClr val="F4F7FB"/>
                </a:solidFill>
                <a:latin typeface="Arial" pitchFamily="34" charset="0"/>
                <a:ea typeface="Arial" pitchFamily="34" charset="-122"/>
                <a:cs typeface="Arial" pitchFamily="34" charset="-120"/>
              </a:rPr>
              <a:t>, Capacity &amp; Knowledge Coordinator</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patricia.schlageter@itu.int</a:t>
            </a:r>
            <a:endParaRPr lang="en-US" sz="1500" dirty="0">
              <a:latin typeface="Arial" charset="0"/>
              <a:ea typeface="Arial" charset="0"/>
              <a:cs typeface="Arial" charset="0"/>
            </a:endParaRPr>
          </a:p>
        </p:txBody>
      </p:sp>
      <p:pic>
        <p:nvPicPr>
          <p:cNvPr id="9" name="Image 0" descr="Africa Broadband Maps and ITU">    </p:cNvPr>
          <p:cNvPicPr>
            <a:picLocks noChangeAspect="1"/>
          </p:cNvPicPr>
          <p:nvPr/>
        </p:nvPicPr>
        <p:blipFill>
          <a:blip r:embed="rId1"/>
          <a:srcRect l="-233" r="-233" t="0" b="0"/>
          <a:stretch/>
        </p:blipFill>
        <p:spPr>
          <a:xfrm>
            <a:off x="812800" y="6223000"/>
            <a:ext cx="1143000" cy="330200"/>
          </a:xfrm>
          <a:prstGeom prst="rect">
            <a:avLst/>
          </a:prstGeom>
        </p:spPr>
      </p:pic>
    </p:spTree>
  </p:cSld>
  <p:clrMapOvr>
    <a:masterClrMapping/>
  </p:clrMapOvr>
</p:sld>
</file>

<file path=ppt/theme/theme1.xml><?xml version="1.0" encoding="utf-8"?>
<a:theme xmlns:a="http://schemas.openxmlformats.org/drawingml/2006/main" name="ReCoP Brussels briefing for chairs">
  <a:themeElements>
    <a:clrScheme name="ReCoP Brussels briefing for chairs">
      <a:dk1>
        <a:srgbClr val="0B2545"/>
      </a:dk1>
      <a:lt1>
        <a:srgbClr val="F4F7FB"/>
      </a:lt1>
      <a:dk2>
        <a:srgbClr val="455A73"/>
      </a:dk2>
      <a:lt2>
        <a:srgbClr val="DDE2E9"/>
      </a:lt2>
      <a:accent1>
        <a:srgbClr val="3A4A62"/>
      </a:accent1>
      <a:accent2>
        <a:srgbClr val="0072B5"/>
      </a:accent2>
      <a:accent3>
        <a:srgbClr val="5B6B82"/>
      </a:accent3>
      <a:accent4>
        <a:srgbClr val="7FD3F4"/>
      </a:accent4>
      <a:accent5>
        <a:srgbClr val="16355E"/>
      </a:accent5>
      <a:accent6>
        <a:srgbClr val="F5CF00"/>
      </a:accent6>
      <a:hlink>
        <a:srgbClr val="0563C1"/>
      </a:hlink>
      <a:folHlink>
        <a:srgbClr val="954F72"/>
      </a:folHlink>
    </a:clrScheme>
    <a:fontScheme name="ReCoP Brussels briefing for chair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ReCoP Brussels briefing for chairs</dc:title>
  <dc:subject/>
  <dc:creator/>
  <cp:lastModifiedBy/>
  <cp:revision>1</cp:revision>
  <dcterms:created xsi:type="dcterms:W3CDTF">2026-11-06T14:50:47Z</dcterms:created>
  <dcterms:modified xsi:type="dcterms:W3CDTF">2026-11-06T14:50:47Z</dcterms:modified>
</cp:coreProperties>
</file>