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this deck to your members with the draft. It explains what OUTPUT/1 is, the question for your members and how the answers reach Brussels.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Brussels is not a training only: it is where the three groups become one Regional Community of Practice and agree three short texts. The answers your members send in November, and the common position your CoP agrees by 26 November, are what those texts are built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way to use broadband maps to identify, rank and present investment needs. A map only helps investors if it answers their questions: where coverage is missing, who is affected, what already exists nearby and what it would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steps, from what the map shows to the case presented to financing institutions. The draft agrees one common way to take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country figures are needed: each member gives a general picture of what data exist in the sub-region and what is missing. Each member answers individually, in writing, to the CoP chair, with elind.sulmina@itu.int and danajon.kamason@itu.int in copy, subject “ReCoP answers, [authority], [group] CoP”.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diagram from left to right. 1: on 6 November ITU sends the drafts of OUTPUT/1 and OUTPUT/3, with OUTPUT/2 by 9 November, and this presentation to the three CoPs and their regional associations. 2: from 9 November each association briefs its NRAs, by a short call or a written round, and sets the date for answers. 3: each NRA answers individually to its CoP chair, with elind.sulmina@itu.int and danajon.kamason@itu.int in copy, subject “ReCoP answers, [authority], [group] CoP”. 4: by 26 November each regional association holds a meeting of its CoP members, who agree one common position based on the needs of all its members, and the chair sends it to ITU, subject “ReCoP position, [group] CoP”. 5: on 27 November ITU merges the three positions within 24 hours and publishes the consolidated drafts. 6: in Brussels, from 30 November to 3 December, three days of discussion and adoption by consensus on Thursday 3 December.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your members and confirm the date by which they send their answers to you, with ITU in copy, so that your CoP’s common position reaches ITU by 26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2.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africabbmaps.itu.int/wp-content/uploads/2026/11/Africa-BB-Maps_D1_Investment_Mapping_Guidance_INPUT_v0.3.docx" TargetMode="External"/><Relationship Id="rId2" Type="http://schemas.openxmlformats.org/officeDocument/2006/relationships/image" Target="../media/image-7-1.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pic>
        <p:nvPicPr>
          <p:cNvPr id="3" name="Image 0" descr="Africa Broadband Maps and ITU">    </p:cNvPr>
          <p:cNvPicPr>
            <a:picLocks noChangeAspect="1"/>
          </p:cNvPicPr>
          <p:nvPr/>
        </p:nvPicPr>
        <p:blipFill>
          <a:blip r:embed="rId1"/>
          <a:srcRect l="-131" r="-131" t="0" b="0"/>
          <a:stretch/>
        </p:blipFill>
        <p:spPr>
          <a:xfrm>
            <a:off x="812800" y="1069429"/>
            <a:ext cx="2413000" cy="698500"/>
          </a:xfrm>
          <a:prstGeom prst="rect">
            <a:avLst/>
          </a:prstGeom>
        </p:spPr>
      </p:pic>
      <p:sp>
        <p:nvSpPr>
          <p:cNvPr id="4" name="Text 1"/>
          <p:cNvSpPr/>
          <p:nvPr/>
        </p:nvSpPr>
        <p:spPr>
          <a:xfrm>
            <a:off x="812800" y="1971129"/>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7FD3F4"/>
                </a:solidFill>
                <a:latin typeface="Arial" pitchFamily="34" charset="0"/>
                <a:ea typeface="Arial" pitchFamily="34" charset="-122"/>
                <a:cs typeface="Arial" pitchFamily="34" charset="-120"/>
              </a:rPr>
              <a:t>REGIONAL COMMUNITY OF PRACTICE | DISCUSSED ON MONDAY 30 NOVEMBER</a:t>
            </a:r>
            <a:endParaRPr lang="en-US" sz="1400" dirty="0">
              <a:latin typeface="Arial" charset="0"/>
              <a:ea typeface="Arial" charset="0"/>
              <a:cs typeface="Arial" charset="0"/>
            </a:endParaRPr>
          </a:p>
        </p:txBody>
      </p:sp>
      <p:sp>
        <p:nvSpPr>
          <p:cNvPr id="5" name="Text 2"/>
          <p:cNvSpPr/>
          <p:nvPr>
            <p:ph type="title"/>
          </p:nvPr>
        </p:nvSpPr>
        <p:spPr>
          <a:xfrm>
            <a:off x="812800" y="2423220"/>
            <a:ext cx="10883392" cy="787400"/>
          </a:xfrm>
          <a:prstGeom prst="rect">
            <a:avLst/>
          </a:prstGeom>
          <a:noFill/>
          <a:ln/>
        </p:spPr>
        <p:txBody>
          <a:bodyPr wrap="square" lIns="0" tIns="0" rIns="0" bIns="0" rtlCol="0" anchor="t">
            <a:normAutofit/>
          </a:bodyPr>
          <a:lstStyle/>
          <a:p>
            <a:pPr algn="l" indent="0" marL="0">
              <a:lnSpc>
                <a:spcPts val="6000"/>
              </a:lnSpc>
              <a:buNone/>
            </a:pPr>
            <a:r>
              <a:rPr lang="en-US" sz="6000" b="1" i="0" dirty="0">
                <a:solidFill>
                  <a:srgbClr val="F5CF00"/>
                </a:solidFill>
                <a:latin typeface="Arial" pitchFamily="34" charset="0"/>
                <a:ea typeface="Arial" pitchFamily="34" charset="-122"/>
                <a:cs typeface="Arial" pitchFamily="34" charset="-120"/>
              </a:rPr>
              <a:t>OUTPUT/1</a:t>
            </a:r>
            <a:endParaRPr lang="en-US" sz="6000" dirty="0">
              <a:latin typeface="Arial" charset="0"/>
              <a:ea typeface="Arial" charset="0"/>
              <a:cs typeface="Arial" charset="0"/>
            </a:endParaRPr>
          </a:p>
        </p:txBody>
      </p:sp>
      <p:sp>
        <p:nvSpPr>
          <p:cNvPr id="6" name="Text 3"/>
          <p:cNvSpPr/>
          <p:nvPr/>
        </p:nvSpPr>
        <p:spPr>
          <a:xfrm>
            <a:off x="812800" y="3388420"/>
            <a:ext cx="9810750" cy="103118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4F7FB"/>
                </a:solidFill>
                <a:latin typeface="Arial" pitchFamily="34" charset="0"/>
                <a:ea typeface="Arial" pitchFamily="34" charset="-122"/>
                <a:cs typeface="Arial" pitchFamily="34" charset="-120"/>
              </a:rPr>
              <a:t>Investment Mapping and Prioritisation Guidance</a:t>
            </a:r>
            <a:endParaRPr lang="en-US" sz="3600" dirty="0">
              <a:latin typeface="Arial" charset="0"/>
              <a:ea typeface="Arial" charset="0"/>
              <a:cs typeface="Arial" charset="0"/>
            </a:endParaRPr>
          </a:p>
        </p:txBody>
      </p:sp>
      <p:sp>
        <p:nvSpPr>
          <p:cNvPr id="7" name="Text 4"/>
          <p:cNvSpPr/>
          <p:nvPr/>
        </p:nvSpPr>
        <p:spPr>
          <a:xfrm>
            <a:off x="812800" y="4597400"/>
            <a:ext cx="9156700" cy="629841"/>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E3F5"/>
                </a:solidFill>
                <a:latin typeface="Arial" pitchFamily="34" charset="0"/>
                <a:ea typeface="Arial" pitchFamily="34" charset="-122"/>
                <a:cs typeface="Arial" pitchFamily="34" charset="-120"/>
              </a:rPr>
              <a:t>The draft for the CoP members, the question they answer, and how each CoP sends one common position to ITU by 26 November.</a:t>
            </a:r>
            <a:endParaRPr lang="en-US" sz="1700" dirty="0">
              <a:latin typeface="Arial" charset="0"/>
              <a:ea typeface="Arial" charset="0"/>
              <a:cs typeface="Arial" charset="0"/>
            </a:endParaRPr>
          </a:p>
        </p:txBody>
      </p:sp>
      <p:sp>
        <p:nvSpPr>
          <p:cNvPr id="8" name="Text 5"/>
          <p:cNvSpPr/>
          <p:nvPr/>
        </p:nvSpPr>
        <p:spPr>
          <a:xfrm>
            <a:off x="812800" y="5405041"/>
            <a:ext cx="1580059" cy="383530"/>
          </a:xfrm>
          <a:prstGeom prst="roundRect">
            <a:avLst>
              <a:gd name="adj" fmla="val 50000"/>
            </a:avLst>
          </a:prstGeom>
          <a:solidFill>
            <a:srgbClr val="8E1B1B"/>
          </a:solidFill>
          <a:ln/>
        </p:spPr>
        <p:txBody>
          <a:bodyPr wrap="none" lIns="0" tIns="0" rIns="0" bIns="0" rtlCol="0" anchor="ctr">
            <a:normAutofit/>
          </a:bodyPr>
          <a:lstStyle/>
          <a:p>
            <a:pPr algn="ctr" indent="0" marL="0">
              <a:lnSpc>
                <a:spcPts val="1820"/>
              </a:lnSpc>
              <a:buNone/>
            </a:pPr>
            <a:r>
              <a:rPr lang="en-US" sz="1300" b="1" dirty="0">
                <a:solidFill>
                  <a:srgbClr val="FFFFFF"/>
                </a:solidFill>
                <a:latin typeface="Arial" pitchFamily="34" charset="0"/>
                <a:ea typeface="Arial" pitchFamily="34" charset="-122"/>
                <a:cs typeface="Arial" pitchFamily="34" charset="-120"/>
              </a:rPr>
              <a:t>West Africa CoP</a:t>
            </a:r>
            <a:endParaRPr lang="en-US" sz="1300" dirty="0">
              <a:latin typeface="Arial" charset="0"/>
              <a:ea typeface="Arial" charset="0"/>
              <a:cs typeface="Arial" charset="0"/>
            </a:endParaRPr>
          </a:p>
        </p:txBody>
      </p:sp>
      <p:sp>
        <p:nvSpPr>
          <p:cNvPr id="9" name="Text 6"/>
          <p:cNvSpPr/>
          <p:nvPr/>
        </p:nvSpPr>
        <p:spPr>
          <a:xfrm>
            <a:off x="2494459" y="5405041"/>
            <a:ext cx="1537345" cy="383530"/>
          </a:xfrm>
          <a:prstGeom prst="roundRect">
            <a:avLst>
              <a:gd name="adj" fmla="val 50000"/>
            </a:avLst>
          </a:prstGeom>
          <a:solidFill>
            <a:srgbClr val="F5CF0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East Africa CoP</a:t>
            </a:r>
            <a:endParaRPr lang="en-US" sz="1300" dirty="0">
              <a:latin typeface="Arial" charset="0"/>
              <a:ea typeface="Arial" charset="0"/>
              <a:cs typeface="Arial" charset="0"/>
            </a:endParaRPr>
          </a:p>
        </p:txBody>
      </p:sp>
      <p:sp>
        <p:nvSpPr>
          <p:cNvPr id="10" name="Text 7"/>
          <p:cNvSpPr/>
          <p:nvPr/>
        </p:nvSpPr>
        <p:spPr>
          <a:xfrm>
            <a:off x="4133404" y="5405041"/>
            <a:ext cx="1913186" cy="383530"/>
          </a:xfrm>
          <a:prstGeom prst="roundRect">
            <a:avLst>
              <a:gd name="adj" fmla="val 50000"/>
            </a:avLst>
          </a:prstGeom>
          <a:solidFill>
            <a:srgbClr val="6E9FD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Southern Africa CoP</a:t>
            </a:r>
            <a:endParaRPr lang="en-US" sz="1300" dirty="0">
              <a:latin typeface="Arial" charset="0"/>
              <a:ea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BRUSSELS, 30 NOVEMBER TO 3 DECEMBER 2026</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One standard and one Community of Practice</a:t>
            </a:r>
            <a:endParaRPr lang="en-US" sz="3200" dirty="0">
              <a:latin typeface="Arial" charset="0"/>
              <a:ea typeface="Arial" charset="0"/>
              <a:cs typeface="Arial" charset="0"/>
            </a:endParaRPr>
          </a:p>
        </p:txBody>
      </p:sp>
      <p:sp>
        <p:nvSpPr>
          <p:cNvPr id="4" name="Text 2"/>
          <p:cNvSpPr/>
          <p:nvPr/>
        </p:nvSpPr>
        <p:spPr>
          <a:xfrm>
            <a:off x="812800" y="2557711"/>
            <a:ext cx="1397000" cy="647700"/>
          </a:xfrm>
          <a:prstGeom prst="roundRect">
            <a:avLst>
              <a:gd name="adj" fmla="val 50000"/>
            </a:avLst>
          </a:prstGeom>
          <a:solidFill>
            <a:srgbClr val="8E1B1B"/>
          </a:solidFill>
          <a:ln/>
        </p:spPr>
        <p:txBody>
          <a:bodyPr wrap="square" lIns="108348" tIns="95648" rIns="108348" bIns="70248" rtlCol="0" anchor="t">
            <a:normAutofit/>
          </a:bodyPr>
          <a:lstStyle/>
          <a:p>
            <a:pPr algn="ctr" indent="0" marL="0">
              <a:lnSpc>
                <a:spcPts val="2100"/>
              </a:lnSpc>
              <a:buNone/>
            </a:pPr>
            <a:r>
              <a:rPr lang="en-US" sz="1500" b="1" dirty="0">
                <a:solidFill>
                  <a:srgbClr val="FFFFFF"/>
                </a:solidFill>
                <a:latin typeface="Arial" pitchFamily="34" charset="0"/>
                <a:ea typeface="Arial" pitchFamily="34" charset="-122"/>
                <a:cs typeface="Arial" pitchFamily="34" charset="-120"/>
              </a:rPr>
              <a:t>WATRA</a:t>
            </a:r>
            <a:endParaRPr lang="en-US" sz="1500" dirty="0">
              <a:latin typeface="Arial" charset="0"/>
              <a:ea typeface="Arial" charset="0"/>
              <a:cs typeface="Arial" charset="0"/>
            </a:endParaRPr>
          </a:p>
        </p:txBody>
      </p:sp>
      <p:sp>
        <p:nvSpPr>
          <p:cNvPr id="5" name="Text 3"/>
          <p:cNvSpPr/>
          <p:nvPr/>
        </p:nvSpPr>
        <p:spPr>
          <a:xfrm>
            <a:off x="812800" y="3332411"/>
            <a:ext cx="1397000" cy="647700"/>
          </a:xfrm>
          <a:prstGeom prst="roundRect">
            <a:avLst>
              <a:gd name="adj" fmla="val 50000"/>
            </a:avLst>
          </a:prstGeom>
          <a:solidFill>
            <a:srgbClr val="F5CF0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EACO</a:t>
            </a:r>
            <a:endParaRPr lang="en-US" sz="1500" dirty="0">
              <a:latin typeface="Arial" charset="0"/>
              <a:ea typeface="Arial" charset="0"/>
              <a:cs typeface="Arial" charset="0"/>
            </a:endParaRPr>
          </a:p>
        </p:txBody>
      </p:sp>
      <p:sp>
        <p:nvSpPr>
          <p:cNvPr id="6" name="Text 4"/>
          <p:cNvSpPr/>
          <p:nvPr/>
        </p:nvSpPr>
        <p:spPr>
          <a:xfrm>
            <a:off x="812800" y="4107111"/>
            <a:ext cx="1397000" cy="647700"/>
          </a:xfrm>
          <a:prstGeom prst="roundRect">
            <a:avLst>
              <a:gd name="adj" fmla="val 50000"/>
            </a:avLst>
          </a:prstGeom>
          <a:solidFill>
            <a:srgbClr val="6E9FD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CRASA</a:t>
            </a:r>
            <a:endParaRPr lang="en-US" sz="1500" dirty="0">
              <a:latin typeface="Arial" charset="0"/>
              <a:ea typeface="Arial" charset="0"/>
              <a:cs typeface="Arial" charset="0"/>
            </a:endParaRPr>
          </a:p>
        </p:txBody>
      </p:sp>
      <p:pic>
        <p:nvPicPr>
          <p:cNvPr id="7" name="Image 0" descr="arrow-right">    </p:cNvPr>
          <p:cNvPicPr>
            <a:picLocks noChangeAspect="1"/>
          </p:cNvPicPr>
          <p:nvPr/>
        </p:nvPicPr>
        <p:blipFill>
          <a:blip r:embed="rId1"/>
          <a:srcRect l="0" r="0" t="0" b="0"/>
          <a:stretch/>
        </p:blipFill>
        <p:spPr>
          <a:xfrm>
            <a:off x="2362200" y="3465761"/>
            <a:ext cx="762000" cy="381000"/>
          </a:xfrm>
          <a:prstGeom prst="rect">
            <a:avLst/>
          </a:prstGeom>
        </p:spPr>
      </p:pic>
      <p:sp>
        <p:nvSpPr>
          <p:cNvPr id="8" name="Text 5"/>
          <p:cNvSpPr/>
          <p:nvPr/>
        </p:nvSpPr>
        <p:spPr>
          <a:xfrm>
            <a:off x="3276600" y="2673300"/>
            <a:ext cx="2095500" cy="1965871"/>
          </a:xfrm>
          <a:custGeom>
            <a:avLst/>
            <a:gdLst/>
            <a:ahLst/>
            <a:cxnLst/>
            <a:rect l="l" t="t" r="r" b="b"/>
            <a:pathLst>
              <a:path w="2095500" h="1965871">
                <a:moveTo>
                  <a:pt x="982935" y="0"/>
                </a:moveTo>
                <a:lnTo>
                  <a:pt x="1112565" y="0"/>
                </a:lnTo>
                <a:arcTo hR="982935" wR="982935" stAng="16200000" swAng="5400000"/>
                <a:lnTo>
                  <a:pt x="2095500" y="982935"/>
                </a:lnTo>
                <a:arcTo hR="982935" wR="982935" stAng="0" swAng="5400000"/>
                <a:lnTo>
                  <a:pt x="982935" y="1965871"/>
                </a:lnTo>
                <a:arcTo hR="982935" wR="982935" stAng="5400000" swAng="5400000"/>
                <a:lnTo>
                  <a:pt x="0" y="982935"/>
                </a:lnTo>
                <a:arcTo hR="982935" wR="982935" stAng="10800000" swAng="5400000"/>
                <a:close/>
              </a:path>
            </a:pathLst>
          </a:custGeom>
          <a:solidFill>
            <a:srgbClr val="D4AF79"/>
          </a:solidFill>
          <a:ln/>
        </p:spPr>
        <p:txBody>
          <a:bodyPr wrap="square" lIns="164783" tIns="571500" rIns="164783" bIns="546100" rtlCol="0" anchor="t">
            <a:normAutofit/>
          </a:bodyPr>
          <a:lstStyle/>
          <a:p>
            <a:pPr algn="ctr" indent="0" marL="0">
              <a:lnSpc>
                <a:spcPts val="2160"/>
              </a:lnSpc>
              <a:buNone/>
            </a:pPr>
            <a:r>
              <a:rPr lang="en-US" sz="1800" b="1" dirty="0">
                <a:solidFill>
                  <a:srgbClr val="0B2545"/>
                </a:solidFill>
                <a:latin typeface="Arial" pitchFamily="34" charset="0"/>
                <a:ea typeface="Arial" pitchFamily="34" charset="-122"/>
                <a:cs typeface="Arial" pitchFamily="34" charset="-120"/>
              </a:rPr>
              <a:t>One Regional Community of Practice</a:t>
            </a:r>
            <a:endParaRPr lang="en-US" sz="1800" dirty="0">
              <a:latin typeface="Arial" charset="0"/>
              <a:ea typeface="Arial" charset="0"/>
              <a:cs typeface="Arial" charset="0"/>
            </a:endParaRPr>
          </a:p>
        </p:txBody>
      </p:sp>
      <p:sp>
        <p:nvSpPr>
          <p:cNvPr id="9" name="Text 6"/>
          <p:cNvSpPr/>
          <p:nvPr/>
        </p:nvSpPr>
        <p:spPr>
          <a:xfrm>
            <a:off x="5778500" y="2082750"/>
            <a:ext cx="576872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B6B82"/>
                </a:solidFill>
                <a:latin typeface="Arial" pitchFamily="34" charset="0"/>
                <a:ea typeface="Arial" pitchFamily="34" charset="-122"/>
                <a:cs typeface="Arial" pitchFamily="34" charset="-120"/>
              </a:rPr>
              <a:t>EXPECTED OUTCOMES</a:t>
            </a:r>
            <a:endParaRPr lang="en-US" sz="1200" dirty="0">
              <a:latin typeface="Arial" charset="0"/>
              <a:ea typeface="Arial" charset="0"/>
              <a:cs typeface="Arial" charset="0"/>
            </a:endParaRPr>
          </a:p>
        </p:txBody>
      </p:sp>
      <p:sp>
        <p:nvSpPr>
          <p:cNvPr id="10" name="Text 7"/>
          <p:cNvSpPr/>
          <p:nvPr/>
        </p:nvSpPr>
        <p:spPr>
          <a:xfrm>
            <a:off x="5781675" y="24262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1.</a:t>
            </a:r>
            <a:r>
              <a:rPr lang="en-US" sz="1500" dirty="0">
                <a:solidFill>
                  <a:srgbClr val="0B2545"/>
                </a:solidFill>
                <a:latin typeface="Arial" pitchFamily="34" charset="0"/>
                <a:ea typeface="Arial" pitchFamily="34" charset="-122"/>
                <a:cs typeface="Arial" pitchFamily="34" charset="-120"/>
              </a:rPr>
              <a:t> Agreement on a common data standard and data sharing approach</a:t>
            </a:r>
            <a:endParaRPr lang="en-US" sz="1500" dirty="0">
              <a:latin typeface="Arial" charset="0"/>
              <a:ea typeface="Arial" charset="0"/>
              <a:cs typeface="Arial" charset="0"/>
            </a:endParaRPr>
          </a:p>
        </p:txBody>
      </p:sp>
      <p:sp>
        <p:nvSpPr>
          <p:cNvPr id="11" name="Text 8"/>
          <p:cNvSpPr/>
          <p:nvPr/>
        </p:nvSpPr>
        <p:spPr>
          <a:xfrm>
            <a:off x="5781675" y="34041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2.</a:t>
            </a:r>
            <a:r>
              <a:rPr lang="en-US" sz="1500" dirty="0">
                <a:solidFill>
                  <a:srgbClr val="0B2545"/>
                </a:solidFill>
                <a:latin typeface="Arial" pitchFamily="34" charset="0"/>
                <a:ea typeface="Arial" pitchFamily="34" charset="-122"/>
                <a:cs typeface="Arial" pitchFamily="34" charset="-120"/>
              </a:rPr>
              <a:t> One Regional Community of Practice in place of three sub-regional groups</a:t>
            </a:r>
            <a:endParaRPr lang="en-US" sz="1500" dirty="0">
              <a:latin typeface="Arial" charset="0"/>
              <a:ea typeface="Arial" charset="0"/>
              <a:cs typeface="Arial" charset="0"/>
            </a:endParaRPr>
          </a:p>
        </p:txBody>
      </p:sp>
      <p:sp>
        <p:nvSpPr>
          <p:cNvPr id="12" name="Text 9"/>
          <p:cNvSpPr/>
          <p:nvPr/>
        </p:nvSpPr>
        <p:spPr>
          <a:xfrm>
            <a:off x="5781675" y="43820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3.</a:t>
            </a:r>
            <a:r>
              <a:rPr lang="en-US" sz="1500" dirty="0">
                <a:solidFill>
                  <a:srgbClr val="0B2545"/>
                </a:solidFill>
                <a:latin typeface="Arial" pitchFamily="34" charset="0"/>
                <a:ea typeface="Arial" pitchFamily="34" charset="-122"/>
                <a:cs typeface="Arial" pitchFamily="34" charset="-120"/>
              </a:rPr>
              <a:t> A start on investment readiness; investment planning in 2027-2028</a:t>
            </a:r>
            <a:endParaRPr lang="en-US" sz="1500" dirty="0">
              <a:latin typeface="Arial" charset="0"/>
              <a:ea typeface="Arial" charset="0"/>
              <a:cs typeface="Arial" charset="0"/>
            </a:endParaRPr>
          </a:p>
        </p:txBody>
      </p:sp>
      <p:pic>
        <p:nvPicPr>
          <p:cNvPr id="13" name="Image 1" descr="Africa Broadband Maps and ITU">    </p:cNvPr>
          <p:cNvPicPr>
            <a:picLocks noChangeAspect="1"/>
          </p:cNvPicPr>
          <p:nvPr/>
        </p:nvPicPr>
        <p:blipFill>
          <a:blip r:embed="rId2"/>
          <a:srcRect l="-233" r="-233" t="0" b="0"/>
          <a:stretch/>
        </p:blipFill>
        <p:spPr>
          <a:xfrm>
            <a:off x="812800" y="6223000"/>
            <a:ext cx="1143000" cy="330200"/>
          </a:xfrm>
          <a:prstGeom prst="rect">
            <a:avLst/>
          </a:prstGeom>
        </p:spPr>
      </p:pic>
      <p:sp>
        <p:nvSpPr>
          <p:cNvPr id="14"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OUTPUT/1 | DISCUSSED ON MONDAY 30 NOVEMBER</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Investment Mapping and Prioritisation Guidance</a:t>
            </a:r>
            <a:endParaRPr lang="en-US" sz="3200" dirty="0">
              <a:latin typeface="Arial" charset="0"/>
              <a:ea typeface="Arial" charset="0"/>
              <a:cs typeface="Arial" charset="0"/>
            </a:endParaRPr>
          </a:p>
        </p:txBody>
      </p:sp>
      <p:sp>
        <p:nvSpPr>
          <p:cNvPr id="4" name="Text 2"/>
          <p:cNvSpPr/>
          <p:nvPr/>
        </p:nvSpPr>
        <p:spPr>
          <a:xfrm>
            <a:off x="812800" y="19811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WHAT IT IS</a:t>
            </a:r>
            <a:endParaRPr lang="en-US" sz="1200" dirty="0">
              <a:latin typeface="Arial" charset="0"/>
              <a:ea typeface="Arial" charset="0"/>
              <a:cs typeface="Arial" charset="0"/>
            </a:endParaRPr>
          </a:p>
        </p:txBody>
      </p:sp>
      <p:sp>
        <p:nvSpPr>
          <p:cNvPr id="5" name="Text 3"/>
          <p:cNvSpPr/>
          <p:nvPr/>
        </p:nvSpPr>
        <p:spPr>
          <a:xfrm>
            <a:off x="812800" y="2245271"/>
            <a:ext cx="5310886"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A common way to use broadband maps to identify, rank and present investment needs.</a:t>
            </a:r>
            <a:endParaRPr lang="en-US" sz="1500" dirty="0">
              <a:latin typeface="Arial" charset="0"/>
              <a:ea typeface="Arial" charset="0"/>
              <a:cs typeface="Arial" charset="0"/>
            </a:endParaRPr>
          </a:p>
        </p:txBody>
      </p:sp>
      <p:sp>
        <p:nvSpPr>
          <p:cNvPr id="6" name="Text 4"/>
          <p:cNvSpPr/>
          <p:nvPr/>
        </p:nvSpPr>
        <p:spPr>
          <a:xfrm>
            <a:off x="812800" y="300092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WHY IT MATTERS</a:t>
            </a:r>
            <a:endParaRPr lang="en-US" sz="1200" dirty="0">
              <a:latin typeface="Arial" charset="0"/>
              <a:ea typeface="Arial" charset="0"/>
              <a:cs typeface="Arial" charset="0"/>
            </a:endParaRPr>
          </a:p>
        </p:txBody>
      </p:sp>
      <p:sp>
        <p:nvSpPr>
          <p:cNvPr id="7" name="Text 5"/>
          <p:cNvSpPr/>
          <p:nvPr/>
        </p:nvSpPr>
        <p:spPr>
          <a:xfrm>
            <a:off x="812800" y="3265041"/>
            <a:ext cx="5310886"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A map only helps investors if it answers their questions: where coverage is missing, who is affected, what already exists nearby and what it would cost.</a:t>
            </a:r>
            <a:endParaRPr lang="en-US" sz="1500" dirty="0">
              <a:latin typeface="Arial" charset="0"/>
              <a:ea typeface="Arial" charset="0"/>
              <a:cs typeface="Arial" charset="0"/>
            </a:endParaRPr>
          </a:p>
        </p:txBody>
      </p:sp>
      <p:sp>
        <p:nvSpPr>
          <p:cNvPr id="8" name="Shape 6"/>
          <p:cNvSpPr/>
          <p:nvPr/>
        </p:nvSpPr>
        <p:spPr>
          <a:xfrm>
            <a:off x="6223000" y="1981150"/>
            <a:ext cx="5156200" cy="2877641"/>
          </a:xfrm>
          <a:prstGeom prst="roundRect">
            <a:avLst>
              <a:gd name="adj" fmla="val 4413"/>
            </a:avLst>
          </a:prstGeom>
          <a:solidFill>
            <a:srgbClr val="4F7A9A"/>
          </a:solidFill>
          <a:ln/>
        </p:spPr>
      </p:sp>
      <p:sp>
        <p:nvSpPr>
          <p:cNvPr id="9" name="Text 7"/>
          <p:cNvSpPr/>
          <p:nvPr/>
        </p:nvSpPr>
        <p:spPr>
          <a:xfrm>
            <a:off x="6477000" y="2235150"/>
            <a:ext cx="478764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IN BRUSSELS</a:t>
            </a:r>
            <a:endParaRPr lang="en-US" sz="1200" dirty="0">
              <a:latin typeface="Arial" charset="0"/>
              <a:ea typeface="Arial" charset="0"/>
              <a:cs typeface="Arial" charset="0"/>
            </a:endParaRPr>
          </a:p>
        </p:txBody>
      </p:sp>
      <p:sp>
        <p:nvSpPr>
          <p:cNvPr id="10" name="Text 8"/>
          <p:cNvSpPr/>
          <p:nvPr/>
        </p:nvSpPr>
        <p:spPr>
          <a:xfrm>
            <a:off x="6477000" y="2550071"/>
            <a:ext cx="4787646"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FFFFF"/>
                </a:solidFill>
                <a:latin typeface="Arial" pitchFamily="34" charset="0"/>
                <a:ea typeface="Arial" pitchFamily="34" charset="-122"/>
                <a:cs typeface="Arial" pitchFamily="34" charset="-120"/>
              </a:rPr>
              <a:t>Day 1, Monday 30 November</a:t>
            </a:r>
            <a:endParaRPr lang="en-US" sz="1500" dirty="0">
              <a:latin typeface="Arial" charset="0"/>
              <a:ea typeface="Arial" charset="0"/>
              <a:cs typeface="Arial" charset="0"/>
            </a:endParaRPr>
          </a:p>
        </p:txBody>
      </p:sp>
      <p:sp>
        <p:nvSpPr>
          <p:cNvPr id="11" name="Text 9"/>
          <p:cNvSpPr/>
          <p:nvPr/>
        </p:nvSpPr>
        <p:spPr>
          <a:xfrm>
            <a:off x="6477000" y="2918371"/>
            <a:ext cx="4902200" cy="311150"/>
          </a:xfrm>
          <a:prstGeom prst="rect">
            <a:avLst/>
          </a:prstGeom>
          <a:noFill/>
          <a:ln/>
        </p:spPr>
        <p:txBody>
          <a:bodyPr wrap="square" lIns="0" tIns="0" rIns="0" bIns="0" rtlCol="0" anchor="t">
            <a:normAutofit/>
          </a:bodyPr>
          <a:lstStyle/>
          <a:p>
            <a:pPr algn="l" indent="0" marL="0">
              <a:lnSpc>
                <a:spcPts val="2250"/>
              </a:lnSpc>
              <a:buNone/>
            </a:pPr>
            <a:r>
              <a:rPr lang="en-US" sz="1800" b="1" dirty="0">
                <a:solidFill>
                  <a:srgbClr val="FFFFFF"/>
                </a:solidFill>
                <a:latin typeface="Arial" pitchFamily="34" charset="0"/>
                <a:ea typeface="Arial" pitchFamily="34" charset="-122"/>
                <a:cs typeface="Arial" pitchFamily="34" charset="-120"/>
              </a:rPr>
              <a:t>Broadband data and investment readiness</a:t>
            </a:r>
            <a:endParaRPr lang="en-US" sz="1800" dirty="0">
              <a:latin typeface="Arial" charset="0"/>
              <a:ea typeface="Arial" charset="0"/>
              <a:cs typeface="Arial" charset="0"/>
            </a:endParaRPr>
          </a:p>
        </p:txBody>
      </p:sp>
      <p:sp>
        <p:nvSpPr>
          <p:cNvPr id="12" name="Text 10"/>
          <p:cNvSpPr/>
          <p:nvPr/>
        </p:nvSpPr>
        <p:spPr>
          <a:xfrm>
            <a:off x="6477000" y="3305721"/>
            <a:ext cx="478764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6EEF6"/>
                </a:solidFill>
                <a:latin typeface="Arial" pitchFamily="34" charset="0"/>
                <a:ea typeface="Arial" pitchFamily="34" charset="-122"/>
                <a:cs typeface="Arial" pitchFamily="34" charset="-120"/>
              </a:rPr>
              <a:t>Corridor investment simulation in front of a donor panel, with fictitious countries and figures.</a:t>
            </a:r>
            <a:endParaRPr lang="en-US" sz="1400" dirty="0">
              <a:latin typeface="Arial" charset="0"/>
              <a:ea typeface="Arial" charset="0"/>
              <a:cs typeface="Arial" charset="0"/>
            </a:endParaRPr>
          </a:p>
        </p:txBody>
      </p:sp>
      <p:sp>
        <p:nvSpPr>
          <p:cNvPr id="13" name="Text 11"/>
          <p:cNvSpPr/>
          <p:nvPr/>
        </p:nvSpPr>
        <p:spPr>
          <a:xfrm>
            <a:off x="6477000" y="3922861"/>
            <a:ext cx="4648200" cy="681930"/>
          </a:xfrm>
          <a:prstGeom prst="roundRect">
            <a:avLst>
              <a:gd name="adj" fmla="val 11174"/>
            </a:avLst>
          </a:prstGeom>
          <a:solidFill>
            <a:srgbClr val="3E6584"/>
          </a:solidFill>
          <a:ln/>
        </p:spPr>
        <p:txBody>
          <a:bodyPr wrap="square" lIns="104682" tIns="79282" rIns="0" bIns="53882" rtlCol="0" anchor="t">
            <a:normAutofit/>
          </a:bodyPr>
          <a:lstStyle/>
          <a:p>
            <a:pPr algn="l" indent="0" marL="0">
              <a:lnSpc>
                <a:spcPts val="1885"/>
              </a:lnSpc>
              <a:buNone/>
            </a:pPr>
            <a:r>
              <a:rPr lang="en-US" sz="1300" dirty="0">
                <a:solidFill>
                  <a:srgbClr val="FFFFFF"/>
                </a:solidFill>
                <a:latin typeface="Arial" pitchFamily="34" charset="0"/>
                <a:ea typeface="Arial" pitchFamily="34" charset="-122"/>
                <a:cs typeface="Arial" pitchFamily="34" charset="-120"/>
              </a:rPr>
              <a:t>Adopted with the other two outputs on Thursday 3 December, by consensus.</a:t>
            </a:r>
            <a:endParaRPr lang="en-US" sz="1300" dirty="0">
              <a:latin typeface="Arial" charset="0"/>
              <a:ea typeface="Arial" charset="0"/>
              <a:cs typeface="Arial" charset="0"/>
            </a:endParaRPr>
          </a:p>
        </p:txBody>
      </p:sp>
      <p:pic>
        <p:nvPicPr>
          <p:cNvPr id="14"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OUTPUT/1 IN ONE PICTURE</a:t>
            </a:r>
            <a:endParaRPr lang="en-US" sz="1200" dirty="0">
              <a:latin typeface="Arial" charset="0"/>
              <a:ea typeface="Arial" charset="0"/>
              <a:cs typeface="Arial" charset="0"/>
            </a:endParaRPr>
          </a:p>
        </p:txBody>
      </p:sp>
      <p:sp>
        <p:nvSpPr>
          <p:cNvPr id="3" name="Text 1"/>
          <p:cNvSpPr/>
          <p:nvPr>
            <p:ph type="title"/>
          </p:nvPr>
        </p:nvSpPr>
        <p:spPr>
          <a:xfrm>
            <a:off x="812800" y="1229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From map data to an investment case</a:t>
            </a:r>
            <a:endParaRPr lang="en-US" sz="3200" dirty="0">
              <a:latin typeface="Arial" charset="0"/>
              <a:ea typeface="Arial" charset="0"/>
              <a:cs typeface="Arial" charset="0"/>
            </a:endParaRPr>
          </a:p>
        </p:txBody>
      </p:sp>
      <p:sp>
        <p:nvSpPr>
          <p:cNvPr id="4" name="Shape 2"/>
          <p:cNvSpPr/>
          <p:nvPr/>
        </p:nvSpPr>
        <p:spPr>
          <a:xfrm>
            <a:off x="815975" y="1882725"/>
            <a:ext cx="10560050" cy="2641600"/>
          </a:xfrm>
          <a:prstGeom prst="roundRect">
            <a:avLst>
              <a:gd name="adj" fmla="val 4687"/>
            </a:avLst>
          </a:prstGeom>
          <a:solidFill>
            <a:srgbClr val="FFFFFF"/>
          </a:solidFill>
          <a:ln w="6350">
            <a:solidFill>
              <a:srgbClr val="E3EAF3"/>
            </a:solidFill>
            <a:prstDash val="solid"/>
          </a:ln>
        </p:spPr>
      </p:sp>
      <p:pic>
        <p:nvPicPr>
          <p:cNvPr id="5" name="Image 0" descr="Five steps, from what the map shows to the case presented to financing institutions. The draft agrees one common way to take them.">    </p:cNvPr>
          <p:cNvPicPr>
            <a:picLocks noChangeAspect="1"/>
          </p:cNvPicPr>
          <p:nvPr/>
        </p:nvPicPr>
        <p:blipFill>
          <a:blip r:embed="rId1"/>
          <a:srcRect l="0" r="0" t="0" b="0"/>
          <a:stretch/>
        </p:blipFill>
        <p:spPr>
          <a:xfrm>
            <a:off x="1016000" y="2038300"/>
            <a:ext cx="10160000" cy="2330450"/>
          </a:xfrm>
          <a:prstGeom prst="rect">
            <a:avLst/>
          </a:prstGeom>
        </p:spPr>
      </p:pic>
      <p:pic>
        <p:nvPicPr>
          <p:cNvPr id="6" name="Image 1" descr="Africa Broadband Maps and ITU">    </p:cNvPr>
          <p:cNvPicPr>
            <a:picLocks noChangeAspect="1"/>
          </p:cNvPicPr>
          <p:nvPr/>
        </p:nvPicPr>
        <p:blipFill>
          <a:blip r:embed="rId2"/>
          <a:srcRect l="-233" r="-233" t="0" b="0"/>
          <a:stretch/>
        </p:blipFill>
        <p:spPr>
          <a:xfrm>
            <a:off x="812800" y="6223000"/>
            <a:ext cx="1143000" cy="330200"/>
          </a:xfrm>
          <a:prstGeom prst="rect">
            <a:avLst/>
          </a:prstGeom>
        </p:spPr>
      </p:pic>
      <p:sp>
        <p:nvSpPr>
          <p:cNvPr id="7" name="Text 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FOR YOUR MEMBERS, TO ANSWER BY THE DATE YOUR CHAIR SETS</a:t>
            </a:r>
            <a:endParaRPr lang="en-US" sz="1200" dirty="0">
              <a:latin typeface="Arial" charset="0"/>
              <a:ea typeface="Arial" charset="0"/>
              <a:cs typeface="Arial" charset="0"/>
            </a:endParaRPr>
          </a:p>
        </p:txBody>
      </p:sp>
      <p:sp>
        <p:nvSpPr>
          <p:cNvPr id="3" name="Text 1"/>
          <p:cNvSpPr/>
          <p:nvPr>
            <p:ph type="title"/>
          </p:nvPr>
        </p:nvSpPr>
        <p:spPr>
          <a:xfrm>
            <a:off x="812800" y="1254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One question for your members</a:t>
            </a:r>
            <a:endParaRPr lang="en-US" sz="3200" dirty="0">
              <a:latin typeface="Arial" charset="0"/>
              <a:ea typeface="Arial" charset="0"/>
              <a:cs typeface="Arial" charset="0"/>
            </a:endParaRPr>
          </a:p>
        </p:txBody>
      </p:sp>
      <p:sp>
        <p:nvSpPr>
          <p:cNvPr id="4" name="Shape 2"/>
          <p:cNvSpPr/>
          <p:nvPr/>
        </p:nvSpPr>
        <p:spPr>
          <a:xfrm>
            <a:off x="812800" y="1930350"/>
            <a:ext cx="10566400" cy="1739850"/>
          </a:xfrm>
          <a:prstGeom prst="roundRect">
            <a:avLst>
              <a:gd name="adj" fmla="val 7299"/>
            </a:avLst>
          </a:prstGeom>
          <a:solidFill>
            <a:srgbClr val="16355E"/>
          </a:solidFill>
          <a:ln/>
        </p:spPr>
      </p:sp>
      <p:sp>
        <p:nvSpPr>
          <p:cNvPr id="5" name="Text 3"/>
          <p:cNvSpPr/>
          <p:nvPr/>
        </p:nvSpPr>
        <p:spPr>
          <a:xfrm>
            <a:off x="1117600" y="2235150"/>
            <a:ext cx="10255504" cy="274290"/>
          </a:xfrm>
          <a:prstGeom prst="rect">
            <a:avLst/>
          </a:prstGeom>
          <a:noFill/>
          <a:ln/>
        </p:spPr>
        <p:txBody>
          <a:bodyPr wrap="square" lIns="0" tIns="0" rIns="0" bIns="0" rtlCol="0" anchor="t">
            <a:normAutofit/>
          </a:bodyPr>
          <a:lstStyle/>
          <a:p>
            <a:pPr algn="l" indent="0" marL="0">
              <a:lnSpc>
                <a:spcPts val="1960"/>
              </a:lnSpc>
              <a:buNone/>
            </a:pPr>
            <a:r>
              <a:rPr lang="en-US" sz="1400" b="1" spc="100" kern="0" dirty="0">
                <a:solidFill>
                  <a:srgbClr val="7FD3F4"/>
                </a:solidFill>
                <a:latin typeface="Arial" pitchFamily="34" charset="0"/>
                <a:ea typeface="Arial" pitchFamily="34" charset="-122"/>
                <a:cs typeface="Arial" pitchFamily="34" charset="-120"/>
              </a:rPr>
              <a:t>INVESTMENT DATA</a:t>
            </a:r>
            <a:endParaRPr lang="en-US" sz="1400" dirty="0">
              <a:latin typeface="Arial" charset="0"/>
              <a:ea typeface="Arial" charset="0"/>
              <a:cs typeface="Arial" charset="0"/>
            </a:endParaRPr>
          </a:p>
        </p:txBody>
      </p:sp>
      <p:sp>
        <p:nvSpPr>
          <p:cNvPr id="6" name="Text 4"/>
          <p:cNvSpPr/>
          <p:nvPr/>
        </p:nvSpPr>
        <p:spPr>
          <a:xfrm>
            <a:off x="1117600" y="2611041"/>
            <a:ext cx="10255504" cy="779760"/>
          </a:xfrm>
          <a:prstGeom prst="rect">
            <a:avLst/>
          </a:prstGeom>
          <a:noFill/>
          <a:ln/>
        </p:spPr>
        <p:txBody>
          <a:bodyPr wrap="square" lIns="0" tIns="0" rIns="0" bIns="0" rtlCol="0" anchor="t">
            <a:normAutofit/>
          </a:bodyPr>
          <a:lstStyle/>
          <a:p>
            <a:pPr algn="l" indent="0" marL="0">
              <a:lnSpc>
                <a:spcPts val="2970"/>
              </a:lnSpc>
              <a:buNone/>
            </a:pPr>
            <a:r>
              <a:rPr lang="en-US" sz="2200" b="1" dirty="0">
                <a:solidFill>
                  <a:srgbClr val="F4F7FB"/>
                </a:solidFill>
                <a:latin typeface="Arial" pitchFamily="34" charset="0"/>
                <a:ea typeface="Arial" pitchFamily="34" charset="-122"/>
                <a:cs typeface="Arial" pitchFamily="34" charset="-120"/>
              </a:rPr>
              <a:t>Which of the data that financing institutions ask for are generally available in our sub-region, and where are the main gaps?</a:t>
            </a:r>
            <a:endParaRPr lang="en-US" sz="2200" dirty="0">
              <a:latin typeface="Arial" charset="0"/>
              <a:ea typeface="Arial" charset="0"/>
              <a:cs typeface="Arial" charset="0"/>
            </a:endParaRPr>
          </a:p>
        </p:txBody>
      </p:sp>
      <p:sp>
        <p:nvSpPr>
          <p:cNvPr id="7" name="Text 5"/>
          <p:cNvSpPr/>
          <p:nvPr/>
        </p:nvSpPr>
        <p:spPr>
          <a:xfrm>
            <a:off x="815975" y="3901976"/>
            <a:ext cx="5200650" cy="1084461"/>
          </a:xfrm>
          <a:prstGeom prst="roundRect">
            <a:avLst>
              <a:gd name="adj" fmla="val 9076"/>
            </a:avLst>
          </a:prstGeom>
          <a:solidFill>
            <a:srgbClr val="12304F"/>
          </a:solidFill>
          <a:ln w="6350">
            <a:solidFill>
              <a:srgbClr val="2A4A70"/>
            </a:solidFill>
            <a:prstDash val="solid"/>
          </a:ln>
        </p:spPr>
        <p:txBody>
          <a:bodyPr wrap="square" lIns="152147" tIns="126747" rIns="6986" bIns="101347" rtlCol="0" anchor="t">
            <a:normAutofit/>
          </a:bodyPr>
          <a:lstStyle/>
          <a:p>
            <a:pPr algn="l" indent="0" marL="0">
              <a:lnSpc>
                <a:spcPts val="2030"/>
              </a:lnSpc>
              <a:buNone/>
            </a:pPr>
            <a:r>
              <a:rPr lang="en-US" sz="1400" dirty="0">
                <a:solidFill>
                  <a:srgbClr val="CFE3F5"/>
                </a:solidFill>
                <a:latin typeface="Arial" pitchFamily="34" charset="0"/>
                <a:ea typeface="Arial" pitchFamily="34" charset="-122"/>
                <a:cs typeface="Arial" pitchFamily="34" charset="-120"/>
              </a:rPr>
              <a:t>What financing institutions need is taken from reference sources (EU Broadband Investment Handbook, ITU ICT Infrastructure Business Planning Toolkit), not asked from you.</a:t>
            </a:r>
            <a:endParaRPr lang="en-US" sz="1400" dirty="0">
              <a:latin typeface="Arial" charset="0"/>
              <a:ea typeface="Arial" charset="0"/>
              <a:cs typeface="Arial" charset="0"/>
            </a:endParaRPr>
          </a:p>
        </p:txBody>
      </p:sp>
      <p:sp>
        <p:nvSpPr>
          <p:cNvPr id="8" name="Text 6"/>
          <p:cNvSpPr/>
          <p:nvPr/>
        </p:nvSpPr>
        <p:spPr>
          <a:xfrm>
            <a:off x="6172200" y="3898801"/>
            <a:ext cx="5207000" cy="1090811"/>
          </a:xfrm>
          <a:prstGeom prst="roundRect">
            <a:avLst>
              <a:gd name="adj" fmla="val 9314"/>
            </a:avLst>
          </a:prstGeom>
          <a:solidFill>
            <a:srgbClr val="F5CF00"/>
          </a:solidFill>
          <a:ln/>
        </p:spPr>
        <p:txBody>
          <a:bodyPr wrap="square" lIns="148042" tIns="122642" rIns="2500" bIns="97242" rtlCol="0" anchor="t">
            <a:normAutofit/>
          </a:bodyPr>
          <a:lstStyle/>
          <a:p>
            <a:pPr algn="l" indent="0" marL="0">
              <a:lnSpc>
                <a:spcPts val="2030"/>
              </a:lnSpc>
              <a:buNone/>
            </a:pPr>
            <a:r>
              <a:rPr lang="en-US" sz="1400" b="1" dirty="0">
                <a:solidFill>
                  <a:srgbClr val="0B2545"/>
                </a:solidFill>
                <a:latin typeface="Arial" pitchFamily="34" charset="0"/>
                <a:ea typeface="Arial" pitchFamily="34" charset="-122"/>
                <a:cs typeface="Arial" pitchFamily="34" charset="-120"/>
              </a:rPr>
              <a:t>No country figures are needed.</a:t>
            </a:r>
            <a:r>
              <a:rPr lang="en-US" sz="1400" dirty="0">
                <a:solidFill>
                  <a:srgbClr val="0B2545"/>
                </a:solidFill>
                <a:latin typeface="Arial" pitchFamily="34" charset="0"/>
                <a:ea typeface="Arial" pitchFamily="34" charset="-122"/>
                <a:cs typeface="Arial" pitchFamily="34" charset="-120"/>
              </a:rPr>
              <a:t> Answer from experience and for the region: no country is singled out.</a:t>
            </a:r>
            <a:endParaRPr lang="en-US" sz="1400" dirty="0">
              <a:latin typeface="Arial" charset="0"/>
              <a:ea typeface="Arial" charset="0"/>
              <a:cs typeface="Arial" charset="0"/>
            </a:endParaRPr>
          </a:p>
        </p:txBody>
      </p:sp>
      <p:pic>
        <p:nvPicPr>
          <p:cNvPr id="9"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FB3CC"/>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FROM NOW TO BRUSSELS</a:t>
            </a:r>
            <a:endParaRPr lang="en-US" sz="1200" dirty="0">
              <a:latin typeface="Arial" charset="0"/>
              <a:ea typeface="Arial" charset="0"/>
              <a:cs typeface="Arial" charset="0"/>
            </a:endParaRPr>
          </a:p>
        </p:txBody>
      </p:sp>
      <p:sp>
        <p:nvSpPr>
          <p:cNvPr id="3" name="Text 1"/>
          <p:cNvSpPr/>
          <p:nvPr>
            <p:ph type="title"/>
          </p:nvPr>
        </p:nvSpPr>
        <p:spPr>
          <a:xfrm>
            <a:off x="812800" y="1178520"/>
            <a:ext cx="10883392" cy="444500"/>
          </a:xfrm>
          <a:prstGeom prst="rect">
            <a:avLst/>
          </a:prstGeom>
          <a:noFill/>
          <a:ln/>
        </p:spPr>
        <p:txBody>
          <a:bodyPr wrap="square" lIns="0" tIns="0" rIns="0" bIns="0" rtlCol="0" anchor="t">
            <a:normAutofit/>
          </a:bodyPr>
          <a:lstStyle/>
          <a:p>
            <a:pPr algn="l" indent="0" marL="0">
              <a:lnSpc>
                <a:spcPts val="3300"/>
              </a:lnSpc>
              <a:buNone/>
            </a:pPr>
            <a:r>
              <a:rPr lang="en-US" sz="3000" b="1" i="0" dirty="0">
                <a:solidFill>
                  <a:srgbClr val="0B2545"/>
                </a:solidFill>
                <a:latin typeface="Arial" pitchFamily="34" charset="0"/>
                <a:ea typeface="Arial" pitchFamily="34" charset="-122"/>
                <a:cs typeface="Arial" pitchFamily="34" charset="-120"/>
              </a:rPr>
              <a:t>How the answers reach the texts adopted in Brussels</a:t>
            </a:r>
            <a:endParaRPr lang="en-US" sz="3000" dirty="0">
              <a:latin typeface="Arial" charset="0"/>
              <a:ea typeface="Arial" charset="0"/>
              <a:cs typeface="Arial" charset="0"/>
            </a:endParaRPr>
          </a:p>
        </p:txBody>
      </p:sp>
      <p:sp>
        <p:nvSpPr>
          <p:cNvPr id="4" name="Shape 2"/>
          <p:cNvSpPr/>
          <p:nvPr/>
        </p:nvSpPr>
        <p:spPr>
          <a:xfrm>
            <a:off x="819150" y="2546350"/>
            <a:ext cx="1485900" cy="2273300"/>
          </a:xfrm>
          <a:prstGeom prst="roundRect">
            <a:avLst>
              <a:gd name="adj" fmla="val 6410"/>
            </a:avLst>
          </a:prstGeom>
          <a:solidFill>
            <a:srgbClr val="FFFFFF"/>
          </a:solidFill>
          <a:ln w="12700">
            <a:solidFill>
              <a:srgbClr val="0072B5"/>
            </a:solidFill>
            <a:prstDash val="solid"/>
          </a:ln>
        </p:spPr>
      </p:sp>
      <p:sp>
        <p:nvSpPr>
          <p:cNvPr id="5" name="Text 3"/>
          <p:cNvSpPr/>
          <p:nvPr/>
        </p:nvSpPr>
        <p:spPr>
          <a:xfrm>
            <a:off x="1435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1</a:t>
            </a:r>
            <a:endParaRPr lang="en-US" sz="1100" dirty="0">
              <a:latin typeface="Arial" charset="0"/>
              <a:ea typeface="Arial" charset="0"/>
              <a:cs typeface="Arial" charset="0"/>
            </a:endParaRPr>
          </a:p>
        </p:txBody>
      </p:sp>
      <p:sp>
        <p:nvSpPr>
          <p:cNvPr id="6" name="Text 4"/>
          <p:cNvSpPr/>
          <p:nvPr/>
        </p:nvSpPr>
        <p:spPr>
          <a:xfrm>
            <a:off x="1313081" y="2997200"/>
            <a:ext cx="498038"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6 Nov</a:t>
            </a:r>
            <a:endParaRPr lang="en-US" sz="1200" dirty="0">
              <a:latin typeface="Arial" charset="0"/>
              <a:ea typeface="Arial" charset="0"/>
              <a:cs typeface="Arial" charset="0"/>
            </a:endParaRPr>
          </a:p>
        </p:txBody>
      </p:sp>
      <p:sp>
        <p:nvSpPr>
          <p:cNvPr id="7" name="Text 5"/>
          <p:cNvSpPr/>
          <p:nvPr/>
        </p:nvSpPr>
        <p:spPr>
          <a:xfrm>
            <a:off x="1390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ITU</a:t>
            </a:r>
            <a:endParaRPr lang="en-US" sz="1400" dirty="0">
              <a:latin typeface="Arial" charset="0"/>
              <a:ea typeface="Arial" charset="0"/>
              <a:cs typeface="Arial" charset="0"/>
            </a:endParaRPr>
          </a:p>
        </p:txBody>
      </p:sp>
      <p:sp>
        <p:nvSpPr>
          <p:cNvPr id="8" name="Text 6"/>
          <p:cNvSpPr/>
          <p:nvPr/>
        </p:nvSpPr>
        <p:spPr>
          <a:xfrm>
            <a:off x="91440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sends OUTPUT/1 and OUTPUT/3 (OUTPUT/2 by 9 Nov) and this presentation</a:t>
            </a:r>
            <a:endParaRPr lang="en-US" sz="1100" dirty="0">
              <a:latin typeface="Arial" charset="0"/>
              <a:ea typeface="Arial" charset="0"/>
              <a:cs typeface="Arial" charset="0"/>
            </a:endParaRPr>
          </a:p>
        </p:txBody>
      </p:sp>
      <p:sp>
        <p:nvSpPr>
          <p:cNvPr id="9" name="Shape 7"/>
          <p:cNvSpPr/>
          <p:nvPr/>
        </p:nvSpPr>
        <p:spPr>
          <a:xfrm>
            <a:off x="2628900" y="2546350"/>
            <a:ext cx="1485900" cy="2273300"/>
          </a:xfrm>
          <a:prstGeom prst="roundRect">
            <a:avLst>
              <a:gd name="adj" fmla="val 6410"/>
            </a:avLst>
          </a:prstGeom>
          <a:solidFill>
            <a:srgbClr val="FFF8D6"/>
          </a:solidFill>
          <a:ln w="12700">
            <a:solidFill>
              <a:srgbClr val="B08F00"/>
            </a:solidFill>
            <a:prstDash val="solid"/>
          </a:ln>
        </p:spPr>
      </p:sp>
      <p:sp>
        <p:nvSpPr>
          <p:cNvPr id="10" name="Text 8"/>
          <p:cNvSpPr/>
          <p:nvPr/>
        </p:nvSpPr>
        <p:spPr>
          <a:xfrm>
            <a:off x="3244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B08F00"/>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2</a:t>
            </a:r>
            <a:endParaRPr lang="en-US" sz="1100" dirty="0">
              <a:latin typeface="Arial" charset="0"/>
              <a:ea typeface="Arial" charset="0"/>
              <a:cs typeface="Arial" charset="0"/>
            </a:endParaRPr>
          </a:p>
        </p:txBody>
      </p:sp>
      <p:sp>
        <p:nvSpPr>
          <p:cNvPr id="11" name="Text 9"/>
          <p:cNvSpPr/>
          <p:nvPr/>
        </p:nvSpPr>
        <p:spPr>
          <a:xfrm>
            <a:off x="2868816" y="2997200"/>
            <a:ext cx="1006019"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8A6F00"/>
                </a:solidFill>
                <a:latin typeface="Arial" pitchFamily="34" charset="0"/>
                <a:ea typeface="Arial" pitchFamily="34" charset="-122"/>
                <a:cs typeface="Arial" pitchFamily="34" charset="-120"/>
              </a:rPr>
              <a:t>From 9 Nov</a:t>
            </a:r>
            <a:endParaRPr lang="en-US" sz="1200" dirty="0">
              <a:latin typeface="Arial" charset="0"/>
              <a:ea typeface="Arial" charset="0"/>
              <a:cs typeface="Arial" charset="0"/>
            </a:endParaRPr>
          </a:p>
        </p:txBody>
      </p:sp>
      <p:sp>
        <p:nvSpPr>
          <p:cNvPr id="12" name="Text 10"/>
          <p:cNvSpPr/>
          <p:nvPr/>
        </p:nvSpPr>
        <p:spPr>
          <a:xfrm>
            <a:off x="2707838" y="3274020"/>
            <a:ext cx="132802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Associations</a:t>
            </a:r>
            <a:endParaRPr lang="en-US" sz="1400" dirty="0">
              <a:latin typeface="Arial" charset="0"/>
              <a:ea typeface="Arial" charset="0"/>
              <a:cs typeface="Arial" charset="0"/>
            </a:endParaRPr>
          </a:p>
        </p:txBody>
      </p:sp>
      <p:sp>
        <p:nvSpPr>
          <p:cNvPr id="13" name="Text 11"/>
          <p:cNvSpPr/>
          <p:nvPr/>
        </p:nvSpPr>
        <p:spPr>
          <a:xfrm>
            <a:off x="2724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brief their NRAs, by call or in writing, and set the date for answers</a:t>
            </a:r>
            <a:endParaRPr lang="en-US" sz="1100" dirty="0">
              <a:latin typeface="Arial" charset="0"/>
              <a:ea typeface="Arial" charset="0"/>
              <a:cs typeface="Arial" charset="0"/>
            </a:endParaRPr>
          </a:p>
        </p:txBody>
      </p:sp>
      <p:sp>
        <p:nvSpPr>
          <p:cNvPr id="14" name="Shape 12"/>
          <p:cNvSpPr/>
          <p:nvPr/>
        </p:nvSpPr>
        <p:spPr>
          <a:xfrm>
            <a:off x="4438650" y="2546350"/>
            <a:ext cx="1485900" cy="2273300"/>
          </a:xfrm>
          <a:prstGeom prst="roundRect">
            <a:avLst>
              <a:gd name="adj" fmla="val 6410"/>
            </a:avLst>
          </a:prstGeom>
          <a:solidFill>
            <a:srgbClr val="E6F1E9"/>
          </a:solidFill>
          <a:ln w="12700">
            <a:solidFill>
              <a:srgbClr val="2F7D4F"/>
            </a:solidFill>
            <a:prstDash val="solid"/>
          </a:ln>
        </p:spPr>
      </p:sp>
      <p:sp>
        <p:nvSpPr>
          <p:cNvPr id="15" name="Text 13"/>
          <p:cNvSpPr/>
          <p:nvPr/>
        </p:nvSpPr>
        <p:spPr>
          <a:xfrm>
            <a:off x="50546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2F7D4F"/>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3</a:t>
            </a:r>
            <a:endParaRPr lang="en-US" sz="1100" dirty="0">
              <a:latin typeface="Arial" charset="0"/>
              <a:ea typeface="Arial" charset="0"/>
              <a:cs typeface="Arial" charset="0"/>
            </a:endParaRPr>
          </a:p>
        </p:txBody>
      </p:sp>
      <p:sp>
        <p:nvSpPr>
          <p:cNvPr id="16" name="Text 14"/>
          <p:cNvSpPr/>
          <p:nvPr/>
        </p:nvSpPr>
        <p:spPr>
          <a:xfrm>
            <a:off x="4531162" y="2997200"/>
            <a:ext cx="1300877"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F7D4F"/>
                </a:solidFill>
                <a:latin typeface="Arial" pitchFamily="34" charset="0"/>
                <a:ea typeface="Arial" pitchFamily="34" charset="-122"/>
                <a:cs typeface="Arial" pitchFamily="34" charset="-120"/>
              </a:rPr>
              <a:t>By the date set</a:t>
            </a:r>
            <a:endParaRPr lang="en-US" sz="1200" dirty="0">
              <a:latin typeface="Arial" charset="0"/>
              <a:ea typeface="Arial" charset="0"/>
              <a:cs typeface="Arial" charset="0"/>
            </a:endParaRPr>
          </a:p>
        </p:txBody>
      </p:sp>
      <p:sp>
        <p:nvSpPr>
          <p:cNvPr id="17" name="Text 15"/>
          <p:cNvSpPr/>
          <p:nvPr/>
        </p:nvSpPr>
        <p:spPr>
          <a:xfrm>
            <a:off x="4891147" y="3274020"/>
            <a:ext cx="580906"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NRAs</a:t>
            </a:r>
            <a:endParaRPr lang="en-US" sz="1400" dirty="0">
              <a:latin typeface="Arial" charset="0"/>
              <a:ea typeface="Arial" charset="0"/>
              <a:cs typeface="Arial" charset="0"/>
            </a:endParaRPr>
          </a:p>
        </p:txBody>
      </p:sp>
      <p:sp>
        <p:nvSpPr>
          <p:cNvPr id="18" name="Text 16"/>
          <p:cNvSpPr/>
          <p:nvPr/>
        </p:nvSpPr>
        <p:spPr>
          <a:xfrm>
            <a:off x="45339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each answers individually to its CoP chair, ITU in copy</a:t>
            </a:r>
            <a:endParaRPr lang="en-US" sz="1100" dirty="0">
              <a:latin typeface="Arial" charset="0"/>
              <a:ea typeface="Arial" charset="0"/>
              <a:cs typeface="Arial" charset="0"/>
            </a:endParaRPr>
          </a:p>
        </p:txBody>
      </p:sp>
      <p:sp>
        <p:nvSpPr>
          <p:cNvPr id="19" name="Shape 17"/>
          <p:cNvSpPr/>
          <p:nvPr/>
        </p:nvSpPr>
        <p:spPr>
          <a:xfrm>
            <a:off x="6257925" y="2555875"/>
            <a:ext cx="1466850" cy="2254250"/>
          </a:xfrm>
          <a:prstGeom prst="roundRect">
            <a:avLst>
              <a:gd name="adj" fmla="val 5844"/>
            </a:avLst>
          </a:prstGeom>
          <a:solidFill>
            <a:srgbClr val="FFFFFF"/>
          </a:solidFill>
          <a:ln w="31750">
            <a:solidFill>
              <a:srgbClr val="0B2545"/>
            </a:solidFill>
            <a:prstDash val="solid"/>
          </a:ln>
        </p:spPr>
      </p:sp>
      <p:sp>
        <p:nvSpPr>
          <p:cNvPr id="20" name="Text 18"/>
          <p:cNvSpPr/>
          <p:nvPr/>
        </p:nvSpPr>
        <p:spPr>
          <a:xfrm>
            <a:off x="68643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B254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4</a:t>
            </a:r>
            <a:endParaRPr lang="en-US" sz="1100" dirty="0">
              <a:latin typeface="Arial" charset="0"/>
              <a:ea typeface="Arial" charset="0"/>
              <a:cs typeface="Arial" charset="0"/>
            </a:endParaRPr>
          </a:p>
        </p:txBody>
      </p:sp>
      <p:sp>
        <p:nvSpPr>
          <p:cNvPr id="21" name="Text 19"/>
          <p:cNvSpPr/>
          <p:nvPr/>
        </p:nvSpPr>
        <p:spPr>
          <a:xfrm>
            <a:off x="6549157" y="2997200"/>
            <a:ext cx="884337"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By 26 Nov</a:t>
            </a:r>
            <a:endParaRPr lang="en-US" sz="1200" dirty="0">
              <a:latin typeface="Arial" charset="0"/>
              <a:ea typeface="Arial" charset="0"/>
              <a:cs typeface="Arial" charset="0"/>
            </a:endParaRPr>
          </a:p>
        </p:txBody>
      </p:sp>
      <p:sp>
        <p:nvSpPr>
          <p:cNvPr id="22" name="Text 20"/>
          <p:cNvSpPr/>
          <p:nvPr/>
        </p:nvSpPr>
        <p:spPr>
          <a:xfrm>
            <a:off x="6493371" y="3274020"/>
            <a:ext cx="995958"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Each CoP</a:t>
            </a:r>
            <a:endParaRPr lang="en-US" sz="1400" dirty="0">
              <a:latin typeface="Arial" charset="0"/>
              <a:ea typeface="Arial" charset="0"/>
              <a:cs typeface="Arial" charset="0"/>
            </a:endParaRPr>
          </a:p>
        </p:txBody>
      </p:sp>
      <p:sp>
        <p:nvSpPr>
          <p:cNvPr id="23" name="Text 21"/>
          <p:cNvSpPr/>
          <p:nvPr/>
        </p:nvSpPr>
        <p:spPr>
          <a:xfrm>
            <a:off x="63436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meets and agrees one common position; the chair sends it to ITU</a:t>
            </a:r>
            <a:endParaRPr lang="en-US" sz="1100" dirty="0">
              <a:latin typeface="Arial" charset="0"/>
              <a:ea typeface="Arial" charset="0"/>
              <a:cs typeface="Arial" charset="0"/>
            </a:endParaRPr>
          </a:p>
        </p:txBody>
      </p:sp>
      <p:sp>
        <p:nvSpPr>
          <p:cNvPr id="24" name="Shape 22"/>
          <p:cNvSpPr/>
          <p:nvPr/>
        </p:nvSpPr>
        <p:spPr>
          <a:xfrm>
            <a:off x="8058150" y="2546350"/>
            <a:ext cx="1485900" cy="2273300"/>
          </a:xfrm>
          <a:prstGeom prst="roundRect">
            <a:avLst>
              <a:gd name="adj" fmla="val 6410"/>
            </a:avLst>
          </a:prstGeom>
          <a:solidFill>
            <a:srgbClr val="FFFFFF"/>
          </a:solidFill>
          <a:ln w="12700">
            <a:solidFill>
              <a:srgbClr val="0072B5"/>
            </a:solidFill>
            <a:prstDash val="solid"/>
          </a:ln>
        </p:spPr>
      </p:sp>
      <p:sp>
        <p:nvSpPr>
          <p:cNvPr id="25" name="Text 23"/>
          <p:cNvSpPr/>
          <p:nvPr/>
        </p:nvSpPr>
        <p:spPr>
          <a:xfrm>
            <a:off x="8674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5</a:t>
            </a:r>
            <a:endParaRPr lang="en-US" sz="1100" dirty="0">
              <a:latin typeface="Arial" charset="0"/>
              <a:ea typeface="Arial" charset="0"/>
              <a:cs typeface="Arial" charset="0"/>
            </a:endParaRPr>
          </a:p>
        </p:txBody>
      </p:sp>
      <p:sp>
        <p:nvSpPr>
          <p:cNvPr id="26" name="Text 24"/>
          <p:cNvSpPr/>
          <p:nvPr/>
        </p:nvSpPr>
        <p:spPr>
          <a:xfrm>
            <a:off x="8501241" y="2997200"/>
            <a:ext cx="599718"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27 Nov</a:t>
            </a:r>
            <a:endParaRPr lang="en-US" sz="1200" dirty="0">
              <a:latin typeface="Arial" charset="0"/>
              <a:ea typeface="Arial" charset="0"/>
              <a:cs typeface="Arial" charset="0"/>
            </a:endParaRPr>
          </a:p>
        </p:txBody>
      </p:sp>
      <p:sp>
        <p:nvSpPr>
          <p:cNvPr id="27" name="Text 25"/>
          <p:cNvSpPr/>
          <p:nvPr/>
        </p:nvSpPr>
        <p:spPr>
          <a:xfrm>
            <a:off x="8629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ITU</a:t>
            </a:r>
            <a:endParaRPr lang="en-US" sz="1400" dirty="0">
              <a:latin typeface="Arial" charset="0"/>
              <a:ea typeface="Arial" charset="0"/>
              <a:cs typeface="Arial" charset="0"/>
            </a:endParaRPr>
          </a:p>
        </p:txBody>
      </p:sp>
      <p:sp>
        <p:nvSpPr>
          <p:cNvPr id="28" name="Text 26"/>
          <p:cNvSpPr/>
          <p:nvPr/>
        </p:nvSpPr>
        <p:spPr>
          <a:xfrm>
            <a:off x="81534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merges the three positions and publishes the consolidated drafts</a:t>
            </a:r>
            <a:endParaRPr lang="en-US" sz="1100" dirty="0">
              <a:latin typeface="Arial" charset="0"/>
              <a:ea typeface="Arial" charset="0"/>
              <a:cs typeface="Arial" charset="0"/>
            </a:endParaRPr>
          </a:p>
        </p:txBody>
      </p:sp>
      <p:sp>
        <p:nvSpPr>
          <p:cNvPr id="29" name="Shape 27"/>
          <p:cNvSpPr/>
          <p:nvPr/>
        </p:nvSpPr>
        <p:spPr>
          <a:xfrm>
            <a:off x="9867900" y="2546350"/>
            <a:ext cx="1485900" cy="2273300"/>
          </a:xfrm>
          <a:prstGeom prst="roundRect">
            <a:avLst>
              <a:gd name="adj" fmla="val 6410"/>
            </a:avLst>
          </a:prstGeom>
          <a:solidFill>
            <a:srgbClr val="0B2545"/>
          </a:solidFill>
          <a:ln w="12700">
            <a:solidFill>
              <a:srgbClr val="0B2545"/>
            </a:solidFill>
            <a:prstDash val="solid"/>
          </a:ln>
        </p:spPr>
      </p:sp>
      <p:sp>
        <p:nvSpPr>
          <p:cNvPr id="30" name="Text 28"/>
          <p:cNvSpPr/>
          <p:nvPr/>
        </p:nvSpPr>
        <p:spPr>
          <a:xfrm>
            <a:off x="10483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F4F7FB"/>
          </a:solidFill>
          <a:ln/>
        </p:spPr>
        <p:txBody>
          <a:bodyPr wrap="square" lIns="0" tIns="0" rIns="0" bIns="0" rtlCol="0" anchor="t">
            <a:normAutofit/>
          </a:bodyPr>
          <a:lstStyle/>
          <a:p>
            <a:pPr algn="ctr" indent="0" marL="0">
              <a:lnSpc>
                <a:spcPts val="2002"/>
              </a:lnSpc>
              <a:buNone/>
            </a:pPr>
            <a:r>
              <a:rPr lang="en-US" sz="1100" b="1" dirty="0">
                <a:solidFill>
                  <a:srgbClr val="0B2545"/>
                </a:solidFill>
                <a:latin typeface="Arial" pitchFamily="34" charset="0"/>
                <a:ea typeface="Arial" pitchFamily="34" charset="-122"/>
                <a:cs typeface="Arial" pitchFamily="34" charset="-120"/>
              </a:rPr>
              <a:t>6</a:t>
            </a:r>
            <a:endParaRPr lang="en-US" sz="1100" dirty="0">
              <a:latin typeface="Arial" charset="0"/>
              <a:ea typeface="Arial" charset="0"/>
              <a:cs typeface="Arial" charset="0"/>
            </a:endParaRPr>
          </a:p>
        </p:txBody>
      </p:sp>
      <p:sp>
        <p:nvSpPr>
          <p:cNvPr id="31" name="Text 29"/>
          <p:cNvSpPr/>
          <p:nvPr/>
        </p:nvSpPr>
        <p:spPr>
          <a:xfrm>
            <a:off x="9929872" y="2997200"/>
            <a:ext cx="136195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7FD3F4"/>
                </a:solidFill>
                <a:latin typeface="Arial" pitchFamily="34" charset="0"/>
                <a:ea typeface="Arial" pitchFamily="34" charset="-122"/>
                <a:cs typeface="Arial" pitchFamily="34" charset="-120"/>
              </a:rPr>
              <a:t>30 Nov to 3 Dec</a:t>
            </a:r>
            <a:endParaRPr lang="en-US" sz="1200" dirty="0">
              <a:latin typeface="Arial" charset="0"/>
              <a:ea typeface="Arial" charset="0"/>
              <a:cs typeface="Arial" charset="0"/>
            </a:endParaRPr>
          </a:p>
        </p:txBody>
      </p:sp>
      <p:sp>
        <p:nvSpPr>
          <p:cNvPr id="32" name="Text 30"/>
          <p:cNvSpPr/>
          <p:nvPr/>
        </p:nvSpPr>
        <p:spPr>
          <a:xfrm>
            <a:off x="10160144" y="3274020"/>
            <a:ext cx="90136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4F7FB"/>
                </a:solidFill>
                <a:latin typeface="Arial" pitchFamily="34" charset="0"/>
                <a:ea typeface="Arial" pitchFamily="34" charset="-122"/>
                <a:cs typeface="Arial" pitchFamily="34" charset="-120"/>
              </a:rPr>
              <a:t>Brussels</a:t>
            </a:r>
            <a:endParaRPr lang="en-US" sz="1400" dirty="0">
              <a:latin typeface="Arial" charset="0"/>
              <a:ea typeface="Arial" charset="0"/>
              <a:cs typeface="Arial" charset="0"/>
            </a:endParaRPr>
          </a:p>
        </p:txBody>
      </p:sp>
      <p:sp>
        <p:nvSpPr>
          <p:cNvPr id="33" name="Text 31"/>
          <p:cNvSpPr/>
          <p:nvPr/>
        </p:nvSpPr>
        <p:spPr>
          <a:xfrm>
            <a:off x="996315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CFE3F5"/>
                </a:solidFill>
                <a:latin typeface="Arial" pitchFamily="34" charset="0"/>
                <a:ea typeface="Arial" pitchFamily="34" charset="-122"/>
                <a:cs typeface="Arial" pitchFamily="34" charset="-120"/>
              </a:rPr>
              <a:t>three days of discussion, adoption by consensus on Thursday 3 Dec</a:t>
            </a:r>
            <a:endParaRPr lang="en-US" sz="1100" dirty="0">
              <a:latin typeface="Arial" charset="0"/>
              <a:ea typeface="Arial" charset="0"/>
              <a:cs typeface="Arial" charset="0"/>
            </a:endParaRPr>
          </a:p>
        </p:txBody>
      </p:sp>
      <p:pic>
        <p:nvPicPr>
          <p:cNvPr id="34" name="Image 0" descr="connector">    </p:cNvPr>
          <p:cNvPicPr>
            <a:picLocks noChangeAspect="1"/>
          </p:cNvPicPr>
          <p:nvPr/>
        </p:nvPicPr>
        <p:blipFill>
          <a:blip r:embed="rId1"/>
          <a:srcRect l="0" r="0" t="0" b="0"/>
          <a:stretch/>
        </p:blipFill>
        <p:spPr>
          <a:xfrm>
            <a:off x="2260600" y="2743200"/>
            <a:ext cx="412750" cy="101600"/>
          </a:xfrm>
          <a:prstGeom prst="rect">
            <a:avLst/>
          </a:prstGeom>
        </p:spPr>
      </p:pic>
      <p:sp>
        <p:nvSpPr>
          <p:cNvPr id="35" name="Text 32"/>
          <p:cNvSpPr/>
          <p:nvPr/>
        </p:nvSpPr>
        <p:spPr>
          <a:xfrm>
            <a:off x="177800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Drafts</a:t>
            </a:r>
            <a:endParaRPr lang="en-US" sz="1100" dirty="0">
              <a:latin typeface="Arial" charset="0"/>
              <a:ea typeface="Arial" charset="0"/>
              <a:cs typeface="Arial" charset="0"/>
            </a:endParaRPr>
          </a:p>
        </p:txBody>
      </p:sp>
      <p:pic>
        <p:nvPicPr>
          <p:cNvPr id="36" name="Image 1" descr="connector">    </p:cNvPr>
          <p:cNvPicPr>
            <a:picLocks noChangeAspect="1"/>
          </p:cNvPicPr>
          <p:nvPr/>
        </p:nvPicPr>
        <p:blipFill>
          <a:blip r:embed="rId2"/>
          <a:srcRect l="0" r="0" t="0" b="0"/>
          <a:stretch/>
        </p:blipFill>
        <p:spPr>
          <a:xfrm>
            <a:off x="4070350" y="2743200"/>
            <a:ext cx="412750" cy="101600"/>
          </a:xfrm>
          <a:prstGeom prst="rect">
            <a:avLst/>
          </a:prstGeom>
        </p:spPr>
      </p:pic>
      <p:sp>
        <p:nvSpPr>
          <p:cNvPr id="37" name="Text 33"/>
          <p:cNvSpPr/>
          <p:nvPr/>
        </p:nvSpPr>
        <p:spPr>
          <a:xfrm>
            <a:off x="358775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8A6F00"/>
                </a:solidFill>
                <a:latin typeface="Arial" pitchFamily="34" charset="0"/>
                <a:ea typeface="Arial" pitchFamily="34" charset="-122"/>
                <a:cs typeface="Arial" pitchFamily="34" charset="-120"/>
              </a:rPr>
              <a:t>Briefing</a:t>
            </a:r>
            <a:endParaRPr lang="en-US" sz="1100" dirty="0">
              <a:latin typeface="Arial" charset="0"/>
              <a:ea typeface="Arial" charset="0"/>
              <a:cs typeface="Arial" charset="0"/>
            </a:endParaRPr>
          </a:p>
        </p:txBody>
      </p:sp>
      <p:pic>
        <p:nvPicPr>
          <p:cNvPr id="38" name="Image 2" descr="connector">    </p:cNvPr>
          <p:cNvPicPr>
            <a:picLocks noChangeAspect="1"/>
          </p:cNvPicPr>
          <p:nvPr/>
        </p:nvPicPr>
        <p:blipFill>
          <a:blip r:embed="rId3"/>
          <a:srcRect l="0" r="0" t="0" b="0"/>
          <a:stretch/>
        </p:blipFill>
        <p:spPr>
          <a:xfrm>
            <a:off x="5880100" y="2743200"/>
            <a:ext cx="412750" cy="101600"/>
          </a:xfrm>
          <a:prstGeom prst="rect">
            <a:avLst/>
          </a:prstGeom>
        </p:spPr>
      </p:pic>
      <p:sp>
        <p:nvSpPr>
          <p:cNvPr id="39" name="Text 34"/>
          <p:cNvSpPr/>
          <p:nvPr/>
        </p:nvSpPr>
        <p:spPr>
          <a:xfrm>
            <a:off x="539750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2F7D4F"/>
                </a:solidFill>
                <a:latin typeface="Arial" pitchFamily="34" charset="0"/>
                <a:ea typeface="Arial" pitchFamily="34" charset="-122"/>
                <a:cs typeface="Arial" pitchFamily="34" charset="-120"/>
              </a:rPr>
              <a:t>Answers, ITU cc</a:t>
            </a:r>
            <a:endParaRPr lang="en-US" sz="1100" dirty="0">
              <a:latin typeface="Arial" charset="0"/>
              <a:ea typeface="Arial" charset="0"/>
              <a:cs typeface="Arial" charset="0"/>
            </a:endParaRPr>
          </a:p>
        </p:txBody>
      </p:sp>
      <p:pic>
        <p:nvPicPr>
          <p:cNvPr id="40" name="Image 3" descr="connector">    </p:cNvPr>
          <p:cNvPicPr>
            <a:picLocks noChangeAspect="1"/>
          </p:cNvPicPr>
          <p:nvPr/>
        </p:nvPicPr>
        <p:blipFill>
          <a:blip r:embed="rId4"/>
          <a:srcRect l="0" r="0" t="0" b="0"/>
          <a:stretch/>
        </p:blipFill>
        <p:spPr>
          <a:xfrm>
            <a:off x="7632700" y="2686050"/>
            <a:ext cx="527050" cy="215900"/>
          </a:xfrm>
          <a:prstGeom prst="rect">
            <a:avLst/>
          </a:prstGeom>
        </p:spPr>
      </p:pic>
      <p:sp>
        <p:nvSpPr>
          <p:cNvPr id="41" name="Text 35"/>
          <p:cNvSpPr/>
          <p:nvPr/>
        </p:nvSpPr>
        <p:spPr>
          <a:xfrm>
            <a:off x="720725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B2545"/>
                </a:solidFill>
                <a:latin typeface="Arial" pitchFamily="34" charset="0"/>
                <a:ea typeface="Arial" pitchFamily="34" charset="-122"/>
                <a:cs typeface="Arial" pitchFamily="34" charset="-120"/>
              </a:rPr>
              <a:t>One position</a:t>
            </a:r>
            <a:endParaRPr lang="en-US" sz="1100" dirty="0">
              <a:latin typeface="Arial" charset="0"/>
              <a:ea typeface="Arial" charset="0"/>
              <a:cs typeface="Arial" charset="0"/>
            </a:endParaRPr>
          </a:p>
        </p:txBody>
      </p:sp>
      <p:pic>
        <p:nvPicPr>
          <p:cNvPr id="42" name="Image 4" descr="connector">    </p:cNvPr>
          <p:cNvPicPr>
            <a:picLocks noChangeAspect="1"/>
          </p:cNvPicPr>
          <p:nvPr/>
        </p:nvPicPr>
        <p:blipFill>
          <a:blip r:embed="rId5"/>
          <a:srcRect l="0" r="0" t="0" b="0"/>
          <a:stretch/>
        </p:blipFill>
        <p:spPr>
          <a:xfrm>
            <a:off x="9499600" y="2743200"/>
            <a:ext cx="412750" cy="101600"/>
          </a:xfrm>
          <a:prstGeom prst="rect">
            <a:avLst/>
          </a:prstGeom>
        </p:spPr>
      </p:pic>
      <p:sp>
        <p:nvSpPr>
          <p:cNvPr id="43" name="Text 36"/>
          <p:cNvSpPr/>
          <p:nvPr/>
        </p:nvSpPr>
        <p:spPr>
          <a:xfrm>
            <a:off x="8953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Consolidated drafts</a:t>
            </a:r>
            <a:endParaRPr lang="en-US" sz="1100" dirty="0">
              <a:latin typeface="Arial" charset="0"/>
              <a:ea typeface="Arial" charset="0"/>
              <a:cs typeface="Arial" charset="0"/>
            </a:endParaRPr>
          </a:p>
        </p:txBody>
      </p:sp>
      <p:sp>
        <p:nvSpPr>
          <p:cNvPr id="44" name="Shape 37"/>
          <p:cNvSpPr/>
          <p:nvPr/>
        </p:nvSpPr>
        <p:spPr>
          <a:xfrm>
            <a:off x="2622550" y="4953000"/>
            <a:ext cx="5118100" cy="152400"/>
          </a:xfrm>
          <a:custGeom>
            <a:avLst/>
            <a:gdLst/>
            <a:ahLst/>
            <a:cxnLst/>
            <a:rect l="l" t="t" r="r" b="b"/>
            <a:pathLst>
              <a:path w="5118100" h="152400">
                <a:moveTo>
                  <a:pt x="5099050" y="0"/>
                </a:moveTo>
                <a:lnTo>
                  <a:pt x="5118100" y="0"/>
                </a:lnTo>
                <a:lnTo>
                  <a:pt x="5118100" y="76200"/>
                </a:lnTo>
                <a:arcTo hR="76200" wR="76200" stAng="0" swAng="5400000"/>
                <a:lnTo>
                  <a:pt x="76200" y="152400"/>
                </a:lnTo>
                <a:arcTo hR="76200" wR="76200" stAng="5400000" swAng="5400000"/>
                <a:lnTo>
                  <a:pt x="0" y="0"/>
                </a:lnTo>
                <a:lnTo>
                  <a:pt x="19050" y="0"/>
                </a:lnTo>
                <a:lnTo>
                  <a:pt x="19050" y="76200"/>
                </a:lnTo>
                <a:arcTo hR="57150" wR="57150" stAng="10800000" swAng="-5400000"/>
                <a:lnTo>
                  <a:pt x="5041900" y="133350"/>
                </a:lnTo>
                <a:arcTo hR="57150" wR="57150" stAng="5400000" swAng="-5400000"/>
                <a:lnTo>
                  <a:pt x="5099050" y="0"/>
                </a:lnTo>
                <a:close/>
              </a:path>
            </a:pathLst>
          </a:custGeom>
          <a:solidFill>
            <a:srgbClr val="5B6B82"/>
          </a:solidFill>
          <a:ln/>
        </p:spPr>
      </p:sp>
      <p:sp>
        <p:nvSpPr>
          <p:cNvPr id="45" name="Text 38"/>
          <p:cNvSpPr/>
          <p:nvPr/>
        </p:nvSpPr>
        <p:spPr>
          <a:xfrm>
            <a:off x="2545779" y="5181600"/>
            <a:ext cx="52716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Until 26 November</a:t>
            </a:r>
            <a:endParaRPr lang="en-US" sz="1200" dirty="0">
              <a:latin typeface="Arial" charset="0"/>
              <a:ea typeface="Arial" charset="0"/>
              <a:cs typeface="Arial" charset="0"/>
            </a:endParaRPr>
          </a:p>
        </p:txBody>
      </p:sp>
      <p:sp>
        <p:nvSpPr>
          <p:cNvPr id="46" name="Shape 39"/>
          <p:cNvSpPr/>
          <p:nvPr/>
        </p:nvSpPr>
        <p:spPr>
          <a:xfrm>
            <a:off x="805180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7" name="Text 40"/>
          <p:cNvSpPr/>
          <p:nvPr/>
        </p:nvSpPr>
        <p:spPr>
          <a:xfrm>
            <a:off x="802640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24 hours</a:t>
            </a:r>
            <a:endParaRPr lang="en-US" sz="1200" dirty="0">
              <a:latin typeface="Arial" charset="0"/>
              <a:ea typeface="Arial" charset="0"/>
              <a:cs typeface="Arial" charset="0"/>
            </a:endParaRPr>
          </a:p>
        </p:txBody>
      </p:sp>
      <p:sp>
        <p:nvSpPr>
          <p:cNvPr id="48" name="Shape 41"/>
          <p:cNvSpPr/>
          <p:nvPr/>
        </p:nvSpPr>
        <p:spPr>
          <a:xfrm>
            <a:off x="986155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9" name="Text 42"/>
          <p:cNvSpPr/>
          <p:nvPr/>
        </p:nvSpPr>
        <p:spPr>
          <a:xfrm>
            <a:off x="983615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3 days to discuss</a:t>
            </a:r>
            <a:endParaRPr lang="en-US" sz="1200" dirty="0">
              <a:latin typeface="Arial" charset="0"/>
              <a:ea typeface="Arial" charset="0"/>
              <a:cs typeface="Arial" charset="0"/>
            </a:endParaRPr>
          </a:p>
        </p:txBody>
      </p:sp>
      <p:pic>
        <p:nvPicPr>
          <p:cNvPr id="50" name="Image 5" descr="connector">    </p:cNvPr>
          <p:cNvPicPr>
            <a:picLocks noChangeAspect="1"/>
          </p:cNvPicPr>
          <p:nvPr/>
        </p:nvPicPr>
        <p:blipFill>
          <a:blip r:embed="rId6"/>
          <a:srcRect l="0" r="0" t="0" b="0"/>
          <a:stretch/>
        </p:blipFill>
        <p:spPr>
          <a:xfrm>
            <a:off x="2550220" y="5727700"/>
            <a:ext cx="355600" cy="101600"/>
          </a:xfrm>
          <a:prstGeom prst="rect">
            <a:avLst/>
          </a:prstGeom>
        </p:spPr>
      </p:pic>
      <p:sp>
        <p:nvSpPr>
          <p:cNvPr id="51" name="Text 43"/>
          <p:cNvSpPr/>
          <p:nvPr/>
        </p:nvSpPr>
        <p:spPr>
          <a:xfrm>
            <a:off x="3083620" y="5680720"/>
            <a:ext cx="275878"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ITU</a:t>
            </a:r>
            <a:endParaRPr lang="en-US" sz="1100" dirty="0">
              <a:latin typeface="Arial" charset="0"/>
              <a:ea typeface="Arial" charset="0"/>
              <a:cs typeface="Arial" charset="0"/>
            </a:endParaRPr>
          </a:p>
        </p:txBody>
      </p:sp>
      <p:pic>
        <p:nvPicPr>
          <p:cNvPr id="52" name="Image 6" descr="connector">    </p:cNvPr>
          <p:cNvPicPr>
            <a:picLocks noChangeAspect="1"/>
          </p:cNvPicPr>
          <p:nvPr/>
        </p:nvPicPr>
        <p:blipFill>
          <a:blip r:embed="rId7"/>
          <a:srcRect l="0" r="0" t="0" b="0"/>
          <a:stretch/>
        </p:blipFill>
        <p:spPr>
          <a:xfrm>
            <a:off x="3486497" y="5727700"/>
            <a:ext cx="355600" cy="101600"/>
          </a:xfrm>
          <a:prstGeom prst="rect">
            <a:avLst/>
          </a:prstGeom>
        </p:spPr>
      </p:pic>
      <p:sp>
        <p:nvSpPr>
          <p:cNvPr id="53" name="Text 44"/>
          <p:cNvSpPr/>
          <p:nvPr/>
        </p:nvSpPr>
        <p:spPr>
          <a:xfrm>
            <a:off x="4019897" y="5680720"/>
            <a:ext cx="1482477"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regional associations</a:t>
            </a:r>
            <a:endParaRPr lang="en-US" sz="1100" dirty="0">
              <a:latin typeface="Arial" charset="0"/>
              <a:ea typeface="Arial" charset="0"/>
              <a:cs typeface="Arial" charset="0"/>
            </a:endParaRPr>
          </a:p>
        </p:txBody>
      </p:sp>
      <p:pic>
        <p:nvPicPr>
          <p:cNvPr id="54" name="Image 7" descr="connector">    </p:cNvPr>
          <p:cNvPicPr>
            <a:picLocks noChangeAspect="1"/>
          </p:cNvPicPr>
          <p:nvPr/>
        </p:nvPicPr>
        <p:blipFill>
          <a:blip r:embed="rId8"/>
          <a:srcRect l="0" r="0" t="0" b="0"/>
          <a:stretch/>
        </p:blipFill>
        <p:spPr>
          <a:xfrm>
            <a:off x="5502374" y="5727700"/>
            <a:ext cx="355600" cy="101600"/>
          </a:xfrm>
          <a:prstGeom prst="rect">
            <a:avLst/>
          </a:prstGeom>
        </p:spPr>
      </p:pic>
      <p:sp>
        <p:nvSpPr>
          <p:cNvPr id="55" name="Text 45"/>
          <p:cNvSpPr/>
          <p:nvPr/>
        </p:nvSpPr>
        <p:spPr>
          <a:xfrm>
            <a:off x="6035774" y="5680720"/>
            <a:ext cx="1748780"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NRAs’ individual answers</a:t>
            </a:r>
            <a:endParaRPr lang="en-US" sz="1100" dirty="0">
              <a:latin typeface="Arial" charset="0"/>
              <a:ea typeface="Arial" charset="0"/>
              <a:cs typeface="Arial" charset="0"/>
            </a:endParaRPr>
          </a:p>
        </p:txBody>
      </p:sp>
      <p:pic>
        <p:nvPicPr>
          <p:cNvPr id="56" name="Image 8" descr="connector">    </p:cNvPr>
          <p:cNvPicPr>
            <a:picLocks noChangeAspect="1"/>
          </p:cNvPicPr>
          <p:nvPr/>
        </p:nvPicPr>
        <p:blipFill>
          <a:blip r:embed="rId9"/>
          <a:srcRect l="0" r="0" t="0" b="0"/>
          <a:stretch/>
        </p:blipFill>
        <p:spPr>
          <a:xfrm>
            <a:off x="7784554" y="5670550"/>
            <a:ext cx="355600" cy="215900"/>
          </a:xfrm>
          <a:prstGeom prst="rect">
            <a:avLst/>
          </a:prstGeom>
        </p:spPr>
      </p:pic>
      <p:sp>
        <p:nvSpPr>
          <p:cNvPr id="57" name="Text 46"/>
          <p:cNvSpPr/>
          <p:nvPr/>
        </p:nvSpPr>
        <p:spPr>
          <a:xfrm>
            <a:off x="8317954" y="5680720"/>
            <a:ext cx="1565672"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one position per CoP</a:t>
            </a:r>
            <a:endParaRPr lang="en-US" sz="1100" dirty="0">
              <a:latin typeface="Arial" charset="0"/>
              <a:ea typeface="Arial" charset="0"/>
              <a:cs typeface="Arial" charset="0"/>
            </a:endParaRPr>
          </a:p>
        </p:txBody>
      </p:sp>
      <p:pic>
        <p:nvPicPr>
          <p:cNvPr id="58" name="Image 9" descr="Africa Broadband Maps and ITU">    </p:cNvPr>
          <p:cNvPicPr>
            <a:picLocks noChangeAspect="1"/>
          </p:cNvPicPr>
          <p:nvPr/>
        </p:nvPicPr>
        <p:blipFill>
          <a:blip r:embed="rId10"/>
          <a:srcRect l="-233" r="-233" t="0" b="0"/>
          <a:stretch/>
        </p:blipFill>
        <p:spPr>
          <a:xfrm>
            <a:off x="812800" y="6223000"/>
            <a:ext cx="1143000" cy="330200"/>
          </a:xfrm>
          <a:prstGeom prst="rect">
            <a:avLst/>
          </a:prstGeom>
        </p:spPr>
      </p:pic>
      <p:sp>
        <p:nvSpPr>
          <p:cNvPr id="59" name="Text 4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EVERYTHING ONLINE</a:t>
            </a:r>
            <a:endParaRPr lang="en-US" sz="1200" dirty="0">
              <a:latin typeface="Arial" charset="0"/>
              <a:ea typeface="Arial" charset="0"/>
              <a:cs typeface="Arial" charset="0"/>
            </a:endParaRPr>
          </a:p>
        </p:txBody>
      </p:sp>
      <p:sp>
        <p:nvSpPr>
          <p:cNvPr id="4" name="Text 2"/>
          <p:cNvSpPr/>
          <p:nvPr>
            <p:ph type="title"/>
          </p:nvPr>
        </p:nvSpPr>
        <p:spPr>
          <a:xfrm>
            <a:off x="812800" y="13055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africabbmaps.itu.int/recop</a:t>
            </a:r>
            <a:endParaRPr lang="en-US" sz="3200" dirty="0">
              <a:latin typeface="Arial" charset="0"/>
              <a:ea typeface="Arial" charset="0"/>
              <a:cs typeface="Arial" charset="0"/>
            </a:endParaRPr>
          </a:p>
        </p:txBody>
      </p:sp>
      <p:sp>
        <p:nvSpPr>
          <p:cNvPr id="5" name="Text 3"/>
          <p:cNvSpPr/>
          <p:nvPr/>
        </p:nvSpPr>
        <p:spPr>
          <a:xfrm>
            <a:off x="8128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THE DRAFT OUTPUT/1</a:t>
            </a:r>
            <a:endParaRPr lang="en-US" sz="1200" dirty="0">
              <a:latin typeface="Arial" charset="0"/>
              <a:ea typeface="Arial" charset="0"/>
              <a:cs typeface="Arial" charset="0"/>
            </a:endParaRPr>
          </a:p>
        </p:txBody>
      </p:sp>
      <p:sp>
        <p:nvSpPr>
          <p:cNvPr id="6" name="Text 4"/>
          <p:cNvSpPr/>
          <p:nvPr/>
        </p:nvSpPr>
        <p:spPr>
          <a:xfrm>
            <a:off x="812800" y="2321471"/>
            <a:ext cx="5310886" cy="311150"/>
          </a:xfrm>
          <a:prstGeom prst="rect">
            <a:avLst/>
          </a:prstGeom>
          <a:noFill/>
          <a:ln/>
        </p:spPr>
        <p:txBody>
          <a:bodyPr wrap="square" lIns="0" tIns="0" rIns="0" bIns="0" rtlCol="0" anchor="t">
            <a:normAutofit/>
          </a:bodyPr>
          <a:lstStyle/>
          <a:p>
            <a:pPr algn="l" indent="0" marL="0">
              <a:lnSpc>
                <a:spcPts val="2250"/>
              </a:lnSpc>
              <a:buNone/>
            </a:pPr>
            <a:r>
              <a:rPr lang="en-US" sz="1500" u="sng" dirty="0">
                <a:solidFill>
                  <a:srgbClr val="F4F7FB"/>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Investment Mapping Guidance, v0.3 (Word)</a:t>
            </a:r>
            <a:endParaRPr lang="en-US" sz="1500" dirty="0">
              <a:latin typeface="Arial" charset="0"/>
              <a:ea typeface="Arial" charset="0"/>
              <a:cs typeface="Arial" charset="0"/>
            </a:endParaRPr>
          </a:p>
        </p:txBody>
      </p:sp>
      <p:sp>
        <p:nvSpPr>
          <p:cNvPr id="7" name="Text 5"/>
          <p:cNvSpPr/>
          <p:nvPr/>
        </p:nvSpPr>
        <p:spPr>
          <a:xfrm>
            <a:off x="812800" y="278502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ON THE WEBSITE, IN ENGLISH AND FRENCH</a:t>
            </a:r>
            <a:endParaRPr lang="en-US" sz="1200" dirty="0">
              <a:latin typeface="Arial" charset="0"/>
              <a:ea typeface="Arial" charset="0"/>
              <a:cs typeface="Arial" charset="0"/>
            </a:endParaRPr>
          </a:p>
        </p:txBody>
      </p:sp>
      <p:sp>
        <p:nvSpPr>
          <p:cNvPr id="8" name="Text 6"/>
          <p:cNvSpPr/>
          <p:nvPr/>
        </p:nvSpPr>
        <p:spPr>
          <a:xfrm>
            <a:off x="812800" y="3074541"/>
            <a:ext cx="5310886" cy="13589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Contribute in 6 steps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Documents: the three draft outputs and, from 27 November, the consolidated drafts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Brussels: agenda for Days 1 to 4</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Your CoP’s page and contacts</a:t>
            </a:r>
            <a:endParaRPr lang="en-US" sz="1400" dirty="0">
              <a:latin typeface="Arial" charset="0"/>
              <a:ea typeface="Arial" charset="0"/>
              <a:cs typeface="Arial" charset="0"/>
            </a:endParaRPr>
          </a:p>
        </p:txBody>
      </p:sp>
      <p:sp>
        <p:nvSpPr>
          <p:cNvPr id="9" name="Text 7"/>
          <p:cNvSpPr/>
          <p:nvPr/>
        </p:nvSpPr>
        <p:spPr>
          <a:xfrm>
            <a:off x="62230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SECRETARIAT, ITU</a:t>
            </a:r>
            <a:endParaRPr lang="en-US" sz="1200" dirty="0">
              <a:latin typeface="Arial" charset="0"/>
              <a:ea typeface="Arial" charset="0"/>
              <a:cs typeface="Arial" charset="0"/>
            </a:endParaRPr>
          </a:p>
        </p:txBody>
      </p:sp>
      <p:sp>
        <p:nvSpPr>
          <p:cNvPr id="10" name="Text 8"/>
          <p:cNvSpPr/>
          <p:nvPr/>
        </p:nvSpPr>
        <p:spPr>
          <a:xfrm>
            <a:off x="6223000" y="2321471"/>
            <a:ext cx="5310886" cy="173990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Dana Jon Kamason</a:t>
            </a:r>
            <a:r>
              <a:rPr lang="en-US" sz="1500" dirty="0">
                <a:solidFill>
                  <a:srgbClr val="F4F7FB"/>
                </a:solidFill>
                <a:latin typeface="Arial" pitchFamily="34" charset="0"/>
                <a:ea typeface="Arial" pitchFamily="34" charset="-122"/>
                <a:cs typeface="Arial" pitchFamily="34" charset="-120"/>
              </a:rPr>
              <a:t>, Project Manager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danajon.kamason@itu.int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Elind Sulmina</a:t>
            </a:r>
            <a:r>
              <a:rPr lang="en-US" sz="1500" dirty="0">
                <a:solidFill>
                  <a:srgbClr val="F4F7FB"/>
                </a:solidFill>
                <a:latin typeface="Arial" pitchFamily="34" charset="0"/>
                <a:ea typeface="Arial" pitchFamily="34" charset="-122"/>
                <a:cs typeface="Arial" pitchFamily="34" charset="-120"/>
              </a:rPr>
              <a:t>, Project Officer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elind.sulmina@itu.int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Patricia Schlageter</a:t>
            </a:r>
            <a:r>
              <a:rPr lang="en-US" sz="1500" dirty="0">
                <a:solidFill>
                  <a:srgbClr val="F4F7FB"/>
                </a:solidFill>
                <a:latin typeface="Arial" pitchFamily="34" charset="0"/>
                <a:ea typeface="Arial" pitchFamily="34" charset="-122"/>
                <a:cs typeface="Arial" pitchFamily="34" charset="-120"/>
              </a:rPr>
              <a:t>, Capacity &amp; Knowledge Coordinator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patricia.schlageter@itu.int</a:t>
            </a:r>
            <a:endParaRPr lang="en-US" sz="1500" dirty="0">
              <a:latin typeface="Arial" charset="0"/>
              <a:ea typeface="Arial" charset="0"/>
              <a:cs typeface="Arial" charset="0"/>
            </a:endParaRPr>
          </a:p>
        </p:txBody>
      </p:sp>
      <p:pic>
        <p:nvPicPr>
          <p:cNvPr id="11" name="Image 0" descr="Africa Broadband Maps and ITU">    </p:cNvPr>
          <p:cNvPicPr>
            <a:picLocks noChangeAspect="1"/>
          </p:cNvPicPr>
          <p:nvPr/>
        </p:nvPicPr>
        <p:blipFill>
          <a:blip r:embed="rId2"/>
          <a:srcRect l="-233" r="-233" t="0" b="0"/>
          <a:stretch/>
        </p:blipFill>
        <p:spPr>
          <a:xfrm>
            <a:off x="812800" y="6223000"/>
            <a:ext cx="1143000" cy="330200"/>
          </a:xfrm>
          <a:prstGeom prst="rect">
            <a:avLst/>
          </a:prstGeom>
        </p:spPr>
      </p:pic>
    </p:spTree>
  </p:cSld>
  <p:clrMapOvr>
    <a:masterClrMapping/>
  </p:clrMapOvr>
</p:sld>
</file>

<file path=ppt/theme/theme1.xml><?xml version="1.0" encoding="utf-8"?>
<a:theme xmlns:a="http://schemas.openxmlformats.org/drawingml/2006/main" name="ReCoP OUTPUT/1 Investment mapping">
  <a:themeElements>
    <a:clrScheme name="ReCoP OUTPUT/1 Investment mapping">
      <a:dk1>
        <a:srgbClr val="0B2545"/>
      </a:dk1>
      <a:lt1>
        <a:srgbClr val="F4F7FB"/>
      </a:lt1>
      <a:dk2>
        <a:srgbClr val="223A57"/>
      </a:dk2>
      <a:lt2>
        <a:srgbClr val="BAC3CE"/>
      </a:lt2>
      <a:accent1>
        <a:srgbClr val="0072B5"/>
      </a:accent1>
      <a:accent2>
        <a:srgbClr val="3A4A62"/>
      </a:accent2>
      <a:accent3>
        <a:srgbClr val="7FD3F4"/>
      </a:accent3>
      <a:accent4>
        <a:srgbClr val="5B6B82"/>
      </a:accent4>
      <a:accent5>
        <a:srgbClr val="F5CF00"/>
      </a:accent5>
      <a:accent6>
        <a:srgbClr val="2F7D4F"/>
      </a:accent6>
      <a:hlink>
        <a:srgbClr val="0563C1"/>
      </a:hlink>
      <a:folHlink>
        <a:srgbClr val="954F72"/>
      </a:folHlink>
    </a:clrScheme>
    <a:fontScheme name="ReCoP OUTPUT/1 Investment mapping">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ReCoP OUTPUT/1 Investment mapping</dc:title>
  <dc:subject/>
  <dc:creator/>
  <cp:lastModifiedBy/>
  <cp:revision>1</cp:revision>
  <dcterms:created xsi:type="dcterms:W3CDTF">2026-11-06T14:48:12Z</dcterms:created>
  <dcterms:modified xsi:type="dcterms:W3CDTF">2026-11-06T14:48:12Z</dcterms:modified>
</cp:coreProperties>
</file>