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Lst>
  <p:notesMasterIdLst>
    <p:notesMasterId r:id="rId9"/>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notesMaster" Target="notesMasters/notesMaster1.xml"/><Relationship Id="rId10" Type="http://schemas.openxmlformats.org/officeDocument/2006/relationships/presProps" Target="presProps.xml"/><Relationship Id="rId11" Type="http://schemas.openxmlformats.org/officeDocument/2006/relationships/viewProps" Target="viewProps.xml"/><Relationship Id="rId12" Type="http://schemas.openxmlformats.org/officeDocument/2006/relationships/theme" Target="theme/theme1.xml"/><Relationship Id="rId13"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Send this deck to your members with the draft. It explains what OUTPUT/3 is, the question for your members and how the answers reach Brussels.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Brussels is not a training only: it is where the three groups become one Regional Community of Practice and agree three short texts. The answers your members send in November, and the common position your CoP agrees by 26 November, are what those texts are built from.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rules of the Community (purpose, members, chairs and rotation, working methods, calendar) and its plan for 2027-2028. It keeps the work going after the programme ends in 2028, led by the region rather than by ITU.</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2026 the regulators work in three sub-regional groups. From 2027 they work as one Regional Community of Practice, under the Charter.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the most open part. Members say how they want the Community to work and what matters most. Each member answers individually, in writing, to the CoP chair, with elind.sulmina@itu.int and danajon.kamason@itu.int in copy, subject “ReCoP answers, [authority], [group] CoP”.</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 the diagram from left to right. 1: on 6 November ITU sends the drafts of OUTPUT/1 and OUTPUT/3, with OUTPUT/2 by 9 November, and this presentation to the three CoPs and their regional associations. 2: from 9 November each association briefs its NRAs, by a short call or a written round, and sets the date for answers. 3: each NRA answers individually to its CoP chair, with elind.sulmina@itu.int and danajon.kamason@itu.int in copy, subject “ReCoP answers, [authority], [group] CoP”. 4: by 26 November each regional association holds a meeting of its CoP members, who agree one common position based on the needs of all its members, and the chair sends it to ITU, subject “ReCoP position, [group] CoP”. 5: on 27 November ITU merges the three positions within 24 hours and publishes the consolidated drafts. 6: in Brussels, from 30 November to 3 December, three days of discussion and adoption by consensus on Thursday 3 December.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Thank your members and confirm the date by which they send their answers to you, with ITU in copy, so that your CoP’s common position reaches ITU by 26 November.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itle and body">
    <p:bg>
      <p:bgPr>
        <a:solidFill>
          <a:srgbClr val="0B2545"/>
        </a:solidFill>
      </p:bgPr>
    </p:bg>
    <p:spTree>
      <p:nvGrpSpPr>
        <p:cNvPr id="1" name=""/>
        <p:cNvGrpSpPr/>
        <p:nvPr/>
      </p:nvGrpSpPr>
      <p:grpSpPr>
        <a:xfrm>
          <a:off x="0" y="0"/>
          <a:ext cx="0" cy="0"/>
          <a:chOff x="0" y="0"/>
          <a:chExt cx="0" cy="0"/>
        </a:xfrm>
      </p:grpSpPr>
      <p:sp>
        <p:nvSpPr>
          <p:cNvPr id="2" name="Title Placeholder 1"/>
          <p:cNvSpPr/>
          <p:nvPr>
            <p:ph type="title"/>
          </p:nvPr>
        </p:nvSpPr>
        <p:spPr>
          <a:xfrm>
            <a:off x="812800" y="1280120"/>
            <a:ext cx="10566400" cy="447030"/>
          </a:xfrm>
          <a:prstGeom prst="rect">
            <a:avLst/>
          </a:prstGeom>
          <a:noFill/>
          <a:ln/>
        </p:spPr>
        <p:txBody>
          <a:bodyPr wrap="square" lIns="0" tIns="0" rIns="0" bIns="0" rtlCol="0" anchor="t"/>
          <a:lstStyle>
            <a:lvl1pPr algn="l" indent="0" marL="0">
              <a:lnSpc>
                <a:spcPct val="115000"/>
              </a:lnSpc>
              <a:buNone/>
              <a:defRPr lang="en-US" sz="3200" dirty="0">
                <a:solidFill>
                  <a:srgbClr val="F4F7FB"/>
                </a:solidFill>
                <a:latin typeface="Arial" pitchFamily="34" charset="0"/>
                <a:ea typeface="Arial" pitchFamily="34" charset="-122"/>
                <a:cs typeface="Arial" pitchFamily="34" charset="-120"/>
              </a:defRPr>
            </a:lvl1pPr>
          </a:lstStyle>
          <a:p>
            <a:pPr algn="l" indent="0" marL="0">
              <a:lnSpc>
                <a:spcPct val="115000"/>
              </a:lnSpc>
              <a:buNone/>
            </a:pPr>
            <a:endParaRPr lang="en-US" sz="3200" dirty="0">
              <a:latin typeface="Arial" charset="0"/>
              <a:ea typeface="Arial" charset="0"/>
              <a:cs typeface="Arial" charset="0"/>
            </a:endParaRPr>
          </a:p>
        </p:txBody>
      </p:sp>
      <p:sp>
        <p:nvSpPr>
          <p:cNvPr id="3" name="Text Placeholder 2"/>
          <p:cNvSpPr/>
          <p:nvPr>
            <p:ph idx="101" type="body"/>
          </p:nvPr>
        </p:nvSpPr>
        <p:spPr>
          <a:xfrm>
            <a:off x="812800" y="2031950"/>
            <a:ext cx="10566400" cy="4013250"/>
          </a:xfrm>
          <a:prstGeom prst="rect">
            <a:avLst/>
          </a:prstGeom>
          <a:noFill/>
          <a:ln/>
        </p:spPr>
        <p:txBody>
          <a:bodyPr wrap="square" lIns="0" tIns="0" rIns="0" bIns="0" rtlCol="0" anchor="t"/>
          <a:lstStyle>
            <a:lvl1pPr algn="l" indent="0" marL="0">
              <a:lnSpc>
                <a:spcPct val="140000"/>
              </a:lnSpc>
              <a:buNone/>
              <a:defRPr lang="en-US" sz="1600" dirty="0">
                <a:solidFill>
                  <a:srgbClr val="F4F7FB"/>
                </a:solidFill>
                <a:latin typeface="Arial" pitchFamily="34" charset="0"/>
                <a:ea typeface="Arial" pitchFamily="34" charset="-122"/>
                <a:cs typeface="Arial" pitchFamily="34" charset="-120"/>
              </a:defRPr>
            </a:lvl1pPr>
          </a:lstStyle>
          <a:p>
            <a:pPr algn="l" indent="0" marL="0">
              <a:lnSpc>
                <a:spcPct val="140000"/>
              </a:lnSpc>
              <a:buNone/>
            </a:pPr>
            <a:endParaRPr lang="en-US" sz="1600" dirty="0">
              <a:latin typeface="Arial" charset="0"/>
              <a:ea typeface="Arial" charset="0"/>
              <a:cs typeface="Arial" charset="0"/>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0B2545"/>
        </a:solidFill>
      </p:bgPr>
    </p:bg>
    <p:spTree>
      <p:nvGrpSpPr>
        <p:cNvPr id="1" name=""/>
        <p:cNvGrpSpPr/>
        <p:nvPr/>
      </p:nvGrpSpPr>
      <p:grpSpPr>
        <a:xfrm>
          <a:off x="0" y="0"/>
          <a:ext cx="0" cy="0"/>
          <a:chOff x="0" y="0"/>
          <a:chExt cx="0" cy="0"/>
        </a:xfrm>
      </p:grpSpPr>
      <p:sp>
        <p:nvSpPr>
          <p:cNvPr id="2" name="Title Placeholder 1"/>
          <p:cNvSpPr/>
          <p:nvPr>
            <p:ph type="title"/>
          </p:nvPr>
        </p:nvSpPr>
        <p:spPr>
          <a:xfrm>
            <a:off x="812800" y="1280120"/>
            <a:ext cx="10566400" cy="447030"/>
          </a:xfrm>
          <a:prstGeom prst="rect">
            <a:avLst/>
          </a:prstGeom>
          <a:noFill/>
          <a:ln/>
        </p:spPr>
        <p:txBody>
          <a:bodyPr wrap="square" lIns="0" tIns="0" rIns="0" bIns="0" rtlCol="0" anchor="t"/>
          <a:lstStyle>
            <a:lvl1pPr algn="l" indent="0" marL="0">
              <a:lnSpc>
                <a:spcPct val="115000"/>
              </a:lnSpc>
              <a:buNone/>
              <a:defRPr lang="en-US" sz="3200" dirty="0">
                <a:solidFill>
                  <a:srgbClr val="F4F7FB"/>
                </a:solidFill>
                <a:latin typeface="Arial" pitchFamily="34" charset="0"/>
                <a:ea typeface="Arial" pitchFamily="34" charset="-122"/>
                <a:cs typeface="Arial" pitchFamily="34" charset="-120"/>
              </a:defRPr>
            </a:lvl1pPr>
          </a:lstStyle>
          <a:p>
            <a:pPr algn="l" indent="0" marL="0">
              <a:lnSpc>
                <a:spcPct val="115000"/>
              </a:lnSpc>
              <a:buNone/>
            </a:pPr>
            <a:endParaRPr lang="en-US" sz="3200" dirty="0">
              <a:latin typeface="Arial" charset="0"/>
              <a:ea typeface="Arial" charset="0"/>
              <a:cs typeface="Arial" charset="0"/>
            </a:endParaRPr>
          </a:p>
        </p:txBody>
      </p:sp>
      <p:sp>
        <p:nvSpPr>
          <p:cNvPr id="3" name="Text Placeholder 2"/>
          <p:cNvSpPr/>
          <p:nvPr>
            <p:ph idx="101" type="body"/>
          </p:nvPr>
        </p:nvSpPr>
        <p:spPr>
          <a:xfrm>
            <a:off x="812800" y="2031950"/>
            <a:ext cx="10566400" cy="4013250"/>
          </a:xfrm>
          <a:prstGeom prst="rect">
            <a:avLst/>
          </a:prstGeom>
          <a:noFill/>
          <a:ln/>
        </p:spPr>
        <p:txBody>
          <a:bodyPr wrap="square" lIns="0" tIns="0" rIns="0" bIns="0" rtlCol="0" anchor="t"/>
          <a:lstStyle>
            <a:lvl1pPr algn="l" indent="0" marL="0">
              <a:lnSpc>
                <a:spcPct val="140000"/>
              </a:lnSpc>
              <a:buNone/>
              <a:defRPr lang="en-US" sz="1600" dirty="0">
                <a:solidFill>
                  <a:srgbClr val="F4F7FB"/>
                </a:solidFill>
                <a:latin typeface="Arial" pitchFamily="34" charset="0"/>
                <a:ea typeface="Arial" pitchFamily="34" charset="-122"/>
                <a:cs typeface="Arial" pitchFamily="34" charset="-120"/>
              </a:defRPr>
            </a:lvl1pPr>
          </a:lstStyle>
          <a:p>
            <a:pPr algn="l" indent="0" marL="0">
              <a:lnSpc>
                <a:spcPct val="140000"/>
              </a:lnSpc>
              <a:buNone/>
            </a:pPr>
            <a:endParaRPr lang="en-US" sz="1600" dirty="0">
              <a:latin typeface="Arial" charset="0"/>
              <a:ea typeface="Arial" charset="0"/>
              <a:cs typeface="Arial" charset="0"/>
            </a:endParaRPr>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slideLayout" Target="../slideLayouts/slideLayout2.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1.png"/><Relationship Id="rId2" Type="http://schemas.openxmlformats.org/officeDocument/2006/relationships/image" Target="../media/image-2-2.png"/><Relationship Id="rId3" Type="http://schemas.openxmlformats.org/officeDocument/2006/relationships/slideLayout" Target="../slideLayouts/slideLayout2.xml"/><Relationship Id="rId4"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slideLayout" Target="../slideLayouts/slideLayout2.xml"/><Relationship Id="rId3"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png"/><Relationship Id="rId2" Type="http://schemas.openxmlformats.org/officeDocument/2006/relationships/image" Target="../media/image-4-2.png"/><Relationship Id="rId3" Type="http://schemas.openxmlformats.org/officeDocument/2006/relationships/slideLayout" Target="../slideLayouts/slideLayout2.xml"/><Relationship Id="rId4"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slideLayout" Target="../slideLayouts/slideLayout2.xml"/><Relationship Id="rId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image" Target="../media/image-6-2.png"/><Relationship Id="rId3" Type="http://schemas.openxmlformats.org/officeDocument/2006/relationships/image" Target="../media/image-6-3.png"/><Relationship Id="rId4" Type="http://schemas.openxmlformats.org/officeDocument/2006/relationships/image" Target="../media/image-6-4.png"/><Relationship Id="rId5" Type="http://schemas.openxmlformats.org/officeDocument/2006/relationships/image" Target="../media/image-6-5.png"/><Relationship Id="rId6" Type="http://schemas.openxmlformats.org/officeDocument/2006/relationships/image" Target="../media/image-6-6.png"/><Relationship Id="rId7" Type="http://schemas.openxmlformats.org/officeDocument/2006/relationships/image" Target="../media/image-6-7.png"/><Relationship Id="rId8" Type="http://schemas.openxmlformats.org/officeDocument/2006/relationships/image" Target="../media/image-6-8.png"/><Relationship Id="rId9" Type="http://schemas.openxmlformats.org/officeDocument/2006/relationships/image" Target="../media/image-6-9.png"/><Relationship Id="rId10" Type="http://schemas.openxmlformats.org/officeDocument/2006/relationships/image" Target="../media/image-6-10.png"/><Relationship Id="rId11" Type="http://schemas.openxmlformats.org/officeDocument/2006/relationships/slideLayout" Target="../slideLayouts/slideLayout2.xml"/><Relationship Id="rId1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hyperlink" Target="https://africabbmaps.itu.int/wp-content/uploads/2026/11/Africa-BB-Maps_D3_ReCoP_Charter_Work_Programme_INPUT_v0.3.docx" TargetMode="External"/><Relationship Id="rId2" Type="http://schemas.openxmlformats.org/officeDocument/2006/relationships/image" Target="../media/image-7-1.png"/><Relationship Id="rId3" Type="http://schemas.openxmlformats.org/officeDocument/2006/relationships/slideLayout" Target="../slideLayouts/slideLayout2.xml"/><Relationship Id="rId4" Type="http://schemas.openxmlformats.org/officeDocument/2006/relationships/notesSlide" Target="../notesSlides/notesSlide7.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B2545"/>
        </a:solidFill>
      </p:bgPr>
    </p:bg>
    <p:spTree>
      <p:nvGrpSpPr>
        <p:cNvPr id="1" name=""/>
        <p:cNvGrpSpPr/>
        <p:nvPr/>
      </p:nvGrpSpPr>
      <p:grpSpPr>
        <a:xfrm>
          <a:off x="0" y="0"/>
          <a:ext cx="0" cy="0"/>
          <a:chOff x="0" y="0"/>
          <a:chExt cx="0" cy="0"/>
        </a:xfrm>
      </p:grpSpPr>
      <p:sp>
        <p:nvSpPr>
          <p:cNvPr id="2" name="Shape 0"/>
          <p:cNvSpPr/>
          <p:nvPr/>
        </p:nvSpPr>
        <p:spPr>
          <a:xfrm>
            <a:off x="0" y="0"/>
            <a:ext cx="12192000" cy="6858000"/>
          </a:xfrm>
          <a:prstGeom prst="rect">
            <a:avLst/>
          </a:prstGeom>
          <a:gradFill rotWithShape="1">
            <a:gsLst>
              <a:gs pos="0">
                <a:srgbClr val="0B2545"/>
              </a:gs>
              <a:gs pos="55000">
                <a:srgbClr val="005E94"/>
              </a:gs>
              <a:gs pos="100000">
                <a:srgbClr val="009EDB"/>
              </a:gs>
            </a:gsLst>
            <a:lin ang="2700000" scaled="0"/>
          </a:gradFill>
          <a:ln/>
        </p:spPr>
      </p:sp>
      <p:pic>
        <p:nvPicPr>
          <p:cNvPr id="3" name="Image 0" descr="Africa Broadband Maps and ITU">    </p:cNvPr>
          <p:cNvPicPr>
            <a:picLocks noChangeAspect="1"/>
          </p:cNvPicPr>
          <p:nvPr/>
        </p:nvPicPr>
        <p:blipFill>
          <a:blip r:embed="rId1"/>
          <a:srcRect l="-131" r="-131" t="0" b="0"/>
          <a:stretch/>
        </p:blipFill>
        <p:spPr>
          <a:xfrm>
            <a:off x="812800" y="1320850"/>
            <a:ext cx="2413000" cy="698500"/>
          </a:xfrm>
          <a:prstGeom prst="rect">
            <a:avLst/>
          </a:prstGeom>
        </p:spPr>
      </p:pic>
      <p:sp>
        <p:nvSpPr>
          <p:cNvPr id="4" name="Text 1"/>
          <p:cNvSpPr/>
          <p:nvPr/>
        </p:nvSpPr>
        <p:spPr>
          <a:xfrm>
            <a:off x="812800" y="2222550"/>
            <a:ext cx="10883392" cy="274290"/>
          </a:xfrm>
          <a:prstGeom prst="rect">
            <a:avLst/>
          </a:prstGeom>
          <a:noFill/>
          <a:ln/>
        </p:spPr>
        <p:txBody>
          <a:bodyPr wrap="square" lIns="0" tIns="0" rIns="0" bIns="0" rtlCol="0" anchor="t">
            <a:normAutofit/>
          </a:bodyPr>
          <a:lstStyle/>
          <a:p>
            <a:pPr algn="l" indent="0" marL="0">
              <a:lnSpc>
                <a:spcPts val="1960"/>
              </a:lnSpc>
              <a:buNone/>
            </a:pPr>
            <a:r>
              <a:rPr lang="en-US" sz="1400" b="1" spc="200" kern="0" dirty="0">
                <a:solidFill>
                  <a:srgbClr val="7FD3F4"/>
                </a:solidFill>
                <a:latin typeface="Arial" pitchFamily="34" charset="0"/>
                <a:ea typeface="Arial" pitchFamily="34" charset="-122"/>
                <a:cs typeface="Arial" pitchFamily="34" charset="-120"/>
              </a:rPr>
              <a:t>REGIONAL COMMUNITY OF PRACTICE | DISCUSSED ON WEDNESDAY 2 DECEMBER</a:t>
            </a:r>
            <a:endParaRPr lang="en-US" sz="1400" dirty="0">
              <a:latin typeface="Arial" charset="0"/>
              <a:ea typeface="Arial" charset="0"/>
              <a:cs typeface="Arial" charset="0"/>
            </a:endParaRPr>
          </a:p>
        </p:txBody>
      </p:sp>
      <p:sp>
        <p:nvSpPr>
          <p:cNvPr id="5" name="Text 2"/>
          <p:cNvSpPr/>
          <p:nvPr>
            <p:ph type="title"/>
          </p:nvPr>
        </p:nvSpPr>
        <p:spPr>
          <a:xfrm>
            <a:off x="812800" y="2674640"/>
            <a:ext cx="10883392" cy="787400"/>
          </a:xfrm>
          <a:prstGeom prst="rect">
            <a:avLst/>
          </a:prstGeom>
          <a:noFill/>
          <a:ln/>
        </p:spPr>
        <p:txBody>
          <a:bodyPr wrap="square" lIns="0" tIns="0" rIns="0" bIns="0" rtlCol="0" anchor="t">
            <a:normAutofit/>
          </a:bodyPr>
          <a:lstStyle/>
          <a:p>
            <a:pPr algn="l" indent="0" marL="0">
              <a:lnSpc>
                <a:spcPts val="6000"/>
              </a:lnSpc>
              <a:buNone/>
            </a:pPr>
            <a:r>
              <a:rPr lang="en-US" sz="6000" b="1" i="0" dirty="0">
                <a:solidFill>
                  <a:srgbClr val="F5CF00"/>
                </a:solidFill>
                <a:latin typeface="Arial" pitchFamily="34" charset="0"/>
                <a:ea typeface="Arial" pitchFamily="34" charset="-122"/>
                <a:cs typeface="Arial" pitchFamily="34" charset="-120"/>
              </a:rPr>
              <a:t>OUTPUT/3</a:t>
            </a:r>
            <a:endParaRPr lang="en-US" sz="6000" dirty="0">
              <a:latin typeface="Arial" charset="0"/>
              <a:ea typeface="Arial" charset="0"/>
              <a:cs typeface="Arial" charset="0"/>
            </a:endParaRPr>
          </a:p>
        </p:txBody>
      </p:sp>
      <p:sp>
        <p:nvSpPr>
          <p:cNvPr id="6" name="Text 3"/>
          <p:cNvSpPr/>
          <p:nvPr/>
        </p:nvSpPr>
        <p:spPr>
          <a:xfrm>
            <a:off x="812800" y="3639840"/>
            <a:ext cx="9810750" cy="528290"/>
          </a:xfrm>
          <a:prstGeom prst="rect">
            <a:avLst/>
          </a:prstGeom>
          <a:noFill/>
          <a:ln/>
        </p:spPr>
        <p:txBody>
          <a:bodyPr wrap="square" lIns="0" tIns="0" rIns="0" bIns="0" rtlCol="0" anchor="t">
            <a:normAutofit/>
          </a:bodyPr>
          <a:lstStyle/>
          <a:p>
            <a:pPr algn="l" indent="0" marL="0">
              <a:lnSpc>
                <a:spcPts val="3960"/>
              </a:lnSpc>
              <a:buNone/>
            </a:pPr>
            <a:r>
              <a:rPr lang="en-US" sz="3600" b="1" dirty="0">
                <a:solidFill>
                  <a:srgbClr val="F4F7FB"/>
                </a:solidFill>
                <a:latin typeface="Arial" pitchFamily="34" charset="0"/>
                <a:ea typeface="Arial" pitchFamily="34" charset="-122"/>
                <a:cs typeface="Arial" pitchFamily="34" charset="-120"/>
              </a:rPr>
              <a:t>Charter and Work Programme 2027-2028</a:t>
            </a:r>
            <a:endParaRPr lang="en-US" sz="3600" dirty="0">
              <a:latin typeface="Arial" charset="0"/>
              <a:ea typeface="Arial" charset="0"/>
              <a:cs typeface="Arial" charset="0"/>
            </a:endParaRPr>
          </a:p>
        </p:txBody>
      </p:sp>
      <p:sp>
        <p:nvSpPr>
          <p:cNvPr id="7" name="Text 4"/>
          <p:cNvSpPr/>
          <p:nvPr/>
        </p:nvSpPr>
        <p:spPr>
          <a:xfrm>
            <a:off x="812800" y="4345930"/>
            <a:ext cx="9156700" cy="629841"/>
          </a:xfrm>
          <a:prstGeom prst="rect">
            <a:avLst/>
          </a:prstGeom>
          <a:noFill/>
          <a:ln/>
        </p:spPr>
        <p:txBody>
          <a:bodyPr wrap="square" lIns="0" tIns="0" rIns="0" bIns="0" rtlCol="0" anchor="t">
            <a:normAutofit/>
          </a:bodyPr>
          <a:lstStyle/>
          <a:p>
            <a:pPr algn="l" indent="0" marL="0">
              <a:lnSpc>
                <a:spcPts val="2380"/>
              </a:lnSpc>
              <a:buNone/>
            </a:pPr>
            <a:r>
              <a:rPr lang="en-US" sz="1700" dirty="0">
                <a:solidFill>
                  <a:srgbClr val="CFE3F5"/>
                </a:solidFill>
                <a:latin typeface="Arial" pitchFamily="34" charset="0"/>
                <a:ea typeface="Arial" pitchFamily="34" charset="-122"/>
                <a:cs typeface="Arial" pitchFamily="34" charset="-120"/>
              </a:rPr>
              <a:t>The draft for the CoP members, the questions they answer, and how each CoP sends one common position to ITU by 26 November.</a:t>
            </a:r>
            <a:endParaRPr lang="en-US" sz="1700" dirty="0">
              <a:latin typeface="Arial" charset="0"/>
              <a:ea typeface="Arial" charset="0"/>
              <a:cs typeface="Arial" charset="0"/>
            </a:endParaRPr>
          </a:p>
        </p:txBody>
      </p:sp>
      <p:sp>
        <p:nvSpPr>
          <p:cNvPr id="8" name="Text 5"/>
          <p:cNvSpPr/>
          <p:nvPr/>
        </p:nvSpPr>
        <p:spPr>
          <a:xfrm>
            <a:off x="812800" y="5153571"/>
            <a:ext cx="1580059" cy="383530"/>
          </a:xfrm>
          <a:prstGeom prst="roundRect">
            <a:avLst>
              <a:gd name="adj" fmla="val 50000"/>
            </a:avLst>
          </a:prstGeom>
          <a:solidFill>
            <a:srgbClr val="8E1B1B"/>
          </a:solidFill>
          <a:ln/>
        </p:spPr>
        <p:txBody>
          <a:bodyPr wrap="none" lIns="0" tIns="0" rIns="0" bIns="0" rtlCol="0" anchor="ctr">
            <a:normAutofit/>
          </a:bodyPr>
          <a:lstStyle/>
          <a:p>
            <a:pPr algn="ctr" indent="0" marL="0">
              <a:lnSpc>
                <a:spcPts val="1820"/>
              </a:lnSpc>
              <a:buNone/>
            </a:pPr>
            <a:r>
              <a:rPr lang="en-US" sz="1300" b="1" dirty="0">
                <a:solidFill>
                  <a:srgbClr val="FFFFFF"/>
                </a:solidFill>
                <a:latin typeface="Arial" pitchFamily="34" charset="0"/>
                <a:ea typeface="Arial" pitchFamily="34" charset="-122"/>
                <a:cs typeface="Arial" pitchFamily="34" charset="-120"/>
              </a:rPr>
              <a:t>West Africa CoP</a:t>
            </a:r>
            <a:endParaRPr lang="en-US" sz="1300" dirty="0">
              <a:latin typeface="Arial" charset="0"/>
              <a:ea typeface="Arial" charset="0"/>
              <a:cs typeface="Arial" charset="0"/>
            </a:endParaRPr>
          </a:p>
        </p:txBody>
      </p:sp>
      <p:sp>
        <p:nvSpPr>
          <p:cNvPr id="9" name="Text 6"/>
          <p:cNvSpPr/>
          <p:nvPr/>
        </p:nvSpPr>
        <p:spPr>
          <a:xfrm>
            <a:off x="2494459" y="5153571"/>
            <a:ext cx="1537345" cy="383530"/>
          </a:xfrm>
          <a:prstGeom prst="roundRect">
            <a:avLst>
              <a:gd name="adj" fmla="val 50000"/>
            </a:avLst>
          </a:prstGeom>
          <a:solidFill>
            <a:srgbClr val="F5CF00"/>
          </a:solidFill>
          <a:ln/>
        </p:spPr>
        <p:txBody>
          <a:bodyPr wrap="none" lIns="0" tIns="0" rIns="0" bIns="0" rtlCol="0" anchor="ctr">
            <a:normAutofit/>
          </a:bodyPr>
          <a:lstStyle/>
          <a:p>
            <a:pPr algn="ctr" indent="0" marL="0">
              <a:lnSpc>
                <a:spcPts val="1820"/>
              </a:lnSpc>
              <a:buNone/>
            </a:pPr>
            <a:r>
              <a:rPr lang="en-US" sz="1300" b="1" dirty="0">
                <a:solidFill>
                  <a:srgbClr val="0B2545"/>
                </a:solidFill>
                <a:latin typeface="Arial" pitchFamily="34" charset="0"/>
                <a:ea typeface="Arial" pitchFamily="34" charset="-122"/>
                <a:cs typeface="Arial" pitchFamily="34" charset="-120"/>
              </a:rPr>
              <a:t>East Africa CoP</a:t>
            </a:r>
            <a:endParaRPr lang="en-US" sz="1300" dirty="0">
              <a:latin typeface="Arial" charset="0"/>
              <a:ea typeface="Arial" charset="0"/>
              <a:cs typeface="Arial" charset="0"/>
            </a:endParaRPr>
          </a:p>
        </p:txBody>
      </p:sp>
      <p:sp>
        <p:nvSpPr>
          <p:cNvPr id="10" name="Text 7"/>
          <p:cNvSpPr/>
          <p:nvPr/>
        </p:nvSpPr>
        <p:spPr>
          <a:xfrm>
            <a:off x="4133404" y="5153571"/>
            <a:ext cx="1913186" cy="383530"/>
          </a:xfrm>
          <a:prstGeom prst="roundRect">
            <a:avLst>
              <a:gd name="adj" fmla="val 50000"/>
            </a:avLst>
          </a:prstGeom>
          <a:solidFill>
            <a:srgbClr val="6E9FD0"/>
          </a:solidFill>
          <a:ln/>
        </p:spPr>
        <p:txBody>
          <a:bodyPr wrap="none" lIns="0" tIns="0" rIns="0" bIns="0" rtlCol="0" anchor="ctr">
            <a:normAutofit/>
          </a:bodyPr>
          <a:lstStyle/>
          <a:p>
            <a:pPr algn="ctr" indent="0" marL="0">
              <a:lnSpc>
                <a:spcPts val="1820"/>
              </a:lnSpc>
              <a:buNone/>
            </a:pPr>
            <a:r>
              <a:rPr lang="en-US" sz="1300" b="1" dirty="0">
                <a:solidFill>
                  <a:srgbClr val="0B2545"/>
                </a:solidFill>
                <a:latin typeface="Arial" pitchFamily="34" charset="0"/>
                <a:ea typeface="Arial" pitchFamily="34" charset="-122"/>
                <a:cs typeface="Arial" pitchFamily="34" charset="-120"/>
              </a:rPr>
              <a:t>Southern Africa CoP</a:t>
            </a:r>
            <a:endParaRPr lang="en-US" sz="1300" dirty="0">
              <a:latin typeface="Arial" charset="0"/>
              <a:ea typeface="Arial" charset="0"/>
              <a:cs typeface="Arial"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4F7FB"/>
        </a:solidFill>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b="1" spc="150" kern="0" dirty="0">
                <a:solidFill>
                  <a:srgbClr val="0072B5"/>
                </a:solidFill>
                <a:latin typeface="Arial" pitchFamily="34" charset="0"/>
                <a:ea typeface="Arial" pitchFamily="34" charset="-122"/>
                <a:cs typeface="Arial" pitchFamily="34" charset="-120"/>
              </a:rPr>
              <a:t>BRUSSELS, 30 NOVEMBER TO 3 DECEMBER 2026</a:t>
            </a:r>
            <a:endParaRPr lang="en-US" sz="1200" dirty="0">
              <a:latin typeface="Arial" charset="0"/>
              <a:ea typeface="Arial" charset="0"/>
              <a:cs typeface="Arial" charset="0"/>
            </a:endParaRPr>
          </a:p>
        </p:txBody>
      </p:sp>
      <p:sp>
        <p:nvSpPr>
          <p:cNvPr id="3" name="Text 1"/>
          <p:cNvSpPr/>
          <p:nvPr>
            <p:ph type="title"/>
          </p:nvPr>
        </p:nvSpPr>
        <p:spPr>
          <a:xfrm>
            <a:off x="812800" y="1330920"/>
            <a:ext cx="10883392" cy="472430"/>
          </a:xfrm>
          <a:prstGeom prst="rect">
            <a:avLst/>
          </a:prstGeom>
          <a:noFill/>
          <a:ln/>
        </p:spPr>
        <p:txBody>
          <a:bodyPr wrap="square" lIns="0" tIns="0" rIns="0" bIns="0" rtlCol="0" anchor="t">
            <a:normAutofit/>
          </a:bodyPr>
          <a:lstStyle/>
          <a:p>
            <a:pPr algn="l" indent="0" marL="0">
              <a:lnSpc>
                <a:spcPts val="3520"/>
              </a:lnSpc>
              <a:buNone/>
            </a:pPr>
            <a:r>
              <a:rPr lang="en-US" sz="3200" b="1" i="0" dirty="0">
                <a:solidFill>
                  <a:srgbClr val="0B2545"/>
                </a:solidFill>
                <a:latin typeface="Arial" pitchFamily="34" charset="0"/>
                <a:ea typeface="Arial" pitchFamily="34" charset="-122"/>
                <a:cs typeface="Arial" pitchFamily="34" charset="-120"/>
              </a:rPr>
              <a:t>One standard and one Community of Practice</a:t>
            </a:r>
            <a:endParaRPr lang="en-US" sz="3200" dirty="0">
              <a:latin typeface="Arial" charset="0"/>
              <a:ea typeface="Arial" charset="0"/>
              <a:cs typeface="Arial" charset="0"/>
            </a:endParaRPr>
          </a:p>
        </p:txBody>
      </p:sp>
      <p:sp>
        <p:nvSpPr>
          <p:cNvPr id="4" name="Text 2"/>
          <p:cNvSpPr/>
          <p:nvPr/>
        </p:nvSpPr>
        <p:spPr>
          <a:xfrm>
            <a:off x="812800" y="2557711"/>
            <a:ext cx="1397000" cy="647700"/>
          </a:xfrm>
          <a:prstGeom prst="roundRect">
            <a:avLst>
              <a:gd name="adj" fmla="val 50000"/>
            </a:avLst>
          </a:prstGeom>
          <a:solidFill>
            <a:srgbClr val="8E1B1B"/>
          </a:solidFill>
          <a:ln/>
        </p:spPr>
        <p:txBody>
          <a:bodyPr wrap="square" lIns="108348" tIns="95648" rIns="108348" bIns="70248" rtlCol="0" anchor="t">
            <a:normAutofit/>
          </a:bodyPr>
          <a:lstStyle/>
          <a:p>
            <a:pPr algn="ctr" indent="0" marL="0">
              <a:lnSpc>
                <a:spcPts val="2100"/>
              </a:lnSpc>
              <a:buNone/>
            </a:pPr>
            <a:r>
              <a:rPr lang="en-US" sz="1500" b="1" dirty="0">
                <a:solidFill>
                  <a:srgbClr val="FFFFFF"/>
                </a:solidFill>
                <a:latin typeface="Arial" pitchFamily="34" charset="0"/>
                <a:ea typeface="Arial" pitchFamily="34" charset="-122"/>
                <a:cs typeface="Arial" pitchFamily="34" charset="-120"/>
              </a:rPr>
              <a:t>WATRA</a:t>
            </a:r>
            <a:endParaRPr lang="en-US" sz="1500" dirty="0">
              <a:latin typeface="Arial" charset="0"/>
              <a:ea typeface="Arial" charset="0"/>
              <a:cs typeface="Arial" charset="0"/>
            </a:endParaRPr>
          </a:p>
        </p:txBody>
      </p:sp>
      <p:sp>
        <p:nvSpPr>
          <p:cNvPr id="5" name="Text 3"/>
          <p:cNvSpPr/>
          <p:nvPr/>
        </p:nvSpPr>
        <p:spPr>
          <a:xfrm>
            <a:off x="812800" y="3332411"/>
            <a:ext cx="1397000" cy="647700"/>
          </a:xfrm>
          <a:prstGeom prst="roundRect">
            <a:avLst>
              <a:gd name="adj" fmla="val 50000"/>
            </a:avLst>
          </a:prstGeom>
          <a:solidFill>
            <a:srgbClr val="F5CF00"/>
          </a:solidFill>
          <a:ln/>
        </p:spPr>
        <p:txBody>
          <a:bodyPr wrap="square" lIns="108348" tIns="95648" rIns="108348" bIns="70248" rtlCol="0" anchor="t">
            <a:normAutofit/>
          </a:bodyPr>
          <a:lstStyle/>
          <a:p>
            <a:pPr algn="ctr" indent="0" marL="0">
              <a:lnSpc>
                <a:spcPts val="2100"/>
              </a:lnSpc>
              <a:buNone/>
            </a:pPr>
            <a:r>
              <a:rPr lang="en-US" sz="1500" b="1" dirty="0">
                <a:solidFill>
                  <a:srgbClr val="0B2545"/>
                </a:solidFill>
                <a:latin typeface="Arial" pitchFamily="34" charset="0"/>
                <a:ea typeface="Arial" pitchFamily="34" charset="-122"/>
                <a:cs typeface="Arial" pitchFamily="34" charset="-120"/>
              </a:rPr>
              <a:t>EACO</a:t>
            </a:r>
            <a:endParaRPr lang="en-US" sz="1500" dirty="0">
              <a:latin typeface="Arial" charset="0"/>
              <a:ea typeface="Arial" charset="0"/>
              <a:cs typeface="Arial" charset="0"/>
            </a:endParaRPr>
          </a:p>
        </p:txBody>
      </p:sp>
      <p:sp>
        <p:nvSpPr>
          <p:cNvPr id="6" name="Text 4"/>
          <p:cNvSpPr/>
          <p:nvPr/>
        </p:nvSpPr>
        <p:spPr>
          <a:xfrm>
            <a:off x="812800" y="4107111"/>
            <a:ext cx="1397000" cy="647700"/>
          </a:xfrm>
          <a:prstGeom prst="roundRect">
            <a:avLst>
              <a:gd name="adj" fmla="val 50000"/>
            </a:avLst>
          </a:prstGeom>
          <a:solidFill>
            <a:srgbClr val="6E9FD0"/>
          </a:solidFill>
          <a:ln/>
        </p:spPr>
        <p:txBody>
          <a:bodyPr wrap="square" lIns="108348" tIns="95648" rIns="108348" bIns="70248" rtlCol="0" anchor="t">
            <a:normAutofit/>
          </a:bodyPr>
          <a:lstStyle/>
          <a:p>
            <a:pPr algn="ctr" indent="0" marL="0">
              <a:lnSpc>
                <a:spcPts val="2100"/>
              </a:lnSpc>
              <a:buNone/>
            </a:pPr>
            <a:r>
              <a:rPr lang="en-US" sz="1500" b="1" dirty="0">
                <a:solidFill>
                  <a:srgbClr val="0B2545"/>
                </a:solidFill>
                <a:latin typeface="Arial" pitchFamily="34" charset="0"/>
                <a:ea typeface="Arial" pitchFamily="34" charset="-122"/>
                <a:cs typeface="Arial" pitchFamily="34" charset="-120"/>
              </a:rPr>
              <a:t>CRASA</a:t>
            </a:r>
            <a:endParaRPr lang="en-US" sz="1500" dirty="0">
              <a:latin typeface="Arial" charset="0"/>
              <a:ea typeface="Arial" charset="0"/>
              <a:cs typeface="Arial" charset="0"/>
            </a:endParaRPr>
          </a:p>
        </p:txBody>
      </p:sp>
      <p:pic>
        <p:nvPicPr>
          <p:cNvPr id="7" name="Image 0" descr="arrow-right">    </p:cNvPr>
          <p:cNvPicPr>
            <a:picLocks noChangeAspect="1"/>
          </p:cNvPicPr>
          <p:nvPr/>
        </p:nvPicPr>
        <p:blipFill>
          <a:blip r:embed="rId1"/>
          <a:srcRect l="0" r="0" t="0" b="0"/>
          <a:stretch/>
        </p:blipFill>
        <p:spPr>
          <a:xfrm>
            <a:off x="2362200" y="3465761"/>
            <a:ext cx="762000" cy="381000"/>
          </a:xfrm>
          <a:prstGeom prst="rect">
            <a:avLst/>
          </a:prstGeom>
        </p:spPr>
      </p:pic>
      <p:sp>
        <p:nvSpPr>
          <p:cNvPr id="8" name="Text 5"/>
          <p:cNvSpPr/>
          <p:nvPr/>
        </p:nvSpPr>
        <p:spPr>
          <a:xfrm>
            <a:off x="3276600" y="2673300"/>
            <a:ext cx="2095500" cy="1965871"/>
          </a:xfrm>
          <a:custGeom>
            <a:avLst/>
            <a:gdLst/>
            <a:ahLst/>
            <a:cxnLst/>
            <a:rect l="l" t="t" r="r" b="b"/>
            <a:pathLst>
              <a:path w="2095500" h="1965871">
                <a:moveTo>
                  <a:pt x="982935" y="0"/>
                </a:moveTo>
                <a:lnTo>
                  <a:pt x="1112565" y="0"/>
                </a:lnTo>
                <a:arcTo hR="982935" wR="982935" stAng="16200000" swAng="5400000"/>
                <a:lnTo>
                  <a:pt x="2095500" y="982935"/>
                </a:lnTo>
                <a:arcTo hR="982935" wR="982935" stAng="0" swAng="5400000"/>
                <a:lnTo>
                  <a:pt x="982935" y="1965871"/>
                </a:lnTo>
                <a:arcTo hR="982935" wR="982935" stAng="5400000" swAng="5400000"/>
                <a:lnTo>
                  <a:pt x="0" y="982935"/>
                </a:lnTo>
                <a:arcTo hR="982935" wR="982935" stAng="10800000" swAng="5400000"/>
                <a:close/>
              </a:path>
            </a:pathLst>
          </a:custGeom>
          <a:solidFill>
            <a:srgbClr val="D4AF79"/>
          </a:solidFill>
          <a:ln/>
        </p:spPr>
        <p:txBody>
          <a:bodyPr wrap="square" lIns="164783" tIns="571500" rIns="164783" bIns="546100" rtlCol="0" anchor="t">
            <a:normAutofit/>
          </a:bodyPr>
          <a:lstStyle/>
          <a:p>
            <a:pPr algn="ctr" indent="0" marL="0">
              <a:lnSpc>
                <a:spcPts val="2160"/>
              </a:lnSpc>
              <a:buNone/>
            </a:pPr>
            <a:r>
              <a:rPr lang="en-US" sz="1800" b="1" dirty="0">
                <a:solidFill>
                  <a:srgbClr val="0B2545"/>
                </a:solidFill>
                <a:latin typeface="Arial" pitchFamily="34" charset="0"/>
                <a:ea typeface="Arial" pitchFamily="34" charset="-122"/>
                <a:cs typeface="Arial" pitchFamily="34" charset="-120"/>
              </a:rPr>
              <a:t>One Regional Community of Practice</a:t>
            </a:r>
            <a:endParaRPr lang="en-US" sz="1800" dirty="0">
              <a:latin typeface="Arial" charset="0"/>
              <a:ea typeface="Arial" charset="0"/>
              <a:cs typeface="Arial" charset="0"/>
            </a:endParaRPr>
          </a:p>
        </p:txBody>
      </p:sp>
      <p:sp>
        <p:nvSpPr>
          <p:cNvPr id="9" name="Text 6"/>
          <p:cNvSpPr/>
          <p:nvPr/>
        </p:nvSpPr>
        <p:spPr>
          <a:xfrm>
            <a:off x="5778500" y="2082750"/>
            <a:ext cx="5768721" cy="238720"/>
          </a:xfrm>
          <a:prstGeom prst="rect">
            <a:avLst/>
          </a:prstGeom>
          <a:noFill/>
          <a:ln/>
        </p:spPr>
        <p:txBody>
          <a:bodyPr wrap="square" lIns="0" tIns="0" rIns="0" bIns="0" rtlCol="0" anchor="t">
            <a:normAutofit/>
          </a:bodyPr>
          <a:lstStyle/>
          <a:p>
            <a:pPr algn="l" indent="0" marL="0">
              <a:lnSpc>
                <a:spcPts val="1680"/>
              </a:lnSpc>
              <a:buNone/>
            </a:pPr>
            <a:r>
              <a:rPr lang="en-US" sz="1200" b="1" spc="150" kern="0" dirty="0">
                <a:solidFill>
                  <a:srgbClr val="5B6B82"/>
                </a:solidFill>
                <a:latin typeface="Arial" pitchFamily="34" charset="0"/>
                <a:ea typeface="Arial" pitchFamily="34" charset="-122"/>
                <a:cs typeface="Arial" pitchFamily="34" charset="-120"/>
              </a:rPr>
              <a:t>EXPECTED OUTCOMES</a:t>
            </a:r>
            <a:endParaRPr lang="en-US" sz="1200" dirty="0">
              <a:latin typeface="Arial" charset="0"/>
              <a:ea typeface="Arial" charset="0"/>
              <a:cs typeface="Arial" charset="0"/>
            </a:endParaRPr>
          </a:p>
        </p:txBody>
      </p:sp>
      <p:sp>
        <p:nvSpPr>
          <p:cNvPr id="10" name="Text 7"/>
          <p:cNvSpPr/>
          <p:nvPr/>
        </p:nvSpPr>
        <p:spPr>
          <a:xfrm>
            <a:off x="5781675" y="2426246"/>
            <a:ext cx="5594350" cy="844550"/>
          </a:xfrm>
          <a:prstGeom prst="roundRect">
            <a:avLst>
              <a:gd name="adj" fmla="val 11654"/>
            </a:avLst>
          </a:prstGeom>
          <a:solidFill>
            <a:srgbClr val="FFFFFF"/>
          </a:solidFill>
          <a:ln w="6350">
            <a:solidFill>
              <a:srgbClr val="E3EAF3"/>
            </a:solidFill>
            <a:prstDash val="solid"/>
          </a:ln>
        </p:spPr>
        <p:txBody>
          <a:bodyPr wrap="square" lIns="152147" tIns="126747" rIns="0" bIns="101347" rtlCol="0" anchor="t">
            <a:normAutofit/>
          </a:bodyPr>
          <a:lstStyle/>
          <a:p>
            <a:pPr algn="l" indent="0" marL="0">
              <a:lnSpc>
                <a:spcPts val="2100"/>
              </a:lnSpc>
              <a:buNone/>
            </a:pPr>
            <a:r>
              <a:rPr lang="en-US" sz="1500" b="1" dirty="0">
                <a:solidFill>
                  <a:srgbClr val="0B2545"/>
                </a:solidFill>
                <a:latin typeface="Arial" pitchFamily="34" charset="0"/>
                <a:ea typeface="Arial" pitchFamily="34" charset="-122"/>
                <a:cs typeface="Arial" pitchFamily="34" charset="-120"/>
              </a:rPr>
              <a:t>1.</a:t>
            </a:r>
            <a:r>
              <a:rPr lang="en-US" sz="1500" dirty="0">
                <a:solidFill>
                  <a:srgbClr val="0B2545"/>
                </a:solidFill>
                <a:latin typeface="Arial" pitchFamily="34" charset="0"/>
                <a:ea typeface="Arial" pitchFamily="34" charset="-122"/>
                <a:cs typeface="Arial" pitchFamily="34" charset="-120"/>
              </a:rPr>
              <a:t> Agreement on a common data standard and data sharing approach</a:t>
            </a:r>
            <a:endParaRPr lang="en-US" sz="1500" dirty="0">
              <a:latin typeface="Arial" charset="0"/>
              <a:ea typeface="Arial" charset="0"/>
              <a:cs typeface="Arial" charset="0"/>
            </a:endParaRPr>
          </a:p>
        </p:txBody>
      </p:sp>
      <p:sp>
        <p:nvSpPr>
          <p:cNvPr id="11" name="Text 8"/>
          <p:cNvSpPr/>
          <p:nvPr/>
        </p:nvSpPr>
        <p:spPr>
          <a:xfrm>
            <a:off x="5781675" y="3404146"/>
            <a:ext cx="5594350" cy="844550"/>
          </a:xfrm>
          <a:prstGeom prst="roundRect">
            <a:avLst>
              <a:gd name="adj" fmla="val 11654"/>
            </a:avLst>
          </a:prstGeom>
          <a:solidFill>
            <a:srgbClr val="FFFFFF"/>
          </a:solidFill>
          <a:ln w="6350">
            <a:solidFill>
              <a:srgbClr val="E3EAF3"/>
            </a:solidFill>
            <a:prstDash val="solid"/>
          </a:ln>
        </p:spPr>
        <p:txBody>
          <a:bodyPr wrap="square" lIns="152147" tIns="126747" rIns="0" bIns="101347" rtlCol="0" anchor="t">
            <a:normAutofit/>
          </a:bodyPr>
          <a:lstStyle/>
          <a:p>
            <a:pPr algn="l" indent="0" marL="0">
              <a:lnSpc>
                <a:spcPts val="2100"/>
              </a:lnSpc>
              <a:buNone/>
            </a:pPr>
            <a:r>
              <a:rPr lang="en-US" sz="1500" b="1" dirty="0">
                <a:solidFill>
                  <a:srgbClr val="0B2545"/>
                </a:solidFill>
                <a:latin typeface="Arial" pitchFamily="34" charset="0"/>
                <a:ea typeface="Arial" pitchFamily="34" charset="-122"/>
                <a:cs typeface="Arial" pitchFamily="34" charset="-120"/>
              </a:rPr>
              <a:t>2.</a:t>
            </a:r>
            <a:r>
              <a:rPr lang="en-US" sz="1500" dirty="0">
                <a:solidFill>
                  <a:srgbClr val="0B2545"/>
                </a:solidFill>
                <a:latin typeface="Arial" pitchFamily="34" charset="0"/>
                <a:ea typeface="Arial" pitchFamily="34" charset="-122"/>
                <a:cs typeface="Arial" pitchFamily="34" charset="-120"/>
              </a:rPr>
              <a:t> One Regional Community of Practice in place of three sub-regional groups</a:t>
            </a:r>
            <a:endParaRPr lang="en-US" sz="1500" dirty="0">
              <a:latin typeface="Arial" charset="0"/>
              <a:ea typeface="Arial" charset="0"/>
              <a:cs typeface="Arial" charset="0"/>
            </a:endParaRPr>
          </a:p>
        </p:txBody>
      </p:sp>
      <p:sp>
        <p:nvSpPr>
          <p:cNvPr id="12" name="Text 9"/>
          <p:cNvSpPr/>
          <p:nvPr/>
        </p:nvSpPr>
        <p:spPr>
          <a:xfrm>
            <a:off x="5781675" y="4382046"/>
            <a:ext cx="5594350" cy="844550"/>
          </a:xfrm>
          <a:prstGeom prst="roundRect">
            <a:avLst>
              <a:gd name="adj" fmla="val 11654"/>
            </a:avLst>
          </a:prstGeom>
          <a:solidFill>
            <a:srgbClr val="FFFFFF"/>
          </a:solidFill>
          <a:ln w="6350">
            <a:solidFill>
              <a:srgbClr val="E3EAF3"/>
            </a:solidFill>
            <a:prstDash val="solid"/>
          </a:ln>
        </p:spPr>
        <p:txBody>
          <a:bodyPr wrap="square" lIns="152147" tIns="126747" rIns="0" bIns="101347" rtlCol="0" anchor="t">
            <a:normAutofit/>
          </a:bodyPr>
          <a:lstStyle/>
          <a:p>
            <a:pPr algn="l" indent="0" marL="0">
              <a:lnSpc>
                <a:spcPts val="2100"/>
              </a:lnSpc>
              <a:buNone/>
            </a:pPr>
            <a:r>
              <a:rPr lang="en-US" sz="1500" b="1" dirty="0">
                <a:solidFill>
                  <a:srgbClr val="0B2545"/>
                </a:solidFill>
                <a:latin typeface="Arial" pitchFamily="34" charset="0"/>
                <a:ea typeface="Arial" pitchFamily="34" charset="-122"/>
                <a:cs typeface="Arial" pitchFamily="34" charset="-120"/>
              </a:rPr>
              <a:t>3.</a:t>
            </a:r>
            <a:r>
              <a:rPr lang="en-US" sz="1500" dirty="0">
                <a:solidFill>
                  <a:srgbClr val="0B2545"/>
                </a:solidFill>
                <a:latin typeface="Arial" pitchFamily="34" charset="0"/>
                <a:ea typeface="Arial" pitchFamily="34" charset="-122"/>
                <a:cs typeface="Arial" pitchFamily="34" charset="-120"/>
              </a:rPr>
              <a:t> A start on investment readiness; investment planning in 2027-2028</a:t>
            </a:r>
            <a:endParaRPr lang="en-US" sz="1500" dirty="0">
              <a:latin typeface="Arial" charset="0"/>
              <a:ea typeface="Arial" charset="0"/>
              <a:cs typeface="Arial" charset="0"/>
            </a:endParaRPr>
          </a:p>
        </p:txBody>
      </p:sp>
      <p:pic>
        <p:nvPicPr>
          <p:cNvPr id="13" name="Image 1" descr="Africa Broadband Maps and ITU">    </p:cNvPr>
          <p:cNvPicPr>
            <a:picLocks noChangeAspect="1"/>
          </p:cNvPicPr>
          <p:nvPr/>
        </p:nvPicPr>
        <p:blipFill>
          <a:blip r:embed="rId2"/>
          <a:srcRect l="-233" r="-233" t="0" b="0"/>
          <a:stretch/>
        </p:blipFill>
        <p:spPr>
          <a:xfrm>
            <a:off x="812800" y="6223000"/>
            <a:ext cx="1143000" cy="330200"/>
          </a:xfrm>
          <a:prstGeom prst="rect">
            <a:avLst/>
          </a:prstGeom>
        </p:spPr>
      </p:pic>
      <p:sp>
        <p:nvSpPr>
          <p:cNvPr id="14" name="Text 10"/>
          <p:cNvSpPr/>
          <p:nvPr/>
        </p:nvSpPr>
        <p:spPr>
          <a:xfrm>
            <a:off x="10058400" y="6238280"/>
            <a:ext cx="1320800" cy="238720"/>
          </a:xfrm>
          <a:prstGeom prst="rect">
            <a:avLst/>
          </a:prstGeom>
          <a:noFill/>
          <a:ln/>
        </p:spPr>
        <p:txBody>
          <a:bodyPr wrap="square" lIns="0" tIns="0" rIns="0" bIns="0" rtlCol="0" anchor="t">
            <a:normAutofit/>
          </a:bodyPr>
          <a:lstStyle/>
          <a:p>
            <a:pPr algn="r" indent="0" marL="0">
              <a:lnSpc>
                <a:spcPts val="1680"/>
              </a:lnSpc>
              <a:buNone/>
            </a:pPr>
            <a:r>
              <a:rPr lang="en-US" sz="1200" dirty="0">
                <a:solidFill>
                  <a:srgbClr val="5B6B82"/>
                </a:solidFill>
                <a:latin typeface="Arial" pitchFamily="34" charset="0"/>
                <a:ea typeface="Arial" pitchFamily="34" charset="-122"/>
                <a:cs typeface="Arial" pitchFamily="34" charset="-120"/>
              </a:rPr>
              <a:t>2</a:t>
            </a:r>
            <a:endParaRPr lang="en-US" sz="1200" dirty="0">
              <a:latin typeface="Arial" charset="0"/>
              <a:ea typeface="Arial" charset="0"/>
              <a:cs typeface="Arial" charset="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BFBF8"/>
        </a:solidFill>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b="1" spc="150" kern="0" dirty="0">
                <a:solidFill>
                  <a:srgbClr val="0072B5"/>
                </a:solidFill>
                <a:latin typeface="Arial" pitchFamily="34" charset="0"/>
                <a:ea typeface="Arial" pitchFamily="34" charset="-122"/>
                <a:cs typeface="Arial" pitchFamily="34" charset="-120"/>
              </a:rPr>
              <a:t>OUTPUT/3 | DISCUSSED ON WEDNESDAY 2 DECEMBER</a:t>
            </a:r>
            <a:endParaRPr lang="en-US" sz="1200" dirty="0">
              <a:latin typeface="Arial" charset="0"/>
              <a:ea typeface="Arial" charset="0"/>
              <a:cs typeface="Arial" charset="0"/>
            </a:endParaRPr>
          </a:p>
        </p:txBody>
      </p:sp>
      <p:sp>
        <p:nvSpPr>
          <p:cNvPr id="3" name="Text 1"/>
          <p:cNvSpPr/>
          <p:nvPr>
            <p:ph type="title"/>
          </p:nvPr>
        </p:nvSpPr>
        <p:spPr>
          <a:xfrm>
            <a:off x="812800" y="1280120"/>
            <a:ext cx="10883392" cy="472430"/>
          </a:xfrm>
          <a:prstGeom prst="rect">
            <a:avLst/>
          </a:prstGeom>
          <a:noFill/>
          <a:ln/>
        </p:spPr>
        <p:txBody>
          <a:bodyPr wrap="square" lIns="0" tIns="0" rIns="0" bIns="0" rtlCol="0" anchor="t">
            <a:normAutofit/>
          </a:bodyPr>
          <a:lstStyle/>
          <a:p>
            <a:pPr algn="l" indent="0" marL="0">
              <a:lnSpc>
                <a:spcPts val="3520"/>
              </a:lnSpc>
              <a:buNone/>
            </a:pPr>
            <a:r>
              <a:rPr lang="en-US" sz="3200" b="1" i="0" dirty="0">
                <a:solidFill>
                  <a:srgbClr val="0B2545"/>
                </a:solidFill>
                <a:latin typeface="Arial" pitchFamily="34" charset="0"/>
                <a:ea typeface="Arial" pitchFamily="34" charset="-122"/>
                <a:cs typeface="Arial" pitchFamily="34" charset="-120"/>
              </a:rPr>
              <a:t>Charter and Work Programme 2027-2028</a:t>
            </a:r>
            <a:endParaRPr lang="en-US" sz="3200" dirty="0">
              <a:latin typeface="Arial" charset="0"/>
              <a:ea typeface="Arial" charset="0"/>
              <a:cs typeface="Arial" charset="0"/>
            </a:endParaRPr>
          </a:p>
        </p:txBody>
      </p:sp>
      <p:sp>
        <p:nvSpPr>
          <p:cNvPr id="4" name="Text 2"/>
          <p:cNvSpPr/>
          <p:nvPr/>
        </p:nvSpPr>
        <p:spPr>
          <a:xfrm>
            <a:off x="812800" y="1981150"/>
            <a:ext cx="5310886" cy="238720"/>
          </a:xfrm>
          <a:prstGeom prst="rect">
            <a:avLst/>
          </a:prstGeom>
          <a:noFill/>
          <a:ln/>
        </p:spPr>
        <p:txBody>
          <a:bodyPr wrap="square" lIns="0" tIns="0" rIns="0" bIns="0" rtlCol="0" anchor="t">
            <a:normAutofit/>
          </a:bodyPr>
          <a:lstStyle/>
          <a:p>
            <a:pPr algn="l" indent="0" marL="0">
              <a:lnSpc>
                <a:spcPts val="1680"/>
              </a:lnSpc>
              <a:buNone/>
            </a:pPr>
            <a:r>
              <a:rPr lang="en-US" sz="1200" b="1" spc="100" kern="0" dirty="0">
                <a:solidFill>
                  <a:srgbClr val="5B6B82"/>
                </a:solidFill>
                <a:latin typeface="Arial" pitchFamily="34" charset="0"/>
                <a:ea typeface="Arial" pitchFamily="34" charset="-122"/>
                <a:cs typeface="Arial" pitchFamily="34" charset="-120"/>
              </a:rPr>
              <a:t>WHAT IT IS</a:t>
            </a:r>
            <a:endParaRPr lang="en-US" sz="1200" dirty="0">
              <a:latin typeface="Arial" charset="0"/>
              <a:ea typeface="Arial" charset="0"/>
              <a:cs typeface="Arial" charset="0"/>
            </a:endParaRPr>
          </a:p>
        </p:txBody>
      </p:sp>
      <p:sp>
        <p:nvSpPr>
          <p:cNvPr id="5" name="Text 3"/>
          <p:cNvSpPr/>
          <p:nvPr/>
        </p:nvSpPr>
        <p:spPr>
          <a:xfrm>
            <a:off x="812800" y="2245271"/>
            <a:ext cx="5310886" cy="854075"/>
          </a:xfrm>
          <a:prstGeom prst="rect">
            <a:avLst/>
          </a:prstGeom>
          <a:noFill/>
          <a:ln/>
        </p:spPr>
        <p:txBody>
          <a:bodyPr wrap="square" lIns="0" tIns="0" rIns="0" bIns="0" rtlCol="0" anchor="t">
            <a:normAutofit/>
          </a:bodyPr>
          <a:lstStyle/>
          <a:p>
            <a:pPr algn="l" indent="0" marL="0">
              <a:lnSpc>
                <a:spcPts val="2175"/>
              </a:lnSpc>
              <a:buNone/>
            </a:pPr>
            <a:r>
              <a:rPr lang="en-US" sz="1500" dirty="0">
                <a:solidFill>
                  <a:srgbClr val="16233A"/>
                </a:solidFill>
                <a:latin typeface="Arial" pitchFamily="34" charset="0"/>
                <a:ea typeface="Arial" pitchFamily="34" charset="-122"/>
                <a:cs typeface="Arial" pitchFamily="34" charset="-120"/>
              </a:rPr>
              <a:t>The rules of the Community (purpose, members, chairs and rotation, working methods, calendar) and its plan for 2027-2028.</a:t>
            </a:r>
            <a:endParaRPr lang="en-US" sz="1500" dirty="0">
              <a:latin typeface="Arial" charset="0"/>
              <a:ea typeface="Arial" charset="0"/>
              <a:cs typeface="Arial" charset="0"/>
            </a:endParaRPr>
          </a:p>
        </p:txBody>
      </p:sp>
      <p:sp>
        <p:nvSpPr>
          <p:cNvPr id="6" name="Text 4"/>
          <p:cNvSpPr/>
          <p:nvPr/>
        </p:nvSpPr>
        <p:spPr>
          <a:xfrm>
            <a:off x="812800" y="3277146"/>
            <a:ext cx="5310886" cy="238720"/>
          </a:xfrm>
          <a:prstGeom prst="rect">
            <a:avLst/>
          </a:prstGeom>
          <a:noFill/>
          <a:ln/>
        </p:spPr>
        <p:txBody>
          <a:bodyPr wrap="square" lIns="0" tIns="0" rIns="0" bIns="0" rtlCol="0" anchor="t">
            <a:normAutofit/>
          </a:bodyPr>
          <a:lstStyle/>
          <a:p>
            <a:pPr algn="l" indent="0" marL="0">
              <a:lnSpc>
                <a:spcPts val="1680"/>
              </a:lnSpc>
              <a:buNone/>
            </a:pPr>
            <a:r>
              <a:rPr lang="en-US" sz="1200" b="1" spc="100" kern="0" dirty="0">
                <a:solidFill>
                  <a:srgbClr val="5B6B82"/>
                </a:solidFill>
                <a:latin typeface="Arial" pitchFamily="34" charset="0"/>
                <a:ea typeface="Arial" pitchFamily="34" charset="-122"/>
                <a:cs typeface="Arial" pitchFamily="34" charset="-120"/>
              </a:rPr>
              <a:t>WHY IT MATTERS</a:t>
            </a:r>
            <a:endParaRPr lang="en-US" sz="1200" dirty="0">
              <a:latin typeface="Arial" charset="0"/>
              <a:ea typeface="Arial" charset="0"/>
              <a:cs typeface="Arial" charset="0"/>
            </a:endParaRPr>
          </a:p>
        </p:txBody>
      </p:sp>
      <p:sp>
        <p:nvSpPr>
          <p:cNvPr id="7" name="Text 5"/>
          <p:cNvSpPr/>
          <p:nvPr/>
        </p:nvSpPr>
        <p:spPr>
          <a:xfrm>
            <a:off x="812800" y="3541266"/>
            <a:ext cx="5310886" cy="577850"/>
          </a:xfrm>
          <a:prstGeom prst="rect">
            <a:avLst/>
          </a:prstGeom>
          <a:noFill/>
          <a:ln/>
        </p:spPr>
        <p:txBody>
          <a:bodyPr wrap="square" lIns="0" tIns="0" rIns="0" bIns="0" rtlCol="0" anchor="t">
            <a:normAutofit/>
          </a:bodyPr>
          <a:lstStyle/>
          <a:p>
            <a:pPr algn="l" indent="0" marL="0">
              <a:lnSpc>
                <a:spcPts val="2175"/>
              </a:lnSpc>
              <a:buNone/>
            </a:pPr>
            <a:r>
              <a:rPr lang="en-US" sz="1500" dirty="0">
                <a:solidFill>
                  <a:srgbClr val="16233A"/>
                </a:solidFill>
                <a:latin typeface="Arial" pitchFamily="34" charset="0"/>
                <a:ea typeface="Arial" pitchFamily="34" charset="-122"/>
                <a:cs typeface="Arial" pitchFamily="34" charset="-120"/>
              </a:rPr>
              <a:t>It keeps the work going after the programme ends in 2028, led by the region rather than by ITU.</a:t>
            </a:r>
            <a:endParaRPr lang="en-US" sz="1500" dirty="0">
              <a:latin typeface="Arial" charset="0"/>
              <a:ea typeface="Arial" charset="0"/>
              <a:cs typeface="Arial" charset="0"/>
            </a:endParaRPr>
          </a:p>
        </p:txBody>
      </p:sp>
      <p:sp>
        <p:nvSpPr>
          <p:cNvPr id="8" name="Shape 6"/>
          <p:cNvSpPr/>
          <p:nvPr/>
        </p:nvSpPr>
        <p:spPr>
          <a:xfrm>
            <a:off x="6223000" y="1981150"/>
            <a:ext cx="5156200" cy="2877641"/>
          </a:xfrm>
          <a:prstGeom prst="roundRect">
            <a:avLst>
              <a:gd name="adj" fmla="val 4413"/>
            </a:avLst>
          </a:prstGeom>
          <a:solidFill>
            <a:srgbClr val="4F7A9A"/>
          </a:solidFill>
          <a:ln/>
        </p:spPr>
      </p:sp>
      <p:sp>
        <p:nvSpPr>
          <p:cNvPr id="9" name="Text 7"/>
          <p:cNvSpPr/>
          <p:nvPr/>
        </p:nvSpPr>
        <p:spPr>
          <a:xfrm>
            <a:off x="6477000" y="2235150"/>
            <a:ext cx="4787646" cy="238720"/>
          </a:xfrm>
          <a:prstGeom prst="rect">
            <a:avLst/>
          </a:prstGeom>
          <a:noFill/>
          <a:ln/>
        </p:spPr>
        <p:txBody>
          <a:bodyPr wrap="square" lIns="0" tIns="0" rIns="0" bIns="0" rtlCol="0" anchor="t">
            <a:normAutofit/>
          </a:bodyPr>
          <a:lstStyle/>
          <a:p>
            <a:pPr algn="l" indent="0" marL="0">
              <a:lnSpc>
                <a:spcPts val="1680"/>
              </a:lnSpc>
              <a:buNone/>
            </a:pPr>
            <a:r>
              <a:rPr lang="en-US" sz="1200" b="1" spc="100" kern="0" dirty="0">
                <a:solidFill>
                  <a:srgbClr val="D8E6F2"/>
                </a:solidFill>
                <a:latin typeface="Arial" pitchFamily="34" charset="0"/>
                <a:ea typeface="Arial" pitchFamily="34" charset="-122"/>
                <a:cs typeface="Arial" pitchFamily="34" charset="-120"/>
              </a:rPr>
              <a:t>IN BRUSSELS</a:t>
            </a:r>
            <a:endParaRPr lang="en-US" sz="1200" dirty="0">
              <a:latin typeface="Arial" charset="0"/>
              <a:ea typeface="Arial" charset="0"/>
              <a:cs typeface="Arial" charset="0"/>
            </a:endParaRPr>
          </a:p>
        </p:txBody>
      </p:sp>
      <p:sp>
        <p:nvSpPr>
          <p:cNvPr id="10" name="Text 8"/>
          <p:cNvSpPr/>
          <p:nvPr/>
        </p:nvSpPr>
        <p:spPr>
          <a:xfrm>
            <a:off x="6477000" y="2550071"/>
            <a:ext cx="4787646" cy="292100"/>
          </a:xfrm>
          <a:prstGeom prst="rect">
            <a:avLst/>
          </a:prstGeom>
          <a:noFill/>
          <a:ln/>
        </p:spPr>
        <p:txBody>
          <a:bodyPr wrap="square" lIns="0" tIns="0" rIns="0" bIns="0" rtlCol="0" anchor="t">
            <a:normAutofit/>
          </a:bodyPr>
          <a:lstStyle/>
          <a:p>
            <a:pPr algn="l" indent="0" marL="0">
              <a:lnSpc>
                <a:spcPts val="2100"/>
              </a:lnSpc>
              <a:buNone/>
            </a:pPr>
            <a:r>
              <a:rPr lang="en-US" sz="1500" b="1" dirty="0">
                <a:solidFill>
                  <a:srgbClr val="FFFFFF"/>
                </a:solidFill>
                <a:latin typeface="Arial" pitchFamily="34" charset="0"/>
                <a:ea typeface="Arial" pitchFamily="34" charset="-122"/>
                <a:cs typeface="Arial" pitchFamily="34" charset="-120"/>
              </a:rPr>
              <a:t>Day 3, Wednesday 2 December</a:t>
            </a:r>
            <a:endParaRPr lang="en-US" sz="1500" dirty="0">
              <a:latin typeface="Arial" charset="0"/>
              <a:ea typeface="Arial" charset="0"/>
              <a:cs typeface="Arial" charset="0"/>
            </a:endParaRPr>
          </a:p>
        </p:txBody>
      </p:sp>
      <p:sp>
        <p:nvSpPr>
          <p:cNvPr id="11" name="Text 9"/>
          <p:cNvSpPr/>
          <p:nvPr/>
        </p:nvSpPr>
        <p:spPr>
          <a:xfrm>
            <a:off x="6477000" y="2918371"/>
            <a:ext cx="4787646" cy="311150"/>
          </a:xfrm>
          <a:prstGeom prst="rect">
            <a:avLst/>
          </a:prstGeom>
          <a:noFill/>
          <a:ln/>
        </p:spPr>
        <p:txBody>
          <a:bodyPr wrap="square" lIns="0" tIns="0" rIns="0" bIns="0" rtlCol="0" anchor="t">
            <a:normAutofit/>
          </a:bodyPr>
          <a:lstStyle/>
          <a:p>
            <a:pPr algn="l" indent="0" marL="0">
              <a:lnSpc>
                <a:spcPts val="2250"/>
              </a:lnSpc>
              <a:buNone/>
            </a:pPr>
            <a:r>
              <a:rPr lang="en-US" sz="1800" b="1" dirty="0">
                <a:solidFill>
                  <a:srgbClr val="FFFFFF"/>
                </a:solidFill>
                <a:latin typeface="Arial" pitchFamily="34" charset="0"/>
                <a:ea typeface="Arial" pitchFamily="34" charset="-122"/>
                <a:cs typeface="Arial" pitchFamily="34" charset="-120"/>
              </a:rPr>
              <a:t>One Regional Community of Practice</a:t>
            </a:r>
            <a:endParaRPr lang="en-US" sz="1800" dirty="0">
              <a:latin typeface="Arial" charset="0"/>
              <a:ea typeface="Arial" charset="0"/>
              <a:cs typeface="Arial" charset="0"/>
            </a:endParaRPr>
          </a:p>
        </p:txBody>
      </p:sp>
      <p:sp>
        <p:nvSpPr>
          <p:cNvPr id="12" name="Text 10"/>
          <p:cNvSpPr/>
          <p:nvPr/>
        </p:nvSpPr>
        <p:spPr>
          <a:xfrm>
            <a:off x="6477000" y="3305721"/>
            <a:ext cx="4787646" cy="540941"/>
          </a:xfrm>
          <a:prstGeom prst="rect">
            <a:avLst/>
          </a:prstGeom>
          <a:noFill/>
          <a:ln/>
        </p:spPr>
        <p:txBody>
          <a:bodyPr wrap="square" lIns="0" tIns="0" rIns="0" bIns="0" rtlCol="0" anchor="t">
            <a:normAutofit/>
          </a:bodyPr>
          <a:lstStyle/>
          <a:p>
            <a:pPr algn="l" indent="0" marL="0">
              <a:lnSpc>
                <a:spcPts val="2030"/>
              </a:lnSpc>
              <a:buNone/>
            </a:pPr>
            <a:r>
              <a:rPr lang="en-US" sz="1400" dirty="0">
                <a:solidFill>
                  <a:srgbClr val="E6EEF6"/>
                </a:solidFill>
                <a:latin typeface="Arial" pitchFamily="34" charset="0"/>
                <a:ea typeface="Arial" pitchFamily="34" charset="-122"/>
                <a:cs typeface="Arial" pitchFamily="34" charset="-120"/>
              </a:rPr>
              <a:t>Design its framework and co-draft the Work Programme 2027-2028.</a:t>
            </a:r>
            <a:endParaRPr lang="en-US" sz="1400" dirty="0">
              <a:latin typeface="Arial" charset="0"/>
              <a:ea typeface="Arial" charset="0"/>
              <a:cs typeface="Arial" charset="0"/>
            </a:endParaRPr>
          </a:p>
        </p:txBody>
      </p:sp>
      <p:sp>
        <p:nvSpPr>
          <p:cNvPr id="13" name="Text 11"/>
          <p:cNvSpPr/>
          <p:nvPr/>
        </p:nvSpPr>
        <p:spPr>
          <a:xfrm>
            <a:off x="6477000" y="3922861"/>
            <a:ext cx="4648200" cy="681930"/>
          </a:xfrm>
          <a:prstGeom prst="roundRect">
            <a:avLst>
              <a:gd name="adj" fmla="val 11174"/>
            </a:avLst>
          </a:prstGeom>
          <a:solidFill>
            <a:srgbClr val="3E6584"/>
          </a:solidFill>
          <a:ln/>
        </p:spPr>
        <p:txBody>
          <a:bodyPr wrap="square" lIns="104682" tIns="79282" rIns="0" bIns="53882" rtlCol="0" anchor="t">
            <a:normAutofit/>
          </a:bodyPr>
          <a:lstStyle/>
          <a:p>
            <a:pPr algn="l" indent="0" marL="0">
              <a:lnSpc>
                <a:spcPts val="1885"/>
              </a:lnSpc>
              <a:buNone/>
            </a:pPr>
            <a:r>
              <a:rPr lang="en-US" sz="1300" dirty="0">
                <a:solidFill>
                  <a:srgbClr val="FFFFFF"/>
                </a:solidFill>
                <a:latin typeface="Arial" pitchFamily="34" charset="0"/>
                <a:ea typeface="Arial" pitchFamily="34" charset="-122"/>
                <a:cs typeface="Arial" pitchFamily="34" charset="-120"/>
              </a:rPr>
              <a:t>Adopted with the other two outputs on Thursday 3 December, by consensus.</a:t>
            </a:r>
            <a:endParaRPr lang="en-US" sz="1300" dirty="0">
              <a:latin typeface="Arial" charset="0"/>
              <a:ea typeface="Arial" charset="0"/>
              <a:cs typeface="Arial" charset="0"/>
            </a:endParaRPr>
          </a:p>
        </p:txBody>
      </p:sp>
      <p:pic>
        <p:nvPicPr>
          <p:cNvPr id="14" name="Image 0" descr="Africa Broadband Maps and ITU">    </p:cNvPr>
          <p:cNvPicPr>
            <a:picLocks noChangeAspect="1"/>
          </p:cNvPicPr>
          <p:nvPr/>
        </p:nvPicPr>
        <p:blipFill>
          <a:blip r:embed="rId1"/>
          <a:srcRect l="-233" r="-233" t="0" b="0"/>
          <a:stretch/>
        </p:blipFill>
        <p:spPr>
          <a:xfrm>
            <a:off x="812800" y="6223000"/>
            <a:ext cx="1143000" cy="330200"/>
          </a:xfrm>
          <a:prstGeom prst="rect">
            <a:avLst/>
          </a:prstGeom>
        </p:spPr>
      </p:pic>
      <p:sp>
        <p:nvSpPr>
          <p:cNvPr id="15" name="Text 12"/>
          <p:cNvSpPr/>
          <p:nvPr/>
        </p:nvSpPr>
        <p:spPr>
          <a:xfrm>
            <a:off x="10058400" y="6238280"/>
            <a:ext cx="1320800" cy="238720"/>
          </a:xfrm>
          <a:prstGeom prst="rect">
            <a:avLst/>
          </a:prstGeom>
          <a:noFill/>
          <a:ln/>
        </p:spPr>
        <p:txBody>
          <a:bodyPr wrap="square" lIns="0" tIns="0" rIns="0" bIns="0" rtlCol="0" anchor="t">
            <a:normAutofit/>
          </a:bodyPr>
          <a:lstStyle/>
          <a:p>
            <a:pPr algn="r" indent="0" marL="0">
              <a:lnSpc>
                <a:spcPts val="1680"/>
              </a:lnSpc>
              <a:buNone/>
            </a:pPr>
            <a:r>
              <a:rPr lang="en-US" sz="1200" dirty="0">
                <a:solidFill>
                  <a:srgbClr val="5B6B82"/>
                </a:solidFill>
                <a:latin typeface="Arial" pitchFamily="34" charset="0"/>
                <a:ea typeface="Arial" pitchFamily="34" charset="-122"/>
                <a:cs typeface="Arial" pitchFamily="34" charset="-120"/>
              </a:rPr>
              <a:t>3</a:t>
            </a:r>
            <a:endParaRPr lang="en-US" sz="1200" dirty="0">
              <a:latin typeface="Arial" charset="0"/>
              <a:ea typeface="Arial" charset="0"/>
              <a:cs typeface="Arial" charset="0"/>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4F7FB"/>
        </a:solidFill>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b="1" spc="150" kern="0" dirty="0">
                <a:solidFill>
                  <a:srgbClr val="0072B5"/>
                </a:solidFill>
                <a:latin typeface="Arial" pitchFamily="34" charset="0"/>
                <a:ea typeface="Arial" pitchFamily="34" charset="-122"/>
                <a:cs typeface="Arial" pitchFamily="34" charset="-120"/>
              </a:rPr>
              <a:t>OUTPUT/3 IN ONE PICTURE</a:t>
            </a:r>
            <a:endParaRPr lang="en-US" sz="1200" dirty="0">
              <a:latin typeface="Arial" charset="0"/>
              <a:ea typeface="Arial" charset="0"/>
              <a:cs typeface="Arial" charset="0"/>
            </a:endParaRPr>
          </a:p>
        </p:txBody>
      </p:sp>
      <p:sp>
        <p:nvSpPr>
          <p:cNvPr id="3" name="Text 1"/>
          <p:cNvSpPr/>
          <p:nvPr>
            <p:ph type="title"/>
          </p:nvPr>
        </p:nvSpPr>
        <p:spPr>
          <a:xfrm>
            <a:off x="812800" y="1229320"/>
            <a:ext cx="10883392" cy="472430"/>
          </a:xfrm>
          <a:prstGeom prst="rect">
            <a:avLst/>
          </a:prstGeom>
          <a:noFill/>
          <a:ln/>
        </p:spPr>
        <p:txBody>
          <a:bodyPr wrap="square" lIns="0" tIns="0" rIns="0" bIns="0" rtlCol="0" anchor="t">
            <a:normAutofit/>
          </a:bodyPr>
          <a:lstStyle/>
          <a:p>
            <a:pPr algn="l" indent="0" marL="0">
              <a:lnSpc>
                <a:spcPts val="3520"/>
              </a:lnSpc>
              <a:buNone/>
            </a:pPr>
            <a:r>
              <a:rPr lang="en-US" sz="3200" b="1" i="0" dirty="0">
                <a:solidFill>
                  <a:srgbClr val="0B2545"/>
                </a:solidFill>
                <a:latin typeface="Arial" pitchFamily="34" charset="0"/>
                <a:ea typeface="Arial" pitchFamily="34" charset="-122"/>
                <a:cs typeface="Arial" pitchFamily="34" charset="-120"/>
              </a:rPr>
              <a:t>From three groups to one Community</a:t>
            </a:r>
            <a:endParaRPr lang="en-US" sz="3200" dirty="0">
              <a:latin typeface="Arial" charset="0"/>
              <a:ea typeface="Arial" charset="0"/>
              <a:cs typeface="Arial" charset="0"/>
            </a:endParaRPr>
          </a:p>
        </p:txBody>
      </p:sp>
      <p:sp>
        <p:nvSpPr>
          <p:cNvPr id="4" name="Shape 2"/>
          <p:cNvSpPr/>
          <p:nvPr/>
        </p:nvSpPr>
        <p:spPr>
          <a:xfrm>
            <a:off x="815975" y="1882725"/>
            <a:ext cx="10560050" cy="3841750"/>
          </a:xfrm>
          <a:prstGeom prst="roundRect">
            <a:avLst>
              <a:gd name="adj" fmla="val 3223"/>
            </a:avLst>
          </a:prstGeom>
          <a:solidFill>
            <a:srgbClr val="FFFFFF"/>
          </a:solidFill>
          <a:ln w="6350">
            <a:solidFill>
              <a:srgbClr val="E3EAF3"/>
            </a:solidFill>
            <a:prstDash val="solid"/>
          </a:ln>
        </p:spPr>
      </p:sp>
      <p:pic>
        <p:nvPicPr>
          <p:cNvPr id="5" name="Image 0" descr="In 2026 the regulators work in three sub-regional groups. From 2027 they work as one Regional Community of Practice, under the Charter.">    </p:cNvPr>
          <p:cNvPicPr>
            <a:picLocks noChangeAspect="1"/>
          </p:cNvPicPr>
          <p:nvPr/>
        </p:nvPicPr>
        <p:blipFill>
          <a:blip r:embed="rId1"/>
          <a:srcRect l="0" r="0" t="-18" b="-18"/>
          <a:stretch/>
        </p:blipFill>
        <p:spPr>
          <a:xfrm>
            <a:off x="1054100" y="2038300"/>
            <a:ext cx="10083800" cy="3530600"/>
          </a:xfrm>
          <a:prstGeom prst="rect">
            <a:avLst/>
          </a:prstGeom>
        </p:spPr>
      </p:pic>
      <p:pic>
        <p:nvPicPr>
          <p:cNvPr id="6" name="Image 1" descr="Africa Broadband Maps and ITU">    </p:cNvPr>
          <p:cNvPicPr>
            <a:picLocks noChangeAspect="1"/>
          </p:cNvPicPr>
          <p:nvPr/>
        </p:nvPicPr>
        <p:blipFill>
          <a:blip r:embed="rId2"/>
          <a:srcRect l="-233" r="-233" t="0" b="0"/>
          <a:stretch/>
        </p:blipFill>
        <p:spPr>
          <a:xfrm>
            <a:off x="812800" y="6223000"/>
            <a:ext cx="1143000" cy="330200"/>
          </a:xfrm>
          <a:prstGeom prst="rect">
            <a:avLst/>
          </a:prstGeom>
        </p:spPr>
      </p:pic>
      <p:sp>
        <p:nvSpPr>
          <p:cNvPr id="7" name="Text 3"/>
          <p:cNvSpPr/>
          <p:nvPr/>
        </p:nvSpPr>
        <p:spPr>
          <a:xfrm>
            <a:off x="10058400" y="6238280"/>
            <a:ext cx="1320800" cy="238720"/>
          </a:xfrm>
          <a:prstGeom prst="rect">
            <a:avLst/>
          </a:prstGeom>
          <a:noFill/>
          <a:ln/>
        </p:spPr>
        <p:txBody>
          <a:bodyPr wrap="square" lIns="0" tIns="0" rIns="0" bIns="0" rtlCol="0" anchor="t">
            <a:normAutofit/>
          </a:bodyPr>
          <a:lstStyle/>
          <a:p>
            <a:pPr algn="r" indent="0" marL="0">
              <a:lnSpc>
                <a:spcPts val="1680"/>
              </a:lnSpc>
              <a:buNone/>
            </a:pPr>
            <a:r>
              <a:rPr lang="en-US" sz="1200" dirty="0">
                <a:solidFill>
                  <a:srgbClr val="5B6B82"/>
                </a:solidFill>
                <a:latin typeface="Arial" pitchFamily="34" charset="0"/>
                <a:ea typeface="Arial" pitchFamily="34" charset="-122"/>
                <a:cs typeface="Arial" pitchFamily="34" charset="-120"/>
              </a:rPr>
              <a:t>4</a:t>
            </a:r>
            <a:endParaRPr lang="en-US" sz="1200" dirty="0">
              <a:latin typeface="Arial" charset="0"/>
              <a:ea typeface="Arial" charset="0"/>
              <a:cs typeface="Arial" charset="0"/>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0B2545"/>
        </a:solidFill>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b="1" spc="150" kern="0" dirty="0">
                <a:solidFill>
                  <a:srgbClr val="7FD3F4"/>
                </a:solidFill>
                <a:latin typeface="Arial" pitchFamily="34" charset="0"/>
                <a:ea typeface="Arial" pitchFamily="34" charset="-122"/>
                <a:cs typeface="Arial" pitchFamily="34" charset="-120"/>
              </a:rPr>
              <a:t>FOR YOUR MEMBERS, TO ANSWER BY THE DATE YOUR CHAIR SETS</a:t>
            </a:r>
            <a:endParaRPr lang="en-US" sz="1200" dirty="0">
              <a:latin typeface="Arial" charset="0"/>
              <a:ea typeface="Arial" charset="0"/>
              <a:cs typeface="Arial" charset="0"/>
            </a:endParaRPr>
          </a:p>
        </p:txBody>
      </p:sp>
      <p:sp>
        <p:nvSpPr>
          <p:cNvPr id="3" name="Text 1"/>
          <p:cNvSpPr/>
          <p:nvPr>
            <p:ph type="title"/>
          </p:nvPr>
        </p:nvSpPr>
        <p:spPr>
          <a:xfrm>
            <a:off x="812800" y="1254720"/>
            <a:ext cx="10883392" cy="472430"/>
          </a:xfrm>
          <a:prstGeom prst="rect">
            <a:avLst/>
          </a:prstGeom>
          <a:noFill/>
          <a:ln/>
        </p:spPr>
        <p:txBody>
          <a:bodyPr wrap="square" lIns="0" tIns="0" rIns="0" bIns="0" rtlCol="0" anchor="t">
            <a:normAutofit/>
          </a:bodyPr>
          <a:lstStyle/>
          <a:p>
            <a:pPr algn="l" indent="0" marL="0">
              <a:lnSpc>
                <a:spcPts val="3520"/>
              </a:lnSpc>
              <a:buNone/>
            </a:pPr>
            <a:r>
              <a:rPr lang="en-US" sz="3200" b="1" i="0" dirty="0">
                <a:solidFill>
                  <a:srgbClr val="F4F7FB"/>
                </a:solidFill>
                <a:latin typeface="Arial" pitchFamily="34" charset="0"/>
                <a:ea typeface="Arial" pitchFamily="34" charset="-122"/>
                <a:cs typeface="Arial" pitchFamily="34" charset="-120"/>
              </a:rPr>
              <a:t>Three questions for your members</a:t>
            </a:r>
            <a:endParaRPr lang="en-US" sz="3200" dirty="0">
              <a:latin typeface="Arial" charset="0"/>
              <a:ea typeface="Arial" charset="0"/>
              <a:cs typeface="Arial" charset="0"/>
            </a:endParaRPr>
          </a:p>
        </p:txBody>
      </p:sp>
      <p:sp>
        <p:nvSpPr>
          <p:cNvPr id="4" name="Shape 2"/>
          <p:cNvSpPr/>
          <p:nvPr/>
        </p:nvSpPr>
        <p:spPr>
          <a:xfrm>
            <a:off x="812800" y="1930350"/>
            <a:ext cx="3420517" cy="1927771"/>
          </a:xfrm>
          <a:prstGeom prst="roundRect">
            <a:avLst>
              <a:gd name="adj" fmla="val 6588"/>
            </a:avLst>
          </a:prstGeom>
          <a:solidFill>
            <a:srgbClr val="16355E"/>
          </a:solidFill>
          <a:ln/>
        </p:spPr>
      </p:sp>
      <p:sp>
        <p:nvSpPr>
          <p:cNvPr id="5" name="Text 3"/>
          <p:cNvSpPr/>
          <p:nvPr/>
        </p:nvSpPr>
        <p:spPr>
          <a:xfrm>
            <a:off x="1041400" y="2158950"/>
            <a:ext cx="3052216" cy="256530"/>
          </a:xfrm>
          <a:prstGeom prst="rect">
            <a:avLst/>
          </a:prstGeom>
          <a:noFill/>
          <a:ln/>
        </p:spPr>
        <p:txBody>
          <a:bodyPr wrap="square" lIns="0" tIns="0" rIns="0" bIns="0" rtlCol="0" anchor="t">
            <a:normAutofit/>
          </a:bodyPr>
          <a:lstStyle/>
          <a:p>
            <a:pPr algn="l" indent="0" marL="0">
              <a:lnSpc>
                <a:spcPts val="1820"/>
              </a:lnSpc>
              <a:buNone/>
            </a:pPr>
            <a:r>
              <a:rPr lang="en-US" sz="1300" b="1" spc="100" kern="0" dirty="0">
                <a:solidFill>
                  <a:srgbClr val="7FD3F4"/>
                </a:solidFill>
                <a:latin typeface="Arial" pitchFamily="34" charset="0"/>
                <a:ea typeface="Arial" pitchFamily="34" charset="-122"/>
                <a:cs typeface="Arial" pitchFamily="34" charset="-120"/>
              </a:rPr>
              <a:t>1. WORKING TOGETHER</a:t>
            </a:r>
            <a:endParaRPr lang="en-US" sz="1300" dirty="0">
              <a:latin typeface="Arial" charset="0"/>
              <a:ea typeface="Arial" charset="0"/>
              <a:cs typeface="Arial" charset="0"/>
            </a:endParaRPr>
          </a:p>
        </p:txBody>
      </p:sp>
      <p:sp>
        <p:nvSpPr>
          <p:cNvPr id="6" name="Text 4"/>
          <p:cNvSpPr/>
          <p:nvPr/>
        </p:nvSpPr>
        <p:spPr>
          <a:xfrm>
            <a:off x="1041400" y="2491680"/>
            <a:ext cx="3052216" cy="1163241"/>
          </a:xfrm>
          <a:prstGeom prst="rect">
            <a:avLst/>
          </a:prstGeom>
          <a:noFill/>
          <a:ln/>
        </p:spPr>
        <p:txBody>
          <a:bodyPr wrap="square" lIns="0" tIns="0" rIns="0" bIns="0" rtlCol="0" anchor="t">
            <a:normAutofit/>
          </a:bodyPr>
          <a:lstStyle/>
          <a:p>
            <a:pPr algn="l" indent="0" marL="0">
              <a:lnSpc>
                <a:spcPts val="2240"/>
              </a:lnSpc>
              <a:buNone/>
            </a:pPr>
            <a:r>
              <a:rPr lang="en-US" sz="1600" b="1" dirty="0">
                <a:solidFill>
                  <a:srgbClr val="F4F7FB"/>
                </a:solidFill>
                <a:latin typeface="Arial" pitchFamily="34" charset="0"/>
                <a:ea typeface="Arial" pitchFamily="34" charset="-122"/>
                <a:cs typeface="Arial" pitchFamily="34" charset="-120"/>
              </a:rPr>
              <a:t>How often should the Community meet, how should the chair rotate, and how should decisions be taken?</a:t>
            </a:r>
            <a:endParaRPr lang="en-US" sz="1600" dirty="0">
              <a:latin typeface="Arial" charset="0"/>
              <a:ea typeface="Arial" charset="0"/>
              <a:cs typeface="Arial" charset="0"/>
            </a:endParaRPr>
          </a:p>
        </p:txBody>
      </p:sp>
      <p:sp>
        <p:nvSpPr>
          <p:cNvPr id="7" name="Shape 5"/>
          <p:cNvSpPr/>
          <p:nvPr/>
        </p:nvSpPr>
        <p:spPr>
          <a:xfrm>
            <a:off x="4385717" y="1930350"/>
            <a:ext cx="3420517" cy="1927771"/>
          </a:xfrm>
          <a:prstGeom prst="roundRect">
            <a:avLst>
              <a:gd name="adj" fmla="val 6588"/>
            </a:avLst>
          </a:prstGeom>
          <a:solidFill>
            <a:srgbClr val="16355E"/>
          </a:solidFill>
          <a:ln/>
        </p:spPr>
      </p:sp>
      <p:sp>
        <p:nvSpPr>
          <p:cNvPr id="8" name="Text 6"/>
          <p:cNvSpPr/>
          <p:nvPr/>
        </p:nvSpPr>
        <p:spPr>
          <a:xfrm>
            <a:off x="4614317" y="2158950"/>
            <a:ext cx="3052216" cy="256530"/>
          </a:xfrm>
          <a:prstGeom prst="rect">
            <a:avLst/>
          </a:prstGeom>
          <a:noFill/>
          <a:ln/>
        </p:spPr>
        <p:txBody>
          <a:bodyPr wrap="square" lIns="0" tIns="0" rIns="0" bIns="0" rtlCol="0" anchor="t">
            <a:normAutofit/>
          </a:bodyPr>
          <a:lstStyle/>
          <a:p>
            <a:pPr algn="l" indent="0" marL="0">
              <a:lnSpc>
                <a:spcPts val="1820"/>
              </a:lnSpc>
              <a:buNone/>
            </a:pPr>
            <a:r>
              <a:rPr lang="en-US" sz="1300" b="1" spc="100" kern="0" dirty="0">
                <a:solidFill>
                  <a:srgbClr val="7FD3F4"/>
                </a:solidFill>
                <a:latin typeface="Arial" pitchFamily="34" charset="0"/>
                <a:ea typeface="Arial" pitchFamily="34" charset="-122"/>
                <a:cs typeface="Arial" pitchFamily="34" charset="-120"/>
              </a:rPr>
              <a:t>2. PRIORITIES</a:t>
            </a:r>
            <a:endParaRPr lang="en-US" sz="1300" dirty="0">
              <a:latin typeface="Arial" charset="0"/>
              <a:ea typeface="Arial" charset="0"/>
              <a:cs typeface="Arial" charset="0"/>
            </a:endParaRPr>
          </a:p>
        </p:txBody>
      </p:sp>
      <p:sp>
        <p:nvSpPr>
          <p:cNvPr id="9" name="Text 7"/>
          <p:cNvSpPr/>
          <p:nvPr/>
        </p:nvSpPr>
        <p:spPr>
          <a:xfrm>
            <a:off x="4614317" y="2491680"/>
            <a:ext cx="3052216" cy="594320"/>
          </a:xfrm>
          <a:prstGeom prst="rect">
            <a:avLst/>
          </a:prstGeom>
          <a:noFill/>
          <a:ln/>
        </p:spPr>
        <p:txBody>
          <a:bodyPr wrap="square" lIns="0" tIns="0" rIns="0" bIns="0" rtlCol="0" anchor="t">
            <a:normAutofit/>
          </a:bodyPr>
          <a:lstStyle/>
          <a:p>
            <a:pPr algn="l" indent="0" marL="0">
              <a:lnSpc>
                <a:spcPts val="2240"/>
              </a:lnSpc>
              <a:buNone/>
            </a:pPr>
            <a:r>
              <a:rPr lang="en-US" sz="1600" b="1" dirty="0">
                <a:solidFill>
                  <a:srgbClr val="F4F7FB"/>
                </a:solidFill>
                <a:latin typeface="Arial" pitchFamily="34" charset="0"/>
                <a:ea typeface="Arial" pitchFamily="34" charset="-122"/>
                <a:cs typeface="Arial" pitchFamily="34" charset="-120"/>
              </a:rPr>
              <a:t>What should the Community work on first in 2027?</a:t>
            </a:r>
            <a:endParaRPr lang="en-US" sz="1600" dirty="0">
              <a:latin typeface="Arial" charset="0"/>
              <a:ea typeface="Arial" charset="0"/>
              <a:cs typeface="Arial" charset="0"/>
            </a:endParaRPr>
          </a:p>
        </p:txBody>
      </p:sp>
      <p:sp>
        <p:nvSpPr>
          <p:cNvPr id="10" name="Shape 8"/>
          <p:cNvSpPr/>
          <p:nvPr/>
        </p:nvSpPr>
        <p:spPr>
          <a:xfrm>
            <a:off x="7958634" y="1930350"/>
            <a:ext cx="3420566" cy="1927771"/>
          </a:xfrm>
          <a:prstGeom prst="roundRect">
            <a:avLst>
              <a:gd name="adj" fmla="val 6588"/>
            </a:avLst>
          </a:prstGeom>
          <a:solidFill>
            <a:srgbClr val="16355E"/>
          </a:solidFill>
          <a:ln/>
        </p:spPr>
      </p:sp>
      <p:sp>
        <p:nvSpPr>
          <p:cNvPr id="11" name="Text 9"/>
          <p:cNvSpPr/>
          <p:nvPr/>
        </p:nvSpPr>
        <p:spPr>
          <a:xfrm>
            <a:off x="8187234" y="2158950"/>
            <a:ext cx="3052267" cy="256530"/>
          </a:xfrm>
          <a:prstGeom prst="rect">
            <a:avLst/>
          </a:prstGeom>
          <a:noFill/>
          <a:ln/>
        </p:spPr>
        <p:txBody>
          <a:bodyPr wrap="square" lIns="0" tIns="0" rIns="0" bIns="0" rtlCol="0" anchor="t">
            <a:normAutofit/>
          </a:bodyPr>
          <a:lstStyle/>
          <a:p>
            <a:pPr algn="l" indent="0" marL="0">
              <a:lnSpc>
                <a:spcPts val="1820"/>
              </a:lnSpc>
              <a:buNone/>
            </a:pPr>
            <a:r>
              <a:rPr lang="en-US" sz="1300" b="1" spc="100" kern="0" dirty="0">
                <a:solidFill>
                  <a:srgbClr val="7FD3F4"/>
                </a:solidFill>
                <a:latin typeface="Arial" pitchFamily="34" charset="0"/>
                <a:ea typeface="Arial" pitchFamily="34" charset="-122"/>
                <a:cs typeface="Arial" pitchFamily="34" charset="-120"/>
              </a:rPr>
              <a:t>3. AFTER 2028</a:t>
            </a:r>
            <a:endParaRPr lang="en-US" sz="1300" dirty="0">
              <a:latin typeface="Arial" charset="0"/>
              <a:ea typeface="Arial" charset="0"/>
              <a:cs typeface="Arial" charset="0"/>
            </a:endParaRPr>
          </a:p>
        </p:txBody>
      </p:sp>
      <p:sp>
        <p:nvSpPr>
          <p:cNvPr id="12" name="Text 10"/>
          <p:cNvSpPr/>
          <p:nvPr/>
        </p:nvSpPr>
        <p:spPr>
          <a:xfrm>
            <a:off x="8187234" y="2491680"/>
            <a:ext cx="3052267" cy="1163241"/>
          </a:xfrm>
          <a:prstGeom prst="rect">
            <a:avLst/>
          </a:prstGeom>
          <a:noFill/>
          <a:ln/>
        </p:spPr>
        <p:txBody>
          <a:bodyPr wrap="square" lIns="0" tIns="0" rIns="0" bIns="0" rtlCol="0" anchor="t">
            <a:normAutofit/>
          </a:bodyPr>
          <a:lstStyle/>
          <a:p>
            <a:pPr algn="l" indent="0" marL="0">
              <a:lnSpc>
                <a:spcPts val="2240"/>
              </a:lnSpc>
              <a:buNone/>
            </a:pPr>
            <a:r>
              <a:rPr lang="en-US" sz="1600" b="1" dirty="0">
                <a:solidFill>
                  <a:srgbClr val="F4F7FB"/>
                </a:solidFill>
                <a:latin typeface="Arial" pitchFamily="34" charset="0"/>
                <a:ea typeface="Arial" pitchFamily="34" charset="-122"/>
                <a:cs typeface="Arial" pitchFamily="34" charset="-120"/>
              </a:rPr>
              <a:t>Who should host the Secretariat when the programme ends, and with which resources?</a:t>
            </a:r>
            <a:endParaRPr lang="en-US" sz="1600" dirty="0">
              <a:latin typeface="Arial" charset="0"/>
              <a:ea typeface="Arial" charset="0"/>
              <a:cs typeface="Arial" charset="0"/>
            </a:endParaRPr>
          </a:p>
        </p:txBody>
      </p:sp>
      <p:sp>
        <p:nvSpPr>
          <p:cNvPr id="13" name="Text 11"/>
          <p:cNvSpPr/>
          <p:nvPr/>
        </p:nvSpPr>
        <p:spPr>
          <a:xfrm>
            <a:off x="815975" y="4089896"/>
            <a:ext cx="5200650" cy="826691"/>
          </a:xfrm>
          <a:prstGeom prst="roundRect">
            <a:avLst>
              <a:gd name="adj" fmla="val 11906"/>
            </a:avLst>
          </a:prstGeom>
          <a:solidFill>
            <a:srgbClr val="12304F"/>
          </a:solidFill>
          <a:ln w="6350">
            <a:solidFill>
              <a:srgbClr val="2A4A70"/>
            </a:solidFill>
            <a:prstDash val="solid"/>
          </a:ln>
        </p:spPr>
        <p:txBody>
          <a:bodyPr wrap="square" lIns="152147" tIns="126747" rIns="6986" bIns="101347" rtlCol="0" anchor="t">
            <a:normAutofit/>
          </a:bodyPr>
          <a:lstStyle/>
          <a:p>
            <a:pPr algn="l" indent="0" marL="0">
              <a:lnSpc>
                <a:spcPts val="2030"/>
              </a:lnSpc>
              <a:buNone/>
            </a:pPr>
            <a:r>
              <a:rPr lang="en-US" sz="1400" dirty="0">
                <a:solidFill>
                  <a:srgbClr val="CFE3F5"/>
                </a:solidFill>
                <a:latin typeface="Arial" pitchFamily="34" charset="0"/>
                <a:ea typeface="Arial" pitchFamily="34" charset="-122"/>
                <a:cs typeface="Arial" pitchFamily="34" charset="-120"/>
              </a:rPr>
              <a:t>No document to fill in: ITU revises the draft Charter and Work Programme from the positions of the three CoPs.</a:t>
            </a:r>
            <a:endParaRPr lang="en-US" sz="1400" dirty="0">
              <a:latin typeface="Arial" charset="0"/>
              <a:ea typeface="Arial" charset="0"/>
              <a:cs typeface="Arial" charset="0"/>
            </a:endParaRPr>
          </a:p>
        </p:txBody>
      </p:sp>
      <p:sp>
        <p:nvSpPr>
          <p:cNvPr id="14" name="Text 12"/>
          <p:cNvSpPr/>
          <p:nvPr/>
        </p:nvSpPr>
        <p:spPr>
          <a:xfrm>
            <a:off x="6172200" y="4086721"/>
            <a:ext cx="5207000" cy="833041"/>
          </a:xfrm>
          <a:prstGeom prst="roundRect">
            <a:avLst>
              <a:gd name="adj" fmla="val 12196"/>
            </a:avLst>
          </a:prstGeom>
          <a:solidFill>
            <a:srgbClr val="F5CF00"/>
          </a:solidFill>
          <a:ln/>
        </p:spPr>
        <p:txBody>
          <a:bodyPr wrap="square" lIns="148042" tIns="122642" rIns="2500" bIns="97242" rtlCol="0" anchor="t">
            <a:normAutofit/>
          </a:bodyPr>
          <a:lstStyle/>
          <a:p>
            <a:pPr algn="l" indent="0" marL="0">
              <a:lnSpc>
                <a:spcPts val="2030"/>
              </a:lnSpc>
              <a:buNone/>
            </a:pPr>
            <a:r>
              <a:rPr lang="en-US" sz="1400" b="1" dirty="0">
                <a:solidFill>
                  <a:srgbClr val="0B2545"/>
                </a:solidFill>
                <a:latin typeface="Arial" pitchFamily="34" charset="0"/>
                <a:ea typeface="Arial" pitchFamily="34" charset="-122"/>
                <a:cs typeface="Arial" pitchFamily="34" charset="-120"/>
              </a:rPr>
              <a:t>No country figures are needed.</a:t>
            </a:r>
            <a:r>
              <a:rPr lang="en-US" sz="1400" dirty="0">
                <a:solidFill>
                  <a:srgbClr val="0B2545"/>
                </a:solidFill>
                <a:latin typeface="Arial" pitchFamily="34" charset="0"/>
                <a:ea typeface="Arial" pitchFamily="34" charset="-122"/>
                <a:cs typeface="Arial" pitchFamily="34" charset="-120"/>
              </a:rPr>
              <a:t> Answer from experience and for the region: no country is singled out.</a:t>
            </a:r>
            <a:endParaRPr lang="en-US" sz="1400" dirty="0">
              <a:latin typeface="Arial" charset="0"/>
              <a:ea typeface="Arial" charset="0"/>
              <a:cs typeface="Arial" charset="0"/>
            </a:endParaRPr>
          </a:p>
        </p:txBody>
      </p:sp>
      <p:pic>
        <p:nvPicPr>
          <p:cNvPr id="15" name="Image 0" descr="Africa Broadband Maps and ITU">    </p:cNvPr>
          <p:cNvPicPr>
            <a:picLocks noChangeAspect="1"/>
          </p:cNvPicPr>
          <p:nvPr/>
        </p:nvPicPr>
        <p:blipFill>
          <a:blip r:embed="rId1"/>
          <a:srcRect l="-233" r="-233" t="0" b="0"/>
          <a:stretch/>
        </p:blipFill>
        <p:spPr>
          <a:xfrm>
            <a:off x="812800" y="6223000"/>
            <a:ext cx="1143000" cy="330200"/>
          </a:xfrm>
          <a:prstGeom prst="rect">
            <a:avLst/>
          </a:prstGeom>
        </p:spPr>
      </p:pic>
      <p:sp>
        <p:nvSpPr>
          <p:cNvPr id="16" name="Text 13"/>
          <p:cNvSpPr/>
          <p:nvPr/>
        </p:nvSpPr>
        <p:spPr>
          <a:xfrm>
            <a:off x="10058400" y="6238280"/>
            <a:ext cx="1320800" cy="238720"/>
          </a:xfrm>
          <a:prstGeom prst="rect">
            <a:avLst/>
          </a:prstGeom>
          <a:noFill/>
          <a:ln/>
        </p:spPr>
        <p:txBody>
          <a:bodyPr wrap="square" lIns="0" tIns="0" rIns="0" bIns="0" rtlCol="0" anchor="t">
            <a:normAutofit/>
          </a:bodyPr>
          <a:lstStyle/>
          <a:p>
            <a:pPr algn="r" indent="0" marL="0">
              <a:lnSpc>
                <a:spcPts val="1680"/>
              </a:lnSpc>
              <a:buNone/>
            </a:pPr>
            <a:r>
              <a:rPr lang="en-US" sz="1200" dirty="0">
                <a:solidFill>
                  <a:srgbClr val="9FB3CC"/>
                </a:solidFill>
                <a:latin typeface="Arial" pitchFamily="34" charset="0"/>
                <a:ea typeface="Arial" pitchFamily="34" charset="-122"/>
                <a:cs typeface="Arial" pitchFamily="34" charset="-120"/>
              </a:rPr>
              <a:t>5</a:t>
            </a:r>
            <a:endParaRPr lang="en-US" sz="1200" dirty="0">
              <a:latin typeface="Arial" charset="0"/>
              <a:ea typeface="Arial" charset="0"/>
              <a:cs typeface="Arial" charset="0"/>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4F7FB"/>
        </a:solidFill>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b="1" spc="150" kern="0" dirty="0">
                <a:solidFill>
                  <a:srgbClr val="0072B5"/>
                </a:solidFill>
                <a:latin typeface="Arial" pitchFamily="34" charset="0"/>
                <a:ea typeface="Arial" pitchFamily="34" charset="-122"/>
                <a:cs typeface="Arial" pitchFamily="34" charset="-120"/>
              </a:rPr>
              <a:t>FROM NOW TO BRUSSELS</a:t>
            </a:r>
            <a:endParaRPr lang="en-US" sz="1200" dirty="0">
              <a:latin typeface="Arial" charset="0"/>
              <a:ea typeface="Arial" charset="0"/>
              <a:cs typeface="Arial" charset="0"/>
            </a:endParaRPr>
          </a:p>
        </p:txBody>
      </p:sp>
      <p:sp>
        <p:nvSpPr>
          <p:cNvPr id="3" name="Text 1"/>
          <p:cNvSpPr/>
          <p:nvPr>
            <p:ph type="title"/>
          </p:nvPr>
        </p:nvSpPr>
        <p:spPr>
          <a:xfrm>
            <a:off x="812800" y="1178520"/>
            <a:ext cx="10883392" cy="444500"/>
          </a:xfrm>
          <a:prstGeom prst="rect">
            <a:avLst/>
          </a:prstGeom>
          <a:noFill/>
          <a:ln/>
        </p:spPr>
        <p:txBody>
          <a:bodyPr wrap="square" lIns="0" tIns="0" rIns="0" bIns="0" rtlCol="0" anchor="t">
            <a:normAutofit/>
          </a:bodyPr>
          <a:lstStyle/>
          <a:p>
            <a:pPr algn="l" indent="0" marL="0">
              <a:lnSpc>
                <a:spcPts val="3300"/>
              </a:lnSpc>
              <a:buNone/>
            </a:pPr>
            <a:r>
              <a:rPr lang="en-US" sz="3000" b="1" i="0" dirty="0">
                <a:solidFill>
                  <a:srgbClr val="0B2545"/>
                </a:solidFill>
                <a:latin typeface="Arial" pitchFamily="34" charset="0"/>
                <a:ea typeface="Arial" pitchFamily="34" charset="-122"/>
                <a:cs typeface="Arial" pitchFamily="34" charset="-120"/>
              </a:rPr>
              <a:t>How the answers reach the texts adopted in Brussels</a:t>
            </a:r>
            <a:endParaRPr lang="en-US" sz="3000" dirty="0">
              <a:latin typeface="Arial" charset="0"/>
              <a:ea typeface="Arial" charset="0"/>
              <a:cs typeface="Arial" charset="0"/>
            </a:endParaRPr>
          </a:p>
        </p:txBody>
      </p:sp>
      <p:sp>
        <p:nvSpPr>
          <p:cNvPr id="4" name="Shape 2"/>
          <p:cNvSpPr/>
          <p:nvPr/>
        </p:nvSpPr>
        <p:spPr>
          <a:xfrm>
            <a:off x="819150" y="2546350"/>
            <a:ext cx="1485900" cy="2273300"/>
          </a:xfrm>
          <a:prstGeom prst="roundRect">
            <a:avLst>
              <a:gd name="adj" fmla="val 6410"/>
            </a:avLst>
          </a:prstGeom>
          <a:solidFill>
            <a:srgbClr val="FFFFFF"/>
          </a:solidFill>
          <a:ln w="12700">
            <a:solidFill>
              <a:srgbClr val="0072B5"/>
            </a:solidFill>
            <a:prstDash val="solid"/>
          </a:ln>
        </p:spPr>
      </p:sp>
      <p:sp>
        <p:nvSpPr>
          <p:cNvPr id="5" name="Text 3"/>
          <p:cNvSpPr/>
          <p:nvPr/>
        </p:nvSpPr>
        <p:spPr>
          <a:xfrm>
            <a:off x="1435100" y="2679700"/>
            <a:ext cx="254000" cy="254000"/>
          </a:xfrm>
          <a:custGeom>
            <a:avLst/>
            <a:gdLst/>
            <a:ahLst/>
            <a:cxnLst/>
            <a:rect l="l" t="t" r="r" b="b"/>
            <a:pathLst>
              <a:path w="254000" h="254000">
                <a:moveTo>
                  <a:pt x="127000" y="0"/>
                </a:moveTo>
                <a:lnTo>
                  <a:pt x="127000" y="0"/>
                </a:lnTo>
                <a:arcTo hR="127000" wR="127000" stAng="16200000" swAng="5400000"/>
                <a:lnTo>
                  <a:pt x="254000" y="127000"/>
                </a:lnTo>
                <a:arcTo hR="127000" wR="127000" stAng="0" swAng="5400000"/>
                <a:lnTo>
                  <a:pt x="127000" y="254000"/>
                </a:lnTo>
                <a:arcTo hR="127000" wR="127000" stAng="5400000" swAng="5400000"/>
                <a:lnTo>
                  <a:pt x="0" y="127000"/>
                </a:lnTo>
                <a:arcTo hR="127000" wR="127000" stAng="10800000" swAng="5400000"/>
                <a:close/>
              </a:path>
            </a:pathLst>
          </a:custGeom>
          <a:solidFill>
            <a:srgbClr val="0072B5"/>
          </a:solidFill>
          <a:ln/>
        </p:spPr>
        <p:txBody>
          <a:bodyPr wrap="square" lIns="0" tIns="0" rIns="0" bIns="0" rtlCol="0" anchor="t">
            <a:normAutofit/>
          </a:bodyPr>
          <a:lstStyle/>
          <a:p>
            <a:pPr algn="ctr" indent="0" marL="0">
              <a:lnSpc>
                <a:spcPts val="2002"/>
              </a:lnSpc>
              <a:buNone/>
            </a:pPr>
            <a:r>
              <a:rPr lang="en-US" sz="1100" b="1" dirty="0">
                <a:solidFill>
                  <a:srgbClr val="FFFFFF"/>
                </a:solidFill>
                <a:latin typeface="Arial" pitchFamily="34" charset="0"/>
                <a:ea typeface="Arial" pitchFamily="34" charset="-122"/>
                <a:cs typeface="Arial" pitchFamily="34" charset="-120"/>
              </a:rPr>
              <a:t>1</a:t>
            </a:r>
            <a:endParaRPr lang="en-US" sz="1100" dirty="0">
              <a:latin typeface="Arial" charset="0"/>
              <a:ea typeface="Arial" charset="0"/>
              <a:cs typeface="Arial" charset="0"/>
            </a:endParaRPr>
          </a:p>
        </p:txBody>
      </p:sp>
      <p:sp>
        <p:nvSpPr>
          <p:cNvPr id="6" name="Text 4"/>
          <p:cNvSpPr/>
          <p:nvPr/>
        </p:nvSpPr>
        <p:spPr>
          <a:xfrm>
            <a:off x="1313081" y="2997200"/>
            <a:ext cx="498038" cy="238720"/>
          </a:xfrm>
          <a:prstGeom prst="rect">
            <a:avLst/>
          </a:prstGeom>
          <a:noFill/>
          <a:ln/>
        </p:spPr>
        <p:txBody>
          <a:bodyPr wrap="square" lIns="0" tIns="0" rIns="0" bIns="0" rtlCol="0" anchor="t">
            <a:normAutofit/>
          </a:bodyPr>
          <a:lstStyle/>
          <a:p>
            <a:pPr algn="ctr" indent="0" marL="0">
              <a:lnSpc>
                <a:spcPts val="1680"/>
              </a:lnSpc>
              <a:buNone/>
            </a:pPr>
            <a:r>
              <a:rPr lang="en-US" sz="1200" b="1" dirty="0">
                <a:solidFill>
                  <a:srgbClr val="0072B5"/>
                </a:solidFill>
                <a:latin typeface="Arial" pitchFamily="34" charset="0"/>
                <a:ea typeface="Arial" pitchFamily="34" charset="-122"/>
                <a:cs typeface="Arial" pitchFamily="34" charset="-120"/>
              </a:rPr>
              <a:t>6 Nov</a:t>
            </a:r>
            <a:endParaRPr lang="en-US" sz="1200" dirty="0">
              <a:latin typeface="Arial" charset="0"/>
              <a:ea typeface="Arial" charset="0"/>
              <a:cs typeface="Arial" charset="0"/>
            </a:endParaRPr>
          </a:p>
        </p:txBody>
      </p:sp>
      <p:sp>
        <p:nvSpPr>
          <p:cNvPr id="7" name="Text 5"/>
          <p:cNvSpPr/>
          <p:nvPr/>
        </p:nvSpPr>
        <p:spPr>
          <a:xfrm>
            <a:off x="1390233" y="3274020"/>
            <a:ext cx="343733" cy="274290"/>
          </a:xfrm>
          <a:prstGeom prst="rect">
            <a:avLst/>
          </a:prstGeom>
          <a:noFill/>
          <a:ln/>
        </p:spPr>
        <p:txBody>
          <a:bodyPr wrap="square" lIns="0" tIns="0" rIns="0" bIns="0" rtlCol="0" anchor="t">
            <a:normAutofit/>
          </a:bodyPr>
          <a:lstStyle/>
          <a:p>
            <a:pPr algn="ctr" indent="0" marL="0">
              <a:lnSpc>
                <a:spcPts val="1960"/>
              </a:lnSpc>
              <a:buNone/>
            </a:pPr>
            <a:r>
              <a:rPr lang="en-US" sz="1400" b="1" dirty="0">
                <a:solidFill>
                  <a:srgbClr val="0B2545"/>
                </a:solidFill>
                <a:latin typeface="Arial" pitchFamily="34" charset="0"/>
                <a:ea typeface="Arial" pitchFamily="34" charset="-122"/>
                <a:cs typeface="Arial" pitchFamily="34" charset="-120"/>
              </a:rPr>
              <a:t>ITU</a:t>
            </a:r>
            <a:endParaRPr lang="en-US" sz="1400" dirty="0">
              <a:latin typeface="Arial" charset="0"/>
              <a:ea typeface="Arial" charset="0"/>
              <a:cs typeface="Arial" charset="0"/>
            </a:endParaRPr>
          </a:p>
        </p:txBody>
      </p:sp>
      <p:sp>
        <p:nvSpPr>
          <p:cNvPr id="8" name="Text 6"/>
          <p:cNvSpPr/>
          <p:nvPr/>
        </p:nvSpPr>
        <p:spPr>
          <a:xfrm>
            <a:off x="914400" y="3586411"/>
            <a:ext cx="1295400" cy="968226"/>
          </a:xfrm>
          <a:prstGeom prst="rect">
            <a:avLst/>
          </a:prstGeom>
          <a:noFill/>
          <a:ln/>
        </p:spPr>
        <p:txBody>
          <a:bodyPr wrap="square" lIns="0" tIns="0" rIns="0" bIns="0" rtlCol="0" anchor="t">
            <a:normAutofit/>
          </a:bodyPr>
          <a:lstStyle/>
          <a:p>
            <a:pPr algn="ctr" indent="0" marL="0">
              <a:lnSpc>
                <a:spcPts val="1485"/>
              </a:lnSpc>
              <a:buNone/>
            </a:pPr>
            <a:r>
              <a:rPr lang="en-US" sz="1100" dirty="0">
                <a:solidFill>
                  <a:srgbClr val="3A4A62"/>
                </a:solidFill>
                <a:latin typeface="Arial" pitchFamily="34" charset="0"/>
                <a:ea typeface="Arial" pitchFamily="34" charset="-122"/>
                <a:cs typeface="Arial" pitchFamily="34" charset="-120"/>
              </a:rPr>
              <a:t>sends OUTPUT/1 and OUTPUT/3 (OUTPUT/2 by 9 Nov) and this presentation</a:t>
            </a:r>
            <a:endParaRPr lang="en-US" sz="1100" dirty="0">
              <a:latin typeface="Arial" charset="0"/>
              <a:ea typeface="Arial" charset="0"/>
              <a:cs typeface="Arial" charset="0"/>
            </a:endParaRPr>
          </a:p>
        </p:txBody>
      </p:sp>
      <p:sp>
        <p:nvSpPr>
          <p:cNvPr id="9" name="Shape 7"/>
          <p:cNvSpPr/>
          <p:nvPr/>
        </p:nvSpPr>
        <p:spPr>
          <a:xfrm>
            <a:off x="2628900" y="2546350"/>
            <a:ext cx="1485900" cy="2273300"/>
          </a:xfrm>
          <a:prstGeom prst="roundRect">
            <a:avLst>
              <a:gd name="adj" fmla="val 6410"/>
            </a:avLst>
          </a:prstGeom>
          <a:solidFill>
            <a:srgbClr val="FFF8D6"/>
          </a:solidFill>
          <a:ln w="12700">
            <a:solidFill>
              <a:srgbClr val="B08F00"/>
            </a:solidFill>
            <a:prstDash val="solid"/>
          </a:ln>
        </p:spPr>
      </p:sp>
      <p:sp>
        <p:nvSpPr>
          <p:cNvPr id="10" name="Text 8"/>
          <p:cNvSpPr/>
          <p:nvPr/>
        </p:nvSpPr>
        <p:spPr>
          <a:xfrm>
            <a:off x="3244850" y="2679700"/>
            <a:ext cx="254000" cy="254000"/>
          </a:xfrm>
          <a:custGeom>
            <a:avLst/>
            <a:gdLst/>
            <a:ahLst/>
            <a:cxnLst/>
            <a:rect l="l" t="t" r="r" b="b"/>
            <a:pathLst>
              <a:path w="254000" h="254000">
                <a:moveTo>
                  <a:pt x="127000" y="0"/>
                </a:moveTo>
                <a:lnTo>
                  <a:pt x="127000" y="0"/>
                </a:lnTo>
                <a:arcTo hR="127000" wR="127000" stAng="16200000" swAng="5400000"/>
                <a:lnTo>
                  <a:pt x="254000" y="127000"/>
                </a:lnTo>
                <a:arcTo hR="127000" wR="127000" stAng="0" swAng="5400000"/>
                <a:lnTo>
                  <a:pt x="127000" y="254000"/>
                </a:lnTo>
                <a:arcTo hR="127000" wR="127000" stAng="5400000" swAng="5400000"/>
                <a:lnTo>
                  <a:pt x="0" y="127000"/>
                </a:lnTo>
                <a:arcTo hR="127000" wR="127000" stAng="10800000" swAng="5400000"/>
                <a:close/>
              </a:path>
            </a:pathLst>
          </a:custGeom>
          <a:solidFill>
            <a:srgbClr val="B08F00"/>
          </a:solidFill>
          <a:ln/>
        </p:spPr>
        <p:txBody>
          <a:bodyPr wrap="square" lIns="0" tIns="0" rIns="0" bIns="0" rtlCol="0" anchor="t">
            <a:normAutofit/>
          </a:bodyPr>
          <a:lstStyle/>
          <a:p>
            <a:pPr algn="ctr" indent="0" marL="0">
              <a:lnSpc>
                <a:spcPts val="2002"/>
              </a:lnSpc>
              <a:buNone/>
            </a:pPr>
            <a:r>
              <a:rPr lang="en-US" sz="1100" b="1" dirty="0">
                <a:solidFill>
                  <a:srgbClr val="FFFFFF"/>
                </a:solidFill>
                <a:latin typeface="Arial" pitchFamily="34" charset="0"/>
                <a:ea typeface="Arial" pitchFamily="34" charset="-122"/>
                <a:cs typeface="Arial" pitchFamily="34" charset="-120"/>
              </a:rPr>
              <a:t>2</a:t>
            </a:r>
            <a:endParaRPr lang="en-US" sz="1100" dirty="0">
              <a:latin typeface="Arial" charset="0"/>
              <a:ea typeface="Arial" charset="0"/>
              <a:cs typeface="Arial" charset="0"/>
            </a:endParaRPr>
          </a:p>
        </p:txBody>
      </p:sp>
      <p:sp>
        <p:nvSpPr>
          <p:cNvPr id="11" name="Text 9"/>
          <p:cNvSpPr/>
          <p:nvPr/>
        </p:nvSpPr>
        <p:spPr>
          <a:xfrm>
            <a:off x="2868816" y="2997200"/>
            <a:ext cx="1006019" cy="238720"/>
          </a:xfrm>
          <a:prstGeom prst="rect">
            <a:avLst/>
          </a:prstGeom>
          <a:noFill/>
          <a:ln/>
        </p:spPr>
        <p:txBody>
          <a:bodyPr wrap="square" lIns="0" tIns="0" rIns="0" bIns="0" rtlCol="0" anchor="t">
            <a:normAutofit/>
          </a:bodyPr>
          <a:lstStyle/>
          <a:p>
            <a:pPr algn="ctr" indent="0" marL="0">
              <a:lnSpc>
                <a:spcPts val="1680"/>
              </a:lnSpc>
              <a:buNone/>
            </a:pPr>
            <a:r>
              <a:rPr lang="en-US" sz="1200" b="1" dirty="0">
                <a:solidFill>
                  <a:srgbClr val="8A6F00"/>
                </a:solidFill>
                <a:latin typeface="Arial" pitchFamily="34" charset="0"/>
                <a:ea typeface="Arial" pitchFamily="34" charset="-122"/>
                <a:cs typeface="Arial" pitchFamily="34" charset="-120"/>
              </a:rPr>
              <a:t>From 9 Nov</a:t>
            </a:r>
            <a:endParaRPr lang="en-US" sz="1200" dirty="0">
              <a:latin typeface="Arial" charset="0"/>
              <a:ea typeface="Arial" charset="0"/>
              <a:cs typeface="Arial" charset="0"/>
            </a:endParaRPr>
          </a:p>
        </p:txBody>
      </p:sp>
      <p:sp>
        <p:nvSpPr>
          <p:cNvPr id="12" name="Text 10"/>
          <p:cNvSpPr/>
          <p:nvPr/>
        </p:nvSpPr>
        <p:spPr>
          <a:xfrm>
            <a:off x="2707838" y="3274020"/>
            <a:ext cx="1328023" cy="274290"/>
          </a:xfrm>
          <a:prstGeom prst="rect">
            <a:avLst/>
          </a:prstGeom>
          <a:noFill/>
          <a:ln/>
        </p:spPr>
        <p:txBody>
          <a:bodyPr wrap="square" lIns="0" tIns="0" rIns="0" bIns="0" rtlCol="0" anchor="t">
            <a:normAutofit/>
          </a:bodyPr>
          <a:lstStyle/>
          <a:p>
            <a:pPr algn="ctr" indent="0" marL="0">
              <a:lnSpc>
                <a:spcPts val="1960"/>
              </a:lnSpc>
              <a:buNone/>
            </a:pPr>
            <a:r>
              <a:rPr lang="en-US" sz="1400" b="1" dirty="0">
                <a:solidFill>
                  <a:srgbClr val="0B2545"/>
                </a:solidFill>
                <a:latin typeface="Arial" pitchFamily="34" charset="0"/>
                <a:ea typeface="Arial" pitchFamily="34" charset="-122"/>
                <a:cs typeface="Arial" pitchFamily="34" charset="-120"/>
              </a:rPr>
              <a:t>Associations</a:t>
            </a:r>
            <a:endParaRPr lang="en-US" sz="1400" dirty="0">
              <a:latin typeface="Arial" charset="0"/>
              <a:ea typeface="Arial" charset="0"/>
              <a:cs typeface="Arial" charset="0"/>
            </a:endParaRPr>
          </a:p>
        </p:txBody>
      </p:sp>
      <p:sp>
        <p:nvSpPr>
          <p:cNvPr id="13" name="Text 11"/>
          <p:cNvSpPr/>
          <p:nvPr/>
        </p:nvSpPr>
        <p:spPr>
          <a:xfrm>
            <a:off x="2724150" y="3586411"/>
            <a:ext cx="1295400" cy="779661"/>
          </a:xfrm>
          <a:prstGeom prst="rect">
            <a:avLst/>
          </a:prstGeom>
          <a:noFill/>
          <a:ln/>
        </p:spPr>
        <p:txBody>
          <a:bodyPr wrap="square" lIns="0" tIns="0" rIns="0" bIns="0" rtlCol="0" anchor="t">
            <a:normAutofit/>
          </a:bodyPr>
          <a:lstStyle/>
          <a:p>
            <a:pPr algn="ctr" indent="0" marL="0">
              <a:lnSpc>
                <a:spcPts val="1485"/>
              </a:lnSpc>
              <a:buNone/>
            </a:pPr>
            <a:r>
              <a:rPr lang="en-US" sz="1100" dirty="0">
                <a:solidFill>
                  <a:srgbClr val="3A4A62"/>
                </a:solidFill>
                <a:latin typeface="Arial" pitchFamily="34" charset="0"/>
                <a:ea typeface="Arial" pitchFamily="34" charset="-122"/>
                <a:cs typeface="Arial" pitchFamily="34" charset="-120"/>
              </a:rPr>
              <a:t>brief their NRAs, by call or in writing, and set the date for answers</a:t>
            </a:r>
            <a:endParaRPr lang="en-US" sz="1100" dirty="0">
              <a:latin typeface="Arial" charset="0"/>
              <a:ea typeface="Arial" charset="0"/>
              <a:cs typeface="Arial" charset="0"/>
            </a:endParaRPr>
          </a:p>
        </p:txBody>
      </p:sp>
      <p:sp>
        <p:nvSpPr>
          <p:cNvPr id="14" name="Shape 12"/>
          <p:cNvSpPr/>
          <p:nvPr/>
        </p:nvSpPr>
        <p:spPr>
          <a:xfrm>
            <a:off x="4438650" y="2546350"/>
            <a:ext cx="1485900" cy="2273300"/>
          </a:xfrm>
          <a:prstGeom prst="roundRect">
            <a:avLst>
              <a:gd name="adj" fmla="val 6410"/>
            </a:avLst>
          </a:prstGeom>
          <a:solidFill>
            <a:srgbClr val="E6F1E9"/>
          </a:solidFill>
          <a:ln w="12700">
            <a:solidFill>
              <a:srgbClr val="2F7D4F"/>
            </a:solidFill>
            <a:prstDash val="solid"/>
          </a:ln>
        </p:spPr>
      </p:sp>
      <p:sp>
        <p:nvSpPr>
          <p:cNvPr id="15" name="Text 13"/>
          <p:cNvSpPr/>
          <p:nvPr/>
        </p:nvSpPr>
        <p:spPr>
          <a:xfrm>
            <a:off x="5054600" y="2679700"/>
            <a:ext cx="254000" cy="254000"/>
          </a:xfrm>
          <a:custGeom>
            <a:avLst/>
            <a:gdLst/>
            <a:ahLst/>
            <a:cxnLst/>
            <a:rect l="l" t="t" r="r" b="b"/>
            <a:pathLst>
              <a:path w="254000" h="254000">
                <a:moveTo>
                  <a:pt x="127000" y="0"/>
                </a:moveTo>
                <a:lnTo>
                  <a:pt x="127000" y="0"/>
                </a:lnTo>
                <a:arcTo hR="127000" wR="127000" stAng="16200000" swAng="5400000"/>
                <a:lnTo>
                  <a:pt x="254000" y="127000"/>
                </a:lnTo>
                <a:arcTo hR="127000" wR="127000" stAng="0" swAng="5400000"/>
                <a:lnTo>
                  <a:pt x="127000" y="254000"/>
                </a:lnTo>
                <a:arcTo hR="127000" wR="127000" stAng="5400000" swAng="5400000"/>
                <a:lnTo>
                  <a:pt x="0" y="127000"/>
                </a:lnTo>
                <a:arcTo hR="127000" wR="127000" stAng="10800000" swAng="5400000"/>
                <a:close/>
              </a:path>
            </a:pathLst>
          </a:custGeom>
          <a:solidFill>
            <a:srgbClr val="2F7D4F"/>
          </a:solidFill>
          <a:ln/>
        </p:spPr>
        <p:txBody>
          <a:bodyPr wrap="square" lIns="0" tIns="0" rIns="0" bIns="0" rtlCol="0" anchor="t">
            <a:normAutofit/>
          </a:bodyPr>
          <a:lstStyle/>
          <a:p>
            <a:pPr algn="ctr" indent="0" marL="0">
              <a:lnSpc>
                <a:spcPts val="2002"/>
              </a:lnSpc>
              <a:buNone/>
            </a:pPr>
            <a:r>
              <a:rPr lang="en-US" sz="1100" b="1" dirty="0">
                <a:solidFill>
                  <a:srgbClr val="FFFFFF"/>
                </a:solidFill>
                <a:latin typeface="Arial" pitchFamily="34" charset="0"/>
                <a:ea typeface="Arial" pitchFamily="34" charset="-122"/>
                <a:cs typeface="Arial" pitchFamily="34" charset="-120"/>
              </a:rPr>
              <a:t>3</a:t>
            </a:r>
            <a:endParaRPr lang="en-US" sz="1100" dirty="0">
              <a:latin typeface="Arial" charset="0"/>
              <a:ea typeface="Arial" charset="0"/>
              <a:cs typeface="Arial" charset="0"/>
            </a:endParaRPr>
          </a:p>
        </p:txBody>
      </p:sp>
      <p:sp>
        <p:nvSpPr>
          <p:cNvPr id="16" name="Text 14"/>
          <p:cNvSpPr/>
          <p:nvPr/>
        </p:nvSpPr>
        <p:spPr>
          <a:xfrm>
            <a:off x="4531162" y="2997200"/>
            <a:ext cx="1300877" cy="238720"/>
          </a:xfrm>
          <a:prstGeom prst="rect">
            <a:avLst/>
          </a:prstGeom>
          <a:noFill/>
          <a:ln/>
        </p:spPr>
        <p:txBody>
          <a:bodyPr wrap="square" lIns="0" tIns="0" rIns="0" bIns="0" rtlCol="0" anchor="t">
            <a:normAutofit/>
          </a:bodyPr>
          <a:lstStyle/>
          <a:p>
            <a:pPr algn="ctr" indent="0" marL="0">
              <a:lnSpc>
                <a:spcPts val="1680"/>
              </a:lnSpc>
              <a:buNone/>
            </a:pPr>
            <a:r>
              <a:rPr lang="en-US" sz="1200" b="1" dirty="0">
                <a:solidFill>
                  <a:srgbClr val="2F7D4F"/>
                </a:solidFill>
                <a:latin typeface="Arial" pitchFamily="34" charset="0"/>
                <a:ea typeface="Arial" pitchFamily="34" charset="-122"/>
                <a:cs typeface="Arial" pitchFamily="34" charset="-120"/>
              </a:rPr>
              <a:t>By the date set</a:t>
            </a:r>
            <a:endParaRPr lang="en-US" sz="1200" dirty="0">
              <a:latin typeface="Arial" charset="0"/>
              <a:ea typeface="Arial" charset="0"/>
              <a:cs typeface="Arial" charset="0"/>
            </a:endParaRPr>
          </a:p>
        </p:txBody>
      </p:sp>
      <p:sp>
        <p:nvSpPr>
          <p:cNvPr id="17" name="Text 15"/>
          <p:cNvSpPr/>
          <p:nvPr/>
        </p:nvSpPr>
        <p:spPr>
          <a:xfrm>
            <a:off x="4891147" y="3274020"/>
            <a:ext cx="580906" cy="274290"/>
          </a:xfrm>
          <a:prstGeom prst="rect">
            <a:avLst/>
          </a:prstGeom>
          <a:noFill/>
          <a:ln/>
        </p:spPr>
        <p:txBody>
          <a:bodyPr wrap="square" lIns="0" tIns="0" rIns="0" bIns="0" rtlCol="0" anchor="t">
            <a:normAutofit/>
          </a:bodyPr>
          <a:lstStyle/>
          <a:p>
            <a:pPr algn="ctr" indent="0" marL="0">
              <a:lnSpc>
                <a:spcPts val="1960"/>
              </a:lnSpc>
              <a:buNone/>
            </a:pPr>
            <a:r>
              <a:rPr lang="en-US" sz="1400" b="1" dirty="0">
                <a:solidFill>
                  <a:srgbClr val="0B2545"/>
                </a:solidFill>
                <a:latin typeface="Arial" pitchFamily="34" charset="0"/>
                <a:ea typeface="Arial" pitchFamily="34" charset="-122"/>
                <a:cs typeface="Arial" pitchFamily="34" charset="-120"/>
              </a:rPr>
              <a:t>NRAs</a:t>
            </a:r>
            <a:endParaRPr lang="en-US" sz="1400" dirty="0">
              <a:latin typeface="Arial" charset="0"/>
              <a:ea typeface="Arial" charset="0"/>
              <a:cs typeface="Arial" charset="0"/>
            </a:endParaRPr>
          </a:p>
        </p:txBody>
      </p:sp>
      <p:sp>
        <p:nvSpPr>
          <p:cNvPr id="18" name="Text 16"/>
          <p:cNvSpPr/>
          <p:nvPr/>
        </p:nvSpPr>
        <p:spPr>
          <a:xfrm>
            <a:off x="4533900" y="3586411"/>
            <a:ext cx="1295400" cy="779661"/>
          </a:xfrm>
          <a:prstGeom prst="rect">
            <a:avLst/>
          </a:prstGeom>
          <a:noFill/>
          <a:ln/>
        </p:spPr>
        <p:txBody>
          <a:bodyPr wrap="square" lIns="0" tIns="0" rIns="0" bIns="0" rtlCol="0" anchor="t">
            <a:normAutofit/>
          </a:bodyPr>
          <a:lstStyle/>
          <a:p>
            <a:pPr algn="ctr" indent="0" marL="0">
              <a:lnSpc>
                <a:spcPts val="1485"/>
              </a:lnSpc>
              <a:buNone/>
            </a:pPr>
            <a:r>
              <a:rPr lang="en-US" sz="1100" dirty="0">
                <a:solidFill>
                  <a:srgbClr val="3A4A62"/>
                </a:solidFill>
                <a:latin typeface="Arial" pitchFamily="34" charset="0"/>
                <a:ea typeface="Arial" pitchFamily="34" charset="-122"/>
                <a:cs typeface="Arial" pitchFamily="34" charset="-120"/>
              </a:rPr>
              <a:t>each answers individually to its CoP chair, ITU in copy</a:t>
            </a:r>
            <a:endParaRPr lang="en-US" sz="1100" dirty="0">
              <a:latin typeface="Arial" charset="0"/>
              <a:ea typeface="Arial" charset="0"/>
              <a:cs typeface="Arial" charset="0"/>
            </a:endParaRPr>
          </a:p>
        </p:txBody>
      </p:sp>
      <p:sp>
        <p:nvSpPr>
          <p:cNvPr id="19" name="Shape 17"/>
          <p:cNvSpPr/>
          <p:nvPr/>
        </p:nvSpPr>
        <p:spPr>
          <a:xfrm>
            <a:off x="6257925" y="2555875"/>
            <a:ext cx="1466850" cy="2254250"/>
          </a:xfrm>
          <a:prstGeom prst="roundRect">
            <a:avLst>
              <a:gd name="adj" fmla="val 5844"/>
            </a:avLst>
          </a:prstGeom>
          <a:solidFill>
            <a:srgbClr val="FFFFFF"/>
          </a:solidFill>
          <a:ln w="31750">
            <a:solidFill>
              <a:srgbClr val="0B2545"/>
            </a:solidFill>
            <a:prstDash val="solid"/>
          </a:ln>
        </p:spPr>
      </p:sp>
      <p:sp>
        <p:nvSpPr>
          <p:cNvPr id="20" name="Text 18"/>
          <p:cNvSpPr/>
          <p:nvPr/>
        </p:nvSpPr>
        <p:spPr>
          <a:xfrm>
            <a:off x="6864350" y="2679700"/>
            <a:ext cx="254000" cy="254000"/>
          </a:xfrm>
          <a:custGeom>
            <a:avLst/>
            <a:gdLst/>
            <a:ahLst/>
            <a:cxnLst/>
            <a:rect l="l" t="t" r="r" b="b"/>
            <a:pathLst>
              <a:path w="254000" h="254000">
                <a:moveTo>
                  <a:pt x="127000" y="0"/>
                </a:moveTo>
                <a:lnTo>
                  <a:pt x="127000" y="0"/>
                </a:lnTo>
                <a:arcTo hR="127000" wR="127000" stAng="16200000" swAng="5400000"/>
                <a:lnTo>
                  <a:pt x="254000" y="127000"/>
                </a:lnTo>
                <a:arcTo hR="127000" wR="127000" stAng="0" swAng="5400000"/>
                <a:lnTo>
                  <a:pt x="127000" y="254000"/>
                </a:lnTo>
                <a:arcTo hR="127000" wR="127000" stAng="5400000" swAng="5400000"/>
                <a:lnTo>
                  <a:pt x="0" y="127000"/>
                </a:lnTo>
                <a:arcTo hR="127000" wR="127000" stAng="10800000" swAng="5400000"/>
                <a:close/>
              </a:path>
            </a:pathLst>
          </a:custGeom>
          <a:solidFill>
            <a:srgbClr val="0B2545"/>
          </a:solidFill>
          <a:ln/>
        </p:spPr>
        <p:txBody>
          <a:bodyPr wrap="square" lIns="0" tIns="0" rIns="0" bIns="0" rtlCol="0" anchor="t">
            <a:normAutofit/>
          </a:bodyPr>
          <a:lstStyle/>
          <a:p>
            <a:pPr algn="ctr" indent="0" marL="0">
              <a:lnSpc>
                <a:spcPts val="2002"/>
              </a:lnSpc>
              <a:buNone/>
            </a:pPr>
            <a:r>
              <a:rPr lang="en-US" sz="1100" b="1" dirty="0">
                <a:solidFill>
                  <a:srgbClr val="FFFFFF"/>
                </a:solidFill>
                <a:latin typeface="Arial" pitchFamily="34" charset="0"/>
                <a:ea typeface="Arial" pitchFamily="34" charset="-122"/>
                <a:cs typeface="Arial" pitchFamily="34" charset="-120"/>
              </a:rPr>
              <a:t>4</a:t>
            </a:r>
            <a:endParaRPr lang="en-US" sz="1100" dirty="0">
              <a:latin typeface="Arial" charset="0"/>
              <a:ea typeface="Arial" charset="0"/>
              <a:cs typeface="Arial" charset="0"/>
            </a:endParaRPr>
          </a:p>
        </p:txBody>
      </p:sp>
      <p:sp>
        <p:nvSpPr>
          <p:cNvPr id="21" name="Text 19"/>
          <p:cNvSpPr/>
          <p:nvPr/>
        </p:nvSpPr>
        <p:spPr>
          <a:xfrm>
            <a:off x="6549157" y="2997200"/>
            <a:ext cx="884337" cy="238720"/>
          </a:xfrm>
          <a:prstGeom prst="rect">
            <a:avLst/>
          </a:prstGeom>
          <a:noFill/>
          <a:ln/>
        </p:spPr>
        <p:txBody>
          <a:bodyPr wrap="square" lIns="0" tIns="0" rIns="0" bIns="0" rtlCol="0" anchor="t">
            <a:normAutofit/>
          </a:bodyPr>
          <a:lstStyle/>
          <a:p>
            <a:pPr algn="ctr" indent="0" marL="0">
              <a:lnSpc>
                <a:spcPts val="1680"/>
              </a:lnSpc>
              <a:buNone/>
            </a:pPr>
            <a:r>
              <a:rPr lang="en-US" sz="1200" b="1" dirty="0">
                <a:solidFill>
                  <a:srgbClr val="0B2545"/>
                </a:solidFill>
                <a:latin typeface="Arial" pitchFamily="34" charset="0"/>
                <a:ea typeface="Arial" pitchFamily="34" charset="-122"/>
                <a:cs typeface="Arial" pitchFamily="34" charset="-120"/>
              </a:rPr>
              <a:t>By 26 Nov</a:t>
            </a:r>
            <a:endParaRPr lang="en-US" sz="1200" dirty="0">
              <a:latin typeface="Arial" charset="0"/>
              <a:ea typeface="Arial" charset="0"/>
              <a:cs typeface="Arial" charset="0"/>
            </a:endParaRPr>
          </a:p>
        </p:txBody>
      </p:sp>
      <p:sp>
        <p:nvSpPr>
          <p:cNvPr id="22" name="Text 20"/>
          <p:cNvSpPr/>
          <p:nvPr/>
        </p:nvSpPr>
        <p:spPr>
          <a:xfrm>
            <a:off x="6493371" y="3274020"/>
            <a:ext cx="995958" cy="274290"/>
          </a:xfrm>
          <a:prstGeom prst="rect">
            <a:avLst/>
          </a:prstGeom>
          <a:noFill/>
          <a:ln/>
        </p:spPr>
        <p:txBody>
          <a:bodyPr wrap="square" lIns="0" tIns="0" rIns="0" bIns="0" rtlCol="0" anchor="t">
            <a:normAutofit/>
          </a:bodyPr>
          <a:lstStyle/>
          <a:p>
            <a:pPr algn="ctr" indent="0" marL="0">
              <a:lnSpc>
                <a:spcPts val="1960"/>
              </a:lnSpc>
              <a:buNone/>
            </a:pPr>
            <a:r>
              <a:rPr lang="en-US" sz="1400" b="1" dirty="0">
                <a:solidFill>
                  <a:srgbClr val="0B2545"/>
                </a:solidFill>
                <a:latin typeface="Arial" pitchFamily="34" charset="0"/>
                <a:ea typeface="Arial" pitchFamily="34" charset="-122"/>
                <a:cs typeface="Arial" pitchFamily="34" charset="-120"/>
              </a:rPr>
              <a:t>Each CoP</a:t>
            </a:r>
            <a:endParaRPr lang="en-US" sz="1400" dirty="0">
              <a:latin typeface="Arial" charset="0"/>
              <a:ea typeface="Arial" charset="0"/>
              <a:cs typeface="Arial" charset="0"/>
            </a:endParaRPr>
          </a:p>
        </p:txBody>
      </p:sp>
      <p:sp>
        <p:nvSpPr>
          <p:cNvPr id="23" name="Text 21"/>
          <p:cNvSpPr/>
          <p:nvPr/>
        </p:nvSpPr>
        <p:spPr>
          <a:xfrm>
            <a:off x="6343650" y="3586411"/>
            <a:ext cx="1295400" cy="779661"/>
          </a:xfrm>
          <a:prstGeom prst="rect">
            <a:avLst/>
          </a:prstGeom>
          <a:noFill/>
          <a:ln/>
        </p:spPr>
        <p:txBody>
          <a:bodyPr wrap="square" lIns="0" tIns="0" rIns="0" bIns="0" rtlCol="0" anchor="t">
            <a:normAutofit/>
          </a:bodyPr>
          <a:lstStyle/>
          <a:p>
            <a:pPr algn="ctr" indent="0" marL="0">
              <a:lnSpc>
                <a:spcPts val="1485"/>
              </a:lnSpc>
              <a:buNone/>
            </a:pPr>
            <a:r>
              <a:rPr lang="en-US" sz="1100" dirty="0">
                <a:solidFill>
                  <a:srgbClr val="3A4A62"/>
                </a:solidFill>
                <a:latin typeface="Arial" pitchFamily="34" charset="0"/>
                <a:ea typeface="Arial" pitchFamily="34" charset="-122"/>
                <a:cs typeface="Arial" pitchFamily="34" charset="-120"/>
              </a:rPr>
              <a:t>meets and agrees one common position; the chair sends it to ITU</a:t>
            </a:r>
            <a:endParaRPr lang="en-US" sz="1100" dirty="0">
              <a:latin typeface="Arial" charset="0"/>
              <a:ea typeface="Arial" charset="0"/>
              <a:cs typeface="Arial" charset="0"/>
            </a:endParaRPr>
          </a:p>
        </p:txBody>
      </p:sp>
      <p:sp>
        <p:nvSpPr>
          <p:cNvPr id="24" name="Shape 22"/>
          <p:cNvSpPr/>
          <p:nvPr/>
        </p:nvSpPr>
        <p:spPr>
          <a:xfrm>
            <a:off x="8058150" y="2546350"/>
            <a:ext cx="1485900" cy="2273300"/>
          </a:xfrm>
          <a:prstGeom prst="roundRect">
            <a:avLst>
              <a:gd name="adj" fmla="val 6410"/>
            </a:avLst>
          </a:prstGeom>
          <a:solidFill>
            <a:srgbClr val="FFFFFF"/>
          </a:solidFill>
          <a:ln w="12700">
            <a:solidFill>
              <a:srgbClr val="0072B5"/>
            </a:solidFill>
            <a:prstDash val="solid"/>
          </a:ln>
        </p:spPr>
      </p:sp>
      <p:sp>
        <p:nvSpPr>
          <p:cNvPr id="25" name="Text 23"/>
          <p:cNvSpPr/>
          <p:nvPr/>
        </p:nvSpPr>
        <p:spPr>
          <a:xfrm>
            <a:off x="8674100" y="2679700"/>
            <a:ext cx="254000" cy="254000"/>
          </a:xfrm>
          <a:custGeom>
            <a:avLst/>
            <a:gdLst/>
            <a:ahLst/>
            <a:cxnLst/>
            <a:rect l="l" t="t" r="r" b="b"/>
            <a:pathLst>
              <a:path w="254000" h="254000">
                <a:moveTo>
                  <a:pt x="127000" y="0"/>
                </a:moveTo>
                <a:lnTo>
                  <a:pt x="127000" y="0"/>
                </a:lnTo>
                <a:arcTo hR="127000" wR="127000" stAng="16200000" swAng="5400000"/>
                <a:lnTo>
                  <a:pt x="254000" y="127000"/>
                </a:lnTo>
                <a:arcTo hR="127000" wR="127000" stAng="0" swAng="5400000"/>
                <a:lnTo>
                  <a:pt x="127000" y="254000"/>
                </a:lnTo>
                <a:arcTo hR="127000" wR="127000" stAng="5400000" swAng="5400000"/>
                <a:lnTo>
                  <a:pt x="0" y="127000"/>
                </a:lnTo>
                <a:arcTo hR="127000" wR="127000" stAng="10800000" swAng="5400000"/>
                <a:close/>
              </a:path>
            </a:pathLst>
          </a:custGeom>
          <a:solidFill>
            <a:srgbClr val="0072B5"/>
          </a:solidFill>
          <a:ln/>
        </p:spPr>
        <p:txBody>
          <a:bodyPr wrap="square" lIns="0" tIns="0" rIns="0" bIns="0" rtlCol="0" anchor="t">
            <a:normAutofit/>
          </a:bodyPr>
          <a:lstStyle/>
          <a:p>
            <a:pPr algn="ctr" indent="0" marL="0">
              <a:lnSpc>
                <a:spcPts val="2002"/>
              </a:lnSpc>
              <a:buNone/>
            </a:pPr>
            <a:r>
              <a:rPr lang="en-US" sz="1100" b="1" dirty="0">
                <a:solidFill>
                  <a:srgbClr val="FFFFFF"/>
                </a:solidFill>
                <a:latin typeface="Arial" pitchFamily="34" charset="0"/>
                <a:ea typeface="Arial" pitchFamily="34" charset="-122"/>
                <a:cs typeface="Arial" pitchFamily="34" charset="-120"/>
              </a:rPr>
              <a:t>5</a:t>
            </a:r>
            <a:endParaRPr lang="en-US" sz="1100" dirty="0">
              <a:latin typeface="Arial" charset="0"/>
              <a:ea typeface="Arial" charset="0"/>
              <a:cs typeface="Arial" charset="0"/>
            </a:endParaRPr>
          </a:p>
        </p:txBody>
      </p:sp>
      <p:sp>
        <p:nvSpPr>
          <p:cNvPr id="26" name="Text 24"/>
          <p:cNvSpPr/>
          <p:nvPr/>
        </p:nvSpPr>
        <p:spPr>
          <a:xfrm>
            <a:off x="8501241" y="2997200"/>
            <a:ext cx="599718" cy="238720"/>
          </a:xfrm>
          <a:prstGeom prst="rect">
            <a:avLst/>
          </a:prstGeom>
          <a:noFill/>
          <a:ln/>
        </p:spPr>
        <p:txBody>
          <a:bodyPr wrap="square" lIns="0" tIns="0" rIns="0" bIns="0" rtlCol="0" anchor="t">
            <a:normAutofit/>
          </a:bodyPr>
          <a:lstStyle/>
          <a:p>
            <a:pPr algn="ctr" indent="0" marL="0">
              <a:lnSpc>
                <a:spcPts val="1680"/>
              </a:lnSpc>
              <a:buNone/>
            </a:pPr>
            <a:r>
              <a:rPr lang="en-US" sz="1200" b="1" dirty="0">
                <a:solidFill>
                  <a:srgbClr val="0072B5"/>
                </a:solidFill>
                <a:latin typeface="Arial" pitchFamily="34" charset="0"/>
                <a:ea typeface="Arial" pitchFamily="34" charset="-122"/>
                <a:cs typeface="Arial" pitchFamily="34" charset="-120"/>
              </a:rPr>
              <a:t>27 Nov</a:t>
            </a:r>
            <a:endParaRPr lang="en-US" sz="1200" dirty="0">
              <a:latin typeface="Arial" charset="0"/>
              <a:ea typeface="Arial" charset="0"/>
              <a:cs typeface="Arial" charset="0"/>
            </a:endParaRPr>
          </a:p>
        </p:txBody>
      </p:sp>
      <p:sp>
        <p:nvSpPr>
          <p:cNvPr id="27" name="Text 25"/>
          <p:cNvSpPr/>
          <p:nvPr/>
        </p:nvSpPr>
        <p:spPr>
          <a:xfrm>
            <a:off x="8629233" y="3274020"/>
            <a:ext cx="343733" cy="274290"/>
          </a:xfrm>
          <a:prstGeom prst="rect">
            <a:avLst/>
          </a:prstGeom>
          <a:noFill/>
          <a:ln/>
        </p:spPr>
        <p:txBody>
          <a:bodyPr wrap="square" lIns="0" tIns="0" rIns="0" bIns="0" rtlCol="0" anchor="t">
            <a:normAutofit/>
          </a:bodyPr>
          <a:lstStyle/>
          <a:p>
            <a:pPr algn="ctr" indent="0" marL="0">
              <a:lnSpc>
                <a:spcPts val="1960"/>
              </a:lnSpc>
              <a:buNone/>
            </a:pPr>
            <a:r>
              <a:rPr lang="en-US" sz="1400" b="1" dirty="0">
                <a:solidFill>
                  <a:srgbClr val="0B2545"/>
                </a:solidFill>
                <a:latin typeface="Arial" pitchFamily="34" charset="0"/>
                <a:ea typeface="Arial" pitchFamily="34" charset="-122"/>
                <a:cs typeface="Arial" pitchFamily="34" charset="-120"/>
              </a:rPr>
              <a:t>ITU</a:t>
            </a:r>
            <a:endParaRPr lang="en-US" sz="1400" dirty="0">
              <a:latin typeface="Arial" charset="0"/>
              <a:ea typeface="Arial" charset="0"/>
              <a:cs typeface="Arial" charset="0"/>
            </a:endParaRPr>
          </a:p>
        </p:txBody>
      </p:sp>
      <p:sp>
        <p:nvSpPr>
          <p:cNvPr id="28" name="Text 26"/>
          <p:cNvSpPr/>
          <p:nvPr/>
        </p:nvSpPr>
        <p:spPr>
          <a:xfrm>
            <a:off x="8153400" y="3586411"/>
            <a:ext cx="1295400" cy="779661"/>
          </a:xfrm>
          <a:prstGeom prst="rect">
            <a:avLst/>
          </a:prstGeom>
          <a:noFill/>
          <a:ln/>
        </p:spPr>
        <p:txBody>
          <a:bodyPr wrap="square" lIns="0" tIns="0" rIns="0" bIns="0" rtlCol="0" anchor="t">
            <a:normAutofit/>
          </a:bodyPr>
          <a:lstStyle/>
          <a:p>
            <a:pPr algn="ctr" indent="0" marL="0">
              <a:lnSpc>
                <a:spcPts val="1485"/>
              </a:lnSpc>
              <a:buNone/>
            </a:pPr>
            <a:r>
              <a:rPr lang="en-US" sz="1100" dirty="0">
                <a:solidFill>
                  <a:srgbClr val="3A4A62"/>
                </a:solidFill>
                <a:latin typeface="Arial" pitchFamily="34" charset="0"/>
                <a:ea typeface="Arial" pitchFamily="34" charset="-122"/>
                <a:cs typeface="Arial" pitchFamily="34" charset="-120"/>
              </a:rPr>
              <a:t>merges the three positions and publishes the consolidated drafts</a:t>
            </a:r>
            <a:endParaRPr lang="en-US" sz="1100" dirty="0">
              <a:latin typeface="Arial" charset="0"/>
              <a:ea typeface="Arial" charset="0"/>
              <a:cs typeface="Arial" charset="0"/>
            </a:endParaRPr>
          </a:p>
        </p:txBody>
      </p:sp>
      <p:sp>
        <p:nvSpPr>
          <p:cNvPr id="29" name="Shape 27"/>
          <p:cNvSpPr/>
          <p:nvPr/>
        </p:nvSpPr>
        <p:spPr>
          <a:xfrm>
            <a:off x="9867900" y="2546350"/>
            <a:ext cx="1485900" cy="2273300"/>
          </a:xfrm>
          <a:prstGeom prst="roundRect">
            <a:avLst>
              <a:gd name="adj" fmla="val 6410"/>
            </a:avLst>
          </a:prstGeom>
          <a:solidFill>
            <a:srgbClr val="0B2545"/>
          </a:solidFill>
          <a:ln w="12700">
            <a:solidFill>
              <a:srgbClr val="0B2545"/>
            </a:solidFill>
            <a:prstDash val="solid"/>
          </a:ln>
        </p:spPr>
      </p:sp>
      <p:sp>
        <p:nvSpPr>
          <p:cNvPr id="30" name="Text 28"/>
          <p:cNvSpPr/>
          <p:nvPr/>
        </p:nvSpPr>
        <p:spPr>
          <a:xfrm>
            <a:off x="10483850" y="2679700"/>
            <a:ext cx="254000" cy="254000"/>
          </a:xfrm>
          <a:custGeom>
            <a:avLst/>
            <a:gdLst/>
            <a:ahLst/>
            <a:cxnLst/>
            <a:rect l="l" t="t" r="r" b="b"/>
            <a:pathLst>
              <a:path w="254000" h="254000">
                <a:moveTo>
                  <a:pt x="127000" y="0"/>
                </a:moveTo>
                <a:lnTo>
                  <a:pt x="127000" y="0"/>
                </a:lnTo>
                <a:arcTo hR="127000" wR="127000" stAng="16200000" swAng="5400000"/>
                <a:lnTo>
                  <a:pt x="254000" y="127000"/>
                </a:lnTo>
                <a:arcTo hR="127000" wR="127000" stAng="0" swAng="5400000"/>
                <a:lnTo>
                  <a:pt x="127000" y="254000"/>
                </a:lnTo>
                <a:arcTo hR="127000" wR="127000" stAng="5400000" swAng="5400000"/>
                <a:lnTo>
                  <a:pt x="0" y="127000"/>
                </a:lnTo>
                <a:arcTo hR="127000" wR="127000" stAng="10800000" swAng="5400000"/>
                <a:close/>
              </a:path>
            </a:pathLst>
          </a:custGeom>
          <a:solidFill>
            <a:srgbClr val="F4F7FB"/>
          </a:solidFill>
          <a:ln/>
        </p:spPr>
        <p:txBody>
          <a:bodyPr wrap="square" lIns="0" tIns="0" rIns="0" bIns="0" rtlCol="0" anchor="t">
            <a:normAutofit/>
          </a:bodyPr>
          <a:lstStyle/>
          <a:p>
            <a:pPr algn="ctr" indent="0" marL="0">
              <a:lnSpc>
                <a:spcPts val="2002"/>
              </a:lnSpc>
              <a:buNone/>
            </a:pPr>
            <a:r>
              <a:rPr lang="en-US" sz="1100" b="1" dirty="0">
                <a:solidFill>
                  <a:srgbClr val="0B2545"/>
                </a:solidFill>
                <a:latin typeface="Arial" pitchFamily="34" charset="0"/>
                <a:ea typeface="Arial" pitchFamily="34" charset="-122"/>
                <a:cs typeface="Arial" pitchFamily="34" charset="-120"/>
              </a:rPr>
              <a:t>6</a:t>
            </a:r>
            <a:endParaRPr lang="en-US" sz="1100" dirty="0">
              <a:latin typeface="Arial" charset="0"/>
              <a:ea typeface="Arial" charset="0"/>
              <a:cs typeface="Arial" charset="0"/>
            </a:endParaRPr>
          </a:p>
        </p:txBody>
      </p:sp>
      <p:sp>
        <p:nvSpPr>
          <p:cNvPr id="31" name="Text 29"/>
          <p:cNvSpPr/>
          <p:nvPr/>
        </p:nvSpPr>
        <p:spPr>
          <a:xfrm>
            <a:off x="9929872" y="2997200"/>
            <a:ext cx="1361956" cy="238720"/>
          </a:xfrm>
          <a:prstGeom prst="rect">
            <a:avLst/>
          </a:prstGeom>
          <a:noFill/>
          <a:ln/>
        </p:spPr>
        <p:txBody>
          <a:bodyPr wrap="square" lIns="0" tIns="0" rIns="0" bIns="0" rtlCol="0" anchor="t">
            <a:normAutofit/>
          </a:bodyPr>
          <a:lstStyle/>
          <a:p>
            <a:pPr algn="ctr" indent="0" marL="0">
              <a:lnSpc>
                <a:spcPts val="1680"/>
              </a:lnSpc>
              <a:buNone/>
            </a:pPr>
            <a:r>
              <a:rPr lang="en-US" sz="1200" b="1" dirty="0">
                <a:solidFill>
                  <a:srgbClr val="7FD3F4"/>
                </a:solidFill>
                <a:latin typeface="Arial" pitchFamily="34" charset="0"/>
                <a:ea typeface="Arial" pitchFamily="34" charset="-122"/>
                <a:cs typeface="Arial" pitchFamily="34" charset="-120"/>
              </a:rPr>
              <a:t>30 Nov to 3 Dec</a:t>
            </a:r>
            <a:endParaRPr lang="en-US" sz="1200" dirty="0">
              <a:latin typeface="Arial" charset="0"/>
              <a:ea typeface="Arial" charset="0"/>
              <a:cs typeface="Arial" charset="0"/>
            </a:endParaRPr>
          </a:p>
        </p:txBody>
      </p:sp>
      <p:sp>
        <p:nvSpPr>
          <p:cNvPr id="32" name="Text 30"/>
          <p:cNvSpPr/>
          <p:nvPr/>
        </p:nvSpPr>
        <p:spPr>
          <a:xfrm>
            <a:off x="10160144" y="3274020"/>
            <a:ext cx="901363" cy="274290"/>
          </a:xfrm>
          <a:prstGeom prst="rect">
            <a:avLst/>
          </a:prstGeom>
          <a:noFill/>
          <a:ln/>
        </p:spPr>
        <p:txBody>
          <a:bodyPr wrap="square" lIns="0" tIns="0" rIns="0" bIns="0" rtlCol="0" anchor="t">
            <a:normAutofit/>
          </a:bodyPr>
          <a:lstStyle/>
          <a:p>
            <a:pPr algn="ctr" indent="0" marL="0">
              <a:lnSpc>
                <a:spcPts val="1960"/>
              </a:lnSpc>
              <a:buNone/>
            </a:pPr>
            <a:r>
              <a:rPr lang="en-US" sz="1400" b="1" dirty="0">
                <a:solidFill>
                  <a:srgbClr val="F4F7FB"/>
                </a:solidFill>
                <a:latin typeface="Arial" pitchFamily="34" charset="0"/>
                <a:ea typeface="Arial" pitchFamily="34" charset="-122"/>
                <a:cs typeface="Arial" pitchFamily="34" charset="-120"/>
              </a:rPr>
              <a:t>Brussels</a:t>
            </a:r>
            <a:endParaRPr lang="en-US" sz="1400" dirty="0">
              <a:latin typeface="Arial" charset="0"/>
              <a:ea typeface="Arial" charset="0"/>
              <a:cs typeface="Arial" charset="0"/>
            </a:endParaRPr>
          </a:p>
        </p:txBody>
      </p:sp>
      <p:sp>
        <p:nvSpPr>
          <p:cNvPr id="33" name="Text 31"/>
          <p:cNvSpPr/>
          <p:nvPr/>
        </p:nvSpPr>
        <p:spPr>
          <a:xfrm>
            <a:off x="9963150" y="3586411"/>
            <a:ext cx="1295400" cy="968226"/>
          </a:xfrm>
          <a:prstGeom prst="rect">
            <a:avLst/>
          </a:prstGeom>
          <a:noFill/>
          <a:ln/>
        </p:spPr>
        <p:txBody>
          <a:bodyPr wrap="square" lIns="0" tIns="0" rIns="0" bIns="0" rtlCol="0" anchor="t">
            <a:normAutofit/>
          </a:bodyPr>
          <a:lstStyle/>
          <a:p>
            <a:pPr algn="ctr" indent="0" marL="0">
              <a:lnSpc>
                <a:spcPts val="1485"/>
              </a:lnSpc>
              <a:buNone/>
            </a:pPr>
            <a:r>
              <a:rPr lang="en-US" sz="1100" dirty="0">
                <a:solidFill>
                  <a:srgbClr val="CFE3F5"/>
                </a:solidFill>
                <a:latin typeface="Arial" pitchFamily="34" charset="0"/>
                <a:ea typeface="Arial" pitchFamily="34" charset="-122"/>
                <a:cs typeface="Arial" pitchFamily="34" charset="-120"/>
              </a:rPr>
              <a:t>three days of discussion, adoption by consensus on Thursday 3 Dec</a:t>
            </a:r>
            <a:endParaRPr lang="en-US" sz="1100" dirty="0">
              <a:latin typeface="Arial" charset="0"/>
              <a:ea typeface="Arial" charset="0"/>
              <a:cs typeface="Arial" charset="0"/>
            </a:endParaRPr>
          </a:p>
        </p:txBody>
      </p:sp>
      <p:pic>
        <p:nvPicPr>
          <p:cNvPr id="34" name="Image 0" descr="connector">    </p:cNvPr>
          <p:cNvPicPr>
            <a:picLocks noChangeAspect="1"/>
          </p:cNvPicPr>
          <p:nvPr/>
        </p:nvPicPr>
        <p:blipFill>
          <a:blip r:embed="rId1"/>
          <a:srcRect l="0" r="0" t="0" b="0"/>
          <a:stretch/>
        </p:blipFill>
        <p:spPr>
          <a:xfrm>
            <a:off x="2260600" y="2743200"/>
            <a:ext cx="412750" cy="101600"/>
          </a:xfrm>
          <a:prstGeom prst="rect">
            <a:avLst/>
          </a:prstGeom>
        </p:spPr>
      </p:pic>
      <p:sp>
        <p:nvSpPr>
          <p:cNvPr id="35" name="Text 32"/>
          <p:cNvSpPr/>
          <p:nvPr/>
        </p:nvSpPr>
        <p:spPr>
          <a:xfrm>
            <a:off x="1778000" y="2159000"/>
            <a:ext cx="1384300" cy="220960"/>
          </a:xfrm>
          <a:prstGeom prst="rect">
            <a:avLst/>
          </a:prstGeom>
          <a:noFill/>
          <a:ln/>
        </p:spPr>
        <p:txBody>
          <a:bodyPr wrap="square" lIns="0" tIns="0" rIns="0" bIns="0" rtlCol="0" anchor="t">
            <a:normAutofit/>
          </a:bodyPr>
          <a:lstStyle/>
          <a:p>
            <a:pPr algn="ctr" indent="0" marL="0">
              <a:lnSpc>
                <a:spcPts val="1540"/>
              </a:lnSpc>
              <a:buNone/>
            </a:pPr>
            <a:r>
              <a:rPr lang="en-US" sz="1100" b="1" dirty="0">
                <a:solidFill>
                  <a:srgbClr val="0072B5"/>
                </a:solidFill>
                <a:latin typeface="Arial" pitchFamily="34" charset="0"/>
                <a:ea typeface="Arial" pitchFamily="34" charset="-122"/>
                <a:cs typeface="Arial" pitchFamily="34" charset="-120"/>
              </a:rPr>
              <a:t>Drafts</a:t>
            </a:r>
            <a:endParaRPr lang="en-US" sz="1100" dirty="0">
              <a:latin typeface="Arial" charset="0"/>
              <a:ea typeface="Arial" charset="0"/>
              <a:cs typeface="Arial" charset="0"/>
            </a:endParaRPr>
          </a:p>
        </p:txBody>
      </p:sp>
      <p:pic>
        <p:nvPicPr>
          <p:cNvPr id="36" name="Image 1" descr="connector">    </p:cNvPr>
          <p:cNvPicPr>
            <a:picLocks noChangeAspect="1"/>
          </p:cNvPicPr>
          <p:nvPr/>
        </p:nvPicPr>
        <p:blipFill>
          <a:blip r:embed="rId2"/>
          <a:srcRect l="0" r="0" t="0" b="0"/>
          <a:stretch/>
        </p:blipFill>
        <p:spPr>
          <a:xfrm>
            <a:off x="4070350" y="2743200"/>
            <a:ext cx="412750" cy="101600"/>
          </a:xfrm>
          <a:prstGeom prst="rect">
            <a:avLst/>
          </a:prstGeom>
        </p:spPr>
      </p:pic>
      <p:sp>
        <p:nvSpPr>
          <p:cNvPr id="37" name="Text 33"/>
          <p:cNvSpPr/>
          <p:nvPr/>
        </p:nvSpPr>
        <p:spPr>
          <a:xfrm>
            <a:off x="3587750" y="2159000"/>
            <a:ext cx="1384300" cy="220960"/>
          </a:xfrm>
          <a:prstGeom prst="rect">
            <a:avLst/>
          </a:prstGeom>
          <a:noFill/>
          <a:ln/>
        </p:spPr>
        <p:txBody>
          <a:bodyPr wrap="square" lIns="0" tIns="0" rIns="0" bIns="0" rtlCol="0" anchor="t">
            <a:normAutofit/>
          </a:bodyPr>
          <a:lstStyle/>
          <a:p>
            <a:pPr algn="ctr" indent="0" marL="0">
              <a:lnSpc>
                <a:spcPts val="1540"/>
              </a:lnSpc>
              <a:buNone/>
            </a:pPr>
            <a:r>
              <a:rPr lang="en-US" sz="1100" b="1" dirty="0">
                <a:solidFill>
                  <a:srgbClr val="8A6F00"/>
                </a:solidFill>
                <a:latin typeface="Arial" pitchFamily="34" charset="0"/>
                <a:ea typeface="Arial" pitchFamily="34" charset="-122"/>
                <a:cs typeface="Arial" pitchFamily="34" charset="-120"/>
              </a:rPr>
              <a:t>Briefing</a:t>
            </a:r>
            <a:endParaRPr lang="en-US" sz="1100" dirty="0">
              <a:latin typeface="Arial" charset="0"/>
              <a:ea typeface="Arial" charset="0"/>
              <a:cs typeface="Arial" charset="0"/>
            </a:endParaRPr>
          </a:p>
        </p:txBody>
      </p:sp>
      <p:pic>
        <p:nvPicPr>
          <p:cNvPr id="38" name="Image 2" descr="connector">    </p:cNvPr>
          <p:cNvPicPr>
            <a:picLocks noChangeAspect="1"/>
          </p:cNvPicPr>
          <p:nvPr/>
        </p:nvPicPr>
        <p:blipFill>
          <a:blip r:embed="rId3"/>
          <a:srcRect l="0" r="0" t="0" b="0"/>
          <a:stretch/>
        </p:blipFill>
        <p:spPr>
          <a:xfrm>
            <a:off x="5880100" y="2743200"/>
            <a:ext cx="412750" cy="101600"/>
          </a:xfrm>
          <a:prstGeom prst="rect">
            <a:avLst/>
          </a:prstGeom>
        </p:spPr>
      </p:pic>
      <p:sp>
        <p:nvSpPr>
          <p:cNvPr id="39" name="Text 34"/>
          <p:cNvSpPr/>
          <p:nvPr/>
        </p:nvSpPr>
        <p:spPr>
          <a:xfrm>
            <a:off x="5397500" y="2159000"/>
            <a:ext cx="1384300" cy="220960"/>
          </a:xfrm>
          <a:prstGeom prst="rect">
            <a:avLst/>
          </a:prstGeom>
          <a:noFill/>
          <a:ln/>
        </p:spPr>
        <p:txBody>
          <a:bodyPr wrap="square" lIns="0" tIns="0" rIns="0" bIns="0" rtlCol="0" anchor="t">
            <a:normAutofit/>
          </a:bodyPr>
          <a:lstStyle/>
          <a:p>
            <a:pPr algn="ctr" indent="0" marL="0">
              <a:lnSpc>
                <a:spcPts val="1540"/>
              </a:lnSpc>
              <a:buNone/>
            </a:pPr>
            <a:r>
              <a:rPr lang="en-US" sz="1100" b="1" dirty="0">
                <a:solidFill>
                  <a:srgbClr val="2F7D4F"/>
                </a:solidFill>
                <a:latin typeface="Arial" pitchFamily="34" charset="0"/>
                <a:ea typeface="Arial" pitchFamily="34" charset="-122"/>
                <a:cs typeface="Arial" pitchFamily="34" charset="-120"/>
              </a:rPr>
              <a:t>Answers, ITU cc</a:t>
            </a:r>
            <a:endParaRPr lang="en-US" sz="1100" dirty="0">
              <a:latin typeface="Arial" charset="0"/>
              <a:ea typeface="Arial" charset="0"/>
              <a:cs typeface="Arial" charset="0"/>
            </a:endParaRPr>
          </a:p>
        </p:txBody>
      </p:sp>
      <p:pic>
        <p:nvPicPr>
          <p:cNvPr id="40" name="Image 3" descr="connector">    </p:cNvPr>
          <p:cNvPicPr>
            <a:picLocks noChangeAspect="1"/>
          </p:cNvPicPr>
          <p:nvPr/>
        </p:nvPicPr>
        <p:blipFill>
          <a:blip r:embed="rId4"/>
          <a:srcRect l="0" r="0" t="0" b="0"/>
          <a:stretch/>
        </p:blipFill>
        <p:spPr>
          <a:xfrm>
            <a:off x="7632700" y="2686050"/>
            <a:ext cx="527050" cy="215900"/>
          </a:xfrm>
          <a:prstGeom prst="rect">
            <a:avLst/>
          </a:prstGeom>
        </p:spPr>
      </p:pic>
      <p:sp>
        <p:nvSpPr>
          <p:cNvPr id="41" name="Text 35"/>
          <p:cNvSpPr/>
          <p:nvPr/>
        </p:nvSpPr>
        <p:spPr>
          <a:xfrm>
            <a:off x="7207250" y="2159000"/>
            <a:ext cx="1384300" cy="220960"/>
          </a:xfrm>
          <a:prstGeom prst="rect">
            <a:avLst/>
          </a:prstGeom>
          <a:noFill/>
          <a:ln/>
        </p:spPr>
        <p:txBody>
          <a:bodyPr wrap="square" lIns="0" tIns="0" rIns="0" bIns="0" rtlCol="0" anchor="t">
            <a:normAutofit/>
          </a:bodyPr>
          <a:lstStyle/>
          <a:p>
            <a:pPr algn="ctr" indent="0" marL="0">
              <a:lnSpc>
                <a:spcPts val="1540"/>
              </a:lnSpc>
              <a:buNone/>
            </a:pPr>
            <a:r>
              <a:rPr lang="en-US" sz="1100" b="1" dirty="0">
                <a:solidFill>
                  <a:srgbClr val="0B2545"/>
                </a:solidFill>
                <a:latin typeface="Arial" pitchFamily="34" charset="0"/>
                <a:ea typeface="Arial" pitchFamily="34" charset="-122"/>
                <a:cs typeface="Arial" pitchFamily="34" charset="-120"/>
              </a:rPr>
              <a:t>One position</a:t>
            </a:r>
            <a:endParaRPr lang="en-US" sz="1100" dirty="0">
              <a:latin typeface="Arial" charset="0"/>
              <a:ea typeface="Arial" charset="0"/>
              <a:cs typeface="Arial" charset="0"/>
            </a:endParaRPr>
          </a:p>
        </p:txBody>
      </p:sp>
      <p:pic>
        <p:nvPicPr>
          <p:cNvPr id="42" name="Image 4" descr="connector">    </p:cNvPr>
          <p:cNvPicPr>
            <a:picLocks noChangeAspect="1"/>
          </p:cNvPicPr>
          <p:nvPr/>
        </p:nvPicPr>
        <p:blipFill>
          <a:blip r:embed="rId5"/>
          <a:srcRect l="0" r="0" t="0" b="0"/>
          <a:stretch/>
        </p:blipFill>
        <p:spPr>
          <a:xfrm>
            <a:off x="9499600" y="2743200"/>
            <a:ext cx="412750" cy="101600"/>
          </a:xfrm>
          <a:prstGeom prst="rect">
            <a:avLst/>
          </a:prstGeom>
        </p:spPr>
      </p:pic>
      <p:sp>
        <p:nvSpPr>
          <p:cNvPr id="43" name="Text 36"/>
          <p:cNvSpPr/>
          <p:nvPr/>
        </p:nvSpPr>
        <p:spPr>
          <a:xfrm>
            <a:off x="8953500" y="2159000"/>
            <a:ext cx="1511300" cy="220960"/>
          </a:xfrm>
          <a:prstGeom prst="rect">
            <a:avLst/>
          </a:prstGeom>
          <a:noFill/>
          <a:ln/>
        </p:spPr>
        <p:txBody>
          <a:bodyPr wrap="square" lIns="0" tIns="0" rIns="0" bIns="0" rtlCol="0" anchor="t">
            <a:normAutofit/>
          </a:bodyPr>
          <a:lstStyle/>
          <a:p>
            <a:pPr algn="ctr" indent="0" marL="0">
              <a:lnSpc>
                <a:spcPts val="1540"/>
              </a:lnSpc>
              <a:buNone/>
            </a:pPr>
            <a:r>
              <a:rPr lang="en-US" sz="1100" b="1" dirty="0">
                <a:solidFill>
                  <a:srgbClr val="0072B5"/>
                </a:solidFill>
                <a:latin typeface="Arial" pitchFamily="34" charset="0"/>
                <a:ea typeface="Arial" pitchFamily="34" charset="-122"/>
                <a:cs typeface="Arial" pitchFamily="34" charset="-120"/>
              </a:rPr>
              <a:t>Consolidated drafts</a:t>
            </a:r>
            <a:endParaRPr lang="en-US" sz="1100" dirty="0">
              <a:latin typeface="Arial" charset="0"/>
              <a:ea typeface="Arial" charset="0"/>
              <a:cs typeface="Arial" charset="0"/>
            </a:endParaRPr>
          </a:p>
        </p:txBody>
      </p:sp>
      <p:sp>
        <p:nvSpPr>
          <p:cNvPr id="44" name="Shape 37"/>
          <p:cNvSpPr/>
          <p:nvPr/>
        </p:nvSpPr>
        <p:spPr>
          <a:xfrm>
            <a:off x="2622550" y="4953000"/>
            <a:ext cx="5118100" cy="152400"/>
          </a:xfrm>
          <a:custGeom>
            <a:avLst/>
            <a:gdLst/>
            <a:ahLst/>
            <a:cxnLst/>
            <a:rect l="l" t="t" r="r" b="b"/>
            <a:pathLst>
              <a:path w="5118100" h="152400">
                <a:moveTo>
                  <a:pt x="5099050" y="0"/>
                </a:moveTo>
                <a:lnTo>
                  <a:pt x="5118100" y="0"/>
                </a:lnTo>
                <a:lnTo>
                  <a:pt x="5118100" y="76200"/>
                </a:lnTo>
                <a:arcTo hR="76200" wR="76200" stAng="0" swAng="5400000"/>
                <a:lnTo>
                  <a:pt x="76200" y="152400"/>
                </a:lnTo>
                <a:arcTo hR="76200" wR="76200" stAng="5400000" swAng="5400000"/>
                <a:lnTo>
                  <a:pt x="0" y="0"/>
                </a:lnTo>
                <a:lnTo>
                  <a:pt x="19050" y="0"/>
                </a:lnTo>
                <a:lnTo>
                  <a:pt x="19050" y="76200"/>
                </a:lnTo>
                <a:arcTo hR="57150" wR="57150" stAng="10800000" swAng="-5400000"/>
                <a:lnTo>
                  <a:pt x="5041900" y="133350"/>
                </a:lnTo>
                <a:arcTo hR="57150" wR="57150" stAng="5400000" swAng="-5400000"/>
                <a:lnTo>
                  <a:pt x="5099050" y="0"/>
                </a:lnTo>
                <a:close/>
              </a:path>
            </a:pathLst>
          </a:custGeom>
          <a:solidFill>
            <a:srgbClr val="5B6B82"/>
          </a:solidFill>
          <a:ln/>
        </p:spPr>
      </p:sp>
      <p:sp>
        <p:nvSpPr>
          <p:cNvPr id="45" name="Text 38"/>
          <p:cNvSpPr/>
          <p:nvPr/>
        </p:nvSpPr>
        <p:spPr>
          <a:xfrm>
            <a:off x="2545779" y="5181600"/>
            <a:ext cx="5271643" cy="238720"/>
          </a:xfrm>
          <a:prstGeom prst="rect">
            <a:avLst/>
          </a:prstGeom>
          <a:noFill/>
          <a:ln/>
        </p:spPr>
        <p:txBody>
          <a:bodyPr wrap="square" lIns="0" tIns="0" rIns="0" bIns="0" rtlCol="0" anchor="t">
            <a:normAutofit/>
          </a:bodyPr>
          <a:lstStyle/>
          <a:p>
            <a:pPr algn="ctr" indent="0" marL="0">
              <a:lnSpc>
                <a:spcPts val="1680"/>
              </a:lnSpc>
              <a:buNone/>
            </a:pPr>
            <a:r>
              <a:rPr lang="en-US" sz="1200" b="1" dirty="0">
                <a:solidFill>
                  <a:srgbClr val="0B2545"/>
                </a:solidFill>
                <a:latin typeface="Arial" pitchFamily="34" charset="0"/>
                <a:ea typeface="Arial" pitchFamily="34" charset="-122"/>
                <a:cs typeface="Arial" pitchFamily="34" charset="-120"/>
              </a:rPr>
              <a:t>Until 26 November</a:t>
            </a:r>
            <a:endParaRPr lang="en-US" sz="1200" dirty="0">
              <a:latin typeface="Arial" charset="0"/>
              <a:ea typeface="Arial" charset="0"/>
              <a:cs typeface="Arial" charset="0"/>
            </a:endParaRPr>
          </a:p>
        </p:txBody>
      </p:sp>
      <p:sp>
        <p:nvSpPr>
          <p:cNvPr id="46" name="Shape 39"/>
          <p:cNvSpPr/>
          <p:nvPr/>
        </p:nvSpPr>
        <p:spPr>
          <a:xfrm>
            <a:off x="8051800" y="4953000"/>
            <a:ext cx="1498600" cy="152400"/>
          </a:xfrm>
          <a:custGeom>
            <a:avLst/>
            <a:gdLst/>
            <a:ahLst/>
            <a:cxnLst/>
            <a:rect l="l" t="t" r="r" b="b"/>
            <a:pathLst>
              <a:path w="1498600" h="152400">
                <a:moveTo>
                  <a:pt x="1479550" y="0"/>
                </a:moveTo>
                <a:lnTo>
                  <a:pt x="1498600" y="0"/>
                </a:lnTo>
                <a:lnTo>
                  <a:pt x="1498600" y="76200"/>
                </a:lnTo>
                <a:arcTo hR="76200" wR="76200" stAng="0" swAng="5400000"/>
                <a:lnTo>
                  <a:pt x="76200" y="152400"/>
                </a:lnTo>
                <a:arcTo hR="76200" wR="76200" stAng="5400000" swAng="5400000"/>
                <a:lnTo>
                  <a:pt x="0" y="0"/>
                </a:lnTo>
                <a:lnTo>
                  <a:pt x="19050" y="0"/>
                </a:lnTo>
                <a:lnTo>
                  <a:pt x="19050" y="76200"/>
                </a:lnTo>
                <a:arcTo hR="57150" wR="57150" stAng="10800000" swAng="-5400000"/>
                <a:lnTo>
                  <a:pt x="1422400" y="133350"/>
                </a:lnTo>
                <a:arcTo hR="57150" wR="57150" stAng="5400000" swAng="-5400000"/>
                <a:lnTo>
                  <a:pt x="1479550" y="0"/>
                </a:lnTo>
                <a:close/>
              </a:path>
            </a:pathLst>
          </a:custGeom>
          <a:solidFill>
            <a:srgbClr val="5B6B82"/>
          </a:solidFill>
          <a:ln/>
        </p:spPr>
      </p:sp>
      <p:sp>
        <p:nvSpPr>
          <p:cNvPr id="47" name="Text 40"/>
          <p:cNvSpPr/>
          <p:nvPr/>
        </p:nvSpPr>
        <p:spPr>
          <a:xfrm>
            <a:off x="8026400" y="5181600"/>
            <a:ext cx="1549400" cy="238720"/>
          </a:xfrm>
          <a:prstGeom prst="rect">
            <a:avLst/>
          </a:prstGeom>
          <a:noFill/>
          <a:ln/>
        </p:spPr>
        <p:txBody>
          <a:bodyPr wrap="square" lIns="0" tIns="0" rIns="0" bIns="0" rtlCol="0" anchor="t">
            <a:normAutofit/>
          </a:bodyPr>
          <a:lstStyle/>
          <a:p>
            <a:pPr algn="ctr" indent="0" marL="0">
              <a:lnSpc>
                <a:spcPts val="1680"/>
              </a:lnSpc>
              <a:buNone/>
            </a:pPr>
            <a:r>
              <a:rPr lang="en-US" sz="1200" b="1" dirty="0">
                <a:solidFill>
                  <a:srgbClr val="0B2545"/>
                </a:solidFill>
                <a:latin typeface="Arial" pitchFamily="34" charset="0"/>
                <a:ea typeface="Arial" pitchFamily="34" charset="-122"/>
                <a:cs typeface="Arial" pitchFamily="34" charset="-120"/>
              </a:rPr>
              <a:t>24 hours</a:t>
            </a:r>
            <a:endParaRPr lang="en-US" sz="1200" dirty="0">
              <a:latin typeface="Arial" charset="0"/>
              <a:ea typeface="Arial" charset="0"/>
              <a:cs typeface="Arial" charset="0"/>
            </a:endParaRPr>
          </a:p>
        </p:txBody>
      </p:sp>
      <p:sp>
        <p:nvSpPr>
          <p:cNvPr id="48" name="Shape 41"/>
          <p:cNvSpPr/>
          <p:nvPr/>
        </p:nvSpPr>
        <p:spPr>
          <a:xfrm>
            <a:off x="9861550" y="4953000"/>
            <a:ext cx="1498600" cy="152400"/>
          </a:xfrm>
          <a:custGeom>
            <a:avLst/>
            <a:gdLst/>
            <a:ahLst/>
            <a:cxnLst/>
            <a:rect l="l" t="t" r="r" b="b"/>
            <a:pathLst>
              <a:path w="1498600" h="152400">
                <a:moveTo>
                  <a:pt x="1479550" y="0"/>
                </a:moveTo>
                <a:lnTo>
                  <a:pt x="1498600" y="0"/>
                </a:lnTo>
                <a:lnTo>
                  <a:pt x="1498600" y="76200"/>
                </a:lnTo>
                <a:arcTo hR="76200" wR="76200" stAng="0" swAng="5400000"/>
                <a:lnTo>
                  <a:pt x="76200" y="152400"/>
                </a:lnTo>
                <a:arcTo hR="76200" wR="76200" stAng="5400000" swAng="5400000"/>
                <a:lnTo>
                  <a:pt x="0" y="0"/>
                </a:lnTo>
                <a:lnTo>
                  <a:pt x="19050" y="0"/>
                </a:lnTo>
                <a:lnTo>
                  <a:pt x="19050" y="76200"/>
                </a:lnTo>
                <a:arcTo hR="57150" wR="57150" stAng="10800000" swAng="-5400000"/>
                <a:lnTo>
                  <a:pt x="1422400" y="133350"/>
                </a:lnTo>
                <a:arcTo hR="57150" wR="57150" stAng="5400000" swAng="-5400000"/>
                <a:lnTo>
                  <a:pt x="1479550" y="0"/>
                </a:lnTo>
                <a:close/>
              </a:path>
            </a:pathLst>
          </a:custGeom>
          <a:solidFill>
            <a:srgbClr val="5B6B82"/>
          </a:solidFill>
          <a:ln/>
        </p:spPr>
      </p:sp>
      <p:sp>
        <p:nvSpPr>
          <p:cNvPr id="49" name="Text 42"/>
          <p:cNvSpPr/>
          <p:nvPr/>
        </p:nvSpPr>
        <p:spPr>
          <a:xfrm>
            <a:off x="9836150" y="5181600"/>
            <a:ext cx="1549400" cy="238720"/>
          </a:xfrm>
          <a:prstGeom prst="rect">
            <a:avLst/>
          </a:prstGeom>
          <a:noFill/>
          <a:ln/>
        </p:spPr>
        <p:txBody>
          <a:bodyPr wrap="square" lIns="0" tIns="0" rIns="0" bIns="0" rtlCol="0" anchor="t">
            <a:normAutofit/>
          </a:bodyPr>
          <a:lstStyle/>
          <a:p>
            <a:pPr algn="ctr" indent="0" marL="0">
              <a:lnSpc>
                <a:spcPts val="1680"/>
              </a:lnSpc>
              <a:buNone/>
            </a:pPr>
            <a:r>
              <a:rPr lang="en-US" sz="1200" b="1" dirty="0">
                <a:solidFill>
                  <a:srgbClr val="0B2545"/>
                </a:solidFill>
                <a:latin typeface="Arial" pitchFamily="34" charset="0"/>
                <a:ea typeface="Arial" pitchFamily="34" charset="-122"/>
                <a:cs typeface="Arial" pitchFamily="34" charset="-120"/>
              </a:rPr>
              <a:t>3 days to discuss</a:t>
            </a:r>
            <a:endParaRPr lang="en-US" sz="1200" dirty="0">
              <a:latin typeface="Arial" charset="0"/>
              <a:ea typeface="Arial" charset="0"/>
              <a:cs typeface="Arial" charset="0"/>
            </a:endParaRPr>
          </a:p>
        </p:txBody>
      </p:sp>
      <p:pic>
        <p:nvPicPr>
          <p:cNvPr id="50" name="Image 5" descr="connector">    </p:cNvPr>
          <p:cNvPicPr>
            <a:picLocks noChangeAspect="1"/>
          </p:cNvPicPr>
          <p:nvPr/>
        </p:nvPicPr>
        <p:blipFill>
          <a:blip r:embed="rId6"/>
          <a:srcRect l="0" r="0" t="0" b="0"/>
          <a:stretch/>
        </p:blipFill>
        <p:spPr>
          <a:xfrm>
            <a:off x="2550220" y="5727700"/>
            <a:ext cx="355600" cy="101600"/>
          </a:xfrm>
          <a:prstGeom prst="rect">
            <a:avLst/>
          </a:prstGeom>
        </p:spPr>
      </p:pic>
      <p:sp>
        <p:nvSpPr>
          <p:cNvPr id="51" name="Text 43"/>
          <p:cNvSpPr/>
          <p:nvPr/>
        </p:nvSpPr>
        <p:spPr>
          <a:xfrm>
            <a:off x="3083620" y="5680720"/>
            <a:ext cx="275878" cy="220960"/>
          </a:xfrm>
          <a:prstGeom prst="rect">
            <a:avLst/>
          </a:prstGeom>
          <a:noFill/>
          <a:ln/>
        </p:spPr>
        <p:txBody>
          <a:bodyPr wrap="square" lIns="0" tIns="0" rIns="0" bIns="0" rtlCol="0" anchor="t">
            <a:normAutofit/>
          </a:bodyPr>
          <a:lstStyle/>
          <a:p>
            <a:pPr algn="l" indent="0" marL="0">
              <a:lnSpc>
                <a:spcPts val="1540"/>
              </a:lnSpc>
              <a:buNone/>
            </a:pPr>
            <a:r>
              <a:rPr lang="en-US" sz="1100" dirty="0">
                <a:solidFill>
                  <a:srgbClr val="3A4A62"/>
                </a:solidFill>
                <a:latin typeface="Arial" pitchFamily="34" charset="0"/>
                <a:ea typeface="Arial" pitchFamily="34" charset="-122"/>
                <a:cs typeface="Arial" pitchFamily="34" charset="-120"/>
              </a:rPr>
              <a:t>ITU</a:t>
            </a:r>
            <a:endParaRPr lang="en-US" sz="1100" dirty="0">
              <a:latin typeface="Arial" charset="0"/>
              <a:ea typeface="Arial" charset="0"/>
              <a:cs typeface="Arial" charset="0"/>
            </a:endParaRPr>
          </a:p>
        </p:txBody>
      </p:sp>
      <p:pic>
        <p:nvPicPr>
          <p:cNvPr id="52" name="Image 6" descr="connector">    </p:cNvPr>
          <p:cNvPicPr>
            <a:picLocks noChangeAspect="1"/>
          </p:cNvPicPr>
          <p:nvPr/>
        </p:nvPicPr>
        <p:blipFill>
          <a:blip r:embed="rId7"/>
          <a:srcRect l="0" r="0" t="0" b="0"/>
          <a:stretch/>
        </p:blipFill>
        <p:spPr>
          <a:xfrm>
            <a:off x="3486497" y="5727700"/>
            <a:ext cx="355600" cy="101600"/>
          </a:xfrm>
          <a:prstGeom prst="rect">
            <a:avLst/>
          </a:prstGeom>
        </p:spPr>
      </p:pic>
      <p:sp>
        <p:nvSpPr>
          <p:cNvPr id="53" name="Text 44"/>
          <p:cNvSpPr/>
          <p:nvPr/>
        </p:nvSpPr>
        <p:spPr>
          <a:xfrm>
            <a:off x="4019897" y="5680720"/>
            <a:ext cx="1482477" cy="220960"/>
          </a:xfrm>
          <a:prstGeom prst="rect">
            <a:avLst/>
          </a:prstGeom>
          <a:noFill/>
          <a:ln/>
        </p:spPr>
        <p:txBody>
          <a:bodyPr wrap="square" lIns="0" tIns="0" rIns="0" bIns="0" rtlCol="0" anchor="t">
            <a:normAutofit/>
          </a:bodyPr>
          <a:lstStyle/>
          <a:p>
            <a:pPr algn="l" indent="0" marL="0">
              <a:lnSpc>
                <a:spcPts val="1540"/>
              </a:lnSpc>
              <a:buNone/>
            </a:pPr>
            <a:r>
              <a:rPr lang="en-US" sz="1100" dirty="0">
                <a:solidFill>
                  <a:srgbClr val="3A4A62"/>
                </a:solidFill>
                <a:latin typeface="Arial" pitchFamily="34" charset="0"/>
                <a:ea typeface="Arial" pitchFamily="34" charset="-122"/>
                <a:cs typeface="Arial" pitchFamily="34" charset="-120"/>
              </a:rPr>
              <a:t>regional associations</a:t>
            </a:r>
            <a:endParaRPr lang="en-US" sz="1100" dirty="0">
              <a:latin typeface="Arial" charset="0"/>
              <a:ea typeface="Arial" charset="0"/>
              <a:cs typeface="Arial" charset="0"/>
            </a:endParaRPr>
          </a:p>
        </p:txBody>
      </p:sp>
      <p:pic>
        <p:nvPicPr>
          <p:cNvPr id="54" name="Image 7" descr="connector">    </p:cNvPr>
          <p:cNvPicPr>
            <a:picLocks noChangeAspect="1"/>
          </p:cNvPicPr>
          <p:nvPr/>
        </p:nvPicPr>
        <p:blipFill>
          <a:blip r:embed="rId8"/>
          <a:srcRect l="0" r="0" t="0" b="0"/>
          <a:stretch/>
        </p:blipFill>
        <p:spPr>
          <a:xfrm>
            <a:off x="5502374" y="5727700"/>
            <a:ext cx="355600" cy="101600"/>
          </a:xfrm>
          <a:prstGeom prst="rect">
            <a:avLst/>
          </a:prstGeom>
        </p:spPr>
      </p:pic>
      <p:sp>
        <p:nvSpPr>
          <p:cNvPr id="55" name="Text 45"/>
          <p:cNvSpPr/>
          <p:nvPr/>
        </p:nvSpPr>
        <p:spPr>
          <a:xfrm>
            <a:off x="6035774" y="5680720"/>
            <a:ext cx="1748780" cy="220960"/>
          </a:xfrm>
          <a:prstGeom prst="rect">
            <a:avLst/>
          </a:prstGeom>
          <a:noFill/>
          <a:ln/>
        </p:spPr>
        <p:txBody>
          <a:bodyPr wrap="square" lIns="0" tIns="0" rIns="0" bIns="0" rtlCol="0" anchor="t">
            <a:normAutofit/>
          </a:bodyPr>
          <a:lstStyle/>
          <a:p>
            <a:pPr algn="l" indent="0" marL="0">
              <a:lnSpc>
                <a:spcPts val="1540"/>
              </a:lnSpc>
              <a:buNone/>
            </a:pPr>
            <a:r>
              <a:rPr lang="en-US" sz="1100" dirty="0">
                <a:solidFill>
                  <a:srgbClr val="3A4A62"/>
                </a:solidFill>
                <a:latin typeface="Arial" pitchFamily="34" charset="0"/>
                <a:ea typeface="Arial" pitchFamily="34" charset="-122"/>
                <a:cs typeface="Arial" pitchFamily="34" charset="-120"/>
              </a:rPr>
              <a:t>NRAs’ individual answers</a:t>
            </a:r>
            <a:endParaRPr lang="en-US" sz="1100" dirty="0">
              <a:latin typeface="Arial" charset="0"/>
              <a:ea typeface="Arial" charset="0"/>
              <a:cs typeface="Arial" charset="0"/>
            </a:endParaRPr>
          </a:p>
        </p:txBody>
      </p:sp>
      <p:pic>
        <p:nvPicPr>
          <p:cNvPr id="56" name="Image 8" descr="connector">    </p:cNvPr>
          <p:cNvPicPr>
            <a:picLocks noChangeAspect="1"/>
          </p:cNvPicPr>
          <p:nvPr/>
        </p:nvPicPr>
        <p:blipFill>
          <a:blip r:embed="rId9"/>
          <a:srcRect l="0" r="0" t="0" b="0"/>
          <a:stretch/>
        </p:blipFill>
        <p:spPr>
          <a:xfrm>
            <a:off x="7784554" y="5670550"/>
            <a:ext cx="355600" cy="215900"/>
          </a:xfrm>
          <a:prstGeom prst="rect">
            <a:avLst/>
          </a:prstGeom>
        </p:spPr>
      </p:pic>
      <p:sp>
        <p:nvSpPr>
          <p:cNvPr id="57" name="Text 46"/>
          <p:cNvSpPr/>
          <p:nvPr/>
        </p:nvSpPr>
        <p:spPr>
          <a:xfrm>
            <a:off x="8317954" y="5680720"/>
            <a:ext cx="1565672" cy="220960"/>
          </a:xfrm>
          <a:prstGeom prst="rect">
            <a:avLst/>
          </a:prstGeom>
          <a:noFill/>
          <a:ln/>
        </p:spPr>
        <p:txBody>
          <a:bodyPr wrap="square" lIns="0" tIns="0" rIns="0" bIns="0" rtlCol="0" anchor="t">
            <a:normAutofit/>
          </a:bodyPr>
          <a:lstStyle/>
          <a:p>
            <a:pPr algn="l" indent="0" marL="0">
              <a:lnSpc>
                <a:spcPts val="1540"/>
              </a:lnSpc>
              <a:buNone/>
            </a:pPr>
            <a:r>
              <a:rPr lang="en-US" sz="1100" dirty="0">
                <a:solidFill>
                  <a:srgbClr val="3A4A62"/>
                </a:solidFill>
                <a:latin typeface="Arial" pitchFamily="34" charset="0"/>
                <a:ea typeface="Arial" pitchFamily="34" charset="-122"/>
                <a:cs typeface="Arial" pitchFamily="34" charset="-120"/>
              </a:rPr>
              <a:t>one position per CoP</a:t>
            </a:r>
            <a:endParaRPr lang="en-US" sz="1100" dirty="0">
              <a:latin typeface="Arial" charset="0"/>
              <a:ea typeface="Arial" charset="0"/>
              <a:cs typeface="Arial" charset="0"/>
            </a:endParaRPr>
          </a:p>
        </p:txBody>
      </p:sp>
      <p:pic>
        <p:nvPicPr>
          <p:cNvPr id="58" name="Image 9" descr="Africa Broadband Maps and ITU">    </p:cNvPr>
          <p:cNvPicPr>
            <a:picLocks noChangeAspect="1"/>
          </p:cNvPicPr>
          <p:nvPr/>
        </p:nvPicPr>
        <p:blipFill>
          <a:blip r:embed="rId10"/>
          <a:srcRect l="-233" r="-233" t="0" b="0"/>
          <a:stretch/>
        </p:blipFill>
        <p:spPr>
          <a:xfrm>
            <a:off x="812800" y="6223000"/>
            <a:ext cx="1143000" cy="330200"/>
          </a:xfrm>
          <a:prstGeom prst="rect">
            <a:avLst/>
          </a:prstGeom>
        </p:spPr>
      </p:pic>
      <p:sp>
        <p:nvSpPr>
          <p:cNvPr id="59" name="Text 47"/>
          <p:cNvSpPr/>
          <p:nvPr/>
        </p:nvSpPr>
        <p:spPr>
          <a:xfrm>
            <a:off x="10058400" y="6238280"/>
            <a:ext cx="1320800" cy="238720"/>
          </a:xfrm>
          <a:prstGeom prst="rect">
            <a:avLst/>
          </a:prstGeom>
          <a:noFill/>
          <a:ln/>
        </p:spPr>
        <p:txBody>
          <a:bodyPr wrap="square" lIns="0" tIns="0" rIns="0" bIns="0" rtlCol="0" anchor="t">
            <a:normAutofit/>
          </a:bodyPr>
          <a:lstStyle/>
          <a:p>
            <a:pPr algn="r" indent="0" marL="0">
              <a:lnSpc>
                <a:spcPts val="1680"/>
              </a:lnSpc>
              <a:buNone/>
            </a:pPr>
            <a:r>
              <a:rPr lang="en-US" sz="1200" dirty="0">
                <a:solidFill>
                  <a:srgbClr val="5B6B82"/>
                </a:solidFill>
                <a:latin typeface="Arial" pitchFamily="34" charset="0"/>
                <a:ea typeface="Arial" pitchFamily="34" charset="-122"/>
                <a:cs typeface="Arial" pitchFamily="34" charset="-120"/>
              </a:rPr>
              <a:t>6</a:t>
            </a:r>
            <a:endParaRPr lang="en-US" sz="1200" dirty="0">
              <a:latin typeface="Arial" charset="0"/>
              <a:ea typeface="Arial" charset="0"/>
              <a:cs typeface="Arial" charset="0"/>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0B2545"/>
        </a:solidFill>
      </p:bgPr>
    </p:bg>
    <p:spTree>
      <p:nvGrpSpPr>
        <p:cNvPr id="1" name=""/>
        <p:cNvGrpSpPr/>
        <p:nvPr/>
      </p:nvGrpSpPr>
      <p:grpSpPr>
        <a:xfrm>
          <a:off x="0" y="0"/>
          <a:ext cx="0" cy="0"/>
          <a:chOff x="0" y="0"/>
          <a:chExt cx="0" cy="0"/>
        </a:xfrm>
      </p:grpSpPr>
      <p:sp>
        <p:nvSpPr>
          <p:cNvPr id="2" name="Shape 0"/>
          <p:cNvSpPr/>
          <p:nvPr/>
        </p:nvSpPr>
        <p:spPr>
          <a:xfrm>
            <a:off x="0" y="0"/>
            <a:ext cx="12192000" cy="6858000"/>
          </a:xfrm>
          <a:prstGeom prst="rect">
            <a:avLst/>
          </a:prstGeom>
          <a:gradFill rotWithShape="1">
            <a:gsLst>
              <a:gs pos="0">
                <a:srgbClr val="0B2545"/>
              </a:gs>
              <a:gs pos="55000">
                <a:srgbClr val="005E94"/>
              </a:gs>
              <a:gs pos="100000">
                <a:srgbClr val="009EDB"/>
              </a:gs>
            </a:gsLst>
            <a:lin ang="2700000" scaled="0"/>
          </a:gradFill>
          <a:ln/>
        </p:spPr>
      </p:sp>
      <p:sp>
        <p:nvSpPr>
          <p:cNvPr id="3" name="Text 1"/>
          <p:cNvSpPr/>
          <p:nvPr/>
        </p:nvSpPr>
        <p:spPr>
          <a:xfrm>
            <a:off x="812800" y="81280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b="1" spc="150" kern="0" dirty="0">
                <a:solidFill>
                  <a:srgbClr val="7FD3F4"/>
                </a:solidFill>
                <a:latin typeface="Arial" pitchFamily="34" charset="0"/>
                <a:ea typeface="Arial" pitchFamily="34" charset="-122"/>
                <a:cs typeface="Arial" pitchFamily="34" charset="-120"/>
              </a:rPr>
              <a:t>EVERYTHING ONLINE</a:t>
            </a:r>
            <a:endParaRPr lang="en-US" sz="1200" dirty="0">
              <a:latin typeface="Arial" charset="0"/>
              <a:ea typeface="Arial" charset="0"/>
              <a:cs typeface="Arial" charset="0"/>
            </a:endParaRPr>
          </a:p>
        </p:txBody>
      </p:sp>
      <p:sp>
        <p:nvSpPr>
          <p:cNvPr id="4" name="Text 2"/>
          <p:cNvSpPr/>
          <p:nvPr>
            <p:ph type="title"/>
          </p:nvPr>
        </p:nvSpPr>
        <p:spPr>
          <a:xfrm>
            <a:off x="812800" y="1305520"/>
            <a:ext cx="10883392" cy="472430"/>
          </a:xfrm>
          <a:prstGeom prst="rect">
            <a:avLst/>
          </a:prstGeom>
          <a:noFill/>
          <a:ln/>
        </p:spPr>
        <p:txBody>
          <a:bodyPr wrap="square" lIns="0" tIns="0" rIns="0" bIns="0" rtlCol="0" anchor="t">
            <a:normAutofit/>
          </a:bodyPr>
          <a:lstStyle/>
          <a:p>
            <a:pPr algn="l" indent="0" marL="0">
              <a:lnSpc>
                <a:spcPts val="3520"/>
              </a:lnSpc>
              <a:buNone/>
            </a:pPr>
            <a:r>
              <a:rPr lang="en-US" sz="3200" b="1" i="0" dirty="0">
                <a:solidFill>
                  <a:srgbClr val="F4F7FB"/>
                </a:solidFill>
                <a:latin typeface="Arial" pitchFamily="34" charset="0"/>
                <a:ea typeface="Arial" pitchFamily="34" charset="-122"/>
                <a:cs typeface="Arial" pitchFamily="34" charset="-120"/>
              </a:rPr>
              <a:t>africabbmaps.itu.int/recop</a:t>
            </a:r>
            <a:endParaRPr lang="en-US" sz="3200" dirty="0">
              <a:latin typeface="Arial" charset="0"/>
              <a:ea typeface="Arial" charset="0"/>
              <a:cs typeface="Arial" charset="0"/>
            </a:endParaRPr>
          </a:p>
        </p:txBody>
      </p:sp>
      <p:sp>
        <p:nvSpPr>
          <p:cNvPr id="5" name="Text 3"/>
          <p:cNvSpPr/>
          <p:nvPr/>
        </p:nvSpPr>
        <p:spPr>
          <a:xfrm>
            <a:off x="812800" y="2031950"/>
            <a:ext cx="5310886" cy="238720"/>
          </a:xfrm>
          <a:prstGeom prst="rect">
            <a:avLst/>
          </a:prstGeom>
          <a:noFill/>
          <a:ln/>
        </p:spPr>
        <p:txBody>
          <a:bodyPr wrap="square" lIns="0" tIns="0" rIns="0" bIns="0" rtlCol="0" anchor="t">
            <a:normAutofit/>
          </a:bodyPr>
          <a:lstStyle/>
          <a:p>
            <a:pPr algn="l" indent="0" marL="0">
              <a:lnSpc>
                <a:spcPts val="1680"/>
              </a:lnSpc>
              <a:buNone/>
            </a:pPr>
            <a:r>
              <a:rPr lang="en-US" sz="1200" b="1" spc="100" kern="0" dirty="0">
                <a:solidFill>
                  <a:srgbClr val="7FD3F4"/>
                </a:solidFill>
                <a:latin typeface="Arial" pitchFamily="34" charset="0"/>
                <a:ea typeface="Arial" pitchFamily="34" charset="-122"/>
                <a:cs typeface="Arial" pitchFamily="34" charset="-120"/>
              </a:rPr>
              <a:t>THE DRAFT OUTPUT/3</a:t>
            </a:r>
            <a:endParaRPr lang="en-US" sz="1200" dirty="0">
              <a:latin typeface="Arial" charset="0"/>
              <a:ea typeface="Arial" charset="0"/>
              <a:cs typeface="Arial" charset="0"/>
            </a:endParaRPr>
          </a:p>
        </p:txBody>
      </p:sp>
      <p:sp>
        <p:nvSpPr>
          <p:cNvPr id="6" name="Text 4"/>
          <p:cNvSpPr/>
          <p:nvPr/>
        </p:nvSpPr>
        <p:spPr>
          <a:xfrm>
            <a:off x="812800" y="2321471"/>
            <a:ext cx="5310886" cy="311150"/>
          </a:xfrm>
          <a:prstGeom prst="rect">
            <a:avLst/>
          </a:prstGeom>
          <a:noFill/>
          <a:ln/>
        </p:spPr>
        <p:txBody>
          <a:bodyPr wrap="square" lIns="0" tIns="0" rIns="0" bIns="0" rtlCol="0" anchor="t">
            <a:normAutofit/>
          </a:bodyPr>
          <a:lstStyle/>
          <a:p>
            <a:pPr algn="l" indent="0" marL="0">
              <a:lnSpc>
                <a:spcPts val="2250"/>
              </a:lnSpc>
              <a:buNone/>
            </a:pPr>
            <a:r>
              <a:rPr lang="en-US" sz="1500" u="sng" dirty="0">
                <a:solidFill>
                  <a:srgbClr val="F4F7FB"/>
                </a:solidFill>
                <a:latin typeface="Arial" pitchFamily="34" charset="0"/>
                <a:ea typeface="Arial" pitchFamily="34" charset="-122"/>
                <a:cs typeface="Arial" pitchFamily="34" charset="-120"/>
                <a:hlinkClick r:id="rId1" invalidUrl="" action="" tgtFrame="" tooltip="" history="1" highlightClick="0" endSnd="0">
                  <a:extLst>
                    <a:ext uri="{A12FA001-AC4F-418D-AE19-62706E023703}">
                      <ahyp:hlinkClr xmlns:ahyp="http://schemas.microsoft.com/office/drawing/2018/hyperlinkcolor" val="tx"/>
                    </a:ext>
                  </a:extLst>
                </a:hlinkClick>
              </a:rPr>
              <a:t>Charter and Work Programme, v0.3 (Word)</a:t>
            </a:r>
            <a:endParaRPr lang="en-US" sz="1500" dirty="0">
              <a:latin typeface="Arial" charset="0"/>
              <a:ea typeface="Arial" charset="0"/>
              <a:cs typeface="Arial" charset="0"/>
            </a:endParaRPr>
          </a:p>
        </p:txBody>
      </p:sp>
      <p:sp>
        <p:nvSpPr>
          <p:cNvPr id="7" name="Text 5"/>
          <p:cNvSpPr/>
          <p:nvPr/>
        </p:nvSpPr>
        <p:spPr>
          <a:xfrm>
            <a:off x="812800" y="2785021"/>
            <a:ext cx="5310886" cy="238720"/>
          </a:xfrm>
          <a:prstGeom prst="rect">
            <a:avLst/>
          </a:prstGeom>
          <a:noFill/>
          <a:ln/>
        </p:spPr>
        <p:txBody>
          <a:bodyPr wrap="square" lIns="0" tIns="0" rIns="0" bIns="0" rtlCol="0" anchor="t">
            <a:normAutofit/>
          </a:bodyPr>
          <a:lstStyle/>
          <a:p>
            <a:pPr algn="l" indent="0" marL="0">
              <a:lnSpc>
                <a:spcPts val="1680"/>
              </a:lnSpc>
              <a:buNone/>
            </a:pPr>
            <a:r>
              <a:rPr lang="en-US" sz="1200" b="1" spc="100" kern="0" dirty="0">
                <a:solidFill>
                  <a:srgbClr val="7FD3F4"/>
                </a:solidFill>
                <a:latin typeface="Arial" pitchFamily="34" charset="0"/>
                <a:ea typeface="Arial" pitchFamily="34" charset="-122"/>
                <a:cs typeface="Arial" pitchFamily="34" charset="-120"/>
              </a:rPr>
              <a:t>ON THE WEBSITE, IN ENGLISH AND FRENCH</a:t>
            </a:r>
            <a:endParaRPr lang="en-US" sz="1200" dirty="0">
              <a:latin typeface="Arial" charset="0"/>
              <a:ea typeface="Arial" charset="0"/>
              <a:cs typeface="Arial" charset="0"/>
            </a:endParaRPr>
          </a:p>
        </p:txBody>
      </p:sp>
      <p:sp>
        <p:nvSpPr>
          <p:cNvPr id="8" name="Text 6"/>
          <p:cNvSpPr/>
          <p:nvPr/>
        </p:nvSpPr>
        <p:spPr>
          <a:xfrm>
            <a:off x="812800" y="3074541"/>
            <a:ext cx="5310886" cy="1358900"/>
          </a:xfrm>
          <a:prstGeom prst="rect">
            <a:avLst/>
          </a:prstGeom>
          <a:noFill/>
          <a:ln/>
        </p:spPr>
        <p:txBody>
          <a:bodyPr wrap="square" lIns="0" tIns="0" rIns="0" bIns="0" rtlCol="0" anchor="t">
            <a:normAutofit/>
          </a:bodyPr>
          <a:lstStyle/>
          <a:p>
            <a:pPr algn="l" indent="0" marL="0">
              <a:lnSpc>
                <a:spcPts val="2100"/>
              </a:lnSpc>
              <a:buNone/>
            </a:pPr>
            <a:r>
              <a:rPr lang="en-US" sz="1400" dirty="0">
                <a:solidFill>
                  <a:srgbClr val="F4F7FB"/>
                </a:solidFill>
                <a:latin typeface="Arial" pitchFamily="34" charset="0"/>
                <a:ea typeface="Arial" pitchFamily="34" charset="-122"/>
                <a:cs typeface="Arial" pitchFamily="34" charset="-120"/>
              </a:rPr>
              <a:t>Contribute in 6 steps</a:t>
            </a:r>
            <a:endParaRPr lang="en-US" sz="1400" dirty="0">
              <a:latin typeface="Arial" charset="0"/>
              <a:ea typeface="Arial" charset="0"/>
              <a:cs typeface="Arial" charset="0"/>
            </a:endParaRPr>
          </a:p>
          <a:p>
            <a:pPr algn="l" indent="0" marL="0">
              <a:lnSpc>
                <a:spcPts val="2100"/>
              </a:lnSpc>
              <a:buNone/>
            </a:pPr>
            <a:r>
              <a:rPr lang="en-US" sz="1400" dirty="0">
                <a:solidFill>
                  <a:srgbClr val="F4F7FB"/>
                </a:solidFill>
                <a:latin typeface="Arial" pitchFamily="34" charset="0"/>
                <a:ea typeface="Arial" pitchFamily="34" charset="-122"/>
                <a:cs typeface="Arial" pitchFamily="34" charset="-120"/>
              </a:rPr>
              <a:t>Documents: the three draft outputs and, from 27 November, the consolidated drafts</a:t>
            </a:r>
            <a:endParaRPr lang="en-US" sz="1400" dirty="0">
              <a:latin typeface="Arial" charset="0"/>
              <a:ea typeface="Arial" charset="0"/>
              <a:cs typeface="Arial" charset="0"/>
            </a:endParaRPr>
          </a:p>
          <a:p>
            <a:pPr algn="l" indent="0" marL="0">
              <a:lnSpc>
                <a:spcPts val="2100"/>
              </a:lnSpc>
              <a:buNone/>
            </a:pPr>
            <a:r>
              <a:rPr lang="en-US" sz="1400" dirty="0">
                <a:solidFill>
                  <a:srgbClr val="F4F7FB"/>
                </a:solidFill>
                <a:latin typeface="Arial" pitchFamily="34" charset="0"/>
                <a:ea typeface="Arial" pitchFamily="34" charset="-122"/>
                <a:cs typeface="Arial" pitchFamily="34" charset="-120"/>
              </a:rPr>
              <a:t>Brussels: agenda for Days 1 to 4</a:t>
            </a:r>
            <a:endParaRPr lang="en-US" sz="1400" dirty="0">
              <a:latin typeface="Arial" charset="0"/>
              <a:ea typeface="Arial" charset="0"/>
              <a:cs typeface="Arial" charset="0"/>
            </a:endParaRPr>
          </a:p>
          <a:p>
            <a:pPr algn="l" indent="0" marL="0">
              <a:lnSpc>
                <a:spcPts val="2100"/>
              </a:lnSpc>
              <a:buNone/>
            </a:pPr>
            <a:r>
              <a:rPr lang="en-US" sz="1400" dirty="0">
                <a:solidFill>
                  <a:srgbClr val="F4F7FB"/>
                </a:solidFill>
                <a:latin typeface="Arial" pitchFamily="34" charset="0"/>
                <a:ea typeface="Arial" pitchFamily="34" charset="-122"/>
                <a:cs typeface="Arial" pitchFamily="34" charset="-120"/>
              </a:rPr>
              <a:t>Your CoP’s page and contacts</a:t>
            </a:r>
            <a:endParaRPr lang="en-US" sz="1400" dirty="0">
              <a:latin typeface="Arial" charset="0"/>
              <a:ea typeface="Arial" charset="0"/>
              <a:cs typeface="Arial" charset="0"/>
            </a:endParaRPr>
          </a:p>
        </p:txBody>
      </p:sp>
      <p:sp>
        <p:nvSpPr>
          <p:cNvPr id="9" name="Text 7"/>
          <p:cNvSpPr/>
          <p:nvPr/>
        </p:nvSpPr>
        <p:spPr>
          <a:xfrm>
            <a:off x="6223000" y="2031950"/>
            <a:ext cx="5310886" cy="238720"/>
          </a:xfrm>
          <a:prstGeom prst="rect">
            <a:avLst/>
          </a:prstGeom>
          <a:noFill/>
          <a:ln/>
        </p:spPr>
        <p:txBody>
          <a:bodyPr wrap="square" lIns="0" tIns="0" rIns="0" bIns="0" rtlCol="0" anchor="t">
            <a:normAutofit/>
          </a:bodyPr>
          <a:lstStyle/>
          <a:p>
            <a:pPr algn="l" indent="0" marL="0">
              <a:lnSpc>
                <a:spcPts val="1680"/>
              </a:lnSpc>
              <a:buNone/>
            </a:pPr>
            <a:r>
              <a:rPr lang="en-US" sz="1200" b="1" spc="100" kern="0" dirty="0">
                <a:solidFill>
                  <a:srgbClr val="7FD3F4"/>
                </a:solidFill>
                <a:latin typeface="Arial" pitchFamily="34" charset="0"/>
                <a:ea typeface="Arial" pitchFamily="34" charset="-122"/>
                <a:cs typeface="Arial" pitchFamily="34" charset="-120"/>
              </a:rPr>
              <a:t>SECRETARIAT, ITU</a:t>
            </a:r>
            <a:endParaRPr lang="en-US" sz="1200" dirty="0">
              <a:latin typeface="Arial" charset="0"/>
              <a:ea typeface="Arial" charset="0"/>
              <a:cs typeface="Arial" charset="0"/>
            </a:endParaRPr>
          </a:p>
        </p:txBody>
      </p:sp>
      <p:sp>
        <p:nvSpPr>
          <p:cNvPr id="10" name="Text 8"/>
          <p:cNvSpPr/>
          <p:nvPr/>
        </p:nvSpPr>
        <p:spPr>
          <a:xfrm>
            <a:off x="6223000" y="2321471"/>
            <a:ext cx="5310886" cy="1739900"/>
          </a:xfrm>
          <a:prstGeom prst="rect">
            <a:avLst/>
          </a:prstGeom>
          <a:noFill/>
          <a:ln/>
        </p:spPr>
        <p:txBody>
          <a:bodyPr wrap="square" lIns="0" tIns="0" rIns="0" bIns="0" rtlCol="0" anchor="t">
            <a:normAutofit/>
          </a:bodyPr>
          <a:lstStyle/>
          <a:p>
            <a:pPr algn="l" indent="0" marL="0">
              <a:lnSpc>
                <a:spcPts val="2250"/>
              </a:lnSpc>
              <a:buNone/>
            </a:pPr>
            <a:r>
              <a:rPr lang="en-US" sz="1500" b="1" dirty="0">
                <a:solidFill>
                  <a:srgbClr val="F4F7FB"/>
                </a:solidFill>
                <a:latin typeface="Arial" pitchFamily="34" charset="0"/>
                <a:ea typeface="Arial" pitchFamily="34" charset="-122"/>
                <a:cs typeface="Arial" pitchFamily="34" charset="-120"/>
              </a:rPr>
              <a:t>Dana Jon Kamason</a:t>
            </a:r>
            <a:r>
              <a:rPr lang="en-US" sz="1500" dirty="0">
                <a:solidFill>
                  <a:srgbClr val="F4F7FB"/>
                </a:solidFill>
                <a:latin typeface="Arial" pitchFamily="34" charset="0"/>
                <a:ea typeface="Arial" pitchFamily="34" charset="-122"/>
                <a:cs typeface="Arial" pitchFamily="34" charset="-120"/>
              </a:rPr>
              <a:t>, Project Manager</a:t>
            </a:r>
            <a:endParaRPr lang="en-US" sz="1500" dirty="0">
              <a:latin typeface="Arial" charset="0"/>
              <a:ea typeface="Arial" charset="0"/>
              <a:cs typeface="Arial" charset="0"/>
            </a:endParaRPr>
          </a:p>
          <a:p>
            <a:pPr algn="l" indent="0" marL="0">
              <a:lnSpc>
                <a:spcPts val="2250"/>
              </a:lnSpc>
              <a:buNone/>
            </a:pPr>
            <a:r>
              <a:rPr lang="en-US" sz="1500" dirty="0">
                <a:solidFill>
                  <a:srgbClr val="F4F7FB"/>
                </a:solidFill>
                <a:latin typeface="Arial" pitchFamily="34" charset="0"/>
                <a:ea typeface="Arial" pitchFamily="34" charset="-122"/>
                <a:cs typeface="Arial" pitchFamily="34" charset="-120"/>
              </a:rPr>
              <a:t>danajon.kamason@itu.int</a:t>
            </a:r>
            <a:endParaRPr lang="en-US" sz="1500" dirty="0">
              <a:latin typeface="Arial" charset="0"/>
              <a:ea typeface="Arial" charset="0"/>
              <a:cs typeface="Arial" charset="0"/>
            </a:endParaRPr>
          </a:p>
          <a:p>
            <a:pPr algn="l" indent="0" marL="0">
              <a:lnSpc>
                <a:spcPts val="2250"/>
              </a:lnSpc>
              <a:buNone/>
            </a:pPr>
            <a:r>
              <a:rPr lang="en-US" sz="1500" b="1" dirty="0">
                <a:solidFill>
                  <a:srgbClr val="F4F7FB"/>
                </a:solidFill>
                <a:latin typeface="Arial" pitchFamily="34" charset="0"/>
                <a:ea typeface="Arial" pitchFamily="34" charset="-122"/>
                <a:cs typeface="Arial" pitchFamily="34" charset="-120"/>
              </a:rPr>
              <a:t>Elind Sulmina</a:t>
            </a:r>
            <a:r>
              <a:rPr lang="en-US" sz="1500" dirty="0">
                <a:solidFill>
                  <a:srgbClr val="F4F7FB"/>
                </a:solidFill>
                <a:latin typeface="Arial" pitchFamily="34" charset="0"/>
                <a:ea typeface="Arial" pitchFamily="34" charset="-122"/>
                <a:cs typeface="Arial" pitchFamily="34" charset="-120"/>
              </a:rPr>
              <a:t>, Project Officer</a:t>
            </a:r>
            <a:endParaRPr lang="en-US" sz="1500" dirty="0">
              <a:latin typeface="Arial" charset="0"/>
              <a:ea typeface="Arial" charset="0"/>
              <a:cs typeface="Arial" charset="0"/>
            </a:endParaRPr>
          </a:p>
          <a:p>
            <a:pPr algn="l" indent="0" marL="0">
              <a:lnSpc>
                <a:spcPts val="2250"/>
              </a:lnSpc>
              <a:buNone/>
            </a:pPr>
            <a:r>
              <a:rPr lang="en-US" sz="1500" dirty="0">
                <a:solidFill>
                  <a:srgbClr val="F4F7FB"/>
                </a:solidFill>
                <a:latin typeface="Arial" pitchFamily="34" charset="0"/>
                <a:ea typeface="Arial" pitchFamily="34" charset="-122"/>
                <a:cs typeface="Arial" pitchFamily="34" charset="-120"/>
              </a:rPr>
              <a:t>elind.sulmina@itu.int</a:t>
            </a:r>
            <a:endParaRPr lang="en-US" sz="1500" dirty="0">
              <a:latin typeface="Arial" charset="0"/>
              <a:ea typeface="Arial" charset="0"/>
              <a:cs typeface="Arial" charset="0"/>
            </a:endParaRPr>
          </a:p>
          <a:p>
            <a:pPr algn="l" indent="0" marL="0">
              <a:lnSpc>
                <a:spcPts val="2250"/>
              </a:lnSpc>
              <a:buNone/>
            </a:pPr>
            <a:r>
              <a:rPr lang="en-US" sz="1500" b="1" dirty="0">
                <a:solidFill>
                  <a:srgbClr val="F4F7FB"/>
                </a:solidFill>
                <a:latin typeface="Arial" pitchFamily="34" charset="0"/>
                <a:ea typeface="Arial" pitchFamily="34" charset="-122"/>
                <a:cs typeface="Arial" pitchFamily="34" charset="-120"/>
              </a:rPr>
              <a:t>Patricia Schlageter</a:t>
            </a:r>
            <a:r>
              <a:rPr lang="en-US" sz="1500" dirty="0">
                <a:solidFill>
                  <a:srgbClr val="F4F7FB"/>
                </a:solidFill>
                <a:latin typeface="Arial" pitchFamily="34" charset="0"/>
                <a:ea typeface="Arial" pitchFamily="34" charset="-122"/>
                <a:cs typeface="Arial" pitchFamily="34" charset="-120"/>
              </a:rPr>
              <a:t>, Capacity &amp; Knowledge Coordinator</a:t>
            </a:r>
            <a:endParaRPr lang="en-US" sz="1500" dirty="0">
              <a:latin typeface="Arial" charset="0"/>
              <a:ea typeface="Arial" charset="0"/>
              <a:cs typeface="Arial" charset="0"/>
            </a:endParaRPr>
          </a:p>
          <a:p>
            <a:pPr algn="l" indent="0" marL="0">
              <a:lnSpc>
                <a:spcPts val="2250"/>
              </a:lnSpc>
              <a:buNone/>
            </a:pPr>
            <a:r>
              <a:rPr lang="en-US" sz="1500" dirty="0">
                <a:solidFill>
                  <a:srgbClr val="F4F7FB"/>
                </a:solidFill>
                <a:latin typeface="Arial" pitchFamily="34" charset="0"/>
                <a:ea typeface="Arial" pitchFamily="34" charset="-122"/>
                <a:cs typeface="Arial" pitchFamily="34" charset="-120"/>
              </a:rPr>
              <a:t>patricia.schlageter@itu.int</a:t>
            </a:r>
            <a:endParaRPr lang="en-US" sz="1500" dirty="0">
              <a:latin typeface="Arial" charset="0"/>
              <a:ea typeface="Arial" charset="0"/>
              <a:cs typeface="Arial" charset="0"/>
            </a:endParaRPr>
          </a:p>
        </p:txBody>
      </p:sp>
      <p:pic>
        <p:nvPicPr>
          <p:cNvPr id="11" name="Image 0" descr="Africa Broadband Maps and ITU">    </p:cNvPr>
          <p:cNvPicPr>
            <a:picLocks noChangeAspect="1"/>
          </p:cNvPicPr>
          <p:nvPr/>
        </p:nvPicPr>
        <p:blipFill>
          <a:blip r:embed="rId2"/>
          <a:srcRect l="-233" r="-233" t="0" b="0"/>
          <a:stretch/>
        </p:blipFill>
        <p:spPr>
          <a:xfrm>
            <a:off x="812800" y="6223000"/>
            <a:ext cx="1143000" cy="330200"/>
          </a:xfrm>
          <a:prstGeom prst="rect">
            <a:avLst/>
          </a:prstGeom>
        </p:spPr>
      </p:pic>
    </p:spTree>
  </p:cSld>
  <p:clrMapOvr>
    <a:masterClrMapping/>
  </p:clrMapOvr>
</p:sld>
</file>

<file path=ppt/theme/theme1.xml><?xml version="1.0" encoding="utf-8"?>
<a:theme xmlns:a="http://schemas.openxmlformats.org/drawingml/2006/main" name="ReCoP OUTPUT/3 Charter and Work Programme">
  <a:themeElements>
    <a:clrScheme name="ReCoP OUTPUT/3 Charter and Work Programme">
      <a:dk1>
        <a:srgbClr val="0B2545"/>
      </a:dk1>
      <a:lt1>
        <a:srgbClr val="F4F7FB"/>
      </a:lt1>
      <a:dk2>
        <a:srgbClr val="223A57"/>
      </a:dk2>
      <a:lt2>
        <a:srgbClr val="BAC3CE"/>
      </a:lt2>
      <a:accent1>
        <a:srgbClr val="0072B5"/>
      </a:accent1>
      <a:accent2>
        <a:srgbClr val="7FD3F4"/>
      </a:accent2>
      <a:accent3>
        <a:srgbClr val="3A4A62"/>
      </a:accent3>
      <a:accent4>
        <a:srgbClr val="5B6B82"/>
      </a:accent4>
      <a:accent5>
        <a:srgbClr val="F5CF00"/>
      </a:accent5>
      <a:accent6>
        <a:srgbClr val="16355E"/>
      </a:accent6>
      <a:hlink>
        <a:srgbClr val="0563C1"/>
      </a:hlink>
      <a:folHlink>
        <a:srgbClr val="954F72"/>
      </a:folHlink>
    </a:clrScheme>
    <a:fontScheme name="ReCoP OUTPUT/3 Charter and Work Programme">
      <a:majorFont>
        <a:latin typeface="Arial"/>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rial"/>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7</Slides>
  <Notes>7</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7</vt:i4>
      </vt:variant>
    </vt:vector>
  </HeadingPairs>
  <TitlesOfParts>
    <vt:vector size="10" baseType="lpstr">
      <vt:lpstr>Arial</vt:lpstr>
      <vt:lpstr>Calibri</vt:lpstr>
      <vt:lpstr>Office Theme</vt:lpstr>
      <vt:lpstr>Slide 1</vt:lpstr>
      <vt:lpstr>Slide 2</vt:lpstr>
      <vt:lpstr>Slide 3</vt:lpstr>
      <vt:lpstr>Slide 4</vt:lpstr>
      <vt:lpstr>Slide 5</vt:lpstr>
      <vt:lpstr>Slide 6</vt:lpstr>
      <vt:lpstr>Slide 7</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ReCoP OUTPUT/3 Charter and Work Programme</dc:title>
  <dc:subject/>
  <dc:creator/>
  <cp:lastModifiedBy/>
  <cp:revision>1</cp:revision>
  <dcterms:created xsi:type="dcterms:W3CDTF">2026-11-06T14:48:54Z</dcterms:created>
  <dcterms:modified xsi:type="dcterms:W3CDTF">2026-11-06T14:48:54Z</dcterms:modified>
</cp:coreProperties>
</file>